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6" r:id="rId1"/>
  </p:sldMasterIdLst>
  <p:notesMasterIdLst>
    <p:notesMasterId r:id="rId45"/>
  </p:notesMasterIdLst>
  <p:handoutMasterIdLst>
    <p:handoutMasterId r:id="rId46"/>
  </p:handoutMasterIdLst>
  <p:sldIdLst>
    <p:sldId id="370" r:id="rId2"/>
    <p:sldId id="257" r:id="rId3"/>
    <p:sldId id="258" r:id="rId4"/>
    <p:sldId id="367" r:id="rId5"/>
    <p:sldId id="259" r:id="rId6"/>
    <p:sldId id="260" r:id="rId7"/>
    <p:sldId id="264" r:id="rId8"/>
    <p:sldId id="266" r:id="rId9"/>
    <p:sldId id="267" r:id="rId10"/>
    <p:sldId id="270" r:id="rId11"/>
    <p:sldId id="275" r:id="rId12"/>
    <p:sldId id="372" r:id="rId13"/>
    <p:sldId id="344" r:id="rId14"/>
    <p:sldId id="276" r:id="rId15"/>
    <p:sldId id="371" r:id="rId16"/>
    <p:sldId id="278" r:id="rId17"/>
    <p:sldId id="345" r:id="rId18"/>
    <p:sldId id="279" r:id="rId19"/>
    <p:sldId id="281" r:id="rId20"/>
    <p:sldId id="282" r:id="rId21"/>
    <p:sldId id="348" r:id="rId22"/>
    <p:sldId id="349" r:id="rId23"/>
    <p:sldId id="288" r:id="rId24"/>
    <p:sldId id="289" r:id="rId25"/>
    <p:sldId id="291" r:id="rId26"/>
    <p:sldId id="292" r:id="rId27"/>
    <p:sldId id="352" r:id="rId28"/>
    <p:sldId id="300" r:id="rId29"/>
    <p:sldId id="305" r:id="rId30"/>
    <p:sldId id="310" r:id="rId31"/>
    <p:sldId id="368" r:id="rId32"/>
    <p:sldId id="354" r:id="rId33"/>
    <p:sldId id="355" r:id="rId34"/>
    <p:sldId id="318" r:id="rId35"/>
    <p:sldId id="324" r:id="rId36"/>
    <p:sldId id="326" r:id="rId37"/>
    <p:sldId id="329" r:id="rId38"/>
    <p:sldId id="339" r:id="rId39"/>
    <p:sldId id="341" r:id="rId40"/>
    <p:sldId id="336" r:id="rId41"/>
    <p:sldId id="331" r:id="rId42"/>
    <p:sldId id="332" r:id="rId43"/>
    <p:sldId id="373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05" autoAdjust="0"/>
  </p:normalViewPr>
  <p:slideViewPr>
    <p:cSldViewPr>
      <p:cViewPr varScale="1">
        <p:scale>
          <a:sx n="113" d="100"/>
          <a:sy n="113" d="100"/>
        </p:scale>
        <p:origin x="18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66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344419-A5C4-4D99-AA4F-6FCBD361FF88}" type="datetimeFigureOut">
              <a:rPr lang="en-US"/>
              <a:pPr>
                <a:defRPr/>
              </a:pPr>
              <a:t>2/11/2016</a:t>
            </a:fld>
            <a:endParaRPr lang="en-US" dirty="0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DE461B-FE3F-4ACC-9424-0A7380A52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68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17F562-3659-4897-A0C8-45D63A523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11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6DC89-B74F-4173-8544-4654A7312B6A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8467C91-C7BB-4F40-AFA3-F8EB2D23425C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1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93988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788B02-21B9-4D59-A608-6BFD89CF3BD5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724259-E690-4C2D-AD75-3845F73D35B2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93736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921E20-69EA-475E-9450-ECDC59EDDF97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1120B68-D4E1-4791-9690-86A68B44AB9C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81582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00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53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13287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8345"/>
          </a:xfr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6019800" cy="476250"/>
          </a:xfrm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53744"/>
            <a:ext cx="9144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52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3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Cengage Learning 2015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F25A7-DB69-4577-B5EC-E7E7946DF6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5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pattFill prst="pct60">
            <a:fgClr>
              <a:schemeClr val="accent5">
                <a:lumMod val="50000"/>
              </a:schemeClr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5225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800" b="0" i="0" smtClean="0">
                <a:solidFill>
                  <a:srgbClr val="000000"/>
                </a:solidFill>
                <a:effectLst/>
              </a:defRPr>
            </a:lvl1pPr>
          </a:lstStyle>
          <a:p>
            <a:pPr algn="ctr" eaLnBrk="1" hangingPunct="1"/>
            <a:r>
              <a:rPr dirty="0">
                <a:solidFill>
                  <a:srgbClr val="EEC100"/>
                </a:solidFill>
                <a:cs typeface="Arial" charset="0"/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40000"/>
                </a:solidFill>
                <a:cs typeface="+mn-cs"/>
              </a:defRPr>
            </a:lvl1pPr>
          </a:lstStyle>
          <a:p>
            <a:pPr eaLnBrk="1" hangingPunct="1">
              <a:defRPr/>
            </a:pPr>
            <a:fld id="{D6399349-BC41-4FBA-B028-7251202A2E2D}" type="slidenum">
              <a:rPr lang="en-US" smtClean="0"/>
              <a:pPr eaLnBrk="1" hangingPunct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0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1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4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98855" y="1066800"/>
            <a:ext cx="3124200" cy="209789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en-C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Commerce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C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3239"/>
            <a:ext cx="3254188" cy="838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9</a:t>
            </a:r>
            <a:endParaRPr lang="en-US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74578" y="6210299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>
                <a:solidFill>
                  <a:srgbClr val="2D2D8A">
                    <a:lumMod val="50000"/>
                  </a:srgbClr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pic>
        <p:nvPicPr>
          <p:cNvPr id="6" name="Snagit_PPTE3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59152"/>
            <a:ext cx="5562600" cy="2694811"/>
          </a:xfrm>
          <a:prstGeom prst="rect">
            <a:avLst/>
          </a:prstGeom>
        </p:spPr>
      </p:pic>
      <p:pic>
        <p:nvPicPr>
          <p:cNvPr id="9" name="Snagit_PPT137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78" y="246125"/>
            <a:ext cx="3616421" cy="3041205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685800" y="6242860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 smtClean="0">
                <a:solidFill>
                  <a:srgbClr val="FFFFFF">
                    <a:lumMod val="65000"/>
                  </a:srgbClr>
                </a:solidFill>
              </a:rPr>
              <a:t>. </a:t>
            </a:r>
            <a:endParaRPr lang="en-US" sz="800" b="1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Cart Software</a:t>
            </a:r>
          </a:p>
        </p:txBody>
      </p:sp>
      <p:sp>
        <p:nvSpPr>
          <p:cNvPr id="1741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electronic commerce used forms-based shopping</a:t>
            </a:r>
          </a:p>
          <a:p>
            <a:pPr lvl="1"/>
            <a:r>
              <a:rPr lang="en-US" dirty="0" smtClean="0"/>
              <a:t>Shoppers selected items by filling out online forms which was awkward if ordering more than one or two items and error prone</a:t>
            </a:r>
          </a:p>
          <a:p>
            <a:r>
              <a:rPr lang="en-US" dirty="0"/>
              <a:t>Electronic shopping carts </a:t>
            </a:r>
            <a:r>
              <a:rPr lang="en-US" dirty="0" smtClean="0"/>
              <a:t>are now standard </a:t>
            </a:r>
          </a:p>
          <a:p>
            <a:pPr lvl="1"/>
            <a:r>
              <a:rPr lang="en-US" dirty="0" smtClean="0"/>
              <a:t>Keep </a:t>
            </a:r>
            <a:r>
              <a:rPr lang="en-US" dirty="0"/>
              <a:t>track of items customer </a:t>
            </a:r>
            <a:r>
              <a:rPr lang="en-US" dirty="0" smtClean="0"/>
              <a:t>selected and allows them to view </a:t>
            </a:r>
            <a:r>
              <a:rPr lang="en-US" dirty="0"/>
              <a:t>cart contents, add </a:t>
            </a:r>
            <a:r>
              <a:rPr lang="en-US" dirty="0" smtClean="0"/>
              <a:t>and </a:t>
            </a:r>
            <a:r>
              <a:rPr lang="en-US" dirty="0"/>
              <a:t>remove items</a:t>
            </a:r>
          </a:p>
          <a:p>
            <a:pPr lvl="1"/>
            <a:r>
              <a:rPr lang="en-US" dirty="0"/>
              <a:t>Ordering requires a simple </a:t>
            </a:r>
            <a:r>
              <a:rPr lang="en-US" dirty="0" smtClean="0"/>
              <a:t>click which executes </a:t>
            </a:r>
            <a:r>
              <a:rPr lang="en-US" dirty="0"/>
              <a:t>the purchase transaction</a:t>
            </a:r>
          </a:p>
          <a:p>
            <a:pPr lvl="2"/>
            <a:r>
              <a:rPr lang="en-US" dirty="0"/>
              <a:t>Screen asks for billing and shipping information</a:t>
            </a:r>
          </a:p>
          <a:p>
            <a:pPr lvl="1"/>
            <a:endParaRPr lang="en-US" dirty="0" smtClean="0"/>
          </a:p>
        </p:txBody>
      </p:sp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90C77F-1F54-4B50-921E-B20659FC101C}" type="slidenum">
              <a:rPr lang="en-US" smtClean="0">
                <a:solidFill>
                  <a:srgbClr val="C00000"/>
                </a:solidFill>
              </a:rPr>
              <a:pPr/>
              <a:t>10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Cart Software (cont’d.)</a:t>
            </a:r>
          </a:p>
        </p:txBody>
      </p:sp>
      <p:sp>
        <p:nvSpPr>
          <p:cNvPr id="2253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is a stateless system that does not retain information from one transmission to another</a:t>
            </a:r>
          </a:p>
          <a:p>
            <a:pPr lvl="1"/>
            <a:r>
              <a:rPr lang="en-US" dirty="0" smtClean="0"/>
              <a:t>Shopping cart software must store information</a:t>
            </a:r>
          </a:p>
          <a:p>
            <a:pPr lvl="2"/>
            <a:r>
              <a:rPr lang="en-US" dirty="0" smtClean="0"/>
              <a:t>Cookies allows information to be stored and retrieved </a:t>
            </a:r>
          </a:p>
          <a:p>
            <a:pPr lvl="2"/>
            <a:r>
              <a:rPr lang="en-US" dirty="0" smtClean="0"/>
              <a:t>If browser does not allow cookie storage software automatically assigns temporary number</a:t>
            </a:r>
          </a:p>
          <a:p>
            <a:r>
              <a:rPr lang="en-US" dirty="0" smtClean="0"/>
              <a:t>Dynamic pricing management software adjusts prices in real time based on variables seller chooses</a:t>
            </a:r>
          </a:p>
          <a:p>
            <a:r>
              <a:rPr lang="en-US" dirty="0" smtClean="0"/>
              <a:t>Promotion management software allows sellers to create special offers on specific products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7E2C11-26E0-4476-9657-77D02AEB4E48}" type="slidenum">
              <a:rPr lang="en-US" smtClean="0">
                <a:solidFill>
                  <a:srgbClr val="C00000"/>
                </a:solidFill>
              </a:rPr>
              <a:pPr/>
              <a:t>11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Cart Software (cont’d.)</a:t>
            </a:r>
          </a:p>
        </p:txBody>
      </p:sp>
      <p:sp>
        <p:nvSpPr>
          <p:cNvPr id="2253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Fulfillment integration software connects seller’s shopping cart to fulfillment provider’s computer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Shipping automatically triggered at completed sale</a:t>
            </a:r>
          </a:p>
          <a:p>
            <a:r>
              <a:rPr lang="en-US" dirty="0" smtClean="0"/>
              <a:t>Product review management software allows customers to post reviews of products</a:t>
            </a:r>
          </a:p>
          <a:p>
            <a:r>
              <a:rPr lang="en-US" dirty="0" smtClean="0"/>
              <a:t>Product recommendation triggers are tools that respond to customer’s product selection</a:t>
            </a:r>
          </a:p>
          <a:p>
            <a:pPr lvl="1"/>
            <a:r>
              <a:rPr lang="en-US" dirty="0" smtClean="0"/>
              <a:t>Provides suggestions for related products, refills</a:t>
            </a:r>
          </a:p>
          <a:p>
            <a:r>
              <a:rPr lang="en-US" dirty="0" smtClean="0"/>
              <a:t>Abandoned cart management software enables shopping cart to be retained for later when customer session is terminated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7E2C11-26E0-4476-9657-77D02AEB4E48}" type="slidenum">
              <a:rPr lang="en-US" smtClean="0">
                <a:solidFill>
                  <a:srgbClr val="C00000"/>
                </a:solidFill>
              </a:rPr>
              <a:pPr/>
              <a:t>12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FAC12BE-3FA6-49E9-8640-B2CD721AB40D}" type="slidenum">
              <a:rPr lang="en-US" sz="1400"/>
              <a:pPr algn="r" eaLnBrk="1" hangingPunct="1"/>
              <a:t>13</a:t>
            </a:fld>
            <a:endParaRPr lang="en-US" sz="1400" dirty="0"/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685800" y="5562600"/>
            <a:ext cx="4258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</a:t>
            </a:r>
            <a:r>
              <a:rPr lang="en-US" dirty="0" smtClean="0">
                <a:solidFill>
                  <a:srgbClr val="C00000"/>
                </a:solidFill>
              </a:rPr>
              <a:t>9-1 Typical shopping cart page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458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814D41-F36E-4998-81D5-41DDBFD2E93A}" type="slidenum">
              <a:rPr lang="en-US" smtClean="0">
                <a:solidFill>
                  <a:srgbClr val="C00000"/>
                </a:solidFill>
              </a:rPr>
              <a:pPr/>
              <a:t>13</a:t>
            </a:fld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7789851" y="4148164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  <p:pic>
        <p:nvPicPr>
          <p:cNvPr id="3" name="Snagit_PPTFFD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7696200" cy="4261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Transaction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Processing</a:t>
            </a:r>
          </a:p>
        </p:txBody>
      </p:sp>
      <p:sp>
        <p:nvSpPr>
          <p:cNvPr id="2355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shopper proceeds to virtual checkout counter by clicking the checkout button</a:t>
            </a:r>
          </a:p>
          <a:p>
            <a:pPr lvl="1"/>
            <a:r>
              <a:rPr lang="en-US" dirty="0" smtClean="0"/>
              <a:t>Electronic commerce software performs </a:t>
            </a:r>
            <a:r>
              <a:rPr lang="en-US" dirty="0" smtClean="0"/>
              <a:t>calculations</a:t>
            </a:r>
            <a:endParaRPr lang="en-US" dirty="0" smtClean="0"/>
          </a:p>
          <a:p>
            <a:r>
              <a:rPr lang="en-US" dirty="0" smtClean="0"/>
              <a:t>Web browser software and seller’s Web server software switch into secure communication state</a:t>
            </a:r>
          </a:p>
          <a:p>
            <a:pPr lvl="1"/>
            <a:r>
              <a:rPr lang="en-US" dirty="0" smtClean="0"/>
              <a:t>Electronic commerce software </a:t>
            </a:r>
            <a:r>
              <a:rPr lang="en-US" dirty="0" smtClean="0"/>
              <a:t>communicates with  accounting software sales </a:t>
            </a:r>
            <a:r>
              <a:rPr lang="en-US" dirty="0" smtClean="0"/>
              <a:t>and inventory modules </a:t>
            </a:r>
            <a:endParaRPr lang="en-US" dirty="0" smtClean="0"/>
          </a:p>
          <a:p>
            <a:pPr lvl="1"/>
            <a:r>
              <a:rPr lang="en-US" dirty="0" smtClean="0"/>
              <a:t>FedEx </a:t>
            </a:r>
            <a:r>
              <a:rPr lang="en-US" dirty="0"/>
              <a:t>and UPS shipping rate software integrates with electronic commerce software</a:t>
            </a:r>
          </a:p>
          <a:p>
            <a:r>
              <a:rPr lang="en-US" dirty="0"/>
              <a:t>Other </a:t>
            </a:r>
            <a:r>
              <a:rPr lang="en-US" dirty="0" smtClean="0"/>
              <a:t>calculations include coupons</a:t>
            </a:r>
            <a:r>
              <a:rPr lang="en-US" dirty="0"/>
              <a:t>, </a:t>
            </a:r>
            <a:r>
              <a:rPr lang="en-US" dirty="0" smtClean="0"/>
              <a:t>promotions</a:t>
            </a:r>
            <a:r>
              <a:rPr lang="en-US" dirty="0"/>
              <a:t>, time-sensitive </a:t>
            </a:r>
            <a:r>
              <a:rPr lang="en-US" dirty="0" smtClean="0"/>
              <a:t>offers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</a:t>
            </a:r>
            <a:r>
              <a:rPr lang="en-US" dirty="0" smtClean="0">
                <a:solidFill>
                  <a:srgbClr val="EEC100"/>
                </a:solidFill>
              </a:rPr>
              <a:t>Cengage Learning®. May not be scanned, copied or duplicated, or posted to a publicly accessible website, in whole or in part, except for use as permitted in a license distributed with a certain product or service or otherwise on a password-protected website or </a:t>
            </a:r>
            <a:r>
              <a:rPr lang="en-US" dirty="0">
                <a:solidFill>
                  <a:srgbClr val="EEC100"/>
                </a:solidFill>
              </a:rPr>
              <a:t>school-approved learning management system for classroom use. 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59ABD1-791F-46D1-BC79-94D3C3534090}" type="slidenum">
              <a:rPr lang="en-US" smtClean="0">
                <a:solidFill>
                  <a:srgbClr val="C00000"/>
                </a:solidFill>
              </a:rPr>
              <a:pPr/>
              <a:t>14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FAC12BE-3FA6-49E9-8640-B2CD721AB40D}" type="slidenum">
              <a:rPr lang="en-US" sz="1400"/>
              <a:pPr algn="r" eaLnBrk="1" hangingPunct="1"/>
              <a:t>15</a:t>
            </a:fld>
            <a:endParaRPr lang="en-US" sz="1400" dirty="0"/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1163027" y="5226049"/>
            <a:ext cx="59683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</a:t>
            </a:r>
            <a:r>
              <a:rPr lang="en-US" dirty="0" smtClean="0">
                <a:solidFill>
                  <a:srgbClr val="C00000"/>
                </a:solidFill>
              </a:rPr>
              <a:t>9-2 </a:t>
            </a:r>
            <a:r>
              <a:rPr lang="en-US" dirty="0">
                <a:solidFill>
                  <a:srgbClr val="C00000"/>
                </a:solidFill>
              </a:rPr>
              <a:t>Basic electronic commerce </a:t>
            </a:r>
            <a:r>
              <a:rPr lang="en-US" dirty="0" smtClean="0">
                <a:solidFill>
                  <a:srgbClr val="C00000"/>
                </a:solidFill>
              </a:rPr>
              <a:t>site </a:t>
            </a:r>
            <a:r>
              <a:rPr lang="en-US" dirty="0">
                <a:solidFill>
                  <a:srgbClr val="C00000"/>
                </a:solidFill>
              </a:rPr>
              <a:t>architecture</a:t>
            </a:r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458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814D41-F36E-4998-81D5-41DDBFD2E93A}" type="slidenum">
              <a:rPr lang="en-US" smtClean="0">
                <a:solidFill>
                  <a:srgbClr val="C00000"/>
                </a:solidFill>
              </a:rPr>
              <a:pPr/>
              <a:t>15</a:t>
            </a:fld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peterson\chimbo temp\Schneider2014\artwork\C8757_ch09_no callouts\C8757_ch09_no callouts\Fig9-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48" y="685800"/>
            <a:ext cx="754278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7830882" y="4306274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514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Electronic Commerce Software Works with Other Software</a:t>
            </a:r>
          </a:p>
        </p:txBody>
      </p:sp>
      <p:sp>
        <p:nvSpPr>
          <p:cNvPr id="2662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large companies </a:t>
            </a:r>
            <a:r>
              <a:rPr lang="en-US" dirty="0" smtClean="0"/>
              <a:t>with electronic </a:t>
            </a:r>
            <a:r>
              <a:rPr lang="en-US" dirty="0" smtClean="0"/>
              <a:t>commerce </a:t>
            </a:r>
            <a:r>
              <a:rPr lang="en-US" dirty="0" smtClean="0"/>
              <a:t>operations also have substantial </a:t>
            </a:r>
            <a:r>
              <a:rPr lang="en-US" dirty="0" smtClean="0"/>
              <a:t>business activity unrelated to electronic commerce</a:t>
            </a:r>
          </a:p>
          <a:p>
            <a:pPr lvl="1"/>
            <a:r>
              <a:rPr lang="en-US" dirty="0" smtClean="0"/>
              <a:t>Important to </a:t>
            </a:r>
            <a:r>
              <a:rPr lang="en-US" dirty="0" smtClean="0"/>
              <a:t>integrate electronic </a:t>
            </a:r>
            <a:r>
              <a:rPr lang="en-US" dirty="0" smtClean="0"/>
              <a:t>commerce activities into the company’s other operations</a:t>
            </a:r>
          </a:p>
          <a:p>
            <a:r>
              <a:rPr lang="en-US" dirty="0" smtClean="0"/>
              <a:t>Basic information system </a:t>
            </a:r>
            <a:r>
              <a:rPr lang="en-US" dirty="0" smtClean="0"/>
              <a:t>element is a collection </a:t>
            </a:r>
            <a:r>
              <a:rPr lang="en-US" dirty="0" smtClean="0"/>
              <a:t>of databases</a:t>
            </a:r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F132B2-3C1F-4738-B1AE-21BCAA77FD37}" type="slidenum">
              <a:rPr lang="en-US" smtClean="0">
                <a:solidFill>
                  <a:srgbClr val="C00000"/>
                </a:solidFill>
              </a:rPr>
              <a:pPr/>
              <a:t>16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/>
          <a:lstStyle/>
          <a:p>
            <a:r>
              <a:rPr lang="en-US" dirty="0" smtClean="0"/>
              <a:t>Highly structured i</a:t>
            </a:r>
            <a:r>
              <a:rPr lang="en-US" dirty="0" smtClean="0"/>
              <a:t>nformation stored </a:t>
            </a:r>
            <a:r>
              <a:rPr lang="en-US" dirty="0" smtClean="0"/>
              <a:t>on </a:t>
            </a:r>
            <a:r>
              <a:rPr lang="en-US" dirty="0" smtClean="0"/>
              <a:t>a computer </a:t>
            </a:r>
          </a:p>
          <a:p>
            <a:r>
              <a:rPr lang="en-US" dirty="0" smtClean="0"/>
              <a:t>Business rules are how </a:t>
            </a:r>
            <a:r>
              <a:rPr lang="en-US" dirty="0" smtClean="0"/>
              <a:t>the company does business</a:t>
            </a:r>
          </a:p>
          <a:p>
            <a:r>
              <a:rPr lang="en-US" dirty="0" smtClean="0"/>
              <a:t>Database management </a:t>
            </a:r>
            <a:r>
              <a:rPr lang="en-US" dirty="0" smtClean="0"/>
              <a:t>software allows </a:t>
            </a:r>
            <a:r>
              <a:rPr lang="en-US" dirty="0" smtClean="0"/>
              <a:t>users to </a:t>
            </a:r>
            <a:r>
              <a:rPr lang="en-US" dirty="0"/>
              <a:t>e</a:t>
            </a:r>
            <a:r>
              <a:rPr lang="en-US" dirty="0" smtClean="0"/>
              <a:t>nter, edit, update, retrieve </a:t>
            </a:r>
            <a:r>
              <a:rPr lang="en-US" dirty="0" smtClean="0"/>
              <a:t>database information </a:t>
            </a:r>
          </a:p>
          <a:p>
            <a:r>
              <a:rPr lang="en-US" dirty="0"/>
              <a:t>Distributed information systems are large systems storing data in many different physical locations </a:t>
            </a:r>
          </a:p>
          <a:p>
            <a:pPr lvl="1"/>
            <a:r>
              <a:rPr lang="en-US" dirty="0"/>
              <a:t>Distributed database systems are databases within distributed information systems</a:t>
            </a:r>
          </a:p>
          <a:p>
            <a:r>
              <a:rPr lang="en-US" dirty="0"/>
              <a:t>MySQL database </a:t>
            </a:r>
            <a:r>
              <a:rPr lang="en-US" dirty="0" smtClean="0"/>
              <a:t>is open-source software owned by Oracle and maintained </a:t>
            </a:r>
            <a:r>
              <a:rPr lang="en-US" dirty="0"/>
              <a:t>by </a:t>
            </a:r>
            <a:r>
              <a:rPr lang="en-US" dirty="0" smtClean="0"/>
              <a:t>group of programmers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765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765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0955A6-EF4A-41B2-89A1-FE473FABC265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765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389D704-44A2-48A1-93C5-CC94CC891F8B}" type="slidenum">
              <a:rPr lang="en-US" sz="1400">
                <a:solidFill>
                  <a:srgbClr val="C00000"/>
                </a:solidFill>
              </a:rPr>
              <a:pPr algn="r" eaLnBrk="1" hangingPunct="1"/>
              <a:t>17</a:t>
            </a:fld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Middleware</a:t>
            </a:r>
          </a:p>
        </p:txBody>
      </p:sp>
      <p:sp>
        <p:nvSpPr>
          <p:cNvPr id="3072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Middleware </a:t>
            </a:r>
            <a:r>
              <a:rPr lang="en-US" dirty="0" smtClean="0"/>
              <a:t>takes </a:t>
            </a:r>
            <a:r>
              <a:rPr lang="en-US" dirty="0" smtClean="0"/>
              <a:t>sales and inventory shipments information from electronic commerce </a:t>
            </a:r>
            <a:r>
              <a:rPr lang="en-US" dirty="0" smtClean="0"/>
              <a:t>software </a:t>
            </a:r>
            <a:endParaRPr lang="en-US" dirty="0" smtClean="0"/>
          </a:p>
          <a:p>
            <a:pPr lvl="1"/>
            <a:r>
              <a:rPr lang="en-US" dirty="0" smtClean="0"/>
              <a:t>Transmits to accounting and inventory management software</a:t>
            </a:r>
          </a:p>
          <a:p>
            <a:pPr lvl="1"/>
            <a:r>
              <a:rPr lang="en-US" dirty="0" smtClean="0"/>
              <a:t>Companies can write </a:t>
            </a:r>
            <a:r>
              <a:rPr lang="en-US" dirty="0" smtClean="0"/>
              <a:t>their own or purchase </a:t>
            </a:r>
            <a:r>
              <a:rPr lang="en-US" dirty="0" smtClean="0"/>
              <a:t>customized middleware</a:t>
            </a:r>
          </a:p>
          <a:p>
            <a:r>
              <a:rPr lang="en-US" dirty="0" smtClean="0"/>
              <a:t>Interoperability is making </a:t>
            </a:r>
            <a:r>
              <a:rPr lang="en-US" dirty="0" smtClean="0"/>
              <a:t>information systems work together</a:t>
            </a:r>
          </a:p>
          <a:p>
            <a:r>
              <a:rPr lang="en-US" dirty="0" smtClean="0"/>
              <a:t>Middleware </a:t>
            </a:r>
            <a:r>
              <a:rPr lang="en-US" dirty="0"/>
              <a:t>cost </a:t>
            </a:r>
            <a:r>
              <a:rPr lang="en-US" dirty="0" smtClean="0"/>
              <a:t>range is $</a:t>
            </a:r>
            <a:r>
              <a:rPr lang="en-US" dirty="0"/>
              <a:t>30,000 to several </a:t>
            </a:r>
            <a:r>
              <a:rPr lang="en-US" dirty="0" smtClean="0"/>
              <a:t>millions</a:t>
            </a:r>
          </a:p>
          <a:p>
            <a:pPr lvl="1"/>
            <a:r>
              <a:rPr lang="en-US" dirty="0" smtClean="0"/>
              <a:t>Depending </a:t>
            </a:r>
            <a:r>
              <a:rPr lang="en-US" dirty="0"/>
              <a:t>on complexity and existing </a:t>
            </a:r>
            <a:r>
              <a:rPr lang="en-US" dirty="0" smtClean="0"/>
              <a:t>systems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172200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2B31E1-A089-485E-9161-B84FB7D0B2C2}" type="slidenum">
              <a:rPr lang="en-US" smtClean="0">
                <a:solidFill>
                  <a:srgbClr val="C00000"/>
                </a:solidFill>
              </a:rPr>
              <a:pPr/>
              <a:t>18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Application Integration</a:t>
            </a:r>
          </a:p>
        </p:txBody>
      </p:sp>
      <p:sp>
        <p:nvSpPr>
          <p:cNvPr id="3277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software (application</a:t>
            </a:r>
            <a:r>
              <a:rPr lang="en-US" dirty="0" smtClean="0"/>
              <a:t>) is a program that performs </a:t>
            </a:r>
            <a:r>
              <a:rPr lang="en-US" dirty="0" smtClean="0"/>
              <a:t>specific </a:t>
            </a:r>
            <a:r>
              <a:rPr lang="en-US" dirty="0" smtClean="0"/>
              <a:t>function lik</a:t>
            </a:r>
            <a:r>
              <a:rPr lang="en-US" dirty="0" smtClean="0"/>
              <a:t>e </a:t>
            </a:r>
            <a:r>
              <a:rPr lang="en-US" dirty="0" smtClean="0"/>
              <a:t>creating invoices </a:t>
            </a:r>
          </a:p>
          <a:p>
            <a:r>
              <a:rPr lang="en-US" dirty="0" smtClean="0"/>
              <a:t>Application </a:t>
            </a:r>
            <a:r>
              <a:rPr lang="en-US" dirty="0" smtClean="0"/>
              <a:t>server (computer</a:t>
            </a:r>
            <a:r>
              <a:rPr lang="en-US" dirty="0" smtClean="0"/>
              <a:t>) takes </a:t>
            </a:r>
            <a:r>
              <a:rPr lang="en-US" dirty="0" smtClean="0"/>
              <a:t>request messages received by Web </a:t>
            </a:r>
            <a:r>
              <a:rPr lang="en-US" dirty="0" smtClean="0"/>
              <a:t>server </a:t>
            </a:r>
          </a:p>
          <a:p>
            <a:pPr lvl="1"/>
            <a:r>
              <a:rPr lang="en-US" dirty="0" smtClean="0"/>
              <a:t>Runs </a:t>
            </a:r>
            <a:r>
              <a:rPr lang="en-US" dirty="0" smtClean="0"/>
              <a:t>application program performing action based on request message’s contents</a:t>
            </a:r>
          </a:p>
          <a:p>
            <a:pPr lvl="1"/>
            <a:r>
              <a:rPr lang="en-US" dirty="0" smtClean="0"/>
              <a:t>Actions determined by business </a:t>
            </a:r>
            <a:r>
              <a:rPr lang="en-US" dirty="0" smtClean="0"/>
              <a:t>logic rules such as  </a:t>
            </a:r>
            <a:r>
              <a:rPr lang="en-US" dirty="0" smtClean="0"/>
              <a:t>verifying customer password upon log </a:t>
            </a:r>
            <a:r>
              <a:rPr lang="en-US" dirty="0" smtClean="0"/>
              <a:t>in</a:t>
            </a:r>
          </a:p>
          <a:p>
            <a:r>
              <a:rPr lang="en-US" dirty="0"/>
              <a:t>Enterprise application integration is a creation of links among scattered applications so business logic can be </a:t>
            </a:r>
            <a:r>
              <a:rPr lang="en-US" dirty="0" smtClean="0"/>
              <a:t>interconnected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54F2B8-07E7-4A81-847B-CEEC70AFB854}" type="slidenum">
              <a:rPr lang="en-US" smtClean="0">
                <a:solidFill>
                  <a:srgbClr val="C00000"/>
                </a:solidFill>
              </a:rPr>
              <a:pPr/>
              <a:t>19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Learning</a:t>
            </a:r>
            <a:r>
              <a:rPr lang="en-US" dirty="0" smtClean="0"/>
              <a:t> Objectives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In this chapter, you will learn:</a:t>
            </a:r>
          </a:p>
          <a:p>
            <a:r>
              <a:rPr lang="en-US" dirty="0"/>
              <a:t>How to find and evaluate Web-hosting services</a:t>
            </a:r>
          </a:p>
          <a:p>
            <a:r>
              <a:rPr lang="en-US" dirty="0"/>
              <a:t>What functions are performed by electronic commerce software </a:t>
            </a:r>
          </a:p>
          <a:p>
            <a:r>
              <a:rPr lang="en-US" dirty="0"/>
              <a:t>How electronic commerce software works with database and ERP software</a:t>
            </a:r>
          </a:p>
          <a:p>
            <a:r>
              <a:rPr lang="en-US" dirty="0" smtClean="0"/>
              <a:t>What enterprise application integration and Web services are and how they can be used with electronic commerce software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09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7C2DFC-14B0-4CAB-A92F-90E0E419DBD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10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1E41C8A-788C-4578-8D8E-3BBF5A7D3CDB}" type="slidenum">
              <a:rPr lang="en-US" sz="1400">
                <a:solidFill>
                  <a:srgbClr val="C00000"/>
                </a:solidFill>
              </a:rPr>
              <a:pPr algn="r" eaLnBrk="1" hangingPunct="1"/>
              <a:t>2</a:t>
            </a:fld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Application Integration (cont’d.)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information is transferred</a:t>
            </a:r>
            <a:r>
              <a:rPr lang="en-US" dirty="0" smtClean="0"/>
              <a:t> </a:t>
            </a:r>
            <a:r>
              <a:rPr lang="en-US" dirty="0" smtClean="0"/>
              <a:t>from one application to </a:t>
            </a:r>
            <a:r>
              <a:rPr lang="en-US" dirty="0" smtClean="0"/>
              <a:t>another </a:t>
            </a:r>
            <a:r>
              <a:rPr lang="en-US" dirty="0" smtClean="0"/>
              <a:t>program data formats </a:t>
            </a:r>
            <a:r>
              <a:rPr lang="en-US" dirty="0" smtClean="0"/>
              <a:t>differ</a:t>
            </a:r>
            <a:endParaRPr lang="en-US" dirty="0" smtClean="0"/>
          </a:p>
          <a:p>
            <a:pPr lvl="1"/>
            <a:r>
              <a:rPr lang="en-US" dirty="0" smtClean="0"/>
              <a:t>Must edit and reformat </a:t>
            </a:r>
            <a:r>
              <a:rPr lang="en-US" dirty="0" smtClean="0"/>
              <a:t>often using XML </a:t>
            </a:r>
            <a:r>
              <a:rPr lang="en-US" dirty="0" smtClean="0"/>
              <a:t>data </a:t>
            </a:r>
            <a:r>
              <a:rPr lang="en-US" dirty="0" smtClean="0"/>
              <a:t>feeds</a:t>
            </a:r>
          </a:p>
          <a:p>
            <a:r>
              <a:rPr lang="en-US" dirty="0"/>
              <a:t>Page-based application systems return pages generated by scripts containing rules</a:t>
            </a:r>
          </a:p>
          <a:p>
            <a:pPr lvl="1"/>
            <a:r>
              <a:rPr lang="en-US" dirty="0"/>
              <a:t>Present data on Web page with the business </a:t>
            </a:r>
            <a:r>
              <a:rPr lang="en-US" dirty="0" smtClean="0"/>
              <a:t>logic</a:t>
            </a:r>
          </a:p>
          <a:p>
            <a:r>
              <a:rPr lang="en-US" dirty="0"/>
              <a:t>Component-based application </a:t>
            </a:r>
            <a:r>
              <a:rPr lang="en-US" dirty="0" smtClean="0"/>
              <a:t>systems separate </a:t>
            </a:r>
            <a:r>
              <a:rPr lang="en-US" dirty="0"/>
              <a:t>presentation logic from business logic</a:t>
            </a:r>
          </a:p>
          <a:p>
            <a:pPr lvl="1"/>
            <a:r>
              <a:rPr lang="en-US" dirty="0"/>
              <a:t>Logic components created and maintained separately</a:t>
            </a:r>
          </a:p>
          <a:p>
            <a:pPr lvl="2"/>
            <a:r>
              <a:rPr lang="en-US" dirty="0"/>
              <a:t>Updating and changing system elements much easier</a:t>
            </a:r>
          </a:p>
          <a:p>
            <a:pPr lvl="1"/>
            <a:endParaRPr lang="en-US" dirty="0" smtClean="0"/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62E9E61-C236-4F10-AE7F-BBD57B024CD2}" type="slidenum">
              <a:rPr lang="en-US" smtClean="0">
                <a:solidFill>
                  <a:srgbClr val="C00000"/>
                </a:solidFill>
              </a:rPr>
              <a:pPr/>
              <a:t>20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ERP Systems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 resource planning (ERP) </a:t>
            </a:r>
            <a:r>
              <a:rPr lang="en-US" dirty="0" smtClean="0"/>
              <a:t>software are business </a:t>
            </a:r>
            <a:r>
              <a:rPr lang="en-US" dirty="0" smtClean="0"/>
              <a:t>systems integrating all facets of a business</a:t>
            </a:r>
          </a:p>
          <a:p>
            <a:pPr lvl="1"/>
            <a:r>
              <a:rPr lang="en-US" dirty="0" smtClean="0"/>
              <a:t>Accounting, logistics, manufacturing, marketing, planning, project management, and treasury functions</a:t>
            </a:r>
          </a:p>
          <a:p>
            <a:r>
              <a:rPr lang="en-US" dirty="0" smtClean="0"/>
              <a:t>Two major ERP vendors: Oracle and SAP</a:t>
            </a:r>
          </a:p>
          <a:p>
            <a:pPr lvl="1"/>
            <a:r>
              <a:rPr lang="en-US" dirty="0" smtClean="0"/>
              <a:t>ERP software installation </a:t>
            </a:r>
            <a:r>
              <a:rPr lang="en-US" dirty="0" smtClean="0"/>
              <a:t>costs between </a:t>
            </a:r>
            <a:r>
              <a:rPr lang="en-US" dirty="0" smtClean="0"/>
              <a:t>$1 million and $10 million for a midsize </a:t>
            </a:r>
            <a:r>
              <a:rPr lang="en-US" dirty="0" smtClean="0"/>
              <a:t>company</a:t>
            </a:r>
          </a:p>
          <a:p>
            <a:r>
              <a:rPr lang="en-US" dirty="0" smtClean="0"/>
              <a:t>Smaller online businesses can purchase products like NetSuite that offer ERP system subscriptions</a:t>
            </a:r>
          </a:p>
          <a:p>
            <a:pPr lvl="1"/>
            <a:r>
              <a:rPr lang="en-US" dirty="0" smtClean="0"/>
              <a:t>Called software as a service (SaaS)</a:t>
            </a:r>
            <a:endParaRPr lang="en-US" dirty="0" smtClean="0"/>
          </a:p>
        </p:txBody>
      </p:sp>
      <p:sp>
        <p:nvSpPr>
          <p:cNvPr id="3686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687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72DD44-E36B-4FB3-8324-821A4FE451C6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686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AFF172C-F8AE-4150-939E-FB6AD86E66DE}" type="slidenum">
              <a:rPr lang="en-US" sz="1400">
                <a:solidFill>
                  <a:srgbClr val="C00000"/>
                </a:solidFill>
              </a:rPr>
              <a:pPr algn="r" eaLnBrk="1" hangingPunct="1"/>
              <a:t>21</a:t>
            </a:fld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447800" y="5472113"/>
            <a:ext cx="480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</a:t>
            </a:r>
            <a:r>
              <a:rPr lang="en-US" dirty="0" smtClean="0">
                <a:solidFill>
                  <a:srgbClr val="C00000"/>
                </a:solidFill>
              </a:rPr>
              <a:t>9-3 </a:t>
            </a:r>
            <a:r>
              <a:rPr lang="en-US" dirty="0">
                <a:solidFill>
                  <a:srgbClr val="C00000"/>
                </a:solidFill>
              </a:rPr>
              <a:t>ERP system integration with EDI</a:t>
            </a:r>
          </a:p>
        </p:txBody>
      </p:sp>
      <p:sp>
        <p:nvSpPr>
          <p:cNvPr id="3789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3B9BF5E-AAF3-4550-99A6-EC9FA1FC984A}" type="slidenum">
              <a:rPr lang="en-US" sz="1400"/>
              <a:pPr algn="r" eaLnBrk="1" hangingPunct="1"/>
              <a:t>22</a:t>
            </a:fld>
            <a:endParaRPr lang="en-US" sz="1400" dirty="0"/>
          </a:p>
        </p:txBody>
      </p:sp>
      <p:sp>
        <p:nvSpPr>
          <p:cNvPr id="3789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789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64E558-B99E-4875-A522-BE93598DB846}" type="slidenum">
              <a:rPr lang="en-US" smtClean="0">
                <a:solidFill>
                  <a:srgbClr val="C00000"/>
                </a:solidFill>
              </a:rPr>
              <a:pPr/>
              <a:t>22</a:t>
            </a:fld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104051" y="4656053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  <p:pic>
        <p:nvPicPr>
          <p:cNvPr id="2050" name="Picture 2" descr="C:\Users\peterson\chimbo temp\Schneider2014\artwork\C8757_ch09_no callouts\C8757_ch09_no callouts\Fig9-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820520" cy="502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 smtClean="0"/>
              <a:t>systems supporting interoperable </a:t>
            </a:r>
            <a:br>
              <a:rPr lang="en-US" dirty="0" smtClean="0"/>
            </a:br>
            <a:r>
              <a:rPr lang="en-US" dirty="0" smtClean="0"/>
              <a:t>machine-to-machine interaction over a network</a:t>
            </a:r>
          </a:p>
          <a:p>
            <a:pPr lvl="1"/>
            <a:r>
              <a:rPr lang="en-US" dirty="0" smtClean="0"/>
              <a:t>Set of software and technologies allowing computers to use the Web to interact with each other directly</a:t>
            </a:r>
          </a:p>
          <a:p>
            <a:pPr lvl="1"/>
            <a:r>
              <a:rPr lang="en-US" dirty="0" smtClean="0"/>
              <a:t>Does not require human operators </a:t>
            </a:r>
            <a:r>
              <a:rPr lang="en-US" dirty="0" smtClean="0"/>
              <a:t>directing the specific interactions</a:t>
            </a:r>
          </a:p>
          <a:p>
            <a:r>
              <a:rPr lang="en-US" dirty="0" smtClean="0"/>
              <a:t>Application program interface (API</a:t>
            </a:r>
            <a:r>
              <a:rPr lang="en-US" dirty="0" smtClean="0"/>
              <a:t>) is a general </a:t>
            </a:r>
            <a:r>
              <a:rPr lang="en-US" dirty="0" smtClean="0"/>
              <a:t>name for the ways programs interconnect with each other</a:t>
            </a:r>
          </a:p>
          <a:p>
            <a:pPr lvl="1"/>
            <a:r>
              <a:rPr lang="en-US" dirty="0" smtClean="0"/>
              <a:t>Web APIs: interaction over the Web</a:t>
            </a:r>
          </a:p>
        </p:txBody>
      </p:sp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DDD1BE-0D87-466D-A3E9-2B7573F89E27}" type="slidenum">
              <a:rPr lang="en-US" smtClean="0">
                <a:solidFill>
                  <a:srgbClr val="C00000"/>
                </a:solidFill>
              </a:rPr>
              <a:pPr/>
              <a:t>23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Web </a:t>
            </a:r>
            <a:r>
              <a:rPr lang="en-US" dirty="0" smtClean="0"/>
              <a:t>Services Can </a:t>
            </a:r>
            <a:r>
              <a:rPr lang="en-US" dirty="0" smtClean="0"/>
              <a:t>Do and            How Web Services Work</a:t>
            </a:r>
            <a:endParaRPr lang="en-US" dirty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Offer improved customer service, reduced costs</a:t>
            </a:r>
          </a:p>
          <a:p>
            <a:r>
              <a:rPr lang="en-US" dirty="0" smtClean="0"/>
              <a:t>Transmit XML-tagged </a:t>
            </a:r>
            <a:r>
              <a:rPr lang="en-US" dirty="0" smtClean="0"/>
              <a:t>data from </a:t>
            </a:r>
            <a:r>
              <a:rPr lang="en-US" dirty="0" smtClean="0"/>
              <a:t>one enterprise integrated application to another </a:t>
            </a:r>
          </a:p>
          <a:p>
            <a:r>
              <a:rPr lang="en-US" dirty="0" smtClean="0"/>
              <a:t>Provide data feeds between two different </a:t>
            </a:r>
            <a:r>
              <a:rPr lang="en-US" dirty="0" smtClean="0"/>
              <a:t>companies</a:t>
            </a:r>
          </a:p>
          <a:p>
            <a:r>
              <a:rPr lang="en-US" dirty="0"/>
              <a:t>Programmers write software accessing business application logic units without knowing details </a:t>
            </a:r>
          </a:p>
          <a:p>
            <a:pPr lvl="1"/>
            <a:r>
              <a:rPr lang="en-US" dirty="0"/>
              <a:t>Allows communication between programs written in different languages on different platforms</a:t>
            </a:r>
          </a:p>
          <a:p>
            <a:pPr lvl="2"/>
            <a:r>
              <a:rPr lang="en-US" dirty="0"/>
              <a:t>Example task: transaction </a:t>
            </a:r>
            <a:r>
              <a:rPr lang="en-US" dirty="0" smtClean="0"/>
              <a:t>processing</a:t>
            </a:r>
          </a:p>
          <a:p>
            <a:pPr lvl="1"/>
            <a:r>
              <a:rPr lang="en-US" dirty="0"/>
              <a:t>Can be combined with other Web services for complex tasks</a:t>
            </a:r>
          </a:p>
          <a:p>
            <a:pPr lvl="2"/>
            <a:endParaRPr lang="en-US" dirty="0"/>
          </a:p>
          <a:p>
            <a:endParaRPr lang="en-US" dirty="0" smtClean="0"/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FCFC27-FAF1-46DB-AF6F-8E68F8DDF69B}" type="slidenum">
              <a:rPr lang="en-US" smtClean="0">
                <a:solidFill>
                  <a:srgbClr val="C00000"/>
                </a:solidFill>
              </a:rPr>
              <a:pPr/>
              <a:t>24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Web Services </a:t>
            </a:r>
            <a:r>
              <a:rPr lang="en-US" dirty="0" smtClean="0"/>
              <a:t>Work (</a:t>
            </a:r>
            <a:r>
              <a:rPr lang="en-US" dirty="0"/>
              <a:t>cont’d</a:t>
            </a:r>
            <a:r>
              <a:rPr lang="en-US" dirty="0" smtClean="0"/>
              <a:t>.)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678363"/>
          </a:xfrm>
        </p:spPr>
        <p:txBody>
          <a:bodyPr/>
          <a:lstStyle/>
          <a:p>
            <a:r>
              <a:rPr lang="en-US" dirty="0"/>
              <a:t>Machine-to-machine communication was originally accomplished with HTML but now most are XML</a:t>
            </a:r>
          </a:p>
          <a:p>
            <a:r>
              <a:rPr lang="en-US" dirty="0" smtClean="0"/>
              <a:t>First </a:t>
            </a:r>
            <a:r>
              <a:rPr lang="en-US" dirty="0" smtClean="0"/>
              <a:t>Web services </a:t>
            </a:r>
            <a:r>
              <a:rPr lang="en-US" dirty="0" smtClean="0"/>
              <a:t>information </a:t>
            </a:r>
            <a:r>
              <a:rPr lang="en-US" dirty="0" smtClean="0"/>
              <a:t>sources </a:t>
            </a:r>
            <a:r>
              <a:rPr lang="en-US" dirty="0" smtClean="0"/>
              <a:t>programmers incorporated </a:t>
            </a:r>
            <a:r>
              <a:rPr lang="en-US" dirty="0" smtClean="0"/>
              <a:t>into software applications</a:t>
            </a:r>
          </a:p>
          <a:p>
            <a:r>
              <a:rPr lang="en-US" dirty="0" smtClean="0"/>
              <a:t>More advanced </a:t>
            </a:r>
            <a:r>
              <a:rPr lang="en-US" dirty="0" smtClean="0"/>
              <a:t>example is purchasing </a:t>
            </a:r>
            <a:r>
              <a:rPr lang="en-US" dirty="0"/>
              <a:t>software used to obtain vendor price information</a:t>
            </a:r>
          </a:p>
          <a:p>
            <a:pPr lvl="1"/>
            <a:r>
              <a:rPr lang="en-US" dirty="0"/>
              <a:t>Purchasing agent authorizes </a:t>
            </a:r>
            <a:r>
              <a:rPr lang="en-US" dirty="0" smtClean="0"/>
              <a:t>transaction and Web </a:t>
            </a:r>
            <a:r>
              <a:rPr lang="en-US" dirty="0"/>
              <a:t>services </a:t>
            </a:r>
            <a:r>
              <a:rPr lang="en-US" dirty="0" smtClean="0"/>
              <a:t>submits order and tracks until </a:t>
            </a:r>
            <a:r>
              <a:rPr lang="en-US" dirty="0" smtClean="0"/>
              <a:t>delivered</a:t>
            </a:r>
          </a:p>
          <a:p>
            <a:r>
              <a:rPr lang="en-US" dirty="0" smtClean="0"/>
              <a:t>As Web servers become more sophisticated, they can often make decisions themselves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320FDA-756C-40BB-B80D-39CB81AE0CAA}" type="slidenum">
              <a:rPr lang="en-US" smtClean="0">
                <a:solidFill>
                  <a:srgbClr val="C00000"/>
                </a:solidFill>
              </a:rPr>
              <a:pPr/>
              <a:t>25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 smtClean="0">
                <a:solidFill>
                  <a:srgbClr val="C00000"/>
                </a:solidFill>
              </a:rPr>
              <a:t>Services</a:t>
            </a:r>
            <a:r>
              <a:rPr lang="en-US" dirty="0" smtClean="0"/>
              <a:t> Specifications</a:t>
            </a:r>
            <a:endParaRPr lang="en-US" dirty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397603"/>
            <a:ext cx="8458200" cy="4678363"/>
          </a:xfrm>
        </p:spPr>
        <p:txBody>
          <a:bodyPr/>
          <a:lstStyle/>
          <a:p>
            <a:r>
              <a:rPr lang="en-US" dirty="0" smtClean="0"/>
              <a:t>Simple Object Access Protocol (SOAP</a:t>
            </a:r>
            <a:r>
              <a:rPr lang="en-US" dirty="0" smtClean="0"/>
              <a:t>) is a message-passing </a:t>
            </a:r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Defines how to send marked up data from one software application to another across a network</a:t>
            </a:r>
          </a:p>
          <a:p>
            <a:r>
              <a:rPr lang="en-US" dirty="0" smtClean="0"/>
              <a:t>Utilizes three rule sets</a:t>
            </a:r>
          </a:p>
          <a:p>
            <a:pPr lvl="1"/>
            <a:r>
              <a:rPr lang="en-US" dirty="0" smtClean="0"/>
              <a:t>Communication rules included in </a:t>
            </a:r>
            <a:r>
              <a:rPr lang="en-US" dirty="0" smtClean="0"/>
              <a:t>SOAP specification</a:t>
            </a:r>
          </a:p>
          <a:p>
            <a:pPr lvl="1"/>
            <a:r>
              <a:rPr lang="en-US" dirty="0"/>
              <a:t>Web Services Description Language (WSDL</a:t>
            </a:r>
            <a:r>
              <a:rPr lang="en-US" dirty="0" smtClean="0"/>
              <a:t>) describes logic </a:t>
            </a:r>
            <a:r>
              <a:rPr lang="en-US" dirty="0"/>
              <a:t>unit characteristics of </a:t>
            </a:r>
            <a:r>
              <a:rPr lang="en-US" dirty="0" smtClean="0"/>
              <a:t>each Web </a:t>
            </a:r>
            <a:r>
              <a:rPr lang="en-US" dirty="0"/>
              <a:t>service</a:t>
            </a:r>
          </a:p>
          <a:p>
            <a:pPr lvl="1"/>
            <a:r>
              <a:rPr lang="en-US" dirty="0"/>
              <a:t>Universal Description, Discovery, and Integration Specification (UDDI</a:t>
            </a:r>
            <a:r>
              <a:rPr lang="en-US" dirty="0" smtClean="0"/>
              <a:t>)  woks as address </a:t>
            </a:r>
            <a:r>
              <a:rPr lang="en-US" dirty="0"/>
              <a:t>book </a:t>
            </a:r>
            <a:r>
              <a:rPr lang="en-US" dirty="0" smtClean="0"/>
              <a:t>to identify </a:t>
            </a:r>
            <a:r>
              <a:rPr lang="en-US" dirty="0"/>
              <a:t>Web services locations and associated </a:t>
            </a:r>
            <a:r>
              <a:rPr lang="en-US" dirty="0" smtClean="0"/>
              <a:t>descriptions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908B1A-581E-4B91-9946-0109CD619A89}" type="slidenum">
              <a:rPr lang="en-US" smtClean="0">
                <a:solidFill>
                  <a:srgbClr val="C00000"/>
                </a:solidFill>
              </a:rPr>
              <a:pPr/>
              <a:t>26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and RESTful Design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Representational State Transfer (REST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Principle </a:t>
            </a:r>
            <a:r>
              <a:rPr lang="en-US" dirty="0" smtClean="0"/>
              <a:t>describing how the Web uses networking architecture to identify and </a:t>
            </a:r>
            <a:r>
              <a:rPr lang="en-US" dirty="0" smtClean="0"/>
              <a:t>locate Web </a:t>
            </a:r>
            <a:r>
              <a:rPr lang="en-US" dirty="0" smtClean="0"/>
              <a:t>pages and elements making up those Web pages</a:t>
            </a:r>
          </a:p>
          <a:p>
            <a:r>
              <a:rPr lang="en-US" dirty="0" smtClean="0"/>
              <a:t>RESTful </a:t>
            </a:r>
            <a:r>
              <a:rPr lang="en-US" dirty="0"/>
              <a:t>design (RESTful </a:t>
            </a:r>
            <a:r>
              <a:rPr lang="en-US" dirty="0" smtClean="0"/>
              <a:t>applications) are </a:t>
            </a:r>
            <a:r>
              <a:rPr lang="en-US" dirty="0" smtClean="0"/>
              <a:t>Web </a:t>
            </a:r>
            <a:r>
              <a:rPr lang="en-US" dirty="0" smtClean="0"/>
              <a:t>services built on the REST model</a:t>
            </a:r>
          </a:p>
          <a:p>
            <a:pPr lvl="1"/>
            <a:r>
              <a:rPr lang="en-US" dirty="0" smtClean="0"/>
              <a:t>Transfers </a:t>
            </a:r>
            <a:r>
              <a:rPr lang="en-US" dirty="0" smtClean="0"/>
              <a:t>structured information from one Web location to </a:t>
            </a:r>
            <a:r>
              <a:rPr lang="en-US" dirty="0" smtClean="0"/>
              <a:t>another </a:t>
            </a:r>
            <a:endParaRPr lang="en-US" dirty="0" smtClean="0"/>
          </a:p>
          <a:p>
            <a:pPr lvl="1"/>
            <a:r>
              <a:rPr lang="en-US" dirty="0" smtClean="0"/>
              <a:t>Services accessible at a specific </a:t>
            </a:r>
            <a:r>
              <a:rPr lang="en-US" dirty="0" smtClean="0"/>
              <a:t>address</a:t>
            </a:r>
          </a:p>
          <a:p>
            <a:pPr lvl="1"/>
            <a:r>
              <a:rPr lang="en-US" dirty="0"/>
              <a:t>More than half of all Web services today are RESTful applications</a:t>
            </a:r>
          </a:p>
          <a:p>
            <a:pPr lvl="1"/>
            <a:endParaRPr lang="en-US" dirty="0" smtClean="0"/>
          </a:p>
        </p:txBody>
      </p:sp>
      <p:sp>
        <p:nvSpPr>
          <p:cNvPr id="4915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915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312E5A-231D-46FA-A78A-2E83C7D4A638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4915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DDC1F7B-5F47-40C0-A8C2-14F574024DB8}" type="slidenum">
              <a:rPr lang="en-US" sz="1400">
                <a:solidFill>
                  <a:srgbClr val="C00000"/>
                </a:solidFill>
              </a:rPr>
              <a:pPr algn="r" eaLnBrk="1" hangingPunct="1"/>
              <a:t>27</a:t>
            </a:fld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Commerce for Small and Midsize Businesses: Basic </a:t>
            </a:r>
            <a:r>
              <a:rPr lang="en-US" dirty="0" smtClean="0"/>
              <a:t>CSPs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service provider’s shared or dedicated hosting services</a:t>
            </a:r>
          </a:p>
          <a:p>
            <a:pPr lvl="1"/>
            <a:r>
              <a:rPr lang="en-US" dirty="0" smtClean="0"/>
              <a:t>Shifts staffing burden from company to Web host</a:t>
            </a:r>
          </a:p>
          <a:p>
            <a:pPr lvl="1"/>
            <a:r>
              <a:rPr lang="en-US" dirty="0" smtClean="0"/>
              <a:t>Spread </a:t>
            </a:r>
            <a:r>
              <a:rPr lang="en-US" dirty="0" smtClean="0"/>
              <a:t>costs over </a:t>
            </a:r>
            <a:r>
              <a:rPr lang="en-US" dirty="0" smtClean="0"/>
              <a:t>all hosted businesses</a:t>
            </a:r>
            <a:endParaRPr lang="en-US" dirty="0" smtClean="0"/>
          </a:p>
          <a:p>
            <a:pPr lvl="1"/>
            <a:r>
              <a:rPr lang="en-US" dirty="0" smtClean="0"/>
              <a:t>Host provider keeps server working through storms and power </a:t>
            </a:r>
            <a:r>
              <a:rPr lang="en-US" dirty="0" smtClean="0"/>
              <a:t>outages</a:t>
            </a:r>
          </a:p>
          <a:p>
            <a:pPr eaLnBrk="1" hangingPunct="1"/>
            <a:r>
              <a:rPr lang="en-US" dirty="0"/>
              <a:t>CSPs offer free or low-cost e-commerce software</a:t>
            </a:r>
          </a:p>
          <a:p>
            <a:pPr lvl="1" eaLnBrk="1" hangingPunct="1"/>
            <a:r>
              <a:rPr lang="en-US" dirty="0"/>
              <a:t>L</a:t>
            </a:r>
            <a:r>
              <a:rPr lang="en-US" dirty="0" smtClean="0"/>
              <a:t>ess </a:t>
            </a:r>
            <a:r>
              <a:rPr lang="en-US" dirty="0"/>
              <a:t>than </a:t>
            </a:r>
            <a:r>
              <a:rPr lang="en-US" dirty="0" smtClean="0"/>
              <a:t>$20 </a:t>
            </a:r>
            <a:r>
              <a:rPr lang="en-US" dirty="0"/>
              <a:t>per </a:t>
            </a:r>
            <a:r>
              <a:rPr lang="en-US" dirty="0" smtClean="0"/>
              <a:t>month with software </a:t>
            </a:r>
            <a:r>
              <a:rPr lang="en-US" dirty="0"/>
              <a:t>built into </a:t>
            </a:r>
            <a:r>
              <a:rPr lang="en-US" dirty="0" smtClean="0"/>
              <a:t>site</a:t>
            </a:r>
            <a:endParaRPr lang="en-US" dirty="0"/>
          </a:p>
          <a:p>
            <a:pPr eaLnBrk="1" hangingPunct="1"/>
            <a:r>
              <a:rPr lang="en-US" dirty="0" smtClean="0"/>
              <a:t>CSP </a:t>
            </a:r>
            <a:r>
              <a:rPr lang="en-US" dirty="0"/>
              <a:t>examples</a:t>
            </a:r>
          </a:p>
          <a:p>
            <a:pPr lvl="1" eaLnBrk="1" hangingPunct="1"/>
            <a:r>
              <a:rPr lang="en-US" dirty="0"/>
              <a:t>Gate.com, ProHosting.com, 1&amp;1 Internet, Yahoo!</a:t>
            </a:r>
          </a:p>
          <a:p>
            <a:pPr lvl="1"/>
            <a:endParaRPr lang="en-US" dirty="0" smtClean="0"/>
          </a:p>
        </p:txBody>
      </p:sp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630446-1B6F-451F-9BBE-5733836388EF}" type="slidenum">
              <a:rPr lang="en-US" smtClean="0">
                <a:solidFill>
                  <a:srgbClr val="C00000"/>
                </a:solidFill>
              </a:rPr>
              <a:pPr/>
              <a:t>28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Mall-Style CSPs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small businesses </a:t>
            </a:r>
            <a:r>
              <a:rPr lang="en-US" dirty="0" smtClean="0"/>
              <a:t>with basic </a:t>
            </a:r>
            <a:r>
              <a:rPr lang="en-US" dirty="0" smtClean="0"/>
              <a:t>Web </a:t>
            </a:r>
            <a:r>
              <a:rPr lang="en-US" dirty="0" smtClean="0"/>
              <a:t>site, online </a:t>
            </a:r>
            <a:r>
              <a:rPr lang="en-US" dirty="0" smtClean="0"/>
              <a:t>store design </a:t>
            </a:r>
            <a:r>
              <a:rPr lang="en-US" dirty="0" smtClean="0"/>
              <a:t>tools, templates and easy-to-use </a:t>
            </a:r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Low monthly fee, one-time </a:t>
            </a:r>
            <a:r>
              <a:rPr lang="en-US" dirty="0" smtClean="0"/>
              <a:t>setup </a:t>
            </a:r>
            <a:r>
              <a:rPr lang="en-US" dirty="0" smtClean="0"/>
              <a:t>fees and percentage </a:t>
            </a:r>
            <a:r>
              <a:rPr lang="en-US" dirty="0" smtClean="0"/>
              <a:t>(or fixed) amount for each transaction</a:t>
            </a:r>
          </a:p>
          <a:p>
            <a:pPr lvl="1"/>
            <a:r>
              <a:rPr lang="en-US" dirty="0"/>
              <a:t>Shopping cart software and payment </a:t>
            </a:r>
            <a:r>
              <a:rPr lang="en-US" dirty="0" smtClean="0"/>
              <a:t>processing</a:t>
            </a:r>
          </a:p>
          <a:p>
            <a:r>
              <a:rPr lang="en-US" dirty="0" smtClean="0"/>
              <a:t>Two-main mall-style CSPs are Amazon services for business and eBay stores for businesses</a:t>
            </a:r>
            <a:endParaRPr lang="en-US" dirty="0"/>
          </a:p>
          <a:p>
            <a:pPr lvl="1"/>
            <a:r>
              <a:rPr lang="en-US" dirty="0"/>
              <a:t>No long term </a:t>
            </a:r>
            <a:r>
              <a:rPr lang="en-US" dirty="0" smtClean="0"/>
              <a:t>commitment and few </a:t>
            </a:r>
            <a:r>
              <a:rPr lang="en-US" dirty="0"/>
              <a:t>up-front </a:t>
            </a:r>
            <a:r>
              <a:rPr lang="en-US" dirty="0" smtClean="0"/>
              <a:t>costs</a:t>
            </a:r>
            <a:endParaRPr lang="en-US" dirty="0" smtClean="0"/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1EAC04-97A2-4D9E-8E53-BCAB5850AD92}" type="slidenum">
              <a:rPr lang="en-US" smtClean="0">
                <a:solidFill>
                  <a:srgbClr val="C00000"/>
                </a:solidFill>
              </a:rPr>
              <a:pPr/>
              <a:t>29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(cont’d.)</a:t>
            </a:r>
          </a:p>
        </p:txBody>
      </p:sp>
      <p:sp>
        <p:nvSpPr>
          <p:cNvPr id="512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types of electronic </a:t>
            </a:r>
            <a:r>
              <a:rPr lang="en-US" dirty="0"/>
              <a:t>commerce software </a:t>
            </a:r>
            <a:r>
              <a:rPr lang="en-US" dirty="0" smtClean="0"/>
              <a:t>are used by small, medium, and large </a:t>
            </a:r>
            <a:r>
              <a:rPr lang="en-US" dirty="0"/>
              <a:t>businesses</a:t>
            </a:r>
          </a:p>
          <a:p>
            <a:r>
              <a:rPr lang="en-US" dirty="0" smtClean="0"/>
              <a:t>How electronic commerce software works with customer relationships management, knowledge management, and supply chain management software</a:t>
            </a:r>
          </a:p>
        </p:txBody>
      </p:sp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  <a:p>
            <a:endParaRPr lang="en-US" dirty="0" smtClean="0"/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D401FB-65B8-4213-BE32-A34696DFC762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12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C84A742-CBF0-40B2-B5DC-F562D8F5CCF5}" type="slidenum">
              <a:rPr lang="en-US" sz="1400">
                <a:solidFill>
                  <a:srgbClr val="C00000"/>
                </a:solidFill>
              </a:rPr>
              <a:pPr algn="r" eaLnBrk="1" hangingPunct="1"/>
              <a:t>3</a:t>
            </a:fld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Estimating Operating Expenses for a Small Web Business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678363"/>
          </a:xfrm>
        </p:spPr>
        <p:txBody>
          <a:bodyPr/>
          <a:lstStyle/>
          <a:p>
            <a:r>
              <a:rPr lang="en-US" dirty="0" smtClean="0"/>
              <a:t>Cost t</a:t>
            </a:r>
            <a:r>
              <a:rPr lang="en-US" dirty="0" smtClean="0"/>
              <a:t>o become operational between $400 and $8200</a:t>
            </a:r>
          </a:p>
          <a:p>
            <a:pPr lvl="1"/>
            <a:r>
              <a:rPr lang="en-US" dirty="0" smtClean="0"/>
              <a:t>Assumes less than 100 items for sale and business already has computer and Internet access</a:t>
            </a:r>
            <a:endParaRPr lang="en-US" dirty="0" smtClean="0"/>
          </a:p>
          <a:p>
            <a:pPr lvl="1"/>
            <a:r>
              <a:rPr lang="en-US" dirty="0" smtClean="0"/>
              <a:t>Figure 9-4 shows the range of estimates for first-year expenses for a small business owners</a:t>
            </a:r>
            <a:endParaRPr lang="en-US" dirty="0" smtClean="0"/>
          </a:p>
          <a:p>
            <a:r>
              <a:rPr lang="en-US" dirty="0" smtClean="0"/>
              <a:t>Self-hosting include one time basic </a:t>
            </a:r>
            <a:r>
              <a:rPr lang="en-US" dirty="0" smtClean="0"/>
              <a:t>server and </a:t>
            </a:r>
            <a:r>
              <a:rPr lang="en-US" dirty="0" smtClean="0"/>
              <a:t>router costs of $2000 </a:t>
            </a:r>
            <a:r>
              <a:rPr lang="en-US" dirty="0"/>
              <a:t>to </a:t>
            </a:r>
            <a:r>
              <a:rPr lang="en-US" dirty="0" smtClean="0"/>
              <a:t>$10,000 </a:t>
            </a:r>
            <a:r>
              <a:rPr lang="en-US" dirty="0" smtClean="0"/>
              <a:t>plus annual costs</a:t>
            </a:r>
            <a:endParaRPr lang="en-US" dirty="0"/>
          </a:p>
          <a:p>
            <a:pPr lvl="1"/>
            <a:r>
              <a:rPr lang="en-US" dirty="0" smtClean="0"/>
              <a:t>Basic Internet </a:t>
            </a:r>
            <a:r>
              <a:rPr lang="en-US" dirty="0" smtClean="0"/>
              <a:t>connection: $480 </a:t>
            </a:r>
            <a:r>
              <a:rPr lang="en-US" dirty="0"/>
              <a:t>to $</a:t>
            </a:r>
            <a:r>
              <a:rPr lang="en-US" dirty="0" smtClean="0"/>
              <a:t>1,800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Secure server room: $5000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Required technicians: </a:t>
            </a:r>
            <a:r>
              <a:rPr lang="en-US" dirty="0" smtClean="0"/>
              <a:t>$50,000 </a:t>
            </a:r>
            <a:r>
              <a:rPr lang="en-US" dirty="0"/>
              <a:t>to $100,000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Annual total costs: $60,000 to $100,000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F3A1B9-17C4-4C72-AD31-65995621AADF}" type="slidenum">
              <a:rPr lang="en-US" smtClean="0">
                <a:solidFill>
                  <a:srgbClr val="C00000"/>
                </a:solidFill>
              </a:rPr>
              <a:pPr/>
              <a:t>30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CF6530-D6A1-4944-A61D-502543A50320}" type="slidenum">
              <a:rPr lang="en-US" smtClean="0">
                <a:solidFill>
                  <a:srgbClr val="C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66800" y="5170179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</a:t>
            </a:r>
            <a:r>
              <a:rPr lang="en-US" dirty="0" smtClean="0">
                <a:solidFill>
                  <a:srgbClr val="C00000"/>
                </a:solidFill>
              </a:rPr>
              <a:t>9-4 </a:t>
            </a:r>
            <a:r>
              <a:rPr lang="en-US" dirty="0">
                <a:solidFill>
                  <a:srgbClr val="C00000"/>
                </a:solidFill>
              </a:rPr>
              <a:t>Approximate costs to put a small store online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7453529" y="4362586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  <p:pic>
        <p:nvPicPr>
          <p:cNvPr id="6" name="Snagit_PPTA6F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7" y="1022910"/>
            <a:ext cx="7500381" cy="414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C00A805-F983-42A2-88BB-61C7144C7AE2}" type="slidenum">
              <a:rPr lang="en-US" sz="1400"/>
              <a:pPr algn="r" eaLnBrk="1" hangingPunct="1"/>
              <a:t>32</a:t>
            </a:fld>
            <a:endParaRPr lang="en-US" sz="1400" dirty="0"/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Commerce Software for Midsize </a:t>
            </a:r>
            <a:r>
              <a:rPr lang="en-US" dirty="0" smtClean="0"/>
              <a:t>Businesses: Web </a:t>
            </a:r>
            <a:r>
              <a:rPr lang="en-US" dirty="0" smtClean="0"/>
              <a:t>Site Development Tools</a:t>
            </a:r>
          </a:p>
        </p:txBody>
      </p:sp>
      <p:sp>
        <p:nvSpPr>
          <p:cNvPr id="6349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to use Web page creation and site management tools from Chapter 2</a:t>
            </a:r>
          </a:p>
          <a:p>
            <a:r>
              <a:rPr lang="en-US" dirty="0" smtClean="0"/>
              <a:t>After Web site </a:t>
            </a:r>
            <a:r>
              <a:rPr lang="en-US" dirty="0" smtClean="0"/>
              <a:t>creation add </a:t>
            </a:r>
            <a:r>
              <a:rPr lang="en-US" dirty="0" smtClean="0"/>
              <a:t>purchased software </a:t>
            </a:r>
            <a:r>
              <a:rPr lang="en-US" dirty="0" smtClean="0"/>
              <a:t>elements and create </a:t>
            </a:r>
            <a:r>
              <a:rPr lang="en-US" dirty="0" smtClean="0"/>
              <a:t>the middleware</a:t>
            </a:r>
          </a:p>
        </p:txBody>
      </p:sp>
      <p:sp>
        <p:nvSpPr>
          <p:cNvPr id="6349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349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391730-CBAB-48EE-B10D-C42B787C54A5}" type="slidenum">
              <a:rPr lang="en-US" smtClean="0">
                <a:solidFill>
                  <a:srgbClr val="C00000"/>
                </a:solidFill>
              </a:rPr>
              <a:pPr/>
              <a:t>32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9C91997-FF4A-4901-B972-4A8B28548C2D}" type="slidenum">
              <a:rPr lang="en-US" sz="1400"/>
              <a:pPr algn="r" eaLnBrk="1" hangingPunct="1"/>
              <a:t>33</a:t>
            </a:fld>
            <a:endParaRPr lang="en-US" sz="1400" dirty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Midrange Electronic Commerce Software 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Costs $5000 to $200,000</a:t>
            </a:r>
          </a:p>
          <a:p>
            <a:r>
              <a:rPr lang="en-US" dirty="0"/>
              <a:t>Operating costs range </a:t>
            </a:r>
            <a:r>
              <a:rPr lang="en-US" dirty="0" smtClean="0"/>
              <a:t>$1000 </a:t>
            </a:r>
            <a:r>
              <a:rPr lang="en-US" dirty="0"/>
              <a:t>to </a:t>
            </a:r>
            <a:r>
              <a:rPr lang="en-US" dirty="0" smtClean="0"/>
              <a:t>$30,000 </a:t>
            </a:r>
            <a:r>
              <a:rPr lang="en-US" dirty="0"/>
              <a:t>annually</a:t>
            </a:r>
          </a:p>
          <a:p>
            <a:r>
              <a:rPr lang="en-US" dirty="0" smtClean="0"/>
              <a:t>Offers connectivity to database or ERP </a:t>
            </a:r>
            <a:r>
              <a:rPr lang="en-US" dirty="0" smtClean="0"/>
              <a:t>systems that store </a:t>
            </a:r>
            <a:r>
              <a:rPr lang="en-US" dirty="0" smtClean="0"/>
              <a:t>inventory information</a:t>
            </a:r>
          </a:p>
          <a:p>
            <a:r>
              <a:rPr lang="en-US" dirty="0" err="1" smtClean="0"/>
              <a:t>Intershop</a:t>
            </a:r>
            <a:r>
              <a:rPr lang="en-US" dirty="0" smtClean="0"/>
              <a:t> offers midrange packages</a:t>
            </a:r>
          </a:p>
          <a:p>
            <a:pPr lvl="1"/>
            <a:r>
              <a:rPr lang="en-US" dirty="0" smtClean="0"/>
              <a:t>Include search and catalog capabilities, electronic shopping carts, credit card processing and connection to back-end businesses and databases</a:t>
            </a:r>
          </a:p>
          <a:p>
            <a:pPr lvl="1"/>
            <a:r>
              <a:rPr lang="en-US" dirty="0" smtClean="0"/>
              <a:t>Setup wizards, catalog tools, data management functions and built-in templates are included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anage storefronts with Web browser interface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 smtClean="0"/>
          </a:p>
        </p:txBody>
      </p:sp>
      <p:sp>
        <p:nvSpPr>
          <p:cNvPr id="6451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451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B1707B-A233-4915-899B-514F883628F7}" type="slidenum">
              <a:rPr lang="en-US" smtClean="0">
                <a:solidFill>
                  <a:srgbClr val="C00000"/>
                </a:solidFill>
              </a:rPr>
              <a:pPr/>
              <a:t>33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Midrange Electronic Commerce Software (cont’d</a:t>
            </a:r>
            <a:r>
              <a:rPr lang="en-US" dirty="0" smtClean="0"/>
              <a:t>.)</a:t>
            </a:r>
          </a:p>
        </p:txBody>
      </p:sp>
      <p:sp>
        <p:nvSpPr>
          <p:cNvPr id="6758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 WebSphere Commerce </a:t>
            </a:r>
            <a:r>
              <a:rPr lang="en-US" dirty="0" smtClean="0"/>
              <a:t>Professional is a family of software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Includes catalog templates, setup wizards, advanced catalog tools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 smtClean="0"/>
              <a:t>link with existing corporate systems</a:t>
            </a:r>
          </a:p>
          <a:p>
            <a:pPr lvl="2"/>
            <a:r>
              <a:rPr lang="en-US" dirty="0" smtClean="0"/>
              <a:t>Inventory databases, procurement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Customization requires programmers with JavaScript, Java or C++ expertise</a:t>
            </a:r>
            <a:endParaRPr lang="en-US" dirty="0" smtClean="0"/>
          </a:p>
          <a:p>
            <a:pPr lvl="1"/>
            <a:r>
              <a:rPr lang="en-US" dirty="0" smtClean="0"/>
              <a:t>Costs </a:t>
            </a:r>
            <a:r>
              <a:rPr lang="en-US" dirty="0"/>
              <a:t>between $50,000 and $</a:t>
            </a:r>
            <a:r>
              <a:rPr lang="en-US" dirty="0" smtClean="0"/>
              <a:t>300,000 depending </a:t>
            </a:r>
            <a:r>
              <a:rPr lang="en-US" dirty="0" smtClean="0"/>
              <a:t>on number of servers and options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354B74-1153-4D2F-84D1-31C5746FDEBB}" type="slidenum">
              <a:rPr lang="en-US" smtClean="0">
                <a:solidFill>
                  <a:srgbClr val="C00000"/>
                </a:solidFill>
              </a:rPr>
              <a:pPr/>
              <a:t>34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Commerce Software for Large Businesses</a:t>
            </a:r>
          </a:p>
        </p:txBody>
      </p:sp>
      <p:sp>
        <p:nvSpPr>
          <p:cNvPr id="7373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business </a:t>
            </a:r>
            <a:r>
              <a:rPr lang="en-US" dirty="0" smtClean="0"/>
              <a:t>requirement many of the same  </a:t>
            </a:r>
            <a:r>
              <a:rPr lang="en-US" dirty="0" smtClean="0"/>
              <a:t>advanced capabilities as midsize firms</a:t>
            </a:r>
          </a:p>
          <a:p>
            <a:pPr lvl="1"/>
            <a:r>
              <a:rPr lang="en-US" dirty="0" smtClean="0"/>
              <a:t>Need ability </a:t>
            </a:r>
            <a:r>
              <a:rPr lang="en-US" dirty="0" smtClean="0"/>
              <a:t>to handle higher transaction </a:t>
            </a:r>
            <a:r>
              <a:rPr lang="en-US" dirty="0" smtClean="0"/>
              <a:t>loads and dedicated </a:t>
            </a:r>
            <a:r>
              <a:rPr lang="en-US" dirty="0" smtClean="0"/>
              <a:t>software </a:t>
            </a:r>
            <a:r>
              <a:rPr lang="en-US" dirty="0" smtClean="0"/>
              <a:t>applications to </a:t>
            </a:r>
            <a:r>
              <a:rPr lang="en-US" dirty="0" smtClean="0"/>
              <a:t>h</a:t>
            </a:r>
            <a:r>
              <a:rPr lang="en-US" dirty="0" smtClean="0"/>
              <a:t>andle specific </a:t>
            </a:r>
            <a:r>
              <a:rPr lang="en-US" dirty="0" smtClean="0"/>
              <a:t>online business elements</a:t>
            </a:r>
          </a:p>
          <a:p>
            <a:r>
              <a:rPr lang="en-US" dirty="0"/>
              <a:t>Enterprise-class </a:t>
            </a:r>
            <a:r>
              <a:rPr lang="en-US" dirty="0" smtClean="0"/>
              <a:t>commerce </a:t>
            </a:r>
            <a:r>
              <a:rPr lang="en-US" dirty="0" smtClean="0"/>
              <a:t>software is used in </a:t>
            </a:r>
            <a:r>
              <a:rPr lang="en-US" dirty="0" smtClean="0"/>
              <a:t>large online business operations</a:t>
            </a:r>
          </a:p>
          <a:p>
            <a:pPr lvl="1"/>
            <a:r>
              <a:rPr lang="en-US" dirty="0" smtClean="0"/>
              <a:t>Encompasses </a:t>
            </a:r>
            <a:r>
              <a:rPr lang="en-US" dirty="0"/>
              <a:t>all areas of the business or </a:t>
            </a:r>
            <a:r>
              <a:rPr lang="en-US" dirty="0" smtClean="0"/>
              <a:t>enterprise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tools for B2B and B2C </a:t>
            </a:r>
            <a:r>
              <a:rPr lang="en-US" dirty="0" smtClean="0"/>
              <a:t>commerce</a:t>
            </a:r>
          </a:p>
          <a:p>
            <a:pPr lvl="1"/>
            <a:r>
              <a:rPr lang="en-US" dirty="0"/>
              <a:t>Interacts with wide variety of existing </a:t>
            </a:r>
            <a:r>
              <a:rPr lang="en-US" dirty="0" smtClean="0"/>
              <a:t>systems</a:t>
            </a:r>
          </a:p>
          <a:p>
            <a:pPr lvl="1"/>
            <a:r>
              <a:rPr lang="en-US" dirty="0"/>
              <a:t>Costs: $200,000 to $10 </a:t>
            </a:r>
            <a:r>
              <a:rPr lang="en-US" dirty="0" smtClean="0"/>
              <a:t>million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8C9B13-E03E-4779-BFF2-A79A248543B9}" type="slidenum">
              <a:rPr lang="en-US" smtClean="0">
                <a:solidFill>
                  <a:srgbClr val="C00000"/>
                </a:solidFill>
              </a:rPr>
              <a:pPr/>
              <a:t>35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Enterprise-Class Electronic Commerce Software</a:t>
            </a:r>
          </a:p>
        </p:txBody>
      </p:sp>
      <p:sp>
        <p:nvSpPr>
          <p:cNvPr id="7578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several </a:t>
            </a:r>
            <a:r>
              <a:rPr lang="en-US" dirty="0" smtClean="0"/>
              <a:t>dedicated computers, Web server system, </a:t>
            </a:r>
            <a:r>
              <a:rPr lang="en-US" dirty="0" smtClean="0"/>
              <a:t>firewalls</a:t>
            </a:r>
          </a:p>
          <a:p>
            <a:pPr lvl="1"/>
            <a:r>
              <a:rPr lang="en-US" dirty="0" smtClean="0"/>
              <a:t>IBM WebSphere Commerce Enterprise, Oracle E-Business Suite and Broadvision</a:t>
            </a:r>
            <a:endParaRPr lang="en-US" dirty="0" smtClean="0"/>
          </a:p>
          <a:p>
            <a:r>
              <a:rPr lang="en-US" dirty="0" smtClean="0"/>
              <a:t>Provides </a:t>
            </a:r>
            <a:r>
              <a:rPr lang="en-US" dirty="0" smtClean="0"/>
              <a:t>tools for linking to and supporting supply and purchasing 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/>
              <a:t>Secure transaction processing and fulfillment</a:t>
            </a:r>
          </a:p>
          <a:p>
            <a:pPr lvl="1"/>
            <a:r>
              <a:rPr lang="en-US" dirty="0"/>
              <a:t>Interaction with firm’s inventory system to issue purchase orders </a:t>
            </a:r>
          </a:p>
          <a:p>
            <a:pPr lvl="1"/>
            <a:r>
              <a:rPr lang="en-US" dirty="0"/>
              <a:t>Generate accounting entries</a:t>
            </a:r>
          </a:p>
          <a:p>
            <a:pPr lvl="1"/>
            <a:r>
              <a:rPr lang="en-US" dirty="0" smtClean="0"/>
              <a:t>Download </a:t>
            </a:r>
            <a:r>
              <a:rPr lang="en-US" dirty="0"/>
              <a:t>electronic goods directly from site</a:t>
            </a:r>
          </a:p>
          <a:p>
            <a:endParaRPr lang="en-US" dirty="0" smtClean="0"/>
          </a:p>
        </p:txBody>
      </p:sp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131321-2AA2-4B4B-A9D8-56EFFA5BE221}" type="slidenum">
              <a:rPr lang="en-US" smtClean="0">
                <a:solidFill>
                  <a:srgbClr val="C00000"/>
                </a:solidFill>
              </a:rPr>
              <a:pPr/>
              <a:t>36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66929A-1C07-427A-B21D-047D2494A577}" type="slidenum">
              <a:rPr lang="en-US" smtClean="0">
                <a:solidFill>
                  <a:srgbClr val="C00000"/>
                </a:solidFill>
              </a:rPr>
              <a:pPr/>
              <a:t>37</a:t>
            </a:fld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78852" name="Rectangle 6"/>
          <p:cNvSpPr>
            <a:spLocks noChangeArrowheads="1"/>
          </p:cNvSpPr>
          <p:nvPr/>
        </p:nvSpPr>
        <p:spPr bwMode="auto">
          <a:xfrm>
            <a:off x="908538" y="5624814"/>
            <a:ext cx="746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</a:t>
            </a:r>
            <a:r>
              <a:rPr lang="en-US" dirty="0" smtClean="0">
                <a:solidFill>
                  <a:srgbClr val="C00000"/>
                </a:solidFill>
              </a:rPr>
              <a:t>9-5 </a:t>
            </a:r>
            <a:r>
              <a:rPr lang="en-US" dirty="0">
                <a:solidFill>
                  <a:srgbClr val="C00000"/>
                </a:solidFill>
              </a:rPr>
              <a:t>Typical enterprise-class electronic commerce architecture</a:t>
            </a:r>
          </a:p>
        </p:txBody>
      </p:sp>
      <p:pic>
        <p:nvPicPr>
          <p:cNvPr id="4098" name="Picture 2" descr="C:\Users\peterson\chimbo temp\Schneider2014\artwork\C8757_ch09_no callouts\C8757_ch09_no callouts\Fig9-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715000" cy="5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7180251" y="4610912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Management Software</a:t>
            </a:r>
          </a:p>
        </p:txBody>
      </p:sp>
      <p:sp>
        <p:nvSpPr>
          <p:cNvPr id="8090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control </a:t>
            </a:r>
            <a:r>
              <a:rPr lang="en-US" dirty="0" smtClean="0"/>
              <a:t>large amounts of text, graphics, media </a:t>
            </a:r>
            <a:r>
              <a:rPr lang="en-US" dirty="0" smtClean="0"/>
              <a:t>files that have become crucial to doing business</a:t>
            </a:r>
            <a:endParaRPr lang="en-US" dirty="0" smtClean="0"/>
          </a:p>
          <a:p>
            <a:pPr lvl="1"/>
            <a:r>
              <a:rPr lang="en-US" dirty="0" smtClean="0"/>
              <a:t>Increased </a:t>
            </a:r>
            <a:r>
              <a:rPr lang="en-US" dirty="0" smtClean="0"/>
              <a:t>use of social media and networking as part of online business operations</a:t>
            </a:r>
          </a:p>
          <a:p>
            <a:r>
              <a:rPr lang="en-US" dirty="0"/>
              <a:t>S</a:t>
            </a:r>
            <a:r>
              <a:rPr lang="en-US" dirty="0" smtClean="0"/>
              <a:t>oftware </a:t>
            </a:r>
            <a:r>
              <a:rPr lang="en-US" dirty="0" smtClean="0"/>
              <a:t>should be tested before commitment</a:t>
            </a:r>
          </a:p>
          <a:p>
            <a:pPr lvl="1"/>
            <a:r>
              <a:rPr lang="en-US" dirty="0" smtClean="0"/>
              <a:t>Straightforward procedures for regular maintenance </a:t>
            </a:r>
          </a:p>
          <a:p>
            <a:pPr lvl="1"/>
            <a:r>
              <a:rPr lang="en-US" dirty="0" smtClean="0"/>
              <a:t>Facilitates typical content creation </a:t>
            </a:r>
            <a:r>
              <a:rPr lang="en-US" dirty="0" smtClean="0"/>
              <a:t>tasks</a:t>
            </a:r>
          </a:p>
          <a:p>
            <a:r>
              <a:rPr lang="en-US" dirty="0" smtClean="0"/>
              <a:t>Leading providers include IBM and Oracle</a:t>
            </a:r>
          </a:p>
          <a:p>
            <a:pPr lvl="1"/>
            <a:r>
              <a:rPr lang="en-US" dirty="0" smtClean="0"/>
              <a:t>Costs between $50,000 and $500,000 </a:t>
            </a:r>
          </a:p>
          <a:p>
            <a:pPr lvl="1"/>
            <a:r>
              <a:rPr lang="en-US" dirty="0" smtClean="0"/>
              <a:t>Can cost 3 to 4 times that amount to customize, configure and implement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" y="6172200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14249F-8C7E-4E14-9586-B8B32D30E49C}" type="slidenum">
              <a:rPr lang="en-US" smtClean="0">
                <a:solidFill>
                  <a:srgbClr val="C00000"/>
                </a:solidFill>
              </a:rPr>
              <a:pPr/>
              <a:t>38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Management Software</a:t>
            </a:r>
          </a:p>
        </p:txBody>
      </p:sp>
      <p:sp>
        <p:nvSpPr>
          <p:cNvPr id="82947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that manage </a:t>
            </a:r>
            <a:r>
              <a:rPr lang="en-US" dirty="0" smtClean="0"/>
              <a:t>knowledge </a:t>
            </a:r>
            <a:r>
              <a:rPr lang="en-US" dirty="0" smtClean="0"/>
              <a:t>itself rather than the documentary </a:t>
            </a:r>
            <a:r>
              <a:rPr lang="en-US" dirty="0" smtClean="0"/>
              <a:t>representations of that knowledge</a:t>
            </a:r>
          </a:p>
          <a:p>
            <a:pPr lvl="1"/>
            <a:r>
              <a:rPr lang="en-US" dirty="0" smtClean="0"/>
              <a:t>Collect, organize and share knowledge</a:t>
            </a:r>
          </a:p>
          <a:p>
            <a:pPr lvl="1"/>
            <a:r>
              <a:rPr lang="en-US" dirty="0" smtClean="0"/>
              <a:t>Enhance collaboration and preserve </a:t>
            </a:r>
            <a:r>
              <a:rPr lang="en-US" dirty="0" smtClean="0"/>
              <a:t>knowledge gained through information </a:t>
            </a:r>
            <a:r>
              <a:rPr lang="en-US" dirty="0" smtClean="0"/>
              <a:t>use to </a:t>
            </a:r>
            <a:r>
              <a:rPr lang="en-US" dirty="0" smtClean="0"/>
              <a:t>benefit future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Tools </a:t>
            </a:r>
            <a:r>
              <a:rPr lang="en-US" dirty="0"/>
              <a:t>to read documents and </a:t>
            </a:r>
            <a:r>
              <a:rPr lang="en-US" dirty="0" smtClean="0"/>
              <a:t>conduct searches 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proprietary semantic, statistical algorithms</a:t>
            </a:r>
          </a:p>
          <a:p>
            <a:r>
              <a:rPr lang="en-US" dirty="0"/>
              <a:t>Collects knowledge elements by extracting them from normal interactions users have with information</a:t>
            </a:r>
          </a:p>
          <a:p>
            <a:r>
              <a:rPr lang="en-US" dirty="0"/>
              <a:t>I</a:t>
            </a:r>
            <a:r>
              <a:rPr lang="en-US" dirty="0" smtClean="0"/>
              <a:t>mplementation costs $</a:t>
            </a:r>
            <a:r>
              <a:rPr lang="en-US" dirty="0"/>
              <a:t>10,000 to $1 million </a:t>
            </a:r>
            <a:r>
              <a:rPr lang="en-US" dirty="0" smtClean="0"/>
              <a:t>or </a:t>
            </a:r>
            <a:r>
              <a:rPr lang="en-US" dirty="0"/>
              <a:t>more</a:t>
            </a:r>
          </a:p>
          <a:p>
            <a:pPr lvl="1"/>
            <a:endParaRPr lang="en-US" dirty="0" smtClean="0"/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4E5B352-8BCB-4E26-BF5F-322DA195D8EB}" type="slidenum">
              <a:rPr lang="en-US" smtClean="0">
                <a:solidFill>
                  <a:srgbClr val="C00000"/>
                </a:solidFill>
              </a:rPr>
              <a:pPr/>
              <a:t>39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study: Harry Barker</a:t>
            </a:r>
          </a:p>
          <a:p>
            <a:pPr lvl="1"/>
            <a:r>
              <a:rPr lang="en-US" dirty="0" smtClean="0"/>
              <a:t>Sells pet products online</a:t>
            </a:r>
          </a:p>
          <a:p>
            <a:pPr lvl="1"/>
            <a:r>
              <a:rPr lang="en-US" dirty="0" smtClean="0"/>
              <a:t>Prepared in advance for an expected increase in online orders from a </a:t>
            </a:r>
            <a:r>
              <a:rPr lang="en-US" i="1" dirty="0" smtClean="0"/>
              <a:t>Good Morning America </a:t>
            </a:r>
            <a:r>
              <a:rPr lang="en-US" dirty="0" smtClean="0"/>
              <a:t>segment</a:t>
            </a:r>
          </a:p>
          <a:p>
            <a:pPr lvl="2"/>
            <a:r>
              <a:rPr lang="en-US" dirty="0" smtClean="0"/>
              <a:t>Added an additional Web server</a:t>
            </a:r>
          </a:p>
          <a:p>
            <a:pPr lvl="2"/>
            <a:r>
              <a:rPr lang="en-US" dirty="0" smtClean="0"/>
              <a:t>Hired additional temporary staff</a:t>
            </a:r>
          </a:p>
          <a:p>
            <a:pPr lvl="2"/>
            <a:r>
              <a:rPr lang="en-US" dirty="0" smtClean="0"/>
              <a:t>Created a customer Web page</a:t>
            </a:r>
          </a:p>
          <a:p>
            <a:pPr lvl="1"/>
            <a:r>
              <a:rPr lang="en-US" dirty="0" smtClean="0"/>
              <a:t>Company followed up to measure how well it met new customer expectations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ED544-2F07-4FA4-A194-9B0EBB9854B8}" type="slidenum">
              <a:rPr lang="en-US" smtClean="0">
                <a:solidFill>
                  <a:srgbClr val="C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Chain Management Software</a:t>
            </a:r>
          </a:p>
        </p:txBody>
      </p:sp>
      <p:sp>
        <p:nvSpPr>
          <p:cNvPr id="8499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</a:t>
            </a:r>
            <a:r>
              <a:rPr lang="en-US" dirty="0" smtClean="0"/>
              <a:t>coordinate </a:t>
            </a:r>
            <a:r>
              <a:rPr lang="en-US" dirty="0" smtClean="0"/>
              <a:t>planning and operations with supply chain partners</a:t>
            </a:r>
          </a:p>
          <a:p>
            <a:pPr lvl="1"/>
            <a:r>
              <a:rPr lang="en-US" dirty="0" smtClean="0"/>
              <a:t>SCM </a:t>
            </a:r>
            <a:r>
              <a:rPr lang="en-US" dirty="0" smtClean="0"/>
              <a:t>planning </a:t>
            </a:r>
            <a:r>
              <a:rPr lang="en-US" dirty="0" smtClean="0"/>
              <a:t>software develops </a:t>
            </a:r>
            <a:r>
              <a:rPr lang="en-US" dirty="0" smtClean="0"/>
              <a:t>coordinated demand forecasts</a:t>
            </a:r>
          </a:p>
          <a:p>
            <a:pPr lvl="1"/>
            <a:r>
              <a:rPr lang="en-US" dirty="0" smtClean="0"/>
              <a:t>SCM </a:t>
            </a:r>
            <a:r>
              <a:rPr lang="en-US" dirty="0" smtClean="0"/>
              <a:t>execution </a:t>
            </a:r>
            <a:r>
              <a:rPr lang="en-US" dirty="0" smtClean="0"/>
              <a:t>software helps </a:t>
            </a:r>
            <a:r>
              <a:rPr lang="en-US" dirty="0" smtClean="0"/>
              <a:t>with warehouse and transportation </a:t>
            </a:r>
            <a:r>
              <a:rPr lang="en-US" dirty="0" smtClean="0"/>
              <a:t>management</a:t>
            </a:r>
          </a:p>
          <a:p>
            <a:r>
              <a:rPr lang="en-US" dirty="0"/>
              <a:t>SCM software components </a:t>
            </a:r>
            <a:r>
              <a:rPr lang="en-US" dirty="0" smtClean="0"/>
              <a:t>manage demand and supply planning and demand fulfillment</a:t>
            </a:r>
            <a:endParaRPr lang="en-US" dirty="0"/>
          </a:p>
          <a:p>
            <a:r>
              <a:rPr lang="en-US" dirty="0"/>
              <a:t>Cost of SCM software implementations varies tremendously based on number of </a:t>
            </a:r>
            <a:r>
              <a:rPr lang="en-US" dirty="0" smtClean="0"/>
              <a:t>locations</a:t>
            </a:r>
          </a:p>
          <a:p>
            <a:pPr lvl="1"/>
            <a:r>
              <a:rPr lang="en-US" dirty="0" smtClean="0"/>
              <a:t>Range from under $300,000 to $5 million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8499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F77D7F-EA1E-4D6A-803F-76631BA56BF2}" type="slidenum">
              <a:rPr lang="en-US" smtClean="0">
                <a:solidFill>
                  <a:srgbClr val="C00000"/>
                </a:solidFill>
              </a:rPr>
              <a:pPr/>
              <a:t>40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Relationship Management Software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understand customer’s </a:t>
            </a:r>
            <a:r>
              <a:rPr lang="en-US" dirty="0" smtClean="0"/>
              <a:t>specific needs </a:t>
            </a:r>
            <a:r>
              <a:rPr lang="en-US" dirty="0" smtClean="0"/>
              <a:t>and customize </a:t>
            </a:r>
            <a:r>
              <a:rPr lang="en-US" dirty="0" smtClean="0"/>
              <a:t>product or service to meet those needs</a:t>
            </a:r>
          </a:p>
          <a:p>
            <a:pPr lvl="1"/>
            <a:r>
              <a:rPr lang="en-US" dirty="0" smtClean="0"/>
              <a:t>Idea is if </a:t>
            </a:r>
            <a:r>
              <a:rPr lang="en-US" dirty="0" smtClean="0"/>
              <a:t>customer needs </a:t>
            </a:r>
            <a:r>
              <a:rPr lang="en-US" dirty="0" smtClean="0"/>
              <a:t>are met exactly they will pay </a:t>
            </a:r>
            <a:r>
              <a:rPr lang="en-US" dirty="0" smtClean="0"/>
              <a:t>more for goods or services</a:t>
            </a:r>
          </a:p>
          <a:p>
            <a:r>
              <a:rPr lang="en-US" dirty="0" smtClean="0"/>
              <a:t>Software must obtain data </a:t>
            </a:r>
            <a:r>
              <a:rPr lang="en-US" dirty="0" smtClean="0"/>
              <a:t>from operations </a:t>
            </a:r>
            <a:r>
              <a:rPr lang="en-US" dirty="0" smtClean="0"/>
              <a:t>software and gather data </a:t>
            </a:r>
            <a:r>
              <a:rPr lang="en-US" dirty="0" smtClean="0"/>
              <a:t>about customer activities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data to conduct analytical </a:t>
            </a:r>
            <a:r>
              <a:rPr lang="en-US" dirty="0" smtClean="0"/>
              <a:t>activities</a:t>
            </a:r>
          </a:p>
          <a:p>
            <a:r>
              <a:rPr lang="en-US" dirty="0"/>
              <a:t>Basic form of CRM uses customer information to sell more goods or services</a:t>
            </a:r>
          </a:p>
          <a:p>
            <a:r>
              <a:rPr lang="en-US" dirty="0"/>
              <a:t>Advanced form of CRM delivers attractive, positive customer experiences </a:t>
            </a:r>
          </a:p>
          <a:p>
            <a:pPr lvl="1"/>
            <a:endParaRPr lang="en-US" dirty="0" smtClean="0"/>
          </a:p>
        </p:txBody>
      </p:sp>
      <p:sp>
        <p:nvSpPr>
          <p:cNvPr id="8909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909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A0A1AB-66F1-44AA-A195-F042A1E7B6B6}" type="slidenum">
              <a:rPr lang="en-US" smtClean="0">
                <a:solidFill>
                  <a:srgbClr val="C00000"/>
                </a:solidFill>
              </a:rPr>
              <a:pPr/>
              <a:t>41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Relationship Management Software (cont’d.)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in m</a:t>
            </a:r>
            <a:r>
              <a:rPr lang="en-US" dirty="0" smtClean="0"/>
              <a:t>aintaining </a:t>
            </a:r>
            <a:r>
              <a:rPr lang="en-US" dirty="0" smtClean="0"/>
              <a:t>customer </a:t>
            </a:r>
            <a:r>
              <a:rPr lang="en-US" dirty="0" smtClean="0"/>
              <a:t>loyalty when purchase process is long and complex</a:t>
            </a:r>
            <a:endParaRPr lang="en-US" dirty="0" smtClean="0"/>
          </a:p>
          <a:p>
            <a:r>
              <a:rPr lang="en-US" dirty="0" smtClean="0"/>
              <a:t>From 1996 </a:t>
            </a:r>
            <a:r>
              <a:rPr lang="en-US" dirty="0"/>
              <a:t>to </a:t>
            </a:r>
            <a:r>
              <a:rPr lang="en-US" dirty="0" smtClean="0"/>
              <a:t>2000 </a:t>
            </a:r>
            <a:r>
              <a:rPr lang="en-US" dirty="0"/>
              <a:t>companies spent millions </a:t>
            </a:r>
            <a:r>
              <a:rPr lang="en-US" dirty="0" smtClean="0"/>
              <a:t>to buy systems and restructure </a:t>
            </a:r>
            <a:r>
              <a:rPr lang="en-US" dirty="0" smtClean="0"/>
              <a:t>customer strategies</a:t>
            </a:r>
          </a:p>
          <a:p>
            <a:pPr lvl="1"/>
            <a:r>
              <a:rPr lang="en-US" dirty="0" smtClean="0"/>
              <a:t>Bad experiences led to a change in thinking</a:t>
            </a:r>
          </a:p>
          <a:p>
            <a:r>
              <a:rPr lang="en-US" dirty="0" smtClean="0"/>
              <a:t>Now used to solve smaller, more specific problems</a:t>
            </a:r>
          </a:p>
          <a:p>
            <a:pPr lvl="1"/>
            <a:r>
              <a:rPr lang="en-US" dirty="0" smtClean="0"/>
              <a:t>Popular target is call center operations</a:t>
            </a:r>
          </a:p>
          <a:p>
            <a:r>
              <a:rPr lang="en-US" dirty="0" smtClean="0"/>
              <a:t>Some companies create their own but most buy a software package</a:t>
            </a:r>
          </a:p>
          <a:p>
            <a:pPr lvl="1"/>
            <a:r>
              <a:rPr lang="en-US" dirty="0" smtClean="0"/>
              <a:t>Prices start around $2000 and large implementations can cost millions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01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24E246-6857-430F-912B-B5DA080CBCBD}" type="slidenum">
              <a:rPr lang="en-US" smtClean="0">
                <a:solidFill>
                  <a:srgbClr val="C00000"/>
                </a:solidFill>
              </a:rPr>
              <a:pPr/>
              <a:t>42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66929A-1C07-427A-B21D-047D2494A577}" type="slidenum">
              <a:rPr lang="en-US" smtClean="0">
                <a:solidFill>
                  <a:srgbClr val="C00000"/>
                </a:solidFill>
              </a:rPr>
              <a:pPr/>
              <a:t>43</a:t>
            </a:fld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78852" name="Rectangle 6"/>
          <p:cNvSpPr>
            <a:spLocks noChangeArrowheads="1"/>
          </p:cNvSpPr>
          <p:nvPr/>
        </p:nvSpPr>
        <p:spPr bwMode="auto">
          <a:xfrm>
            <a:off x="908538" y="5624814"/>
            <a:ext cx="4314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</a:t>
            </a:r>
            <a:r>
              <a:rPr lang="en-US" dirty="0" smtClean="0">
                <a:solidFill>
                  <a:srgbClr val="C00000"/>
                </a:solidFill>
              </a:rPr>
              <a:t>9-6 Elements of a CRM system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713651" y="46307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2" name="Snagit_PPT87A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7" y="179261"/>
            <a:ext cx="7848505" cy="53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Hosting Alternatives</a:t>
            </a:r>
          </a:p>
        </p:txBody>
      </p:sp>
      <p:sp>
        <p:nvSpPr>
          <p:cNvPr id="614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Self-hosting is running servers in-house</a:t>
            </a:r>
          </a:p>
          <a:p>
            <a:pPr lvl="1"/>
            <a:r>
              <a:rPr lang="en-US" dirty="0" smtClean="0"/>
              <a:t>Most often used by large companies</a:t>
            </a:r>
          </a:p>
          <a:p>
            <a:r>
              <a:rPr lang="en-US" dirty="0" smtClean="0"/>
              <a:t>Third-party Web-hosting service providers offer Web services, electronic commerce functions</a:t>
            </a:r>
          </a:p>
          <a:p>
            <a:pPr lvl="1"/>
            <a:r>
              <a:rPr lang="en-US" dirty="0" smtClean="0"/>
              <a:t>Often used by midsize, smaller companies</a:t>
            </a:r>
          </a:p>
          <a:p>
            <a:r>
              <a:rPr lang="en-US" dirty="0" smtClean="0"/>
              <a:t>Commerce service providers (CSPs) provide Internet access and Web-hosting services</a:t>
            </a:r>
          </a:p>
          <a:p>
            <a:pPr lvl="1"/>
            <a:r>
              <a:rPr lang="en-US" dirty="0" smtClean="0"/>
              <a:t>Offer </a:t>
            </a:r>
            <a:r>
              <a:rPr lang="en-US" dirty="0"/>
              <a:t>Web server management and rent application software</a:t>
            </a:r>
          </a:p>
          <a:p>
            <a:pPr lvl="1"/>
            <a:r>
              <a:rPr lang="en-US" dirty="0" smtClean="0"/>
              <a:t>Also called Managed </a:t>
            </a:r>
            <a:r>
              <a:rPr lang="en-US" dirty="0"/>
              <a:t>service providers (MSPs</a:t>
            </a:r>
            <a:r>
              <a:rPr lang="en-US" dirty="0" smtClean="0"/>
              <a:t>) or Application </a:t>
            </a:r>
            <a:r>
              <a:rPr lang="en-US" dirty="0"/>
              <a:t>service providers (ASPs)</a:t>
            </a:r>
          </a:p>
          <a:p>
            <a:pPr lvl="1"/>
            <a:endParaRPr lang="en-US" dirty="0" smtClean="0"/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0DBB4A-7396-4465-B8B7-699F2280BF05}" type="slidenum">
              <a:rPr lang="en-US" smtClean="0">
                <a:solidFill>
                  <a:srgbClr val="C00000"/>
                </a:solidFill>
              </a:rPr>
              <a:pPr/>
              <a:t>5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Hosting Alternatives (cont’d.)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Web-hosting service options</a:t>
            </a:r>
          </a:p>
          <a:p>
            <a:pPr lvl="1"/>
            <a:r>
              <a:rPr lang="en-US" dirty="0" smtClean="0"/>
              <a:t>Shared hosting means client's Web site on a server hosting other Web sites simultaneously</a:t>
            </a:r>
          </a:p>
          <a:p>
            <a:pPr lvl="1"/>
            <a:r>
              <a:rPr lang="en-US" dirty="0" smtClean="0"/>
              <a:t>Dedicated hosting means the client </a:t>
            </a:r>
            <a:r>
              <a:rPr lang="en-US" dirty="0"/>
              <a:t>Web server not shared with other </a:t>
            </a:r>
            <a:r>
              <a:rPr lang="en-US" dirty="0" smtClean="0"/>
              <a:t>clients</a:t>
            </a:r>
          </a:p>
          <a:p>
            <a:pPr lvl="2"/>
            <a:r>
              <a:rPr lang="en-US" dirty="0"/>
              <a:t>Service provider o</a:t>
            </a:r>
            <a:r>
              <a:rPr lang="en-US" dirty="0" smtClean="0"/>
              <a:t>wns and maintains server </a:t>
            </a:r>
            <a:r>
              <a:rPr lang="en-US" dirty="0"/>
              <a:t>hardware, leases </a:t>
            </a:r>
            <a:r>
              <a:rPr lang="en-US" dirty="0" smtClean="0"/>
              <a:t>it to client, and provides </a:t>
            </a:r>
            <a:r>
              <a:rPr lang="en-US" dirty="0"/>
              <a:t>Internet </a:t>
            </a:r>
            <a:endParaRPr lang="en-US" dirty="0" smtClean="0"/>
          </a:p>
          <a:p>
            <a:r>
              <a:rPr lang="en-US" dirty="0" smtClean="0"/>
              <a:t>With co-location </a:t>
            </a:r>
            <a:r>
              <a:rPr lang="en-US" dirty="0"/>
              <a:t>(collocation or colocation) </a:t>
            </a:r>
            <a:r>
              <a:rPr lang="en-US" dirty="0" smtClean="0"/>
              <a:t>service the provider </a:t>
            </a:r>
            <a:r>
              <a:rPr lang="en-US" dirty="0"/>
              <a:t>rents physical space to </a:t>
            </a:r>
            <a:r>
              <a:rPr lang="en-US" dirty="0" smtClean="0"/>
              <a:t>client with a  </a:t>
            </a:r>
            <a:r>
              <a:rPr lang="en-US" dirty="0"/>
              <a:t>reliable power supply, Internet connection</a:t>
            </a:r>
          </a:p>
          <a:p>
            <a:pPr lvl="1"/>
            <a:r>
              <a:rPr lang="en-US" dirty="0"/>
              <a:t>Clients install/maintain server hardware and software</a:t>
            </a:r>
          </a:p>
          <a:p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665616-5A4F-419E-B1A8-D8B788B986D7}" type="slidenum">
              <a:rPr lang="en-US" smtClean="0">
                <a:solidFill>
                  <a:srgbClr val="C00000"/>
                </a:solidFill>
              </a:rPr>
              <a:pPr/>
              <a:t>6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Hosting Alternatives (cont’d.)</a:t>
            </a:r>
          </a:p>
        </p:txBody>
      </p:sp>
      <p:sp>
        <p:nvSpPr>
          <p:cNvPr id="10243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server-hosting decisions</a:t>
            </a:r>
          </a:p>
          <a:p>
            <a:pPr lvl="1"/>
            <a:r>
              <a:rPr lang="en-US" dirty="0" smtClean="0"/>
              <a:t>Hardware platform and software combination</a:t>
            </a:r>
          </a:p>
          <a:p>
            <a:pPr lvl="2"/>
            <a:r>
              <a:rPr lang="en-US" dirty="0" smtClean="0"/>
              <a:t>Should be upgradable when site’s Web traffic increases</a:t>
            </a:r>
          </a:p>
          <a:p>
            <a:pPr lvl="1"/>
            <a:r>
              <a:rPr lang="en-US" dirty="0" smtClean="0"/>
              <a:t>Scalable hardware and software combinations</a:t>
            </a:r>
          </a:p>
          <a:p>
            <a:pPr lvl="2"/>
            <a:r>
              <a:rPr lang="en-US" dirty="0" smtClean="0"/>
              <a:t>Adaptable to meet changing requirements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A390C0-DF31-466A-9830-86E49C61A4DA}" type="slidenum">
              <a:rPr lang="en-US" smtClean="0">
                <a:solidFill>
                  <a:srgbClr val="C00000"/>
                </a:solidFill>
              </a:rPr>
              <a:pPr/>
              <a:t>7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Functions of Electronic Commerce Software</a:t>
            </a:r>
          </a:p>
        </p:txBody>
      </p:sp>
      <p:sp>
        <p:nvSpPr>
          <p:cNvPr id="12293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electronic commerce solutions must provide</a:t>
            </a:r>
          </a:p>
          <a:p>
            <a:pPr lvl="1"/>
            <a:r>
              <a:rPr lang="en-US" dirty="0" smtClean="0"/>
              <a:t>Catalog display, shopping cart capabilities and transaction processing</a:t>
            </a:r>
          </a:p>
          <a:p>
            <a:r>
              <a:rPr lang="en-US" dirty="0" smtClean="0"/>
              <a:t>Larger complex sites may include software with added features and capabilities</a:t>
            </a:r>
          </a:p>
        </p:txBody>
      </p:sp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8B1058-4169-4BA8-B945-9D5C393D00CF}" type="slidenum">
              <a:rPr lang="en-US" smtClean="0">
                <a:solidFill>
                  <a:srgbClr val="C00000"/>
                </a:solidFill>
              </a:rPr>
              <a:pPr/>
              <a:t>8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 Display Software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Catalog organizes goods and services being sold</a:t>
            </a:r>
          </a:p>
          <a:p>
            <a:pPr lvl="1"/>
            <a:r>
              <a:rPr lang="en-US" dirty="0" smtClean="0"/>
              <a:t>May organize by logical departments</a:t>
            </a:r>
          </a:p>
          <a:p>
            <a:pPr lvl="2"/>
            <a:r>
              <a:rPr lang="en-US" dirty="0" smtClean="0"/>
              <a:t>Web store advantage is a single product may appear in multiple categories</a:t>
            </a:r>
          </a:p>
          <a:p>
            <a:r>
              <a:rPr lang="en-US" dirty="0" smtClean="0"/>
              <a:t>Catalog is a listing of goods and services</a:t>
            </a:r>
          </a:p>
          <a:p>
            <a:pPr lvl="1"/>
            <a:r>
              <a:rPr lang="en-US" dirty="0" smtClean="0"/>
              <a:t>Static catalog is a simple list written in HTML</a:t>
            </a:r>
          </a:p>
          <a:p>
            <a:pPr lvl="2"/>
            <a:r>
              <a:rPr lang="en-US" dirty="0" smtClean="0"/>
              <a:t>Must edit HTML to add or delete items</a:t>
            </a:r>
          </a:p>
          <a:p>
            <a:pPr lvl="1"/>
            <a:r>
              <a:rPr lang="en-US" dirty="0"/>
              <a:t>Dynamic </a:t>
            </a:r>
            <a:r>
              <a:rPr lang="en-US" dirty="0" smtClean="0"/>
              <a:t>catalog stores information </a:t>
            </a:r>
            <a:r>
              <a:rPr lang="en-US" dirty="0"/>
              <a:t>in a database </a:t>
            </a:r>
            <a:r>
              <a:rPr lang="en-US" dirty="0" smtClean="0"/>
              <a:t>with photos, detailed descriptions and a search </a:t>
            </a:r>
            <a:r>
              <a:rPr lang="en-US" dirty="0"/>
              <a:t>tool for locating item and determining </a:t>
            </a:r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Both located </a:t>
            </a:r>
            <a:r>
              <a:rPr lang="en-US" dirty="0"/>
              <a:t>in third tier of Web site architecture</a:t>
            </a:r>
          </a:p>
          <a:p>
            <a:pPr lvl="1"/>
            <a:endParaRPr lang="en-US" dirty="0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839D0B-0EE1-468B-9A2D-5033C02657D3}" type="slidenum">
              <a:rPr lang="en-US" smtClean="0">
                <a:solidFill>
                  <a:srgbClr val="C00000"/>
                </a:solidFill>
              </a:rPr>
              <a:pPr/>
              <a:t>9</a:t>
            </a:fld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4922</Words>
  <Application>Microsoft Office PowerPoint</Application>
  <PresentationFormat>On-screen Show (4:3)</PresentationFormat>
  <Paragraphs>370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Times New Roman</vt:lpstr>
      <vt:lpstr>1_Default Design</vt:lpstr>
      <vt:lpstr>CHAPTER 9</vt:lpstr>
      <vt:lpstr>Learning Objectives</vt:lpstr>
      <vt:lpstr>Learning Objectives (cont’d.)</vt:lpstr>
      <vt:lpstr>Introduction</vt:lpstr>
      <vt:lpstr>Web Hosting Alternatives</vt:lpstr>
      <vt:lpstr>Web Hosting Alternatives (cont’d.)</vt:lpstr>
      <vt:lpstr>Web Hosting Alternatives (cont’d.)</vt:lpstr>
      <vt:lpstr>Basic Functions of Electronic Commerce Software</vt:lpstr>
      <vt:lpstr>Catalog Display Software</vt:lpstr>
      <vt:lpstr>Shopping Cart Software</vt:lpstr>
      <vt:lpstr>Shopping Cart Software (cont’d.)</vt:lpstr>
      <vt:lpstr>Shopping Cart Software (cont’d.)</vt:lpstr>
      <vt:lpstr>PowerPoint Presentation</vt:lpstr>
      <vt:lpstr>Transaction Processing</vt:lpstr>
      <vt:lpstr>PowerPoint Presentation</vt:lpstr>
      <vt:lpstr>How Electronic Commerce Software Works with Other Software</vt:lpstr>
      <vt:lpstr>Databases</vt:lpstr>
      <vt:lpstr>Middleware</vt:lpstr>
      <vt:lpstr>Enterprise Application Integration</vt:lpstr>
      <vt:lpstr>Enterprise Application Integration (cont’d.)</vt:lpstr>
      <vt:lpstr>Integration with ERP Systems</vt:lpstr>
      <vt:lpstr>PowerPoint Presentation</vt:lpstr>
      <vt:lpstr>Web Services</vt:lpstr>
      <vt:lpstr>What Web Services Can Do and            How Web Services Work</vt:lpstr>
      <vt:lpstr>How Web Services Work (cont’d.)</vt:lpstr>
      <vt:lpstr>Web Services Specifications</vt:lpstr>
      <vt:lpstr>REST and RESTful Design</vt:lpstr>
      <vt:lpstr>Electronic Commerce for Small and Midsize Businesses: Basic CSPs</vt:lpstr>
      <vt:lpstr>Mall-Style CSPs</vt:lpstr>
      <vt:lpstr>Estimating Operating Expenses for a Small Web Business</vt:lpstr>
      <vt:lpstr>PowerPoint Presentation</vt:lpstr>
      <vt:lpstr>Electronic Commerce Software for Midsize Businesses: Web Site Development Tools</vt:lpstr>
      <vt:lpstr>Midrange Electronic Commerce Software </vt:lpstr>
      <vt:lpstr>Midrange Electronic Commerce Software (cont’d.)</vt:lpstr>
      <vt:lpstr>Electronic Commerce Software for Large Businesses</vt:lpstr>
      <vt:lpstr>Enterprise-Class Electronic Commerce Software</vt:lpstr>
      <vt:lpstr>PowerPoint Presentation</vt:lpstr>
      <vt:lpstr>Content Management Software</vt:lpstr>
      <vt:lpstr>Knowledge Management Software</vt:lpstr>
      <vt:lpstr>Supply Chain Management Software</vt:lpstr>
      <vt:lpstr>Customer Relationship Management Software</vt:lpstr>
      <vt:lpstr>Customer Relationship Management Software (cont’d.)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104</cp:revision>
  <cp:lastPrinted>1601-01-01T00:00:00Z</cp:lastPrinted>
  <dcterms:created xsi:type="dcterms:W3CDTF">1601-01-01T00:00:00Z</dcterms:created>
  <dcterms:modified xsi:type="dcterms:W3CDTF">2016-02-11T18:44:58Z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