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2" r:id="rId1"/>
  </p:sldMasterIdLst>
  <p:notesMasterIdLst>
    <p:notesMasterId r:id="rId66"/>
  </p:notesMasterIdLst>
  <p:handoutMasterIdLst>
    <p:handoutMasterId r:id="rId67"/>
  </p:handoutMasterIdLst>
  <p:sldIdLst>
    <p:sldId id="401" r:id="rId2"/>
    <p:sldId id="257" r:id="rId3"/>
    <p:sldId id="398" r:id="rId4"/>
    <p:sldId id="260" r:id="rId5"/>
    <p:sldId id="378" r:id="rId6"/>
    <p:sldId id="263" r:id="rId7"/>
    <p:sldId id="380" r:id="rId8"/>
    <p:sldId id="264" r:id="rId9"/>
    <p:sldId id="267" r:id="rId10"/>
    <p:sldId id="269" r:id="rId11"/>
    <p:sldId id="271" r:id="rId12"/>
    <p:sldId id="273" r:id="rId13"/>
    <p:sldId id="274" r:id="rId14"/>
    <p:sldId id="275" r:id="rId15"/>
    <p:sldId id="276" r:id="rId16"/>
    <p:sldId id="277" r:id="rId17"/>
    <p:sldId id="280" r:id="rId18"/>
    <p:sldId id="405" r:id="rId19"/>
    <p:sldId id="281" r:id="rId20"/>
    <p:sldId id="283" r:id="rId21"/>
    <p:sldId id="284" r:id="rId22"/>
    <p:sldId id="290" r:id="rId23"/>
    <p:sldId id="292" r:id="rId24"/>
    <p:sldId id="402" r:id="rId25"/>
    <p:sldId id="293" r:id="rId26"/>
    <p:sldId id="403" r:id="rId27"/>
    <p:sldId id="404" r:id="rId28"/>
    <p:sldId id="389" r:id="rId29"/>
    <p:sldId id="406" r:id="rId30"/>
    <p:sldId id="298" r:id="rId31"/>
    <p:sldId id="303" r:id="rId32"/>
    <p:sldId id="304" r:id="rId33"/>
    <p:sldId id="305" r:id="rId34"/>
    <p:sldId id="306" r:id="rId35"/>
    <p:sldId id="309" r:id="rId36"/>
    <p:sldId id="313" r:id="rId37"/>
    <p:sldId id="318" r:id="rId38"/>
    <p:sldId id="320" r:id="rId39"/>
    <p:sldId id="321" r:id="rId40"/>
    <p:sldId id="325" r:id="rId41"/>
    <p:sldId id="327" r:id="rId42"/>
    <p:sldId id="330" r:id="rId43"/>
    <p:sldId id="332" r:id="rId44"/>
    <p:sldId id="333" r:id="rId45"/>
    <p:sldId id="335" r:id="rId46"/>
    <p:sldId id="336" r:id="rId47"/>
    <p:sldId id="396" r:id="rId48"/>
    <p:sldId id="341" r:id="rId49"/>
    <p:sldId id="338" r:id="rId50"/>
    <p:sldId id="322" r:id="rId51"/>
    <p:sldId id="345" r:id="rId52"/>
    <p:sldId id="350" r:id="rId53"/>
    <p:sldId id="351" r:id="rId54"/>
    <p:sldId id="397" r:id="rId55"/>
    <p:sldId id="353" r:id="rId56"/>
    <p:sldId id="355" r:id="rId57"/>
    <p:sldId id="356" r:id="rId58"/>
    <p:sldId id="358" r:id="rId59"/>
    <p:sldId id="362" r:id="rId60"/>
    <p:sldId id="363" r:id="rId61"/>
    <p:sldId id="365" r:id="rId62"/>
    <p:sldId id="384" r:id="rId63"/>
    <p:sldId id="368" r:id="rId64"/>
    <p:sldId id="370" r:id="rId6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5" autoAdjust="0"/>
    <p:restoredTop sz="94660"/>
  </p:normalViewPr>
  <p:slideViewPr>
    <p:cSldViewPr>
      <p:cViewPr varScale="1">
        <p:scale>
          <a:sx n="113" d="100"/>
          <a:sy n="113" d="100"/>
        </p:scale>
        <p:origin x="15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7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EED6B8-9243-492E-8487-FFBA6AD4C10D}" type="datetimeFigureOut">
              <a:rPr lang="en-US"/>
              <a:pPr>
                <a:defRPr/>
              </a:pPr>
              <a:t>2/21/2016</a:t>
            </a:fld>
            <a:endParaRPr lang="en-US" dirty="0"/>
          </a:p>
        </p:txBody>
      </p:sp>
      <p:sp>
        <p:nvSpPr>
          <p:cNvPr id="218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8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38332B6-A602-496B-8CBF-2A01854A25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652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9BA66BE-3FA0-485B-98BE-12DB53A270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57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6DC89-B74F-4173-8544-4654A7312B6A}" type="slidenum">
              <a:rPr 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883025" y="8774113"/>
            <a:ext cx="2970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78467C91-C7BB-4F40-AFA3-F8EB2D23425C}" type="slidenum">
              <a:rPr lang="en-US" sz="1200">
                <a:solidFill>
                  <a:srgbClr val="000000"/>
                </a:solidFill>
                <a:cs typeface="Arial" charset="0"/>
              </a:rPr>
              <a:pPr algn="r"/>
              <a:t>1</a:t>
            </a:fld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871293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642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461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990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223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640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329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77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807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3EB150A-44C5-46A2-9C53-3B8D65FB0CDB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1054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513D57B-8FAF-4FA9-A9F5-8EA64A4F4191}" type="slidenum">
              <a:rPr lang="en-US" sz="1200"/>
              <a:pPr algn="r" eaLnBrk="1" hangingPunct="1"/>
              <a:t>2</a:t>
            </a:fld>
            <a:endParaRPr lang="en-US" sz="1200" dirty="0"/>
          </a:p>
        </p:txBody>
      </p:sp>
      <p:sp>
        <p:nvSpPr>
          <p:cNvPr id="10547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B6A7AC6-4F16-43DC-8716-D1E3D06D0A1F}" type="slidenum">
              <a:rPr lang="en-US" sz="1200"/>
              <a:pPr algn="r" eaLnBrk="1" hangingPunct="1"/>
              <a:t>2</a:t>
            </a:fld>
            <a:endParaRPr lang="en-US" sz="1200" dirty="0"/>
          </a:p>
        </p:txBody>
      </p:sp>
      <p:sp>
        <p:nvSpPr>
          <p:cNvPr id="1054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2827818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2645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375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6301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6943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0919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6128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557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767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8882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55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2992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223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883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8581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3398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7629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9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734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6658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2321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494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5985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905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3239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7224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5336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8535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011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824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063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3544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535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2566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9759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0039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835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6135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46277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31636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79154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76234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83607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672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093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64934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1550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54462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273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021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564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BA66BE-3FA0-485B-98BE-12DB53A270D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143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200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797175"/>
            <a:ext cx="7772400" cy="147002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026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132873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28345"/>
          </a:xfrm>
          <a:solidFill>
            <a:schemeClr val="accent5">
              <a:lumMod val="75000"/>
            </a:schemeClr>
          </a:solidFill>
        </p:spPr>
        <p:txBody>
          <a:bodyPr/>
          <a:lstStyle>
            <a:lvl1pPr>
              <a:defRPr>
                <a:solidFill>
                  <a:srgbClr val="A4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6019800" cy="476250"/>
          </a:xfrm>
          <a:ln/>
        </p:spPr>
        <p:txBody>
          <a:bodyPr/>
          <a:lstStyle>
            <a:lvl1pPr>
              <a:defRPr sz="800"/>
            </a:lvl1pPr>
          </a:lstStyle>
          <a:p>
            <a:pPr algn="ctr"/>
            <a:r>
              <a:rPr dirty="0" smtClean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  <a:endParaRPr dirty="0">
              <a:solidFill>
                <a:srgbClr val="EEC1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A40000"/>
                </a:solidFill>
              </a:defRPr>
            </a:lvl1pPr>
          </a:lstStyle>
          <a:p>
            <a:pPr>
              <a:defRPr/>
            </a:pPr>
            <a:fld id="{B93BC2A6-FBF6-4F42-AB1A-9AEAB3F6BD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54421"/>
            <a:ext cx="9144000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38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800"/>
            </a:lvl1pPr>
          </a:lstStyle>
          <a:p>
            <a:pPr algn="ctr"/>
            <a:r>
              <a:rPr dirty="0" smtClean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  <a:endParaRPr dirty="0">
              <a:solidFill>
                <a:srgbClr val="EEC1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A40000"/>
                </a:solidFill>
              </a:defRPr>
            </a:lvl1pPr>
          </a:lstStyle>
          <a:p>
            <a:pPr>
              <a:defRPr/>
            </a:pPr>
            <a:fld id="{AD8FA9F7-D61B-4DB1-A6F6-732593FF9D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45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Cengage Learning 2015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19174-1746-4E84-9116-CA05C87C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67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67" y="0"/>
            <a:ext cx="9144000" cy="122529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245225"/>
            <a:ext cx="563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800" b="0" i="0" smtClean="0">
                <a:solidFill>
                  <a:srgbClr val="000000"/>
                </a:solidFill>
                <a:effectLst/>
              </a:defRPr>
            </a:lvl1pPr>
          </a:lstStyle>
          <a:p>
            <a:pPr algn="ctr" eaLnBrk="1" hangingPunct="1"/>
            <a:r>
              <a:rPr dirty="0">
                <a:solidFill>
                  <a:srgbClr val="EEC100"/>
                </a:solidFill>
                <a:cs typeface="Arial" charset="0"/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A40000"/>
                </a:solidFill>
                <a:cs typeface="+mn-cs"/>
              </a:defRPr>
            </a:lvl1pPr>
          </a:lstStyle>
          <a:p>
            <a:pPr eaLnBrk="1" hangingPunct="1">
              <a:defRPr/>
            </a:pPr>
            <a:fld id="{D6399349-BC41-4FBA-B028-7251202A2E2D}" type="slidenum">
              <a:rPr lang="en-US" smtClean="0"/>
              <a:pPr eaLnBrk="1" hangingPunct="1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30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A4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815788" y="1189439"/>
            <a:ext cx="3124200" cy="2097891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</a:pPr>
            <a:r>
              <a:rPr lang="en-C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 Commerce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C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</a:t>
            </a: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1239"/>
            <a:ext cx="3254188" cy="838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A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10</a:t>
            </a:r>
            <a:endParaRPr lang="en-US" b="1" dirty="0">
              <a:solidFill>
                <a:srgbClr val="A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74578" y="6210299"/>
            <a:ext cx="85344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800" b="1" dirty="0">
                <a:solidFill>
                  <a:srgbClr val="2D2D8A">
                    <a:lumMod val="50000"/>
                  </a:srgbClr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pic>
        <p:nvPicPr>
          <p:cNvPr id="6" name="Snagit_PPTE3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459152"/>
            <a:ext cx="5562600" cy="2694811"/>
          </a:xfrm>
          <a:prstGeom prst="rect">
            <a:avLst/>
          </a:prstGeom>
        </p:spPr>
      </p:pic>
      <p:pic>
        <p:nvPicPr>
          <p:cNvPr id="9" name="Snagit_PPT137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78" y="246125"/>
            <a:ext cx="3616421" cy="3041205"/>
          </a:xfrm>
          <a:prstGeom prst="rect">
            <a:avLst/>
          </a:prstGeom>
        </p:spPr>
      </p:pic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685800" y="6242860"/>
            <a:ext cx="85344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800" b="1" dirty="0" smtClean="0">
                <a:solidFill>
                  <a:srgbClr val="FFFFFF">
                    <a:lumMod val="65000"/>
                  </a:srgbClr>
                </a:solidFill>
              </a:rPr>
              <a:t>. </a:t>
            </a:r>
            <a:endParaRPr lang="en-US" sz="800" b="1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90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Establishing a Security Policy</a:t>
            </a:r>
          </a:p>
        </p:txBody>
      </p:sp>
      <p:sp>
        <p:nvSpPr>
          <p:cNvPr id="1433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Written statement of: assets to protect and why, who is responsible for protection and acceptable and unacceptable behaviors</a:t>
            </a:r>
          </a:p>
          <a:p>
            <a:pPr lvl="1"/>
            <a:r>
              <a:rPr lang="en-US" dirty="0" smtClean="0"/>
              <a:t>Addresses physical and network security, access authorizations, virus protection, disaster recovery</a:t>
            </a:r>
          </a:p>
          <a:p>
            <a:r>
              <a:rPr lang="en-US" dirty="0"/>
              <a:t>Steps to create security policy</a:t>
            </a:r>
          </a:p>
          <a:p>
            <a:pPr lvl="1"/>
            <a:r>
              <a:rPr lang="en-US" dirty="0"/>
              <a:t>Determine which assets to protect from which threats</a:t>
            </a:r>
          </a:p>
          <a:p>
            <a:pPr lvl="1"/>
            <a:r>
              <a:rPr lang="en-US" dirty="0"/>
              <a:t>Determine access needs to various system parts</a:t>
            </a:r>
          </a:p>
          <a:p>
            <a:pPr lvl="1"/>
            <a:r>
              <a:rPr lang="en-US" dirty="0"/>
              <a:t>Identify resources to protect assets</a:t>
            </a:r>
          </a:p>
          <a:p>
            <a:pPr lvl="1"/>
            <a:r>
              <a:rPr lang="en-US" dirty="0"/>
              <a:t>Develop written security </a:t>
            </a:r>
            <a:r>
              <a:rPr lang="en-US" dirty="0" smtClean="0"/>
              <a:t>policy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160EDC0-9016-4F9E-A231-EC55301D4286}" type="slidenum">
              <a:rPr lang="en-US" smtClean="0">
                <a:solidFill>
                  <a:srgbClr val="A40000"/>
                </a:solidFill>
              </a:rPr>
              <a:pPr/>
              <a:t>10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Establishing a Security Policy (cont’d.)</a:t>
            </a:r>
          </a:p>
        </p:txBody>
      </p:sp>
      <p:sp>
        <p:nvSpPr>
          <p:cNvPr id="15365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policy is written and approved resources are committed to implement the policy</a:t>
            </a:r>
          </a:p>
          <a:p>
            <a:r>
              <a:rPr lang="en-US" dirty="0" smtClean="0"/>
              <a:t>Comprehensive security plan protects system’s privacy, integrity, availability and authenticates users</a:t>
            </a:r>
          </a:p>
          <a:p>
            <a:pPr lvl="1"/>
            <a:r>
              <a:rPr lang="en-US" dirty="0" smtClean="0"/>
              <a:t>Selected to satisfy Figure 10-2 requirements</a:t>
            </a:r>
          </a:p>
          <a:p>
            <a:pPr lvl="1"/>
            <a:r>
              <a:rPr lang="en-US" dirty="0" smtClean="0"/>
              <a:t>Provides a minimum level of acceptable security</a:t>
            </a:r>
          </a:p>
          <a:p>
            <a:r>
              <a:rPr lang="en-US" dirty="0" smtClean="0"/>
              <a:t>All </a:t>
            </a:r>
            <a:r>
              <a:rPr lang="en-US" dirty="0"/>
              <a:t>security measures </a:t>
            </a:r>
            <a:r>
              <a:rPr lang="en-US" dirty="0" smtClean="0"/>
              <a:t>must work together to prevent </a:t>
            </a:r>
            <a:r>
              <a:rPr lang="en-US" dirty="0"/>
              <a:t>unauthorized disclosure, destruction, or modification of assets</a:t>
            </a:r>
          </a:p>
          <a:p>
            <a:pPr lvl="1"/>
            <a:endParaRPr lang="en-US" dirty="0" smtClean="0"/>
          </a:p>
        </p:txBody>
      </p:sp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90D90EA-2B78-4F9A-B599-CA6FAE898419}" type="slidenum">
              <a:rPr lang="en-US" smtClean="0">
                <a:solidFill>
                  <a:srgbClr val="A40000"/>
                </a:solidFill>
              </a:rPr>
              <a:pPr/>
              <a:t>11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8B77D6D-503D-4123-8D89-2ED2754AA847}" type="slidenum">
              <a:rPr lang="en-US" smtClean="0">
                <a:solidFill>
                  <a:srgbClr val="A40000"/>
                </a:solidFill>
              </a:rPr>
              <a:pPr/>
              <a:t>12</a:t>
            </a:fld>
            <a:endParaRPr lang="en-US" dirty="0" smtClean="0">
              <a:solidFill>
                <a:srgbClr val="A40000"/>
              </a:solidFill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990600" y="5306218"/>
            <a:ext cx="630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10-2 Requirements for secure electronic commerce</a:t>
            </a:r>
          </a:p>
        </p:txBody>
      </p:sp>
      <p:pic>
        <p:nvPicPr>
          <p:cNvPr id="1026" name="Picture 2" descr="C:\Users\peterson\chimbo temp\Schneider2014\artwork\C8757_ch10_no callouts\C8757_ch10_no callouts\Fig10-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99159"/>
            <a:ext cx="7391400" cy="433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7789851" y="4451614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Establishing a Security Policy (cont’d.)</a:t>
            </a:r>
          </a:p>
        </p:txBody>
      </p:sp>
      <p:sp>
        <p:nvSpPr>
          <p:cNvPr id="18437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 policy points</a:t>
            </a:r>
          </a:p>
          <a:p>
            <a:pPr lvl="1"/>
            <a:r>
              <a:rPr lang="en-US" dirty="0" smtClean="0"/>
              <a:t>Authentication: Who is trying to access site?</a:t>
            </a:r>
          </a:p>
          <a:p>
            <a:pPr lvl="1"/>
            <a:r>
              <a:rPr lang="en-US" dirty="0" smtClean="0"/>
              <a:t>Access control: Who is allowed to log on to and access site?</a:t>
            </a:r>
          </a:p>
          <a:p>
            <a:pPr lvl="1"/>
            <a:r>
              <a:rPr lang="en-US" dirty="0" smtClean="0"/>
              <a:t>Secrecy: Who is permitted to view selected information?</a:t>
            </a:r>
          </a:p>
          <a:p>
            <a:pPr lvl="1"/>
            <a:r>
              <a:rPr lang="en-US" dirty="0" smtClean="0"/>
              <a:t>Data integrity: Who is allowed to change data?</a:t>
            </a:r>
          </a:p>
          <a:p>
            <a:pPr lvl="1"/>
            <a:r>
              <a:rPr lang="en-US" dirty="0" smtClean="0"/>
              <a:t>Audit: Who or what causes specific events to occur, and when?</a:t>
            </a:r>
          </a:p>
        </p:txBody>
      </p:sp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5CEFD56-E585-4CB3-81EF-EB750D1F8E1E}" type="slidenum">
              <a:rPr lang="en-US" smtClean="0">
                <a:solidFill>
                  <a:srgbClr val="A40000"/>
                </a:solidFill>
              </a:rPr>
              <a:pPr/>
              <a:t>13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for Client Devices</a:t>
            </a:r>
          </a:p>
        </p:txBody>
      </p:sp>
      <p:sp>
        <p:nvSpPr>
          <p:cNvPr id="1946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Threats to computers, smartphones, and tablets</a:t>
            </a:r>
          </a:p>
          <a:p>
            <a:pPr lvl="1"/>
            <a:r>
              <a:rPr lang="en-US" dirty="0" smtClean="0"/>
              <a:t>Originate in software and downloaded Internet data</a:t>
            </a:r>
          </a:p>
          <a:p>
            <a:pPr lvl="1"/>
            <a:r>
              <a:rPr lang="en-US" dirty="0" smtClean="0"/>
              <a:t>Malevolent server site masquerades as legitimate Web site</a:t>
            </a:r>
          </a:p>
        </p:txBody>
      </p:sp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588334A-A27A-4FD9-B079-BB02DA37D4C2}" type="slidenum">
              <a:rPr lang="en-US" smtClean="0">
                <a:solidFill>
                  <a:srgbClr val="A40000"/>
                </a:solidFill>
              </a:rPr>
              <a:pPr/>
              <a:t>14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Cookies and Web Bugs</a:t>
            </a:r>
          </a:p>
        </p:txBody>
      </p:sp>
      <p:sp>
        <p:nvSpPr>
          <p:cNvPr id="20485" name="Rectangle 8"/>
          <p:cNvSpPr>
            <a:spLocks noGrp="1" noChangeArrowheads="1"/>
          </p:cNvSpPr>
          <p:nvPr>
            <p:ph idx="1"/>
          </p:nvPr>
        </p:nvSpPr>
        <p:spPr>
          <a:xfrm>
            <a:off x="381000" y="1397603"/>
            <a:ext cx="8305800" cy="4678363"/>
          </a:xfrm>
        </p:spPr>
        <p:txBody>
          <a:bodyPr/>
          <a:lstStyle/>
          <a:p>
            <a:r>
              <a:rPr lang="en-US" dirty="0" smtClean="0"/>
              <a:t>Internet connection between Web clients and servers accomplished by multiple independent transmissions</a:t>
            </a:r>
          </a:p>
          <a:p>
            <a:pPr lvl="1"/>
            <a:r>
              <a:rPr lang="en-US" dirty="0" smtClean="0"/>
              <a:t>No continuous connection (open session) maintained between any client and server</a:t>
            </a:r>
          </a:p>
          <a:p>
            <a:r>
              <a:rPr lang="en-US" dirty="0" smtClean="0"/>
              <a:t>Cookies are small text files Web servers place on Web client to identify returning visitors</a:t>
            </a:r>
          </a:p>
          <a:p>
            <a:pPr lvl="1"/>
            <a:r>
              <a:rPr lang="en-US" dirty="0" smtClean="0"/>
              <a:t>Allow shopping cart and payment processing functions without creating an open session</a:t>
            </a:r>
          </a:p>
          <a:p>
            <a:pPr lvl="1"/>
            <a:r>
              <a:rPr lang="en-US" dirty="0" smtClean="0"/>
              <a:t>Session cookies </a:t>
            </a:r>
            <a:r>
              <a:rPr lang="en-US" dirty="0"/>
              <a:t>exist until client connection ends</a:t>
            </a:r>
          </a:p>
          <a:p>
            <a:pPr lvl="1"/>
            <a:r>
              <a:rPr lang="en-US" dirty="0"/>
              <a:t>Persistent </a:t>
            </a:r>
            <a:r>
              <a:rPr lang="en-US" dirty="0" smtClean="0"/>
              <a:t>cookies </a:t>
            </a:r>
            <a:r>
              <a:rPr lang="en-US" dirty="0"/>
              <a:t>remain indefinitely</a:t>
            </a:r>
          </a:p>
          <a:p>
            <a:pPr lvl="1"/>
            <a:r>
              <a:rPr lang="en-US" dirty="0"/>
              <a:t>Electronic commerce sites use both</a:t>
            </a:r>
          </a:p>
          <a:p>
            <a:pPr lvl="1"/>
            <a:endParaRPr lang="en-US" dirty="0" smtClean="0"/>
          </a:p>
        </p:txBody>
      </p:sp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67656E5-6210-4562-8F47-52E85ABCCAFE}" type="slidenum">
              <a:rPr lang="en-US" smtClean="0">
                <a:solidFill>
                  <a:srgbClr val="A40000"/>
                </a:solidFill>
              </a:rPr>
              <a:pPr/>
              <a:t>15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Cookies and Web Bugs (cont’d.)</a:t>
            </a:r>
          </a:p>
        </p:txBody>
      </p:sp>
      <p:sp>
        <p:nvSpPr>
          <p:cNvPr id="2150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Cookies may be categorized by their source</a:t>
            </a:r>
          </a:p>
          <a:p>
            <a:pPr lvl="1"/>
            <a:r>
              <a:rPr lang="en-US" dirty="0" smtClean="0"/>
              <a:t>First-party cookies are placed on client computer by the Web server site </a:t>
            </a:r>
          </a:p>
          <a:p>
            <a:pPr lvl="1"/>
            <a:r>
              <a:rPr lang="en-US" dirty="0" smtClean="0"/>
              <a:t>Third-party cookies originate on a Web site other than the site being visited</a:t>
            </a:r>
          </a:p>
          <a:p>
            <a:r>
              <a:rPr lang="en-US" dirty="0"/>
              <a:t>Disable cookies entirely for complete </a:t>
            </a:r>
            <a:r>
              <a:rPr lang="en-US" dirty="0" smtClean="0"/>
              <a:t>protection</a:t>
            </a:r>
            <a:endParaRPr lang="en-US" dirty="0"/>
          </a:p>
          <a:p>
            <a:pPr lvl="1"/>
            <a:r>
              <a:rPr lang="en-US" dirty="0" smtClean="0"/>
              <a:t>Useful </a:t>
            </a:r>
            <a:r>
              <a:rPr lang="en-US" dirty="0"/>
              <a:t>cookies blocked (along with others</a:t>
            </a:r>
            <a:r>
              <a:rPr lang="en-US" dirty="0" smtClean="0"/>
              <a:t>) so that information is not stored</a:t>
            </a:r>
            <a:endParaRPr lang="en-US" dirty="0"/>
          </a:p>
          <a:p>
            <a:pPr lvl="1"/>
            <a:r>
              <a:rPr lang="en-US" dirty="0"/>
              <a:t>Full site resources not </a:t>
            </a:r>
            <a:r>
              <a:rPr lang="en-US" dirty="0" smtClean="0"/>
              <a:t>available if cookies are not allowed</a:t>
            </a:r>
          </a:p>
        </p:txBody>
      </p:sp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A30A530-B2A9-4110-AD1C-4319AD1FB205}" type="slidenum">
              <a:rPr lang="en-US" smtClean="0">
                <a:solidFill>
                  <a:srgbClr val="A40000"/>
                </a:solidFill>
              </a:rPr>
              <a:pPr/>
              <a:t>16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Cookies and Web Bugs (cont’d.)</a:t>
            </a:r>
          </a:p>
        </p:txBody>
      </p:sp>
      <p:sp>
        <p:nvSpPr>
          <p:cNvPr id="2458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browser cookie management functions refuse only third-party cookies or review each cookie before allowing</a:t>
            </a:r>
          </a:p>
          <a:p>
            <a:pPr lvl="1"/>
            <a:r>
              <a:rPr lang="en-US" dirty="0" smtClean="0"/>
              <a:t>Settings available with most Web browsers</a:t>
            </a:r>
          </a:p>
          <a:p>
            <a:r>
              <a:rPr lang="en-US" dirty="0" smtClean="0"/>
              <a:t>Web bug or Web beacon is a tiny graphic that third-party Web site places on another site’s Web page</a:t>
            </a:r>
          </a:p>
          <a:p>
            <a:pPr lvl="1"/>
            <a:r>
              <a:rPr lang="en-US" dirty="0" smtClean="0"/>
              <a:t>Provides method for third-party site to place cookie on visitor’s computer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lso called “clear GIFs” or “1-by-1 GIFs” because graphics created in GIF format with a color value of “transparent” and as small as 1 pixel by 1 pixel</a:t>
            </a:r>
          </a:p>
        </p:txBody>
      </p:sp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FD55A3F-1E5E-4AB8-81EB-85F51B73BE0D}" type="slidenum">
              <a:rPr lang="en-US" smtClean="0">
                <a:solidFill>
                  <a:srgbClr val="A40000"/>
                </a:solidFill>
              </a:rPr>
              <a:pPr/>
              <a:t>17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8B77D6D-503D-4123-8D89-2ED2754AA847}" type="slidenum">
              <a:rPr lang="en-US" smtClean="0">
                <a:solidFill>
                  <a:srgbClr val="A40000"/>
                </a:solidFill>
              </a:rPr>
              <a:pPr/>
              <a:t>18</a:t>
            </a:fld>
            <a:endParaRPr lang="en-US" dirty="0" smtClean="0">
              <a:solidFill>
                <a:srgbClr val="A40000"/>
              </a:solidFill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680320" y="5543557"/>
            <a:ext cx="71737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</a:t>
            </a:r>
            <a:r>
              <a:rPr lang="en-US" dirty="0" smtClean="0">
                <a:solidFill>
                  <a:srgbClr val="A40000"/>
                </a:solidFill>
              </a:rPr>
              <a:t>10-3 Mozilla Firefox dialog box for managing stored cookies</a:t>
            </a:r>
            <a:endParaRPr lang="en-US" dirty="0">
              <a:solidFill>
                <a:srgbClr val="A4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7320407" y="4569796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  <p:pic>
        <p:nvPicPr>
          <p:cNvPr id="3" name="Snagit_PPT610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28305"/>
            <a:ext cx="6905095" cy="484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2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Content</a:t>
            </a:r>
          </a:p>
        </p:txBody>
      </p:sp>
      <p:sp>
        <p:nvSpPr>
          <p:cNvPr id="2560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content programs run when client device loads Web page</a:t>
            </a:r>
          </a:p>
          <a:p>
            <a:pPr lvl="1"/>
            <a:r>
              <a:rPr lang="en-US" dirty="0" smtClean="0"/>
              <a:t>Example actions: play audio, display moving graphics, place items into shopping cart</a:t>
            </a:r>
          </a:p>
          <a:p>
            <a:pPr lvl="1"/>
            <a:r>
              <a:rPr lang="en-US" dirty="0" smtClean="0"/>
              <a:t>Moves processing work from server to client device but can pose a threat to client device</a:t>
            </a:r>
          </a:p>
          <a:p>
            <a:r>
              <a:rPr lang="en-US" dirty="0"/>
              <a:t>Methods to deliver active content</a:t>
            </a:r>
          </a:p>
          <a:p>
            <a:pPr lvl="1"/>
            <a:r>
              <a:rPr lang="en-US" dirty="0"/>
              <a:t>Cookies, Java applets, JavaScript, VBScript, ActiveX controls, graphics, Web browser plug-ins, </a:t>
            </a:r>
            <a:br>
              <a:rPr lang="en-US" dirty="0"/>
            </a:br>
            <a:r>
              <a:rPr lang="en-US" dirty="0"/>
              <a:t>e-mail </a:t>
            </a:r>
            <a:r>
              <a:rPr lang="en-US" dirty="0" smtClean="0"/>
              <a:t>attachments</a:t>
            </a:r>
          </a:p>
        </p:txBody>
      </p:sp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2946437-4B51-481F-A6F9-6F216082803B}" type="slidenum">
              <a:rPr lang="en-US" smtClean="0">
                <a:solidFill>
                  <a:srgbClr val="A40000"/>
                </a:solidFill>
              </a:rPr>
              <a:pPr/>
              <a:t>19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</a:p>
        </p:txBody>
      </p:sp>
      <p:sp>
        <p:nvSpPr>
          <p:cNvPr id="4102" name="Rectangle 10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05800" cy="4678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this chapter, you will learn:</a:t>
            </a:r>
          </a:p>
          <a:p>
            <a:r>
              <a:rPr lang="en-US" dirty="0" smtClean="0"/>
              <a:t>What security risks arise in online business and how to manage them</a:t>
            </a:r>
          </a:p>
          <a:p>
            <a:r>
              <a:rPr lang="en-US" dirty="0" smtClean="0"/>
              <a:t>How to create a security policy</a:t>
            </a:r>
          </a:p>
          <a:p>
            <a:r>
              <a:rPr lang="en-US" dirty="0" smtClean="0"/>
              <a:t>How to implement security on Web client computers</a:t>
            </a:r>
          </a:p>
          <a:p>
            <a:r>
              <a:rPr lang="en-US" dirty="0" smtClean="0"/>
              <a:t>How to implement security in the communication channels between computers</a:t>
            </a:r>
          </a:p>
          <a:p>
            <a:r>
              <a:rPr lang="en-US" dirty="0"/>
              <a:t>How to implement security on Web server computers</a:t>
            </a:r>
          </a:p>
          <a:p>
            <a:r>
              <a:rPr lang="en-US" dirty="0"/>
              <a:t>What organizations promote computer, network, and Internet security</a:t>
            </a:r>
          </a:p>
          <a:p>
            <a:endParaRPr lang="en-US" dirty="0" smtClean="0"/>
          </a:p>
        </p:txBody>
      </p:sp>
      <p:sp>
        <p:nvSpPr>
          <p:cNvPr id="409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099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4C84585-1347-4F00-B154-2BFF5A5314B5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4100" name="Slide Number Placeholder 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45F8BAB-5437-4EAE-88C6-B6E52AFA93DF}" type="slidenum">
              <a:rPr lang="en-US" sz="1400">
                <a:solidFill>
                  <a:srgbClr val="A40000"/>
                </a:solidFill>
              </a:rPr>
              <a:pPr algn="r" eaLnBrk="1" hangingPunct="1"/>
              <a:t>2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Content (cont’d.)</a:t>
            </a:r>
          </a:p>
        </p:txBody>
      </p:sp>
      <p:sp>
        <p:nvSpPr>
          <p:cNvPr id="2662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Scripting languages provide executable script</a:t>
            </a:r>
          </a:p>
          <a:p>
            <a:pPr lvl="1"/>
            <a:r>
              <a:rPr lang="en-US" dirty="0" smtClean="0"/>
              <a:t>Examples: JavaScript and VBScript</a:t>
            </a:r>
          </a:p>
          <a:p>
            <a:r>
              <a:rPr lang="en-US" dirty="0" smtClean="0"/>
              <a:t>Applets are small application programs that typically runs within Web browser</a:t>
            </a:r>
          </a:p>
          <a:p>
            <a:r>
              <a:rPr lang="en-US" dirty="0" smtClean="0"/>
              <a:t>Most browsers include tools limiting applets’ and scripting language actions by running in a sandbox</a:t>
            </a:r>
          </a:p>
          <a:p>
            <a:r>
              <a:rPr lang="en-US" dirty="0"/>
              <a:t>ActiveX </a:t>
            </a:r>
            <a:r>
              <a:rPr lang="en-US" dirty="0" smtClean="0"/>
              <a:t>controls are objects </a:t>
            </a:r>
            <a:r>
              <a:rPr lang="en-US" dirty="0"/>
              <a:t>containing programs or </a:t>
            </a:r>
            <a:r>
              <a:rPr lang="en-US" dirty="0" smtClean="0"/>
              <a:t>properties placed </a:t>
            </a:r>
            <a:r>
              <a:rPr lang="en-US" dirty="0"/>
              <a:t>on Web pages to perform </a:t>
            </a:r>
            <a:r>
              <a:rPr lang="en-US" dirty="0" smtClean="0"/>
              <a:t>tasks</a:t>
            </a:r>
            <a:endParaRPr lang="en-US" dirty="0"/>
          </a:p>
          <a:p>
            <a:pPr lvl="1"/>
            <a:r>
              <a:rPr lang="en-US" dirty="0"/>
              <a:t>Run only on Windows operating systems</a:t>
            </a:r>
          </a:p>
          <a:p>
            <a:pPr lvl="1"/>
            <a:r>
              <a:rPr lang="en-US" dirty="0"/>
              <a:t>Give full access to client system resources</a:t>
            </a:r>
          </a:p>
          <a:p>
            <a:endParaRPr lang="en-US" dirty="0" smtClean="0"/>
          </a:p>
        </p:txBody>
      </p:sp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C93C7E4-42E7-4BCD-BA11-59D957CC9C80}" type="slidenum">
              <a:rPr lang="en-US" smtClean="0">
                <a:solidFill>
                  <a:srgbClr val="A40000"/>
                </a:solidFill>
              </a:rPr>
              <a:pPr/>
              <a:t>20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Content (cont’d.)</a:t>
            </a:r>
          </a:p>
        </p:txBody>
      </p:sp>
      <p:sp>
        <p:nvSpPr>
          <p:cNvPr id="28677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Crackers can embed malicious active content</a:t>
            </a:r>
          </a:p>
          <a:p>
            <a:pPr lvl="1"/>
            <a:r>
              <a:rPr lang="en-US" dirty="0" smtClean="0"/>
              <a:t>Trojan horse is a program hidden inside another program or Web page that masks its true purpose</a:t>
            </a:r>
          </a:p>
          <a:p>
            <a:pPr lvl="1"/>
            <a:r>
              <a:rPr lang="en-US" dirty="0" smtClean="0"/>
              <a:t>May result in secrecy and integrity violations</a:t>
            </a:r>
          </a:p>
          <a:p>
            <a:pPr lvl="1"/>
            <a:r>
              <a:rPr lang="en-US" dirty="0" smtClean="0"/>
              <a:t>Zombie secretly takes over another computer to launch attacks on other computers</a:t>
            </a:r>
          </a:p>
          <a:p>
            <a:pPr lvl="2"/>
            <a:r>
              <a:rPr lang="en-US" dirty="0" smtClean="0"/>
              <a:t>Botnet (robotic network, zombie farm) is all controlled computers act as an attacking unit</a:t>
            </a:r>
          </a:p>
        </p:txBody>
      </p:sp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0CABCAE-C97B-4092-949D-6596E348C2BC}" type="slidenum">
              <a:rPr lang="en-US" smtClean="0">
                <a:solidFill>
                  <a:srgbClr val="A40000"/>
                </a:solidFill>
              </a:rPr>
              <a:pPr/>
              <a:t>21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and Plug-Ins</a:t>
            </a:r>
          </a:p>
        </p:txBody>
      </p:sp>
      <p:sp>
        <p:nvSpPr>
          <p:cNvPr id="3482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Graphics, browser plug-ins, and e-mail attachments can harbor executable content</a:t>
            </a:r>
          </a:p>
          <a:p>
            <a:pPr lvl="1"/>
            <a:r>
              <a:rPr lang="en-US" dirty="0" smtClean="0"/>
              <a:t>Embedded code can harm client computer</a:t>
            </a:r>
          </a:p>
          <a:p>
            <a:r>
              <a:rPr lang="en-US" dirty="0" smtClean="0"/>
              <a:t>Browser plug-ins (programs) enhance browser capabilities bit can pose security threats</a:t>
            </a:r>
          </a:p>
          <a:p>
            <a:pPr lvl="1"/>
            <a:r>
              <a:rPr lang="en-US" dirty="0" smtClean="0"/>
              <a:t>Plug-ins executing commands buried within media</a:t>
            </a:r>
          </a:p>
        </p:txBody>
      </p:sp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AA473C9-A756-4ABA-9CD6-A3790C679DE4}" type="slidenum">
              <a:rPr lang="en-US" smtClean="0">
                <a:solidFill>
                  <a:srgbClr val="A40000"/>
                </a:solidFill>
              </a:rPr>
              <a:pPr/>
              <a:t>22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Viruses, Worms, and Antivirus Software</a:t>
            </a:r>
          </a:p>
        </p:txBody>
      </p:sp>
      <p:sp>
        <p:nvSpPr>
          <p:cNvPr id="3584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Programs </a:t>
            </a:r>
            <a:r>
              <a:rPr lang="en-US" dirty="0"/>
              <a:t>automatically execute associated programs </a:t>
            </a:r>
            <a:r>
              <a:rPr lang="en-US" dirty="0" smtClean="0"/>
              <a:t>to display </a:t>
            </a:r>
            <a:r>
              <a:rPr lang="en-US" dirty="0"/>
              <a:t>e-mail attachments </a:t>
            </a:r>
            <a:endParaRPr lang="en-US" dirty="0" smtClean="0"/>
          </a:p>
          <a:p>
            <a:pPr lvl="1"/>
            <a:r>
              <a:rPr lang="en-US" dirty="0" smtClean="0"/>
              <a:t>Macro </a:t>
            </a:r>
            <a:r>
              <a:rPr lang="en-US" dirty="0" smtClean="0"/>
              <a:t>viruses </a:t>
            </a:r>
            <a:r>
              <a:rPr lang="en-US" dirty="0" smtClean="0"/>
              <a:t>in </a:t>
            </a:r>
            <a:r>
              <a:rPr lang="en-US" dirty="0" smtClean="0"/>
              <a:t>attached files can cause damage </a:t>
            </a:r>
          </a:p>
          <a:p>
            <a:r>
              <a:rPr lang="en-US" dirty="0" smtClean="0"/>
              <a:t>Virus is software that attaches </a:t>
            </a:r>
            <a:r>
              <a:rPr lang="en-US" dirty="0" smtClean="0"/>
              <a:t>itself to </a:t>
            </a:r>
            <a:r>
              <a:rPr lang="en-US" dirty="0" smtClean="0"/>
              <a:t>host program and causes damage when program is activated</a:t>
            </a:r>
            <a:endParaRPr lang="en-US" dirty="0" smtClean="0"/>
          </a:p>
          <a:p>
            <a:pPr lvl="1"/>
            <a:r>
              <a:rPr lang="en-US" dirty="0" smtClean="0"/>
              <a:t>Worm is a virus that replicates </a:t>
            </a:r>
            <a:r>
              <a:rPr lang="en-US" dirty="0" smtClean="0"/>
              <a:t>itself on computers it </a:t>
            </a:r>
            <a:r>
              <a:rPr lang="en-US" dirty="0" smtClean="0"/>
              <a:t>infects and spreads </a:t>
            </a:r>
            <a:r>
              <a:rPr lang="en-US" dirty="0" smtClean="0"/>
              <a:t>quickly through the </a:t>
            </a:r>
            <a:r>
              <a:rPr lang="en-US" dirty="0" smtClean="0"/>
              <a:t>Internet</a:t>
            </a:r>
          </a:p>
          <a:p>
            <a:pPr lvl="1"/>
            <a:r>
              <a:rPr lang="en-US" dirty="0"/>
              <a:t>Macro virus is a small program embedded in </a:t>
            </a:r>
            <a:r>
              <a:rPr lang="en-US" dirty="0" smtClean="0"/>
              <a:t>file</a:t>
            </a:r>
          </a:p>
          <a:p>
            <a:r>
              <a:rPr lang="en-US" dirty="0" smtClean="0"/>
              <a:t>First major virus was I LOVE YOU in 2000</a:t>
            </a:r>
          </a:p>
          <a:p>
            <a:pPr lvl="1"/>
            <a:r>
              <a:rPr lang="en-US" dirty="0" smtClean="0"/>
              <a:t>Spread to 40 million computers in 20 countries and caused estimated $9 billion in damages 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57EC9EC-2636-4074-85CF-0460C4CCA4EA}" type="slidenum">
              <a:rPr lang="en-US" smtClean="0">
                <a:solidFill>
                  <a:srgbClr val="A40000"/>
                </a:solidFill>
              </a:rPr>
              <a:pPr/>
              <a:t>23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8B77D6D-503D-4123-8D89-2ED2754AA847}" type="slidenum">
              <a:rPr lang="en-US" smtClean="0">
                <a:solidFill>
                  <a:srgbClr val="A40000"/>
                </a:solidFill>
              </a:rPr>
              <a:pPr/>
              <a:t>24</a:t>
            </a:fld>
            <a:endParaRPr lang="en-US" dirty="0" smtClean="0">
              <a:solidFill>
                <a:srgbClr val="A40000"/>
              </a:solidFill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918500" y="2294133"/>
            <a:ext cx="197300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A40000"/>
                </a:solidFill>
              </a:rPr>
              <a:t>FIGURE </a:t>
            </a:r>
            <a:r>
              <a:rPr lang="en-US" dirty="0" smtClean="0">
                <a:solidFill>
                  <a:srgbClr val="A40000"/>
                </a:solidFill>
              </a:rPr>
              <a:t>10-4 Early computer viruses, worms, and Trojan horses</a:t>
            </a:r>
            <a:endParaRPr lang="en-US" dirty="0">
              <a:solidFill>
                <a:srgbClr val="A4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7345807" y="5366847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  <p:pic>
        <p:nvPicPr>
          <p:cNvPr id="4" name="Snagit_PPT34C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4285"/>
            <a:ext cx="4549623" cy="607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4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Viruses, Worms, and Antivirus Software (cont’d.)</a:t>
            </a:r>
          </a:p>
        </p:txBody>
      </p:sp>
      <p:sp>
        <p:nvSpPr>
          <p:cNvPr id="3686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2001 </a:t>
            </a:r>
            <a:r>
              <a:rPr lang="en-US" dirty="0" smtClean="0"/>
              <a:t>Code Red and Nimda: multivector virus-worm</a:t>
            </a:r>
          </a:p>
          <a:p>
            <a:pPr lvl="1"/>
            <a:r>
              <a:rPr lang="en-US" dirty="0" smtClean="0"/>
              <a:t>Entered computer system in several different ways </a:t>
            </a:r>
            <a:r>
              <a:rPr lang="en-US" dirty="0" smtClean="0"/>
              <a:t>and caused billions in damages</a:t>
            </a:r>
            <a:endParaRPr lang="en-US" dirty="0" smtClean="0"/>
          </a:p>
          <a:p>
            <a:pPr lvl="1"/>
            <a:r>
              <a:rPr lang="en-US" dirty="0" smtClean="0"/>
              <a:t>2003</a:t>
            </a:r>
            <a:r>
              <a:rPr lang="en-US" dirty="0" smtClean="0"/>
              <a:t>: </a:t>
            </a:r>
            <a:r>
              <a:rPr lang="en-US" dirty="0" smtClean="0"/>
              <a:t>New version of Code Red (Bugbear) checked for antivirus software</a:t>
            </a:r>
          </a:p>
          <a:p>
            <a:r>
              <a:rPr lang="en-US" dirty="0"/>
              <a:t>Antivirus software detects viruses and worms</a:t>
            </a:r>
          </a:p>
          <a:p>
            <a:pPr lvl="1"/>
            <a:r>
              <a:rPr lang="en-US" dirty="0"/>
              <a:t>Deletes or isolates them on client computer</a:t>
            </a:r>
          </a:p>
          <a:p>
            <a:r>
              <a:rPr lang="en-US" dirty="0"/>
              <a:t>2008: </a:t>
            </a:r>
            <a:r>
              <a:rPr lang="en-US" dirty="0" err="1"/>
              <a:t>Conficker</a:t>
            </a:r>
            <a:r>
              <a:rPr lang="en-US" dirty="0"/>
              <a:t> virus which continues to be a concern because it can reinstall itself after </a:t>
            </a:r>
            <a:r>
              <a:rPr lang="en-US" dirty="0" smtClean="0"/>
              <a:t>removal</a:t>
            </a:r>
          </a:p>
          <a:p>
            <a:r>
              <a:rPr lang="en-US" dirty="0" smtClean="0"/>
              <a:t>2010 &amp; 2011: New and more Trojan combinations</a:t>
            </a:r>
          </a:p>
          <a:p>
            <a:pPr lvl="1"/>
            <a:r>
              <a:rPr lang="en-US" dirty="0" smtClean="0"/>
              <a:t>Some targeted bank accounts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D59347B-CB93-4036-8329-A2EDE251F8E5}" type="slidenum">
              <a:rPr lang="en-US" smtClean="0">
                <a:solidFill>
                  <a:srgbClr val="A40000"/>
                </a:solidFill>
              </a:rPr>
              <a:pPr/>
              <a:t>25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8B77D6D-503D-4123-8D89-2ED2754AA847}" type="slidenum">
              <a:rPr lang="en-US" smtClean="0">
                <a:solidFill>
                  <a:srgbClr val="A40000"/>
                </a:solidFill>
              </a:rPr>
              <a:pPr/>
              <a:t>26</a:t>
            </a:fld>
            <a:endParaRPr lang="en-US" dirty="0" smtClean="0">
              <a:solidFill>
                <a:srgbClr val="A40000"/>
              </a:solidFill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918500" y="2294133"/>
            <a:ext cx="197300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A40000"/>
                </a:solidFill>
              </a:rPr>
              <a:t>FIGURE </a:t>
            </a:r>
            <a:r>
              <a:rPr lang="en-US" dirty="0" smtClean="0">
                <a:solidFill>
                  <a:srgbClr val="A40000"/>
                </a:solidFill>
              </a:rPr>
              <a:t>10-5 Computer viruses, worms, and Trojan horses: 2000-2007</a:t>
            </a:r>
            <a:endParaRPr lang="en-US" dirty="0">
              <a:solidFill>
                <a:srgbClr val="A4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7405770" y="5240349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  <p:pic>
        <p:nvPicPr>
          <p:cNvPr id="3" name="Snagit_PPTFDBC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97367"/>
            <a:ext cx="4628882" cy="614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7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8B77D6D-503D-4123-8D89-2ED2754AA847}" type="slidenum">
              <a:rPr lang="en-US" smtClean="0">
                <a:solidFill>
                  <a:srgbClr val="A40000"/>
                </a:solidFill>
              </a:rPr>
              <a:pPr/>
              <a:t>27</a:t>
            </a:fld>
            <a:endParaRPr lang="en-US" dirty="0" smtClean="0">
              <a:solidFill>
                <a:srgbClr val="A40000"/>
              </a:solidFill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625836" y="5497171"/>
            <a:ext cx="75275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A40000"/>
                </a:solidFill>
              </a:rPr>
              <a:t>FIGURE </a:t>
            </a:r>
            <a:r>
              <a:rPr lang="en-US" dirty="0" smtClean="0">
                <a:solidFill>
                  <a:srgbClr val="A40000"/>
                </a:solidFill>
              </a:rPr>
              <a:t>10-5 Computer viruses, worms, and Trojan horses: 2000-2007 (cont’d)</a:t>
            </a:r>
            <a:endParaRPr lang="en-US" dirty="0">
              <a:solidFill>
                <a:srgbClr val="A4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6964807" y="4554549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  <p:pic>
        <p:nvPicPr>
          <p:cNvPr id="4" name="Snagit_PPT959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7"/>
          <a:stretch/>
        </p:blipFill>
        <p:spPr>
          <a:xfrm>
            <a:off x="1574800" y="389358"/>
            <a:ext cx="6045200" cy="501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8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Viruses, Worms, and Antivirus Software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2013</a:t>
            </a:r>
            <a:r>
              <a:rPr lang="en-US" dirty="0" smtClean="0"/>
              <a:t>: </a:t>
            </a:r>
            <a:r>
              <a:rPr lang="en-US" dirty="0" smtClean="0"/>
              <a:t>Ransomware (</a:t>
            </a:r>
            <a:r>
              <a:rPr lang="en-US" dirty="0" err="1" smtClean="0"/>
              <a:t>Cryptolocker</a:t>
            </a:r>
            <a:r>
              <a:rPr lang="en-US" dirty="0" smtClean="0"/>
              <a:t>) encrypted </a:t>
            </a:r>
            <a:r>
              <a:rPr lang="en-US" dirty="0" smtClean="0"/>
              <a:t>files and </a:t>
            </a:r>
            <a:r>
              <a:rPr lang="en-US" dirty="0" smtClean="0"/>
              <a:t>demanded </a:t>
            </a:r>
            <a:r>
              <a:rPr lang="en-US" dirty="0" smtClean="0"/>
              <a:t>payment for keys to </a:t>
            </a:r>
            <a:r>
              <a:rPr lang="en-US" dirty="0" smtClean="0"/>
              <a:t>unlock</a:t>
            </a:r>
          </a:p>
          <a:p>
            <a:pPr lvl="1"/>
            <a:r>
              <a:rPr lang="en-US" dirty="0" smtClean="0"/>
              <a:t>Perpetrators got away with more than $3 million </a:t>
            </a:r>
          </a:p>
          <a:p>
            <a:pPr lvl="1"/>
            <a:r>
              <a:rPr lang="en-US" dirty="0" smtClean="0"/>
              <a:t>2015: New version attached itself to games</a:t>
            </a:r>
          </a:p>
          <a:p>
            <a:r>
              <a:rPr lang="en-US" dirty="0"/>
              <a:t>Companies such as Symantec and McAfee track viruses and sell antivirus software</a:t>
            </a:r>
          </a:p>
          <a:p>
            <a:pPr lvl="1"/>
            <a:r>
              <a:rPr lang="en-US" dirty="0"/>
              <a:t>Data files must be updated regularly so that newest  viruses are recognized and </a:t>
            </a:r>
            <a:r>
              <a:rPr lang="en-US" dirty="0" smtClean="0"/>
              <a:t>eliminated</a:t>
            </a:r>
            <a:endParaRPr lang="en-US" dirty="0"/>
          </a:p>
          <a:p>
            <a:r>
              <a:rPr lang="en-US" dirty="0"/>
              <a:t>Some Web e-mail systems such as Yahoo! Mail and Gmail </a:t>
            </a:r>
            <a:r>
              <a:rPr lang="en-US" dirty="0" smtClean="0"/>
              <a:t>automatically </a:t>
            </a:r>
            <a:r>
              <a:rPr lang="en-US" dirty="0"/>
              <a:t>scan attachments before downloading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57809" y="6245225"/>
            <a:ext cx="7719391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E9F39B-74A5-4B84-9086-00E65C516AB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50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8B77D6D-503D-4123-8D89-2ED2754AA847}" type="slidenum">
              <a:rPr lang="en-US" smtClean="0">
                <a:solidFill>
                  <a:srgbClr val="A40000"/>
                </a:solidFill>
              </a:rPr>
              <a:pPr/>
              <a:t>29</a:t>
            </a:fld>
            <a:endParaRPr lang="en-US" dirty="0" smtClean="0">
              <a:solidFill>
                <a:srgbClr val="A40000"/>
              </a:solidFill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066667" y="2275612"/>
            <a:ext cx="197300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A40000"/>
                </a:solidFill>
              </a:rPr>
              <a:t>FIGURE </a:t>
            </a:r>
            <a:r>
              <a:rPr lang="en-US" dirty="0" smtClean="0">
                <a:solidFill>
                  <a:srgbClr val="A40000"/>
                </a:solidFill>
              </a:rPr>
              <a:t>10-6 Computer viruses, worms, and Trojan horses: 2008 -2015</a:t>
            </a:r>
            <a:endParaRPr lang="en-US" dirty="0">
              <a:solidFill>
                <a:srgbClr val="A4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7405770" y="5240349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  <p:pic>
        <p:nvPicPr>
          <p:cNvPr id="4" name="Snagit_PPTCCC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3867"/>
            <a:ext cx="4267200" cy="623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4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 use of password protection is an important element in maintaining security</a:t>
            </a:r>
          </a:p>
          <a:p>
            <a:pPr lvl="1"/>
            <a:r>
              <a:rPr lang="en-US" dirty="0" smtClean="0"/>
              <a:t>Most people unwilling to remember numerous complex passwords and change them often</a:t>
            </a:r>
          </a:p>
          <a:p>
            <a:r>
              <a:rPr lang="en-US" dirty="0" smtClean="0"/>
              <a:t>Password management tools are popular solutions for maintaining multiple complex passwords</a:t>
            </a:r>
          </a:p>
          <a:p>
            <a:pPr lvl="1"/>
            <a:r>
              <a:rPr lang="en-US" dirty="0" smtClean="0"/>
              <a:t>Requires a single, master password for access</a:t>
            </a:r>
          </a:p>
          <a:p>
            <a:pPr lvl="1"/>
            <a:r>
              <a:rPr lang="en-US" dirty="0" smtClean="0"/>
              <a:t>Weak link when hackers access master passwords</a:t>
            </a:r>
          </a:p>
          <a:p>
            <a:pPr lvl="2"/>
            <a:r>
              <a:rPr lang="en-US" dirty="0" smtClean="0"/>
              <a:t>Encryption is an important safeguard to help address attacks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E9F39B-74A5-4B84-9086-00E65C516AB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19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Certificates</a:t>
            </a:r>
          </a:p>
        </p:txBody>
      </p:sp>
      <p:sp>
        <p:nvSpPr>
          <p:cNvPr id="4198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certificate </a:t>
            </a:r>
            <a:r>
              <a:rPr lang="en-US" dirty="0" smtClean="0"/>
              <a:t>is an e-mail attachment </a:t>
            </a:r>
            <a:r>
              <a:rPr lang="en-US" dirty="0" smtClean="0"/>
              <a:t>or program embedded in Web </a:t>
            </a:r>
            <a:r>
              <a:rPr lang="en-US" dirty="0" smtClean="0"/>
              <a:t>page that verifies identity</a:t>
            </a:r>
            <a:endParaRPr lang="en-US" dirty="0" smtClean="0"/>
          </a:p>
          <a:p>
            <a:pPr lvl="1"/>
            <a:r>
              <a:rPr lang="en-US" dirty="0" smtClean="0"/>
              <a:t>Contains </a:t>
            </a:r>
            <a:r>
              <a:rPr lang="en-US" dirty="0" smtClean="0"/>
              <a:t>a means to send encrypted </a:t>
            </a:r>
            <a:r>
              <a:rPr lang="en-US" dirty="0" smtClean="0"/>
              <a:t>communication</a:t>
            </a:r>
            <a:endParaRPr lang="en-US" dirty="0" smtClean="0"/>
          </a:p>
          <a:p>
            <a:pPr lvl="1"/>
            <a:r>
              <a:rPr lang="en-US" dirty="0" smtClean="0"/>
              <a:t>Used to execute </a:t>
            </a:r>
            <a:r>
              <a:rPr lang="en-US" dirty="0" smtClean="0"/>
              <a:t>online </a:t>
            </a:r>
            <a:r>
              <a:rPr lang="en-US" dirty="0" smtClean="0"/>
              <a:t>transactions, send encrypted email and make </a:t>
            </a:r>
            <a:r>
              <a:rPr lang="en-US" dirty="0" smtClean="0"/>
              <a:t>electronic funds </a:t>
            </a:r>
            <a:r>
              <a:rPr lang="en-US" dirty="0" smtClean="0"/>
              <a:t>transfers</a:t>
            </a:r>
          </a:p>
          <a:p>
            <a:r>
              <a:rPr lang="en-US" dirty="0"/>
              <a:t>Certification authority (CA</a:t>
            </a:r>
            <a:r>
              <a:rPr lang="en-US" dirty="0" smtClean="0"/>
              <a:t>) issues digital </a:t>
            </a:r>
            <a:r>
              <a:rPr lang="en-US" dirty="0"/>
              <a:t>certificates to organizations, </a:t>
            </a:r>
            <a:r>
              <a:rPr lang="en-US" dirty="0" smtClean="0"/>
              <a:t>individuals with six elements</a:t>
            </a:r>
            <a:endParaRPr lang="en-US" dirty="0"/>
          </a:p>
          <a:p>
            <a:pPr lvl="1"/>
            <a:r>
              <a:rPr lang="en-US" dirty="0"/>
              <a:t>O</a:t>
            </a:r>
            <a:r>
              <a:rPr lang="en-US" dirty="0" smtClean="0"/>
              <a:t>wner’s identification and public </a:t>
            </a:r>
            <a:r>
              <a:rPr lang="en-US" dirty="0"/>
              <a:t>key, </a:t>
            </a:r>
            <a:r>
              <a:rPr lang="en-US" dirty="0" smtClean="0"/>
              <a:t>validity dates, serial </a:t>
            </a:r>
            <a:r>
              <a:rPr lang="en-US" dirty="0"/>
              <a:t>number, issuer </a:t>
            </a:r>
            <a:r>
              <a:rPr lang="en-US" dirty="0" smtClean="0"/>
              <a:t>name and digital signature</a:t>
            </a:r>
          </a:p>
          <a:p>
            <a:pPr lvl="2"/>
            <a:r>
              <a:rPr lang="en-US" dirty="0"/>
              <a:t>Key is a long binary number used with encryption algorithm to “Lock” protected message characters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A1551F9-1217-4769-BD91-27FE9AA7664E}" type="slidenum">
              <a:rPr lang="en-US" smtClean="0">
                <a:solidFill>
                  <a:srgbClr val="A40000"/>
                </a:solidFill>
              </a:rPr>
              <a:pPr/>
              <a:t>30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Certificates (cont’d.)</a:t>
            </a:r>
          </a:p>
        </p:txBody>
      </p:sp>
      <p:sp>
        <p:nvSpPr>
          <p:cNvPr id="45061" name="Rectangle 8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382000" cy="4678363"/>
          </a:xfrm>
        </p:spPr>
        <p:txBody>
          <a:bodyPr/>
          <a:lstStyle/>
          <a:p>
            <a:r>
              <a:rPr lang="en-US" dirty="0" smtClean="0"/>
              <a:t>Identification </a:t>
            </a:r>
            <a:r>
              <a:rPr lang="en-US" dirty="0" smtClean="0"/>
              <a:t>requirements </a:t>
            </a:r>
            <a:r>
              <a:rPr lang="en-US" dirty="0" smtClean="0"/>
              <a:t>vary between CAs</a:t>
            </a:r>
            <a:endParaRPr lang="en-US" dirty="0" smtClean="0"/>
          </a:p>
          <a:p>
            <a:pPr lvl="1"/>
            <a:r>
              <a:rPr lang="en-US" dirty="0" smtClean="0"/>
              <a:t>Driver’s license, notarized form, fingerprints</a:t>
            </a:r>
          </a:p>
          <a:p>
            <a:r>
              <a:rPr lang="en-US" dirty="0" smtClean="0"/>
              <a:t>More stringent rules adopted in 2008 after hackers obtained falsified digital certificates</a:t>
            </a:r>
          </a:p>
          <a:p>
            <a:pPr lvl="1"/>
            <a:r>
              <a:rPr lang="en-US" dirty="0" smtClean="0"/>
              <a:t>Secure </a:t>
            </a:r>
            <a:r>
              <a:rPr lang="en-US" dirty="0"/>
              <a:t>Sockets Layer-Extended </a:t>
            </a:r>
            <a:r>
              <a:rPr lang="en-US" dirty="0" smtClean="0"/>
              <a:t>Validation (SSL-EV</a:t>
            </a:r>
            <a:r>
              <a:rPr lang="en-US" dirty="0"/>
              <a:t>) </a:t>
            </a:r>
            <a:r>
              <a:rPr lang="en-US" dirty="0" smtClean="0"/>
              <a:t>requires extensive confirmations</a:t>
            </a:r>
            <a:endParaRPr lang="en-US" dirty="0"/>
          </a:p>
          <a:p>
            <a:r>
              <a:rPr lang="en-US" dirty="0" smtClean="0"/>
              <a:t>Annual fees range from $</a:t>
            </a:r>
            <a:r>
              <a:rPr lang="en-US" dirty="0"/>
              <a:t>100 to more than $1000</a:t>
            </a:r>
          </a:p>
          <a:p>
            <a:r>
              <a:rPr lang="en-US" dirty="0"/>
              <a:t>Digital certificates expire after period of </a:t>
            </a:r>
            <a:r>
              <a:rPr lang="en-US" dirty="0" smtClean="0"/>
              <a:t>time</a:t>
            </a:r>
            <a:endParaRPr lang="en-US" dirty="0"/>
          </a:p>
          <a:p>
            <a:pPr lvl="1"/>
            <a:r>
              <a:rPr lang="en-US" dirty="0"/>
              <a:t>Provides protection </a:t>
            </a:r>
            <a:r>
              <a:rPr lang="en-US" dirty="0" smtClean="0"/>
              <a:t>by requiring  credentials be resubmitted for evaluation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505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505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8A9733A-7A40-4675-97FF-382D5CB52011}" type="slidenum">
              <a:rPr lang="en-US" smtClean="0">
                <a:solidFill>
                  <a:srgbClr val="A40000"/>
                </a:solidFill>
              </a:rPr>
              <a:pPr/>
              <a:t>31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Steganography</a:t>
            </a:r>
          </a:p>
        </p:txBody>
      </p:sp>
      <p:sp>
        <p:nvSpPr>
          <p:cNvPr id="4813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of hiding </a:t>
            </a:r>
            <a:r>
              <a:rPr lang="en-US" dirty="0" smtClean="0"/>
              <a:t>information within another piece of </a:t>
            </a:r>
            <a:r>
              <a:rPr lang="en-US" dirty="0" smtClean="0"/>
              <a:t>information </a:t>
            </a:r>
            <a:r>
              <a:rPr lang="en-US" dirty="0" err="1" smtClean="0"/>
              <a:t>whcih</a:t>
            </a:r>
            <a:r>
              <a:rPr lang="en-US" dirty="0" smtClean="0"/>
              <a:t> can </a:t>
            </a:r>
            <a:r>
              <a:rPr lang="en-US" dirty="0" smtClean="0"/>
              <a:t>be used for malicious purposes</a:t>
            </a:r>
          </a:p>
          <a:p>
            <a:r>
              <a:rPr lang="en-US" dirty="0" smtClean="0"/>
              <a:t>Provides a way for hiding an encrypted </a:t>
            </a:r>
            <a:r>
              <a:rPr lang="en-US" dirty="0" smtClean="0"/>
              <a:t>file within another file </a:t>
            </a:r>
          </a:p>
          <a:p>
            <a:pPr lvl="1"/>
            <a:r>
              <a:rPr lang="en-US" dirty="0" smtClean="0"/>
              <a:t>Casual observer cannot detect anything </a:t>
            </a:r>
            <a:r>
              <a:rPr lang="en-US" dirty="0" smtClean="0"/>
              <a:t>important </a:t>
            </a:r>
            <a:r>
              <a:rPr lang="en-US" dirty="0" smtClean="0"/>
              <a:t>in container file </a:t>
            </a:r>
          </a:p>
          <a:p>
            <a:pPr lvl="1"/>
            <a:r>
              <a:rPr lang="en-US" dirty="0" smtClean="0"/>
              <a:t>Two-step </a:t>
            </a:r>
            <a:r>
              <a:rPr lang="en-US" dirty="0" smtClean="0"/>
              <a:t>process where encrypting </a:t>
            </a:r>
            <a:r>
              <a:rPr lang="en-US" dirty="0" smtClean="0"/>
              <a:t>file protects it from being </a:t>
            </a:r>
            <a:r>
              <a:rPr lang="en-US" dirty="0" smtClean="0"/>
              <a:t>read and steganography </a:t>
            </a:r>
            <a:r>
              <a:rPr lang="en-US" dirty="0" smtClean="0"/>
              <a:t>makes it invisible</a:t>
            </a:r>
          </a:p>
          <a:p>
            <a:r>
              <a:rPr lang="en-US" dirty="0" smtClean="0"/>
              <a:t>Al Qaeda used steganography to hide attack orders</a:t>
            </a:r>
          </a:p>
        </p:txBody>
      </p:sp>
      <p:sp>
        <p:nvSpPr>
          <p:cNvPr id="4813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D445002-0C36-4958-928A-9C146D8BDDC9}" type="slidenum">
              <a:rPr lang="en-US" smtClean="0">
                <a:solidFill>
                  <a:srgbClr val="A40000"/>
                </a:solidFill>
              </a:rPr>
              <a:pPr/>
              <a:t>32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Security for Client </a:t>
            </a:r>
            <a:r>
              <a:rPr lang="en-US" dirty="0" smtClean="0"/>
              <a:t>Devices and Client Security for Mobile Devices</a:t>
            </a:r>
            <a:endParaRPr lang="en-US" dirty="0" smtClean="0"/>
          </a:p>
        </p:txBody>
      </p:sp>
      <p:sp>
        <p:nvSpPr>
          <p:cNvPr id="49157" name="Rectangle 8"/>
          <p:cNvSpPr>
            <a:spLocks noGrp="1" noChangeArrowheads="1"/>
          </p:cNvSpPr>
          <p:nvPr>
            <p:ph idx="1"/>
          </p:nvPr>
        </p:nvSpPr>
        <p:spPr>
          <a:xfrm>
            <a:off x="381000" y="1414536"/>
            <a:ext cx="8305800" cy="4678363"/>
          </a:xfrm>
        </p:spPr>
        <p:txBody>
          <a:bodyPr/>
          <a:lstStyle/>
          <a:p>
            <a:r>
              <a:rPr lang="en-US" dirty="0" smtClean="0"/>
              <a:t>Client </a:t>
            </a:r>
            <a:r>
              <a:rPr lang="en-US" dirty="0" smtClean="0"/>
              <a:t>computers require physical security</a:t>
            </a:r>
            <a:endParaRPr lang="en-US" dirty="0" smtClean="0"/>
          </a:p>
          <a:p>
            <a:pPr lvl="1"/>
            <a:r>
              <a:rPr lang="en-US" dirty="0" smtClean="0"/>
              <a:t>Fingerprint readers: more protection </a:t>
            </a:r>
            <a:r>
              <a:rPr lang="en-US" dirty="0" smtClean="0"/>
              <a:t>than </a:t>
            </a:r>
            <a:r>
              <a:rPr lang="en-US" dirty="0" smtClean="0"/>
              <a:t>passwords </a:t>
            </a:r>
          </a:p>
          <a:p>
            <a:pPr lvl="1"/>
            <a:r>
              <a:rPr lang="en-US" dirty="0" smtClean="0"/>
              <a:t>Biometric </a:t>
            </a:r>
            <a:r>
              <a:rPr lang="en-US" dirty="0" smtClean="0"/>
              <a:t>security </a:t>
            </a:r>
            <a:r>
              <a:rPr lang="en-US" dirty="0" smtClean="0"/>
              <a:t>devices use an element of a person’s </a:t>
            </a:r>
            <a:r>
              <a:rPr lang="en-US" dirty="0" smtClean="0"/>
              <a:t>biological </a:t>
            </a:r>
            <a:r>
              <a:rPr lang="en-US" dirty="0" smtClean="0"/>
              <a:t>makeup to provide identification</a:t>
            </a:r>
            <a:endParaRPr lang="en-US" dirty="0" smtClean="0"/>
          </a:p>
          <a:p>
            <a:pPr lvl="2"/>
            <a:r>
              <a:rPr lang="en-US" dirty="0"/>
              <a:t>S</a:t>
            </a:r>
            <a:r>
              <a:rPr lang="en-US" dirty="0" smtClean="0"/>
              <a:t>ignature </a:t>
            </a:r>
            <a:r>
              <a:rPr lang="en-US" dirty="0" smtClean="0"/>
              <a:t>recognition, eye </a:t>
            </a:r>
            <a:r>
              <a:rPr lang="en-US" dirty="0" smtClean="0"/>
              <a:t>or palm scanners, veins</a:t>
            </a:r>
          </a:p>
          <a:p>
            <a:r>
              <a:rPr lang="en-US" dirty="0"/>
              <a:t>Access passwords help secure mobile devices</a:t>
            </a:r>
          </a:p>
          <a:p>
            <a:pPr lvl="1"/>
            <a:r>
              <a:rPr lang="en-US" dirty="0"/>
              <a:t>Remote wipe clears all personal data and can be added as a app or done through e-mail</a:t>
            </a:r>
          </a:p>
          <a:p>
            <a:r>
              <a:rPr lang="en-US" dirty="0"/>
              <a:t>Many users install antivirus software</a:t>
            </a:r>
          </a:p>
          <a:p>
            <a:pPr lvl="1"/>
            <a:r>
              <a:rPr lang="en-US" dirty="0"/>
              <a:t>Rogue apps contain malware or collect information and forward to perpetrators</a:t>
            </a:r>
          </a:p>
          <a:p>
            <a:pPr lvl="2"/>
            <a:endParaRPr lang="en-US" dirty="0" smtClean="0"/>
          </a:p>
        </p:txBody>
      </p:sp>
      <p:sp>
        <p:nvSpPr>
          <p:cNvPr id="491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915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C487E82-D379-4F46-A57F-03F61054B388}" type="slidenum">
              <a:rPr lang="en-US" smtClean="0">
                <a:solidFill>
                  <a:srgbClr val="A40000"/>
                </a:solidFill>
              </a:rPr>
              <a:pPr/>
              <a:t>33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Channel </a:t>
            </a:r>
            <a:r>
              <a:rPr lang="en-US" dirty="0" smtClean="0"/>
              <a:t>Security and Secrecy Threats</a:t>
            </a:r>
            <a:endParaRPr lang="en-US" dirty="0" smtClean="0"/>
          </a:p>
        </p:txBody>
      </p:sp>
      <p:sp>
        <p:nvSpPr>
          <p:cNvPr id="5018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 was designed to provide redundancy, not to </a:t>
            </a:r>
            <a:r>
              <a:rPr lang="en-US" dirty="0" smtClean="0"/>
              <a:t>be secure</a:t>
            </a:r>
          </a:p>
          <a:p>
            <a:pPr lvl="1"/>
            <a:r>
              <a:rPr lang="en-US" dirty="0" smtClean="0"/>
              <a:t>Remains </a:t>
            </a:r>
            <a:r>
              <a:rPr lang="en-US" dirty="0" smtClean="0"/>
              <a:t>unchanged from original insecure state</a:t>
            </a:r>
          </a:p>
          <a:p>
            <a:r>
              <a:rPr lang="en-US" dirty="0" smtClean="0"/>
              <a:t>Secrecy is the prevention </a:t>
            </a:r>
            <a:r>
              <a:rPr lang="en-US" dirty="0"/>
              <a:t>of unauthorized information disclosure</a:t>
            </a:r>
          </a:p>
          <a:p>
            <a:pPr lvl="1"/>
            <a:r>
              <a:rPr lang="en-US" dirty="0"/>
              <a:t>Technical </a:t>
            </a:r>
            <a:r>
              <a:rPr lang="en-US" dirty="0" smtClean="0"/>
              <a:t>issue requiring </a:t>
            </a:r>
            <a:r>
              <a:rPr lang="en-US" dirty="0"/>
              <a:t>sophisticated physical and logical </a:t>
            </a:r>
            <a:r>
              <a:rPr lang="en-US" dirty="0" smtClean="0"/>
              <a:t>mechanisms such as encryption of emails</a:t>
            </a:r>
            <a:endParaRPr lang="en-US" dirty="0"/>
          </a:p>
          <a:p>
            <a:r>
              <a:rPr lang="en-US" dirty="0" smtClean="0"/>
              <a:t>Privacy is the protection </a:t>
            </a:r>
            <a:r>
              <a:rPr lang="en-US" dirty="0"/>
              <a:t>of individual rights to </a:t>
            </a:r>
            <a:r>
              <a:rPr lang="en-US" dirty="0" smtClean="0"/>
              <a:t>nondisclosure which is a legal matter</a:t>
            </a:r>
          </a:p>
          <a:p>
            <a:pPr lvl="1"/>
            <a:r>
              <a:rPr lang="en-US" dirty="0" smtClean="0"/>
              <a:t>Should supervisors be allowed to randomly read employee emails?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5017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F7331EF-AF5C-47A6-9FDE-C15B8C12DCFC}" type="slidenum">
              <a:rPr lang="en-US" smtClean="0">
                <a:solidFill>
                  <a:srgbClr val="A40000"/>
                </a:solidFill>
              </a:rPr>
              <a:pPr/>
              <a:t>34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Secrecy Threats (cont’d.)</a:t>
            </a:r>
          </a:p>
        </p:txBody>
      </p:sp>
      <p:sp>
        <p:nvSpPr>
          <p:cNvPr id="52227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Theft of sensitive </a:t>
            </a:r>
            <a:r>
              <a:rPr lang="en-US" dirty="0" smtClean="0"/>
              <a:t>or personal information </a:t>
            </a:r>
            <a:r>
              <a:rPr lang="en-US" dirty="0" smtClean="0"/>
              <a:t>is a significant electronic commerce threat</a:t>
            </a:r>
            <a:endParaRPr lang="en-US" dirty="0" smtClean="0"/>
          </a:p>
          <a:p>
            <a:pPr lvl="1"/>
            <a:r>
              <a:rPr lang="en-US" dirty="0" smtClean="0"/>
              <a:t>Sniffer </a:t>
            </a:r>
            <a:r>
              <a:rPr lang="en-US" dirty="0" smtClean="0"/>
              <a:t>programs record </a:t>
            </a:r>
            <a:r>
              <a:rPr lang="en-US" dirty="0" smtClean="0"/>
              <a:t>information passing through computer or </a:t>
            </a:r>
            <a:r>
              <a:rPr lang="en-US" dirty="0" smtClean="0"/>
              <a:t>router handling Internet traffic</a:t>
            </a:r>
          </a:p>
          <a:p>
            <a:pPr lvl="1"/>
            <a:r>
              <a:rPr lang="en-US" dirty="0"/>
              <a:t>Backdoor allows users to run a program without going through the normal authentication procedures</a:t>
            </a:r>
          </a:p>
          <a:p>
            <a:pPr lvl="2"/>
            <a:r>
              <a:rPr lang="en-US" dirty="0" smtClean="0"/>
              <a:t>May be left by programmers accidently or intentionally</a:t>
            </a:r>
          </a:p>
          <a:p>
            <a:pPr lvl="1"/>
            <a:r>
              <a:rPr lang="en-US" dirty="0" smtClean="0"/>
              <a:t>Stolen </a:t>
            </a:r>
            <a:r>
              <a:rPr lang="en-US" dirty="0"/>
              <a:t>corporate info (Eavesdropper example)</a:t>
            </a:r>
          </a:p>
          <a:p>
            <a:r>
              <a:rPr lang="en-US" dirty="0"/>
              <a:t>Several companies offer anonymous Web services that hide personal information from sites visited</a:t>
            </a:r>
          </a:p>
          <a:p>
            <a:pPr lvl="2"/>
            <a:endParaRPr lang="en-US" dirty="0" smtClean="0"/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D5812F6-D9A9-4751-BDE7-2BAF15379E31}" type="slidenum">
              <a:rPr lang="en-US" smtClean="0">
                <a:solidFill>
                  <a:srgbClr val="A40000"/>
                </a:solidFill>
              </a:rPr>
              <a:pPr/>
              <a:t>35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Integrity Threats</a:t>
            </a:r>
          </a:p>
        </p:txBody>
      </p:sp>
      <p:sp>
        <p:nvSpPr>
          <p:cNvPr id="54277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05800" cy="4678363"/>
          </a:xfrm>
        </p:spPr>
        <p:txBody>
          <a:bodyPr/>
          <a:lstStyle/>
          <a:p>
            <a:r>
              <a:rPr lang="en-US" dirty="0" smtClean="0"/>
              <a:t>Active wiretapping when an unauthorized </a:t>
            </a:r>
            <a:r>
              <a:rPr lang="en-US" dirty="0" smtClean="0"/>
              <a:t>party alters message information stream</a:t>
            </a:r>
          </a:p>
          <a:p>
            <a:pPr lvl="1"/>
            <a:r>
              <a:rPr lang="en-US" dirty="0" err="1" smtClean="0"/>
              <a:t>Cybervandalism</a:t>
            </a:r>
            <a:r>
              <a:rPr lang="en-US" dirty="0" smtClean="0"/>
              <a:t> is electronic </a:t>
            </a:r>
            <a:r>
              <a:rPr lang="en-US" dirty="0" smtClean="0"/>
              <a:t>defacing of </a:t>
            </a:r>
            <a:r>
              <a:rPr lang="en-US" dirty="0" smtClean="0"/>
              <a:t>a Web </a:t>
            </a:r>
            <a:r>
              <a:rPr lang="en-US" dirty="0" smtClean="0"/>
              <a:t>site</a:t>
            </a:r>
          </a:p>
          <a:p>
            <a:pPr lvl="1"/>
            <a:r>
              <a:rPr lang="en-US" dirty="0" smtClean="0"/>
              <a:t>Masquerading (spoofing</a:t>
            </a:r>
            <a:r>
              <a:rPr lang="en-US" dirty="0" smtClean="0"/>
              <a:t>) is pretending </a:t>
            </a:r>
            <a:r>
              <a:rPr lang="en-US" dirty="0" smtClean="0"/>
              <a:t>to be someone </a:t>
            </a:r>
            <a:r>
              <a:rPr lang="en-US" dirty="0" smtClean="0"/>
              <a:t>else or a fake Web </a:t>
            </a:r>
            <a:r>
              <a:rPr lang="en-US" dirty="0" smtClean="0"/>
              <a:t>site representing itself as </a:t>
            </a:r>
            <a:r>
              <a:rPr lang="en-US" dirty="0" smtClean="0"/>
              <a:t>original</a:t>
            </a:r>
          </a:p>
          <a:p>
            <a:r>
              <a:rPr lang="en-US" dirty="0"/>
              <a:t>Domain name servers (DNSs) </a:t>
            </a:r>
            <a:r>
              <a:rPr lang="en-US" dirty="0" smtClean="0"/>
              <a:t>are Internet computers that link domain </a:t>
            </a:r>
            <a:r>
              <a:rPr lang="en-US" dirty="0"/>
              <a:t>names to IP addresses</a:t>
            </a:r>
          </a:p>
          <a:p>
            <a:pPr lvl="1"/>
            <a:r>
              <a:rPr lang="en-US" dirty="0"/>
              <a:t>Perpetrators </a:t>
            </a:r>
            <a:r>
              <a:rPr lang="en-US" dirty="0" smtClean="0"/>
              <a:t>substitute </a:t>
            </a:r>
            <a:r>
              <a:rPr lang="en-US" dirty="0"/>
              <a:t>their Web site address in place of real one </a:t>
            </a:r>
          </a:p>
          <a:p>
            <a:r>
              <a:rPr lang="en-US" dirty="0" smtClean="0"/>
              <a:t>Phishing expeditions trick victims into disclosing confidential info (banking and payment systems)</a:t>
            </a:r>
            <a:endParaRPr lang="en-US" dirty="0"/>
          </a:p>
        </p:txBody>
      </p:sp>
      <p:sp>
        <p:nvSpPr>
          <p:cNvPr id="5427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6962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427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0DF7537-890B-478C-B1FD-EA379E2B3402}" type="slidenum">
              <a:rPr lang="en-US" smtClean="0">
                <a:solidFill>
                  <a:srgbClr val="A40000"/>
                </a:solidFill>
              </a:rPr>
              <a:pPr/>
              <a:t>36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Necessity Threats</a:t>
            </a:r>
          </a:p>
        </p:txBody>
      </p:sp>
      <p:sp>
        <p:nvSpPr>
          <p:cNvPr id="5632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elay</a:t>
            </a:r>
            <a:r>
              <a:rPr lang="en-US" dirty="0" smtClean="0"/>
              <a:t>, denial, and denial-of-service (DoS) </a:t>
            </a:r>
            <a:r>
              <a:rPr lang="en-US" dirty="0" smtClean="0"/>
              <a:t>attacks that disrupt </a:t>
            </a:r>
            <a:r>
              <a:rPr lang="en-US" dirty="0" smtClean="0"/>
              <a:t>or deny normal computer processing</a:t>
            </a:r>
          </a:p>
          <a:p>
            <a:pPr lvl="1"/>
            <a:r>
              <a:rPr lang="en-US" dirty="0" smtClean="0"/>
              <a:t>Intolerably slow-speed computer processing</a:t>
            </a:r>
          </a:p>
          <a:p>
            <a:pPr lvl="1"/>
            <a:r>
              <a:rPr lang="en-US" dirty="0" smtClean="0"/>
              <a:t>Renders service unusable or unattractive</a:t>
            </a:r>
          </a:p>
          <a:p>
            <a:pPr lvl="1"/>
            <a:r>
              <a:rPr lang="en-US" dirty="0" smtClean="0"/>
              <a:t>Distributed denial-of-service (DDoS) </a:t>
            </a:r>
            <a:r>
              <a:rPr lang="en-US" dirty="0" smtClean="0"/>
              <a:t>attack uses botnets to launch </a:t>
            </a:r>
            <a:r>
              <a:rPr lang="en-US" dirty="0" smtClean="0"/>
              <a:t>simultaneous attack on a Web </a:t>
            </a:r>
            <a:r>
              <a:rPr lang="en-US" dirty="0" smtClean="0"/>
              <a:t>site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DoS</a:t>
            </a:r>
            <a:r>
              <a:rPr lang="en-US" dirty="0" smtClean="0"/>
              <a:t> attacks can remo</a:t>
            </a:r>
            <a:r>
              <a:rPr lang="en-US" dirty="0" smtClean="0"/>
              <a:t>ve information from a transmission or file</a:t>
            </a:r>
          </a:p>
          <a:p>
            <a:pPr lvl="1"/>
            <a:r>
              <a:rPr lang="en-US" dirty="0"/>
              <a:t>Quicken accounting program diverted money to perpetrator’s bank account</a:t>
            </a:r>
          </a:p>
          <a:p>
            <a:pPr lvl="1"/>
            <a:r>
              <a:rPr lang="en-US" dirty="0" smtClean="0"/>
              <a:t>Overwhelmed servers and stopped customers access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5632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63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6516B71-0E7D-4BEE-8A1E-FEB0F5D61272}" type="slidenum">
              <a:rPr lang="en-US" smtClean="0">
                <a:solidFill>
                  <a:srgbClr val="A40000"/>
                </a:solidFill>
              </a:rPr>
              <a:pPr/>
              <a:t>37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to the Physical Security of Internet Communications Channels</a:t>
            </a:r>
          </a:p>
        </p:txBody>
      </p:sp>
      <p:sp>
        <p:nvSpPr>
          <p:cNvPr id="5837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Internet’s packet-based network </a:t>
            </a:r>
            <a:r>
              <a:rPr lang="en-US" dirty="0" smtClean="0"/>
              <a:t>design precludes </a:t>
            </a:r>
            <a:r>
              <a:rPr lang="en-US" dirty="0" smtClean="0"/>
              <a:t>it from being shut down by attack on single communications link</a:t>
            </a:r>
          </a:p>
          <a:p>
            <a:r>
              <a:rPr lang="en-US" dirty="0" smtClean="0"/>
              <a:t>Individual user’s Internet service can be interrupted </a:t>
            </a:r>
          </a:p>
          <a:p>
            <a:pPr lvl="1"/>
            <a:r>
              <a:rPr lang="en-US" dirty="0" smtClean="0"/>
              <a:t>Destruction of user’s Internet link</a:t>
            </a:r>
          </a:p>
          <a:p>
            <a:r>
              <a:rPr lang="en-US" dirty="0" smtClean="0"/>
              <a:t>Larger companies, </a:t>
            </a:r>
            <a:r>
              <a:rPr lang="en-US" dirty="0" smtClean="0"/>
              <a:t>organizations use </a:t>
            </a:r>
            <a:r>
              <a:rPr lang="en-US" dirty="0" smtClean="0"/>
              <a:t>more than one link to main Internet backbone</a:t>
            </a:r>
          </a:p>
          <a:p>
            <a:pPr lvl="1"/>
            <a:endParaRPr lang="en-US" dirty="0" smtClean="0"/>
          </a:p>
        </p:txBody>
      </p:sp>
      <p:sp>
        <p:nvSpPr>
          <p:cNvPr id="5837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837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1ADB681-E96A-4B2F-AFF1-3A1CCB6839C7}" type="slidenum">
              <a:rPr lang="en-US" smtClean="0">
                <a:solidFill>
                  <a:srgbClr val="A40000"/>
                </a:solidFill>
              </a:rPr>
              <a:pPr/>
              <a:t>38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to Wireless Networks</a:t>
            </a:r>
          </a:p>
        </p:txBody>
      </p:sp>
      <p:sp>
        <p:nvSpPr>
          <p:cNvPr id="59397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Wireless Encryption Protocol (WEP</a:t>
            </a:r>
            <a:r>
              <a:rPr lang="en-US" dirty="0" smtClean="0"/>
              <a:t>) is a set of rules for encrypting </a:t>
            </a:r>
            <a:r>
              <a:rPr lang="en-US" dirty="0" smtClean="0"/>
              <a:t>transmissions from the wireless devices to the wireless access points (WAPs)</a:t>
            </a:r>
          </a:p>
          <a:p>
            <a:r>
              <a:rPr lang="en-US" dirty="0" smtClean="0"/>
              <a:t>Wardrivers </a:t>
            </a:r>
            <a:r>
              <a:rPr lang="en-US" dirty="0" smtClean="0"/>
              <a:t>attackers drive </a:t>
            </a:r>
            <a:r>
              <a:rPr lang="en-US" dirty="0" smtClean="0"/>
              <a:t>around in </a:t>
            </a:r>
            <a:r>
              <a:rPr lang="en-US" dirty="0" smtClean="0"/>
              <a:t>cars and search </a:t>
            </a:r>
            <a:r>
              <a:rPr lang="en-US" dirty="0" smtClean="0"/>
              <a:t>for accessible networks</a:t>
            </a:r>
          </a:p>
          <a:p>
            <a:pPr lvl="1"/>
            <a:r>
              <a:rPr lang="en-US" dirty="0" err="1" smtClean="0"/>
              <a:t>Warchalking</a:t>
            </a:r>
            <a:r>
              <a:rPr lang="en-US" dirty="0" smtClean="0"/>
              <a:t> is placing a chalk </a:t>
            </a:r>
            <a:r>
              <a:rPr lang="en-US" dirty="0" smtClean="0"/>
              <a:t>mark on </a:t>
            </a:r>
            <a:r>
              <a:rPr lang="en-US" dirty="0" smtClean="0"/>
              <a:t>buildings when open networks are found</a:t>
            </a:r>
          </a:p>
          <a:p>
            <a:r>
              <a:rPr lang="en-US" dirty="0" smtClean="0"/>
              <a:t>Companies can avoid attacks by turning on WEP and changing default </a:t>
            </a:r>
            <a:r>
              <a:rPr lang="en-US" dirty="0"/>
              <a:t>login and password settings</a:t>
            </a:r>
          </a:p>
          <a:p>
            <a:pPr lvl="1"/>
            <a:r>
              <a:rPr lang="en-US" dirty="0" smtClean="0"/>
              <a:t>Best </a:t>
            </a:r>
            <a:r>
              <a:rPr lang="en-US" dirty="0"/>
              <a:t>Buy wireless point-of-sale (POS</a:t>
            </a:r>
            <a:r>
              <a:rPr lang="en-US" dirty="0" smtClean="0"/>
              <a:t>) failed to enable WEP and customer intercepted data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939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939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DA7A1E7-F86F-475B-8690-52C966770D41}" type="slidenum">
              <a:rPr lang="en-US" smtClean="0">
                <a:solidFill>
                  <a:srgbClr val="A40000"/>
                </a:solidFill>
              </a:rPr>
              <a:pPr/>
              <a:t>39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Security Issues Overview</a:t>
            </a:r>
          </a:p>
        </p:txBody>
      </p:sp>
      <p:sp>
        <p:nvSpPr>
          <p:cNvPr id="6149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Individuals and businesses have had concerns about security since Internet became a business communications tool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ncreasing with steady increase in sales and all types of financial transactions</a:t>
            </a:r>
          </a:p>
          <a:p>
            <a:r>
              <a:rPr lang="en-US" dirty="0" smtClean="0"/>
              <a:t>Chapter topics</a:t>
            </a:r>
          </a:p>
          <a:p>
            <a:pPr lvl="1"/>
            <a:r>
              <a:rPr lang="en-US" dirty="0" smtClean="0"/>
              <a:t>Key security problems</a:t>
            </a:r>
          </a:p>
          <a:p>
            <a:pPr lvl="1"/>
            <a:r>
              <a:rPr lang="en-US" dirty="0" smtClean="0"/>
              <a:t>Solutions to those problems</a:t>
            </a:r>
          </a:p>
        </p:txBody>
      </p:sp>
      <p:sp>
        <p:nvSpPr>
          <p:cNvPr id="614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0463F22-F2BF-430F-8769-0C5CE75C7DFB}" type="slidenum">
              <a:rPr lang="en-US" smtClean="0">
                <a:solidFill>
                  <a:srgbClr val="A40000"/>
                </a:solidFill>
              </a:rPr>
              <a:pPr/>
              <a:t>4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 </a:t>
            </a:r>
            <a:r>
              <a:rPr lang="en-US" dirty="0" smtClean="0"/>
              <a:t>Solutions and Encryption Algorithms</a:t>
            </a:r>
            <a:endParaRPr lang="en-US" dirty="0" smtClean="0"/>
          </a:p>
        </p:txBody>
      </p:sp>
      <p:sp>
        <p:nvSpPr>
          <p:cNvPr id="61445" name="Rectangle 8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458200" cy="4678363"/>
          </a:xfrm>
        </p:spPr>
        <p:txBody>
          <a:bodyPr/>
          <a:lstStyle/>
          <a:p>
            <a:r>
              <a:rPr lang="en-US" dirty="0" smtClean="0"/>
              <a:t>Encryption </a:t>
            </a:r>
            <a:r>
              <a:rPr lang="en-US" dirty="0" smtClean="0"/>
              <a:t>is </a:t>
            </a:r>
            <a:r>
              <a:rPr lang="en-US" dirty="0" smtClean="0"/>
              <a:t>coding </a:t>
            </a:r>
            <a:r>
              <a:rPr lang="en-US" dirty="0" smtClean="0"/>
              <a:t>information using </a:t>
            </a:r>
            <a:r>
              <a:rPr lang="en-US" dirty="0" smtClean="0"/>
              <a:t>mathematically based program and a secret </a:t>
            </a:r>
            <a:r>
              <a:rPr lang="en-US" dirty="0" smtClean="0"/>
              <a:t>key</a:t>
            </a:r>
          </a:p>
          <a:p>
            <a:pPr lvl="1"/>
            <a:r>
              <a:rPr lang="en-US" dirty="0" smtClean="0"/>
              <a:t>Cryptography is the science of studying encryption</a:t>
            </a:r>
          </a:p>
          <a:p>
            <a:pPr lvl="2"/>
            <a:r>
              <a:rPr lang="en-US" dirty="0" smtClean="0"/>
              <a:t>Converts text that is visible but has no apparent meaning</a:t>
            </a:r>
          </a:p>
          <a:p>
            <a:r>
              <a:rPr lang="en-US" dirty="0"/>
              <a:t>Encryption programs transforms normal text (plain text) into cipher text (unintelligible characters string)</a:t>
            </a:r>
          </a:p>
          <a:p>
            <a:pPr lvl="1"/>
            <a:r>
              <a:rPr lang="en-US" dirty="0"/>
              <a:t>Encryption algorithm is the logic behind the program </a:t>
            </a:r>
          </a:p>
          <a:p>
            <a:pPr lvl="1"/>
            <a:r>
              <a:rPr lang="en-US" dirty="0"/>
              <a:t>Includes mathematics to do transformation </a:t>
            </a:r>
          </a:p>
          <a:p>
            <a:r>
              <a:rPr lang="en-US" dirty="0"/>
              <a:t>Decryption program is an encryption-reversing procedure that decodes or decrypts </a:t>
            </a:r>
            <a:r>
              <a:rPr lang="en-US" dirty="0" smtClean="0"/>
              <a:t>messages</a:t>
            </a:r>
            <a:endParaRPr lang="en-US" dirty="0" smtClean="0"/>
          </a:p>
        </p:txBody>
      </p:sp>
      <p:sp>
        <p:nvSpPr>
          <p:cNvPr id="6144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144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DFF6745-B1E0-4A79-935A-10454A89CFEE}" type="slidenum">
              <a:rPr lang="en-US" smtClean="0">
                <a:solidFill>
                  <a:srgbClr val="A40000"/>
                </a:solidFill>
              </a:rPr>
              <a:pPr/>
              <a:t>40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 Algorithms </a:t>
            </a:r>
            <a:r>
              <a:rPr lang="en-US" dirty="0" smtClean="0"/>
              <a:t>and Hash Coding</a:t>
            </a:r>
            <a:endParaRPr lang="en-US" dirty="0" smtClean="0"/>
          </a:p>
        </p:txBody>
      </p:sp>
      <p:sp>
        <p:nvSpPr>
          <p:cNvPr id="6349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U.S. the National </a:t>
            </a:r>
            <a:r>
              <a:rPr lang="en-US" dirty="0" smtClean="0"/>
              <a:t>Security Agency controls </a:t>
            </a:r>
            <a:r>
              <a:rPr lang="en-US" dirty="0" smtClean="0"/>
              <a:t>dissemination which </a:t>
            </a:r>
            <a:r>
              <a:rPr lang="en-US" dirty="0"/>
              <a:t>b</a:t>
            </a:r>
            <a:r>
              <a:rPr lang="en-US" dirty="0" smtClean="0"/>
              <a:t>anned </a:t>
            </a:r>
            <a:r>
              <a:rPr lang="en-US" dirty="0" smtClean="0"/>
              <a:t>publication of details</a:t>
            </a:r>
          </a:p>
          <a:p>
            <a:pPr lvl="1"/>
            <a:r>
              <a:rPr lang="en-US" dirty="0" smtClean="0"/>
              <a:t>Illegal for U.S. companies to export</a:t>
            </a:r>
          </a:p>
          <a:p>
            <a:r>
              <a:rPr lang="en-US" dirty="0" smtClean="0"/>
              <a:t>Encryption algorithm </a:t>
            </a:r>
            <a:r>
              <a:rPr lang="en-US" dirty="0" smtClean="0"/>
              <a:t>property is that message cannot be deciphered without key used to encrypt it</a:t>
            </a:r>
            <a:endParaRPr lang="en-US" dirty="0" smtClean="0"/>
          </a:p>
          <a:p>
            <a:r>
              <a:rPr lang="en-US" dirty="0" smtClean="0"/>
              <a:t>Hash coding uses a hash algorithm to calculate a </a:t>
            </a:r>
            <a:r>
              <a:rPr lang="en-US" dirty="0"/>
              <a:t>number (hash value) from </a:t>
            </a:r>
            <a:r>
              <a:rPr lang="en-US" dirty="0" smtClean="0"/>
              <a:t>a message</a:t>
            </a:r>
            <a:endParaRPr lang="en-US" dirty="0"/>
          </a:p>
          <a:p>
            <a:pPr lvl="1"/>
            <a:r>
              <a:rPr lang="en-US" dirty="0"/>
              <a:t>Unique message </a:t>
            </a:r>
            <a:r>
              <a:rPr lang="en-US" dirty="0" smtClean="0"/>
              <a:t>fingerprint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an determine </a:t>
            </a:r>
            <a:r>
              <a:rPr lang="en-US" dirty="0"/>
              <a:t>if message </a:t>
            </a:r>
            <a:r>
              <a:rPr lang="en-US" dirty="0" smtClean="0"/>
              <a:t>was altered </a:t>
            </a:r>
            <a:r>
              <a:rPr lang="en-US" dirty="0"/>
              <a:t>during transit </a:t>
            </a:r>
          </a:p>
          <a:p>
            <a:pPr lvl="2"/>
            <a:r>
              <a:rPr lang="en-US" dirty="0"/>
              <a:t>Mismatch between original hash value and receiver computed value</a:t>
            </a:r>
          </a:p>
        </p:txBody>
      </p:sp>
      <p:sp>
        <p:nvSpPr>
          <p:cNvPr id="6349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349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D4929C-B37B-4B04-B917-84752A73853C}" type="slidenum">
              <a:rPr lang="en-US" smtClean="0">
                <a:solidFill>
                  <a:srgbClr val="A40000"/>
                </a:solidFill>
              </a:rPr>
              <a:pPr/>
              <a:t>41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Asymmetric </a:t>
            </a:r>
            <a:r>
              <a:rPr lang="en-US" dirty="0" smtClean="0"/>
              <a:t>Encryption</a:t>
            </a:r>
          </a:p>
        </p:txBody>
      </p:sp>
      <p:sp>
        <p:nvSpPr>
          <p:cNvPr id="6554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ublic-key encryption encodes </a:t>
            </a:r>
            <a:r>
              <a:rPr lang="en-US" dirty="0" smtClean="0"/>
              <a:t>messages using two mathematically related numeric keys</a:t>
            </a:r>
          </a:p>
          <a:p>
            <a:pPr lvl="1"/>
            <a:r>
              <a:rPr lang="en-US" dirty="0" smtClean="0"/>
              <a:t>Public </a:t>
            </a:r>
            <a:r>
              <a:rPr lang="en-US" dirty="0" smtClean="0"/>
              <a:t>key is freely distributed and encrypts </a:t>
            </a:r>
            <a:r>
              <a:rPr lang="en-US" dirty="0" smtClean="0"/>
              <a:t>messages using encryption algorithm</a:t>
            </a:r>
          </a:p>
          <a:p>
            <a:pPr lvl="1"/>
            <a:r>
              <a:rPr lang="en-US" dirty="0" smtClean="0"/>
              <a:t>Private </a:t>
            </a:r>
            <a:r>
              <a:rPr lang="en-US" dirty="0" smtClean="0"/>
              <a:t>key is secret and belongs </a:t>
            </a:r>
            <a:r>
              <a:rPr lang="en-US" dirty="0" smtClean="0"/>
              <a:t>to key owner</a:t>
            </a:r>
          </a:p>
          <a:p>
            <a:pPr lvl="2"/>
            <a:r>
              <a:rPr lang="en-US" dirty="0" smtClean="0"/>
              <a:t>Decrypts </a:t>
            </a:r>
            <a:r>
              <a:rPr lang="en-US" dirty="0" smtClean="0"/>
              <a:t>all messages </a:t>
            </a:r>
            <a:r>
              <a:rPr lang="en-US" dirty="0" smtClean="0"/>
              <a:t>received</a:t>
            </a:r>
          </a:p>
          <a:p>
            <a:r>
              <a:rPr lang="en-US" dirty="0" smtClean="0"/>
              <a:t>Pretty </a:t>
            </a:r>
            <a:r>
              <a:rPr lang="en-US" dirty="0"/>
              <a:t>Good Privacy (PGP</a:t>
            </a:r>
            <a:r>
              <a:rPr lang="en-US" dirty="0" smtClean="0"/>
              <a:t>) is a popular </a:t>
            </a:r>
            <a:r>
              <a:rPr lang="en-US" dirty="0"/>
              <a:t>public-key encryption technology</a:t>
            </a:r>
          </a:p>
          <a:p>
            <a:pPr lvl="1"/>
            <a:r>
              <a:rPr lang="en-US" dirty="0" smtClean="0"/>
              <a:t>Uses several </a:t>
            </a:r>
            <a:r>
              <a:rPr lang="en-US" dirty="0"/>
              <a:t>different encryption algorithms</a:t>
            </a:r>
          </a:p>
          <a:p>
            <a:pPr lvl="1"/>
            <a:r>
              <a:rPr lang="en-US" dirty="0" smtClean="0"/>
              <a:t>Free for individuals and sold to businesses</a:t>
            </a:r>
            <a:endParaRPr lang="en-US" dirty="0" smtClean="0"/>
          </a:p>
        </p:txBody>
      </p:sp>
      <p:sp>
        <p:nvSpPr>
          <p:cNvPr id="6553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553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9B68160-5948-4877-BF30-158385D0A0D5}" type="slidenum">
              <a:rPr lang="en-US" smtClean="0">
                <a:solidFill>
                  <a:srgbClr val="A40000"/>
                </a:solidFill>
              </a:rPr>
              <a:pPr/>
              <a:t>42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 Encryption</a:t>
            </a:r>
          </a:p>
        </p:txBody>
      </p:sp>
      <p:sp>
        <p:nvSpPr>
          <p:cNvPr id="6758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rivate-key encryption that encodes </a:t>
            </a:r>
            <a:r>
              <a:rPr lang="en-US" dirty="0" smtClean="0"/>
              <a:t>message </a:t>
            </a:r>
            <a:r>
              <a:rPr lang="en-US" dirty="0" smtClean="0"/>
              <a:t>with a single numer</a:t>
            </a:r>
            <a:r>
              <a:rPr lang="en-US" dirty="0" smtClean="0"/>
              <a:t>ic key to encode and decode data</a:t>
            </a:r>
            <a:endParaRPr lang="en-US" dirty="0" smtClean="0"/>
          </a:p>
          <a:p>
            <a:pPr lvl="1"/>
            <a:r>
              <a:rPr lang="en-US" dirty="0" smtClean="0"/>
              <a:t>Both sender and receiver must know the key</a:t>
            </a:r>
            <a:endParaRPr lang="en-US" dirty="0" smtClean="0"/>
          </a:p>
          <a:p>
            <a:pPr lvl="1"/>
            <a:r>
              <a:rPr lang="en-US" dirty="0" smtClean="0"/>
              <a:t>Very </a:t>
            </a:r>
            <a:r>
              <a:rPr lang="en-US" dirty="0" smtClean="0"/>
              <a:t>fast and </a:t>
            </a:r>
            <a:r>
              <a:rPr lang="en-US" dirty="0" smtClean="0"/>
              <a:t>efficient but does </a:t>
            </a:r>
            <a:r>
              <a:rPr lang="en-US" dirty="0" smtClean="0"/>
              <a:t>not work well in large environments because of number of keys required</a:t>
            </a:r>
          </a:p>
          <a:p>
            <a:r>
              <a:rPr lang="en-US" dirty="0" smtClean="0"/>
              <a:t>Data </a:t>
            </a:r>
            <a:r>
              <a:rPr lang="en-US" dirty="0"/>
              <a:t>Encryption Standard (DES) was first U.S. government private-key encryption system</a:t>
            </a:r>
          </a:p>
          <a:p>
            <a:pPr lvl="1"/>
            <a:r>
              <a:rPr lang="en-US" dirty="0"/>
              <a:t>Triple Data Encryption Standard (Triple DES, 3DES) was a stronger version of DES</a:t>
            </a:r>
          </a:p>
          <a:p>
            <a:r>
              <a:rPr lang="en-US" dirty="0"/>
              <a:t>Advanced Encryption Standard (AES) is a more secure standard </a:t>
            </a:r>
            <a:r>
              <a:rPr lang="en-US" dirty="0" smtClean="0"/>
              <a:t>that is commonly used today</a:t>
            </a:r>
            <a:endParaRPr lang="en-US" dirty="0" smtClean="0"/>
          </a:p>
        </p:txBody>
      </p:sp>
      <p:sp>
        <p:nvSpPr>
          <p:cNvPr id="6758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758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DB8E629-BD5E-44FB-AFBD-141F1BBC35A0}" type="slidenum">
              <a:rPr lang="en-US" smtClean="0">
                <a:solidFill>
                  <a:srgbClr val="A40000"/>
                </a:solidFill>
              </a:rPr>
              <a:pPr/>
              <a:t>43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</a:t>
            </a:r>
            <a:r>
              <a:rPr lang="en-US" dirty="0" smtClean="0"/>
              <a:t>Asymmetric </a:t>
            </a:r>
            <a:r>
              <a:rPr lang="en-US" dirty="0"/>
              <a:t>and </a:t>
            </a:r>
            <a:r>
              <a:rPr lang="en-US" dirty="0" smtClean="0"/>
              <a:t>Symmetric Encryption Systems</a:t>
            </a:r>
            <a:endParaRPr lang="en-US" dirty="0"/>
          </a:p>
        </p:txBody>
      </p:sp>
      <p:sp>
        <p:nvSpPr>
          <p:cNvPr id="7066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 of public-key (asymmetric) systems</a:t>
            </a:r>
          </a:p>
          <a:p>
            <a:pPr lvl="1"/>
            <a:r>
              <a:rPr lang="en-US" dirty="0" smtClean="0"/>
              <a:t>Small combination of keys required</a:t>
            </a:r>
          </a:p>
          <a:p>
            <a:pPr lvl="1"/>
            <a:r>
              <a:rPr lang="en-US" dirty="0" smtClean="0"/>
              <a:t>No problem in key distribution</a:t>
            </a:r>
          </a:p>
          <a:p>
            <a:pPr lvl="1"/>
            <a:r>
              <a:rPr lang="en-US" dirty="0" smtClean="0"/>
              <a:t>Implementation of digital signatures possible</a:t>
            </a:r>
          </a:p>
          <a:p>
            <a:r>
              <a:rPr lang="en-US" dirty="0" smtClean="0"/>
              <a:t>Disadvantag</a:t>
            </a:r>
            <a:r>
              <a:rPr lang="en-US" dirty="0" smtClean="0"/>
              <a:t>e is that public key systems are s</a:t>
            </a:r>
            <a:r>
              <a:rPr lang="en-US" dirty="0" smtClean="0"/>
              <a:t>ignificantly </a:t>
            </a:r>
            <a:r>
              <a:rPr lang="en-US" dirty="0" smtClean="0"/>
              <a:t>slower than private-key systems</a:t>
            </a:r>
          </a:p>
          <a:p>
            <a:r>
              <a:rPr lang="en-US" dirty="0" smtClean="0"/>
              <a:t>Public-key systems complement rather than replace private-key systems </a:t>
            </a:r>
          </a:p>
        </p:txBody>
      </p:sp>
      <p:sp>
        <p:nvSpPr>
          <p:cNvPr id="7065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065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97F0149-5D4D-49BC-AF89-E252CE0C1512}" type="slidenum">
              <a:rPr lang="en-US" smtClean="0">
                <a:solidFill>
                  <a:srgbClr val="A40000"/>
                </a:solidFill>
              </a:rPr>
              <a:pPr/>
              <a:t>44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A9306F6-1187-4BBD-8E62-9422814386D8}" type="slidenum">
              <a:rPr lang="en-US" smtClean="0">
                <a:solidFill>
                  <a:srgbClr val="A40000"/>
                </a:solidFill>
              </a:rPr>
              <a:pPr/>
              <a:t>45</a:t>
            </a:fld>
            <a:endParaRPr lang="en-US" dirty="0" smtClean="0">
              <a:solidFill>
                <a:srgbClr val="A40000"/>
              </a:solidFill>
            </a:endParaRPr>
          </a:p>
        </p:txBody>
      </p:sp>
      <p:sp>
        <p:nvSpPr>
          <p:cNvPr id="71684" name="Rectangle 6"/>
          <p:cNvSpPr>
            <a:spLocks noChangeArrowheads="1"/>
          </p:cNvSpPr>
          <p:nvPr/>
        </p:nvSpPr>
        <p:spPr bwMode="auto">
          <a:xfrm>
            <a:off x="370417" y="2499836"/>
            <a:ext cx="2438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A40000"/>
                </a:solidFill>
              </a:rPr>
              <a:t>FIGURE </a:t>
            </a:r>
            <a:r>
              <a:rPr lang="en-US" dirty="0" smtClean="0">
                <a:solidFill>
                  <a:srgbClr val="A40000"/>
                </a:solidFill>
              </a:rPr>
              <a:t>10-7 </a:t>
            </a:r>
            <a:r>
              <a:rPr lang="en-US" dirty="0">
                <a:solidFill>
                  <a:srgbClr val="A40000"/>
                </a:solidFill>
              </a:rPr>
              <a:t>Comparison of </a:t>
            </a:r>
            <a:r>
              <a:rPr lang="en-US" dirty="0" smtClean="0">
                <a:solidFill>
                  <a:srgbClr val="A40000"/>
                </a:solidFill>
              </a:rPr>
              <a:t/>
            </a:r>
            <a:br>
              <a:rPr lang="en-US" dirty="0" smtClean="0">
                <a:solidFill>
                  <a:srgbClr val="A40000"/>
                </a:solidFill>
              </a:rPr>
            </a:br>
            <a:r>
              <a:rPr lang="en-US" dirty="0" smtClean="0">
                <a:solidFill>
                  <a:srgbClr val="A40000"/>
                </a:solidFill>
              </a:rPr>
              <a:t>(</a:t>
            </a:r>
            <a:r>
              <a:rPr lang="en-US" dirty="0">
                <a:solidFill>
                  <a:srgbClr val="A40000"/>
                </a:solidFill>
              </a:rPr>
              <a:t>a) hash coding, (b) private-key, </a:t>
            </a:r>
            <a:r>
              <a:rPr lang="en-US" dirty="0" smtClean="0">
                <a:solidFill>
                  <a:srgbClr val="A40000"/>
                </a:solidFill>
              </a:rPr>
              <a:t>and (</a:t>
            </a:r>
            <a:r>
              <a:rPr lang="en-US" dirty="0">
                <a:solidFill>
                  <a:srgbClr val="A40000"/>
                </a:solidFill>
              </a:rPr>
              <a:t>c) public-key encryption</a:t>
            </a:r>
          </a:p>
        </p:txBody>
      </p:sp>
      <p:pic>
        <p:nvPicPr>
          <p:cNvPr id="3074" name="Picture 2" descr="C:\Users\peterson\chimbo temp\Schneider2014\artwork\C8757_ch10_no callouts\C8757_ch10_no callouts\Fig10-0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381000"/>
            <a:ext cx="538013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7846571" y="5363020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</a:t>
            </a:r>
            <a:r>
              <a:rPr lang="en-US" sz="800" dirty="0" smtClean="0"/>
              <a:t>2017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28345"/>
          </a:xfrm>
        </p:spPr>
        <p:txBody>
          <a:bodyPr/>
          <a:lstStyle/>
          <a:p>
            <a:r>
              <a:rPr lang="en-US" dirty="0" smtClean="0"/>
              <a:t>Encryption in Web </a:t>
            </a:r>
            <a:r>
              <a:rPr lang="en-US" dirty="0" smtClean="0"/>
              <a:t>Browsers: Secure Sockets Layer (SSL) Protocol </a:t>
            </a:r>
            <a:endParaRPr lang="en-US" dirty="0" smtClean="0"/>
          </a:p>
        </p:txBody>
      </p:sp>
      <p:sp>
        <p:nvSpPr>
          <p:cNvPr id="72709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security “handshake</a:t>
            </a:r>
            <a:r>
              <a:rPr lang="en-US" dirty="0" smtClean="0"/>
              <a:t>” in which client </a:t>
            </a:r>
            <a:r>
              <a:rPr lang="en-US" dirty="0"/>
              <a:t>and server exchange brief burst of messages</a:t>
            </a:r>
          </a:p>
          <a:p>
            <a:pPr lvl="1"/>
            <a:r>
              <a:rPr lang="en-US" dirty="0" smtClean="0"/>
              <a:t>Agreed level of security, all </a:t>
            </a:r>
            <a:r>
              <a:rPr lang="en-US" dirty="0"/>
              <a:t>communication </a:t>
            </a:r>
            <a:r>
              <a:rPr lang="en-US" dirty="0" smtClean="0"/>
              <a:t>encrypted </a:t>
            </a:r>
          </a:p>
          <a:p>
            <a:pPr lvl="2"/>
            <a:r>
              <a:rPr lang="en-US" dirty="0" smtClean="0"/>
              <a:t>Eavesdropper </a:t>
            </a:r>
            <a:r>
              <a:rPr lang="en-US" dirty="0"/>
              <a:t>receives unintelligible information</a:t>
            </a:r>
          </a:p>
          <a:p>
            <a:r>
              <a:rPr lang="en-US" dirty="0"/>
              <a:t>Secures many different communication types</a:t>
            </a:r>
          </a:p>
          <a:p>
            <a:pPr lvl="1"/>
            <a:r>
              <a:rPr lang="en-US" dirty="0" smtClean="0"/>
              <a:t>Protocol for implementing SSL is to precede </a:t>
            </a:r>
            <a:r>
              <a:rPr lang="en-US" dirty="0"/>
              <a:t>URL with protocol name HTTPS</a:t>
            </a:r>
          </a:p>
          <a:p>
            <a:r>
              <a:rPr lang="en-US" dirty="0"/>
              <a:t>Session </a:t>
            </a:r>
            <a:r>
              <a:rPr lang="en-US" dirty="0" smtClean="0"/>
              <a:t>key used by algorithm to create </a:t>
            </a:r>
            <a:r>
              <a:rPr lang="en-US" dirty="0"/>
              <a:t>cipher text from plain text during single secure session</a:t>
            </a:r>
          </a:p>
          <a:p>
            <a:r>
              <a:rPr lang="en-US" dirty="0"/>
              <a:t>Secrecy implemented using combination of public-key and private-key encryption </a:t>
            </a:r>
          </a:p>
          <a:p>
            <a:endParaRPr lang="en-US" dirty="0" smtClean="0"/>
          </a:p>
        </p:txBody>
      </p:sp>
      <p:sp>
        <p:nvSpPr>
          <p:cNvPr id="7270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270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38DFE38-3F72-4580-B2D2-19FE6B3B0F21}" type="slidenum">
              <a:rPr lang="en-US" smtClean="0">
                <a:solidFill>
                  <a:srgbClr val="A40000"/>
                </a:solidFill>
              </a:rPr>
              <a:pPr/>
              <a:t>46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SSL Protocol (cont’d.)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Browser generates a private key and encrypts it using the server’s public key</a:t>
            </a:r>
          </a:p>
          <a:p>
            <a:pPr lvl="1"/>
            <a:r>
              <a:rPr lang="en-US" dirty="0" smtClean="0"/>
              <a:t>Browser sends encrypted key to the server which decrypts message and exposes shared private key</a:t>
            </a:r>
            <a:endParaRPr lang="en-US" dirty="0" smtClean="0"/>
          </a:p>
          <a:p>
            <a:r>
              <a:rPr lang="en-US" dirty="0" smtClean="0"/>
              <a:t>After </a:t>
            </a:r>
            <a:r>
              <a:rPr lang="en-US" dirty="0" smtClean="0"/>
              <a:t>secure session </a:t>
            </a:r>
            <a:r>
              <a:rPr lang="en-US" dirty="0" smtClean="0"/>
              <a:t>is established public-key </a:t>
            </a:r>
            <a:r>
              <a:rPr lang="en-US" dirty="0" smtClean="0"/>
              <a:t>encryption no longer used</a:t>
            </a:r>
          </a:p>
          <a:p>
            <a:pPr lvl="1"/>
            <a:r>
              <a:rPr lang="en-US" dirty="0" smtClean="0"/>
              <a:t>Message transmission protected by private-key </a:t>
            </a:r>
            <a:r>
              <a:rPr lang="en-US" dirty="0" smtClean="0"/>
              <a:t>encryption with session </a:t>
            </a:r>
            <a:r>
              <a:rPr lang="en-US" dirty="0" smtClean="0"/>
              <a:t>key (private key) discarded when session ends</a:t>
            </a:r>
          </a:p>
          <a:p>
            <a:r>
              <a:rPr lang="en-US" dirty="0" smtClean="0"/>
              <a:t>Any new </a:t>
            </a:r>
            <a:r>
              <a:rPr lang="en-US" dirty="0" smtClean="0"/>
              <a:t>connection </a:t>
            </a:r>
            <a:r>
              <a:rPr lang="en-US" dirty="0" smtClean="0"/>
              <a:t>requires the entire process to be restarted beginning with the handshake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E9F39B-74A5-4B84-9086-00E65C516AB1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94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7772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C0B9510-E1D3-47BD-AB8A-0AD6A4F7CCD4}" type="slidenum">
              <a:rPr lang="en-US" smtClean="0">
                <a:solidFill>
                  <a:srgbClr val="A40000"/>
                </a:solidFill>
              </a:rPr>
              <a:pPr/>
              <a:t>48</a:t>
            </a:fld>
            <a:endParaRPr lang="en-US" dirty="0" smtClean="0">
              <a:solidFill>
                <a:srgbClr val="A40000"/>
              </a:solidFill>
            </a:endParaRPr>
          </a:p>
        </p:txBody>
      </p:sp>
      <p:sp>
        <p:nvSpPr>
          <p:cNvPr id="75780" name="Rectangle 6"/>
          <p:cNvSpPr>
            <a:spLocks noChangeArrowheads="1"/>
          </p:cNvSpPr>
          <p:nvPr/>
        </p:nvSpPr>
        <p:spPr bwMode="auto">
          <a:xfrm>
            <a:off x="1021773" y="5129904"/>
            <a:ext cx="46773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</a:t>
            </a:r>
            <a:r>
              <a:rPr lang="en-US" dirty="0" smtClean="0">
                <a:solidFill>
                  <a:srgbClr val="A40000"/>
                </a:solidFill>
              </a:rPr>
              <a:t>10-8 </a:t>
            </a:r>
            <a:r>
              <a:rPr lang="en-US" dirty="0">
                <a:solidFill>
                  <a:srgbClr val="A40000"/>
                </a:solidFill>
              </a:rPr>
              <a:t>Establishing an SSL session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7603584" y="4137645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</a:t>
            </a:r>
            <a:r>
              <a:rPr lang="en-US" sz="800" dirty="0" smtClean="0"/>
              <a:t>2017</a:t>
            </a:r>
            <a:endParaRPr lang="en-US" sz="800" dirty="0"/>
          </a:p>
        </p:txBody>
      </p:sp>
      <p:pic>
        <p:nvPicPr>
          <p:cNvPr id="4098" name="Picture 2" descr="C:\Users\peterson\chimbo temp\Schneider2014\artwork\C8757_ch10_no callouts\C8757_ch10_no callouts\Fig10-0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24" y="649463"/>
            <a:ext cx="7355976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Encryption in Web Browsers: Secure </a:t>
            </a:r>
            <a:r>
              <a:rPr lang="en-US" dirty="0" smtClean="0"/>
              <a:t>HTTP (S-HTTP)</a:t>
            </a:r>
            <a:endParaRPr lang="en-US" dirty="0"/>
          </a:p>
        </p:txBody>
      </p:sp>
      <p:sp>
        <p:nvSpPr>
          <p:cNvPr id="7680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Extension to HTTP providing </a:t>
            </a:r>
            <a:r>
              <a:rPr lang="en-US" dirty="0" smtClean="0"/>
              <a:t>security </a:t>
            </a:r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Symmetric </a:t>
            </a:r>
            <a:r>
              <a:rPr lang="en-US" dirty="0" smtClean="0"/>
              <a:t>encryption for secret </a:t>
            </a:r>
            <a:r>
              <a:rPr lang="en-US" dirty="0" smtClean="0"/>
              <a:t>communications and public-key </a:t>
            </a:r>
            <a:r>
              <a:rPr lang="en-US" dirty="0" smtClean="0"/>
              <a:t>encryption to establish client-server authentication</a:t>
            </a:r>
          </a:p>
          <a:p>
            <a:r>
              <a:rPr lang="en-US" dirty="0" smtClean="0"/>
              <a:t>Session </a:t>
            </a:r>
            <a:r>
              <a:rPr lang="en-US" dirty="0" smtClean="0"/>
              <a:t>negotiation setting </a:t>
            </a:r>
            <a:r>
              <a:rPr lang="en-US" dirty="0" smtClean="0"/>
              <a:t>transmission conditions </a:t>
            </a:r>
            <a:r>
              <a:rPr lang="en-US" dirty="0" smtClean="0"/>
              <a:t>occurs </a:t>
            </a:r>
            <a:r>
              <a:rPr lang="en-US" dirty="0" smtClean="0"/>
              <a:t>between client and </a:t>
            </a:r>
            <a:r>
              <a:rPr lang="en-US" dirty="0" smtClean="0"/>
              <a:t>server</a:t>
            </a:r>
          </a:p>
          <a:p>
            <a:r>
              <a:rPr lang="en-US" dirty="0"/>
              <a:t>Establishes secure session with a client-server handshake exchange that includes security details</a:t>
            </a:r>
          </a:p>
          <a:p>
            <a:pPr lvl="1"/>
            <a:r>
              <a:rPr lang="en-US" dirty="0"/>
              <a:t>Secure envelope encapsulates message, provides secrecy, integrity, and client-server authentication</a:t>
            </a:r>
          </a:p>
          <a:p>
            <a:r>
              <a:rPr lang="en-US" dirty="0"/>
              <a:t>SSL </a:t>
            </a:r>
            <a:r>
              <a:rPr lang="en-US" dirty="0" smtClean="0"/>
              <a:t>has largely replaced S-HTTP</a:t>
            </a:r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</p:txBody>
      </p:sp>
      <p:sp>
        <p:nvSpPr>
          <p:cNvPr id="7680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680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C495C32-21D1-4AF2-B5DF-339CE36D0C94}" type="slidenum">
              <a:rPr lang="en-US" smtClean="0">
                <a:solidFill>
                  <a:srgbClr val="A40000"/>
                </a:solidFill>
              </a:rPr>
              <a:pPr/>
              <a:t>49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EF32346-1E89-4C4A-B2FB-C282E34F62E3}" type="slidenum">
              <a:rPr lang="en-US" sz="1400"/>
              <a:pPr algn="r" eaLnBrk="1" hangingPunct="1"/>
              <a:t>5</a:t>
            </a:fld>
            <a:endParaRPr lang="en-US" sz="1400" dirty="0"/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of Security on Interconnected Computer Systems</a:t>
            </a:r>
          </a:p>
        </p:txBody>
      </p:sp>
      <p:sp>
        <p:nvSpPr>
          <p:cNvPr id="7172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Modern computer security techniques developed by US Department of Defense</a:t>
            </a:r>
          </a:p>
          <a:p>
            <a:pPr lvl="2"/>
            <a:r>
              <a:rPr lang="en-US" dirty="0" smtClean="0"/>
              <a:t>“Orange Book”: rules for mandatory access control</a:t>
            </a:r>
          </a:p>
          <a:p>
            <a:r>
              <a:rPr lang="en-US" dirty="0" smtClean="0"/>
              <a:t>Business computers initially adopted military’s security methods</a:t>
            </a:r>
          </a:p>
          <a:p>
            <a:pPr lvl="1"/>
            <a:r>
              <a:rPr lang="en-US" dirty="0" smtClean="0"/>
              <a:t>Networks and other factors have increased number of users accessing computers </a:t>
            </a:r>
          </a:p>
          <a:p>
            <a:pPr lvl="1"/>
            <a:r>
              <a:rPr lang="en-US" dirty="0" smtClean="0"/>
              <a:t>Computers now transmit valuable information</a:t>
            </a:r>
          </a:p>
          <a:p>
            <a:r>
              <a:rPr lang="en-US" dirty="0" smtClean="0"/>
              <a:t>Changes have made the need for comprehensive security risk controls more important than ever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7173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17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C19B249-0363-4D7E-BDB0-D7EB4C005CA6}" type="slidenum">
              <a:rPr lang="en-US" smtClean="0">
                <a:solidFill>
                  <a:srgbClr val="A40000"/>
                </a:solidFill>
              </a:rPr>
              <a:pPr/>
              <a:t>5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Functions, Message Digests, and Digital Signatures</a:t>
            </a:r>
          </a:p>
        </p:txBody>
      </p:sp>
      <p:sp>
        <p:nvSpPr>
          <p:cNvPr id="79877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detect message alteration hash algorithm applied to message content to create message digest</a:t>
            </a:r>
          </a:p>
          <a:p>
            <a:pPr lvl="1"/>
            <a:r>
              <a:rPr lang="en-US" dirty="0" smtClean="0"/>
              <a:t>Receiving computer can calculate value to determine if numbers match (no alteration) or not (alteration)</a:t>
            </a:r>
          </a:p>
          <a:p>
            <a:pPr lvl="1"/>
            <a:r>
              <a:rPr lang="en-US" dirty="0" smtClean="0"/>
              <a:t>Not ideal because hash algorithm is public</a:t>
            </a:r>
          </a:p>
          <a:p>
            <a:r>
              <a:rPr lang="en-US" dirty="0" smtClean="0"/>
              <a:t>Digital signature is an encrypted </a:t>
            </a:r>
            <a:r>
              <a:rPr lang="en-US" dirty="0"/>
              <a:t>message digest created using a private key</a:t>
            </a:r>
          </a:p>
          <a:p>
            <a:pPr lvl="1"/>
            <a:r>
              <a:rPr lang="en-US" dirty="0" smtClean="0"/>
              <a:t>Provides nonrepudiation and positive </a:t>
            </a:r>
            <a:r>
              <a:rPr lang="en-US" dirty="0"/>
              <a:t>identification of the sender </a:t>
            </a:r>
          </a:p>
          <a:p>
            <a:pPr lvl="1"/>
            <a:r>
              <a:rPr lang="en-US" dirty="0"/>
              <a:t>Secrecy when used with an encrypted message</a:t>
            </a:r>
          </a:p>
          <a:p>
            <a:pPr lvl="1"/>
            <a:r>
              <a:rPr lang="en-US" dirty="0"/>
              <a:t>Same legal status as traditional written signature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7987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987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B9F690-93FF-4138-AF31-915C98793B78}" type="slidenum">
              <a:rPr lang="en-US" smtClean="0">
                <a:solidFill>
                  <a:srgbClr val="A40000"/>
                </a:solidFill>
              </a:rPr>
              <a:pPr/>
              <a:t>50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3770143-F296-4268-996F-D9298735EF48}" type="slidenum">
              <a:rPr lang="en-US" smtClean="0">
                <a:solidFill>
                  <a:srgbClr val="A40000"/>
                </a:solidFill>
              </a:rPr>
              <a:pPr/>
              <a:t>51</a:t>
            </a:fld>
            <a:endParaRPr lang="en-US" dirty="0" smtClean="0">
              <a:solidFill>
                <a:srgbClr val="A40000"/>
              </a:solidFill>
            </a:endParaRPr>
          </a:p>
        </p:txBody>
      </p:sp>
      <p:sp>
        <p:nvSpPr>
          <p:cNvPr id="81924" name="Rectangle 6"/>
          <p:cNvSpPr>
            <a:spLocks noChangeArrowheads="1"/>
          </p:cNvSpPr>
          <p:nvPr/>
        </p:nvSpPr>
        <p:spPr bwMode="auto">
          <a:xfrm>
            <a:off x="857250" y="5562600"/>
            <a:ext cx="676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</a:t>
            </a:r>
            <a:r>
              <a:rPr lang="en-US" dirty="0" smtClean="0">
                <a:solidFill>
                  <a:srgbClr val="A40000"/>
                </a:solidFill>
              </a:rPr>
              <a:t>10-9 </a:t>
            </a:r>
            <a:r>
              <a:rPr lang="en-US" dirty="0">
                <a:solidFill>
                  <a:srgbClr val="A40000"/>
                </a:solidFill>
              </a:rPr>
              <a:t>Sending and receiving a digitally signed message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7713651" y="4629089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</a:t>
            </a:r>
            <a:r>
              <a:rPr lang="en-US" sz="800" dirty="0" smtClean="0"/>
              <a:t>2017</a:t>
            </a:r>
            <a:endParaRPr lang="en-US" sz="800" dirty="0"/>
          </a:p>
        </p:txBody>
      </p:sp>
      <p:pic>
        <p:nvPicPr>
          <p:cNvPr id="5122" name="Picture 2" descr="C:\Users\peterson\chimbo temp\Schneider2014\artwork\C8757_ch10_no callouts\C8757_ch10_no callouts\Fig10-0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696200" cy="396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for Server </a:t>
            </a:r>
            <a:r>
              <a:rPr lang="en-US" dirty="0" smtClean="0"/>
              <a:t>Computers and Password Attack Threats</a:t>
            </a:r>
            <a:endParaRPr lang="en-US" dirty="0" smtClean="0"/>
          </a:p>
        </p:txBody>
      </p:sp>
      <p:sp>
        <p:nvSpPr>
          <p:cNvPr id="8294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Server is the </a:t>
            </a:r>
            <a:r>
              <a:rPr lang="en-US" dirty="0" smtClean="0"/>
              <a:t>third link in client-Internet-server electronic commerce path</a:t>
            </a:r>
          </a:p>
          <a:p>
            <a:pPr lvl="1"/>
            <a:r>
              <a:rPr lang="en-US" dirty="0" smtClean="0"/>
              <a:t>Web server </a:t>
            </a:r>
            <a:r>
              <a:rPr lang="en-US" dirty="0" smtClean="0"/>
              <a:t>administrator ensures </a:t>
            </a:r>
            <a:r>
              <a:rPr lang="en-US" dirty="0" smtClean="0"/>
              <a:t>security policies documented and </a:t>
            </a:r>
            <a:r>
              <a:rPr lang="en-US" dirty="0" smtClean="0"/>
              <a:t>implemented</a:t>
            </a:r>
          </a:p>
          <a:p>
            <a:r>
              <a:rPr lang="en-US" dirty="0"/>
              <a:t>One of the most sensitive file on Web server holds Web server username-password pairs</a:t>
            </a:r>
          </a:p>
          <a:p>
            <a:pPr lvl="1"/>
            <a:r>
              <a:rPr lang="en-US" dirty="0"/>
              <a:t>Most encrypt authentication information </a:t>
            </a:r>
          </a:p>
          <a:p>
            <a:r>
              <a:rPr lang="en-US" dirty="0"/>
              <a:t>Passwords threats include using easy passwords</a:t>
            </a:r>
          </a:p>
          <a:p>
            <a:pPr lvl="1"/>
            <a:r>
              <a:rPr lang="en-US" dirty="0"/>
              <a:t>Dictionary attack programs cycle through electronic dictionary, trying every word as </a:t>
            </a:r>
            <a:r>
              <a:rPr lang="en-US" dirty="0" smtClean="0"/>
              <a:t>password</a:t>
            </a:r>
            <a:endParaRPr lang="en-US" dirty="0" smtClean="0"/>
          </a:p>
        </p:txBody>
      </p:sp>
      <p:sp>
        <p:nvSpPr>
          <p:cNvPr id="8294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8294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86AFF72-A362-4275-B265-0B9AC5B0CAE2}" type="slidenum">
              <a:rPr lang="en-US" smtClean="0">
                <a:solidFill>
                  <a:srgbClr val="A40000"/>
                </a:solidFill>
              </a:rPr>
              <a:pPr/>
              <a:t>52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Attack </a:t>
            </a:r>
            <a:r>
              <a:rPr lang="en-US" dirty="0" smtClean="0"/>
              <a:t>Threats (cont’d.)</a:t>
            </a:r>
            <a:endParaRPr lang="en-US" dirty="0" smtClean="0"/>
          </a:p>
        </p:txBody>
      </p:sp>
      <p:sp>
        <p:nvSpPr>
          <p:cNvPr id="8397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Solutions to threat include stringent requirements and company dictionary checks</a:t>
            </a:r>
          </a:p>
          <a:p>
            <a:r>
              <a:rPr lang="en-US" dirty="0" smtClean="0"/>
              <a:t>Passphrase is a sequence of words or text easy to remember but a good password or password hint</a:t>
            </a:r>
          </a:p>
          <a:p>
            <a:r>
              <a:rPr lang="en-US" dirty="0" smtClean="0"/>
              <a:t>Password manager software securely stores all of a person’s passwords</a:t>
            </a:r>
          </a:p>
          <a:p>
            <a:pPr lvl="1"/>
            <a:r>
              <a:rPr lang="en-US" dirty="0" smtClean="0"/>
              <a:t>User only needs to remember master password to get access to the program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397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8397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9D03DDE-AEB2-4E93-9FE4-357B38426BBC}" type="slidenum">
              <a:rPr lang="en-US" smtClean="0">
                <a:solidFill>
                  <a:srgbClr val="A40000"/>
                </a:solidFill>
              </a:rPr>
              <a:pPr/>
              <a:t>53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77724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6928F0-F0AE-4772-A31F-2D21A4BBBFA2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94229" y="5362095"/>
            <a:ext cx="73152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</a:t>
            </a:r>
            <a:r>
              <a:rPr lang="en-US" dirty="0" smtClean="0">
                <a:solidFill>
                  <a:srgbClr val="A40000"/>
                </a:solidFill>
              </a:rPr>
              <a:t>10-10 </a:t>
            </a:r>
            <a:r>
              <a:rPr lang="en-US" dirty="0" smtClean="0">
                <a:solidFill>
                  <a:srgbClr val="A40000"/>
                </a:solidFill>
              </a:rPr>
              <a:t>Examples of passwords, from very weak to very strong</a:t>
            </a:r>
            <a:endParaRPr lang="en-US" dirty="0">
              <a:solidFill>
                <a:srgbClr val="A40000"/>
              </a:solidFill>
            </a:endParaRPr>
          </a:p>
        </p:txBody>
      </p:sp>
      <p:pic>
        <p:nvPicPr>
          <p:cNvPr id="6146" name="Picture 2" descr="C:\Users\peterson\chimbo temp\Schneider2014\artwork\C8757_ch10_no callouts\C8757_ch10_no callouts\Fig10-0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"/>
            <a:ext cx="5367338" cy="473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7180251" y="4296016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</a:t>
            </a:r>
            <a:r>
              <a:rPr lang="en-US" sz="800" dirty="0" smtClean="0"/>
              <a:t>2017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6807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</a:t>
            </a:r>
            <a:r>
              <a:rPr lang="en-US" dirty="0" smtClean="0"/>
              <a:t>Threats and Other Software-Based Threats</a:t>
            </a:r>
            <a:endParaRPr lang="en-US" dirty="0" smtClean="0"/>
          </a:p>
        </p:txBody>
      </p:sp>
      <p:sp>
        <p:nvSpPr>
          <p:cNvPr id="8602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database systems rely on usernames </a:t>
            </a:r>
            <a:r>
              <a:rPr lang="en-US" dirty="0" smtClean="0"/>
              <a:t>and </a:t>
            </a:r>
            <a:r>
              <a:rPr lang="en-US" dirty="0" smtClean="0"/>
              <a:t>passwords that may be stored in </a:t>
            </a:r>
            <a:r>
              <a:rPr lang="en-US" dirty="0" smtClean="0"/>
              <a:t>unencrypted </a:t>
            </a:r>
            <a:r>
              <a:rPr lang="en-US" dirty="0" smtClean="0"/>
              <a:t>tables</a:t>
            </a:r>
          </a:p>
          <a:p>
            <a:pPr lvl="1"/>
            <a:r>
              <a:rPr lang="en-US" dirty="0" smtClean="0"/>
              <a:t>Database </a:t>
            </a:r>
            <a:r>
              <a:rPr lang="en-US" dirty="0" smtClean="0"/>
              <a:t>fails to enforce security</a:t>
            </a:r>
          </a:p>
          <a:p>
            <a:pPr lvl="1"/>
            <a:r>
              <a:rPr lang="en-US" dirty="0" smtClean="0"/>
              <a:t>Unauthorized users can masquerade as legitimate users and reveal or download information</a:t>
            </a:r>
            <a:endParaRPr lang="en-US" dirty="0" smtClean="0"/>
          </a:p>
          <a:p>
            <a:r>
              <a:rPr lang="en-US" dirty="0" smtClean="0"/>
              <a:t>Trojan </a:t>
            </a:r>
            <a:r>
              <a:rPr lang="en-US" dirty="0" smtClean="0"/>
              <a:t>horse programs hide within database system</a:t>
            </a:r>
          </a:p>
          <a:p>
            <a:pPr lvl="1"/>
            <a:r>
              <a:rPr lang="en-US" dirty="0" smtClean="0"/>
              <a:t>Reveal </a:t>
            </a:r>
            <a:r>
              <a:rPr lang="en-US" dirty="0" smtClean="0"/>
              <a:t>information by changing access rights</a:t>
            </a:r>
          </a:p>
          <a:p>
            <a:r>
              <a:rPr lang="en-US" dirty="0"/>
              <a:t>Java or C++ programs executed by server often use a </a:t>
            </a:r>
            <a:r>
              <a:rPr lang="en-US" dirty="0" smtClean="0"/>
              <a:t>buffer memory area to hold data</a:t>
            </a:r>
            <a:endParaRPr lang="en-US" dirty="0"/>
          </a:p>
          <a:p>
            <a:pPr lvl="1"/>
            <a:r>
              <a:rPr lang="en-US" dirty="0"/>
              <a:t>Buffer overrun (buffer overflow) error occurs when program malfunctions and spills data outside buffer</a:t>
            </a:r>
          </a:p>
          <a:p>
            <a:pPr lvl="1"/>
            <a:endParaRPr lang="en-US" dirty="0" smtClean="0"/>
          </a:p>
        </p:txBody>
      </p:sp>
      <p:sp>
        <p:nvSpPr>
          <p:cNvPr id="8601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8601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1FD69C-AFF5-470A-BEFA-3C9A0F12C018}" type="slidenum">
              <a:rPr lang="en-US" smtClean="0">
                <a:solidFill>
                  <a:srgbClr val="A40000"/>
                </a:solidFill>
              </a:rPr>
              <a:pPr/>
              <a:t>55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Software-Based Threats (cont’d.)</a:t>
            </a:r>
          </a:p>
        </p:txBody>
      </p:sp>
      <p:sp>
        <p:nvSpPr>
          <p:cNvPr id="8806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Buffer overflow can be a error or intentional</a:t>
            </a:r>
          </a:p>
          <a:p>
            <a:pPr lvl="1"/>
            <a:r>
              <a:rPr lang="en-US" dirty="0" smtClean="0"/>
              <a:t>Insidious </a:t>
            </a:r>
            <a:r>
              <a:rPr lang="en-US" dirty="0" smtClean="0"/>
              <a:t>version of buffer overflow </a:t>
            </a:r>
            <a:r>
              <a:rPr lang="en-US" dirty="0" smtClean="0"/>
              <a:t>attack writes </a:t>
            </a:r>
            <a:r>
              <a:rPr lang="en-US" dirty="0" smtClean="0"/>
              <a:t>instructions into critical memory locations</a:t>
            </a:r>
          </a:p>
          <a:p>
            <a:pPr lvl="2"/>
            <a:r>
              <a:rPr lang="en-US" dirty="0" smtClean="0"/>
              <a:t>Web server resumes execution by loading internal registers with address of attacking program’s code</a:t>
            </a:r>
          </a:p>
          <a:p>
            <a:r>
              <a:rPr lang="en-US" dirty="0" smtClean="0"/>
              <a:t>Good </a:t>
            </a:r>
            <a:r>
              <a:rPr lang="en-US" dirty="0" smtClean="0"/>
              <a:t>programming </a:t>
            </a:r>
            <a:r>
              <a:rPr lang="en-US" dirty="0" smtClean="0"/>
              <a:t>practices can reduce potential errors from buffer overflow</a:t>
            </a:r>
          </a:p>
          <a:p>
            <a:pPr lvl="1"/>
            <a:r>
              <a:rPr lang="en-US" dirty="0" smtClean="0"/>
              <a:t>Some computers include hardware to limit effects</a:t>
            </a:r>
            <a:endParaRPr lang="en-US" dirty="0" smtClean="0"/>
          </a:p>
          <a:p>
            <a:r>
              <a:rPr lang="en-US" dirty="0" smtClean="0"/>
              <a:t>Mail </a:t>
            </a:r>
            <a:r>
              <a:rPr lang="en-US" dirty="0" smtClean="0"/>
              <a:t>bomb </a:t>
            </a:r>
            <a:r>
              <a:rPr lang="en-US" dirty="0" smtClean="0"/>
              <a:t>attack occurs when hundreds </a:t>
            </a:r>
            <a:r>
              <a:rPr lang="en-US" dirty="0" smtClean="0"/>
              <a:t>or thousands of people send </a:t>
            </a:r>
            <a:r>
              <a:rPr lang="en-US" dirty="0" smtClean="0"/>
              <a:t>a message </a:t>
            </a:r>
            <a:r>
              <a:rPr lang="en-US" dirty="0" smtClean="0"/>
              <a:t>to particular address</a:t>
            </a:r>
          </a:p>
        </p:txBody>
      </p:sp>
      <p:sp>
        <p:nvSpPr>
          <p:cNvPr id="8806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8806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75F1AD1-03A7-4C33-BDFE-8E1606596163}" type="slidenum">
              <a:rPr lang="en-US" smtClean="0">
                <a:solidFill>
                  <a:srgbClr val="A40000"/>
                </a:solidFill>
              </a:rPr>
              <a:pPr/>
              <a:t>56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to </a:t>
            </a:r>
            <a:r>
              <a:rPr lang="en-US" dirty="0" smtClean="0"/>
              <a:t>Physical </a:t>
            </a:r>
            <a:r>
              <a:rPr lang="en-US" dirty="0" smtClean="0"/>
              <a:t>Security of Web </a:t>
            </a:r>
            <a:r>
              <a:rPr lang="en-US" dirty="0" smtClean="0"/>
              <a:t>Servers and Access Control and Authentication</a:t>
            </a:r>
            <a:endParaRPr lang="en-US" dirty="0" smtClean="0"/>
          </a:p>
        </p:txBody>
      </p:sp>
      <p:sp>
        <p:nvSpPr>
          <p:cNvPr id="89093" name="Rectangle 8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382000" cy="4678363"/>
          </a:xfrm>
        </p:spPr>
        <p:txBody>
          <a:bodyPr/>
          <a:lstStyle/>
          <a:p>
            <a:r>
              <a:rPr lang="en-US" dirty="0" smtClean="0"/>
              <a:t>Web servers and computers networked closely to them must be protected from physical harm</a:t>
            </a:r>
            <a:endParaRPr lang="en-US" dirty="0" smtClean="0"/>
          </a:p>
          <a:p>
            <a:pPr lvl="1"/>
            <a:r>
              <a:rPr lang="en-US" dirty="0" smtClean="0"/>
              <a:t>Companies outsource hosting Web servers or maintain </a:t>
            </a:r>
            <a:r>
              <a:rPr lang="en-US" dirty="0" smtClean="0"/>
              <a:t>server content’s backup copies at remote location</a:t>
            </a:r>
          </a:p>
          <a:p>
            <a:pPr lvl="1"/>
            <a:r>
              <a:rPr lang="en-US" dirty="0" smtClean="0"/>
              <a:t>Companies often rely </a:t>
            </a:r>
            <a:r>
              <a:rPr lang="en-US" dirty="0" smtClean="0"/>
              <a:t>on service </a:t>
            </a:r>
            <a:r>
              <a:rPr lang="en-US" dirty="0" smtClean="0"/>
              <a:t>providers for Web security</a:t>
            </a:r>
          </a:p>
          <a:p>
            <a:r>
              <a:rPr lang="en-US" dirty="0"/>
              <a:t>Access control and authentication refers to controlling who and what has access to Web server</a:t>
            </a:r>
          </a:p>
          <a:p>
            <a:pPr lvl="1"/>
            <a:r>
              <a:rPr lang="en-US" dirty="0"/>
              <a:t>Authentication is identity verification of entity requesting computer </a:t>
            </a:r>
            <a:r>
              <a:rPr lang="en-US" dirty="0" smtClean="0"/>
              <a:t>access</a:t>
            </a:r>
            <a:endParaRPr lang="en-US" dirty="0" smtClean="0"/>
          </a:p>
        </p:txBody>
      </p:sp>
      <p:sp>
        <p:nvSpPr>
          <p:cNvPr id="8909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8909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EBE0516-240A-4933-AA4C-7FD2F152EF64}" type="slidenum">
              <a:rPr lang="en-US" smtClean="0">
                <a:solidFill>
                  <a:srgbClr val="A40000"/>
                </a:solidFill>
              </a:rPr>
              <a:pPr/>
              <a:t>57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Control and </a:t>
            </a:r>
            <a:r>
              <a:rPr lang="en-US" dirty="0" smtClean="0"/>
              <a:t>Authentication (cont’d)</a:t>
            </a:r>
            <a:endParaRPr lang="en-US" dirty="0" smtClean="0"/>
          </a:p>
        </p:txBody>
      </p:sp>
      <p:sp>
        <p:nvSpPr>
          <p:cNvPr id="9011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Server </a:t>
            </a:r>
            <a:r>
              <a:rPr lang="en-US" dirty="0" smtClean="0"/>
              <a:t>user </a:t>
            </a:r>
            <a:r>
              <a:rPr lang="en-US" dirty="0" smtClean="0"/>
              <a:t>authentication occurs in several ways</a:t>
            </a:r>
            <a:endParaRPr lang="en-US" dirty="0" smtClean="0"/>
          </a:p>
          <a:p>
            <a:pPr lvl="1"/>
            <a:r>
              <a:rPr lang="en-US" dirty="0" smtClean="0"/>
              <a:t>Digital signature-contained certificate, certificate timestamp or callback system</a:t>
            </a:r>
          </a:p>
          <a:p>
            <a:r>
              <a:rPr lang="en-US" dirty="0"/>
              <a:t>Usernames and </a:t>
            </a:r>
            <a:r>
              <a:rPr lang="en-US" dirty="0" smtClean="0"/>
              <a:t>passwords provide </a:t>
            </a:r>
            <a:r>
              <a:rPr lang="en-US" dirty="0"/>
              <a:t>some </a:t>
            </a:r>
            <a:r>
              <a:rPr lang="en-US" dirty="0" smtClean="0"/>
              <a:t>protection</a:t>
            </a:r>
          </a:p>
          <a:p>
            <a:pPr lvl="1"/>
            <a:r>
              <a:rPr lang="en-US" dirty="0" smtClean="0"/>
              <a:t>Many </a:t>
            </a:r>
            <a:r>
              <a:rPr lang="en-US" dirty="0"/>
              <a:t>m</a:t>
            </a:r>
            <a:r>
              <a:rPr lang="en-US" dirty="0" smtClean="0"/>
              <a:t>aintain </a:t>
            </a:r>
            <a:r>
              <a:rPr lang="en-US" dirty="0"/>
              <a:t>usernames in plain text </a:t>
            </a:r>
            <a:r>
              <a:rPr lang="en-US" dirty="0" smtClean="0"/>
              <a:t>and encrypt </a:t>
            </a:r>
            <a:r>
              <a:rPr lang="en-US" dirty="0"/>
              <a:t>passwords with one-way encryption algorithm</a:t>
            </a:r>
          </a:p>
          <a:p>
            <a:pPr lvl="1"/>
            <a:r>
              <a:rPr lang="en-US" dirty="0" smtClean="0"/>
              <a:t>Site </a:t>
            </a:r>
            <a:r>
              <a:rPr lang="en-US" dirty="0"/>
              <a:t>visitor may save username and password as a </a:t>
            </a:r>
            <a:r>
              <a:rPr lang="en-US" dirty="0" smtClean="0"/>
              <a:t>cookie which might </a:t>
            </a:r>
            <a:r>
              <a:rPr lang="en-US" dirty="0"/>
              <a:t>be stored in plain text</a:t>
            </a:r>
          </a:p>
          <a:p>
            <a:r>
              <a:rPr lang="en-US" dirty="0"/>
              <a:t>Access control list (ACL</a:t>
            </a:r>
            <a:r>
              <a:rPr lang="en-US" dirty="0" smtClean="0"/>
              <a:t>) restricts </a:t>
            </a:r>
            <a:r>
              <a:rPr lang="en-US" dirty="0"/>
              <a:t>file access to selected users</a:t>
            </a:r>
          </a:p>
          <a:p>
            <a:pPr lvl="1"/>
            <a:endParaRPr lang="en-US" dirty="0" smtClean="0"/>
          </a:p>
        </p:txBody>
      </p:sp>
      <p:sp>
        <p:nvSpPr>
          <p:cNvPr id="9011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9011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18D79B5-45FB-47FB-B0D7-5DCE79728F76}" type="slidenum">
              <a:rPr lang="en-US" smtClean="0">
                <a:solidFill>
                  <a:srgbClr val="A40000"/>
                </a:solidFill>
              </a:rPr>
              <a:pPr/>
              <a:t>58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Firewalls</a:t>
            </a:r>
          </a:p>
        </p:txBody>
      </p:sp>
      <p:sp>
        <p:nvSpPr>
          <p:cNvPr id="9216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r>
              <a:rPr lang="en-US" dirty="0"/>
              <a:t> </a:t>
            </a:r>
            <a:r>
              <a:rPr lang="en-US" dirty="0" smtClean="0"/>
              <a:t>or</a:t>
            </a:r>
            <a:r>
              <a:rPr lang="en-US" dirty="0" smtClean="0"/>
              <a:t> </a:t>
            </a:r>
            <a:r>
              <a:rPr lang="en-US" dirty="0" smtClean="0"/>
              <a:t>hardware-software </a:t>
            </a:r>
            <a:r>
              <a:rPr lang="en-US" dirty="0" smtClean="0"/>
              <a:t>combination that is installed </a:t>
            </a:r>
            <a:r>
              <a:rPr lang="en-US" dirty="0" smtClean="0"/>
              <a:t>in a network to control packet traffic</a:t>
            </a:r>
          </a:p>
          <a:p>
            <a:pPr lvl="1"/>
            <a:r>
              <a:rPr lang="en-US" dirty="0" smtClean="0"/>
              <a:t>Placed at Internet entry point of </a:t>
            </a:r>
            <a:r>
              <a:rPr lang="en-US" dirty="0" smtClean="0"/>
              <a:t>network as a defense between network and Internet or other network</a:t>
            </a:r>
            <a:endParaRPr lang="en-US" dirty="0" smtClean="0"/>
          </a:p>
          <a:p>
            <a:r>
              <a:rPr lang="en-US" dirty="0" smtClean="0"/>
              <a:t>Firewall principles: All traffic must pass through it, only authorized traffic can pass and it is immune </a:t>
            </a:r>
            <a:r>
              <a:rPr lang="en-US" dirty="0" smtClean="0"/>
              <a:t>to </a:t>
            </a:r>
            <a:r>
              <a:rPr lang="en-US" dirty="0" smtClean="0"/>
              <a:t>penetration</a:t>
            </a:r>
          </a:p>
          <a:p>
            <a:r>
              <a:rPr lang="en-US" dirty="0" smtClean="0"/>
              <a:t>Networks inside the firewall are trusted and those outside the firewall are untrusted</a:t>
            </a:r>
          </a:p>
          <a:p>
            <a:r>
              <a:rPr lang="en-US" dirty="0"/>
              <a:t>Filter permits selected messages though network</a:t>
            </a:r>
          </a:p>
          <a:p>
            <a:endParaRPr lang="en-US" dirty="0" smtClean="0"/>
          </a:p>
        </p:txBody>
      </p:sp>
      <p:sp>
        <p:nvSpPr>
          <p:cNvPr id="9216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4800" y="6172200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9216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B8084DF-C0BD-4F1A-9903-76DC93067B56}" type="slidenum">
              <a:rPr lang="en-US" smtClean="0">
                <a:solidFill>
                  <a:srgbClr val="A40000"/>
                </a:solidFill>
              </a:rPr>
              <a:pPr/>
              <a:t>59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Security and Risk Management</a:t>
            </a:r>
          </a:p>
        </p:txBody>
      </p:sp>
      <p:sp>
        <p:nvSpPr>
          <p:cNvPr id="8197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380670"/>
            <a:ext cx="8322734" cy="4678363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sset protection from unauthorized access, use, alteration, and destruction</a:t>
            </a:r>
          </a:p>
          <a:p>
            <a:pPr lvl="1"/>
            <a:r>
              <a:rPr lang="en-US" dirty="0" smtClean="0"/>
              <a:t>Physical security includes tangible protection devices</a:t>
            </a:r>
          </a:p>
          <a:p>
            <a:pPr lvl="2"/>
            <a:r>
              <a:rPr lang="en-US" dirty="0" smtClean="0"/>
              <a:t>Alarms, guards, fireproof doors, security fences, safes or vaults, and bombproof buildings</a:t>
            </a:r>
          </a:p>
          <a:p>
            <a:pPr lvl="1"/>
            <a:r>
              <a:rPr lang="en-US" dirty="0" smtClean="0"/>
              <a:t>Logical security is protection using nonphysical means</a:t>
            </a:r>
          </a:p>
          <a:p>
            <a:r>
              <a:rPr lang="en-US" dirty="0" smtClean="0"/>
              <a:t>Threat is anything posing </a:t>
            </a:r>
            <a:r>
              <a:rPr lang="en-US" dirty="0"/>
              <a:t>danger to computer assets</a:t>
            </a:r>
          </a:p>
          <a:p>
            <a:pPr lvl="1"/>
            <a:r>
              <a:rPr lang="en-US" dirty="0" smtClean="0"/>
              <a:t>Countermeasures are procedures </a:t>
            </a:r>
            <a:r>
              <a:rPr lang="en-US" dirty="0"/>
              <a:t>(physical or logical</a:t>
            </a:r>
            <a:r>
              <a:rPr lang="en-US" dirty="0" smtClean="0"/>
              <a:t>) that recognizes</a:t>
            </a:r>
            <a:r>
              <a:rPr lang="en-US" dirty="0"/>
              <a:t>, reduces, and eliminates </a:t>
            </a:r>
            <a:r>
              <a:rPr lang="en-US" dirty="0" smtClean="0"/>
              <a:t>threats</a:t>
            </a:r>
          </a:p>
          <a:p>
            <a:pPr lvl="2"/>
            <a:r>
              <a:rPr lang="en-US" dirty="0" smtClean="0"/>
              <a:t>Extent and expense depends on importance of asset at risk</a:t>
            </a:r>
          </a:p>
          <a:p>
            <a:endParaRPr lang="en-US" dirty="0" smtClean="0"/>
          </a:p>
        </p:txBody>
      </p:sp>
      <p:sp>
        <p:nvSpPr>
          <p:cNvPr id="819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A719A08-8A37-4C7F-8104-64B1B22AAE65}" type="slidenum">
              <a:rPr lang="en-US" smtClean="0">
                <a:solidFill>
                  <a:srgbClr val="A40000"/>
                </a:solidFill>
              </a:rPr>
              <a:pPr/>
              <a:t>6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Firewalls (cont’d.)</a:t>
            </a:r>
          </a:p>
        </p:txBody>
      </p:sp>
      <p:sp>
        <p:nvSpPr>
          <p:cNvPr id="9318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separate </a:t>
            </a:r>
            <a:r>
              <a:rPr lang="en-US" dirty="0" smtClean="0"/>
              <a:t>corporate networks from one another</a:t>
            </a:r>
          </a:p>
          <a:p>
            <a:pPr lvl="1"/>
            <a:r>
              <a:rPr lang="en-US" dirty="0" smtClean="0"/>
              <a:t>Segment </a:t>
            </a:r>
            <a:r>
              <a:rPr lang="en-US" dirty="0" smtClean="0"/>
              <a:t>corporate network into secure zones</a:t>
            </a:r>
          </a:p>
          <a:p>
            <a:pPr lvl="1"/>
            <a:r>
              <a:rPr lang="en-US" dirty="0" smtClean="0"/>
              <a:t>Large organizations </a:t>
            </a:r>
            <a:r>
              <a:rPr lang="en-US" dirty="0" smtClean="0"/>
              <a:t>must install firewalls at each location that all follow the same security po</a:t>
            </a:r>
            <a:r>
              <a:rPr lang="en-US" dirty="0" smtClean="0"/>
              <a:t>licy</a:t>
            </a:r>
          </a:p>
          <a:p>
            <a:r>
              <a:rPr lang="en-US" dirty="0"/>
              <a:t>Packet-filter firewalls examine </a:t>
            </a:r>
            <a:r>
              <a:rPr lang="en-US" dirty="0" smtClean="0"/>
              <a:t>data </a:t>
            </a:r>
            <a:r>
              <a:rPr lang="en-US" dirty="0"/>
              <a:t>flowing back and forth between trusted network </a:t>
            </a:r>
            <a:r>
              <a:rPr lang="en-US" dirty="0" smtClean="0"/>
              <a:t>and </a:t>
            </a:r>
            <a:r>
              <a:rPr lang="en-US" dirty="0"/>
              <a:t>the Internet</a:t>
            </a:r>
          </a:p>
          <a:p>
            <a:r>
              <a:rPr lang="en-US" dirty="0"/>
              <a:t>Gateway servers filter traffic based on requested application and limit access to specific applications</a:t>
            </a:r>
          </a:p>
          <a:p>
            <a:r>
              <a:rPr lang="en-US" dirty="0"/>
              <a:t>Proxy server firewalls communicate with the Internet on private network’s behalf</a:t>
            </a:r>
          </a:p>
          <a:p>
            <a:pPr lvl="1"/>
            <a:endParaRPr lang="en-US" dirty="0" smtClean="0"/>
          </a:p>
        </p:txBody>
      </p:sp>
      <p:sp>
        <p:nvSpPr>
          <p:cNvPr id="9318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9318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2242031-5C26-40D7-9E6B-3D6F60B3289D}" type="slidenum">
              <a:rPr lang="en-US" smtClean="0">
                <a:solidFill>
                  <a:srgbClr val="A40000"/>
                </a:solidFill>
              </a:rPr>
              <a:pPr/>
              <a:t>60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Firewalls (cont’d.)</a:t>
            </a:r>
          </a:p>
        </p:txBody>
      </p:sp>
      <p:sp>
        <p:nvSpPr>
          <p:cNvPr id="95237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Perimeter expansion </a:t>
            </a:r>
            <a:r>
              <a:rPr lang="en-US" dirty="0" smtClean="0"/>
              <a:t>problems occur when computers are used outside </a:t>
            </a:r>
            <a:r>
              <a:rPr lang="en-US" dirty="0" smtClean="0"/>
              <a:t>traditional physical site </a:t>
            </a:r>
            <a:endParaRPr lang="en-US" dirty="0" smtClean="0"/>
          </a:p>
          <a:p>
            <a:r>
              <a:rPr lang="en-US" dirty="0" smtClean="0"/>
              <a:t>Intrusion </a:t>
            </a:r>
            <a:r>
              <a:rPr lang="en-US" dirty="0" smtClean="0"/>
              <a:t>detection </a:t>
            </a:r>
            <a:r>
              <a:rPr lang="en-US" dirty="0" smtClean="0"/>
              <a:t>systems monitor </a:t>
            </a:r>
            <a:r>
              <a:rPr lang="en-US" dirty="0" smtClean="0"/>
              <a:t>server login attempts</a:t>
            </a:r>
          </a:p>
          <a:p>
            <a:pPr lvl="1"/>
            <a:r>
              <a:rPr lang="en-US" dirty="0" smtClean="0"/>
              <a:t>Analyze for patterns indicating cracker </a:t>
            </a:r>
            <a:r>
              <a:rPr lang="en-US" dirty="0" smtClean="0"/>
              <a:t>attack and block attempts </a:t>
            </a:r>
            <a:r>
              <a:rPr lang="en-US" dirty="0" smtClean="0"/>
              <a:t>originating from same IP address</a:t>
            </a:r>
          </a:p>
          <a:p>
            <a:r>
              <a:rPr lang="en-US" dirty="0" smtClean="0"/>
              <a:t>Growth of cloud computing is increasing the need for cloud security which has lagged behind the need</a:t>
            </a:r>
            <a:endParaRPr lang="en-US" dirty="0" smtClean="0"/>
          </a:p>
          <a:p>
            <a:r>
              <a:rPr lang="en-US" dirty="0" smtClean="0"/>
              <a:t>Personal </a:t>
            </a:r>
            <a:r>
              <a:rPr lang="en-US" dirty="0" smtClean="0"/>
              <a:t>firewalls on individual </a:t>
            </a:r>
            <a:r>
              <a:rPr lang="en-US" dirty="0" smtClean="0"/>
              <a:t>client </a:t>
            </a:r>
            <a:r>
              <a:rPr lang="en-US" dirty="0" smtClean="0"/>
              <a:t>computers have become an important tool for expanded network perimeters and individuals</a:t>
            </a:r>
            <a:endParaRPr lang="en-US" dirty="0" smtClean="0"/>
          </a:p>
        </p:txBody>
      </p:sp>
      <p:sp>
        <p:nvSpPr>
          <p:cNvPr id="9523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9523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ED4DEF-CABC-4648-B99F-4A5A79D26499}" type="slidenum">
              <a:rPr lang="en-US" smtClean="0">
                <a:solidFill>
                  <a:srgbClr val="A40000"/>
                </a:solidFill>
              </a:rPr>
              <a:pPr/>
              <a:t>61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Organizations that Promote Computer </a:t>
            </a:r>
            <a:r>
              <a:rPr lang="en-US" dirty="0" smtClean="0"/>
              <a:t>Security and CERT</a:t>
            </a:r>
            <a:endParaRPr lang="en-US" dirty="0" smtClean="0"/>
          </a:p>
        </p:txBody>
      </p:sp>
      <p:sp>
        <p:nvSpPr>
          <p:cNvPr id="9625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1988 </a:t>
            </a:r>
            <a:r>
              <a:rPr lang="en-US" dirty="0" smtClean="0"/>
              <a:t>Internet </a:t>
            </a:r>
            <a:r>
              <a:rPr lang="en-US" dirty="0" smtClean="0"/>
              <a:t>Worm </a:t>
            </a:r>
            <a:r>
              <a:rPr lang="en-US" dirty="0" smtClean="0"/>
              <a:t>organizations </a:t>
            </a:r>
            <a:r>
              <a:rPr lang="en-US" dirty="0" smtClean="0"/>
              <a:t>formed to share </a:t>
            </a:r>
            <a:r>
              <a:rPr lang="en-US" dirty="0" smtClean="0"/>
              <a:t>information about computer system threats</a:t>
            </a:r>
            <a:endParaRPr lang="en-US" dirty="0" smtClean="0"/>
          </a:p>
          <a:p>
            <a:pPr lvl="1"/>
            <a:r>
              <a:rPr lang="en-US" dirty="0" smtClean="0"/>
              <a:t>Sharing </a:t>
            </a:r>
            <a:r>
              <a:rPr lang="en-US" dirty="0" smtClean="0"/>
              <a:t>information about attacks and defenses for </a:t>
            </a:r>
            <a:r>
              <a:rPr lang="en-US" dirty="0" smtClean="0"/>
              <a:t>attacks helps create </a:t>
            </a:r>
            <a:r>
              <a:rPr lang="en-US" dirty="0" smtClean="0"/>
              <a:t>better computer </a:t>
            </a:r>
            <a:r>
              <a:rPr lang="en-US" dirty="0" smtClean="0"/>
              <a:t>security</a:t>
            </a:r>
          </a:p>
          <a:p>
            <a:r>
              <a:rPr lang="en-US" dirty="0"/>
              <a:t>Computer Emergency Response Team (CERT) </a:t>
            </a:r>
            <a:endParaRPr lang="en-US" dirty="0" smtClean="0"/>
          </a:p>
          <a:p>
            <a:pPr lvl="1"/>
            <a:r>
              <a:rPr lang="en-US" dirty="0" smtClean="0"/>
              <a:t>Maintains </a:t>
            </a:r>
            <a:r>
              <a:rPr lang="en-US" dirty="0"/>
              <a:t>effective, quick communications among security experts to handle or avoid security incidents</a:t>
            </a:r>
          </a:p>
          <a:p>
            <a:pPr lvl="1"/>
            <a:r>
              <a:rPr lang="en-US" dirty="0"/>
              <a:t>Responds to thousands of  incidents and provides security risk information and event alerts</a:t>
            </a:r>
          </a:p>
          <a:p>
            <a:pPr lvl="1"/>
            <a:r>
              <a:rPr lang="en-US" dirty="0"/>
              <a:t>Primary authoritative source for viruses, worms, and other types of attack information</a:t>
            </a:r>
          </a:p>
          <a:p>
            <a:pPr lvl="1"/>
            <a:endParaRPr lang="en-US" dirty="0" smtClean="0"/>
          </a:p>
        </p:txBody>
      </p:sp>
      <p:sp>
        <p:nvSpPr>
          <p:cNvPr id="96261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96262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3E39C5A-3A40-4D5F-9F8A-FA6497E0D721}" type="slidenum">
              <a:rPr lang="en-US" smtClean="0"/>
              <a:pPr/>
              <a:t>62</a:t>
            </a:fld>
            <a:endParaRPr lang="en-US" dirty="0" smtClean="0"/>
          </a:p>
        </p:txBody>
      </p:sp>
      <p:sp>
        <p:nvSpPr>
          <p:cNvPr id="96260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86D0C33-7680-4599-A5AB-F5D3A458503D}" type="slidenum">
              <a:rPr lang="en-US" sz="1400">
                <a:solidFill>
                  <a:srgbClr val="A40000"/>
                </a:solidFill>
              </a:rPr>
              <a:pPr algn="r" eaLnBrk="1" hangingPunct="1"/>
              <a:t>62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Organizations</a:t>
            </a:r>
          </a:p>
        </p:txBody>
      </p:sp>
      <p:sp>
        <p:nvSpPr>
          <p:cNvPr id="9830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382000" cy="4678363"/>
          </a:xfrm>
        </p:spPr>
        <p:txBody>
          <a:bodyPr/>
          <a:lstStyle/>
          <a:p>
            <a:r>
              <a:rPr lang="en-US" dirty="0" smtClean="0"/>
              <a:t>System </a:t>
            </a:r>
            <a:r>
              <a:rPr lang="en-US" dirty="0" smtClean="0"/>
              <a:t>Administrator, Audit, Network and Security (SANS) </a:t>
            </a:r>
            <a:r>
              <a:rPr lang="en-US" dirty="0" smtClean="0"/>
              <a:t>Institute is a cooperative education and research organization</a:t>
            </a:r>
            <a:endParaRPr lang="en-US" dirty="0" smtClean="0"/>
          </a:p>
          <a:p>
            <a:pPr lvl="1"/>
            <a:r>
              <a:rPr lang="en-US" dirty="0" smtClean="0"/>
              <a:t>SANS </a:t>
            </a:r>
            <a:r>
              <a:rPr lang="en-US" dirty="0" smtClean="0"/>
              <a:t>Internet Storm Center Web </a:t>
            </a:r>
            <a:r>
              <a:rPr lang="en-US" dirty="0" smtClean="0"/>
              <a:t>site provides current </a:t>
            </a:r>
            <a:r>
              <a:rPr lang="en-US" dirty="0" smtClean="0"/>
              <a:t>information on </a:t>
            </a:r>
            <a:r>
              <a:rPr lang="en-US" dirty="0" smtClean="0"/>
              <a:t>computer </a:t>
            </a:r>
            <a:r>
              <a:rPr lang="en-US" dirty="0" smtClean="0"/>
              <a:t>attacks worldwide</a:t>
            </a:r>
          </a:p>
          <a:p>
            <a:r>
              <a:rPr lang="en-US" dirty="0" smtClean="0"/>
              <a:t>CERIAS (Center for Education and Research in Information Assurance and Security</a:t>
            </a:r>
            <a:r>
              <a:rPr lang="en-US" dirty="0" smtClean="0"/>
              <a:t>) is a center for multidisciplinary research </a:t>
            </a:r>
            <a:r>
              <a:rPr lang="en-US" dirty="0" smtClean="0"/>
              <a:t>and </a:t>
            </a:r>
            <a:r>
              <a:rPr lang="en-US" dirty="0" smtClean="0"/>
              <a:t>education</a:t>
            </a:r>
          </a:p>
          <a:p>
            <a:r>
              <a:rPr lang="en-US" dirty="0"/>
              <a:t>Center for Internet Security is a not-for-profit organization that helps electronic commerce companies</a:t>
            </a:r>
          </a:p>
          <a:p>
            <a:endParaRPr lang="en-US" dirty="0" smtClean="0"/>
          </a:p>
        </p:txBody>
      </p:sp>
      <p:sp>
        <p:nvSpPr>
          <p:cNvPr id="9830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9830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61F0E37-6D52-40B5-BCB0-262EBED510DF}" type="slidenum">
              <a:rPr lang="en-US" smtClean="0">
                <a:solidFill>
                  <a:srgbClr val="A40000"/>
                </a:solidFill>
              </a:rPr>
              <a:pPr/>
              <a:t>63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Forensics and Ethical Hacking</a:t>
            </a:r>
          </a:p>
        </p:txBody>
      </p:sp>
      <p:sp>
        <p:nvSpPr>
          <p:cNvPr id="100357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forensics experts (ethical hackers</a:t>
            </a:r>
            <a:r>
              <a:rPr lang="en-US" dirty="0" smtClean="0"/>
              <a:t>) are computer </a:t>
            </a:r>
            <a:r>
              <a:rPr lang="en-US" dirty="0" smtClean="0"/>
              <a:t>sleuths hired to probe PCs</a:t>
            </a:r>
          </a:p>
          <a:p>
            <a:pPr lvl="1"/>
            <a:r>
              <a:rPr lang="en-US" dirty="0" smtClean="0"/>
              <a:t>Locate information usable in legal proceedings</a:t>
            </a:r>
          </a:p>
          <a:p>
            <a:pPr lvl="1"/>
            <a:r>
              <a:rPr lang="en-US" dirty="0" smtClean="0"/>
              <a:t>Job of breaking into client computers</a:t>
            </a:r>
          </a:p>
          <a:p>
            <a:r>
              <a:rPr lang="en-US" dirty="0" smtClean="0"/>
              <a:t>Computer forensics </a:t>
            </a:r>
            <a:r>
              <a:rPr lang="en-US" dirty="0" smtClean="0"/>
              <a:t>field is responsible </a:t>
            </a:r>
            <a:r>
              <a:rPr lang="en-US" dirty="0" smtClean="0"/>
              <a:t>for collection, preservation, and computer-related evidence analysis</a:t>
            </a:r>
          </a:p>
          <a:p>
            <a:r>
              <a:rPr lang="en-US" dirty="0" smtClean="0"/>
              <a:t>Companies hire ethical hackers to test computer security safeguards</a:t>
            </a:r>
          </a:p>
        </p:txBody>
      </p:sp>
      <p:sp>
        <p:nvSpPr>
          <p:cNvPr id="1003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0035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147F236-9D09-40AA-B95D-599FB6697D05}" type="slidenum">
              <a:rPr lang="en-US" smtClean="0">
                <a:solidFill>
                  <a:srgbClr val="A40000"/>
                </a:solidFill>
              </a:rPr>
              <a:pPr/>
              <a:t>64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8439DD3-0A63-447C-B2AB-2946F5EC385C}" type="slidenum">
              <a:rPr lang="en-US" sz="1400"/>
              <a:pPr algn="r" eaLnBrk="1" hangingPunct="1"/>
              <a:t>7</a:t>
            </a:fld>
            <a:endParaRPr lang="en-US" sz="1400" dirty="0"/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Security and Risk Management (cont’d.)</a:t>
            </a:r>
          </a:p>
        </p:txBody>
      </p:sp>
      <p:sp>
        <p:nvSpPr>
          <p:cNvPr id="10244" name="Rectangle 7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458200" cy="4678363"/>
          </a:xfrm>
        </p:spPr>
        <p:txBody>
          <a:bodyPr/>
          <a:lstStyle/>
          <a:p>
            <a:r>
              <a:rPr lang="en-US" dirty="0" smtClean="0"/>
              <a:t>Risk management model: four general actions based on impact (cost) &amp; probability of physical threat</a:t>
            </a:r>
          </a:p>
          <a:p>
            <a:pPr lvl="1"/>
            <a:r>
              <a:rPr lang="en-US" dirty="0" smtClean="0"/>
              <a:t>Also applicable for protecting Internet and electronic commerce assets from physical and electronic threats </a:t>
            </a:r>
          </a:p>
          <a:p>
            <a:pPr lvl="1"/>
            <a:r>
              <a:rPr lang="en-US" dirty="0" smtClean="0"/>
              <a:t>Eavesdropper (person or device) that listens in on and copies Internet transmissions</a:t>
            </a:r>
          </a:p>
          <a:p>
            <a:pPr lvl="1"/>
            <a:r>
              <a:rPr lang="en-US" dirty="0"/>
              <a:t>Crackers or hackers </a:t>
            </a:r>
            <a:r>
              <a:rPr lang="en-US" dirty="0" smtClean="0"/>
              <a:t>obtain </a:t>
            </a:r>
            <a:r>
              <a:rPr lang="en-US" dirty="0"/>
              <a:t>unauthorized access to computers and networks</a:t>
            </a:r>
          </a:p>
          <a:p>
            <a:pPr lvl="2"/>
            <a:r>
              <a:rPr lang="en-US" dirty="0"/>
              <a:t>White hat </a:t>
            </a:r>
            <a:r>
              <a:rPr lang="en-US" dirty="0" smtClean="0"/>
              <a:t>(good) and </a:t>
            </a:r>
            <a:r>
              <a:rPr lang="en-US" dirty="0"/>
              <a:t>black hat </a:t>
            </a:r>
            <a:r>
              <a:rPr lang="en-US" dirty="0" smtClean="0"/>
              <a:t>(bad) hackers</a:t>
            </a:r>
          </a:p>
          <a:p>
            <a:r>
              <a:rPr lang="en-US" dirty="0" smtClean="0"/>
              <a:t>Companies must identify risks, determine how to protect assets, and calculate how much to spend</a:t>
            </a:r>
          </a:p>
        </p:txBody>
      </p:sp>
      <p:sp>
        <p:nvSpPr>
          <p:cNvPr id="1024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024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D503CA5-C220-48C9-864B-3018E94924EF}" type="slidenum">
              <a:rPr lang="en-US" smtClean="0">
                <a:solidFill>
                  <a:srgbClr val="A40000"/>
                </a:solidFill>
              </a:rPr>
              <a:pPr/>
              <a:t>7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99E5763-251B-47EF-A386-A3E53E824A86}" type="slidenum">
              <a:rPr lang="en-US" smtClean="0">
                <a:solidFill>
                  <a:srgbClr val="A40000"/>
                </a:solidFill>
              </a:rPr>
              <a:pPr/>
              <a:t>8</a:t>
            </a:fld>
            <a:endParaRPr lang="en-US" dirty="0" smtClean="0">
              <a:solidFill>
                <a:srgbClr val="A40000"/>
              </a:solidFill>
            </a:endParaRP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983343" y="5377411"/>
            <a:ext cx="415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10-1 Risk management model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7745808" y="4435297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  <p:pic>
        <p:nvPicPr>
          <p:cNvPr id="1026" name="Picture 2" descr="C:\Users\peterson\chimbo temp\Schneider2014\artwork\C8757_ch10_no callouts\C8757_ch10_no callouts\Fig10-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7065"/>
            <a:ext cx="7584424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Computer Security</a:t>
            </a:r>
          </a:p>
        </p:txBody>
      </p:sp>
      <p:sp>
        <p:nvSpPr>
          <p:cNvPr id="13317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05800" cy="4678363"/>
          </a:xfrm>
        </p:spPr>
        <p:txBody>
          <a:bodyPr/>
          <a:lstStyle/>
          <a:p>
            <a:r>
              <a:rPr lang="en-US" dirty="0" smtClean="0"/>
              <a:t>Secrecy refers to protecting against unauthorized data disclosure and ensuring data source authenticity</a:t>
            </a:r>
          </a:p>
          <a:p>
            <a:r>
              <a:rPr lang="en-US" dirty="0" smtClean="0"/>
              <a:t>Integrity is </a:t>
            </a:r>
            <a:r>
              <a:rPr lang="en-US" dirty="0"/>
              <a:t>p</a:t>
            </a:r>
            <a:r>
              <a:rPr lang="en-US" dirty="0" smtClean="0"/>
              <a:t>reventing unauthorized data modification</a:t>
            </a:r>
          </a:p>
          <a:p>
            <a:pPr lvl="1"/>
            <a:r>
              <a:rPr lang="en-US" dirty="0" smtClean="0"/>
              <a:t>Integrity violation occurs when an e-mail message is intercepted and changed before reaching destination</a:t>
            </a:r>
          </a:p>
          <a:p>
            <a:pPr lvl="2"/>
            <a:r>
              <a:rPr lang="en-US" dirty="0" smtClean="0"/>
              <a:t>Man-in-the-middle exploit</a:t>
            </a:r>
          </a:p>
          <a:p>
            <a:r>
              <a:rPr lang="en-US" dirty="0" smtClean="0"/>
              <a:t>Necessity refers to preventing data delays or denials (removal)</a:t>
            </a:r>
          </a:p>
        </p:txBody>
      </p:sp>
      <p:sp>
        <p:nvSpPr>
          <p:cNvPr id="1331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331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C03B205-0CAC-44A9-AC69-D0826E350E71}" type="slidenum">
              <a:rPr lang="en-US" smtClean="0">
                <a:solidFill>
                  <a:srgbClr val="A40000"/>
                </a:solidFill>
              </a:rPr>
              <a:pPr/>
              <a:t>9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7627</Words>
  <Application>Microsoft Office PowerPoint</Application>
  <PresentationFormat>On-screen Show (4:3)</PresentationFormat>
  <Paragraphs>581</Paragraphs>
  <Slides>64</Slides>
  <Notes>63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7" baseType="lpstr">
      <vt:lpstr>Arial</vt:lpstr>
      <vt:lpstr>Times New Roman</vt:lpstr>
      <vt:lpstr>Default Design</vt:lpstr>
      <vt:lpstr>CHAPTER 10</vt:lpstr>
      <vt:lpstr>Learning Objectives</vt:lpstr>
      <vt:lpstr>Introduction</vt:lpstr>
      <vt:lpstr>Online Security Issues Overview</vt:lpstr>
      <vt:lpstr>Origins of Security on Interconnected Computer Systems</vt:lpstr>
      <vt:lpstr>Computer Security and Risk Management</vt:lpstr>
      <vt:lpstr>Computer Security and Risk Management (cont’d.)</vt:lpstr>
      <vt:lpstr>PowerPoint Presentation</vt:lpstr>
      <vt:lpstr>Elements of Computer Security</vt:lpstr>
      <vt:lpstr>Establishing a Security Policy</vt:lpstr>
      <vt:lpstr>Establishing a Security Policy (cont’d.)</vt:lpstr>
      <vt:lpstr>PowerPoint Presentation</vt:lpstr>
      <vt:lpstr>Establishing a Security Policy (cont’d.)</vt:lpstr>
      <vt:lpstr>Security for Client Devices</vt:lpstr>
      <vt:lpstr>Cookies and Web Bugs</vt:lpstr>
      <vt:lpstr>Cookies and Web Bugs (cont’d.)</vt:lpstr>
      <vt:lpstr>Cookies and Web Bugs (cont’d.)</vt:lpstr>
      <vt:lpstr>PowerPoint Presentation</vt:lpstr>
      <vt:lpstr>Active Content</vt:lpstr>
      <vt:lpstr>Active Content (cont’d.)</vt:lpstr>
      <vt:lpstr>Active Content (cont’d.)</vt:lpstr>
      <vt:lpstr>Graphics and Plug-Ins</vt:lpstr>
      <vt:lpstr>Viruses, Worms, and Antivirus Software</vt:lpstr>
      <vt:lpstr>PowerPoint Presentation</vt:lpstr>
      <vt:lpstr>Viruses, Worms, and Antivirus Software (cont’d.)</vt:lpstr>
      <vt:lpstr>PowerPoint Presentation</vt:lpstr>
      <vt:lpstr>PowerPoint Presentation</vt:lpstr>
      <vt:lpstr>Viruses, Worms, and Antivirus Software (cont’d.)</vt:lpstr>
      <vt:lpstr>PowerPoint Presentation</vt:lpstr>
      <vt:lpstr>Digital Certificates</vt:lpstr>
      <vt:lpstr>Digital Certificates (cont’d.)</vt:lpstr>
      <vt:lpstr>Steganography</vt:lpstr>
      <vt:lpstr>Physical Security for Client Devices and Client Security for Mobile Devices</vt:lpstr>
      <vt:lpstr>Communication Channel Security and Secrecy Threats</vt:lpstr>
      <vt:lpstr>Secrecy Threats (cont’d.)</vt:lpstr>
      <vt:lpstr>Integrity Threats</vt:lpstr>
      <vt:lpstr>Necessity Threats</vt:lpstr>
      <vt:lpstr>Threats to the Physical Security of Internet Communications Channels</vt:lpstr>
      <vt:lpstr>Threats to Wireless Networks</vt:lpstr>
      <vt:lpstr>Encryption Solutions and Encryption Algorithms</vt:lpstr>
      <vt:lpstr>Encryption Algorithms and Hash Coding</vt:lpstr>
      <vt:lpstr>Asymmetric Encryption</vt:lpstr>
      <vt:lpstr>Symmetric Encryption</vt:lpstr>
      <vt:lpstr>Comparing Asymmetric and Symmetric Encryption Systems</vt:lpstr>
      <vt:lpstr>PowerPoint Presentation</vt:lpstr>
      <vt:lpstr>Encryption in Web Browsers: Secure Sockets Layer (SSL) Protocol </vt:lpstr>
      <vt:lpstr>SSL Protocol (cont’d.)</vt:lpstr>
      <vt:lpstr>PowerPoint Presentation</vt:lpstr>
      <vt:lpstr>Encryption in Web Browsers: Secure HTTP (S-HTTP)</vt:lpstr>
      <vt:lpstr>Hash Functions, Message Digests, and Digital Signatures</vt:lpstr>
      <vt:lpstr>PowerPoint Presentation</vt:lpstr>
      <vt:lpstr>Security for Server Computers and Password Attack Threats</vt:lpstr>
      <vt:lpstr>Password Attack Threats (cont’d.)</vt:lpstr>
      <vt:lpstr>PowerPoint Presentation</vt:lpstr>
      <vt:lpstr>Database Threats and Other Software-Based Threats</vt:lpstr>
      <vt:lpstr>Other Software-Based Threats (cont’d.)</vt:lpstr>
      <vt:lpstr>Threats to Physical Security of Web Servers and Access Control and Authentication</vt:lpstr>
      <vt:lpstr>Access Control and Authentication (cont’d)</vt:lpstr>
      <vt:lpstr>Firewalls</vt:lpstr>
      <vt:lpstr>Firewalls (cont’d.)</vt:lpstr>
      <vt:lpstr>Firewalls (cont’d.)</vt:lpstr>
      <vt:lpstr>Organizations that Promote Computer Security and CERT</vt:lpstr>
      <vt:lpstr>Other Organizations</vt:lpstr>
      <vt:lpstr>Computer Forensics and Ethical Hacking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322</cp:revision>
  <cp:lastPrinted>1601-01-01T00:00:00Z</cp:lastPrinted>
  <dcterms:created xsi:type="dcterms:W3CDTF">1601-01-01T00:00:00Z</dcterms:created>
  <dcterms:modified xsi:type="dcterms:W3CDTF">2016-02-21T20:51:44Z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