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1"/>
  </p:sldMasterIdLst>
  <p:notesMasterIdLst>
    <p:notesMasterId r:id="rId42"/>
  </p:notesMasterIdLst>
  <p:handoutMasterIdLst>
    <p:handoutMasterId r:id="rId43"/>
  </p:handoutMasterIdLst>
  <p:sldIdLst>
    <p:sldId id="390" r:id="rId2"/>
    <p:sldId id="257" r:id="rId3"/>
    <p:sldId id="391" r:id="rId4"/>
    <p:sldId id="387" r:id="rId5"/>
    <p:sldId id="259" r:id="rId6"/>
    <p:sldId id="261" r:id="rId7"/>
    <p:sldId id="392" r:id="rId8"/>
    <p:sldId id="379" r:id="rId9"/>
    <p:sldId id="263" r:id="rId10"/>
    <p:sldId id="264" r:id="rId11"/>
    <p:sldId id="266" r:id="rId12"/>
    <p:sldId id="269" r:id="rId13"/>
    <p:sldId id="272" r:id="rId14"/>
    <p:sldId id="373" r:id="rId15"/>
    <p:sldId id="374" r:id="rId16"/>
    <p:sldId id="273" r:id="rId17"/>
    <p:sldId id="274" r:id="rId18"/>
    <p:sldId id="364" r:id="rId19"/>
    <p:sldId id="276" r:id="rId20"/>
    <p:sldId id="376" r:id="rId21"/>
    <p:sldId id="258" r:id="rId22"/>
    <p:sldId id="281" r:id="rId23"/>
    <p:sldId id="290" r:id="rId24"/>
    <p:sldId id="388" r:id="rId25"/>
    <p:sldId id="389" r:id="rId26"/>
    <p:sldId id="378" r:id="rId27"/>
    <p:sldId id="292" r:id="rId28"/>
    <p:sldId id="313" r:id="rId29"/>
    <p:sldId id="383" r:id="rId30"/>
    <p:sldId id="328" r:id="rId31"/>
    <p:sldId id="329" r:id="rId32"/>
    <p:sldId id="366" r:id="rId33"/>
    <p:sldId id="367" r:id="rId34"/>
    <p:sldId id="331" r:id="rId35"/>
    <p:sldId id="393" r:id="rId36"/>
    <p:sldId id="334" r:id="rId37"/>
    <p:sldId id="337" r:id="rId38"/>
    <p:sldId id="344" r:id="rId39"/>
    <p:sldId id="339" r:id="rId40"/>
    <p:sldId id="34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2163" autoAdjust="0"/>
  </p:normalViewPr>
  <p:slideViewPr>
    <p:cSldViewPr>
      <p:cViewPr varScale="1">
        <p:scale>
          <a:sx n="113" d="100"/>
          <a:sy n="113" d="100"/>
        </p:scale>
        <p:origin x="13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6AEB33-7474-4952-AC33-B946BCB0A143}" type="datetimeFigureOut">
              <a:rPr lang="en-US"/>
              <a:pPr>
                <a:defRPr/>
              </a:pPr>
              <a:t>2/21/2016</a:t>
            </a:fld>
            <a:endParaRPr 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BAB567-E012-4FEF-AE31-0E964F487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8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54312B-3854-4616-B497-9A76C1334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8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43051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8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5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50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9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21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51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2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2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1DFF6F-6C92-4E1D-922C-1BAB0B9DE5B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AEFCBF0-896B-47F7-BD8A-74891CBC0760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890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E0DAF4-7E6B-45E1-B769-E67862F67EDB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64281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2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5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15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5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4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61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83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8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0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1DFF6F-6C92-4E1D-922C-1BAB0B9DE5B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AEFCBF0-896B-47F7-BD8A-74891CBC0760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8909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E0DAF4-7E6B-45E1-B769-E67862F67EDB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30619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50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36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37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42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670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45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0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85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5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3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0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4312B-3854-4616-B497-9A76C13348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6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49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53744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Cengage Learning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4565-6368-4696-9076-831C05F1D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Cengage Learning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A9F7-D61B-4DB1-A6F6-732593FF9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4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25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 eaLnBrk="1" hangingPunct="1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D6399349-BC41-4FBA-B028-7251202A2E2D}" type="slidenum">
              <a:rPr lang="en-US" smtClean="0"/>
              <a:pPr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pal.com@218.36.41.188/fl/login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066800"/>
            <a:ext cx="3469341" cy="20978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 Systems for Electronic Commerce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11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Cards (cont’d.)</a:t>
            </a:r>
          </a:p>
        </p:txBody>
      </p:sp>
      <p:sp>
        <p:nvSpPr>
          <p:cNvPr id="12293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/>
          <a:lstStyle/>
          <a:p>
            <a:r>
              <a:rPr lang="en-US" dirty="0" smtClean="0"/>
              <a:t>Debit card (electronic funds transfer at point of sale (EFTPOS) cards) removes funds from cardholder’s bank account and transfers it to seller’s account</a:t>
            </a:r>
          </a:p>
          <a:p>
            <a:pPr lvl="1"/>
            <a:r>
              <a:rPr lang="en-US" dirty="0" smtClean="0"/>
              <a:t>Issued by bank with major credit card issuer's name</a:t>
            </a:r>
          </a:p>
          <a:p>
            <a:r>
              <a:rPr lang="en-US" dirty="0"/>
              <a:t>Charge card (American Express) has no spending limit with entire amount due at end of billing period</a:t>
            </a:r>
          </a:p>
          <a:p>
            <a:r>
              <a:rPr lang="en-US" dirty="0" smtClean="0"/>
              <a:t>Retailers </a:t>
            </a:r>
            <a:r>
              <a:rPr lang="en-US" dirty="0"/>
              <a:t>may offer their own store charge cards</a:t>
            </a:r>
          </a:p>
          <a:p>
            <a:r>
              <a:rPr lang="en-US" dirty="0"/>
              <a:t>Prepaid cards are called gift </a:t>
            </a:r>
            <a:r>
              <a:rPr lang="en-US" dirty="0" smtClean="0"/>
              <a:t>cards</a:t>
            </a:r>
          </a:p>
          <a:p>
            <a:r>
              <a:rPr lang="en-US" dirty="0"/>
              <a:t>Single-use cards had disposable </a:t>
            </a:r>
            <a:r>
              <a:rPr lang="en-US" dirty="0" smtClean="0"/>
              <a:t>numbers, valid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one </a:t>
            </a:r>
            <a:r>
              <a:rPr lang="en-US" dirty="0" smtClean="0"/>
              <a:t>transaction, but not adopted by consumers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672996-149E-4CE9-B33A-C1175F3193C1}" type="slidenum">
              <a:rPr lang="en-US" smtClean="0">
                <a:solidFill>
                  <a:srgbClr val="8E0000"/>
                </a:solidFill>
              </a:rPr>
              <a:pPr/>
              <a:t>10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 of Payment Cards</a:t>
            </a:r>
          </a:p>
        </p:txBody>
      </p:sp>
      <p:sp>
        <p:nvSpPr>
          <p:cNvPr id="1536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 for merchants include fraud protection</a:t>
            </a:r>
          </a:p>
          <a:p>
            <a:pPr lvl="1"/>
            <a:r>
              <a:rPr lang="en-US" dirty="0" smtClean="0"/>
              <a:t>Can authenticate and authorize purchases using a payment card processing network</a:t>
            </a:r>
          </a:p>
          <a:p>
            <a:pPr lvl="2"/>
            <a:r>
              <a:rPr lang="en-US" dirty="0" smtClean="0"/>
              <a:t>Interchange network</a:t>
            </a:r>
            <a:r>
              <a:rPr lang="en-US" dirty="0"/>
              <a:t> </a:t>
            </a:r>
            <a:r>
              <a:rPr lang="en-US" dirty="0" smtClean="0"/>
              <a:t>is a set of connections between banks and  associations owning credit cards</a:t>
            </a:r>
          </a:p>
          <a:p>
            <a:r>
              <a:rPr lang="en-US" dirty="0" smtClean="0"/>
              <a:t>Advantage for U.S. consumers is limited fraud liability of $50 which is often waived if card is stolen</a:t>
            </a:r>
          </a:p>
          <a:p>
            <a:r>
              <a:rPr lang="en-US" dirty="0"/>
              <a:t>Merchants view the per-transaction and monthly processing fees as a cost of doing business</a:t>
            </a:r>
          </a:p>
          <a:p>
            <a:r>
              <a:rPr lang="en-US" dirty="0"/>
              <a:t>Consumers pay a slightly higher cost for goods </a:t>
            </a:r>
            <a:r>
              <a:rPr lang="en-US" dirty="0" smtClean="0"/>
              <a:t>due </a:t>
            </a:r>
            <a:r>
              <a:rPr lang="en-US" dirty="0"/>
              <a:t>to these </a:t>
            </a:r>
            <a:r>
              <a:rPr lang="en-US" dirty="0" smtClean="0"/>
              <a:t>cards and some charge an annual fee </a:t>
            </a: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90537D-A5CC-4ED0-B4F2-95ED6C28AED3}" type="slidenum">
              <a:rPr lang="en-US" smtClean="0">
                <a:solidFill>
                  <a:srgbClr val="8E0000"/>
                </a:solidFill>
              </a:rPr>
              <a:pPr/>
              <a:t>11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Acceptance and Processing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US online and mail order stores must ship merchandise within 30 days of charging payment</a:t>
            </a:r>
          </a:p>
          <a:p>
            <a:pPr lvl="1"/>
            <a:r>
              <a:rPr lang="en-US" dirty="0" smtClean="0"/>
              <a:t>Significant violation penalties so most stores charge account when order shipped</a:t>
            </a:r>
          </a:p>
          <a:p>
            <a:r>
              <a:rPr lang="en-US" dirty="0"/>
              <a:t>Processing payment card </a:t>
            </a:r>
            <a:r>
              <a:rPr lang="en-US" dirty="0" smtClean="0"/>
              <a:t>transactions online is a two step process </a:t>
            </a:r>
            <a:endParaRPr lang="en-US" dirty="0"/>
          </a:p>
          <a:p>
            <a:pPr lvl="1"/>
            <a:r>
              <a:rPr lang="en-US" dirty="0"/>
              <a:t>Payment </a:t>
            </a:r>
            <a:r>
              <a:rPr lang="en-US" dirty="0" smtClean="0"/>
              <a:t>acceptance is establishing </a:t>
            </a:r>
            <a:r>
              <a:rPr lang="en-US" dirty="0"/>
              <a:t>card </a:t>
            </a:r>
            <a:r>
              <a:rPr lang="en-US" dirty="0" smtClean="0"/>
              <a:t>validity and verifying card’s </a:t>
            </a:r>
            <a:r>
              <a:rPr lang="en-US" dirty="0"/>
              <a:t>limit not exceeded by transaction</a:t>
            </a:r>
          </a:p>
          <a:p>
            <a:pPr lvl="1"/>
            <a:r>
              <a:rPr lang="en-US" dirty="0"/>
              <a:t>Clearing the </a:t>
            </a:r>
            <a:r>
              <a:rPr lang="en-US" dirty="0" smtClean="0"/>
              <a:t>transaction includes all </a:t>
            </a:r>
            <a:r>
              <a:rPr lang="en-US" dirty="0"/>
              <a:t>steps to move funds from card holder’s bank account into </a:t>
            </a:r>
            <a:r>
              <a:rPr lang="en-US" dirty="0" smtClean="0"/>
              <a:t>the merchant’s </a:t>
            </a:r>
            <a:r>
              <a:rPr lang="en-US" dirty="0"/>
              <a:t>bank account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14D87E-438C-4C02-9022-0BB774A23D15}" type="slidenum">
              <a:rPr lang="en-US" smtClean="0">
                <a:solidFill>
                  <a:srgbClr val="8E0000"/>
                </a:solidFill>
              </a:rPr>
              <a:pPr/>
              <a:t>12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</a:t>
            </a:r>
            <a:r>
              <a:rPr lang="en-US" dirty="0" smtClean="0"/>
              <a:t>Closed Loop Systems</a:t>
            </a:r>
            <a:endParaRPr lang="en-US" dirty="0"/>
          </a:p>
        </p:txBody>
      </p:sp>
      <p:sp>
        <p:nvSpPr>
          <p:cNvPr id="1946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closed loop system the card issuer pays merchant directly without a bank or clearinghouse </a:t>
            </a:r>
          </a:p>
          <a:p>
            <a:pPr lvl="1"/>
            <a:r>
              <a:rPr lang="en-US" dirty="0" smtClean="0"/>
              <a:t>American Express, Discover Card</a:t>
            </a:r>
          </a:p>
          <a:p>
            <a:pPr lvl="1"/>
            <a:r>
              <a:rPr lang="en-US" dirty="0" smtClean="0"/>
              <a:t>Issue cards directly to consumers</a:t>
            </a:r>
          </a:p>
          <a:p>
            <a:r>
              <a:rPr lang="en-US" dirty="0" smtClean="0"/>
              <a:t>Open loop systems add additional payment processing intermediaries to the closed loop system</a:t>
            </a:r>
          </a:p>
          <a:p>
            <a:pPr lvl="1"/>
            <a:r>
              <a:rPr lang="en-US" dirty="0" smtClean="0"/>
              <a:t>Visa, MasterCard issued by local bank</a:t>
            </a:r>
          </a:p>
          <a:p>
            <a:pPr lvl="1"/>
            <a:r>
              <a:rPr lang="en-US" dirty="0" smtClean="0"/>
              <a:t>Visa and MasterCard are credit card associations operated by customer issuing banks who evaluate credit standing, establish credit limits and absorb non-payment losses</a:t>
            </a:r>
          </a:p>
          <a:p>
            <a:pPr lvl="2"/>
            <a:endParaRPr lang="en-US" dirty="0" smtClean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002228-2F3A-4A81-9F59-D1AECA010D14}" type="slidenum">
              <a:rPr lang="en-US" smtClean="0">
                <a:solidFill>
                  <a:srgbClr val="8E0000"/>
                </a:solidFill>
              </a:rPr>
              <a:pPr/>
              <a:t>13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C68F7A-A5C0-4695-88E2-B486F135A1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6800" y="5539563"/>
            <a:ext cx="5109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0000"/>
                </a:solidFill>
              </a:rPr>
              <a:t>FIGURE </a:t>
            </a:r>
            <a:r>
              <a:rPr lang="en-US" dirty="0" smtClean="0">
                <a:solidFill>
                  <a:srgbClr val="8E0000"/>
                </a:solidFill>
              </a:rPr>
              <a:t>11-2 Closed loop payment card system</a:t>
            </a:r>
            <a:endParaRPr lang="en-US" dirty="0">
              <a:solidFill>
                <a:srgbClr val="8E0000"/>
              </a:solidFill>
            </a:endParaRPr>
          </a:p>
        </p:txBody>
      </p:sp>
      <p:pic>
        <p:nvPicPr>
          <p:cNvPr id="1026" name="Picture 2" descr="C:\Users\peterson\chimbo temp\Schneider2014\artwork\C8757_ch11_no callouts\C8757_ch11_no callouts\Fig11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31" y="533400"/>
            <a:ext cx="6124575" cy="47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6920129" y="451569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194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C68F7A-A5C0-4695-88E2-B486F135A1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19200" y="5510870"/>
            <a:ext cx="495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0000"/>
                </a:solidFill>
              </a:rPr>
              <a:t>FIGURE </a:t>
            </a:r>
            <a:r>
              <a:rPr lang="en-US" dirty="0" smtClean="0">
                <a:solidFill>
                  <a:srgbClr val="8E0000"/>
                </a:solidFill>
              </a:rPr>
              <a:t>11-3 Open loop payment card system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970400" y="44021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050" name="Picture 2" descr="C:\Users\peterson\chimbo temp\Schneider2014\artwork\C8757_ch11_no callouts\C8757_ch11_no callouts\Fig11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939"/>
            <a:ext cx="8029149" cy="47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 Accounts</a:t>
            </a:r>
            <a:endParaRPr lang="en-US" dirty="0"/>
          </a:p>
        </p:txBody>
      </p:sp>
      <p:sp>
        <p:nvSpPr>
          <p:cNvPr id="20485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bank does business with sellers</a:t>
            </a:r>
            <a:r>
              <a:rPr lang="en-US" dirty="0"/>
              <a:t> </a:t>
            </a:r>
            <a:r>
              <a:rPr lang="en-US" dirty="0" smtClean="0"/>
              <a:t>that want to accept payment cards</a:t>
            </a:r>
          </a:p>
          <a:p>
            <a:pPr lvl="1"/>
            <a:r>
              <a:rPr lang="en-US" dirty="0" smtClean="0"/>
              <a:t>Business must set up a merchant account with acquiring bank to process Internet transactions</a:t>
            </a:r>
          </a:p>
          <a:p>
            <a:pPr lvl="2"/>
            <a:r>
              <a:rPr lang="en-US" dirty="0" smtClean="0"/>
              <a:t>One type similar to a checking account with bank collecting accounts net of processing fees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ommonly account acts like a credit line where the acquiring bank makes a non-interest bearing loan in the amount of daily net receipts, reduced by collections</a:t>
            </a:r>
          </a:p>
          <a:p>
            <a:r>
              <a:rPr lang="en-US" dirty="0" smtClean="0"/>
              <a:t>Obtaining account requires merchant to provide business information and the bank to assess risk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F1CAA2-2A34-4CB3-8549-9728303760C4}" type="slidenum">
              <a:rPr lang="en-US" smtClean="0">
                <a:solidFill>
                  <a:srgbClr val="8E0000"/>
                </a:solidFill>
              </a:rPr>
              <a:pPr/>
              <a:t>16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 Accounts (cont’d.)</a:t>
            </a:r>
          </a:p>
        </p:txBody>
      </p:sp>
      <p:sp>
        <p:nvSpPr>
          <p:cNvPr id="2150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Chargeback occurs when cardholder successfully contests </a:t>
            </a:r>
            <a:r>
              <a:rPr lang="en-US" dirty="0" smtClean="0"/>
              <a:t>charge </a:t>
            </a:r>
          </a:p>
          <a:p>
            <a:pPr lvl="1"/>
            <a:r>
              <a:rPr lang="en-US" dirty="0" smtClean="0"/>
              <a:t>Acquiring bank </a:t>
            </a:r>
            <a:r>
              <a:rPr lang="en-US" dirty="0" smtClean="0"/>
              <a:t>must retrieve money from merchant </a:t>
            </a:r>
            <a:r>
              <a:rPr lang="en-US" dirty="0" smtClean="0"/>
              <a:t>account which may have funds on deposit</a:t>
            </a:r>
            <a:endParaRPr lang="en-US" dirty="0" smtClean="0"/>
          </a:p>
          <a:p>
            <a:r>
              <a:rPr lang="en-US" dirty="0" smtClean="0"/>
              <a:t>Acquirer fees are </a:t>
            </a:r>
            <a:r>
              <a:rPr lang="en-US" dirty="0" smtClean="0"/>
              <a:t>charges for providing payment card processing </a:t>
            </a:r>
            <a:r>
              <a:rPr lang="en-US" dirty="0" smtClean="0"/>
              <a:t>service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month and transaction, set by the acquiring bank</a:t>
            </a:r>
            <a:endParaRPr lang="en-US" dirty="0" smtClean="0"/>
          </a:p>
          <a:p>
            <a:r>
              <a:rPr lang="en-US" dirty="0" smtClean="0"/>
              <a:t>Interchange </a:t>
            </a:r>
            <a:r>
              <a:rPr lang="en-US" dirty="0" smtClean="0"/>
              <a:t>fees are charged at rates that depend on the merchant’s industry</a:t>
            </a:r>
          </a:p>
          <a:p>
            <a:pPr lvl="1"/>
            <a:r>
              <a:rPr lang="en-US" dirty="0" smtClean="0"/>
              <a:t>Set by card association, charged to acquiring bank and usually passed along to merchant </a:t>
            </a:r>
            <a:endParaRPr lang="en-US" dirty="0" smtClean="0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BD264B-C0A4-448D-9133-11371723AF81}" type="slidenum">
              <a:rPr lang="en-US" smtClean="0">
                <a:solidFill>
                  <a:srgbClr val="8E0000"/>
                </a:solidFill>
              </a:rPr>
              <a:pPr/>
              <a:t>17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9468A07-A15D-4ECE-B6F9-43F51937CC80}" type="slidenum">
              <a:rPr lang="en-US" sz="1400"/>
              <a:pPr algn="r" eaLnBrk="1" hangingPunct="1"/>
              <a:t>18</a:t>
            </a:fld>
            <a:endParaRPr lang="en-US" sz="1400" dirty="0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 Accounts (cont’d.)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97603"/>
            <a:ext cx="8229600" cy="4678363"/>
          </a:xfrm>
        </p:spPr>
        <p:txBody>
          <a:bodyPr/>
          <a:lstStyle/>
          <a:p>
            <a:r>
              <a:rPr lang="en-US" dirty="0" smtClean="0"/>
              <a:t>Level of fraud is higher online </a:t>
            </a:r>
            <a:endParaRPr lang="en-US" dirty="0" smtClean="0"/>
          </a:p>
          <a:p>
            <a:pPr lvl="1"/>
            <a:r>
              <a:rPr lang="en-US" dirty="0" smtClean="0"/>
              <a:t>Under </a:t>
            </a:r>
            <a:r>
              <a:rPr lang="en-US" dirty="0" smtClean="0"/>
              <a:t>15% of </a:t>
            </a:r>
            <a:r>
              <a:rPr lang="en-US" dirty="0" smtClean="0"/>
              <a:t>all credit card transactions </a:t>
            </a:r>
            <a:r>
              <a:rPr lang="en-US" dirty="0" smtClean="0"/>
              <a:t>responsible for 64% </a:t>
            </a:r>
            <a:r>
              <a:rPr lang="en-US" dirty="0" smtClean="0"/>
              <a:t>percent of total dollar amount of credit card </a:t>
            </a:r>
            <a:r>
              <a:rPr lang="en-US" dirty="0" smtClean="0"/>
              <a:t>fraud (declining since 2008)</a:t>
            </a:r>
            <a:endParaRPr lang="en-US" dirty="0" smtClean="0"/>
          </a:p>
          <a:p>
            <a:r>
              <a:rPr lang="en-US" dirty="0" smtClean="0"/>
              <a:t>Antifraud </a:t>
            </a:r>
            <a:r>
              <a:rPr lang="en-US" dirty="0"/>
              <a:t>measures include </a:t>
            </a:r>
          </a:p>
          <a:p>
            <a:pPr lvl="1"/>
            <a:r>
              <a:rPr lang="en-US" dirty="0"/>
              <a:t>Scoring services </a:t>
            </a:r>
            <a:r>
              <a:rPr lang="en-US" dirty="0" smtClean="0"/>
              <a:t>that provide </a:t>
            </a:r>
            <a:r>
              <a:rPr lang="en-US" dirty="0"/>
              <a:t>risk ratings for individual transactions in real time</a:t>
            </a:r>
          </a:p>
          <a:p>
            <a:pPr lvl="1"/>
            <a:r>
              <a:rPr lang="en-US" dirty="0"/>
              <a:t>Shipping only to card billing </a:t>
            </a:r>
            <a:r>
              <a:rPr lang="en-US" dirty="0" smtClean="0"/>
              <a:t>address and requiring card </a:t>
            </a:r>
            <a:r>
              <a:rPr lang="en-US" dirty="0" err="1" smtClean="0"/>
              <a:t>card</a:t>
            </a:r>
            <a:r>
              <a:rPr lang="en-US" dirty="0" smtClean="0"/>
              <a:t> </a:t>
            </a:r>
            <a:r>
              <a:rPr lang="en-US" dirty="0"/>
              <a:t>verification numbers (CVNs) for card not present transactions</a:t>
            </a:r>
          </a:p>
          <a:p>
            <a:pPr lvl="2"/>
            <a:r>
              <a:rPr lang="en-US" dirty="0" smtClean="0"/>
              <a:t>Three- </a:t>
            </a:r>
            <a:r>
              <a:rPr lang="en-US" dirty="0"/>
              <a:t>or four-digit number printed on the credit </a:t>
            </a:r>
            <a:r>
              <a:rPr lang="en-US" dirty="0" smtClean="0"/>
              <a:t>card but not encoded on </a:t>
            </a:r>
            <a:r>
              <a:rPr lang="en-US" dirty="0"/>
              <a:t>the card’s magnetic strip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A4055-2CAA-4C89-8981-80C2F0BC5F6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</a:t>
            </a:r>
            <a:r>
              <a:rPr lang="en-US" dirty="0" smtClean="0"/>
              <a:t>Card </a:t>
            </a:r>
            <a:r>
              <a:rPr lang="en-US" dirty="0" smtClean="0"/>
              <a:t>Transaction Processing</a:t>
            </a:r>
            <a:endParaRPr lang="en-US" dirty="0"/>
          </a:p>
        </p:txBody>
      </p:sp>
      <p:sp>
        <p:nvSpPr>
          <p:cNvPr id="2355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 online merchants </a:t>
            </a:r>
            <a:r>
              <a:rPr lang="en-US" dirty="0" smtClean="0"/>
              <a:t>accept both </a:t>
            </a:r>
            <a:r>
              <a:rPr lang="en-US" dirty="0" smtClean="0"/>
              <a:t>closed </a:t>
            </a:r>
            <a:r>
              <a:rPr lang="en-US" dirty="0" smtClean="0"/>
              <a:t>loop and open loop system </a:t>
            </a:r>
            <a:r>
              <a:rPr lang="en-US" dirty="0" smtClean="0"/>
              <a:t>cards and some accept </a:t>
            </a:r>
            <a:r>
              <a:rPr lang="en-US" dirty="0" smtClean="0"/>
              <a:t>direct deductions from </a:t>
            </a:r>
            <a:r>
              <a:rPr lang="en-US" dirty="0" smtClean="0"/>
              <a:t>customer</a:t>
            </a:r>
            <a:r>
              <a:rPr lang="en-US" dirty="0" smtClean="0"/>
              <a:t>s’</a:t>
            </a:r>
            <a:r>
              <a:rPr lang="en-US" dirty="0" smtClean="0"/>
              <a:t> </a:t>
            </a:r>
            <a:r>
              <a:rPr lang="en-US" dirty="0" smtClean="0"/>
              <a:t>checking </a:t>
            </a:r>
            <a:r>
              <a:rPr lang="en-US" dirty="0" smtClean="0"/>
              <a:t>accounts</a:t>
            </a:r>
            <a:endParaRPr lang="en-US" dirty="0" smtClean="0"/>
          </a:p>
          <a:p>
            <a:pPr lvl="1"/>
            <a:r>
              <a:rPr lang="en-US" dirty="0" smtClean="0"/>
              <a:t>Automated Clearing House (</a:t>
            </a:r>
            <a:r>
              <a:rPr lang="en-US" dirty="0" smtClean="0"/>
              <a:t>ACH) is a network </a:t>
            </a:r>
            <a:r>
              <a:rPr lang="en-US" dirty="0" smtClean="0"/>
              <a:t>of banks involved in direct deduction transactions</a:t>
            </a:r>
          </a:p>
          <a:p>
            <a:r>
              <a:rPr lang="en-US" dirty="0" smtClean="0"/>
              <a:t>Processing depends on size of business</a:t>
            </a:r>
          </a:p>
          <a:p>
            <a:pPr lvl="1"/>
            <a:r>
              <a:rPr lang="en-US" dirty="0" smtClean="0"/>
              <a:t>Large build and manage their own systems</a:t>
            </a:r>
            <a:endParaRPr lang="en-US" dirty="0" smtClean="0"/>
          </a:p>
          <a:p>
            <a:pPr lvl="1"/>
            <a:r>
              <a:rPr lang="en-US" dirty="0" smtClean="0"/>
              <a:t>Mid-size use purchased </a:t>
            </a:r>
            <a:r>
              <a:rPr lang="en-US" dirty="0" smtClean="0"/>
              <a:t>software with skilled staff to manage system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/>
              <a:t>rely on service </a:t>
            </a:r>
            <a:r>
              <a:rPr lang="en-US" dirty="0" smtClean="0"/>
              <a:t>payment processing service providers</a:t>
            </a:r>
            <a:endParaRPr lang="en-US" dirty="0" smtClean="0"/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E83000-27FB-427C-871E-95FFAA56FAED}" type="slidenum">
              <a:rPr lang="en-US" smtClean="0">
                <a:solidFill>
                  <a:srgbClr val="8E0000"/>
                </a:solidFill>
              </a:rPr>
              <a:pPr/>
              <a:t>19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4103" name="Rectangle 10"/>
          <p:cNvSpPr>
            <a:spLocks noGrp="1" noChangeArrowheads="1"/>
          </p:cNvSpPr>
          <p:nvPr>
            <p:ph idx="1"/>
          </p:nvPr>
        </p:nvSpPr>
        <p:spPr>
          <a:xfrm>
            <a:off x="419100" y="1524000"/>
            <a:ext cx="8305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this chapter, you will learn:</a:t>
            </a:r>
          </a:p>
          <a:p>
            <a:pPr lvl="0"/>
            <a:r>
              <a:rPr lang="en-US" dirty="0" smtClean="0"/>
              <a:t>What the most common online payment systems are and how they function</a:t>
            </a:r>
          </a:p>
          <a:p>
            <a:pPr lvl="0"/>
            <a:r>
              <a:rPr lang="en-US" dirty="0" smtClean="0"/>
              <a:t>How payment cards are used in online retail transactions</a:t>
            </a:r>
          </a:p>
          <a:p>
            <a:pPr lvl="0"/>
            <a:r>
              <a:rPr lang="en-US" dirty="0" smtClean="0"/>
              <a:t>What stored-value cards are and how they are used in electronic commerce</a:t>
            </a:r>
          </a:p>
          <a:p>
            <a:pPr lvl="0"/>
            <a:r>
              <a:rPr lang="en-US" dirty="0" smtClean="0"/>
              <a:t>What challenges and opportunities are presented by the use of digital cash</a:t>
            </a:r>
            <a:endParaRPr lang="en-US" dirty="0"/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4F506E-C960-4D59-84DD-653335D6D07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42974F-FE7D-46D0-B38B-0500C142732D}" type="slidenum">
              <a:rPr lang="en-US" sz="1400">
                <a:solidFill>
                  <a:srgbClr val="8E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Card Transaction Processing  </a:t>
            </a:r>
            <a:r>
              <a:rPr lang="en-US" dirty="0" smtClean="0"/>
              <a:t>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Front-end </a:t>
            </a:r>
            <a:r>
              <a:rPr lang="en-US" dirty="0" smtClean="0"/>
              <a:t>processor (payment gateway</a:t>
            </a:r>
            <a:r>
              <a:rPr lang="en-US" dirty="0" smtClean="0"/>
              <a:t>) obtains and stores transaction authorization </a:t>
            </a:r>
          </a:p>
          <a:p>
            <a:r>
              <a:rPr lang="en-US" dirty="0" smtClean="0"/>
              <a:t>Back-end processor takes </a:t>
            </a:r>
            <a:r>
              <a:rPr lang="en-US" dirty="0" smtClean="0"/>
              <a:t>front-end processor transactions and coordinates information flows </a:t>
            </a:r>
          </a:p>
          <a:p>
            <a:pPr lvl="1"/>
            <a:r>
              <a:rPr lang="en-US" dirty="0" smtClean="0"/>
              <a:t>Handles chargebacks, other reconciliation items through the interchange network and acquiring and issuing banks, including ACH </a:t>
            </a:r>
            <a:r>
              <a:rPr lang="en-US" dirty="0" smtClean="0"/>
              <a:t>transfers</a:t>
            </a:r>
          </a:p>
          <a:p>
            <a:r>
              <a:rPr lang="en-US" dirty="0" smtClean="0"/>
              <a:t>Some processors handle all elements of payment processing and others specialize in one element or a particular industry</a:t>
            </a:r>
          </a:p>
          <a:p>
            <a:pPr lvl="1"/>
            <a:r>
              <a:rPr lang="en-US" dirty="0" smtClean="0"/>
              <a:t>Known company provides level of comfort to buyers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A4055-2CAA-4C89-8981-80C2F0BC5F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Stored-Value Cards</a:t>
            </a:r>
            <a:endParaRPr lang="en-US" dirty="0" smtClean="0"/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 card with embedded microchip that can store information and perform calculations</a:t>
            </a:r>
            <a:endParaRPr lang="en-US" dirty="0" smtClean="0"/>
          </a:p>
          <a:p>
            <a:pPr lvl="1"/>
            <a:r>
              <a:rPr lang="en-US" dirty="0" smtClean="0"/>
              <a:t>Most incorporate near field communication (NFC) technology which allows for contactless data transmissions over short distances</a:t>
            </a:r>
            <a:endParaRPr lang="en-US" dirty="0" smtClean="0"/>
          </a:p>
          <a:p>
            <a:pPr lvl="2"/>
            <a:r>
              <a:rPr lang="en-US" dirty="0" smtClean="0"/>
              <a:t>Allows interacts with readers and other devices</a:t>
            </a:r>
          </a:p>
          <a:p>
            <a:r>
              <a:rPr lang="en-US" dirty="0" smtClean="0"/>
              <a:t>Can hold much more data than a magnetic card </a:t>
            </a:r>
          </a:p>
          <a:p>
            <a:pPr lvl="1"/>
            <a:r>
              <a:rPr lang="en-US" dirty="0" smtClean="0"/>
              <a:t>Safer because data can be encrypted</a:t>
            </a:r>
          </a:p>
          <a:p>
            <a:r>
              <a:rPr lang="en-US" dirty="0"/>
              <a:t>U</a:t>
            </a:r>
            <a:r>
              <a:rPr lang="en-US" dirty="0" smtClean="0"/>
              <a:t>sed in Europe and Asia but less successful in U.S.</a:t>
            </a:r>
          </a:p>
          <a:p>
            <a:pPr lvl="1"/>
            <a:r>
              <a:rPr lang="en-US" dirty="0" smtClean="0"/>
              <a:t>U.S. use has increased in recent years but still not widespread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FAD4E2-30A8-4583-A59F-029BA3DA367F}" type="slidenum">
              <a:rPr lang="en-US" smtClean="0">
                <a:solidFill>
                  <a:srgbClr val="8E0000"/>
                </a:solidFill>
              </a:rPr>
              <a:pPr/>
              <a:t>21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Cash</a:t>
            </a:r>
          </a:p>
        </p:txBody>
      </p:sp>
      <p:sp>
        <p:nvSpPr>
          <p:cNvPr id="2765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electronic cash or e-cash</a:t>
            </a:r>
          </a:p>
          <a:p>
            <a:r>
              <a:rPr lang="en-US" dirty="0" smtClean="0"/>
              <a:t>Describes any value storage and exchange system created by private (nongovernmental) entity</a:t>
            </a:r>
          </a:p>
          <a:p>
            <a:pPr lvl="1"/>
            <a:r>
              <a:rPr lang="en-US" dirty="0" smtClean="0"/>
              <a:t>Does not use paper documents or coins</a:t>
            </a:r>
          </a:p>
          <a:p>
            <a:pPr lvl="1"/>
            <a:r>
              <a:rPr lang="en-US" dirty="0" smtClean="0"/>
              <a:t>Can serve as substitute for government-issued physical currency</a:t>
            </a:r>
          </a:p>
          <a:p>
            <a:pPr lvl="1"/>
            <a:r>
              <a:rPr lang="en-US" dirty="0" smtClean="0"/>
              <a:t>No common standard adopted so far</a:t>
            </a:r>
            <a:endParaRPr lang="en-US" dirty="0" smtClean="0"/>
          </a:p>
          <a:p>
            <a:pPr lvl="1"/>
            <a:r>
              <a:rPr lang="en-US" dirty="0" smtClean="0"/>
              <a:t>None adopted so </a:t>
            </a:r>
            <a:r>
              <a:rPr lang="en-US" dirty="0" smtClean="0"/>
              <a:t>far</a:t>
            </a:r>
          </a:p>
          <a:p>
            <a:r>
              <a:rPr lang="en-US" dirty="0" smtClean="0"/>
              <a:t>Can be held in online storage or offline storage</a:t>
            </a:r>
            <a:endParaRPr lang="en-US" dirty="0" smtClean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6CB883-652B-4E66-829C-F2DACD885F00}" type="slidenum">
              <a:rPr lang="en-US" smtClean="0">
                <a:solidFill>
                  <a:srgbClr val="8E0000"/>
                </a:solidFill>
              </a:rPr>
              <a:pPr/>
              <a:t>22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Cash (cont’d.)</a:t>
            </a:r>
          </a:p>
        </p:txBody>
      </p:sp>
      <p:sp>
        <p:nvSpPr>
          <p:cNvPr id="3482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online </a:t>
            </a:r>
            <a:r>
              <a:rPr lang="en-US" dirty="0" smtClean="0"/>
              <a:t>cash </a:t>
            </a:r>
            <a:r>
              <a:rPr lang="en-US" dirty="0" smtClean="0"/>
              <a:t>storage consumer </a:t>
            </a:r>
            <a:r>
              <a:rPr lang="en-US" dirty="0" smtClean="0"/>
              <a:t>has no personal possession of digital cash</a:t>
            </a:r>
          </a:p>
          <a:p>
            <a:pPr lvl="1"/>
            <a:r>
              <a:rPr lang="en-US" dirty="0" smtClean="0"/>
              <a:t>Trusted third party (online bank) involved in all transfers, holds consumers’ cash accounts</a:t>
            </a:r>
          </a:p>
          <a:p>
            <a:pPr lvl="1"/>
            <a:r>
              <a:rPr lang="en-US" dirty="0" smtClean="0"/>
              <a:t>Merchant </a:t>
            </a:r>
            <a:r>
              <a:rPr lang="en-US" dirty="0" smtClean="0"/>
              <a:t>contacts consumer’s </a:t>
            </a:r>
            <a:r>
              <a:rPr lang="en-US" dirty="0" smtClean="0"/>
              <a:t>bank for payment</a:t>
            </a:r>
            <a:endParaRPr lang="en-US" dirty="0" smtClean="0"/>
          </a:p>
          <a:p>
            <a:pPr lvl="1"/>
            <a:r>
              <a:rPr lang="en-US" dirty="0" smtClean="0"/>
              <a:t>Helps prevent fraud (confirm valid cash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Fills a need in developing countries that rely on cash as they conduct B2C electronic commerce</a:t>
            </a:r>
          </a:p>
          <a:p>
            <a:pPr lvl="1"/>
            <a:r>
              <a:rPr lang="en-US" dirty="0" smtClean="0"/>
              <a:t>Need does not exist here because U.S. consumers already have payment cards</a:t>
            </a:r>
            <a:endParaRPr lang="en-US" dirty="0" smtClean="0"/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2C26C5-8267-4C4E-B937-F4AE6EF022EB}" type="slidenum">
              <a:rPr lang="en-US" smtClean="0">
                <a:solidFill>
                  <a:srgbClr val="8E0000"/>
                </a:solidFill>
              </a:rPr>
              <a:pPr/>
              <a:t>23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Cash (cont’d.)</a:t>
            </a:r>
          </a:p>
        </p:txBody>
      </p:sp>
      <p:sp>
        <p:nvSpPr>
          <p:cNvPr id="27653" name="Rectangle 8"/>
          <p:cNvSpPr>
            <a:spLocks noGrp="1" noChangeArrowheads="1"/>
          </p:cNvSpPr>
          <p:nvPr>
            <p:ph idx="1"/>
          </p:nvPr>
        </p:nvSpPr>
        <p:spPr>
          <a:xfrm>
            <a:off x="342900" y="1397603"/>
            <a:ext cx="8458200" cy="4678363"/>
          </a:xfrm>
        </p:spPr>
        <p:txBody>
          <a:bodyPr/>
          <a:lstStyle/>
          <a:p>
            <a:r>
              <a:rPr lang="en-US" dirty="0" smtClean="0"/>
              <a:t>Bitcoin is the most well-known provider today</a:t>
            </a:r>
            <a:endParaRPr lang="en-US" dirty="0" smtClean="0"/>
          </a:p>
          <a:p>
            <a:pPr lvl="1"/>
            <a:r>
              <a:rPr lang="en-US" dirty="0" smtClean="0"/>
              <a:t>Online ledger book that tracks </a:t>
            </a:r>
            <a:r>
              <a:rPr lang="en-US" dirty="0" smtClean="0"/>
              <a:t>balances while participants </a:t>
            </a:r>
            <a:r>
              <a:rPr lang="en-US" dirty="0" smtClean="0"/>
              <a:t>remain anonymous</a:t>
            </a:r>
          </a:p>
          <a:p>
            <a:pPr lvl="1"/>
            <a:r>
              <a:rPr lang="en-US" dirty="0" smtClean="0"/>
              <a:t>Public-key cryptography is </a:t>
            </a:r>
            <a:r>
              <a:rPr lang="en-US" dirty="0" smtClean="0"/>
              <a:t>used (cryptocurrency)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dirty="0" smtClean="0"/>
              <a:t>percentage of uses involve illegal purchases and currency speculation</a:t>
            </a:r>
          </a:p>
          <a:p>
            <a:r>
              <a:rPr lang="en-US" dirty="0"/>
              <a:t>Concerns include privacy and security, independence, portability, </a:t>
            </a:r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Must be impossible to spend more than once, easy to use and not traceable to the person who spent it</a:t>
            </a:r>
          </a:p>
          <a:p>
            <a:pPr lvl="2"/>
            <a:r>
              <a:rPr lang="en-US" dirty="0" smtClean="0"/>
              <a:t>Anonymous digital cash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6CB883-652B-4E66-829C-F2DACD885F00}" type="slidenum">
              <a:rPr lang="en-US" smtClean="0">
                <a:solidFill>
                  <a:srgbClr val="8E0000"/>
                </a:solidFill>
              </a:rPr>
              <a:pPr/>
              <a:t>24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Double-Spending </a:t>
            </a:r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Spending </a:t>
            </a:r>
            <a:r>
              <a:rPr lang="en-US" dirty="0" smtClean="0"/>
              <a:t>electronic cash </a:t>
            </a:r>
            <a:r>
              <a:rPr lang="en-US" dirty="0" smtClean="0"/>
              <a:t>twice by submitting the same electronic </a:t>
            </a:r>
            <a:r>
              <a:rPr lang="en-US" dirty="0" smtClean="0"/>
              <a:t>currency to two different vendors</a:t>
            </a:r>
          </a:p>
          <a:p>
            <a:pPr lvl="1"/>
            <a:r>
              <a:rPr lang="en-US" dirty="0" smtClean="0"/>
              <a:t>Not enough time to prevent fraudulent </a:t>
            </a:r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Main deterrent is threat of detection and prosecution so s</a:t>
            </a:r>
            <a:r>
              <a:rPr lang="en-US" dirty="0" smtClean="0"/>
              <a:t>ystem </a:t>
            </a:r>
            <a:r>
              <a:rPr lang="en-US" dirty="0"/>
              <a:t>must provide </a:t>
            </a:r>
            <a:r>
              <a:rPr lang="en-US" dirty="0" smtClean="0"/>
              <a:t>traceability </a:t>
            </a:r>
            <a:r>
              <a:rPr lang="en-US" dirty="0"/>
              <a:t>back to </a:t>
            </a:r>
            <a:r>
              <a:rPr lang="en-US" dirty="0" smtClean="0"/>
              <a:t>origin</a:t>
            </a:r>
            <a:endParaRPr lang="en-US" dirty="0"/>
          </a:p>
          <a:p>
            <a:r>
              <a:rPr lang="en-US" dirty="0"/>
              <a:t>Two-part </a:t>
            </a:r>
            <a:r>
              <a:rPr lang="en-US" dirty="0" smtClean="0"/>
              <a:t>lock provides </a:t>
            </a:r>
            <a:r>
              <a:rPr lang="en-US" dirty="0"/>
              <a:t>anonymous </a:t>
            </a:r>
            <a:r>
              <a:rPr lang="en-US" dirty="0" smtClean="0"/>
              <a:t>security and signals </a:t>
            </a:r>
            <a:r>
              <a:rPr lang="en-US" dirty="0"/>
              <a:t>an attempt to double-spend cash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A4055-2CAA-4C89-8981-80C2F0BC5F6C}" type="slidenum">
              <a:rPr lang="en-US" smtClean="0">
                <a:solidFill>
                  <a:srgbClr val="8E0000"/>
                </a:solidFill>
              </a:rPr>
              <a:pPr/>
              <a:t>25</a:t>
            </a:fld>
            <a:endParaRPr lang="en-US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C68F7A-A5C0-4695-88E2-B486F135A15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6800" y="5598985"/>
            <a:ext cx="6224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0000"/>
                </a:solidFill>
              </a:rPr>
              <a:t>FIGURE </a:t>
            </a:r>
            <a:r>
              <a:rPr lang="en-US" dirty="0" smtClean="0">
                <a:solidFill>
                  <a:srgbClr val="8E0000"/>
                </a:solidFill>
              </a:rPr>
              <a:t>11-4 Detecting double spending of electronic cash</a:t>
            </a:r>
            <a:endParaRPr lang="en-US" dirty="0">
              <a:solidFill>
                <a:srgbClr val="8E0000"/>
              </a:solidFill>
            </a:endParaRPr>
          </a:p>
        </p:txBody>
      </p:sp>
      <p:pic>
        <p:nvPicPr>
          <p:cNvPr id="1026" name="Picture 2" descr="C:\Users\peterson\chimbo temp\Schneider2014\artwork\C8757_ch11_no callouts\C8757_ch11_no callouts\Fig11-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7" y="624689"/>
            <a:ext cx="7696200" cy="46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879207" y="451448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97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 of Digital Cash</a:t>
            </a:r>
          </a:p>
        </p:txBody>
      </p:sp>
      <p:sp>
        <p:nvSpPr>
          <p:cNvPr id="419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more </a:t>
            </a:r>
            <a:r>
              <a:rPr lang="en-US" dirty="0" smtClean="0"/>
              <a:t>efficient (less costly) than traditional payment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Less than processing credit card transactions or conventional money exchange systems</a:t>
            </a:r>
          </a:p>
          <a:p>
            <a:pPr lvl="1"/>
            <a:r>
              <a:rPr lang="en-US" dirty="0" smtClean="0"/>
              <a:t>Does not require authorization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audit trail (similar to physical cash</a:t>
            </a:r>
            <a:r>
              <a:rPr lang="en-US" dirty="0" smtClean="0"/>
              <a:t>) makes it non-traceable which can lead to money </a:t>
            </a:r>
            <a:r>
              <a:rPr lang="en-US" dirty="0" smtClean="0"/>
              <a:t>laundering</a:t>
            </a:r>
          </a:p>
          <a:p>
            <a:pPr lvl="1"/>
            <a:r>
              <a:rPr lang="en-US" dirty="0" smtClean="0"/>
              <a:t>Convert illegally-obtained money into money spendable without being linked to illegal activity</a:t>
            </a:r>
          </a:p>
          <a:p>
            <a:pPr lvl="1"/>
            <a:endParaRPr lang="en-US" dirty="0" smtClean="0"/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E1633B-EA42-4AE7-826C-0C3A9782EB49}" type="slidenum">
              <a:rPr lang="en-US" smtClean="0">
                <a:solidFill>
                  <a:srgbClr val="8E0000"/>
                </a:solidFill>
              </a:rPr>
              <a:pPr/>
              <a:t>27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Wallets and Software-Based Digital Wallets</a:t>
            </a:r>
            <a:endParaRPr lang="en-US" dirty="0" smtClean="0"/>
          </a:p>
        </p:txBody>
      </p:sp>
      <p:sp>
        <p:nvSpPr>
          <p:cNvPr id="51205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783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 smtClean="0"/>
              <a:t>customer to store name, address, credit card information on an electronic device or software</a:t>
            </a:r>
          </a:p>
          <a:p>
            <a:pPr lvl="1"/>
            <a:r>
              <a:rPr lang="en-US" dirty="0" smtClean="0"/>
              <a:t>Benefit is customer </a:t>
            </a:r>
            <a:r>
              <a:rPr lang="en-US" dirty="0" smtClean="0"/>
              <a:t>enters information just </a:t>
            </a:r>
            <a:r>
              <a:rPr lang="en-US" dirty="0" smtClean="0"/>
              <a:t>once </a:t>
            </a:r>
          </a:p>
          <a:p>
            <a:r>
              <a:rPr lang="en-US" dirty="0" smtClean="0"/>
              <a:t>Server-side </a:t>
            </a:r>
            <a:r>
              <a:rPr lang="en-US" dirty="0"/>
              <a:t>digital </a:t>
            </a:r>
            <a:r>
              <a:rPr lang="en-US" dirty="0" smtClean="0"/>
              <a:t>wallet stores information </a:t>
            </a:r>
            <a:r>
              <a:rPr lang="en-US" dirty="0"/>
              <a:t>on remote server of merchant or wallet publisher</a:t>
            </a:r>
          </a:p>
          <a:p>
            <a:pPr lvl="1"/>
            <a:r>
              <a:rPr lang="en-US" dirty="0" smtClean="0"/>
              <a:t>Security </a:t>
            </a:r>
            <a:r>
              <a:rPr lang="en-US" dirty="0"/>
              <a:t>breach can reveal thousands of users’ personal information to unauthorized parties </a:t>
            </a:r>
            <a:endParaRPr lang="en-US" dirty="0" smtClean="0"/>
          </a:p>
          <a:p>
            <a:pPr lvl="2"/>
            <a:r>
              <a:rPr lang="en-US" dirty="0" smtClean="0"/>
              <a:t>Google Wallet, Microsoft Windows Live ID, Yahoo! </a:t>
            </a:r>
            <a:r>
              <a:rPr lang="en-US" dirty="0"/>
              <a:t>W</a:t>
            </a:r>
            <a:r>
              <a:rPr lang="en-US" dirty="0" smtClean="0"/>
              <a:t>allet</a:t>
            </a:r>
            <a:endParaRPr lang="en-US" dirty="0"/>
          </a:p>
          <a:p>
            <a:r>
              <a:rPr lang="en-US" dirty="0"/>
              <a:t>Client-side digital </a:t>
            </a:r>
            <a:r>
              <a:rPr lang="en-US" dirty="0" smtClean="0"/>
              <a:t>wallet stores </a:t>
            </a:r>
            <a:r>
              <a:rPr lang="en-US" dirty="0"/>
              <a:t>information on </a:t>
            </a:r>
            <a:r>
              <a:rPr lang="en-US" dirty="0" smtClean="0"/>
              <a:t>consumer</a:t>
            </a:r>
            <a:r>
              <a:rPr lang="en-US" dirty="0"/>
              <a:t>s</a:t>
            </a:r>
            <a:r>
              <a:rPr lang="en-US" dirty="0" smtClean="0"/>
              <a:t> computers</a:t>
            </a:r>
            <a:endParaRPr lang="en-US" dirty="0"/>
          </a:p>
          <a:p>
            <a:pPr lvl="1"/>
            <a:r>
              <a:rPr lang="en-US" dirty="0"/>
              <a:t>Must download wallet software onto every computer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06BE9A-8B23-48F6-8FF7-6E07558E548B}" type="slidenum">
              <a:rPr lang="en-US" smtClean="0">
                <a:solidFill>
                  <a:srgbClr val="8E0000"/>
                </a:solidFill>
              </a:rPr>
              <a:pPr/>
              <a:t>28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Hardware-Based Digital Wallets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using smart phones or tablets </a:t>
            </a:r>
          </a:p>
          <a:p>
            <a:r>
              <a:rPr lang="en-US" dirty="0" smtClean="0"/>
              <a:t>Store owner’s identity credentials (driver’s license, medical insurance card, store loyalty cards, etc.)</a:t>
            </a:r>
          </a:p>
          <a:p>
            <a:r>
              <a:rPr lang="en-US" dirty="0" smtClean="0"/>
              <a:t>Transmit portions of information </a:t>
            </a:r>
            <a:r>
              <a:rPr lang="en-US" dirty="0" smtClean="0"/>
              <a:t>using Bluetooth </a:t>
            </a:r>
            <a:r>
              <a:rPr lang="en-US" dirty="0" smtClean="0"/>
              <a:t>or wireless transmission to nearby terminal</a:t>
            </a:r>
          </a:p>
          <a:p>
            <a:r>
              <a:rPr lang="en-US" dirty="0" smtClean="0"/>
              <a:t>Near field communication (NFC) </a:t>
            </a:r>
            <a:r>
              <a:rPr lang="en-US" dirty="0" smtClean="0"/>
              <a:t>technology can be used if equipped with NFC chip</a:t>
            </a:r>
          </a:p>
          <a:p>
            <a:r>
              <a:rPr lang="en-US" dirty="0" smtClean="0"/>
              <a:t>Google </a:t>
            </a:r>
            <a:r>
              <a:rPr lang="en-US" dirty="0"/>
              <a:t>W</a:t>
            </a:r>
            <a:r>
              <a:rPr lang="en-US" dirty="0" smtClean="0"/>
              <a:t>allet, Android Pay and Apple Pay</a:t>
            </a:r>
          </a:p>
          <a:p>
            <a:r>
              <a:rPr lang="en-US" dirty="0" smtClean="0"/>
              <a:t>Security </a:t>
            </a:r>
            <a:r>
              <a:rPr lang="en-US" dirty="0" smtClean="0"/>
              <a:t>and privacy are </a:t>
            </a:r>
            <a:r>
              <a:rPr lang="en-US" dirty="0" smtClean="0"/>
              <a:t>major concerns</a:t>
            </a:r>
          </a:p>
          <a:p>
            <a:pPr lvl="1"/>
            <a:r>
              <a:rPr lang="en-US" dirty="0" smtClean="0"/>
              <a:t>Must prevent unauthorized access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A4055-2CAA-4C89-8981-80C2F0BC5F6C}" type="slidenum">
              <a:rPr lang="en-US" smtClean="0">
                <a:solidFill>
                  <a:srgbClr val="8E0000"/>
                </a:solidFill>
              </a:rPr>
              <a:pPr/>
              <a:t>29</a:t>
            </a:fld>
            <a:endParaRPr lang="en-US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4103" name="Rectangle 10"/>
          <p:cNvSpPr>
            <a:spLocks noGrp="1" noChangeArrowheads="1"/>
          </p:cNvSpPr>
          <p:nvPr>
            <p:ph idx="1"/>
          </p:nvPr>
        </p:nvSpPr>
        <p:spPr>
          <a:xfrm>
            <a:off x="419100" y="1524000"/>
            <a:ext cx="8305800" cy="4678363"/>
          </a:xfrm>
        </p:spPr>
        <p:txBody>
          <a:bodyPr/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digital wallets </a:t>
            </a:r>
            <a:r>
              <a:rPr lang="en-US" dirty="0" smtClean="0"/>
              <a:t>facilitate online transactions through computers and mobile devices</a:t>
            </a:r>
            <a:endParaRPr lang="en-US" dirty="0"/>
          </a:p>
          <a:p>
            <a:pPr lvl="0"/>
            <a:r>
              <a:rPr lang="en-US" dirty="0" smtClean="0"/>
              <a:t>How the banking industry uses Internet technologies</a:t>
            </a:r>
            <a:endParaRPr lang="en-US" dirty="0"/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4F506E-C960-4D59-84DD-653335D6D07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1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42974F-FE7D-46D0-B38B-0500C142732D}" type="slidenum">
              <a:rPr lang="en-US" sz="1400">
                <a:solidFill>
                  <a:srgbClr val="8E0000"/>
                </a:solidFill>
              </a:rPr>
              <a:pPr algn="r" eaLnBrk="1" hangingPunct="1"/>
              <a:t>3</a:t>
            </a:fld>
            <a:endParaRPr lang="en-US" sz="1400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Technologies and the Banking Industry</a:t>
            </a:r>
          </a:p>
        </p:txBody>
      </p:sp>
      <p:sp>
        <p:nvSpPr>
          <p:cNvPr id="66565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78363"/>
          </a:xfrm>
        </p:spPr>
        <p:txBody>
          <a:bodyPr/>
          <a:lstStyle/>
          <a:p>
            <a:r>
              <a:rPr lang="en-US" dirty="0" smtClean="0"/>
              <a:t>Paper </a:t>
            </a:r>
            <a:r>
              <a:rPr lang="en-US" dirty="0" smtClean="0"/>
              <a:t>checks still the largest </a:t>
            </a:r>
            <a:r>
              <a:rPr lang="en-US" dirty="0" smtClean="0"/>
              <a:t>dollar volume of </a:t>
            </a:r>
            <a:r>
              <a:rPr lang="en-US" dirty="0" smtClean="0"/>
              <a:t>payments in the word today</a:t>
            </a:r>
            <a:endParaRPr lang="en-US" dirty="0" smtClean="0"/>
          </a:p>
          <a:p>
            <a:pPr lvl="1"/>
            <a:r>
              <a:rPr lang="en-US" dirty="0" smtClean="0"/>
              <a:t>Processed through world’s banking system</a:t>
            </a:r>
          </a:p>
          <a:p>
            <a:r>
              <a:rPr lang="en-US" dirty="0" smtClean="0"/>
              <a:t>Other major payment </a:t>
            </a:r>
            <a:r>
              <a:rPr lang="en-US" dirty="0" smtClean="0"/>
              <a:t>forms also involve </a:t>
            </a:r>
            <a:r>
              <a:rPr lang="en-US" dirty="0" smtClean="0"/>
              <a:t>banks </a:t>
            </a:r>
            <a:endParaRPr lang="en-US" dirty="0" smtClean="0"/>
          </a:p>
          <a:p>
            <a:r>
              <a:rPr lang="en-US" dirty="0" smtClean="0"/>
              <a:t>Internet technologies are providing new tools and creating new threats for the banking industry</a:t>
            </a:r>
            <a:endParaRPr lang="en-US" dirty="0" smtClean="0"/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0545FC-5276-4430-8957-024DA8756AD4}" type="slidenum">
              <a:rPr lang="en-US" smtClean="0">
                <a:solidFill>
                  <a:srgbClr val="8E0000"/>
                </a:solidFill>
              </a:rPr>
              <a:pPr/>
              <a:t>30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Processing</a:t>
            </a:r>
          </a:p>
        </p:txBody>
      </p:sp>
      <p:sp>
        <p:nvSpPr>
          <p:cNvPr id="6758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method of physical check processing</a:t>
            </a:r>
          </a:p>
          <a:p>
            <a:pPr lvl="1"/>
            <a:r>
              <a:rPr lang="en-US" dirty="0" smtClean="0"/>
              <a:t>Person wrote </a:t>
            </a:r>
            <a:r>
              <a:rPr lang="en-US" dirty="0" smtClean="0"/>
              <a:t>check which was deposited by retailer and sent to clearinghouse to manage funds transfer</a:t>
            </a:r>
            <a:endParaRPr lang="en-US" dirty="0" smtClean="0"/>
          </a:p>
          <a:p>
            <a:pPr lvl="1"/>
            <a:r>
              <a:rPr lang="en-US" dirty="0" smtClean="0"/>
              <a:t>Paper </a:t>
            </a:r>
            <a:r>
              <a:rPr lang="en-US" dirty="0" smtClean="0"/>
              <a:t>check transported to consumer’s </a:t>
            </a:r>
            <a:r>
              <a:rPr lang="en-US" dirty="0" smtClean="0"/>
              <a:t>bank and cancelled check sent to consumer</a:t>
            </a:r>
            <a:endParaRPr lang="en-US" dirty="0" smtClean="0"/>
          </a:p>
          <a:p>
            <a:pPr lvl="1"/>
            <a:r>
              <a:rPr lang="en-US" dirty="0" smtClean="0"/>
              <a:t>Disadvantages include transportation cost and float</a:t>
            </a:r>
          </a:p>
          <a:p>
            <a:pPr lvl="2"/>
            <a:r>
              <a:rPr lang="en-US" dirty="0" smtClean="0"/>
              <a:t>Delay between time check is written and clears</a:t>
            </a:r>
          </a:p>
          <a:p>
            <a:r>
              <a:rPr lang="en-US" dirty="0" smtClean="0"/>
              <a:t>Check </a:t>
            </a:r>
            <a:r>
              <a:rPr lang="en-US" dirty="0"/>
              <a:t>Clearing for the 21st Century Act </a:t>
            </a:r>
            <a:r>
              <a:rPr lang="en-US" dirty="0" smtClean="0"/>
              <a:t>(Check 21) permits </a:t>
            </a:r>
            <a:r>
              <a:rPr lang="en-US" dirty="0"/>
              <a:t>bank to eliminate movement of physical </a:t>
            </a:r>
            <a:r>
              <a:rPr lang="en-US" dirty="0" smtClean="0"/>
              <a:t>checks and use image scanning technology</a:t>
            </a:r>
            <a:endParaRPr lang="en-US" dirty="0"/>
          </a:p>
          <a:p>
            <a:pPr lvl="1"/>
            <a:r>
              <a:rPr lang="en-US" dirty="0" smtClean="0"/>
              <a:t>Instant check clearing eliminates float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E4EC3-024E-494C-B8A4-24CFAD7CA6DF}" type="slidenum">
              <a:rPr lang="en-US" smtClean="0">
                <a:solidFill>
                  <a:srgbClr val="8E0000"/>
                </a:solidFill>
              </a:rPr>
              <a:pPr/>
              <a:t>31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01EDB6-7E8F-4417-8C70-C8EC0F38878A}" type="slidenum">
              <a:rPr lang="en-US" sz="1400"/>
              <a:pPr algn="r" eaLnBrk="1" hangingPunct="1"/>
              <a:t>32</a:t>
            </a:fld>
            <a:endParaRPr lang="en-US" sz="14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Banking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 exploring mobile commerce potential</a:t>
            </a:r>
          </a:p>
          <a:p>
            <a:r>
              <a:rPr lang="en-US" dirty="0" smtClean="0"/>
              <a:t>Most banks offer apps for mobile devices</a:t>
            </a:r>
          </a:p>
          <a:p>
            <a:pPr lvl="1"/>
            <a:r>
              <a:rPr lang="en-US" dirty="0" smtClean="0"/>
              <a:t>Check and transfer balances between accounts</a:t>
            </a:r>
          </a:p>
          <a:p>
            <a:pPr lvl="1"/>
            <a:r>
              <a:rPr lang="en-US" dirty="0" smtClean="0"/>
              <a:t>View statements</a:t>
            </a:r>
          </a:p>
          <a:p>
            <a:pPr lvl="1"/>
            <a:r>
              <a:rPr lang="en-US" dirty="0" smtClean="0"/>
              <a:t>Find an ATM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bank </a:t>
            </a:r>
            <a:r>
              <a:rPr lang="en-US" dirty="0" smtClean="0"/>
              <a:t>apps </a:t>
            </a:r>
            <a:r>
              <a:rPr lang="en-US" dirty="0" smtClean="0"/>
              <a:t>allow checks to be deposited by taking a picture</a:t>
            </a:r>
          </a:p>
          <a:p>
            <a:r>
              <a:rPr lang="en-US" dirty="0" smtClean="0"/>
              <a:t>Vendors such as </a:t>
            </a:r>
            <a:r>
              <a:rPr lang="en-US" dirty="0" err="1" smtClean="0"/>
              <a:t>GoPayment</a:t>
            </a:r>
            <a:r>
              <a:rPr lang="en-US" dirty="0" smtClean="0"/>
              <a:t> and Square offer a tiny credit card reader that can be attached to a mobile device to take payments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A4055-2CAA-4C89-8981-80C2F0BC5F6C}" type="slidenum">
              <a:rPr lang="en-US" smtClean="0">
                <a:solidFill>
                  <a:srgbClr val="8E0000"/>
                </a:solidFill>
              </a:rPr>
              <a:pPr/>
              <a:t>32</a:t>
            </a:fld>
            <a:endParaRPr lang="en-US" dirty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3BB581-8C56-458F-A324-8C6DF73F19A9}" type="slidenum">
              <a:rPr lang="en-US" sz="1400"/>
              <a:pPr algn="r" eaLnBrk="1" hangingPunct="1"/>
              <a:t>33</a:t>
            </a:fld>
            <a:endParaRPr lang="en-US" sz="1400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System Threats: Phishing and Identity Theft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payment </a:t>
            </a:r>
            <a:r>
              <a:rPr lang="en-US" dirty="0" smtClean="0"/>
              <a:t>systems offer </a:t>
            </a:r>
            <a:r>
              <a:rPr lang="en-US" dirty="0" smtClean="0"/>
              <a:t>attractive </a:t>
            </a:r>
            <a:r>
              <a:rPr lang="en-US" dirty="0" smtClean="0"/>
              <a:t>arena </a:t>
            </a:r>
            <a:r>
              <a:rPr lang="en-US" dirty="0" smtClean="0"/>
              <a:t>for criminals and criminal enterprises</a:t>
            </a:r>
          </a:p>
          <a:p>
            <a:r>
              <a:rPr lang="en-US" dirty="0" smtClean="0"/>
              <a:t>Phishing attacks are techniques for committing </a:t>
            </a:r>
            <a:r>
              <a:rPr lang="en-US" dirty="0" smtClean="0"/>
              <a:t>fraud against online businesses customers</a:t>
            </a:r>
          </a:p>
          <a:p>
            <a:pPr lvl="1"/>
            <a:r>
              <a:rPr lang="en-US" dirty="0" smtClean="0"/>
              <a:t>Particular concern to financial institutions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A4055-2CAA-4C89-8981-80C2F0BC5F6C}" type="slidenum">
              <a:rPr lang="en-US" smtClean="0">
                <a:solidFill>
                  <a:srgbClr val="8E0000"/>
                </a:solidFill>
              </a:rPr>
              <a:pPr/>
              <a:t>33</a:t>
            </a:fld>
            <a:endParaRPr lang="en-US" dirty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Attacks</a:t>
            </a:r>
          </a:p>
        </p:txBody>
      </p:sp>
      <p:sp>
        <p:nvSpPr>
          <p:cNvPr id="7270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sends e-mail </a:t>
            </a:r>
            <a:r>
              <a:rPr lang="en-US" dirty="0" smtClean="0"/>
              <a:t>message to </a:t>
            </a:r>
            <a:r>
              <a:rPr lang="en-US" dirty="0" smtClean="0"/>
              <a:t>accounts with potential for an account at targeted Web site</a:t>
            </a:r>
          </a:p>
          <a:p>
            <a:pPr lvl="1"/>
            <a:r>
              <a:rPr lang="en-US" dirty="0" smtClean="0"/>
              <a:t>E-mail message tells </a:t>
            </a:r>
            <a:r>
              <a:rPr lang="en-US" dirty="0" smtClean="0"/>
              <a:t>recipient account compromised and recipient </a:t>
            </a:r>
            <a:r>
              <a:rPr lang="en-US" dirty="0" smtClean="0"/>
              <a:t>must log </a:t>
            </a:r>
            <a:r>
              <a:rPr lang="en-US" dirty="0" smtClean="0"/>
              <a:t>in to </a:t>
            </a:r>
            <a:r>
              <a:rPr lang="en-US" dirty="0" smtClean="0"/>
              <a:t>correct problem</a:t>
            </a:r>
          </a:p>
          <a:p>
            <a:pPr lvl="2"/>
            <a:r>
              <a:rPr lang="en-US" dirty="0" smtClean="0"/>
              <a:t>Includes link that appears </a:t>
            </a:r>
            <a:r>
              <a:rPr lang="en-US" dirty="0" smtClean="0"/>
              <a:t>to be Web site login page </a:t>
            </a:r>
            <a:endParaRPr lang="en-US" dirty="0" smtClean="0"/>
          </a:p>
          <a:p>
            <a:pPr lvl="2"/>
            <a:r>
              <a:rPr lang="en-US" dirty="0" smtClean="0"/>
              <a:t>Actually leads to </a:t>
            </a:r>
            <a:r>
              <a:rPr lang="en-US" dirty="0"/>
              <a:t>perpetrator’s</a:t>
            </a:r>
            <a:r>
              <a:rPr lang="en-US" dirty="0" smtClean="0"/>
              <a:t> site so that victim’s log in information can be captured and used</a:t>
            </a:r>
          </a:p>
          <a:p>
            <a:r>
              <a:rPr lang="en-US" dirty="0"/>
              <a:t>Spear phishing </a:t>
            </a:r>
            <a:r>
              <a:rPr lang="en-US" dirty="0" smtClean="0"/>
              <a:t>is a carefully </a:t>
            </a:r>
            <a:r>
              <a:rPr lang="en-US" dirty="0"/>
              <a:t>designed phishing attack targeting a particular person or organization</a:t>
            </a:r>
          </a:p>
          <a:p>
            <a:pPr lvl="1"/>
            <a:r>
              <a:rPr lang="en-US" dirty="0"/>
              <a:t>Requires considerable </a:t>
            </a:r>
            <a:r>
              <a:rPr lang="en-US" dirty="0" smtClean="0"/>
              <a:t>research which increases change of e-mail </a:t>
            </a:r>
            <a:r>
              <a:rPr lang="en-US" dirty="0"/>
              <a:t>being </a:t>
            </a:r>
            <a:r>
              <a:rPr lang="en-US" dirty="0" smtClean="0"/>
              <a:t>opened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BBCDD6-9389-4864-912D-C2A3907E46BF}" type="slidenum">
              <a:rPr lang="en-US" smtClean="0">
                <a:solidFill>
                  <a:srgbClr val="8E0000"/>
                </a:solidFill>
              </a:rPr>
              <a:pPr/>
              <a:t>34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C68F7A-A5C0-4695-88E2-B486F135A15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2895600"/>
            <a:ext cx="1981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E0000"/>
                </a:solidFill>
              </a:rPr>
              <a:t>FIGURE </a:t>
            </a:r>
            <a:r>
              <a:rPr lang="en-US" dirty="0" smtClean="0">
                <a:solidFill>
                  <a:srgbClr val="8E0000"/>
                </a:solidFill>
              </a:rPr>
              <a:t>11-5 Phishing e-mail message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149060" y="53165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4" name="Snagit_PPTE51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440534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Attacks (cont’d.)</a:t>
            </a:r>
          </a:p>
        </p:txBody>
      </p:sp>
      <p:sp>
        <p:nvSpPr>
          <p:cNvPr id="77829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/>
              <a:t>Example: 2008 government stimulus checks</a:t>
            </a:r>
          </a:p>
          <a:p>
            <a:pPr lvl="1"/>
            <a:r>
              <a:rPr lang="en-US" dirty="0"/>
              <a:t>Phishing e-mails </a:t>
            </a:r>
            <a:r>
              <a:rPr lang="en-US" dirty="0" smtClean="0"/>
              <a:t>that seemed to be from the IRS appeared </a:t>
            </a:r>
            <a:r>
              <a:rPr lang="en-US" dirty="0"/>
              <a:t>within one week of passage</a:t>
            </a:r>
          </a:p>
          <a:p>
            <a:r>
              <a:rPr lang="en-US" dirty="0" smtClean="0"/>
              <a:t>E-mail </a:t>
            </a:r>
            <a:r>
              <a:rPr lang="en-US" dirty="0" smtClean="0"/>
              <a:t>link </a:t>
            </a:r>
            <a:r>
              <a:rPr lang="en-US" dirty="0" smtClean="0"/>
              <a:t>disguise the real URL by using “@” which causes the Web site to ignore characters befor</a:t>
            </a:r>
            <a:r>
              <a:rPr lang="en-US" dirty="0" smtClean="0"/>
              <a:t>e it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https://www.paypal.com@218.36.41.188/fl/login.html</a:t>
            </a:r>
            <a:endParaRPr lang="en-US" dirty="0" smtClean="0"/>
          </a:p>
          <a:p>
            <a:pPr lvl="1" eaLnBrk="1" hangingPunct="1"/>
            <a:r>
              <a:rPr lang="en-US" dirty="0" smtClean="0"/>
              <a:t>Phony </a:t>
            </a:r>
            <a:r>
              <a:rPr lang="en-US" dirty="0" smtClean="0"/>
              <a:t>site invisible due to JavaScript code</a:t>
            </a:r>
          </a:p>
          <a:p>
            <a:pPr eaLnBrk="1" hangingPunct="1"/>
            <a:r>
              <a:rPr lang="en-US" dirty="0" smtClean="0"/>
              <a:t>Pop-up </a:t>
            </a:r>
            <a:r>
              <a:rPr lang="en-US" dirty="0" smtClean="0"/>
              <a:t>windows look </a:t>
            </a:r>
            <a:r>
              <a:rPr lang="en-US" dirty="0" smtClean="0"/>
              <a:t>exactly like browser address </a:t>
            </a:r>
            <a:r>
              <a:rPr lang="en-US" dirty="0" smtClean="0"/>
              <a:t>bar including </a:t>
            </a:r>
            <a:r>
              <a:rPr lang="en-US" dirty="0" smtClean="0"/>
              <a:t>Web site graphics </a:t>
            </a:r>
            <a:r>
              <a:rPr lang="en-US" dirty="0" smtClean="0"/>
              <a:t>to make it even more convincing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D16662-2785-43D1-BCA8-EDF5AF682C06}" type="slidenum">
              <a:rPr lang="en-US" smtClean="0">
                <a:solidFill>
                  <a:srgbClr val="8E0000"/>
                </a:solidFill>
              </a:rPr>
              <a:pPr/>
              <a:t>36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Phishing Attacks for Identity Theft</a:t>
            </a:r>
          </a:p>
        </p:txBody>
      </p:sp>
      <p:sp>
        <p:nvSpPr>
          <p:cNvPr id="7987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crime (racketeering</a:t>
            </a:r>
            <a:r>
              <a:rPr lang="en-US" dirty="0" smtClean="0"/>
              <a:t>) is unlawful </a:t>
            </a:r>
            <a:r>
              <a:rPr lang="en-US" dirty="0" smtClean="0"/>
              <a:t>activities conducted by highly organized, disciplined association for profit</a:t>
            </a:r>
          </a:p>
          <a:p>
            <a:pPr lvl="1"/>
            <a:r>
              <a:rPr lang="en-US" dirty="0" smtClean="0"/>
              <a:t>Differentiated from less-organized groups</a:t>
            </a:r>
          </a:p>
          <a:p>
            <a:pPr lvl="1"/>
            <a:r>
              <a:rPr lang="en-US" dirty="0" smtClean="0"/>
              <a:t>Internet providing new criminal activity opportunities</a:t>
            </a:r>
          </a:p>
          <a:p>
            <a:pPr lvl="2"/>
            <a:r>
              <a:rPr lang="en-US" dirty="0" smtClean="0"/>
              <a:t>Generates spam, phishing, identity theft</a:t>
            </a:r>
          </a:p>
          <a:p>
            <a:r>
              <a:rPr lang="en-US" dirty="0" smtClean="0"/>
              <a:t>Identity </a:t>
            </a:r>
            <a:r>
              <a:rPr lang="en-US" dirty="0" smtClean="0"/>
              <a:t>theft is a criminal act where </a:t>
            </a:r>
            <a:r>
              <a:rPr lang="en-US" dirty="0" smtClean="0"/>
              <a:t>perpetrator gathers victim’s personal information </a:t>
            </a:r>
            <a:endParaRPr lang="en-US" dirty="0" smtClean="0"/>
          </a:p>
          <a:p>
            <a:pPr lvl="1"/>
            <a:r>
              <a:rPr lang="en-US" dirty="0" smtClean="0"/>
              <a:t>Goal is </a:t>
            </a:r>
            <a:r>
              <a:rPr lang="en-US" dirty="0" smtClean="0"/>
              <a:t>to obtain credit</a:t>
            </a:r>
            <a:endParaRPr lang="en-US" dirty="0" smtClean="0"/>
          </a:p>
          <a:p>
            <a:pPr lvl="1"/>
            <a:r>
              <a:rPr lang="en-US" dirty="0" smtClean="0"/>
              <a:t>Perpetrator </a:t>
            </a:r>
            <a:r>
              <a:rPr lang="en-US" dirty="0" smtClean="0"/>
              <a:t>runs up account charges and disappears</a:t>
            </a:r>
          </a:p>
        </p:txBody>
      </p:sp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089137-BE70-4A8C-AF4A-FCB946B99845}" type="slidenum">
              <a:rPr lang="en-US" smtClean="0">
                <a:solidFill>
                  <a:srgbClr val="8E0000"/>
                </a:solidFill>
              </a:rPr>
              <a:pPr/>
              <a:t>37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870A89-F2FB-4E61-B0D5-DD98E74A640A}" type="slidenum">
              <a:rPr lang="en-US" smtClean="0">
                <a:solidFill>
                  <a:srgbClr val="8E0000"/>
                </a:solidFill>
              </a:rPr>
              <a:pPr/>
              <a:t>38</a:t>
            </a:fld>
            <a:endParaRPr lang="en-US" dirty="0" smtClean="0">
              <a:solidFill>
                <a:srgbClr val="8E0000"/>
              </a:solidFill>
            </a:endParaRP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609599" y="5393532"/>
            <a:ext cx="770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0000"/>
                </a:solidFill>
              </a:rPr>
              <a:t>FIGURE </a:t>
            </a:r>
            <a:r>
              <a:rPr lang="en-US" dirty="0" smtClean="0">
                <a:solidFill>
                  <a:srgbClr val="8E0000"/>
                </a:solidFill>
              </a:rPr>
              <a:t>11-6 </a:t>
            </a:r>
            <a:r>
              <a:rPr lang="en-US" dirty="0">
                <a:solidFill>
                  <a:srgbClr val="8E0000"/>
                </a:solidFill>
              </a:rPr>
              <a:t>Types of personal information most useful to identity thieves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162297" y="444002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3074" name="Picture 2" descr="C:\Users\peterson\chimbo temp\Schneider2014\artwork\C8757_ch11_no callouts\C8757_ch11_no callouts\Fig11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01" y="609600"/>
            <a:ext cx="6587145" cy="46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Phishing Attacks for Identity Theft (cont’d.)</a:t>
            </a:r>
          </a:p>
        </p:txBody>
      </p:sp>
      <p:sp>
        <p:nvSpPr>
          <p:cNvPr id="819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criminal </a:t>
            </a:r>
            <a:r>
              <a:rPr lang="en-US" dirty="0" smtClean="0"/>
              <a:t>organizations can be highly efficient </a:t>
            </a:r>
            <a:r>
              <a:rPr lang="en-US" dirty="0" smtClean="0"/>
              <a:t>perpetrators of identity theft</a:t>
            </a:r>
          </a:p>
          <a:p>
            <a:r>
              <a:rPr lang="en-US" dirty="0" smtClean="0"/>
              <a:t>Zombie farm is a large number </a:t>
            </a:r>
            <a:r>
              <a:rPr lang="en-US" dirty="0" smtClean="0"/>
              <a:t>of computers implanted with zombie </a:t>
            </a:r>
            <a:r>
              <a:rPr lang="en-US" dirty="0" smtClean="0"/>
              <a:t>programs </a:t>
            </a:r>
            <a:endParaRPr lang="en-US" dirty="0" smtClean="0"/>
          </a:p>
          <a:p>
            <a:pPr lvl="1"/>
            <a:r>
              <a:rPr lang="en-US" dirty="0" smtClean="0"/>
              <a:t>Pharming </a:t>
            </a:r>
            <a:r>
              <a:rPr lang="en-US" dirty="0" smtClean="0"/>
              <a:t>attack is the use </a:t>
            </a:r>
            <a:r>
              <a:rPr lang="en-US" dirty="0" smtClean="0"/>
              <a:t>of a zombie farm, often by </a:t>
            </a:r>
            <a:r>
              <a:rPr lang="en-US" dirty="0" smtClean="0"/>
              <a:t>organized crime, </a:t>
            </a:r>
            <a:r>
              <a:rPr lang="en-US" dirty="0" smtClean="0"/>
              <a:t>to launch a massive phishing </a:t>
            </a:r>
            <a:r>
              <a:rPr lang="en-US" dirty="0" smtClean="0"/>
              <a:t>attack</a:t>
            </a:r>
          </a:p>
          <a:p>
            <a:r>
              <a:rPr lang="en-US" dirty="0" smtClean="0"/>
              <a:t>Phishing needs both collectors and cashers (users) of information which requires different skills</a:t>
            </a:r>
          </a:p>
          <a:p>
            <a:pPr lvl="1"/>
            <a:r>
              <a:rPr lang="en-US" dirty="0" smtClean="0"/>
              <a:t>Crime organizations increase efficiency and volume by facilitating and participating in these transactions</a:t>
            </a:r>
          </a:p>
          <a:p>
            <a:pPr lvl="1"/>
            <a:r>
              <a:rPr lang="en-US" dirty="0" smtClean="0"/>
              <a:t>Over a million victims and $1.5 billion lost annually</a:t>
            </a:r>
            <a:endParaRPr lang="en-US" dirty="0" smtClean="0"/>
          </a:p>
        </p:txBody>
      </p:sp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9083F3-9112-4F14-A45F-BB22B8B621D4}" type="slidenum">
              <a:rPr lang="en-US" smtClean="0">
                <a:solidFill>
                  <a:srgbClr val="8E0000"/>
                </a:solidFill>
              </a:rPr>
              <a:pPr/>
              <a:t>39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678363"/>
          </a:xfrm>
        </p:spPr>
        <p:txBody>
          <a:bodyPr/>
          <a:lstStyle/>
          <a:p>
            <a:r>
              <a:rPr lang="en-US" dirty="0" smtClean="0"/>
              <a:t>Financial technology (</a:t>
            </a:r>
            <a:r>
              <a:rPr lang="en-US" dirty="0" err="1" smtClean="0"/>
              <a:t>fintech</a:t>
            </a:r>
            <a:r>
              <a:rPr lang="en-US" dirty="0" smtClean="0"/>
              <a:t>) is the use of powerful Internet-connected computers that use tools to improve quality and reduce cost of services</a:t>
            </a:r>
          </a:p>
          <a:p>
            <a:pPr lvl="1"/>
            <a:r>
              <a:rPr lang="en-US" dirty="0" smtClean="0"/>
              <a:t>Existing and entirely new financial products</a:t>
            </a:r>
          </a:p>
          <a:p>
            <a:pPr lvl="1"/>
            <a:r>
              <a:rPr lang="en-US" dirty="0" smtClean="0"/>
              <a:t>Includes online payment system not operated by banks</a:t>
            </a:r>
          </a:p>
          <a:p>
            <a:pPr lvl="2"/>
            <a:r>
              <a:rPr lang="en-US" dirty="0" smtClean="0"/>
              <a:t>Facilitates purchases and other money transfers</a:t>
            </a:r>
          </a:p>
          <a:p>
            <a:pPr lvl="2"/>
            <a:r>
              <a:rPr lang="en-US" dirty="0" smtClean="0"/>
              <a:t>Convenient and becoming widely adopted</a:t>
            </a:r>
          </a:p>
          <a:p>
            <a:pPr lvl="1"/>
            <a:r>
              <a:rPr lang="en-US" dirty="0" smtClean="0"/>
              <a:t>Has also revolutionized lending</a:t>
            </a:r>
          </a:p>
          <a:p>
            <a:pPr lvl="2"/>
            <a:r>
              <a:rPr lang="en-US" dirty="0" smtClean="0"/>
              <a:t>Online loan services takes banks out of value chain at a reduced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A4055-2CAA-4C89-8981-80C2F0BC5F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Attack Countermeasures</a:t>
            </a:r>
          </a:p>
        </p:txBody>
      </p:sp>
      <p:sp>
        <p:nvSpPr>
          <p:cNvPr id="8397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 is a key element of phishing attacks </a:t>
            </a:r>
          </a:p>
          <a:p>
            <a:pPr lvl="1"/>
            <a:r>
              <a:rPr lang="en-US" dirty="0" smtClean="0"/>
              <a:t>Any protocol changes that improve </a:t>
            </a:r>
            <a:r>
              <a:rPr lang="en-US" dirty="0" smtClean="0"/>
              <a:t>e-mail recipients’ ability to identify message </a:t>
            </a:r>
            <a:r>
              <a:rPr lang="en-US" dirty="0" smtClean="0"/>
              <a:t>source reduces phishing</a:t>
            </a:r>
            <a:endParaRPr lang="en-US" dirty="0" smtClean="0"/>
          </a:p>
          <a:p>
            <a:r>
              <a:rPr lang="en-US" dirty="0" smtClean="0"/>
              <a:t>Educate Web site users</a:t>
            </a:r>
          </a:p>
          <a:p>
            <a:r>
              <a:rPr lang="en-US" dirty="0" smtClean="0"/>
              <a:t>Contract with consulting firms specializing in </a:t>
            </a:r>
            <a:br>
              <a:rPr lang="en-US" dirty="0" smtClean="0"/>
            </a:br>
            <a:r>
              <a:rPr lang="en-US" dirty="0" smtClean="0"/>
              <a:t>anti-phishing work</a:t>
            </a:r>
          </a:p>
          <a:p>
            <a:pPr lvl="1"/>
            <a:r>
              <a:rPr lang="en-US" dirty="0" smtClean="0"/>
              <a:t>Monitor online chat rooms used by criminals</a:t>
            </a:r>
          </a:p>
          <a:p>
            <a:r>
              <a:rPr lang="en-US" dirty="0" smtClean="0"/>
              <a:t>Incidence of phishing has grown rapidly </a:t>
            </a:r>
            <a:r>
              <a:rPr lang="en-US" dirty="0" smtClean="0"/>
              <a:t>over the past two years and experts expect it wil</a:t>
            </a:r>
            <a:r>
              <a:rPr lang="en-US" dirty="0" smtClean="0"/>
              <a:t>l continue</a:t>
            </a:r>
            <a:endParaRPr lang="en-US" dirty="0" smtClean="0"/>
          </a:p>
          <a:p>
            <a:pPr lvl="1"/>
            <a:r>
              <a:rPr lang="en-US" dirty="0" smtClean="0"/>
              <a:t>Extremely profitable criminal activity</a:t>
            </a:r>
            <a:endParaRPr lang="en-US" dirty="0" smtClean="0"/>
          </a:p>
        </p:txBody>
      </p:sp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88C325-F559-47E4-8F78-42E96DF6358D}" type="slidenum">
              <a:rPr lang="en-US" smtClean="0">
                <a:solidFill>
                  <a:srgbClr val="8E0000"/>
                </a:solidFill>
              </a:rPr>
              <a:pPr/>
              <a:t>40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Online Payment Methods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Cash, checks, credit cards, debit cards are the most common world methods used to pay for purchases</a:t>
            </a:r>
          </a:p>
          <a:p>
            <a:pPr lvl="1"/>
            <a:r>
              <a:rPr lang="en-US" dirty="0" smtClean="0"/>
              <a:t>More than 90% of all US consumer payments</a:t>
            </a:r>
          </a:p>
          <a:p>
            <a:r>
              <a:rPr lang="en-US" dirty="0" smtClean="0"/>
              <a:t>Electronic transfer is a small percentage</a:t>
            </a:r>
          </a:p>
          <a:p>
            <a:pPr lvl="1"/>
            <a:r>
              <a:rPr lang="en-US" dirty="0" smtClean="0"/>
              <a:t>Mostly automated payments from checking accounts</a:t>
            </a:r>
          </a:p>
          <a:p>
            <a:r>
              <a:rPr lang="en-US" dirty="0" smtClean="0"/>
              <a:t>Credit and debit cards used for more than 60% of online payments with alternative systems such as PayPal used for the remainder </a:t>
            </a:r>
          </a:p>
          <a:p>
            <a:pPr lvl="1"/>
            <a:r>
              <a:rPr lang="en-US" dirty="0" smtClean="0"/>
              <a:t>Convenient for customers and cost effective for businesses and provides a significant environmental impact</a:t>
            </a: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74886B-9FDC-458C-AE4A-8FC64F5C5338}" type="slidenum">
              <a:rPr lang="en-US" smtClean="0">
                <a:solidFill>
                  <a:srgbClr val="8E0000"/>
                </a:solidFill>
              </a:rPr>
              <a:pPr/>
              <a:t>5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35DD6E-3BE3-46D8-A19A-462B47ED930C}" type="slidenum">
              <a:rPr lang="en-US" smtClean="0">
                <a:solidFill>
                  <a:srgbClr val="8E0000"/>
                </a:solidFill>
              </a:rPr>
              <a:pPr/>
              <a:t>6</a:t>
            </a:fld>
            <a:endParaRPr lang="en-US" dirty="0" smtClean="0">
              <a:solidFill>
                <a:srgbClr val="8E0000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61247" y="5377355"/>
            <a:ext cx="8413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0000"/>
                </a:solidFill>
              </a:rPr>
              <a:t>FIGURE 11-1 </a:t>
            </a:r>
            <a:r>
              <a:rPr lang="en-US" dirty="0" smtClean="0">
                <a:solidFill>
                  <a:srgbClr val="8E0000"/>
                </a:solidFill>
              </a:rPr>
              <a:t>Forms of payment for U.S. online transactions, estimates for  2018</a:t>
            </a:r>
            <a:endParaRPr lang="en-US" dirty="0">
              <a:solidFill>
                <a:srgbClr val="8E0000"/>
              </a:solidFill>
            </a:endParaRPr>
          </a:p>
        </p:txBody>
      </p:sp>
      <p:pic>
        <p:nvPicPr>
          <p:cNvPr id="2" name="Snagit_PPT87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4" y="792962"/>
            <a:ext cx="8534400" cy="4073823"/>
          </a:xfrm>
          <a:prstGeom prst="rect">
            <a:avLst/>
          </a:prstGeom>
        </p:spPr>
      </p:pic>
      <p:pic>
        <p:nvPicPr>
          <p:cNvPr id="3" name="Snagit_PPTA6A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3" y="4866785"/>
            <a:ext cx="8847619" cy="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Bill Presentment and Payment Systems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deliver bills and accept payments </a:t>
            </a:r>
          </a:p>
          <a:p>
            <a:pPr lvl="1"/>
            <a:r>
              <a:rPr lang="en-US" dirty="0" smtClean="0"/>
              <a:t>Success depends on ease of use and time required</a:t>
            </a:r>
          </a:p>
          <a:p>
            <a:r>
              <a:rPr lang="en-US" dirty="0"/>
              <a:t>C</a:t>
            </a:r>
            <a:r>
              <a:rPr lang="en-US" dirty="0" smtClean="0"/>
              <a:t>onsumers choosing this option is increasing</a:t>
            </a:r>
          </a:p>
          <a:p>
            <a:pPr lvl="1"/>
            <a:r>
              <a:rPr lang="en-US" dirty="0" smtClean="0"/>
              <a:t>70% of bills paid by check are now paid electronically which is a huge savings in paper, postage and time</a:t>
            </a:r>
          </a:p>
          <a:p>
            <a:r>
              <a:rPr lang="en-US" dirty="0" smtClean="0"/>
              <a:t>Biller-direct systems are used by large companies who want to manage the systems themselves</a:t>
            </a:r>
          </a:p>
          <a:p>
            <a:r>
              <a:rPr lang="en-US" dirty="0" smtClean="0"/>
              <a:t>Consolidator systems aggregate all a customer’s bills on one system mostly via banks</a:t>
            </a:r>
          </a:p>
          <a:p>
            <a:pPr lvl="1"/>
            <a:r>
              <a:rPr lang="en-US" dirty="0" smtClean="0"/>
              <a:t>Not as attractive to billers because it requires a fee and delays receipt of funds</a:t>
            </a: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74886B-9FDC-458C-AE4A-8FC64F5C5338}" type="slidenum">
              <a:rPr lang="en-US" smtClean="0">
                <a:solidFill>
                  <a:srgbClr val="8E0000"/>
                </a:solidFill>
              </a:rPr>
              <a:pPr/>
              <a:t>7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Micropayments and Small Payments</a:t>
            </a:r>
          </a:p>
        </p:txBody>
      </p:sp>
      <p:sp>
        <p:nvSpPr>
          <p:cNvPr id="307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Micropayments are Internet payments for items costing few cents to a dollar</a:t>
            </a:r>
          </a:p>
          <a:p>
            <a:pPr lvl="1"/>
            <a:r>
              <a:rPr lang="en-US" dirty="0" smtClean="0"/>
              <a:t>Barrier is people prefer to buy small value items in fixed price chunks rather than small payments in varying amounts</a:t>
            </a:r>
          </a:p>
          <a:p>
            <a:pPr lvl="1"/>
            <a:r>
              <a:rPr lang="en-US" dirty="0"/>
              <a:t>Many companies have developed micropayment systems but none gained broad acceptance</a:t>
            </a:r>
          </a:p>
          <a:p>
            <a:r>
              <a:rPr lang="en-US" dirty="0"/>
              <a:t>Small payments  are payments of less than $10</a:t>
            </a:r>
          </a:p>
          <a:p>
            <a:pPr lvl="1"/>
            <a:r>
              <a:rPr lang="en-US" dirty="0"/>
              <a:t>Offered through mobile telephone carrier but held back by substantial charges for providing </a:t>
            </a:r>
            <a:r>
              <a:rPr lang="en-US" dirty="0" smtClean="0"/>
              <a:t>service</a:t>
            </a:r>
          </a:p>
          <a:p>
            <a:pPr lvl="2"/>
            <a:r>
              <a:rPr lang="en-US" dirty="0" smtClean="0"/>
              <a:t>One of the largest markets is music downloads</a:t>
            </a:r>
            <a:endParaRPr lang="en-US" dirty="0"/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523C81-033F-45EE-B5D3-030D1C5B91A4}" type="slidenum">
              <a:rPr lang="en-US" smtClean="0">
                <a:solidFill>
                  <a:srgbClr val="8E0000"/>
                </a:solidFill>
              </a:rPr>
              <a:pPr/>
              <a:t>8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Cards</a:t>
            </a:r>
          </a:p>
        </p:txBody>
      </p:sp>
      <p:sp>
        <p:nvSpPr>
          <p:cNvPr id="11269" name="Rectangle 8"/>
          <p:cNvSpPr>
            <a:spLocks noGrp="1" noChangeArrowheads="1"/>
          </p:cNvSpPr>
          <p:nvPr>
            <p:ph idx="1"/>
          </p:nvPr>
        </p:nvSpPr>
        <p:spPr>
          <a:xfrm>
            <a:off x="302491" y="1396016"/>
            <a:ext cx="8458200" cy="4678363"/>
          </a:xfrm>
        </p:spPr>
        <p:txBody>
          <a:bodyPr/>
          <a:lstStyle/>
          <a:p>
            <a:r>
              <a:rPr lang="en-US" dirty="0" smtClean="0"/>
              <a:t>Payment cards are plastic cards used for purchases</a:t>
            </a:r>
          </a:p>
          <a:p>
            <a:pPr lvl="1"/>
            <a:r>
              <a:rPr lang="en-US" dirty="0" smtClean="0"/>
              <a:t>Categories: credit cards, debit cards, charge cards, prepaid cards, and gift cards</a:t>
            </a:r>
          </a:p>
          <a:p>
            <a:r>
              <a:rPr lang="en-US" dirty="0" smtClean="0"/>
              <a:t>Credit cards (Visa, MasterCard) have a spending limit based on user’s credit history</a:t>
            </a:r>
          </a:p>
          <a:p>
            <a:pPr lvl="1"/>
            <a:r>
              <a:rPr lang="en-US" dirty="0" smtClean="0"/>
              <a:t>Pay off entire credit card balance or minimum amount with interest charged on unpaid balances</a:t>
            </a:r>
          </a:p>
          <a:p>
            <a:pPr lvl="1"/>
            <a:r>
              <a:rPr lang="en-US" dirty="0" smtClean="0"/>
              <a:t>Widely accepted and provides consumer protection: 30-day dispute period</a:t>
            </a:r>
          </a:p>
          <a:p>
            <a:pPr lvl="1"/>
            <a:r>
              <a:rPr lang="en-US" dirty="0"/>
              <a:t>Card not present </a:t>
            </a:r>
            <a:r>
              <a:rPr lang="en-US" dirty="0" smtClean="0"/>
              <a:t>transactions include an extra </a:t>
            </a:r>
            <a:r>
              <a:rPr lang="en-US" dirty="0"/>
              <a:t>degree of risk for merchant and bank</a:t>
            </a:r>
          </a:p>
          <a:p>
            <a:pPr lvl="1"/>
            <a:endParaRPr lang="en-US" dirty="0" smtClean="0"/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248400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A569-8FB5-4114-A43A-8E33DC5693BB}" type="slidenum">
              <a:rPr lang="en-US" smtClean="0">
                <a:solidFill>
                  <a:srgbClr val="8E0000"/>
                </a:solidFill>
              </a:rPr>
              <a:pPr/>
              <a:t>9</a:t>
            </a:fld>
            <a:endParaRPr lang="en-US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4798</Words>
  <Application>Microsoft Office PowerPoint</Application>
  <PresentationFormat>On-screen Show (4:3)</PresentationFormat>
  <Paragraphs>368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1_Default Design</vt:lpstr>
      <vt:lpstr>CHAPTER 11</vt:lpstr>
      <vt:lpstr>Learning Objectives</vt:lpstr>
      <vt:lpstr>Learning Objectives</vt:lpstr>
      <vt:lpstr>Introduction</vt:lpstr>
      <vt:lpstr>Common Online Payment Methods</vt:lpstr>
      <vt:lpstr>PowerPoint Presentation</vt:lpstr>
      <vt:lpstr>Electronic Bill Presentment and Payment Systems</vt:lpstr>
      <vt:lpstr>Micropayments and Small Payments</vt:lpstr>
      <vt:lpstr>Payment Cards</vt:lpstr>
      <vt:lpstr>Payment Cards (cont’d.)</vt:lpstr>
      <vt:lpstr>Advantages and Disadvantages of Payment Cards</vt:lpstr>
      <vt:lpstr>Payment Acceptance and Processing</vt:lpstr>
      <vt:lpstr>Open and Closed Loop Systems</vt:lpstr>
      <vt:lpstr>PowerPoint Presentation</vt:lpstr>
      <vt:lpstr>PowerPoint Presentation</vt:lpstr>
      <vt:lpstr>Merchant Accounts</vt:lpstr>
      <vt:lpstr>Merchant Accounts (cont’d.)</vt:lpstr>
      <vt:lpstr>Merchant Accounts (cont’d.)</vt:lpstr>
      <vt:lpstr>Payment Card Transaction Processing</vt:lpstr>
      <vt:lpstr>Payment Card Transaction Processing  (cont’d.)</vt:lpstr>
      <vt:lpstr>Stored-Value Cards</vt:lpstr>
      <vt:lpstr>Digital Cash</vt:lpstr>
      <vt:lpstr>Digital Cash (cont’d.)</vt:lpstr>
      <vt:lpstr>Digital Cash (cont’d.)</vt:lpstr>
      <vt:lpstr>The Double-Spending Issue</vt:lpstr>
      <vt:lpstr>PowerPoint Presentation</vt:lpstr>
      <vt:lpstr>Advantages and Disadvantages of Digital Cash</vt:lpstr>
      <vt:lpstr>Digital Wallets and Software-Based Digital Wallets</vt:lpstr>
      <vt:lpstr>Hardware-Based Digital Wallets</vt:lpstr>
      <vt:lpstr>Internet Technologies and the Banking Industry</vt:lpstr>
      <vt:lpstr>Check Processing</vt:lpstr>
      <vt:lpstr>Mobile Banking</vt:lpstr>
      <vt:lpstr>Payment System Threats: Phishing and Identity Theft</vt:lpstr>
      <vt:lpstr>Phishing Attacks</vt:lpstr>
      <vt:lpstr>PowerPoint Presentation</vt:lpstr>
      <vt:lpstr>Phishing Attacks (cont’d.)</vt:lpstr>
      <vt:lpstr>Using Phishing Attacks for Identity Theft</vt:lpstr>
      <vt:lpstr>PowerPoint Presentation</vt:lpstr>
      <vt:lpstr>Using Phishing Attacks for Identity Theft (cont’d.)</vt:lpstr>
      <vt:lpstr>Phishing Attack Countermeasures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247</cp:revision>
  <cp:lastPrinted>1601-01-01T00:00:00Z</cp:lastPrinted>
  <dcterms:created xsi:type="dcterms:W3CDTF">1601-01-01T00:00:00Z</dcterms:created>
  <dcterms:modified xsi:type="dcterms:W3CDTF">2016-02-22T08:28:14Z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