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84" r:id="rId3"/>
    <p:sldId id="287" r:id="rId4"/>
    <p:sldId id="257" r:id="rId5"/>
    <p:sldId id="278" r:id="rId6"/>
    <p:sldId id="285" r:id="rId7"/>
    <p:sldId id="286" r:id="rId8"/>
    <p:sldId id="288" r:id="rId9"/>
    <p:sldId id="289" r:id="rId10"/>
    <p:sldId id="290" r:id="rId11"/>
    <p:sldId id="291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9" r:id="rId23"/>
    <p:sldId id="304" r:id="rId24"/>
    <p:sldId id="306" r:id="rId25"/>
    <p:sldId id="307" r:id="rId26"/>
    <p:sldId id="308" r:id="rId27"/>
    <p:sldId id="310" r:id="rId28"/>
    <p:sldId id="335" r:id="rId29"/>
    <p:sldId id="332" r:id="rId30"/>
    <p:sldId id="333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36" r:id="rId39"/>
    <p:sldId id="318" r:id="rId40"/>
    <p:sldId id="320" r:id="rId41"/>
    <p:sldId id="321" r:id="rId42"/>
    <p:sldId id="322" r:id="rId43"/>
    <p:sldId id="337" r:id="rId44"/>
    <p:sldId id="338" r:id="rId45"/>
    <p:sldId id="323" r:id="rId46"/>
    <p:sldId id="324" r:id="rId47"/>
    <p:sldId id="325" r:id="rId48"/>
    <p:sldId id="326" r:id="rId49"/>
    <p:sldId id="327" r:id="rId50"/>
    <p:sldId id="328" r:id="rId5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1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9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15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3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25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1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94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6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2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260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2" r:id="rId5"/>
    <p:sldLayoutId id="2147483748" r:id="rId6"/>
    <p:sldLayoutId id="2147483749" r:id="rId7"/>
    <p:sldLayoutId id="2147483739" r:id="rId8"/>
    <p:sldLayoutId id="2147483740" r:id="rId9"/>
    <p:sldLayoutId id="2147483741" r:id="rId10"/>
    <p:sldLayoutId id="214748374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hatis.techtarget.com/definition/World-Wide-Web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og.ccsf.edu/~hyip/2020_fetch/hsuhk_com3105_form_post.html" TargetMode="External"/><Relationship Id="rId2" Type="http://schemas.openxmlformats.org/officeDocument/2006/relationships/hyperlink" Target="https://fog.ccsf.edu/~hyip/2020_fetch/hsuhk_com3105_form_get.html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fog.ccsf.edu/~hyip/cnit133/10/in_class_samples/ajax_sample.html" TargetMode="External"/><Relationship Id="rId2" Type="http://schemas.openxmlformats.org/officeDocument/2006/relationships/hyperlink" Target="https://fog.ccsf.edu/~hyip/2020_fetch/hsuhk_com3105_aja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g.ccsf.edu/~hyip/cnit133/10/samples/note.html" TargetMode="External"/><Relationship Id="rId5" Type="http://schemas.openxmlformats.org/officeDocument/2006/relationships/hyperlink" Target="http://fog.ccsf.edu/~hyip/cnit133/10/in_class_samples/ajax_sample_3.html" TargetMode="External"/><Relationship Id="rId4" Type="http://schemas.openxmlformats.org/officeDocument/2006/relationships/hyperlink" Target="http://fog.ccsf.edu/~hyip/cnit133/10/in_class_samples/ajax_sample_2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fog.ccsf.edu/~hyip/cnit133/10/in_class_samples/ajax_sample_2_jquery.html" TargetMode="External"/><Relationship Id="rId2" Type="http://schemas.openxmlformats.org/officeDocument/2006/relationships/hyperlink" Target="https://fog.ccsf.edu/~hyip/cnit133/10/in_class_samples/ajax_sample_jque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g.ccsf.edu/~hyip/cnit133/10/samples/note_jquery.html" TargetMode="External"/><Relationship Id="rId4" Type="http://schemas.openxmlformats.org/officeDocument/2006/relationships/hyperlink" Target="https://fog.ccsf.edu/~hyip/cnit133/10/in_class_samples/ajax_sample_3_jquery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fog.ccsf.edu/~hyip/2020_fetch/name_fetch.html" TargetMode="External"/><Relationship Id="rId2" Type="http://schemas.openxmlformats.org/officeDocument/2006/relationships/hyperlink" Target="https://fog.ccsf.edu/~hyip/2020_fetch/address_fetch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Request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mozilla.org/en-US/docs/Web/API/Response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web.com/myfile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419E3D9-C5FB-41A9-B6D2-DFB210BB6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909BF-1DF7-4ACE-8F58-6CF719BB2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E8BEDB-0BBC-4F21-9CFB-8530D664C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D6D676-6F2F-4446-9935-2D8D03821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9BAEA2B-9C25-4B43-8C9A-A9D0C3E9B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1FC5F3A-7F1A-4EE8-A913-C8E96ACC3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420551B3-B4DA-48EE-988C-4FAEAEB5C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A picture containing outdoor, kite, colorful, orange&#10;&#10;Description automatically generated">
            <a:extLst>
              <a:ext uri="{FF2B5EF4-FFF2-40B4-BE49-F238E27FC236}">
                <a16:creationId xmlns:a16="http://schemas.microsoft.com/office/drawing/2014/main" id="{0FBF40BD-B57D-42B8-B4BC-1938B6C020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060" b="2018"/>
          <a:stretch/>
        </p:blipFill>
        <p:spPr>
          <a:xfrm>
            <a:off x="-1" y="10"/>
            <a:ext cx="12192000" cy="4551026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30074"/>
            <a:ext cx="12192000" cy="232792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116" y="4692768"/>
            <a:ext cx="11859768" cy="200253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D17C5-6542-49F6-BC63-B0189151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23" y="4956811"/>
            <a:ext cx="11439414" cy="8974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 dirty="0">
                <a:solidFill>
                  <a:schemeClr val="tx1"/>
                </a:solidFill>
              </a:rPr>
              <a:t>COM 3105 E-Commerce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3F2DC-BA66-499A-887C-A390309A3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275" y="5783001"/>
            <a:ext cx="10656310" cy="42596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pc="80" dirty="0"/>
              <a:t>Front-End Technologies</a:t>
            </a:r>
          </a:p>
        </p:txBody>
      </p:sp>
    </p:spTree>
    <p:extLst>
      <p:ext uri="{BB962C8B-B14F-4D97-AF65-F5344CB8AC3E}">
        <p14:creationId xmlns:p14="http://schemas.microsoft.com/office/powerpoint/2010/main" val="41840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6EB8D-FFEA-4A87-9234-59C048911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HTTP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7512D33-F8DF-44A2-83A6-98EC21BD8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46570" y="931037"/>
            <a:ext cx="6202238" cy="499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99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5ED53-B29F-4CD2-8AF2-D288FD535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HTTP?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93C7A-AC4B-4C47-94E4-204FC409F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HTTP</a:t>
            </a:r>
            <a:r>
              <a:rPr lang="en-US" sz="2000" dirty="0"/>
              <a:t> stands for </a:t>
            </a:r>
            <a:r>
              <a:rPr lang="en-US" sz="2000" b="1" dirty="0"/>
              <a:t>H</a:t>
            </a:r>
            <a:r>
              <a:rPr lang="en-US" sz="2000" dirty="0"/>
              <a:t>yper </a:t>
            </a:r>
            <a:r>
              <a:rPr lang="en-US" sz="2000" b="1" dirty="0"/>
              <a:t>T</a:t>
            </a:r>
            <a:r>
              <a:rPr lang="en-US" sz="2000" dirty="0"/>
              <a:t>ext </a:t>
            </a:r>
            <a:r>
              <a:rPr lang="en-US" sz="2000" b="1" dirty="0"/>
              <a:t>T</a:t>
            </a:r>
            <a:r>
              <a:rPr lang="en-US" sz="2000" dirty="0"/>
              <a:t>ransfer </a:t>
            </a:r>
            <a:r>
              <a:rPr lang="en-US" sz="2000" b="1" dirty="0"/>
              <a:t>P</a:t>
            </a:r>
            <a:r>
              <a:rPr lang="en-US" sz="2000" dirty="0"/>
              <a:t>rotocol</a:t>
            </a:r>
          </a:p>
          <a:p>
            <a:r>
              <a:rPr lang="en-US" sz="2000" dirty="0"/>
              <a:t>HTTP (Hypertext Transfer Protocol) is the set of rules for transferring files, such as text, graphic images, sound, video, and other multimedia files, on the </a:t>
            </a:r>
            <a:r>
              <a:rPr lang="en-US" sz="2000" u="sng" dirty="0">
                <a:hlinkClick r:id="rId2"/>
              </a:rPr>
              <a:t>World Wide Web</a:t>
            </a:r>
            <a:r>
              <a:rPr lang="en-US" sz="2000" dirty="0"/>
              <a:t>.</a:t>
            </a:r>
          </a:p>
          <a:p>
            <a:r>
              <a:rPr lang="en-US" sz="2000" dirty="0"/>
              <a:t>Communication between client computers and web servers is done by sending </a:t>
            </a:r>
            <a:r>
              <a:rPr lang="en-US" sz="2000" b="1" dirty="0"/>
              <a:t>HTTP Requests</a:t>
            </a:r>
            <a:r>
              <a:rPr lang="en-US" sz="2000" dirty="0"/>
              <a:t> and receiving </a:t>
            </a:r>
            <a:r>
              <a:rPr lang="en-US" sz="2000" b="1" dirty="0"/>
              <a:t>HTTP Responses</a:t>
            </a:r>
          </a:p>
          <a:p>
            <a:r>
              <a:rPr lang="en-US" sz="2000" dirty="0"/>
              <a:t>There are several methods:</a:t>
            </a:r>
          </a:p>
          <a:p>
            <a:pPr lvl="1"/>
            <a:r>
              <a:rPr lang="en-US" sz="2000" dirty="0"/>
              <a:t>GET used to retrieve a resource.</a:t>
            </a:r>
          </a:p>
          <a:p>
            <a:pPr lvl="1"/>
            <a:r>
              <a:rPr lang="en-US" sz="2000" dirty="0"/>
              <a:t>POST used to initiate an action on a server.</a:t>
            </a:r>
          </a:p>
          <a:p>
            <a:pPr lvl="1"/>
            <a:r>
              <a:rPr lang="en-US" sz="2000" dirty="0"/>
              <a:t>DELETE used to delete resources on a server.</a:t>
            </a:r>
          </a:p>
          <a:p>
            <a:pPr lvl="1"/>
            <a:r>
              <a:rPr lang="en-US" sz="2000" dirty="0"/>
              <a:t>PUT used to update resources on a server.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91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2E88-DA3C-4C4C-9304-B6297989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HTTP 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33D47-79A0-443D-96F8-10E4B9770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There are a lot of status codes. The most important ones are:</a:t>
            </a:r>
          </a:p>
          <a:p>
            <a:pPr lvl="1"/>
            <a:r>
              <a:rPr lang="en-US" sz="2000" dirty="0"/>
              <a:t>1XX (Informational Response)</a:t>
            </a:r>
          </a:p>
          <a:p>
            <a:pPr lvl="1"/>
            <a:r>
              <a:rPr lang="en-US" sz="2000" dirty="0"/>
              <a:t>2XX (Success) – 200 Everything OK.</a:t>
            </a:r>
          </a:p>
          <a:p>
            <a:pPr lvl="1"/>
            <a:r>
              <a:rPr lang="en-US" sz="2000" dirty="0"/>
              <a:t>3XX (Redirection) – 301 Moved Permanently.</a:t>
            </a:r>
          </a:p>
          <a:p>
            <a:pPr lvl="1"/>
            <a:r>
              <a:rPr lang="en-US" sz="2000" dirty="0"/>
              <a:t>4XX (Client Error) </a:t>
            </a:r>
          </a:p>
          <a:p>
            <a:pPr lvl="2"/>
            <a:r>
              <a:rPr lang="en-US" sz="2000" dirty="0"/>
              <a:t>400 Bad Request</a:t>
            </a:r>
          </a:p>
          <a:p>
            <a:pPr lvl="2"/>
            <a:r>
              <a:rPr lang="en-US" sz="2000" dirty="0"/>
              <a:t>401 Unauthorized </a:t>
            </a:r>
          </a:p>
          <a:p>
            <a:pPr lvl="2"/>
            <a:r>
              <a:rPr lang="en-US" sz="2000" dirty="0"/>
              <a:t>402 Payment Required</a:t>
            </a:r>
          </a:p>
          <a:p>
            <a:pPr lvl="2"/>
            <a:r>
              <a:rPr lang="en-US" sz="2000" dirty="0"/>
              <a:t>403 Forbidden</a:t>
            </a:r>
          </a:p>
          <a:p>
            <a:pPr lvl="2"/>
            <a:r>
              <a:rPr lang="en-US" sz="2000" dirty="0"/>
              <a:t>404 Not Found</a:t>
            </a:r>
          </a:p>
          <a:p>
            <a:pPr lvl="2"/>
            <a:r>
              <a:rPr lang="en-US" sz="2000" dirty="0"/>
              <a:t>405 Method Not Allowed</a:t>
            </a:r>
          </a:p>
          <a:p>
            <a:pPr lvl="1"/>
            <a:r>
              <a:rPr lang="en-US" sz="2000" dirty="0"/>
              <a:t>5XX (Server Error)  - 500 Internal Server Error</a:t>
            </a:r>
          </a:p>
        </p:txBody>
      </p:sp>
    </p:spTree>
    <p:extLst>
      <p:ext uri="{BB962C8B-B14F-4D97-AF65-F5344CB8AC3E}">
        <p14:creationId xmlns:p14="http://schemas.microsoft.com/office/powerpoint/2010/main" val="4136268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08F455B7-514F-4326-8EA9-442D7F26C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7A9C548-0579-4864-92A3-093842E89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D4224F0-9A4A-420C-82F8-2B67484DB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675873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DC3F1D6-57B4-4163-AB99-73EC48076C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056" y="645106"/>
            <a:ext cx="5369899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57525A5F-CDD4-4EB3-9187-2A0E9EA1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1973" y="643464"/>
            <a:ext cx="4143830" cy="5566305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8F5B423-DA6A-4E80-B3CA-549A442C8F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7364" y="806860"/>
            <a:ext cx="3813048" cy="5239512"/>
          </a:xfrm>
          <a:prstGeom prst="rect">
            <a:avLst/>
          </a:prstGeom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FB273-E5C4-4C1E-BFE6-C1E6D4919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7225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/>
              <a:t>HTML DOM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38170B5-3ECC-493B-85FA-6905971AD1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03768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8DD37B8-B6EA-49DC-90EF-F4E359454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00F7FF8-41E5-4585-AFDC-54EA8B275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09708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AE2A71D-F8BA-4E4F-88A8-1F5FD5DF1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8068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915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6C9C-1F86-47A2-AD16-5370CD8A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1FFDA-5F16-480E-ACE3-5BBA77447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1900" dirty="0"/>
              <a:t>DOM (Document Object Model): objects represent various components of the browser and the current HTML document. </a:t>
            </a:r>
          </a:p>
          <a:p>
            <a:pPr>
              <a:lnSpc>
                <a:spcPct val="80000"/>
              </a:lnSpc>
            </a:pPr>
            <a:r>
              <a:rPr lang="en-US" altLang="en-US" sz="1900" dirty="0"/>
              <a:t>It defines:</a:t>
            </a:r>
          </a:p>
          <a:p>
            <a:pPr lvl="1">
              <a:lnSpc>
                <a:spcPct val="80000"/>
              </a:lnSpc>
            </a:pPr>
            <a:r>
              <a:rPr lang="en-US" altLang="en-US" sz="1900" dirty="0"/>
              <a:t>HTML elements as </a:t>
            </a:r>
            <a:r>
              <a:rPr lang="en-US" altLang="en-US" sz="1900" b="1" dirty="0"/>
              <a:t>object.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Properties </a:t>
            </a:r>
            <a:r>
              <a:rPr lang="en-US" altLang="en-US" sz="1900" dirty="0"/>
              <a:t>for all HTML elements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Methods </a:t>
            </a:r>
            <a:r>
              <a:rPr lang="en-US" altLang="en-US" sz="1900" dirty="0"/>
              <a:t>for all HTML elements</a:t>
            </a:r>
          </a:p>
          <a:p>
            <a:pPr lvl="1">
              <a:lnSpc>
                <a:spcPct val="80000"/>
              </a:lnSpc>
            </a:pPr>
            <a:r>
              <a:rPr lang="en-US" altLang="en-US" sz="1900" b="1" dirty="0"/>
              <a:t>Events </a:t>
            </a:r>
            <a:r>
              <a:rPr lang="en-US" altLang="en-US" sz="1900" dirty="0"/>
              <a:t>for all HTML elements</a:t>
            </a:r>
          </a:p>
          <a:p>
            <a:pPr>
              <a:lnSpc>
                <a:spcPct val="80000"/>
              </a:lnSpc>
            </a:pPr>
            <a:r>
              <a:rPr lang="en-US" altLang="en-US" sz="1900" dirty="0"/>
              <a:t>NOTE: DOM is not part of the JavaScript language. It is an API (Application Programming Interface) build into the browser. </a:t>
            </a:r>
          </a:p>
          <a:p>
            <a:pPr>
              <a:lnSpc>
                <a:spcPct val="80000"/>
              </a:lnSpc>
            </a:pPr>
            <a:r>
              <a:rPr lang="en-US" altLang="en-US" sz="1900" dirty="0"/>
              <a:t>NOTE: The window object is the parent object for all of the objects. (See next diagram) </a:t>
            </a:r>
          </a:p>
          <a:p>
            <a:r>
              <a:rPr lang="en-US" sz="1900" dirty="0"/>
              <a:t>The HTML DOM is an </a:t>
            </a:r>
            <a:r>
              <a:rPr lang="en-US" sz="1900" b="1" dirty="0"/>
              <a:t>API </a:t>
            </a:r>
            <a:r>
              <a:rPr lang="en-US" sz="1900" dirty="0"/>
              <a:t>(Application Programming Interface) for JavaScript:</a:t>
            </a:r>
          </a:p>
          <a:p>
            <a:pPr lvl="1"/>
            <a:r>
              <a:rPr lang="en-US" sz="1900" dirty="0"/>
              <a:t>JavaScript can add/change/remove HTML elements</a:t>
            </a:r>
          </a:p>
          <a:p>
            <a:pPr lvl="1"/>
            <a:r>
              <a:rPr lang="en-US" sz="1900" dirty="0"/>
              <a:t>JavaScript can add/change/remove HTML attributes</a:t>
            </a:r>
          </a:p>
          <a:p>
            <a:pPr lvl="1"/>
            <a:r>
              <a:rPr lang="en-US" sz="1900" dirty="0"/>
              <a:t>JavaScript can add/change/remove CSS styles</a:t>
            </a:r>
          </a:p>
          <a:p>
            <a:pPr lvl="1"/>
            <a:r>
              <a:rPr lang="en-US" sz="1900" dirty="0"/>
              <a:t>JavaScript can react to HTML events</a:t>
            </a:r>
          </a:p>
          <a:p>
            <a:pPr lvl="1"/>
            <a:r>
              <a:rPr lang="en-US" sz="1900" dirty="0"/>
              <a:t>JavaScript can add/change/remove HTML events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10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DAF36-C4CE-4E3B-8332-81CC58DD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DOM Object Hierarchy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54FAEBE-2AE0-4263-B779-3422B94038B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62416"/>
              </p:ext>
            </p:extLst>
          </p:nvPr>
        </p:nvGraphicFramePr>
        <p:xfrm>
          <a:off x="1066801" y="2014194"/>
          <a:ext cx="10300634" cy="4415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Visio" r:id="rId3" imgW="6520891" imgH="9085783" progId="Visio.Drawing.11">
                  <p:embed/>
                </p:oleObj>
              </mc:Choice>
              <mc:Fallback>
                <p:oleObj name="Visio" r:id="rId3" imgW="6520891" imgH="9085783" progId="Visio.Drawing.11">
                  <p:embed/>
                  <p:pic>
                    <p:nvPicPr>
                      <p:cNvPr id="1026" name="Content Placeholder 3">
                        <a:extLst>
                          <a:ext uri="{FF2B5EF4-FFF2-40B4-BE49-F238E27FC236}">
                            <a16:creationId xmlns:a16="http://schemas.microsoft.com/office/drawing/2014/main" id="{9A4EE00F-C2ED-40B7-91CB-71C3813FBC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2014194"/>
                        <a:ext cx="10300634" cy="4415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9315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6146" name="Picture 2" descr="DOM HTML tree">
            <a:extLst>
              <a:ext uri="{FF2B5EF4-FFF2-40B4-BE49-F238E27FC236}">
                <a16:creationId xmlns:a16="http://schemas.microsoft.com/office/drawing/2014/main" id="{0150D9A2-CCD5-496D-8911-BACD19172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01" y="1462468"/>
            <a:ext cx="7237877" cy="39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3B87C-951C-43EC-9AC9-D243F4B6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The HTML DOM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291EE-DA67-4ABE-A70E-03166E117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When a web page is loaded, the browser creates a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ocument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bject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odel of the page.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The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HTML DOM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 model is constructed as a tree of </a:t>
            </a:r>
            <a:r>
              <a:rPr lang="en-US" sz="1400" b="1">
                <a:solidFill>
                  <a:schemeClr val="tx1">
                    <a:lumMod val="85000"/>
                    <a:lumOff val="15000"/>
                  </a:schemeClr>
                </a:solidFill>
              </a:rPr>
              <a:t>Objects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endParaRPr lang="en-US" sz="1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79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70BAA-7712-459F-A7A2-342F9681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Elements in a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D7C96-8252-45CA-9FA5-481E9A98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3200" dirty="0"/>
              <a:t>Old Styles: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document.getElementById</a:t>
            </a:r>
            <a:r>
              <a:rPr lang="en-US" sz="3200" dirty="0"/>
              <a:t>(‘id-of-element’);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document.getElementsByClassName</a:t>
            </a:r>
            <a:r>
              <a:rPr lang="en-US" sz="3200" dirty="0"/>
              <a:t>(‘class-of-element’);</a:t>
            </a:r>
          </a:p>
          <a:p>
            <a:pPr lvl="1">
              <a:lnSpc>
                <a:spcPct val="80000"/>
              </a:lnSpc>
            </a:pPr>
            <a:r>
              <a:rPr lang="en-US" sz="3200" dirty="0" err="1"/>
              <a:t>document.getElementsByTagName</a:t>
            </a:r>
            <a:r>
              <a:rPr lang="en-US" sz="3200" dirty="0"/>
              <a:t>(‘html-element’);</a:t>
            </a:r>
          </a:p>
          <a:p>
            <a:pPr lvl="1">
              <a:lnSpc>
                <a:spcPct val="80000"/>
              </a:lnSpc>
            </a:pPr>
            <a:endParaRPr lang="en-US" sz="3200" dirty="0"/>
          </a:p>
          <a:p>
            <a:pPr>
              <a:lnSpc>
                <a:spcPct val="80000"/>
              </a:lnSpc>
            </a:pPr>
            <a:r>
              <a:rPr lang="en-US" sz="3200" dirty="0"/>
              <a:t>New Styles:</a:t>
            </a:r>
          </a:p>
          <a:p>
            <a:pPr lvl="1"/>
            <a:r>
              <a:rPr lang="en-US" sz="3200" dirty="0" err="1"/>
              <a:t>document.querySelector</a:t>
            </a:r>
            <a:r>
              <a:rPr lang="en-US" sz="3200" dirty="0"/>
              <a:t>(‘#id-of-element’);</a:t>
            </a:r>
          </a:p>
          <a:p>
            <a:pPr lvl="1"/>
            <a:r>
              <a:rPr lang="en-US" sz="3200" dirty="0" err="1"/>
              <a:t>document.querySelectorAll</a:t>
            </a:r>
            <a:r>
              <a:rPr lang="en-US" sz="3200" dirty="0"/>
              <a:t>(‘.class-of-element’);</a:t>
            </a:r>
          </a:p>
          <a:p>
            <a:pPr lvl="1"/>
            <a:r>
              <a:rPr lang="en-US" sz="3200" dirty="0" err="1"/>
              <a:t>document.querySelectorAll</a:t>
            </a:r>
            <a:r>
              <a:rPr lang="en-US" sz="3200" dirty="0"/>
              <a:t>(‘html-element’);</a:t>
            </a:r>
          </a:p>
          <a:p>
            <a:pPr lvl="1"/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23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AA697-288D-47EA-BA46-C2AABB9D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DOM Event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jpg event的圖片搜尋結果">
            <a:extLst>
              <a:ext uri="{FF2B5EF4-FFF2-40B4-BE49-F238E27FC236}">
                <a16:creationId xmlns:a16="http://schemas.microsoft.com/office/drawing/2014/main" id="{1D6EEF0D-A87F-4CD9-A2C1-DCAA03A76B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799350"/>
            <a:ext cx="6202238" cy="325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10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55C68-EA9A-45AA-9ACC-98A7E544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Event and Event Handler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2C34D-D69C-432C-B8FA-F75D48447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Events: are visitor and browser activities.  (the phone rings)</a:t>
            </a:r>
          </a:p>
          <a:p>
            <a:r>
              <a:rPr lang="en-US" sz="3200" dirty="0"/>
              <a:t>Event handlers: are the mechanisms that allow us to capture and actually respond to those events with a scripting language.  (pick up the phone and say, “Hello”)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7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CDA08-7390-4611-BD7F-02C799765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EEBF6-3F95-44F8-BF61-3DC2438DC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Internet Review</a:t>
            </a:r>
          </a:p>
          <a:p>
            <a:r>
              <a:rPr lang="en-US" sz="2400" dirty="0"/>
              <a:t>JavaScript Review</a:t>
            </a:r>
          </a:p>
          <a:p>
            <a:r>
              <a:rPr lang="en-US" sz="2400" dirty="0"/>
              <a:t>HTTP</a:t>
            </a:r>
          </a:p>
          <a:p>
            <a:r>
              <a:rPr lang="en-US" sz="2400" dirty="0"/>
              <a:t>DOM</a:t>
            </a:r>
          </a:p>
          <a:p>
            <a:r>
              <a:rPr lang="en-US" sz="2400" dirty="0"/>
              <a:t>DOM Event</a:t>
            </a:r>
          </a:p>
          <a:p>
            <a:r>
              <a:rPr lang="en-US" sz="2400" dirty="0"/>
              <a:t>XML/JSON</a:t>
            </a:r>
          </a:p>
          <a:p>
            <a:r>
              <a:rPr lang="en-US" sz="2400" dirty="0"/>
              <a:t>AJAX</a:t>
            </a:r>
          </a:p>
        </p:txBody>
      </p:sp>
    </p:spTree>
    <p:extLst>
      <p:ext uri="{BB962C8B-B14F-4D97-AF65-F5344CB8AC3E}">
        <p14:creationId xmlns:p14="http://schemas.microsoft.com/office/powerpoint/2010/main" val="912980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E9D48-9A6F-41F7-9955-ECEC0261D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Writing Event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19CEE-4334-40C5-8929-51068D9DC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Event handlers: are written inline with HTML, just like an HTML attribute. Therefore, Event handlers also called </a:t>
            </a:r>
            <a:r>
              <a:rPr lang="en-US" sz="2400" b="1" dirty="0"/>
              <a:t>intrinsic event attributes.</a:t>
            </a:r>
            <a:r>
              <a:rPr lang="en-US" sz="2400" dirty="0"/>
              <a:t> (the only different is that Event Handler executes JavaScript script or function).</a:t>
            </a:r>
          </a:p>
          <a:p>
            <a:r>
              <a:rPr lang="en-US" sz="2400" dirty="0"/>
              <a:t>HTML Tag:  &lt;p  align="right"&gt;</a:t>
            </a:r>
          </a:p>
          <a:p>
            <a:r>
              <a:rPr lang="en-US" sz="2400" dirty="0"/>
              <a:t>Event handler/intrinsic event attribute: &lt;body onload="alert('Hello')"&gt;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2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F63-E806-49E2-B9F2-28B19661F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Sample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C0BDF-9BD8-4F91-9579-620AC8EB6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There are quite a few different events: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Onblur</a:t>
            </a:r>
            <a:r>
              <a:rPr lang="en-US" sz="1800" dirty="0"/>
              <a:t>		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onchange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onclick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onfocus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onkeydown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onkeypress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onkeyup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/>
              <a:t>onload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onmousedown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onmousemove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onmouseout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onmouseover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onmouseup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onsubmit</a:t>
            </a:r>
            <a:endParaRPr lang="en-US" sz="1800" dirty="0"/>
          </a:p>
          <a:p>
            <a:pPr lvl="1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800" dirty="0" err="1"/>
              <a:t>onunload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65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1DAC2350-FA6C-4B24-9A17-926C160E8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2A637C44-0146-4C54-A1A1-57BC8E6C3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6AB310E7-DE5C-4964-8CBB-E87A22B5B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BC6D0BA2-2FCA-496D-A55A-C56A7B3E0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EA158404-99A1-4EB0-B63C-8744C273A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B1848EA8-FE52-4762-AE9B-5D1DD4C33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>
            <a:extLst>
              <a:ext uri="{FF2B5EF4-FFF2-40B4-BE49-F238E27FC236}">
                <a16:creationId xmlns:a16="http://schemas.microsoft.com/office/drawing/2014/main" id="{EBAE7246-A006-4C36-9C24-A9A8B40A6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5837" y="1395172"/>
            <a:ext cx="5590908" cy="22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62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A0391-AB28-4272-A900-2B16C9C34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JSON?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2011B-9CEB-42EE-927D-B66BA08B4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JSON is short for JavaScript Object Notation. </a:t>
            </a:r>
          </a:p>
          <a:p>
            <a:r>
              <a:rPr lang="en-US" sz="2800" dirty="0"/>
              <a:t>JSON is a syntax for storing and exchanging data.</a:t>
            </a:r>
          </a:p>
          <a:p>
            <a:r>
              <a:rPr lang="en-US" sz="2800" dirty="0"/>
              <a:t>JSON is an easier-to-use alternative to XML.</a:t>
            </a:r>
          </a:p>
          <a:p>
            <a:endParaRPr lang="en-US" sz="2800" dirty="0"/>
          </a:p>
          <a:p>
            <a:pPr lvl="0">
              <a:buNone/>
            </a:pPr>
            <a:r>
              <a:rPr lang="en-US" sz="2800" dirty="0"/>
              <a:t>Note:	</a:t>
            </a:r>
          </a:p>
          <a:p>
            <a:r>
              <a:rPr lang="en-US" sz="2800" dirty="0"/>
              <a:t>Although JSON is an extension of JavaScript, it is also available in many different languages such as: C, Ruby, Python, etc.</a:t>
            </a:r>
          </a:p>
          <a:p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514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4CBD5-46FC-464D-A1DD-54A2BDFFD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63DAB-5A29-4083-82DA-EFA2D9503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800" dirty="0"/>
              <a:t>JSON objects are written inside curly braces.</a:t>
            </a:r>
          </a:p>
          <a:p>
            <a:r>
              <a:rPr lang="en-US" sz="2800" dirty="0"/>
              <a:t>Just like JavaScript, JSON objects can contain multiple name/values pairs: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r>
              <a:rPr lang="en-US" sz="2800" dirty="0"/>
              <a:t>{'</a:t>
            </a:r>
            <a:r>
              <a:rPr lang="en-US" sz="2800" dirty="0" err="1"/>
              <a:t>fname</a:t>
            </a:r>
            <a:r>
              <a:rPr lang="en-US" sz="2800" dirty="0"/>
              <a:t>': 'John', '</a:t>
            </a:r>
            <a:r>
              <a:rPr lang="en-US" sz="2800" dirty="0" err="1"/>
              <a:t>lname</a:t>
            </a:r>
            <a:r>
              <a:rPr lang="en-US" sz="2800" dirty="0"/>
              <a:t>': 'Doe'}</a:t>
            </a:r>
          </a:p>
          <a:p>
            <a:endParaRPr lang="en-US" sz="2800" dirty="0"/>
          </a:p>
          <a:p>
            <a:r>
              <a:rPr lang="en-US" sz="2800" dirty="0"/>
              <a:t>JSON Object Rules: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Enclosed in curly braces.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Each name followed by : (colon) and name/value pairs separated by , (comma).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/>
              <a:t>Keys must be strings and should be different from each other.</a:t>
            </a:r>
          </a:p>
          <a:p>
            <a:r>
              <a:rPr lang="en-US" sz="2800" dirty="0"/>
              <a:t>Because JSON uses JavaScript syntax, no extra software is needed to work with JSON within JavaScript.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854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3E595-BE92-4D6F-A135-B75F10CB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05C65-A174-45B0-BCD8-FDFBA8BD2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/>
              <a:t>The file type for JSON files is ".json"</a:t>
            </a:r>
          </a:p>
          <a:p>
            <a:pPr lvl="0"/>
            <a:r>
              <a:rPr lang="en-US" sz="3200" dirty="0"/>
              <a:t>The MIME type for JSON text is "application/json"</a:t>
            </a:r>
          </a:p>
          <a:p>
            <a:r>
              <a:rPr lang="en-US" sz="3200" dirty="0"/>
              <a:t>A common use of JSON is to read data from a web server, and to display the data in a web page.</a:t>
            </a:r>
          </a:p>
          <a:p>
            <a:r>
              <a:rPr lang="en-US" sz="3200" dirty="0"/>
              <a:t>For simplicity, this can be demonstrated by using a string as input (instead of a file).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3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69C6E-D324-4B7D-85A5-35D8D39F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JSON Example – Coverts JSON text to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B9B91-89A9-4935-8F18-0EDDACD41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Create a JavaScript string containing JSON syntax:</a:t>
            </a:r>
          </a:p>
          <a:p>
            <a:pPr>
              <a:buNone/>
            </a:pPr>
            <a:r>
              <a:rPr lang="en-US" sz="3200" dirty="0"/>
              <a:t>		var text = " {'</a:t>
            </a:r>
            <a:r>
              <a:rPr lang="en-US" sz="3200" dirty="0" err="1"/>
              <a:t>fname</a:t>
            </a:r>
            <a:r>
              <a:rPr lang="en-US" sz="3200" dirty="0"/>
              <a:t>' : 'John', '</a:t>
            </a:r>
            <a:r>
              <a:rPr lang="en-US" sz="3200" dirty="0" err="1"/>
              <a:t>lname</a:t>
            </a:r>
            <a:r>
              <a:rPr lang="en-US" sz="3200" dirty="0"/>
              <a:t>': </a:t>
            </a:r>
            <a:r>
              <a:rPr lang="en-US" sz="3200"/>
              <a:t>'Doe'} ";</a:t>
            </a:r>
            <a:endParaRPr lang="en-US" sz="3200" dirty="0"/>
          </a:p>
          <a:p>
            <a:r>
              <a:rPr lang="en-US" sz="3200" dirty="0"/>
              <a:t>JSON syntax is a subset of JavaScript syntax.</a:t>
            </a:r>
          </a:p>
          <a:p>
            <a:r>
              <a:rPr lang="en-US" sz="3200" dirty="0"/>
              <a:t>The JavaScript function </a:t>
            </a:r>
            <a:r>
              <a:rPr lang="en-US" sz="3200" dirty="0" err="1"/>
              <a:t>JSON.parse</a:t>
            </a:r>
            <a:r>
              <a:rPr lang="en-US" sz="3200" dirty="0"/>
              <a:t>(</a:t>
            </a:r>
            <a:r>
              <a:rPr lang="en-US" sz="3200" i="1" dirty="0"/>
              <a:t>text</a:t>
            </a:r>
            <a:r>
              <a:rPr lang="en-US" sz="3200" dirty="0"/>
              <a:t>) can be used to convert a JSON text into a JavaScript object:</a:t>
            </a:r>
          </a:p>
          <a:p>
            <a:pPr>
              <a:buNone/>
            </a:pPr>
            <a:r>
              <a:rPr lang="en-US" sz="3200" dirty="0"/>
              <a:t>		var </a:t>
            </a:r>
            <a:r>
              <a:rPr lang="en-US" sz="3200" dirty="0" err="1"/>
              <a:t>json_obj</a:t>
            </a:r>
            <a:r>
              <a:rPr lang="en-US" sz="3200" dirty="0"/>
              <a:t> = </a:t>
            </a:r>
            <a:r>
              <a:rPr lang="en-US" sz="3200" dirty="0" err="1"/>
              <a:t>JSON.parse</a:t>
            </a:r>
            <a:r>
              <a:rPr lang="en-US" sz="3200" dirty="0"/>
              <a:t>(text);</a:t>
            </a:r>
          </a:p>
          <a:p>
            <a:r>
              <a:rPr lang="en-US" sz="3200" dirty="0"/>
              <a:t>The JavaScript function </a:t>
            </a:r>
            <a:r>
              <a:rPr lang="en-US" sz="3200" dirty="0" err="1"/>
              <a:t>JSON.stringify</a:t>
            </a:r>
            <a:r>
              <a:rPr lang="en-US" sz="3200" dirty="0"/>
              <a:t>(object) can be used to convert a JSON object into a JavaScript string:</a:t>
            </a:r>
          </a:p>
          <a:p>
            <a:pPr marL="0" indent="0">
              <a:buNone/>
            </a:pPr>
            <a:r>
              <a:rPr lang="en-US" sz="3200" dirty="0"/>
              <a:t>	var </a:t>
            </a:r>
            <a:r>
              <a:rPr lang="en-US" sz="3200" dirty="0" err="1"/>
              <a:t>json_string</a:t>
            </a:r>
            <a:r>
              <a:rPr lang="en-US" sz="3200" dirty="0"/>
              <a:t> = </a:t>
            </a:r>
            <a:r>
              <a:rPr lang="en-US" sz="3200" dirty="0" err="1"/>
              <a:t>JSON.stringify</a:t>
            </a:r>
            <a:r>
              <a:rPr lang="en-US" sz="3200" dirty="0"/>
              <a:t>(</a:t>
            </a:r>
            <a:r>
              <a:rPr lang="en-US" sz="3200" dirty="0" err="1"/>
              <a:t>json_obj</a:t>
            </a:r>
            <a:r>
              <a:rPr lang="en-US" sz="3200" dirty="0"/>
              <a:t>);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107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B77D0-F737-4B67-951B-DD9D6F9C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>
                <a:solidFill>
                  <a:schemeClr val="bg1"/>
                </a:solidFill>
              </a:rPr>
              <a:t>AJAX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ML">
            <a:extLst>
              <a:ext uri="{FF2B5EF4-FFF2-40B4-BE49-F238E27FC236}">
                <a16:creationId xmlns:a16="http://schemas.microsoft.com/office/drawing/2014/main" id="{3FCB63A8-254B-4A1E-8D77-1DB0AC9537A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5357" y="645106"/>
            <a:ext cx="5564663" cy="55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45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6E0F6D-56CC-4BAE-9586-C0D63F879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701" y="1382508"/>
            <a:ext cx="7237877" cy="41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E522D-A3B2-461C-9F39-095F7755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40182-00A0-49A9-ADEE-DC2A7C10C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AJAX = DOM Event + JavaScript + http Request + Internet + http Response + text/XML/JSON + DOM</a:t>
            </a:r>
          </a:p>
        </p:txBody>
      </p:sp>
    </p:spTree>
    <p:extLst>
      <p:ext uri="{BB962C8B-B14F-4D97-AF65-F5344CB8AC3E}">
        <p14:creationId xmlns:p14="http://schemas.microsoft.com/office/powerpoint/2010/main" val="3696070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6C597-8090-40EA-8A75-9F86A143F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D52E2-7230-4979-BB60-768C373AE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AJAX stands for </a:t>
            </a:r>
            <a:r>
              <a:rPr lang="en-US" sz="2400" b="1" dirty="0"/>
              <a:t>A</a:t>
            </a:r>
            <a:r>
              <a:rPr lang="en-US" sz="2400" dirty="0"/>
              <a:t>synchronous </a:t>
            </a:r>
            <a:r>
              <a:rPr lang="en-US" sz="2400" b="1" dirty="0"/>
              <a:t>J</a:t>
            </a:r>
            <a:r>
              <a:rPr lang="en-US" sz="2400" dirty="0"/>
              <a:t>avaScript </a:t>
            </a:r>
            <a:r>
              <a:rPr lang="en-US" sz="2400" b="1" dirty="0"/>
              <a:t>A</a:t>
            </a:r>
            <a:r>
              <a:rPr lang="en-US" sz="2400" dirty="0"/>
              <a:t>nd </a:t>
            </a:r>
            <a:r>
              <a:rPr lang="en-US" sz="2400" b="1" dirty="0"/>
              <a:t>X</a:t>
            </a:r>
            <a:r>
              <a:rPr lang="en-US" sz="2400" dirty="0"/>
              <a:t>ML.</a:t>
            </a:r>
            <a:endParaRPr lang="en-US" sz="2400" b="1" dirty="0"/>
          </a:p>
          <a:p>
            <a:pPr>
              <a:lnSpc>
                <a:spcPct val="80000"/>
              </a:lnSpc>
            </a:pPr>
            <a:r>
              <a:rPr lang="en-US" sz="2400" dirty="0"/>
              <a:t>AJAX is not a new programming language, but a technique for creating better, faster, and more interactive web applications.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AJAX, your JavaScript can communicate directly with the server, using the JavaScript </a:t>
            </a:r>
            <a:r>
              <a:rPr lang="en-US" sz="2400" b="1" dirty="0" err="1"/>
              <a:t>XMLHttpRequest</a:t>
            </a:r>
            <a:r>
              <a:rPr lang="en-US" sz="2400" dirty="0"/>
              <a:t> object. With this object, your JavaScript can trade data with a web server, without reloading the page.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AJAX uses asynchronous data transfer (HTTP requests) between the browser and the web server, allowing web pages to request small bits of information from the server instead of whole pages.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AJAX technique makes Internet applications smaller, faster and more user-friendly.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AJAX is a browser technology independent of web server software.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9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81B20-5104-4A7F-93E8-2EFAAC704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Internet Review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3E15D44-E0E9-4827-8FF5-A7078401E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73290" y="645106"/>
            <a:ext cx="6148798" cy="556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582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F702B-5340-4891-A9DE-0107EB7F7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uses HTTP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A31A8-9652-48C1-AE52-ED9DCAFD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In traditional JavaScript coding, if you want to get any information from a database or a file on the server, or send user information to a server, you will have to make an HTML form and GET or POST data to the server. The user will have to click the "Submit" button to send/get the information, wait for the server to respond, then a new page will load with the results.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Because the server returns a new page each time the user submits input, traditional web applications can run slowly and tend to be less user-friendly.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AJAX, your JavaScript communicates directly with the server, through the JavaScript </a:t>
            </a:r>
            <a:r>
              <a:rPr lang="en-US" sz="2400" b="1" dirty="0" err="1"/>
              <a:t>XMLHttpRequest</a:t>
            </a:r>
            <a:r>
              <a:rPr lang="en-US" sz="2400" dirty="0"/>
              <a:t> object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With an HTTP request, a web page can make a request to, and get a response from a web server - without reloading the page. The user will stay on the same page, and he or she will not notice that scripts request pages, or send data to a server in the background.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3319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7FBF-E594-4FF4-9FA0-5C29FD3C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</a:t>
            </a:r>
            <a:r>
              <a:rPr lang="en-US" dirty="0" err="1"/>
              <a:t>XMLHttpRequest</a:t>
            </a:r>
            <a:r>
              <a:rPr lang="en-US" dirty="0"/>
              <a:t> (XHR)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6C8D6-4013-48F7-A070-541C2907F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Scripting HTTP with </a:t>
            </a:r>
            <a:r>
              <a:rPr lang="en-US" sz="2800" dirty="0" err="1"/>
              <a:t>XMLHttpRequest</a:t>
            </a:r>
            <a:r>
              <a:rPr lang="en-US" sz="2800" dirty="0"/>
              <a:t> is a three-part process: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Creating an </a:t>
            </a:r>
            <a:r>
              <a:rPr lang="en-US" sz="2800" dirty="0" err="1"/>
              <a:t>XMLHttpRequest</a:t>
            </a:r>
            <a:r>
              <a:rPr lang="en-US" sz="2800" dirty="0"/>
              <a:t> object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Specifying and submitting your HTTP request to a web server</a:t>
            </a:r>
          </a:p>
          <a:p>
            <a:pPr lvl="1">
              <a:buFont typeface="Wingdings" pitchFamily="2" charset="2"/>
              <a:buChar char="v"/>
            </a:pPr>
            <a:r>
              <a:rPr lang="en-US" sz="2800" dirty="0"/>
              <a:t>Synchronously or asynchronously retrieving the server’s response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AJAX – One, Two, Three (See below)</a:t>
            </a:r>
          </a:p>
        </p:txBody>
      </p:sp>
    </p:spTree>
    <p:extLst>
      <p:ext uri="{BB962C8B-B14F-4D97-AF65-F5344CB8AC3E}">
        <p14:creationId xmlns:p14="http://schemas.microsoft.com/office/powerpoint/2010/main" val="123523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C3CE-4BCA-441D-90A6-905264C5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One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2685A-AF3E-4B1A-BC57-08BE7C873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XMLHttpRequest</a:t>
            </a:r>
            <a:r>
              <a:rPr lang="en-US" sz="3200" dirty="0"/>
              <a:t> object has never been standardized, and the process of creating one is different in Internet Explorer than on other platforms.</a:t>
            </a:r>
          </a:p>
          <a:p>
            <a:r>
              <a:rPr lang="en-US" sz="3200" dirty="0"/>
              <a:t>In most browsers, you create an </a:t>
            </a:r>
            <a:r>
              <a:rPr lang="en-US" sz="3200" dirty="0" err="1"/>
              <a:t>XMLHttpRequest</a:t>
            </a:r>
            <a:r>
              <a:rPr lang="en-US" sz="3200" dirty="0"/>
              <a:t> object with a simple constructor call:</a:t>
            </a:r>
          </a:p>
          <a:p>
            <a:pPr lvl="1">
              <a:buNone/>
            </a:pPr>
            <a:r>
              <a:rPr lang="en-US" sz="3200" dirty="0"/>
              <a:t>	var request = new </a:t>
            </a:r>
            <a:r>
              <a:rPr lang="en-US" sz="3200" dirty="0" err="1"/>
              <a:t>XMLHttpRequest</a:t>
            </a:r>
            <a:r>
              <a:rPr lang="en-US" sz="3200" dirty="0"/>
              <a:t>();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205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B6C1-1DE2-4E13-8447-33EC5CD3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Two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0D269-A200-4935-9C55-DCC545E20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</a:t>
            </a:r>
            <a:r>
              <a:rPr lang="en-US" sz="3200" dirty="0" err="1"/>
              <a:t>XMLHttpRequest</a:t>
            </a:r>
            <a:r>
              <a:rPr lang="en-US" sz="3200" dirty="0"/>
              <a:t> object contains two important methods: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open()</a:t>
            </a:r>
          </a:p>
          <a:p>
            <a:pPr lvl="1">
              <a:buFont typeface="Wingdings" pitchFamily="2" charset="2"/>
              <a:buChar char="v"/>
            </a:pPr>
            <a:r>
              <a:rPr lang="en-US" sz="3200" dirty="0"/>
              <a:t>send()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424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C64D3-9210-4DFA-9074-84688DE2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66E64-A4C0-47D5-8915-90292EBC0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XMLHttpRequest</a:t>
            </a:r>
            <a:r>
              <a:rPr lang="en-US" sz="2400" dirty="0"/>
              <a:t> Object contains the following important properties: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/>
              <a:t>onreadystatechange</a:t>
            </a:r>
            <a:r>
              <a:rPr lang="en-US" sz="2400" dirty="0"/>
              <a:t> property contains function that will process the response from a server.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/>
              <a:t>readyState</a:t>
            </a:r>
            <a:r>
              <a:rPr lang="en-US" sz="2400" dirty="0"/>
              <a:t> property contains the status of the server’s response. ( 0 to 4)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/>
              <a:t>status</a:t>
            </a:r>
            <a:r>
              <a:rPr lang="en-US" sz="2400" dirty="0"/>
              <a:t> property contains the status of the web page. (200=ok; 404=page not found)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/>
              <a:t>responseText</a:t>
            </a:r>
            <a:r>
              <a:rPr lang="en-US" sz="2400" dirty="0"/>
              <a:t> property contains the data sent back from the server in string format.</a:t>
            </a:r>
          </a:p>
          <a:p>
            <a:pPr lvl="1">
              <a:buFont typeface="Wingdings" pitchFamily="2" charset="2"/>
              <a:buChar char="v"/>
            </a:pPr>
            <a:r>
              <a:rPr lang="en-US" sz="2400" dirty="0"/>
              <a:t>The </a:t>
            </a:r>
            <a:r>
              <a:rPr lang="en-US" sz="2400" b="1" dirty="0" err="1"/>
              <a:t>responseXML</a:t>
            </a:r>
            <a:r>
              <a:rPr lang="en-US" sz="2400" dirty="0"/>
              <a:t> property contains the data sent back from the server in XML format.</a:t>
            </a:r>
          </a:p>
          <a:p>
            <a:r>
              <a:rPr lang="en-US" sz="2400" dirty="0"/>
              <a:t>NOTE: Data will be either populated in </a:t>
            </a:r>
            <a:r>
              <a:rPr lang="en-US" sz="2400" dirty="0" err="1"/>
              <a:t>responseText</a:t>
            </a:r>
            <a:r>
              <a:rPr lang="en-US" sz="2400" dirty="0"/>
              <a:t> or </a:t>
            </a:r>
            <a:r>
              <a:rPr lang="en-US" sz="2400" dirty="0" err="1"/>
              <a:t>responseXML</a:t>
            </a:r>
            <a:r>
              <a:rPr lang="en-US" sz="2400" dirty="0"/>
              <a:t> property, but not both.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174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EEDFD-DC1C-4765-9D09-0E10212F0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about the </a:t>
            </a:r>
            <a:r>
              <a:rPr lang="en-US" dirty="0" err="1"/>
              <a:t>XMLHttpRequest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97118-961B-4840-A8BA-0DFE129255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Before sending data to the server, we have to explain three important properties of the </a:t>
            </a:r>
            <a:r>
              <a:rPr lang="en-US" sz="2400" dirty="0" err="1"/>
              <a:t>XMLHttpRequest</a:t>
            </a:r>
            <a:r>
              <a:rPr lang="en-US" sz="2400" dirty="0"/>
              <a:t> object.</a:t>
            </a:r>
            <a:endParaRPr lang="en-US" sz="2400" b="1" dirty="0"/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/>
              <a:t>	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400" b="1" dirty="0"/>
              <a:t>	1. The </a:t>
            </a:r>
            <a:r>
              <a:rPr lang="en-US" sz="2400" b="1" dirty="0" err="1"/>
              <a:t>onreadystatechange</a:t>
            </a:r>
            <a:r>
              <a:rPr lang="en-US" sz="2400" b="1" dirty="0"/>
              <a:t> Property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After a request to the server, we need a function that can receive the data that is returned by the server.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400" dirty="0"/>
              <a:t>The </a:t>
            </a:r>
            <a:r>
              <a:rPr lang="en-US" sz="2400" dirty="0" err="1"/>
              <a:t>onreadystatechange</a:t>
            </a:r>
            <a:r>
              <a:rPr lang="en-US" sz="2400" dirty="0"/>
              <a:t> property stores the function that will process the response from a server. The following code defines an empty function and sets the </a:t>
            </a:r>
            <a:r>
              <a:rPr lang="en-US" sz="2400" dirty="0" err="1"/>
              <a:t>onreadystatechange</a:t>
            </a:r>
            <a:r>
              <a:rPr lang="en-US" sz="2400" dirty="0"/>
              <a:t> property at the same time: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400" dirty="0"/>
              <a:t>		</a:t>
            </a:r>
            <a:r>
              <a:rPr lang="en-US" sz="2400" dirty="0" err="1"/>
              <a:t>xmlHttp.onreadystatechange</a:t>
            </a:r>
            <a:r>
              <a:rPr lang="en-US" sz="2400" dirty="0"/>
              <a:t>=function()     {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400" dirty="0"/>
              <a:t>	      // We are going to write some code here 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r>
              <a:rPr lang="en-US" sz="2400" dirty="0"/>
              <a:t>	     }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46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14EC6-DFF6-4DAC-AAD7-9F2399B1D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about the </a:t>
            </a:r>
            <a:r>
              <a:rPr lang="en-US" dirty="0" err="1"/>
              <a:t>XMLHttpRequest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1F2A7-22FD-43A6-8110-00FA798B96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2000" b="1" dirty="0"/>
              <a:t>2. The </a:t>
            </a:r>
            <a:r>
              <a:rPr lang="en-US" sz="2000" b="1" dirty="0" err="1"/>
              <a:t>readyState</a:t>
            </a:r>
            <a:r>
              <a:rPr lang="en-US" sz="2000" b="1" dirty="0"/>
              <a:t> Property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The </a:t>
            </a:r>
            <a:r>
              <a:rPr lang="en-US" sz="2000" dirty="0" err="1"/>
              <a:t>readyState</a:t>
            </a:r>
            <a:r>
              <a:rPr lang="en-US" sz="2000" dirty="0"/>
              <a:t> property holds the status of the server's response. Each time the </a:t>
            </a:r>
            <a:r>
              <a:rPr lang="en-US" sz="2000" dirty="0" err="1"/>
              <a:t>readyState</a:t>
            </a:r>
            <a:r>
              <a:rPr lang="en-US" sz="2000" dirty="0"/>
              <a:t> changes, the </a:t>
            </a:r>
            <a:r>
              <a:rPr lang="en-US" sz="2000" dirty="0" err="1"/>
              <a:t>onreadystatechange</a:t>
            </a:r>
            <a:r>
              <a:rPr lang="en-US" sz="2000" dirty="0"/>
              <a:t> function will be executed.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/>
              <a:t>Here are the possible values for the </a:t>
            </a:r>
            <a:r>
              <a:rPr lang="en-US" sz="2000" dirty="0" err="1"/>
              <a:t>readyState</a:t>
            </a:r>
            <a:r>
              <a:rPr lang="en-US" sz="2000" dirty="0"/>
              <a:t> property:</a:t>
            </a:r>
            <a:endParaRPr lang="en-US" sz="2000" b="1" dirty="0"/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	State		Description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0		The request is not initialized (</a:t>
            </a:r>
            <a:r>
              <a:rPr lang="en-US" sz="2000" dirty="0" err="1"/>
              <a:t>XMLHttpRequest.UNSENT</a:t>
            </a:r>
            <a:r>
              <a:rPr lang="en-US" sz="2000" dirty="0"/>
              <a:t> == 0)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1		The request has been set up (</a:t>
            </a:r>
            <a:r>
              <a:rPr lang="en-US" sz="2000" dirty="0" err="1"/>
              <a:t>XMLHttpRequest.OPENED</a:t>
            </a:r>
            <a:r>
              <a:rPr lang="en-US" sz="2000" dirty="0"/>
              <a:t> == 1)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2		The request has been sent (</a:t>
            </a:r>
            <a:r>
              <a:rPr lang="en-US" sz="2000" dirty="0" err="1"/>
              <a:t>XMLHttpRequest.HEADERS_RECEIVED</a:t>
            </a:r>
            <a:r>
              <a:rPr lang="en-US" sz="2000" dirty="0"/>
              <a:t> == 2)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3		The request is in process (</a:t>
            </a:r>
            <a:r>
              <a:rPr lang="en-US" sz="2000" dirty="0" err="1"/>
              <a:t>XMLHttpRequest.LOADING</a:t>
            </a:r>
            <a:r>
              <a:rPr lang="en-US" sz="2000" dirty="0"/>
              <a:t> == 3)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4		The request is complete (</a:t>
            </a:r>
            <a:r>
              <a:rPr lang="en-US" sz="2000" dirty="0" err="1"/>
              <a:t>XMLHttpRequest.DONE</a:t>
            </a:r>
            <a:r>
              <a:rPr lang="en-US" sz="2000" dirty="0"/>
              <a:t> == 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789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6A17F-46FC-4EA9-A719-F4A400F3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More about the </a:t>
            </a:r>
            <a:r>
              <a:rPr lang="en-US" dirty="0" err="1"/>
              <a:t>XMLHttpRequest</a:t>
            </a:r>
            <a:r>
              <a:rPr lang="en-US" dirty="0"/>
              <a:t>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93E1A-0D46-4D1A-A1B9-1400641C1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We are going to add an If statement to the </a:t>
            </a:r>
            <a:r>
              <a:rPr lang="en-US" sz="2000" dirty="0" err="1"/>
              <a:t>onreadystatechange</a:t>
            </a:r>
            <a:r>
              <a:rPr lang="en-US" sz="2000" dirty="0"/>
              <a:t> function to test if our response is complete (this means that we can get our data):</a:t>
            </a:r>
          </a:p>
          <a:p>
            <a:pPr lvl="2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xmlHttp.onreadystatechange</a:t>
            </a:r>
            <a:r>
              <a:rPr lang="en-US" sz="2000" dirty="0"/>
              <a:t>=function()   { </a:t>
            </a:r>
          </a:p>
          <a:p>
            <a:pPr lvl="2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/>
              <a:t>		if(</a:t>
            </a:r>
            <a:r>
              <a:rPr lang="en-US" sz="2000" dirty="0" err="1"/>
              <a:t>xmlHttp.readyState</a:t>
            </a:r>
            <a:r>
              <a:rPr lang="en-US" sz="2000" dirty="0"/>
              <a:t>==4)  { </a:t>
            </a:r>
          </a:p>
          <a:p>
            <a:pPr lvl="2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/>
              <a:t>			// Get the data from the server's response 		}</a:t>
            </a:r>
          </a:p>
          <a:p>
            <a:pPr lvl="2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dirty="0"/>
              <a:t>	 }</a:t>
            </a:r>
          </a:p>
          <a:p>
            <a:pPr lvl="2">
              <a:lnSpc>
                <a:spcPct val="80000"/>
              </a:lnSpc>
              <a:buFont typeface="Arial" charset="0"/>
              <a:buNone/>
              <a:defRPr/>
            </a:pPr>
            <a:endParaRPr lang="en-US" sz="2000" dirty="0"/>
          </a:p>
          <a:p>
            <a:pPr marL="800100" lvl="1" indent="-342900">
              <a:lnSpc>
                <a:spcPct val="80000"/>
              </a:lnSpc>
              <a:buFont typeface="Arial" charset="0"/>
              <a:buNone/>
              <a:defRPr/>
            </a:pPr>
            <a:r>
              <a:rPr lang="en-US" sz="2000" b="1" dirty="0"/>
              <a:t>3. The </a:t>
            </a:r>
            <a:r>
              <a:rPr lang="en-US" sz="2000" b="1" dirty="0" err="1"/>
              <a:t>responseText</a:t>
            </a:r>
            <a:r>
              <a:rPr lang="en-US" sz="2000" b="1" dirty="0"/>
              <a:t> Property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/>
              <a:t>The data sent back from the server can be retrieved with the </a:t>
            </a:r>
            <a:r>
              <a:rPr lang="en-US" sz="2000" dirty="0" err="1"/>
              <a:t>responseText</a:t>
            </a:r>
            <a:r>
              <a:rPr lang="en-US" sz="2000" dirty="0"/>
              <a:t> property.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</a:t>
            </a:r>
            <a:r>
              <a:rPr lang="en-US" sz="2000" dirty="0" err="1"/>
              <a:t>xmlHttp.onreadystatechange</a:t>
            </a:r>
            <a:r>
              <a:rPr lang="en-US" sz="2000" dirty="0"/>
              <a:t>=function() {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      	if(</a:t>
            </a:r>
            <a:r>
              <a:rPr lang="en-US" sz="2000" dirty="0" err="1"/>
              <a:t>xmlHttp.readyState</a:t>
            </a:r>
            <a:r>
              <a:rPr lang="en-US" sz="2000" dirty="0"/>
              <a:t>==4) {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		     </a:t>
            </a:r>
            <a:r>
              <a:rPr lang="en-US" sz="2000" dirty="0" err="1"/>
              <a:t>document.querySelector</a:t>
            </a:r>
            <a:r>
              <a:rPr lang="en-US" sz="2000" dirty="0"/>
              <a:t>(‘#txt2’).</a:t>
            </a:r>
            <a:r>
              <a:rPr lang="en-US" sz="2000" dirty="0" err="1"/>
              <a:t>innerHTML</a:t>
            </a:r>
            <a:r>
              <a:rPr lang="en-US" sz="2000" dirty="0"/>
              <a:t> = </a:t>
            </a:r>
            <a:r>
              <a:rPr lang="en-US" sz="2000" dirty="0" err="1"/>
              <a:t>xmlHttp.responseText</a:t>
            </a:r>
            <a:r>
              <a:rPr lang="en-US" sz="2000" dirty="0"/>
              <a:t>;                       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		}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dirty="0"/>
              <a:t>	 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66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D5D6-A627-43F3-8ECC-1EAE17478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HTML Form without Ajax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4C6B8-020A-44DB-A56C-2F21D3FBDF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Form using GET method:</a:t>
            </a:r>
          </a:p>
          <a:p>
            <a:r>
              <a:rPr lang="en-US" dirty="0">
                <a:hlinkClick r:id="rId2"/>
              </a:rPr>
              <a:t>https://fog.ccsf.edu/~hyip/2020_fetch/hsuhk_com3105_form_get.html</a:t>
            </a:r>
            <a:endParaRPr lang="en-US" dirty="0"/>
          </a:p>
          <a:p>
            <a:r>
              <a:rPr lang="en-US" dirty="0"/>
              <a:t>HTML Form using POST method:</a:t>
            </a:r>
          </a:p>
          <a:p>
            <a:r>
              <a:rPr lang="en-US" dirty="0">
                <a:hlinkClick r:id="rId3"/>
              </a:rPr>
              <a:t>https://fog.ccsf.edu/~hyip/2020_fetch/hsuhk_com3105_form_post.html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43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8E585-4EAF-4208-B1B6-F292D2D8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using </a:t>
            </a:r>
            <a:r>
              <a:rPr lang="en-US" dirty="0" err="1"/>
              <a:t>XMLHttpRequest</a:t>
            </a:r>
            <a:r>
              <a:rPr lang="en-US" dirty="0"/>
              <a:t> samples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B2BA1-329F-4C7E-BFD9-967FEB7AF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https://fog.ccsf.edu/~hyip/2020_fetch/hsuhk_com3105_ajax.html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More examples:</a:t>
            </a:r>
          </a:p>
          <a:p>
            <a:r>
              <a:rPr lang="en-US" dirty="0">
                <a:hlinkClick r:id="rId3"/>
              </a:rPr>
              <a:t>http://fog.ccsf.edu/~hyip/cnit133/10/in_class_samples/ajax_sample.html</a:t>
            </a:r>
            <a:endParaRPr lang="en-US" dirty="0"/>
          </a:p>
          <a:p>
            <a:r>
              <a:rPr lang="en-US" dirty="0">
                <a:hlinkClick r:id="rId4"/>
              </a:rPr>
              <a:t>http://fog.ccsf.edu/~hyip/cnit133/10/in_class_samples/ajax_sample_2.html</a:t>
            </a:r>
            <a:endParaRPr lang="en-US" dirty="0"/>
          </a:p>
          <a:p>
            <a:r>
              <a:rPr lang="en-US" dirty="0">
                <a:hlinkClick r:id="rId5"/>
              </a:rPr>
              <a:t>http://fog.ccsf.edu/~hyip/cnit133/10/in_class_samples/ajax_sample_3.html</a:t>
            </a:r>
            <a:endParaRPr lang="en-US" dirty="0"/>
          </a:p>
          <a:p>
            <a:r>
              <a:rPr lang="en-US" dirty="0">
                <a:hlinkClick r:id="rId6"/>
              </a:rPr>
              <a:t>http://fog.ccsf.edu/~hyip/cnit133/10/samples/note.html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637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326F7-9137-4672-8902-5B2CF88B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4BE16-2845-49CD-97BF-6C1F5820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200" dirty="0"/>
              <a:t>The Internet is a worldwide collection of networks that connects millions of businesses, government agencies, educational institutions, and individuals</a:t>
            </a:r>
            <a:r>
              <a:rPr lang="en-US" altLang="en-US" sz="7200" dirty="0"/>
              <a:t> </a:t>
            </a:r>
          </a:p>
          <a:p>
            <a:r>
              <a:rPr lang="en-US" sz="7200" dirty="0"/>
              <a:t>Network Architecture – Client/Server architecture.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/>
              <a:t> A </a:t>
            </a:r>
            <a:r>
              <a:rPr lang="en-US" sz="7200" b="1" dirty="0"/>
              <a:t>client</a:t>
            </a:r>
            <a:r>
              <a:rPr lang="en-US" sz="7200" dirty="0"/>
              <a:t> is defined as a requester of services.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7200" dirty="0"/>
              <a:t>A </a:t>
            </a:r>
            <a:r>
              <a:rPr lang="en-US" sz="7200" b="1" dirty="0"/>
              <a:t>server</a:t>
            </a:r>
            <a:r>
              <a:rPr lang="en-US" sz="7200" dirty="0"/>
              <a:t> is defined as the provider of services.</a:t>
            </a:r>
          </a:p>
          <a:p>
            <a:r>
              <a:rPr lang="en-US" sz="7200" dirty="0"/>
              <a:t>PC + PC =&gt; LAN (Local Area Network)</a:t>
            </a:r>
          </a:p>
          <a:p>
            <a:r>
              <a:rPr lang="en-US" sz="7200" dirty="0"/>
              <a:t>LAN + LAN =&gt; WAN (Wide Area Network)</a:t>
            </a:r>
          </a:p>
          <a:p>
            <a:r>
              <a:rPr lang="en-US" sz="7200" dirty="0"/>
              <a:t>WAN + WAN =&gt; </a:t>
            </a:r>
            <a:r>
              <a:rPr lang="en-US" sz="7200" b="1" dirty="0"/>
              <a:t>Internet</a:t>
            </a:r>
            <a:r>
              <a:rPr lang="en-US" sz="7200" dirty="0"/>
              <a:t> </a:t>
            </a:r>
            <a:endParaRPr lang="en-US" altLang="en-US" sz="7200" dirty="0"/>
          </a:p>
          <a:p>
            <a:r>
              <a:rPr lang="en-US" altLang="en-US" sz="7200" dirty="0"/>
              <a:t>Internet is the largest WAN in the world.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0014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2B569-8B86-49F2-A527-183027F45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- using jQuery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DA55D-2126-45BC-884D-770E46EEAF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jQuery provides several methods for AJAX functionality.</a:t>
            </a:r>
          </a:p>
          <a:p>
            <a:r>
              <a:rPr lang="en-US" sz="8000" dirty="0"/>
              <a:t>With the jQuery AJAX methods, you can request text, HTML, XML, or JSON from a remote server using both HTTP Get and HTTP Post - And you can load the external data directly into the selected HTML elements of your web page!</a:t>
            </a:r>
          </a:p>
          <a:p>
            <a:r>
              <a:rPr lang="en-US" sz="8000" dirty="0"/>
              <a:t>The ajax() method is used to perform an AJAX (asynchronous HTTP) request.</a:t>
            </a:r>
          </a:p>
          <a:p>
            <a:r>
              <a:rPr lang="en-US" sz="8000" dirty="0"/>
              <a:t>All jQuery AJAX methods use the ajax() method. This method is mostly used for requests where the other methods cannot be used.</a:t>
            </a:r>
          </a:p>
          <a:p>
            <a:pPr marL="0" indent="0">
              <a:buNone/>
            </a:pPr>
            <a:r>
              <a:rPr lang="en-US" sz="8000" dirty="0"/>
              <a:t>	$.ajax(</a:t>
            </a:r>
            <a:r>
              <a:rPr lang="en-US" sz="8000" i="1" dirty="0"/>
              <a:t>{</a:t>
            </a:r>
            <a:r>
              <a:rPr lang="en-US" sz="8000" i="1" dirty="0" err="1"/>
              <a:t>name:value</a:t>
            </a:r>
            <a:r>
              <a:rPr lang="en-US" sz="8000" i="1" dirty="0"/>
              <a:t>, </a:t>
            </a:r>
            <a:r>
              <a:rPr lang="en-US" sz="8000" i="1" dirty="0" err="1"/>
              <a:t>name:value</a:t>
            </a:r>
            <a:r>
              <a:rPr lang="en-US" sz="8000" i="1" dirty="0"/>
              <a:t>, ... }</a:t>
            </a:r>
            <a:r>
              <a:rPr lang="en-US" sz="8000" dirty="0"/>
              <a:t>)</a:t>
            </a:r>
          </a:p>
          <a:p>
            <a:r>
              <a:rPr lang="en-US" sz="8000" dirty="0"/>
              <a:t>jQuery AJAX samples:</a:t>
            </a:r>
          </a:p>
          <a:p>
            <a:r>
              <a:rPr lang="en-US" sz="8000" dirty="0">
                <a:hlinkClick r:id="rId2"/>
              </a:rPr>
              <a:t>https://fog.ccsf.edu/~hyip/cnit133/10/in_class_samples/ajax_sample_jquery.html</a:t>
            </a:r>
            <a:endParaRPr lang="en-US" sz="8000" dirty="0"/>
          </a:p>
          <a:p>
            <a:r>
              <a:rPr lang="en-US" sz="8000" dirty="0">
                <a:hlinkClick r:id="rId3"/>
              </a:rPr>
              <a:t>https://fog.ccsf.edu/~hyip/cnit133/10/in_class_samples/ajax_sample_2_jquery.html</a:t>
            </a:r>
            <a:endParaRPr lang="en-US" sz="8000" dirty="0"/>
          </a:p>
          <a:p>
            <a:r>
              <a:rPr lang="en-US" sz="8000" dirty="0">
                <a:hlinkClick r:id="rId4"/>
              </a:rPr>
              <a:t>https://fog.ccsf.edu/~hyip/cnit133/10/in_class_samples/ajax_sample_3_jquery.html</a:t>
            </a:r>
            <a:endParaRPr lang="en-US" sz="8000" dirty="0"/>
          </a:p>
          <a:p>
            <a:r>
              <a:rPr lang="en-US" sz="8000" dirty="0">
                <a:hlinkClick r:id="rId5"/>
              </a:rPr>
              <a:t>https://fog.ccsf.edu/~hyip/cnit133/10/samples/note_jquery.html</a:t>
            </a:r>
            <a:endParaRPr lang="en-US" sz="8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188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B30EA-00D0-4CAF-872D-BDB0F9AC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jQuery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1E74DE-199D-4E9B-BB8F-C1920F140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897" y="1636295"/>
            <a:ext cx="10770669" cy="496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4490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3AF01-A4D0-46CC-95F6-0369450EB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AJAX – using fetch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046FD-7C13-43FD-88F1-FC100BD66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fetch() allows you to make network requests similar to </a:t>
            </a:r>
            <a:r>
              <a:rPr lang="en-US" sz="2000" dirty="0" err="1"/>
              <a:t>XMLHttpRequest</a:t>
            </a:r>
            <a:r>
              <a:rPr lang="en-US" sz="2000" dirty="0"/>
              <a:t> (XHR). </a:t>
            </a:r>
          </a:p>
          <a:p>
            <a:r>
              <a:rPr lang="en-US" sz="2000" dirty="0"/>
              <a:t>The Fetch API uses Promises, which enables a simpler and cleaner API, avoiding callback hell and having to remember the complex API of </a:t>
            </a:r>
            <a:r>
              <a:rPr lang="en-US" sz="2000" dirty="0" err="1"/>
              <a:t>XMLHttpRequest</a:t>
            </a:r>
            <a:r>
              <a:rPr lang="en-US" sz="2000" dirty="0"/>
              <a:t>.</a:t>
            </a:r>
          </a:p>
          <a:p>
            <a:r>
              <a:rPr lang="en-US" sz="2000" dirty="0"/>
              <a:t>The Fetch API has been available in the Service Worker global scope, and it has enabled in the window scope.</a:t>
            </a:r>
          </a:p>
          <a:p>
            <a:r>
              <a:rPr lang="en-US" sz="2000" dirty="0"/>
              <a:t>There is also a rather fetching </a:t>
            </a:r>
            <a:r>
              <a:rPr lang="en-US" sz="2000" dirty="0" err="1"/>
              <a:t>polyfil</a:t>
            </a:r>
            <a:r>
              <a:rPr lang="en-US" sz="2000" dirty="0"/>
              <a:t> by </a:t>
            </a:r>
            <a:r>
              <a:rPr lang="en-US" sz="2000" dirty="0" err="1"/>
              <a:t>Github</a:t>
            </a:r>
            <a:r>
              <a:rPr lang="en-US" sz="2000" dirty="0"/>
              <a:t> that you can use today.</a:t>
            </a:r>
          </a:p>
          <a:p>
            <a:r>
              <a:rPr lang="en-US" sz="2000" dirty="0"/>
              <a:t>AJAX using fetch samples:</a:t>
            </a:r>
          </a:p>
          <a:p>
            <a:r>
              <a:rPr lang="en-US" sz="2000" dirty="0">
                <a:hlinkClick r:id="rId2"/>
              </a:rPr>
              <a:t>https://fog.ccsf.edu/~hyip/2020_fetch/address_fetch.html</a:t>
            </a:r>
            <a:endParaRPr lang="en-US" sz="2000" dirty="0"/>
          </a:p>
          <a:p>
            <a:r>
              <a:rPr lang="en-US" sz="2000" dirty="0">
                <a:hlinkClick r:id="rId3"/>
              </a:rPr>
              <a:t>https://fog.ccsf.edu/~hyip/2020_fetch/name_fetch.html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620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09B611A-D10F-4DF6-9687-A5DE0869E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799" y="161926"/>
            <a:ext cx="8867776" cy="37124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47377-B518-4CF6-917C-85A47CE6F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83000"/>
              </a:lnSpc>
            </a:pPr>
            <a:r>
              <a:rPr lang="en-US" sz="4800" cap="all" spc="-100" dirty="0">
                <a:solidFill>
                  <a:schemeClr val="bg1"/>
                </a:solidFill>
              </a:rPr>
              <a:t>Ajax Using fetch – returning string</a:t>
            </a:r>
          </a:p>
        </p:txBody>
      </p:sp>
    </p:spTree>
    <p:extLst>
      <p:ext uri="{BB962C8B-B14F-4D97-AF65-F5344CB8AC3E}">
        <p14:creationId xmlns:p14="http://schemas.microsoft.com/office/powerpoint/2010/main" val="1800688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61B546-5768-4A8E-89E0-C2DA11E50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68965"/>
            <a:ext cx="9436330" cy="3915735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501" y="4212709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348" y="4379135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D6ADC-1F94-4B5B-AAB9-7A878249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32" y="4519486"/>
            <a:ext cx="10366743" cy="10549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4400" cap="all" spc="-100">
                <a:solidFill>
                  <a:schemeClr val="bg1"/>
                </a:solidFill>
              </a:rPr>
              <a:t>Ajax using fetch – returning json</a:t>
            </a:r>
          </a:p>
        </p:txBody>
      </p:sp>
    </p:spTree>
    <p:extLst>
      <p:ext uri="{BB962C8B-B14F-4D97-AF65-F5344CB8AC3E}">
        <p14:creationId xmlns:p14="http://schemas.microsoft.com/office/powerpoint/2010/main" val="24240241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EF9EA-07A6-4BB5-8BBD-A4E674A8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Request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35A70-4A3F-46C5-867D-04DD63A88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Request interface of the Fetch API represents a resource request.</a:t>
            </a:r>
          </a:p>
          <a:p>
            <a:r>
              <a:rPr lang="en-US" sz="2800" dirty="0"/>
              <a:t>You can create a new Request object using the Request() constructor.</a:t>
            </a:r>
          </a:p>
          <a:p>
            <a:r>
              <a:rPr lang="en-US" sz="2800" dirty="0">
                <a:hlinkClick r:id="rId2"/>
              </a:rPr>
              <a:t>https://developer.mozilla.org/en-US/docs/Web/API/Request</a:t>
            </a:r>
            <a:endParaRPr lang="en-US" sz="28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79652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E390-44A5-4B46-B2FB-6D8EAE6D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Request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A3BF9-6874-4A24-8E46-72D7A8358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Request.cache</a:t>
            </a:r>
            <a:r>
              <a:rPr lang="en-US" dirty="0"/>
              <a:t>: contains the cache mode of the request. (e.g. default, reload, no-cache)</a:t>
            </a:r>
          </a:p>
          <a:p>
            <a:r>
              <a:rPr lang="en-US" dirty="0" err="1"/>
              <a:t>Request.credentials</a:t>
            </a:r>
            <a:r>
              <a:rPr lang="en-US" dirty="0"/>
              <a:t>: contains the credentials of the request (e.g. “omit”, “same-origin”, “include”). The default is “same-origin”.</a:t>
            </a:r>
          </a:p>
          <a:p>
            <a:r>
              <a:rPr lang="en-US" dirty="0" err="1"/>
              <a:t>Request.headers</a:t>
            </a:r>
            <a:r>
              <a:rPr lang="en-US" dirty="0"/>
              <a:t>: contains the associated Headers object of the request.</a:t>
            </a:r>
          </a:p>
          <a:p>
            <a:r>
              <a:rPr lang="en-US" dirty="0" err="1">
                <a:highlight>
                  <a:srgbClr val="FFFF00"/>
                </a:highlight>
              </a:rPr>
              <a:t>Request.method</a:t>
            </a:r>
            <a:r>
              <a:rPr lang="en-US" dirty="0"/>
              <a:t>: contains the request’s method (GET, POST, etc.)</a:t>
            </a:r>
          </a:p>
          <a:p>
            <a:r>
              <a:rPr lang="en-US" dirty="0" err="1"/>
              <a:t>Request.mode</a:t>
            </a:r>
            <a:r>
              <a:rPr lang="en-US" dirty="0"/>
              <a:t>: contains the mode of the request (e.g. </a:t>
            </a:r>
            <a:r>
              <a:rPr lang="en-US" dirty="0" err="1"/>
              <a:t>cors</a:t>
            </a:r>
            <a:r>
              <a:rPr lang="en-US" dirty="0"/>
              <a:t>, no-</a:t>
            </a:r>
            <a:r>
              <a:rPr lang="en-US" dirty="0" err="1"/>
              <a:t>cors</a:t>
            </a:r>
            <a:r>
              <a:rPr lang="en-US" dirty="0"/>
              <a:t>, same-origin, navigate).</a:t>
            </a:r>
          </a:p>
          <a:p>
            <a:r>
              <a:rPr lang="en-US" dirty="0"/>
              <a:t>Request.url: contains the URL of the request.</a:t>
            </a:r>
          </a:p>
          <a:p>
            <a:r>
              <a:rPr lang="en-US" dirty="0"/>
              <a:t>Request implements Body, so it also inherits the following properties:</a:t>
            </a:r>
          </a:p>
          <a:p>
            <a:r>
              <a:rPr lang="en-US" dirty="0"/>
              <a:t>body: a simple getter used to expose a </a:t>
            </a:r>
            <a:r>
              <a:rPr lang="en-US" dirty="0" err="1"/>
              <a:t>ReadableStream</a:t>
            </a:r>
            <a:r>
              <a:rPr lang="en-US" dirty="0"/>
              <a:t> of the body contents.</a:t>
            </a:r>
          </a:p>
          <a:p>
            <a:r>
              <a:rPr lang="en-US" dirty="0" err="1"/>
              <a:t>bodyUsed</a:t>
            </a:r>
            <a:r>
              <a:rPr lang="en-US" dirty="0"/>
              <a:t>: stores a Boolean that declares whether the body has been used in a response yet.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877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BE84C-3C7B-4E62-B2BB-A7EA199C3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Request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49E-9F60-4EE2-AC4F-642522500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Request.clone</a:t>
            </a:r>
            <a:r>
              <a:rPr lang="en-US" sz="2000" dirty="0"/>
              <a:t>(): creates a copy of the current Request object.</a:t>
            </a:r>
          </a:p>
          <a:p>
            <a:r>
              <a:rPr lang="en-US" sz="2000" dirty="0"/>
              <a:t>Request implements Body, so it also has the following methods available to it:</a:t>
            </a:r>
          </a:p>
          <a:p>
            <a:r>
              <a:rPr lang="en-US" sz="2000" dirty="0" err="1"/>
              <a:t>Body.arrayBuffer</a:t>
            </a:r>
            <a:r>
              <a:rPr lang="en-US" sz="2000" dirty="0"/>
              <a:t>(): returns a promise that resolves with an </a:t>
            </a:r>
            <a:r>
              <a:rPr lang="en-US" sz="2000" dirty="0" err="1"/>
              <a:t>ArrayBuffer</a:t>
            </a:r>
            <a:r>
              <a:rPr lang="en-US" sz="2000" dirty="0"/>
              <a:t> representation of the request body.</a:t>
            </a:r>
          </a:p>
          <a:p>
            <a:r>
              <a:rPr lang="en-US" sz="2000" dirty="0" err="1"/>
              <a:t>Body.blob</a:t>
            </a:r>
            <a:r>
              <a:rPr lang="en-US" sz="2000" dirty="0"/>
              <a:t>(): returns a promise that resolves with a Blob representation of the request body.</a:t>
            </a:r>
          </a:p>
          <a:p>
            <a:r>
              <a:rPr lang="en-US" sz="2000" dirty="0" err="1"/>
              <a:t>Body.formData</a:t>
            </a:r>
            <a:r>
              <a:rPr lang="en-US" sz="2000" dirty="0"/>
              <a:t>(): returns a promise that resolves with a </a:t>
            </a:r>
            <a:r>
              <a:rPr lang="en-US" sz="2000" dirty="0" err="1"/>
              <a:t>FormData</a:t>
            </a:r>
            <a:r>
              <a:rPr lang="en-US" sz="2000" dirty="0"/>
              <a:t> representation of the request body.</a:t>
            </a:r>
          </a:p>
          <a:p>
            <a:r>
              <a:rPr lang="en-US" sz="2000" dirty="0" err="1">
                <a:highlight>
                  <a:srgbClr val="FFFF00"/>
                </a:highlight>
              </a:rPr>
              <a:t>Body.json</a:t>
            </a:r>
            <a:r>
              <a:rPr lang="en-US" sz="2000" dirty="0">
                <a:highlight>
                  <a:srgbClr val="FFFF00"/>
                </a:highlight>
              </a:rPr>
              <a:t>()</a:t>
            </a:r>
            <a:r>
              <a:rPr lang="en-US" sz="2000" dirty="0"/>
              <a:t>: returns a promise that resolves with a JSON representation of the request body.</a:t>
            </a:r>
          </a:p>
          <a:p>
            <a:r>
              <a:rPr lang="en-US" sz="2000" dirty="0" err="1">
                <a:highlight>
                  <a:srgbClr val="FFFF00"/>
                </a:highlight>
              </a:rPr>
              <a:t>Body.text</a:t>
            </a:r>
            <a:r>
              <a:rPr lang="en-US" sz="2000" dirty="0">
                <a:highlight>
                  <a:srgbClr val="FFFF00"/>
                </a:highlight>
              </a:rPr>
              <a:t>(): </a:t>
            </a:r>
            <a:r>
              <a:rPr lang="en-US" sz="2000" dirty="0"/>
              <a:t>returns a promise that resolves with an </a:t>
            </a:r>
            <a:r>
              <a:rPr lang="en-US" sz="2000" dirty="0" err="1"/>
              <a:t>USVString</a:t>
            </a:r>
            <a:r>
              <a:rPr lang="en-US" sz="2000" dirty="0"/>
              <a:t> (text) representation of the request body.</a:t>
            </a:r>
          </a:p>
        </p:txBody>
      </p:sp>
    </p:spTree>
    <p:extLst>
      <p:ext uri="{BB962C8B-B14F-4D97-AF65-F5344CB8AC3E}">
        <p14:creationId xmlns:p14="http://schemas.microsoft.com/office/powerpoint/2010/main" val="37040012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C2E38-2332-43FD-8031-54282861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Response 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B3495-3E62-48DA-B6D4-C6D53DCE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Response interface of the Fetch API represents the response to a request.</a:t>
            </a:r>
          </a:p>
          <a:p>
            <a:r>
              <a:rPr lang="en-US" sz="2800" dirty="0"/>
              <a:t>You can create a new Response object using the </a:t>
            </a:r>
            <a:r>
              <a:rPr lang="en-US" sz="2800" dirty="0" err="1"/>
              <a:t>Response.Response</a:t>
            </a:r>
            <a:r>
              <a:rPr lang="en-US" sz="2800" dirty="0"/>
              <a:t>() constructor.</a:t>
            </a:r>
          </a:p>
          <a:p>
            <a:r>
              <a:rPr lang="en-US" sz="2800" dirty="0">
                <a:hlinkClick r:id="rId2"/>
              </a:rPr>
              <a:t>https://developer.mozilla.org/en-US/docs/Web/API/Response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6470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11D51-8955-4086-A773-92722D83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Response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C7348-4BD8-4DED-93EC-985D3F060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Response.headers</a:t>
            </a:r>
            <a:r>
              <a:rPr lang="en-US" dirty="0"/>
              <a:t>: contains the Headers object associated with the response.</a:t>
            </a:r>
          </a:p>
          <a:p>
            <a:r>
              <a:rPr lang="en-US" dirty="0" err="1"/>
              <a:t>Response.ok</a:t>
            </a:r>
            <a:r>
              <a:rPr lang="en-US" dirty="0"/>
              <a:t>: contains a Boolean stating whether the response was successful (status in the range 200-299) or not.</a:t>
            </a:r>
          </a:p>
          <a:p>
            <a:r>
              <a:rPr lang="en-US" dirty="0" err="1">
                <a:highlight>
                  <a:srgbClr val="FFFF00"/>
                </a:highlight>
              </a:rPr>
              <a:t>Response.status</a:t>
            </a:r>
            <a:r>
              <a:rPr lang="en-US" dirty="0"/>
              <a:t>: contains the status code of the response (e.g. 200 for a success).</a:t>
            </a:r>
          </a:p>
          <a:p>
            <a:r>
              <a:rPr lang="en-US" dirty="0" err="1">
                <a:highlight>
                  <a:srgbClr val="FFFF00"/>
                </a:highlight>
              </a:rPr>
              <a:t>Response.statusText</a:t>
            </a:r>
            <a:r>
              <a:rPr lang="en-US" dirty="0"/>
              <a:t>: contains the status message corresponding to the status code (e.g. OK for 200).</a:t>
            </a:r>
          </a:p>
          <a:p>
            <a:r>
              <a:rPr lang="en-US" dirty="0" err="1"/>
              <a:t>Response.type</a:t>
            </a:r>
            <a:r>
              <a:rPr lang="en-US" dirty="0"/>
              <a:t>: contains the type of the response (e.g. basic, </a:t>
            </a:r>
            <a:r>
              <a:rPr lang="en-US" dirty="0" err="1"/>
              <a:t>cors</a:t>
            </a:r>
            <a:r>
              <a:rPr lang="en-US" dirty="0"/>
              <a:t>).</a:t>
            </a:r>
          </a:p>
          <a:p>
            <a:r>
              <a:rPr lang="en-US" dirty="0"/>
              <a:t>Response.url: contains the URL of the response.</a:t>
            </a:r>
          </a:p>
          <a:p>
            <a:r>
              <a:rPr lang="en-US" dirty="0"/>
              <a:t>Response implements Body, so it also has the following properties available to it:</a:t>
            </a:r>
          </a:p>
          <a:p>
            <a:r>
              <a:rPr lang="en-US" dirty="0" err="1"/>
              <a:t>Body.body</a:t>
            </a:r>
            <a:r>
              <a:rPr lang="en-US" dirty="0"/>
              <a:t>: a simple getter used to expose a </a:t>
            </a:r>
            <a:r>
              <a:rPr lang="en-US" dirty="0" err="1"/>
              <a:t>ReadableStream</a:t>
            </a:r>
            <a:r>
              <a:rPr lang="en-US" dirty="0"/>
              <a:t> of the body contents.</a:t>
            </a:r>
          </a:p>
          <a:p>
            <a:r>
              <a:rPr lang="en-US" dirty="0" err="1"/>
              <a:t>Body.bodyUsed</a:t>
            </a:r>
            <a:r>
              <a:rPr lang="en-US" dirty="0"/>
              <a:t>: stores a Boolean that declares whether the body has been used in a response yet.</a:t>
            </a:r>
          </a:p>
        </p:txBody>
      </p:sp>
    </p:spTree>
    <p:extLst>
      <p:ext uri="{BB962C8B-B14F-4D97-AF65-F5344CB8AC3E}">
        <p14:creationId xmlns:p14="http://schemas.microsoft.com/office/powerpoint/2010/main" val="111141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4DF98-CC47-42FB-B095-0B42BFAE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Internet - How does Internet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D2F2-9C07-4C63-BC1D-05205BC58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Internet uses a client/server networking principle</a:t>
            </a:r>
          </a:p>
          <a:p>
            <a:r>
              <a:rPr lang="en-US" sz="2400" dirty="0"/>
              <a:t>When you enter the URL (</a:t>
            </a:r>
            <a:r>
              <a:rPr lang="en-US" sz="2400" dirty="0">
                <a:hlinkClick r:id="rId2"/>
              </a:rPr>
              <a:t>http://www.myweb.com/myfile.html</a:t>
            </a:r>
            <a:r>
              <a:rPr lang="en-US" sz="2400" dirty="0"/>
              <a:t>) of a web page into your browser and click “GO”</a:t>
            </a:r>
          </a:p>
          <a:p>
            <a:r>
              <a:rPr lang="en-US" sz="2400" dirty="0"/>
              <a:t>You ask the browser (client) to make an HTTP request to the particular computer having that domain name (browser will make a request to Domain Name Server (DNS), and convert that domain name into IP address. Browser will use that IP address to contact the web server)</a:t>
            </a:r>
          </a:p>
          <a:p>
            <a:r>
              <a:rPr lang="en-US" sz="2400" dirty="0"/>
              <a:t>That computer (server) returns the required page to you in a form that your browser can interpret and display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24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26F2-5C38-4E71-8114-6057F9BE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Fetch API – Response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20A5A-1370-415A-B5F4-F3784F8E0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Response.clone</a:t>
            </a:r>
            <a:r>
              <a:rPr lang="en-US" dirty="0"/>
              <a:t>(): creates a clone of a Response object.</a:t>
            </a:r>
          </a:p>
          <a:p>
            <a:r>
              <a:rPr lang="en-US" dirty="0" err="1"/>
              <a:t>Response.error</a:t>
            </a:r>
            <a:r>
              <a:rPr lang="en-US" dirty="0"/>
              <a:t>(): returns a new Response object associated with a network error.</a:t>
            </a:r>
          </a:p>
          <a:p>
            <a:r>
              <a:rPr lang="en-US" dirty="0"/>
              <a:t>Response implements Body, so it also has the following methods available to it:</a:t>
            </a:r>
          </a:p>
          <a:p>
            <a:r>
              <a:rPr lang="en-US" dirty="0" err="1"/>
              <a:t>Body.arrayBuffer</a:t>
            </a:r>
            <a:r>
              <a:rPr lang="en-US" dirty="0"/>
              <a:t>(): takes a Response stream and reads it to completion. It returns a promise that resolves with an </a:t>
            </a:r>
            <a:r>
              <a:rPr lang="en-US" dirty="0" err="1"/>
              <a:t>ArrayBuffer</a:t>
            </a:r>
            <a:r>
              <a:rPr lang="en-US" dirty="0"/>
              <a:t>.</a:t>
            </a:r>
          </a:p>
          <a:p>
            <a:r>
              <a:rPr lang="en-US" dirty="0" err="1"/>
              <a:t>Body.blob</a:t>
            </a:r>
            <a:r>
              <a:rPr lang="en-US" dirty="0"/>
              <a:t>(): takes a Response stream and reads it to completion. It returns a promise that resolves with a Blob.</a:t>
            </a:r>
          </a:p>
          <a:p>
            <a:r>
              <a:rPr lang="en-US" dirty="0" err="1"/>
              <a:t>Body.formData</a:t>
            </a:r>
            <a:r>
              <a:rPr lang="en-US" dirty="0"/>
              <a:t>(): takes a Response stream and reads it to completion. It returns a promise that resolves with a </a:t>
            </a:r>
            <a:r>
              <a:rPr lang="en-US" dirty="0" err="1"/>
              <a:t>FormData</a:t>
            </a:r>
            <a:r>
              <a:rPr lang="en-US" dirty="0"/>
              <a:t> object.</a:t>
            </a:r>
          </a:p>
          <a:p>
            <a:r>
              <a:rPr lang="en-US" dirty="0" err="1">
                <a:highlight>
                  <a:srgbClr val="FFFF00"/>
                </a:highlight>
              </a:rPr>
              <a:t>Body.json</a:t>
            </a:r>
            <a:r>
              <a:rPr lang="en-US" dirty="0">
                <a:highlight>
                  <a:srgbClr val="FFFF00"/>
                </a:highlight>
              </a:rPr>
              <a:t>(): </a:t>
            </a:r>
            <a:r>
              <a:rPr lang="en-US" dirty="0"/>
              <a:t>takes a Response stream and reads it to completion. It returns a promise that resolves with the result of parsing the body text as JSON.</a:t>
            </a:r>
          </a:p>
          <a:p>
            <a:r>
              <a:rPr lang="en-US" dirty="0" err="1">
                <a:highlight>
                  <a:srgbClr val="FFFF00"/>
                </a:highlight>
              </a:rPr>
              <a:t>Body.text</a:t>
            </a:r>
            <a:r>
              <a:rPr lang="en-US" dirty="0">
                <a:highlight>
                  <a:srgbClr val="FFFF00"/>
                </a:highlight>
              </a:rPr>
              <a:t>(): </a:t>
            </a:r>
            <a:r>
              <a:rPr lang="en-US" dirty="0"/>
              <a:t>takes a Response stream and reads it to completion. It returns a promise that resolves with a </a:t>
            </a:r>
            <a:r>
              <a:rPr lang="en-US" dirty="0" err="1"/>
              <a:t>USVString</a:t>
            </a:r>
            <a:r>
              <a:rPr lang="en-US" dirty="0"/>
              <a:t> (text).</a:t>
            </a:r>
          </a:p>
        </p:txBody>
      </p:sp>
    </p:spTree>
    <p:extLst>
      <p:ext uri="{BB962C8B-B14F-4D97-AF65-F5344CB8AC3E}">
        <p14:creationId xmlns:p14="http://schemas.microsoft.com/office/powerpoint/2010/main" val="190079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122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5F2F0F9-2B49-4E22-875E-DEB79716D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1661" y="1317953"/>
            <a:ext cx="7237877" cy="42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6699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FDADBA-2E74-482F-94F9-73C5B3886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21801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2DD90-C1A6-46AB-B3C3-C2431D0DE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1801" y="2149813"/>
            <a:ext cx="2312479" cy="3854197"/>
          </a:xfrm>
        </p:spPr>
        <p:txBody>
          <a:bodyPr>
            <a:normAutofit/>
          </a:bodyPr>
          <a:lstStyle/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Client (Browser) --&gt; http request --&gt; Internet --&gt; Server (Web Server)</a:t>
            </a:r>
          </a:p>
          <a:p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</a:rPr>
              <a:t>Server (Web Server) --&gt; http response --&gt; Internet --&gt; Client (Browser)</a:t>
            </a:r>
          </a:p>
        </p:txBody>
      </p:sp>
    </p:spTree>
    <p:extLst>
      <p:ext uri="{BB962C8B-B14F-4D97-AF65-F5344CB8AC3E}">
        <p14:creationId xmlns:p14="http://schemas.microsoft.com/office/powerpoint/2010/main" val="25496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04DB13E-F722-4ED6-BB00-556651E95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E8D93C5-28EB-42D0-86CE-D80495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B1B1E7D-F76D-4744-AF85-239E6998A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BB65211-00DB-45B6-A223-033B2D19C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26428D7-C6F3-473D-A360-A3F5C3E872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4DF524F-3FEF-4236-90C6-820E876A94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400A003-1BE9-49C2-8E57-DCD9B870F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BF0991-F9A1-4282-99DB-92D70239F6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A4E4267-CAF0-4C38-8DC6-CD3B1A9F0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EE3ACC5-126D-4BA4-8B45-7F0B5B839C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384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B2868F7-FE10-4289-A5BD-90763C7A2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3866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D94142C-10EE-487C-A327-404FDF35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197" y="643464"/>
            <a:ext cx="4143830" cy="55663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F7FAC2D-7A74-4939-A917-A1A5AF935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587" y="806860"/>
            <a:ext cx="3813048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CE82A5-F0DB-4A39-9BF3-57D393930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493" y="1559768"/>
            <a:ext cx="2978281" cy="31353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3000"/>
              </a:lnSpc>
            </a:pPr>
            <a:r>
              <a:rPr lang="en-US" sz="3700" cap="all" spc="-100">
                <a:solidFill>
                  <a:schemeClr val="bg1"/>
                </a:solidFill>
              </a:rPr>
              <a:t>JavaScript Review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A53A868-C420-4BAE-9244-EC162AF05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7992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2686EF3-81CC-419F-96C3-002A75880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F8D93CCA-A85E-4529-A6F0-8BB54D27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73932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1ECFA516-C18C-41AE-AFF2-A0D0A59C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82292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javascript jpg的圖片搜尋結果">
            <a:extLst>
              <a:ext uri="{FF2B5EF4-FFF2-40B4-BE49-F238E27FC236}">
                <a16:creationId xmlns:a16="http://schemas.microsoft.com/office/drawing/2014/main" id="{A8913505-F9EE-48E6-8B71-FBB72EC005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46570" y="1683058"/>
            <a:ext cx="6202238" cy="34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70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0137-426A-45D2-A347-BF5A65BF6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JavaScript?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7894-C823-4694-B8AF-96AEDB0AC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JavaScript is an interpreted, object-based scripting language modeled after C++.</a:t>
            </a:r>
          </a:p>
          <a:p>
            <a:r>
              <a:rPr lang="en-US" altLang="en-US" dirty="0"/>
              <a:t>JavaScript is loosely typed language, which means that variables do not need to have a type specified.</a:t>
            </a:r>
          </a:p>
          <a:p>
            <a:r>
              <a:rPr lang="en-US" altLang="en-US" dirty="0"/>
              <a:t>JavaScript is a case-sensitive language.</a:t>
            </a:r>
          </a:p>
          <a:p>
            <a:r>
              <a:rPr lang="en-US" altLang="en-US" dirty="0"/>
              <a:t>JavaScript ignores “Whitespaces” (spaces, tabs, and newlines) that appear between token in programs.</a:t>
            </a:r>
          </a:p>
          <a:p>
            <a:r>
              <a:rPr lang="en-US" altLang="en-US" dirty="0"/>
              <a:t>JavaScript automatically inserts semicolons before a line break.</a:t>
            </a:r>
          </a:p>
          <a:p>
            <a:r>
              <a:rPr lang="en-US" altLang="en-US" dirty="0"/>
              <a:t>JavaScript statements are end with semicolon (;).  (optional)</a:t>
            </a:r>
          </a:p>
          <a:p>
            <a:r>
              <a:rPr lang="en-US" altLang="en-US" dirty="0"/>
              <a:t>Omitting semicolon is not a good programming practice.</a:t>
            </a:r>
          </a:p>
          <a:p>
            <a:r>
              <a:rPr lang="en-US" altLang="en-US" dirty="0"/>
              <a:t>Single line comment: any text between a // and the end of a line is treated as a comment and is ignored by JavaScript.</a:t>
            </a:r>
          </a:p>
          <a:p>
            <a:r>
              <a:rPr lang="en-US" altLang="en-US" dirty="0"/>
              <a:t>Multiple lines comment: any text between the characters /*  and  */ is also treated as a comment.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60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3C62A-B499-4846-B928-79F4C6940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JavaScript – Object Oriented Concepts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8451CB5-7C03-4E81-8567-E6DE91FA1D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098" y="2103438"/>
            <a:ext cx="6985803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018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313C22"/>
      </a:dk2>
      <a:lt2>
        <a:srgbClr val="E2E8E8"/>
      </a:lt2>
      <a:accent1>
        <a:srgbClr val="E73129"/>
      </a:accent1>
      <a:accent2>
        <a:srgbClr val="D56E17"/>
      </a:accent2>
      <a:accent3>
        <a:srgbClr val="B6A320"/>
      </a:accent3>
      <a:accent4>
        <a:srgbClr val="82B013"/>
      </a:accent4>
      <a:accent5>
        <a:srgbClr val="4EBB21"/>
      </a:accent5>
      <a:accent6>
        <a:srgbClr val="15BD2A"/>
      </a:accent6>
      <a:hlink>
        <a:srgbClr val="319095"/>
      </a:hlink>
      <a:folHlink>
        <a:srgbClr val="828282"/>
      </a:folHlink>
    </a:clrScheme>
    <a:fontScheme name="Savon">
      <a:majorFont>
        <a:latin typeface="Century Gothic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3488</Words>
  <Application>Microsoft Office PowerPoint</Application>
  <PresentationFormat>Widescreen</PresentationFormat>
  <Paragraphs>300</Paragraphs>
  <Slides>50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Century Gothic</vt:lpstr>
      <vt:lpstr>Garamond</vt:lpstr>
      <vt:lpstr>Gill Sans MT</vt:lpstr>
      <vt:lpstr>Wingdings</vt:lpstr>
      <vt:lpstr>SavonVTI</vt:lpstr>
      <vt:lpstr>Visio</vt:lpstr>
      <vt:lpstr>COM 3105 E-Commerce Development</vt:lpstr>
      <vt:lpstr>Learning Objectives</vt:lpstr>
      <vt:lpstr>Internet Review</vt:lpstr>
      <vt:lpstr>The Internet</vt:lpstr>
      <vt:lpstr>The Internet - How does Internet Work?</vt:lpstr>
      <vt:lpstr>The Big Picture</vt:lpstr>
      <vt:lpstr>JavaScript Review</vt:lpstr>
      <vt:lpstr>What is JavaScript?</vt:lpstr>
      <vt:lpstr>JavaScript – Object Oriented Concepts</vt:lpstr>
      <vt:lpstr>HTTP</vt:lpstr>
      <vt:lpstr>What is HTTP?</vt:lpstr>
      <vt:lpstr>HTTP Status Codes</vt:lpstr>
      <vt:lpstr>HTML DOM</vt:lpstr>
      <vt:lpstr>DOM</vt:lpstr>
      <vt:lpstr>DOM Object Hierarchy</vt:lpstr>
      <vt:lpstr>The HTML DOM</vt:lpstr>
      <vt:lpstr>Finding Elements in a Document</vt:lpstr>
      <vt:lpstr>DOM Event</vt:lpstr>
      <vt:lpstr>Event and Event Handler</vt:lpstr>
      <vt:lpstr>Writing Event Handlers</vt:lpstr>
      <vt:lpstr>Sample Events</vt:lpstr>
      <vt:lpstr>PowerPoint Presentation</vt:lpstr>
      <vt:lpstr>What is JSON?</vt:lpstr>
      <vt:lpstr>JSON Object</vt:lpstr>
      <vt:lpstr>JSON Files</vt:lpstr>
      <vt:lpstr>JSON Example – Coverts JSON text to Object</vt:lpstr>
      <vt:lpstr>AJAX</vt:lpstr>
      <vt:lpstr>AJAX</vt:lpstr>
      <vt:lpstr>AJAX</vt:lpstr>
      <vt:lpstr>AJAX uses HTTP Requests</vt:lpstr>
      <vt:lpstr>AJAX – Using XMLHttpRequest (XHR)</vt:lpstr>
      <vt:lpstr>One Object</vt:lpstr>
      <vt:lpstr>Two Methods</vt:lpstr>
      <vt:lpstr>Three Properties</vt:lpstr>
      <vt:lpstr>More about the XMLHttpRequest Object</vt:lpstr>
      <vt:lpstr>More about the XMLHttpRequest Object</vt:lpstr>
      <vt:lpstr>More about the XMLHttpRequest Object</vt:lpstr>
      <vt:lpstr>HTML Form without Ajax</vt:lpstr>
      <vt:lpstr>AJAX using XMLHttpRequest samples</vt:lpstr>
      <vt:lpstr>AJAX - using jQuery</vt:lpstr>
      <vt:lpstr>AJAX – using jQuery</vt:lpstr>
      <vt:lpstr>AJAX – using fetch</vt:lpstr>
      <vt:lpstr>Ajax Using fetch – returning string</vt:lpstr>
      <vt:lpstr>Ajax using fetch – returning json</vt:lpstr>
      <vt:lpstr>Fetch API – Request Object</vt:lpstr>
      <vt:lpstr>Fetch API – Request Properties</vt:lpstr>
      <vt:lpstr>Fetch API – Request Methods</vt:lpstr>
      <vt:lpstr>Fetch API – Response Object</vt:lpstr>
      <vt:lpstr>Fetch API – Response Properties</vt:lpstr>
      <vt:lpstr>Fetch API – Response Methods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 3105 E-Commerce Development</dc:title>
  <dc:creator>Hans Yip</dc:creator>
  <cp:lastModifiedBy>Hans Yip</cp:lastModifiedBy>
  <cp:revision>3</cp:revision>
  <dcterms:created xsi:type="dcterms:W3CDTF">2020-03-09T21:11:40Z</dcterms:created>
  <dcterms:modified xsi:type="dcterms:W3CDTF">2020-03-09T21:25:04Z</dcterms:modified>
</cp:coreProperties>
</file>