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10" r:id="rId21"/>
    <p:sldId id="302" r:id="rId22"/>
    <p:sldId id="303" r:id="rId23"/>
    <p:sldId id="309" r:id="rId24"/>
    <p:sldId id="304" r:id="rId25"/>
    <p:sldId id="311" r:id="rId26"/>
    <p:sldId id="312" r:id="rId27"/>
    <p:sldId id="305" r:id="rId28"/>
    <p:sldId id="316" r:id="rId29"/>
    <p:sldId id="306" r:id="rId30"/>
    <p:sldId id="307" r:id="rId31"/>
    <p:sldId id="308" r:id="rId32"/>
    <p:sldId id="313" r:id="rId33"/>
    <p:sldId id="314" r:id="rId34"/>
    <p:sldId id="315"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67" d="100"/>
          <a:sy n="67" d="100"/>
        </p:scale>
        <p:origin x="6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r>
              <a:rPr lang="en-US" sz="4400" cap="all" spc="-100" dirty="0">
                <a:solidFill>
                  <a:schemeClr val="tx1"/>
                </a:solidFill>
              </a:rPr>
              <a:t>Com 3105 E-Commerce Application Development</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783001"/>
            <a:ext cx="10656310" cy="425961"/>
          </a:xfrm>
        </p:spPr>
        <p:txBody>
          <a:bodyPr vert="horz" lIns="91440" tIns="45720" rIns="91440" bIns="45720" rtlCol="0">
            <a:normAutofit/>
          </a:bodyPr>
          <a:lstStyle/>
          <a:p>
            <a:pPr marL="0" indent="0" algn="ctr">
              <a:spcBef>
                <a:spcPts val="0"/>
              </a:spcBef>
              <a:spcAft>
                <a:spcPts val="600"/>
              </a:spcAft>
              <a:buNone/>
            </a:pPr>
            <a:r>
              <a:rPr lang="en-US" spc="80" dirty="0"/>
              <a:t>Hans Yip</a:t>
            </a:r>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06ED-2DA3-4A3C-9944-9C8442A98D34}"/>
              </a:ext>
            </a:extLst>
          </p:cNvPr>
          <p:cNvSpPr>
            <a:spLocks noGrp="1"/>
          </p:cNvSpPr>
          <p:nvPr>
            <p:ph type="title"/>
          </p:nvPr>
        </p:nvSpPr>
        <p:spPr/>
        <p:txBody>
          <a:bodyPr/>
          <a:lstStyle/>
          <a:p>
            <a:pPr algn="ctr"/>
            <a:r>
              <a:rPr lang="en-US" dirty="0"/>
              <a:t>Relative Size of Electronic Commerce Elements</a:t>
            </a:r>
          </a:p>
        </p:txBody>
      </p:sp>
      <p:sp>
        <p:nvSpPr>
          <p:cNvPr id="3" name="Content Placeholder 2">
            <a:extLst>
              <a:ext uri="{FF2B5EF4-FFF2-40B4-BE49-F238E27FC236}">
                <a16:creationId xmlns:a16="http://schemas.microsoft.com/office/drawing/2014/main" id="{1ED7EA9C-1C89-4F3E-8AF2-BF84DE45A596}"/>
              </a:ext>
            </a:extLst>
          </p:cNvPr>
          <p:cNvSpPr>
            <a:spLocks noGrp="1"/>
          </p:cNvSpPr>
          <p:nvPr>
            <p:ph idx="1"/>
          </p:nvPr>
        </p:nvSpPr>
        <p:spPr/>
        <p:txBody>
          <a:bodyPr/>
          <a:lstStyle/>
          <a:p>
            <a:r>
              <a:rPr lang="en-US" sz="2800" dirty="0"/>
              <a:t>Rough approximation shown in Figure 1-1</a:t>
            </a:r>
          </a:p>
          <a:p>
            <a:r>
              <a:rPr lang="en-US" sz="2800" dirty="0"/>
              <a:t>Dollar volume and number of transactions</a:t>
            </a:r>
          </a:p>
          <a:p>
            <a:pPr lvl="1"/>
            <a:r>
              <a:rPr lang="en-US" sz="2800" dirty="0"/>
              <a:t>B2B much greater than B2C</a:t>
            </a:r>
          </a:p>
          <a:p>
            <a:r>
              <a:rPr lang="en-US" sz="2800" dirty="0"/>
              <a:t>Number of transactions</a:t>
            </a:r>
          </a:p>
          <a:p>
            <a:pPr lvl="1"/>
            <a:r>
              <a:rPr lang="en-US" sz="2800" dirty="0"/>
              <a:t>Supporting business processes greater than B2C and B2B combined</a:t>
            </a:r>
          </a:p>
          <a:p>
            <a:endParaRPr lang="en-US" dirty="0"/>
          </a:p>
        </p:txBody>
      </p:sp>
    </p:spTree>
    <p:extLst>
      <p:ext uri="{BB962C8B-B14F-4D97-AF65-F5344CB8AC3E}">
        <p14:creationId xmlns:p14="http://schemas.microsoft.com/office/powerpoint/2010/main" val="344332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Picture 2" descr="C:\Users\peterson\chimbo temp\Schneider2014\artwork\C8757_ch01_no callouts\Fig1-01.gif">
            <a:extLst>
              <a:ext uri="{FF2B5EF4-FFF2-40B4-BE49-F238E27FC236}">
                <a16:creationId xmlns:a16="http://schemas.microsoft.com/office/drawing/2014/main" id="{06080DFA-6921-4E75-9741-605BA352C1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5004" y="643467"/>
            <a:ext cx="9701992" cy="55710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585684BC-E20A-4ADB-B352-61B1594B8838}"/>
              </a:ext>
            </a:extLst>
          </p:cNvPr>
          <p:cNvSpPr>
            <a:spLocks noChangeArrowheads="1"/>
          </p:cNvSpPr>
          <p:nvPr/>
        </p:nvSpPr>
        <p:spPr bwMode="auto">
          <a:xfrm>
            <a:off x="848553" y="5966692"/>
            <a:ext cx="488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A40000"/>
                </a:solidFill>
              </a:rPr>
              <a:t>FIGURE 1-1 Elements of electronic commerce</a:t>
            </a:r>
          </a:p>
        </p:txBody>
      </p:sp>
    </p:spTree>
    <p:extLst>
      <p:ext uri="{BB962C8B-B14F-4D97-AF65-F5344CB8AC3E}">
        <p14:creationId xmlns:p14="http://schemas.microsoft.com/office/powerpoint/2010/main" val="316499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C3AB-677A-460D-91E1-BEC472B668B9}"/>
              </a:ext>
            </a:extLst>
          </p:cNvPr>
          <p:cNvSpPr>
            <a:spLocks noGrp="1"/>
          </p:cNvSpPr>
          <p:nvPr>
            <p:ph type="title"/>
          </p:nvPr>
        </p:nvSpPr>
        <p:spPr/>
        <p:txBody>
          <a:bodyPr/>
          <a:lstStyle/>
          <a:p>
            <a:pPr algn="ctr"/>
            <a:r>
              <a:rPr lang="en-US" dirty="0"/>
              <a:t>The Development and Growth of Electronic Commerce</a:t>
            </a:r>
          </a:p>
        </p:txBody>
      </p:sp>
      <p:sp>
        <p:nvSpPr>
          <p:cNvPr id="3" name="Content Placeholder 2">
            <a:extLst>
              <a:ext uri="{FF2B5EF4-FFF2-40B4-BE49-F238E27FC236}">
                <a16:creationId xmlns:a16="http://schemas.microsoft.com/office/drawing/2014/main" id="{5FFA261A-1A17-4937-9888-942F65A13581}"/>
              </a:ext>
            </a:extLst>
          </p:cNvPr>
          <p:cNvSpPr>
            <a:spLocks noGrp="1"/>
          </p:cNvSpPr>
          <p:nvPr>
            <p:ph idx="1"/>
          </p:nvPr>
        </p:nvSpPr>
        <p:spPr/>
        <p:txBody>
          <a:bodyPr>
            <a:normAutofit fontScale="92500" lnSpcReduction="10000"/>
          </a:bodyPr>
          <a:lstStyle/>
          <a:p>
            <a:r>
              <a:rPr lang="en-US" sz="2800" dirty="0"/>
              <a:t>Early Electronic Commerce:</a:t>
            </a:r>
          </a:p>
          <a:p>
            <a:pPr lvl="1"/>
            <a:r>
              <a:rPr lang="en-US" sz="2800" dirty="0"/>
              <a:t>Since the </a:t>
            </a:r>
            <a:r>
              <a:rPr lang="en-US" sz="2800" dirty="0">
                <a:solidFill>
                  <a:srgbClr val="FF0000"/>
                </a:solidFill>
              </a:rPr>
              <a:t>mid-1960s</a:t>
            </a:r>
            <a:r>
              <a:rPr lang="en-US" sz="2800" dirty="0"/>
              <a:t>, banks have been using </a:t>
            </a:r>
            <a:r>
              <a:rPr lang="en-US" sz="2800" b="1" dirty="0">
                <a:solidFill>
                  <a:srgbClr val="FF0000"/>
                </a:solidFill>
              </a:rPr>
              <a:t>electronic funds transfers (EFTs, also called wire transfers)</a:t>
            </a:r>
            <a:r>
              <a:rPr lang="en-US" sz="2800" dirty="0">
                <a:solidFill>
                  <a:srgbClr val="FF0000"/>
                </a:solidFill>
              </a:rPr>
              <a:t>, </a:t>
            </a:r>
            <a:r>
              <a:rPr lang="en-US" sz="2800" dirty="0"/>
              <a:t>which are electronic transmissions of account exchange information over private communications’ networks.</a:t>
            </a:r>
          </a:p>
          <a:p>
            <a:pPr lvl="1"/>
            <a:r>
              <a:rPr lang="en-US" sz="2800" dirty="0">
                <a:solidFill>
                  <a:srgbClr val="FF0000"/>
                </a:solidFill>
              </a:rPr>
              <a:t>Initially used to transfer money between business </a:t>
            </a:r>
            <a:r>
              <a:rPr lang="en-US" sz="2800" dirty="0"/>
              <a:t>checking accounts, the use of EFTs gradually </a:t>
            </a:r>
            <a:r>
              <a:rPr lang="en-US" sz="2800" dirty="0">
                <a:solidFill>
                  <a:srgbClr val="FF0000"/>
                </a:solidFill>
              </a:rPr>
              <a:t>expanded to include payroll deposits </a:t>
            </a:r>
            <a:r>
              <a:rPr lang="en-US" sz="2800" dirty="0"/>
              <a:t>to employees’ accounts, </a:t>
            </a:r>
            <a:r>
              <a:rPr lang="en-US" sz="2800" dirty="0">
                <a:solidFill>
                  <a:srgbClr val="FF0000"/>
                </a:solidFill>
              </a:rPr>
              <a:t>automatic payment </a:t>
            </a:r>
            <a:r>
              <a:rPr lang="en-US" sz="2800" dirty="0"/>
              <a:t>of auto and mortgage loans, and </a:t>
            </a:r>
            <a:r>
              <a:rPr lang="en-US" sz="2800" dirty="0">
                <a:solidFill>
                  <a:srgbClr val="FF0000"/>
                </a:solidFill>
              </a:rPr>
              <a:t>deposit </a:t>
            </a:r>
            <a:r>
              <a:rPr lang="en-US" sz="2800" dirty="0"/>
              <a:t>of government payments to individuals, such as U.S. Social Security System remittances.</a:t>
            </a:r>
          </a:p>
          <a:p>
            <a:pPr lvl="1"/>
            <a:endParaRPr lang="en-US" dirty="0"/>
          </a:p>
        </p:txBody>
      </p:sp>
    </p:spTree>
    <p:extLst>
      <p:ext uri="{BB962C8B-B14F-4D97-AF65-F5344CB8AC3E}">
        <p14:creationId xmlns:p14="http://schemas.microsoft.com/office/powerpoint/2010/main" val="52536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1FF2-A642-4788-8493-E9E1B4F28E94}"/>
              </a:ext>
            </a:extLst>
          </p:cNvPr>
          <p:cNvSpPr>
            <a:spLocks noGrp="1"/>
          </p:cNvSpPr>
          <p:nvPr>
            <p:ph type="title"/>
          </p:nvPr>
        </p:nvSpPr>
        <p:spPr/>
        <p:txBody>
          <a:bodyPr/>
          <a:lstStyle/>
          <a:p>
            <a:pPr algn="ctr"/>
            <a:r>
              <a:rPr lang="en-US" dirty="0"/>
              <a:t>Early Electronic Commerce</a:t>
            </a:r>
          </a:p>
        </p:txBody>
      </p:sp>
      <p:sp>
        <p:nvSpPr>
          <p:cNvPr id="3" name="Content Placeholder 2">
            <a:extLst>
              <a:ext uri="{FF2B5EF4-FFF2-40B4-BE49-F238E27FC236}">
                <a16:creationId xmlns:a16="http://schemas.microsoft.com/office/drawing/2014/main" id="{874A0D3B-6D4C-4B79-BAE8-80F063F7422F}"/>
              </a:ext>
            </a:extLst>
          </p:cNvPr>
          <p:cNvSpPr>
            <a:spLocks noGrp="1"/>
          </p:cNvSpPr>
          <p:nvPr>
            <p:ph idx="1"/>
          </p:nvPr>
        </p:nvSpPr>
        <p:spPr/>
        <p:txBody>
          <a:bodyPr>
            <a:normAutofit fontScale="77500" lnSpcReduction="20000"/>
          </a:bodyPr>
          <a:lstStyle/>
          <a:p>
            <a:r>
              <a:rPr lang="en-US" dirty="0"/>
              <a:t>In the 1960s, </a:t>
            </a:r>
            <a:r>
              <a:rPr lang="en-US" b="1" dirty="0"/>
              <a:t>electronic data interchange (EDI) </a:t>
            </a:r>
            <a:r>
              <a:rPr lang="en-US" dirty="0"/>
              <a:t>occurs when one </a:t>
            </a:r>
            <a:r>
              <a:rPr lang="en-US" dirty="0">
                <a:solidFill>
                  <a:srgbClr val="FF0000"/>
                </a:solidFill>
              </a:rPr>
              <a:t>business transmits computer-readable data in a standard format to another business</a:t>
            </a:r>
            <a:r>
              <a:rPr lang="en-US" dirty="0"/>
              <a:t>.</a:t>
            </a:r>
          </a:p>
          <a:p>
            <a:r>
              <a:rPr lang="en-US" dirty="0"/>
              <a:t>Business realized that many of the documents they exchanged were related to the shipping of goods; for example, invoices, purchase orders, and bills of lading. </a:t>
            </a:r>
          </a:p>
          <a:p>
            <a:r>
              <a:rPr lang="en-US" dirty="0"/>
              <a:t>Business realized that they were spending a good deal of time and money entering data into their computers, printing paper forms, and then reentering the data on the other side of the transaction.</a:t>
            </a:r>
          </a:p>
          <a:p>
            <a:r>
              <a:rPr lang="en-US" dirty="0"/>
              <a:t>The purchase order, invoice, and bill of lading for each transaction contained much of the same information. </a:t>
            </a:r>
            <a:r>
              <a:rPr lang="en-US" dirty="0">
                <a:solidFill>
                  <a:srgbClr val="FF0000"/>
                </a:solidFill>
              </a:rPr>
              <a:t>By creating a set of standard formats for transmitting the information electronically, businesses were able to reduce errors, avoid printing and mailing costs, and eliminate the need to reenter the data</a:t>
            </a:r>
            <a:r>
              <a:rPr lang="en-US" dirty="0"/>
              <a:t>.</a:t>
            </a:r>
          </a:p>
          <a:p>
            <a:r>
              <a:rPr lang="en-US" b="1" dirty="0"/>
              <a:t>Trading partners </a:t>
            </a:r>
            <a:r>
              <a:rPr lang="en-US" dirty="0"/>
              <a:t>are businesses </a:t>
            </a:r>
            <a:r>
              <a:rPr lang="en-US" dirty="0">
                <a:solidFill>
                  <a:srgbClr val="FF0000"/>
                </a:solidFill>
              </a:rPr>
              <a:t>that engage in EDI with each other</a:t>
            </a:r>
            <a:r>
              <a:rPr lang="en-US" dirty="0"/>
              <a:t>.</a:t>
            </a:r>
          </a:p>
          <a:p>
            <a:r>
              <a:rPr lang="en-US" dirty="0"/>
              <a:t>Firms such as General Electric, Sears, and Walmart were pioneers in using </a:t>
            </a:r>
            <a:r>
              <a:rPr lang="en-US" dirty="0">
                <a:solidFill>
                  <a:srgbClr val="FF0000"/>
                </a:solidFill>
              </a:rPr>
              <a:t>EDI to improve their purchasing processes and their relationships with suppliers</a:t>
            </a:r>
            <a:r>
              <a:rPr lang="en-US" dirty="0"/>
              <a:t>. The US government was also bringing businesses into EDI.</a:t>
            </a:r>
          </a:p>
          <a:p>
            <a:r>
              <a:rPr lang="en-US" dirty="0">
                <a:solidFill>
                  <a:srgbClr val="FF0000"/>
                </a:solidFill>
              </a:rPr>
              <a:t>One problem </a:t>
            </a:r>
            <a:r>
              <a:rPr lang="en-US" dirty="0"/>
              <a:t>that pioneers faced was the </a:t>
            </a:r>
            <a:r>
              <a:rPr lang="en-US" dirty="0">
                <a:solidFill>
                  <a:srgbClr val="FF0000"/>
                </a:solidFill>
              </a:rPr>
              <a:t>high cost of implementation</a:t>
            </a:r>
            <a:r>
              <a:rPr lang="en-US" dirty="0"/>
              <a:t>. Until the late 1990s, doing EDI meant </a:t>
            </a:r>
            <a:r>
              <a:rPr lang="en-US" dirty="0">
                <a:solidFill>
                  <a:srgbClr val="FF0000"/>
                </a:solidFill>
              </a:rPr>
              <a:t>buying expensive computer hardware and software and then either establishing direct network connections</a:t>
            </a:r>
            <a:r>
              <a:rPr lang="en-US" dirty="0"/>
              <a:t> (using leased telephone lines) to all trading partners or subscribing to a value-added network.</a:t>
            </a:r>
          </a:p>
          <a:p>
            <a:r>
              <a:rPr lang="en-US" dirty="0"/>
              <a:t>A </a:t>
            </a:r>
            <a:r>
              <a:rPr lang="en-US" b="1" dirty="0"/>
              <a:t>value-added network (VAN) </a:t>
            </a:r>
            <a:r>
              <a:rPr lang="en-US" dirty="0"/>
              <a:t>is an </a:t>
            </a:r>
            <a:r>
              <a:rPr lang="en-US" dirty="0">
                <a:solidFill>
                  <a:srgbClr val="FF0000"/>
                </a:solidFill>
              </a:rPr>
              <a:t>independent firm that offers connection and transaction-forwarding services </a:t>
            </a:r>
            <a:r>
              <a:rPr lang="en-US" dirty="0"/>
              <a:t>to buyers and sellers engaged in EDI.</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9125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6AD6-60FF-4792-83E9-C569A9FC3A1E}"/>
              </a:ext>
            </a:extLst>
          </p:cNvPr>
          <p:cNvSpPr>
            <a:spLocks noGrp="1"/>
          </p:cNvSpPr>
          <p:nvPr>
            <p:ph type="title"/>
          </p:nvPr>
        </p:nvSpPr>
        <p:spPr/>
        <p:txBody>
          <a:bodyPr/>
          <a:lstStyle/>
          <a:p>
            <a:pPr algn="ctr"/>
            <a:r>
              <a:rPr lang="en-US" dirty="0"/>
              <a:t>The First Wave of Electronic Commerce, 1995-2003</a:t>
            </a:r>
          </a:p>
        </p:txBody>
      </p:sp>
      <p:sp>
        <p:nvSpPr>
          <p:cNvPr id="3" name="Content Placeholder 2">
            <a:extLst>
              <a:ext uri="{FF2B5EF4-FFF2-40B4-BE49-F238E27FC236}">
                <a16:creationId xmlns:a16="http://schemas.microsoft.com/office/drawing/2014/main" id="{0E60AA79-F7B8-46D6-848B-2A965475AADA}"/>
              </a:ext>
            </a:extLst>
          </p:cNvPr>
          <p:cNvSpPr>
            <a:spLocks noGrp="1"/>
          </p:cNvSpPr>
          <p:nvPr>
            <p:ph idx="1"/>
          </p:nvPr>
        </p:nvSpPr>
        <p:spPr/>
        <p:txBody>
          <a:bodyPr/>
          <a:lstStyle/>
          <a:p>
            <a:r>
              <a:rPr lang="en-US" dirty="0"/>
              <a:t>During 1997 and 2000, lots of Internet-related businesses started. “dot-com boom”.</a:t>
            </a:r>
          </a:p>
          <a:p>
            <a:r>
              <a:rPr lang="en-US" dirty="0"/>
              <a:t>From 2000 to 2003, more than 5000 Internet start-up firms went out of business. “dot-com burst”</a:t>
            </a:r>
          </a:p>
          <a:p>
            <a:r>
              <a:rPr lang="en-US" dirty="0"/>
              <a:t>It was characterized by a period of rapid growth and innovation, with many companies pursuing a first-mover advantage.</a:t>
            </a:r>
          </a:p>
          <a:p>
            <a:r>
              <a:rPr lang="en-US" dirty="0"/>
              <a:t>This period included much experimentation with a wide range of revenue models and business strategies and developed primarily in the United States.</a:t>
            </a:r>
          </a:p>
          <a:p>
            <a:r>
              <a:rPr lang="en-US" dirty="0"/>
              <a:t>Web pages were primarily in English, particularly on commerce sites.</a:t>
            </a:r>
          </a:p>
          <a:p>
            <a:pPr marL="0" indent="0">
              <a:buNone/>
            </a:pPr>
            <a:r>
              <a:rPr lang="en-US" dirty="0"/>
              <a:t> </a:t>
            </a:r>
          </a:p>
        </p:txBody>
      </p:sp>
    </p:spTree>
    <p:extLst>
      <p:ext uri="{BB962C8B-B14F-4D97-AF65-F5344CB8AC3E}">
        <p14:creationId xmlns:p14="http://schemas.microsoft.com/office/powerpoint/2010/main" val="248862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A4F7-AF55-4E1B-AEE6-BB7AB97FE422}"/>
              </a:ext>
            </a:extLst>
          </p:cNvPr>
          <p:cNvSpPr>
            <a:spLocks noGrp="1"/>
          </p:cNvSpPr>
          <p:nvPr>
            <p:ph type="title"/>
          </p:nvPr>
        </p:nvSpPr>
        <p:spPr/>
        <p:txBody>
          <a:bodyPr/>
          <a:lstStyle/>
          <a:p>
            <a:pPr algn="ctr"/>
            <a:r>
              <a:rPr lang="en-US" dirty="0"/>
              <a:t>The Second Wave of Electronic Commerce, 2004 - 2009</a:t>
            </a:r>
          </a:p>
        </p:txBody>
      </p:sp>
      <p:sp>
        <p:nvSpPr>
          <p:cNvPr id="3" name="Content Placeholder 2">
            <a:extLst>
              <a:ext uri="{FF2B5EF4-FFF2-40B4-BE49-F238E27FC236}">
                <a16:creationId xmlns:a16="http://schemas.microsoft.com/office/drawing/2014/main" id="{25C23C5D-1300-4466-B568-DAE62913ACBB}"/>
              </a:ext>
            </a:extLst>
          </p:cNvPr>
          <p:cNvSpPr>
            <a:spLocks noGrp="1"/>
          </p:cNvSpPr>
          <p:nvPr>
            <p:ph idx="1"/>
          </p:nvPr>
        </p:nvSpPr>
        <p:spPr/>
        <p:txBody>
          <a:bodyPr/>
          <a:lstStyle/>
          <a:p>
            <a:r>
              <a:rPr lang="en-US" dirty="0"/>
              <a:t>It became global expansion of electronic commerce driven by improvements in the technologies of the Internet and the Web.</a:t>
            </a:r>
          </a:p>
          <a:p>
            <a:r>
              <a:rPr lang="en-US" dirty="0"/>
              <a:t>Digital product distribution grew dramatically as content providers came to terms with piracy and developed strategies for succeeding in the online environment.</a:t>
            </a:r>
          </a:p>
          <a:p>
            <a:r>
              <a:rPr lang="en-US" dirty="0"/>
              <a:t>An increasing number of companies used a smart-follower strategy rather than pursuing a first-mover advantage.</a:t>
            </a:r>
          </a:p>
          <a:p>
            <a:endParaRPr lang="en-US" dirty="0"/>
          </a:p>
        </p:txBody>
      </p:sp>
    </p:spTree>
    <p:extLst>
      <p:ext uri="{BB962C8B-B14F-4D97-AF65-F5344CB8AC3E}">
        <p14:creationId xmlns:p14="http://schemas.microsoft.com/office/powerpoint/2010/main" val="339691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7529-E8A3-4D5D-A211-963778EBECCB}"/>
              </a:ext>
            </a:extLst>
          </p:cNvPr>
          <p:cNvSpPr>
            <a:spLocks noGrp="1"/>
          </p:cNvSpPr>
          <p:nvPr>
            <p:ph type="title"/>
          </p:nvPr>
        </p:nvSpPr>
        <p:spPr/>
        <p:txBody>
          <a:bodyPr/>
          <a:lstStyle/>
          <a:p>
            <a:pPr algn="ctr"/>
            <a:r>
              <a:rPr lang="en-US" dirty="0"/>
              <a:t>The Third Wave of Electronic Commerce, 2010 - Present</a:t>
            </a:r>
          </a:p>
        </p:txBody>
      </p:sp>
      <p:sp>
        <p:nvSpPr>
          <p:cNvPr id="3" name="Content Placeholder 2">
            <a:extLst>
              <a:ext uri="{FF2B5EF4-FFF2-40B4-BE49-F238E27FC236}">
                <a16:creationId xmlns:a16="http://schemas.microsoft.com/office/drawing/2014/main" id="{8AC17A70-E8C3-4331-93DC-52DF931182F6}"/>
              </a:ext>
            </a:extLst>
          </p:cNvPr>
          <p:cNvSpPr>
            <a:spLocks noGrp="1"/>
          </p:cNvSpPr>
          <p:nvPr>
            <p:ph idx="1"/>
          </p:nvPr>
        </p:nvSpPr>
        <p:spPr/>
        <p:txBody>
          <a:bodyPr/>
          <a:lstStyle/>
          <a:p>
            <a:r>
              <a:rPr lang="en-US" dirty="0"/>
              <a:t>Beginning in 2010, mobile users who have powerful smartphones and tablet devices and are eager to do business and participate in social networking online.</a:t>
            </a:r>
          </a:p>
          <a:p>
            <a:r>
              <a:rPr lang="en-US" dirty="0"/>
              <a:t>Other characteristics of the third wave include increased participation by smaller businesses, rapid electronic commerce growth in developing countries with large populations, sophisticated analysis of the large amounts of data generated by electronic commerce activities.</a:t>
            </a:r>
          </a:p>
          <a:p>
            <a:r>
              <a:rPr lang="en-US" dirty="0"/>
              <a:t>And increased integration of tracking techniques into business operations.</a:t>
            </a:r>
          </a:p>
          <a:p>
            <a:endParaRPr lang="en-US" dirty="0"/>
          </a:p>
        </p:txBody>
      </p:sp>
    </p:spTree>
    <p:extLst>
      <p:ext uri="{BB962C8B-B14F-4D97-AF65-F5344CB8AC3E}">
        <p14:creationId xmlns:p14="http://schemas.microsoft.com/office/powerpoint/2010/main" val="49854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22E4-88E7-4B51-B4A6-16F72FE88D8A}"/>
              </a:ext>
            </a:extLst>
          </p:cNvPr>
          <p:cNvSpPr>
            <a:spLocks noGrp="1"/>
          </p:cNvSpPr>
          <p:nvPr>
            <p:ph type="title"/>
          </p:nvPr>
        </p:nvSpPr>
        <p:spPr/>
        <p:txBody>
          <a:bodyPr/>
          <a:lstStyle/>
          <a:p>
            <a:pPr algn="ctr"/>
            <a:r>
              <a:rPr lang="en-US" dirty="0"/>
              <a:t>Business Models</a:t>
            </a:r>
          </a:p>
        </p:txBody>
      </p:sp>
      <p:sp>
        <p:nvSpPr>
          <p:cNvPr id="3" name="Content Placeholder 2">
            <a:extLst>
              <a:ext uri="{FF2B5EF4-FFF2-40B4-BE49-F238E27FC236}">
                <a16:creationId xmlns:a16="http://schemas.microsoft.com/office/drawing/2014/main" id="{587529DD-AF90-489A-8A7C-B22F75D3FFE0}"/>
              </a:ext>
            </a:extLst>
          </p:cNvPr>
          <p:cNvSpPr>
            <a:spLocks noGrp="1"/>
          </p:cNvSpPr>
          <p:nvPr>
            <p:ph idx="1"/>
          </p:nvPr>
        </p:nvSpPr>
        <p:spPr/>
        <p:txBody>
          <a:bodyPr/>
          <a:lstStyle/>
          <a:p>
            <a:r>
              <a:rPr lang="en-US" dirty="0"/>
              <a:t>A </a:t>
            </a:r>
            <a:r>
              <a:rPr lang="en-US" b="1" dirty="0"/>
              <a:t>business model </a:t>
            </a:r>
            <a:r>
              <a:rPr lang="en-US" dirty="0"/>
              <a:t>is a </a:t>
            </a:r>
            <a:r>
              <a:rPr lang="en-US" dirty="0">
                <a:solidFill>
                  <a:srgbClr val="FF0000"/>
                </a:solidFill>
              </a:rPr>
              <a:t>set of processes that combine to achieve a company’s primary goal</a:t>
            </a:r>
            <a:r>
              <a:rPr lang="en-US" dirty="0"/>
              <a:t>, which is </a:t>
            </a:r>
            <a:r>
              <a:rPr lang="en-US" dirty="0">
                <a:solidFill>
                  <a:srgbClr val="FF0000"/>
                </a:solidFill>
              </a:rPr>
              <a:t>typically to yield a profit</a:t>
            </a:r>
            <a:r>
              <a:rPr lang="en-US" dirty="0"/>
              <a:t>.</a:t>
            </a:r>
          </a:p>
          <a:p>
            <a:r>
              <a:rPr lang="en-US" dirty="0"/>
              <a:t>Harvard Business School professor </a:t>
            </a:r>
            <a:r>
              <a:rPr lang="en-US" b="1" dirty="0"/>
              <a:t>Michael Porter</a:t>
            </a:r>
            <a:r>
              <a:rPr lang="en-US" dirty="0"/>
              <a:t>, argued that business models not only did not matter, they also probably did not exist.</a:t>
            </a:r>
          </a:p>
          <a:p>
            <a:r>
              <a:rPr lang="en-US" dirty="0"/>
              <a:t>Most companies realize that </a:t>
            </a:r>
            <a:r>
              <a:rPr lang="en-US" dirty="0">
                <a:solidFill>
                  <a:srgbClr val="FF0000"/>
                </a:solidFill>
              </a:rPr>
              <a:t>copying or adapting someone else’s business model</a:t>
            </a:r>
            <a:r>
              <a:rPr lang="en-US" dirty="0"/>
              <a:t> is </a:t>
            </a:r>
            <a:r>
              <a:rPr lang="en-US" dirty="0">
                <a:solidFill>
                  <a:srgbClr val="00B0F0"/>
                </a:solidFill>
              </a:rPr>
              <a:t>neither</a:t>
            </a:r>
            <a:r>
              <a:rPr lang="en-US" dirty="0"/>
              <a:t> an </a:t>
            </a:r>
            <a:r>
              <a:rPr lang="en-US" dirty="0">
                <a:solidFill>
                  <a:srgbClr val="FF0000"/>
                </a:solidFill>
              </a:rPr>
              <a:t>easy nor wise road map to success</a:t>
            </a:r>
            <a:r>
              <a:rPr lang="en-US" dirty="0"/>
              <a:t>. </a:t>
            </a:r>
          </a:p>
          <a:p>
            <a:r>
              <a:rPr lang="en-US" dirty="0"/>
              <a:t>Instead, companies </a:t>
            </a:r>
            <a:r>
              <a:rPr lang="en-US" dirty="0">
                <a:solidFill>
                  <a:srgbClr val="FF0000"/>
                </a:solidFill>
              </a:rPr>
              <a:t>should examine the elements of their business</a:t>
            </a:r>
            <a:r>
              <a:rPr lang="en-US" dirty="0"/>
              <a:t>; that is, they </a:t>
            </a:r>
            <a:r>
              <a:rPr lang="en-US" dirty="0">
                <a:solidFill>
                  <a:srgbClr val="FF0000"/>
                </a:solidFill>
              </a:rPr>
              <a:t>should identify business processes</a:t>
            </a:r>
            <a:r>
              <a:rPr lang="en-US" dirty="0"/>
              <a:t> that they can </a:t>
            </a:r>
            <a:r>
              <a:rPr lang="en-US" dirty="0">
                <a:solidFill>
                  <a:srgbClr val="FF0000"/>
                </a:solidFill>
              </a:rPr>
              <a:t>streamline, enhance, or replace with processes driven by Internet technologies</a:t>
            </a:r>
            <a:r>
              <a:rPr lang="en-US" dirty="0"/>
              <a:t>.</a:t>
            </a:r>
          </a:p>
          <a:p>
            <a:endParaRPr lang="en-US" dirty="0"/>
          </a:p>
        </p:txBody>
      </p:sp>
    </p:spTree>
    <p:extLst>
      <p:ext uri="{BB962C8B-B14F-4D97-AF65-F5344CB8AC3E}">
        <p14:creationId xmlns:p14="http://schemas.microsoft.com/office/powerpoint/2010/main" val="246292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8868-1551-45AA-A5A1-2D5680EFF931}"/>
              </a:ext>
            </a:extLst>
          </p:cNvPr>
          <p:cNvSpPr>
            <a:spLocks noGrp="1"/>
          </p:cNvSpPr>
          <p:nvPr>
            <p:ph type="title"/>
          </p:nvPr>
        </p:nvSpPr>
        <p:spPr/>
        <p:txBody>
          <a:bodyPr/>
          <a:lstStyle/>
          <a:p>
            <a:pPr algn="ctr"/>
            <a:r>
              <a:rPr lang="en-US" dirty="0"/>
              <a:t>Revenue Models</a:t>
            </a:r>
          </a:p>
        </p:txBody>
      </p:sp>
      <p:sp>
        <p:nvSpPr>
          <p:cNvPr id="3" name="Content Placeholder 2">
            <a:extLst>
              <a:ext uri="{FF2B5EF4-FFF2-40B4-BE49-F238E27FC236}">
                <a16:creationId xmlns:a16="http://schemas.microsoft.com/office/drawing/2014/main" id="{B341971C-0CCF-443A-A671-B01F875F3F36}"/>
              </a:ext>
            </a:extLst>
          </p:cNvPr>
          <p:cNvSpPr>
            <a:spLocks noGrp="1"/>
          </p:cNvSpPr>
          <p:nvPr>
            <p:ph idx="1"/>
          </p:nvPr>
        </p:nvSpPr>
        <p:spPr/>
        <p:txBody>
          <a:bodyPr/>
          <a:lstStyle/>
          <a:p>
            <a:r>
              <a:rPr lang="en-US" dirty="0"/>
              <a:t>A </a:t>
            </a:r>
            <a:r>
              <a:rPr lang="en-US" b="1" dirty="0"/>
              <a:t>revenue model</a:t>
            </a:r>
            <a:r>
              <a:rPr lang="en-US" dirty="0"/>
              <a:t>, which is a </a:t>
            </a:r>
            <a:r>
              <a:rPr lang="en-US" dirty="0">
                <a:solidFill>
                  <a:srgbClr val="FF0000"/>
                </a:solidFill>
              </a:rPr>
              <a:t>specific collection of business processes </a:t>
            </a:r>
            <a:r>
              <a:rPr lang="en-US" dirty="0"/>
              <a:t>used </a:t>
            </a:r>
            <a:r>
              <a:rPr lang="en-US" dirty="0">
                <a:solidFill>
                  <a:srgbClr val="FF0000"/>
                </a:solidFill>
              </a:rPr>
              <a:t>to identify customers, market</a:t>
            </a:r>
            <a:r>
              <a:rPr lang="en-US" dirty="0"/>
              <a:t> to those customers </a:t>
            </a:r>
            <a:r>
              <a:rPr lang="en-US" dirty="0">
                <a:solidFill>
                  <a:srgbClr val="FF0000"/>
                </a:solidFill>
              </a:rPr>
              <a:t>and generate sales to those customers</a:t>
            </a:r>
            <a:r>
              <a:rPr lang="en-US" dirty="0"/>
              <a:t>. </a:t>
            </a:r>
          </a:p>
          <a:p>
            <a:r>
              <a:rPr lang="en-US" dirty="0"/>
              <a:t>The </a:t>
            </a:r>
            <a:r>
              <a:rPr lang="en-US" dirty="0">
                <a:solidFill>
                  <a:srgbClr val="FF0000"/>
                </a:solidFill>
              </a:rPr>
              <a:t>revenue model </a:t>
            </a:r>
            <a:r>
              <a:rPr lang="en-US" dirty="0"/>
              <a:t>idea is </a:t>
            </a:r>
            <a:r>
              <a:rPr lang="en-US" dirty="0">
                <a:solidFill>
                  <a:srgbClr val="FF0000"/>
                </a:solidFill>
              </a:rPr>
              <a:t>helpful for classifying revenue-generating activities </a:t>
            </a:r>
            <a:r>
              <a:rPr lang="en-US" dirty="0"/>
              <a:t>for communication and analysis purposes. </a:t>
            </a:r>
          </a:p>
          <a:p>
            <a:r>
              <a:rPr lang="en-US" dirty="0"/>
              <a:t>The details of revenue models that are used on the Web are presented in Chapter 3.</a:t>
            </a:r>
          </a:p>
          <a:p>
            <a:endParaRPr lang="en-US" dirty="0"/>
          </a:p>
        </p:txBody>
      </p:sp>
    </p:spTree>
    <p:extLst>
      <p:ext uri="{BB962C8B-B14F-4D97-AF65-F5344CB8AC3E}">
        <p14:creationId xmlns:p14="http://schemas.microsoft.com/office/powerpoint/2010/main" val="142726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CA62-EEDD-47AF-A9E3-42B249AC8EEA}"/>
              </a:ext>
            </a:extLst>
          </p:cNvPr>
          <p:cNvSpPr>
            <a:spLocks noGrp="1"/>
          </p:cNvSpPr>
          <p:nvPr>
            <p:ph type="title"/>
          </p:nvPr>
        </p:nvSpPr>
        <p:spPr/>
        <p:txBody>
          <a:bodyPr/>
          <a:lstStyle/>
          <a:p>
            <a:pPr algn="ctr"/>
            <a:r>
              <a:rPr lang="en-US" dirty="0"/>
              <a:t>Business Processes</a:t>
            </a:r>
          </a:p>
        </p:txBody>
      </p:sp>
      <p:sp>
        <p:nvSpPr>
          <p:cNvPr id="3" name="Content Placeholder 2">
            <a:extLst>
              <a:ext uri="{FF2B5EF4-FFF2-40B4-BE49-F238E27FC236}">
                <a16:creationId xmlns:a16="http://schemas.microsoft.com/office/drawing/2014/main" id="{CDF83987-1C01-4F28-878E-6F33761548AB}"/>
              </a:ext>
            </a:extLst>
          </p:cNvPr>
          <p:cNvSpPr>
            <a:spLocks noGrp="1"/>
          </p:cNvSpPr>
          <p:nvPr>
            <p:ph idx="1"/>
          </p:nvPr>
        </p:nvSpPr>
        <p:spPr/>
        <p:txBody>
          <a:bodyPr/>
          <a:lstStyle/>
          <a:p>
            <a:r>
              <a:rPr lang="en-US" dirty="0"/>
              <a:t>Companies think of the rest of their operations as specific </a:t>
            </a:r>
            <a:r>
              <a:rPr lang="en-US" dirty="0">
                <a:solidFill>
                  <a:srgbClr val="FF0000"/>
                </a:solidFill>
              </a:rPr>
              <a:t>business processes</a:t>
            </a:r>
            <a:r>
              <a:rPr lang="en-US" dirty="0"/>
              <a:t>.</a:t>
            </a:r>
          </a:p>
          <a:p>
            <a:r>
              <a:rPr lang="en-US" dirty="0"/>
              <a:t>Those processes include </a:t>
            </a:r>
            <a:r>
              <a:rPr lang="en-US" dirty="0">
                <a:solidFill>
                  <a:srgbClr val="FF0000"/>
                </a:solidFill>
              </a:rPr>
              <a:t>purchasing raw materials or goods for resale</a:t>
            </a:r>
            <a:r>
              <a:rPr lang="en-US" dirty="0"/>
              <a:t>,</a:t>
            </a:r>
          </a:p>
          <a:p>
            <a:r>
              <a:rPr lang="en-US" dirty="0">
                <a:solidFill>
                  <a:srgbClr val="FF0000"/>
                </a:solidFill>
              </a:rPr>
              <a:t>Converting materials and labor into finished goods</a:t>
            </a:r>
            <a:r>
              <a:rPr lang="en-US" dirty="0"/>
              <a:t>,</a:t>
            </a:r>
          </a:p>
          <a:p>
            <a:r>
              <a:rPr lang="en-US" dirty="0">
                <a:solidFill>
                  <a:srgbClr val="FF0000"/>
                </a:solidFill>
              </a:rPr>
              <a:t>Managing transportation and logistics</a:t>
            </a:r>
            <a:r>
              <a:rPr lang="en-US" dirty="0"/>
              <a:t>,</a:t>
            </a:r>
          </a:p>
          <a:p>
            <a:r>
              <a:rPr lang="en-US" dirty="0">
                <a:solidFill>
                  <a:srgbClr val="FF0000"/>
                </a:solidFill>
              </a:rPr>
              <a:t>Hiring and training employees</a:t>
            </a:r>
            <a:r>
              <a:rPr lang="en-US" dirty="0"/>
              <a:t>,</a:t>
            </a:r>
          </a:p>
          <a:p>
            <a:r>
              <a:rPr lang="en-US" dirty="0">
                <a:solidFill>
                  <a:srgbClr val="FF0000"/>
                </a:solidFill>
              </a:rPr>
              <a:t>Managing the finances of the business</a:t>
            </a:r>
            <a:r>
              <a:rPr lang="en-US" dirty="0"/>
              <a:t>,</a:t>
            </a:r>
          </a:p>
          <a:p>
            <a:r>
              <a:rPr lang="en-US" dirty="0">
                <a:solidFill>
                  <a:srgbClr val="FF0000"/>
                </a:solidFill>
              </a:rPr>
              <a:t>And many other activities</a:t>
            </a:r>
            <a:r>
              <a:rPr lang="en-US" dirty="0"/>
              <a:t>.</a:t>
            </a:r>
          </a:p>
          <a:p>
            <a:endParaRPr lang="en-US" dirty="0"/>
          </a:p>
        </p:txBody>
      </p:sp>
    </p:spTree>
    <p:extLst>
      <p:ext uri="{BB962C8B-B14F-4D97-AF65-F5344CB8AC3E}">
        <p14:creationId xmlns:p14="http://schemas.microsoft.com/office/powerpoint/2010/main" val="303223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a:t>Learning Objectives</a:t>
            </a:r>
            <a:endParaRPr lang="en-US" dirty="0"/>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p:txBody>
          <a:bodyPr>
            <a:normAutofit/>
          </a:bodyPr>
          <a:lstStyle/>
          <a:p>
            <a:r>
              <a:rPr lang="en-US" sz="2200" dirty="0"/>
              <a:t>Chapter 1 – Introduction to Electronic Commerce</a:t>
            </a:r>
          </a:p>
          <a:p>
            <a:pPr lvl="1"/>
            <a:r>
              <a:rPr lang="en-US" sz="2000" dirty="0"/>
              <a:t>What electronic commerce is and how it has evolved in three waves of development</a:t>
            </a:r>
          </a:p>
          <a:p>
            <a:pPr lvl="1"/>
            <a:r>
              <a:rPr lang="en-US" sz="2000" dirty="0"/>
              <a:t>Why companies concentrate on revenue models and the analysis of business process instead of business models when they undertake electronic commerce initiatives</a:t>
            </a:r>
          </a:p>
          <a:p>
            <a:pPr lvl="1"/>
            <a:r>
              <a:rPr lang="en-US" sz="2000" dirty="0"/>
              <a:t>How to identify opportunities for and barriers to electronic commerce initiatives</a:t>
            </a:r>
          </a:p>
          <a:p>
            <a:pPr lvl="1"/>
            <a:r>
              <a:rPr lang="en-US" sz="2000" dirty="0"/>
              <a:t>How economic forces have led to the development and continued growth of electronic commerce</a:t>
            </a:r>
          </a:p>
          <a:p>
            <a:pPr lvl="1"/>
            <a:r>
              <a:rPr lang="en-US" sz="2000" dirty="0"/>
              <a:t>How businesses use value chains and SWOT analysis to identify electronic commerce opportunities</a:t>
            </a:r>
          </a:p>
          <a:p>
            <a:pPr lvl="1"/>
            <a:r>
              <a:rPr lang="en-US" sz="2000" dirty="0"/>
              <a:t>How the international nature of electronic commerce affects its growth and development</a:t>
            </a:r>
          </a:p>
          <a:p>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4B99-60C6-4E4E-BEBC-311A66F9881F}"/>
              </a:ext>
            </a:extLst>
          </p:cNvPr>
          <p:cNvSpPr>
            <a:spLocks noGrp="1"/>
          </p:cNvSpPr>
          <p:nvPr>
            <p:ph type="title"/>
          </p:nvPr>
        </p:nvSpPr>
        <p:spPr/>
        <p:txBody>
          <a:bodyPr/>
          <a:lstStyle/>
          <a:p>
            <a:pPr algn="ctr"/>
            <a:r>
              <a:rPr lang="en-US" dirty="0"/>
              <a:t>Transaction Costs</a:t>
            </a:r>
          </a:p>
        </p:txBody>
      </p:sp>
      <p:sp>
        <p:nvSpPr>
          <p:cNvPr id="3" name="Content Placeholder 2">
            <a:extLst>
              <a:ext uri="{FF2B5EF4-FFF2-40B4-BE49-F238E27FC236}">
                <a16:creationId xmlns:a16="http://schemas.microsoft.com/office/drawing/2014/main" id="{63085CD3-E6F7-4A6E-B92F-EA86FBDBDFDD}"/>
              </a:ext>
            </a:extLst>
          </p:cNvPr>
          <p:cNvSpPr>
            <a:spLocks noGrp="1"/>
          </p:cNvSpPr>
          <p:nvPr>
            <p:ph idx="1"/>
          </p:nvPr>
        </p:nvSpPr>
        <p:spPr/>
        <p:txBody>
          <a:bodyPr>
            <a:normAutofit fontScale="32500" lnSpcReduction="20000"/>
          </a:bodyPr>
          <a:lstStyle/>
          <a:p>
            <a:r>
              <a:rPr lang="en-US" sz="7200" b="1" dirty="0"/>
              <a:t>Transaction costs </a:t>
            </a:r>
            <a:r>
              <a:rPr lang="en-US" sz="7200" dirty="0"/>
              <a:t>are the total of </a:t>
            </a:r>
            <a:r>
              <a:rPr lang="en-US" sz="7200" dirty="0">
                <a:solidFill>
                  <a:srgbClr val="FF0000"/>
                </a:solidFill>
              </a:rPr>
              <a:t>all costs that a buyer and seller incur </a:t>
            </a:r>
            <a:r>
              <a:rPr lang="en-US" sz="7200" dirty="0"/>
              <a:t>as they gather information and negotiate a purchase-and-sale transaction.</a:t>
            </a:r>
          </a:p>
          <a:p>
            <a:r>
              <a:rPr lang="en-US" sz="7200" dirty="0">
                <a:solidFill>
                  <a:srgbClr val="FF0000"/>
                </a:solidFill>
              </a:rPr>
              <a:t>Costs include</a:t>
            </a:r>
            <a:r>
              <a:rPr lang="en-US" sz="7200" dirty="0"/>
              <a:t>:</a:t>
            </a:r>
          </a:p>
          <a:p>
            <a:pPr lvl="1"/>
            <a:r>
              <a:rPr lang="en-US" sz="7200" dirty="0">
                <a:solidFill>
                  <a:srgbClr val="FF0000"/>
                </a:solidFill>
              </a:rPr>
              <a:t>Brokerage fees and sales commissions</a:t>
            </a:r>
          </a:p>
          <a:p>
            <a:pPr lvl="1"/>
            <a:r>
              <a:rPr lang="en-US" sz="7200" dirty="0"/>
              <a:t>The </a:t>
            </a:r>
            <a:r>
              <a:rPr lang="en-US" sz="7200" dirty="0">
                <a:solidFill>
                  <a:srgbClr val="FF0000"/>
                </a:solidFill>
              </a:rPr>
              <a:t>cost of information search and acquisition </a:t>
            </a:r>
            <a:r>
              <a:rPr lang="en-US" sz="7200" dirty="0"/>
              <a:t>(far larger)</a:t>
            </a:r>
          </a:p>
          <a:p>
            <a:r>
              <a:rPr lang="en-US" sz="7200" dirty="0"/>
              <a:t>Ronald Coase, Nobel prize winner, wrote an essay in 1937 in which he questioned why individuals who engaged in commerce often created firms to organize their activities.</a:t>
            </a:r>
          </a:p>
          <a:p>
            <a:r>
              <a:rPr lang="en-US" sz="7200" dirty="0">
                <a:solidFill>
                  <a:srgbClr val="FF0000"/>
                </a:solidFill>
              </a:rPr>
              <a:t>Coase concluded that transaction costs were the main motivation for moving economic activity from markets to hierarchically structured </a:t>
            </a:r>
            <a:r>
              <a:rPr lang="en-US" sz="7200" dirty="0"/>
              <a:t>firms.</a:t>
            </a:r>
          </a:p>
          <a:p>
            <a:pPr marL="0" indent="0">
              <a:buNone/>
            </a:pPr>
            <a:endParaRPr lang="en-US" dirty="0"/>
          </a:p>
          <a:p>
            <a:endParaRPr lang="en-US" dirty="0"/>
          </a:p>
        </p:txBody>
      </p:sp>
    </p:spTree>
    <p:extLst>
      <p:ext uri="{BB962C8B-B14F-4D97-AF65-F5344CB8AC3E}">
        <p14:creationId xmlns:p14="http://schemas.microsoft.com/office/powerpoint/2010/main" val="206444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E578-8D80-4D83-8C0D-851F11398D3F}"/>
              </a:ext>
            </a:extLst>
          </p:cNvPr>
          <p:cNvSpPr>
            <a:spLocks noGrp="1"/>
          </p:cNvSpPr>
          <p:nvPr>
            <p:ph type="title"/>
          </p:nvPr>
        </p:nvSpPr>
        <p:spPr/>
        <p:txBody>
          <a:bodyPr/>
          <a:lstStyle/>
          <a:p>
            <a:pPr algn="ctr"/>
            <a:r>
              <a:rPr lang="en-US" dirty="0"/>
              <a:t>Market form of economic organization </a:t>
            </a:r>
          </a:p>
        </p:txBody>
      </p:sp>
      <p:sp>
        <p:nvSpPr>
          <p:cNvPr id="3" name="Content Placeholder 2">
            <a:extLst>
              <a:ext uri="{FF2B5EF4-FFF2-40B4-BE49-F238E27FC236}">
                <a16:creationId xmlns:a16="http://schemas.microsoft.com/office/drawing/2014/main" id="{E6445E93-A6E6-4A85-A85A-17F96EC2E68F}"/>
              </a:ext>
            </a:extLst>
          </p:cNvPr>
          <p:cNvSpPr>
            <a:spLocks noGrp="1"/>
          </p:cNvSpPr>
          <p:nvPr>
            <p:ph idx="1"/>
          </p:nvPr>
        </p:nvSpPr>
        <p:spPr/>
        <p:txBody>
          <a:bodyPr>
            <a:normAutofit fontScale="25000" lnSpcReduction="20000"/>
          </a:bodyPr>
          <a:lstStyle/>
          <a:p>
            <a:r>
              <a:rPr lang="en-US" sz="8000" dirty="0"/>
              <a:t>Sweater dealer example:</a:t>
            </a:r>
          </a:p>
          <a:p>
            <a:pPr lvl="1"/>
            <a:r>
              <a:rPr lang="en-US" sz="8000" dirty="0"/>
              <a:t>A sweater dealer obtains sweaters by engaging in market transactions with a number of independent sweater knitters</a:t>
            </a:r>
          </a:p>
          <a:p>
            <a:pPr lvl="1"/>
            <a:r>
              <a:rPr lang="en-US" sz="8000" dirty="0">
                <a:solidFill>
                  <a:srgbClr val="FF0000"/>
                </a:solidFill>
              </a:rPr>
              <a:t>Transaction costs </a:t>
            </a:r>
            <a:r>
              <a:rPr lang="en-US" sz="8000" dirty="0"/>
              <a:t>incurred </a:t>
            </a:r>
            <a:r>
              <a:rPr lang="en-US" sz="8000" dirty="0">
                <a:solidFill>
                  <a:srgbClr val="FF0000"/>
                </a:solidFill>
              </a:rPr>
              <a:t>by the dealer would include the costs of identifying the independent knitters, visiting them to negotiate the purchase price, arranging for delivery of the sweaters, and inspecting the sweaters on arrival</a:t>
            </a:r>
          </a:p>
          <a:p>
            <a:pPr lvl="1"/>
            <a:r>
              <a:rPr lang="en-US" sz="8000" dirty="0"/>
              <a:t>The </a:t>
            </a:r>
            <a:r>
              <a:rPr lang="en-US" sz="8000" dirty="0">
                <a:solidFill>
                  <a:srgbClr val="FF0000"/>
                </a:solidFill>
              </a:rPr>
              <a:t>knitters would also incur costs, such as the purchase of knitting supplies</a:t>
            </a:r>
          </a:p>
          <a:p>
            <a:pPr lvl="1"/>
            <a:r>
              <a:rPr lang="en-US" sz="8000" dirty="0"/>
              <a:t>After purchasing the sweaters, sweater dealers take them to a different market in which sweater dealers meet and do business with the retail shops that sell sweaters to the consumer.</a:t>
            </a:r>
          </a:p>
          <a:p>
            <a:pPr lvl="1"/>
            <a:r>
              <a:rPr lang="en-US" sz="8000" dirty="0"/>
              <a:t>The </a:t>
            </a:r>
            <a:r>
              <a:rPr lang="en-US" sz="8000" dirty="0">
                <a:solidFill>
                  <a:srgbClr val="FF0000"/>
                </a:solidFill>
              </a:rPr>
              <a:t>dealers can learn which colors, patterns, and styles are in demand from the retail shops</a:t>
            </a:r>
          </a:p>
          <a:p>
            <a:pPr lvl="1"/>
            <a:r>
              <a:rPr lang="en-US" sz="8000" dirty="0"/>
              <a:t>The sweater dealers can then </a:t>
            </a:r>
            <a:r>
              <a:rPr lang="en-US" sz="8000" dirty="0">
                <a:solidFill>
                  <a:srgbClr val="FF0000"/>
                </a:solidFill>
              </a:rPr>
              <a:t>use that information to negotiate price and other terms in the knitter’s market.</a:t>
            </a:r>
          </a:p>
          <a:p>
            <a:pPr lvl="1"/>
            <a:endParaRPr lang="en-US" sz="2600" dirty="0"/>
          </a:p>
        </p:txBody>
      </p:sp>
    </p:spTree>
    <p:extLst>
      <p:ext uri="{BB962C8B-B14F-4D97-AF65-F5344CB8AC3E}">
        <p14:creationId xmlns:p14="http://schemas.microsoft.com/office/powerpoint/2010/main" val="214809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254F-5210-4256-A63A-43C38FD72BB2}"/>
              </a:ext>
            </a:extLst>
          </p:cNvPr>
          <p:cNvSpPr>
            <a:spLocks noGrp="1"/>
          </p:cNvSpPr>
          <p:nvPr>
            <p:ph type="title"/>
          </p:nvPr>
        </p:nvSpPr>
        <p:spPr/>
        <p:txBody>
          <a:bodyPr/>
          <a:lstStyle/>
          <a:p>
            <a:pPr algn="ctr"/>
            <a:r>
              <a:rPr lang="en-US" dirty="0"/>
              <a:t>Market form of economic organization</a:t>
            </a:r>
          </a:p>
        </p:txBody>
      </p:sp>
      <p:pic>
        <p:nvPicPr>
          <p:cNvPr id="4" name="Picture 2" descr="C:\Users\peterson\chimbo temp\Schneider2014\artwork\C8757_ch01_no callouts\Fig1-06.gif">
            <a:extLst>
              <a:ext uri="{FF2B5EF4-FFF2-40B4-BE49-F238E27FC236}">
                <a16:creationId xmlns:a16="http://schemas.microsoft.com/office/drawing/2014/main" id="{3B360155-D1FA-43AB-BD1C-3390E75198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7953" y="1751798"/>
            <a:ext cx="6035041" cy="461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73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4F2A-206C-4C67-AD3A-914C57A9771C}"/>
              </a:ext>
            </a:extLst>
          </p:cNvPr>
          <p:cNvSpPr>
            <a:spLocks noGrp="1"/>
          </p:cNvSpPr>
          <p:nvPr>
            <p:ph type="title"/>
          </p:nvPr>
        </p:nvSpPr>
        <p:spPr/>
        <p:txBody>
          <a:bodyPr/>
          <a:lstStyle/>
          <a:p>
            <a:pPr algn="ctr"/>
            <a:r>
              <a:rPr lang="en-US" dirty="0"/>
              <a:t>Hierarchical form of economic organization</a:t>
            </a:r>
          </a:p>
        </p:txBody>
      </p:sp>
      <p:sp>
        <p:nvSpPr>
          <p:cNvPr id="3" name="Content Placeholder 2">
            <a:extLst>
              <a:ext uri="{FF2B5EF4-FFF2-40B4-BE49-F238E27FC236}">
                <a16:creationId xmlns:a16="http://schemas.microsoft.com/office/drawing/2014/main" id="{61346997-1A91-45C4-8966-71297D0B949B}"/>
              </a:ext>
            </a:extLst>
          </p:cNvPr>
          <p:cNvSpPr>
            <a:spLocks noGrp="1"/>
          </p:cNvSpPr>
          <p:nvPr>
            <p:ph idx="1"/>
          </p:nvPr>
        </p:nvSpPr>
        <p:spPr/>
        <p:txBody>
          <a:bodyPr>
            <a:normAutofit fontScale="77500" lnSpcReduction="20000"/>
          </a:bodyPr>
          <a:lstStyle/>
          <a:p>
            <a:r>
              <a:rPr lang="en-US" dirty="0"/>
              <a:t>Coase reasoned that </a:t>
            </a:r>
            <a:r>
              <a:rPr lang="en-US" dirty="0">
                <a:solidFill>
                  <a:srgbClr val="FF0000"/>
                </a:solidFill>
              </a:rPr>
              <a:t>when transaction costs were high, businesspeople would form organizations to replace market-negotiated transactions.</a:t>
            </a:r>
          </a:p>
          <a:p>
            <a:r>
              <a:rPr lang="en-US" dirty="0">
                <a:solidFill>
                  <a:srgbClr val="FF0000"/>
                </a:solidFill>
              </a:rPr>
              <a:t>These organizations would be hierarchical and would include strong supervision and worker-monitoring elements</a:t>
            </a:r>
            <a:r>
              <a:rPr lang="en-US" dirty="0"/>
              <a:t>.</a:t>
            </a:r>
          </a:p>
          <a:p>
            <a:r>
              <a:rPr lang="en-US" dirty="0"/>
              <a:t>Instead of negotiating with individuals to purchase sweaters they had knit, a </a:t>
            </a:r>
            <a:r>
              <a:rPr lang="en-US" dirty="0">
                <a:solidFill>
                  <a:srgbClr val="FF0000"/>
                </a:solidFill>
              </a:rPr>
              <a:t>hierarchical organization would hire knitters, and then supervise and monitor their work activities</a:t>
            </a:r>
            <a:r>
              <a:rPr lang="en-US" dirty="0"/>
              <a:t>.</a:t>
            </a:r>
          </a:p>
          <a:p>
            <a:r>
              <a:rPr lang="en-US" dirty="0"/>
              <a:t>The supervision and monitoring system would include </a:t>
            </a:r>
            <a:r>
              <a:rPr lang="en-US" dirty="0">
                <a:solidFill>
                  <a:srgbClr val="FF0000"/>
                </a:solidFill>
              </a:rPr>
              <a:t>flows of monitoring information from the lower levels </a:t>
            </a:r>
            <a:r>
              <a:rPr lang="en-US" dirty="0"/>
              <a:t>to the higher levels of the organization.</a:t>
            </a:r>
          </a:p>
          <a:p>
            <a:r>
              <a:rPr lang="en-US" dirty="0">
                <a:solidFill>
                  <a:srgbClr val="FF0000"/>
                </a:solidFill>
              </a:rPr>
              <a:t>Control of information flowing from the upper levels </a:t>
            </a:r>
            <a:r>
              <a:rPr lang="en-US" dirty="0"/>
              <a:t>of the organization to the lower levels.</a:t>
            </a:r>
          </a:p>
          <a:p>
            <a:r>
              <a:rPr lang="en-US" dirty="0"/>
              <a:t>Although the </a:t>
            </a:r>
            <a:r>
              <a:rPr lang="en-US" dirty="0">
                <a:solidFill>
                  <a:srgbClr val="FF0000"/>
                </a:solidFill>
              </a:rPr>
              <a:t>costs of creating and maintaining a supervision and monitoring system are high, they can be lower than transaction costs in many instances.</a:t>
            </a:r>
          </a:p>
          <a:p>
            <a:r>
              <a:rPr lang="en-US" dirty="0"/>
              <a:t>Sweater dealer example:</a:t>
            </a:r>
          </a:p>
          <a:p>
            <a:pPr lvl="1"/>
            <a:r>
              <a:rPr lang="en-US" dirty="0"/>
              <a:t>The sweater dealer would hire knitters, supply them with yarn and knitting tools, and supervise their knitting activities.</a:t>
            </a:r>
          </a:p>
          <a:p>
            <a:pPr lvl="1"/>
            <a:r>
              <a:rPr lang="en-US" dirty="0"/>
              <a:t>This supervision could be done mainly by first-line supervisors, who might be drawn from the ranks of the more skilled knitters.</a:t>
            </a:r>
          </a:p>
          <a:p>
            <a:pPr lvl="1"/>
            <a:r>
              <a:rPr lang="en-US" dirty="0"/>
              <a:t>This is called </a:t>
            </a:r>
            <a:r>
              <a:rPr lang="en-US" b="1" dirty="0"/>
              <a:t>vertical integration.</a:t>
            </a:r>
          </a:p>
          <a:p>
            <a:r>
              <a:rPr lang="en-US" dirty="0">
                <a:solidFill>
                  <a:srgbClr val="FF0000"/>
                </a:solidFill>
              </a:rPr>
              <a:t>Oliver Williamson</a:t>
            </a:r>
            <a:r>
              <a:rPr lang="en-US" dirty="0"/>
              <a:t>, an economist who </a:t>
            </a:r>
            <a:r>
              <a:rPr lang="en-US" dirty="0">
                <a:solidFill>
                  <a:srgbClr val="FF0000"/>
                </a:solidFill>
              </a:rPr>
              <a:t>extended Coase’s analysis, noted that assembly lines and other mass-production technologies allowed work to be broken down into small, easily supervised procedures.</a:t>
            </a:r>
          </a:p>
          <a:p>
            <a:endParaRPr lang="en-US" dirty="0"/>
          </a:p>
        </p:txBody>
      </p:sp>
    </p:spTree>
    <p:extLst>
      <p:ext uri="{BB962C8B-B14F-4D97-AF65-F5344CB8AC3E}">
        <p14:creationId xmlns:p14="http://schemas.microsoft.com/office/powerpoint/2010/main" val="91582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A598-FC41-420D-A46A-799D117E4D4E}"/>
              </a:ext>
            </a:extLst>
          </p:cNvPr>
          <p:cNvSpPr>
            <a:spLocks noGrp="1"/>
          </p:cNvSpPr>
          <p:nvPr>
            <p:ph type="title"/>
          </p:nvPr>
        </p:nvSpPr>
        <p:spPr/>
        <p:txBody>
          <a:bodyPr/>
          <a:lstStyle/>
          <a:p>
            <a:pPr algn="ctr"/>
            <a:r>
              <a:rPr lang="en-US" dirty="0"/>
              <a:t>Hierarchical form of economic organization</a:t>
            </a:r>
          </a:p>
        </p:txBody>
      </p:sp>
      <p:pic>
        <p:nvPicPr>
          <p:cNvPr id="4" name="Picture 2" descr="C:\Users\peterson\chimbo temp\Schneider2014\artwork\C8757_ch01_no callouts\Fig1-07.gif">
            <a:extLst>
              <a:ext uri="{FF2B5EF4-FFF2-40B4-BE49-F238E27FC236}">
                <a16:creationId xmlns:a16="http://schemas.microsoft.com/office/drawing/2014/main" id="{68E9393F-5B03-450B-AE52-C10044A77D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0674" y="1771048"/>
            <a:ext cx="8200724" cy="482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1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5A94-CD95-496D-B5DF-642F632AA0AF}"/>
              </a:ext>
            </a:extLst>
          </p:cNvPr>
          <p:cNvSpPr>
            <a:spLocks noGrp="1"/>
          </p:cNvSpPr>
          <p:nvPr>
            <p:ph type="title"/>
          </p:nvPr>
        </p:nvSpPr>
        <p:spPr/>
        <p:txBody>
          <a:bodyPr/>
          <a:lstStyle/>
          <a:p>
            <a:pPr algn="ctr"/>
            <a:r>
              <a:rPr lang="en-US" dirty="0"/>
              <a:t>Using Electronic Commerce to Reduce Transaction Costs</a:t>
            </a:r>
          </a:p>
        </p:txBody>
      </p:sp>
      <p:sp>
        <p:nvSpPr>
          <p:cNvPr id="3" name="Content Placeholder 2">
            <a:extLst>
              <a:ext uri="{FF2B5EF4-FFF2-40B4-BE49-F238E27FC236}">
                <a16:creationId xmlns:a16="http://schemas.microsoft.com/office/drawing/2014/main" id="{4D400F24-C6CE-4BDB-8B18-F6F404495D1C}"/>
              </a:ext>
            </a:extLst>
          </p:cNvPr>
          <p:cNvSpPr>
            <a:spLocks noGrp="1"/>
          </p:cNvSpPr>
          <p:nvPr>
            <p:ph idx="1"/>
          </p:nvPr>
        </p:nvSpPr>
        <p:spPr/>
        <p:txBody>
          <a:bodyPr/>
          <a:lstStyle/>
          <a:p>
            <a:r>
              <a:rPr lang="en-US" dirty="0"/>
              <a:t>Businesses and individuals can </a:t>
            </a:r>
            <a:r>
              <a:rPr lang="en-US" dirty="0">
                <a:solidFill>
                  <a:srgbClr val="FF0000"/>
                </a:solidFill>
              </a:rPr>
              <a:t>use electronic commerce to reduce transaction costs by improving the flow of information and increasing the coordination of actions.</a:t>
            </a:r>
          </a:p>
          <a:p>
            <a:r>
              <a:rPr lang="en-US" dirty="0"/>
              <a:t>By, </a:t>
            </a:r>
            <a:r>
              <a:rPr lang="en-US" dirty="0">
                <a:solidFill>
                  <a:srgbClr val="FF0000"/>
                </a:solidFill>
              </a:rPr>
              <a:t>reducing the cost of searching for potential buyers and sellers and increasing the number of potential market participants </a:t>
            </a:r>
            <a:r>
              <a:rPr lang="en-US" dirty="0"/>
              <a:t>electronic commerce can change the attractiveness of vertical integration for many firms.</a:t>
            </a:r>
          </a:p>
          <a:p>
            <a:r>
              <a:rPr lang="en-US" dirty="0">
                <a:solidFill>
                  <a:srgbClr val="FF0000"/>
                </a:solidFill>
              </a:rPr>
              <a:t>Mobile technologies can also reduce transaction costs</a:t>
            </a:r>
            <a:r>
              <a:rPr lang="en-US" dirty="0"/>
              <a:t>. For example, a construction supervisor could review architectural drawings on his/her tablet device and place an immediate order for a building component using the tablet.</a:t>
            </a:r>
          </a:p>
          <a:p>
            <a:endParaRPr lang="en-US" dirty="0"/>
          </a:p>
          <a:p>
            <a:pPr marL="0" indent="0">
              <a:buNone/>
            </a:pPr>
            <a:endParaRPr lang="en-US" dirty="0"/>
          </a:p>
        </p:txBody>
      </p:sp>
    </p:spTree>
    <p:extLst>
      <p:ext uri="{BB962C8B-B14F-4D97-AF65-F5344CB8AC3E}">
        <p14:creationId xmlns:p14="http://schemas.microsoft.com/office/powerpoint/2010/main" val="2472854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83E7-3080-43BF-AA9B-42FCDB1A5F0F}"/>
              </a:ext>
            </a:extLst>
          </p:cNvPr>
          <p:cNvSpPr>
            <a:spLocks noGrp="1"/>
          </p:cNvSpPr>
          <p:nvPr>
            <p:ph type="title"/>
          </p:nvPr>
        </p:nvSpPr>
        <p:spPr/>
        <p:txBody>
          <a:bodyPr/>
          <a:lstStyle/>
          <a:p>
            <a:pPr algn="ctr"/>
            <a:r>
              <a:rPr lang="en-US" dirty="0"/>
              <a:t>Network form of economic organization</a:t>
            </a:r>
          </a:p>
        </p:txBody>
      </p:sp>
      <p:sp>
        <p:nvSpPr>
          <p:cNvPr id="3" name="Content Placeholder 2">
            <a:extLst>
              <a:ext uri="{FF2B5EF4-FFF2-40B4-BE49-F238E27FC236}">
                <a16:creationId xmlns:a16="http://schemas.microsoft.com/office/drawing/2014/main" id="{C5F9AB4B-FE44-4E1F-8757-8C4A0319BC46}"/>
              </a:ext>
            </a:extLst>
          </p:cNvPr>
          <p:cNvSpPr>
            <a:spLocks noGrp="1"/>
          </p:cNvSpPr>
          <p:nvPr>
            <p:ph idx="1"/>
          </p:nvPr>
        </p:nvSpPr>
        <p:spPr/>
        <p:txBody>
          <a:bodyPr>
            <a:normAutofit fontScale="85000" lnSpcReduction="20000"/>
          </a:bodyPr>
          <a:lstStyle/>
          <a:p>
            <a:r>
              <a:rPr lang="en-US" dirty="0"/>
              <a:t>Some researchers argue that many companies and strategic </a:t>
            </a:r>
            <a:r>
              <a:rPr lang="en-US" dirty="0">
                <a:solidFill>
                  <a:srgbClr val="FF0000"/>
                </a:solidFill>
              </a:rPr>
              <a:t>business units operate today </a:t>
            </a:r>
            <a:r>
              <a:rPr lang="en-US" dirty="0"/>
              <a:t>in an economic structure </a:t>
            </a:r>
            <a:r>
              <a:rPr lang="en-US" dirty="0">
                <a:solidFill>
                  <a:srgbClr val="FF0000"/>
                </a:solidFill>
              </a:rPr>
              <a:t>that is neither a market nor a hierarchy.</a:t>
            </a:r>
          </a:p>
          <a:p>
            <a:r>
              <a:rPr lang="en-US" dirty="0"/>
              <a:t>In this </a:t>
            </a:r>
            <a:r>
              <a:rPr lang="en-US" b="1" dirty="0"/>
              <a:t>network economic structure</a:t>
            </a:r>
            <a:r>
              <a:rPr lang="en-US" dirty="0"/>
              <a:t>, </a:t>
            </a:r>
            <a:r>
              <a:rPr lang="en-US" dirty="0">
                <a:solidFill>
                  <a:srgbClr val="FF0000"/>
                </a:solidFill>
              </a:rPr>
              <a:t>companies coordinate their strategies, resources, and skill sets by forming long-term stable, relationships with other companies and individuals based on share purposes.</a:t>
            </a:r>
          </a:p>
          <a:p>
            <a:r>
              <a:rPr lang="en-US" dirty="0">
                <a:solidFill>
                  <a:srgbClr val="FF0000"/>
                </a:solidFill>
              </a:rPr>
              <a:t>These relationships are often called </a:t>
            </a:r>
            <a:r>
              <a:rPr lang="en-US" b="1" dirty="0"/>
              <a:t>strategic alliances</a:t>
            </a:r>
            <a:r>
              <a:rPr lang="en-US" dirty="0"/>
              <a:t> or </a:t>
            </a:r>
            <a:r>
              <a:rPr lang="en-US" b="1" dirty="0"/>
              <a:t>strategic partnerships</a:t>
            </a:r>
            <a:r>
              <a:rPr lang="en-US" dirty="0"/>
              <a:t>, and </a:t>
            </a:r>
            <a:r>
              <a:rPr lang="en-US" dirty="0">
                <a:solidFill>
                  <a:srgbClr val="FF0000"/>
                </a:solidFill>
              </a:rPr>
              <a:t>when they occur between or among companies operating on the Internet, these relationships are also called </a:t>
            </a:r>
            <a:r>
              <a:rPr lang="en-US" b="1" dirty="0"/>
              <a:t>virtual companies</a:t>
            </a:r>
            <a:r>
              <a:rPr lang="en-US" dirty="0"/>
              <a:t>.</a:t>
            </a:r>
          </a:p>
          <a:p>
            <a:r>
              <a:rPr lang="en-US" dirty="0"/>
              <a:t>In some cases, these </a:t>
            </a:r>
            <a:r>
              <a:rPr lang="en-US" dirty="0">
                <a:solidFill>
                  <a:srgbClr val="FF0000"/>
                </a:solidFill>
              </a:rPr>
              <a:t>entities, called </a:t>
            </a:r>
            <a:r>
              <a:rPr lang="en-US" b="1" dirty="0"/>
              <a:t>strategic partners</a:t>
            </a:r>
            <a:r>
              <a:rPr lang="en-US" dirty="0"/>
              <a:t>, come together as a team for a specific project or activity.  The team dissolves when the project is complete.</a:t>
            </a:r>
          </a:p>
          <a:p>
            <a:r>
              <a:rPr lang="en-US" dirty="0"/>
              <a:t>In other cases, the strategic partners form many intercompany teams to undertake a variety of ongoing activities.</a:t>
            </a:r>
          </a:p>
          <a:p>
            <a:r>
              <a:rPr lang="en-US" dirty="0"/>
              <a:t>In a hierarchically structured business environment, </a:t>
            </a:r>
            <a:r>
              <a:rPr lang="en-US" dirty="0">
                <a:solidFill>
                  <a:srgbClr val="FF0000"/>
                </a:solidFill>
              </a:rPr>
              <a:t>these types of strategic alliances would not last very long because the larger strategic partners would buy out the smaller partners and form a larger single company</a:t>
            </a:r>
            <a:r>
              <a:rPr lang="en-US" dirty="0"/>
              <a:t>.</a:t>
            </a:r>
          </a:p>
          <a:p>
            <a:r>
              <a:rPr lang="en-US" dirty="0"/>
              <a:t>In the sweater example:</a:t>
            </a:r>
          </a:p>
          <a:p>
            <a:pPr lvl="1"/>
            <a:r>
              <a:rPr lang="en-US" dirty="0"/>
              <a:t>Some of the skilled knitters might leave the sweater dealer to form their own company to produce custom-knit sweaters.</a:t>
            </a:r>
          </a:p>
          <a:p>
            <a:pPr lvl="1"/>
            <a:r>
              <a:rPr lang="en-US" dirty="0"/>
              <a:t>Some of the sweater dealer’s marketing employees might form an independent firm that conducts market research on what the retail shops plan to buy in the upcoming months. This firm could sell its research reports to both the sweater dealer and the custom-knitting firm. </a:t>
            </a:r>
          </a:p>
        </p:txBody>
      </p:sp>
    </p:spTree>
    <p:extLst>
      <p:ext uri="{BB962C8B-B14F-4D97-AF65-F5344CB8AC3E}">
        <p14:creationId xmlns:p14="http://schemas.microsoft.com/office/powerpoint/2010/main" val="205427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526B-3D96-4CAE-932E-F9FAE8A4F7AF}"/>
              </a:ext>
            </a:extLst>
          </p:cNvPr>
          <p:cNvSpPr>
            <a:spLocks noGrp="1"/>
          </p:cNvSpPr>
          <p:nvPr>
            <p:ph type="title"/>
          </p:nvPr>
        </p:nvSpPr>
        <p:spPr/>
        <p:txBody>
          <a:bodyPr/>
          <a:lstStyle/>
          <a:p>
            <a:pPr algn="ctr"/>
            <a:r>
              <a:rPr lang="en-US" dirty="0"/>
              <a:t>Network form of economic organization</a:t>
            </a:r>
          </a:p>
        </p:txBody>
      </p:sp>
      <p:pic>
        <p:nvPicPr>
          <p:cNvPr id="4" name="Picture 2" descr="C:\Users\peterson\chimbo temp\Schneider2014\artwork\C8757_ch01_no callouts\Fig1-08.gif">
            <a:extLst>
              <a:ext uri="{FF2B5EF4-FFF2-40B4-BE49-F238E27FC236}">
                <a16:creationId xmlns:a16="http://schemas.microsoft.com/office/drawing/2014/main" id="{88E8FC4D-D5D5-45FA-A98F-335A7CB359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0202" y="2014194"/>
            <a:ext cx="6015790" cy="427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45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C2B8-CCCB-4AB9-8596-45FC661BCADC}"/>
              </a:ext>
            </a:extLst>
          </p:cNvPr>
          <p:cNvSpPr>
            <a:spLocks noGrp="1"/>
          </p:cNvSpPr>
          <p:nvPr>
            <p:ph type="title"/>
          </p:nvPr>
        </p:nvSpPr>
        <p:spPr/>
        <p:txBody>
          <a:bodyPr/>
          <a:lstStyle/>
          <a:p>
            <a:pPr algn="ctr"/>
            <a:r>
              <a:rPr lang="en-US" dirty="0"/>
              <a:t>Network Effects</a:t>
            </a:r>
          </a:p>
        </p:txBody>
      </p:sp>
      <p:sp>
        <p:nvSpPr>
          <p:cNvPr id="3" name="Content Placeholder 2">
            <a:extLst>
              <a:ext uri="{FF2B5EF4-FFF2-40B4-BE49-F238E27FC236}">
                <a16:creationId xmlns:a16="http://schemas.microsoft.com/office/drawing/2014/main" id="{E441600A-97D4-4326-BC30-AE292E9C0D23}"/>
              </a:ext>
            </a:extLst>
          </p:cNvPr>
          <p:cNvSpPr>
            <a:spLocks noGrp="1"/>
          </p:cNvSpPr>
          <p:nvPr>
            <p:ph idx="1"/>
          </p:nvPr>
        </p:nvSpPr>
        <p:spPr/>
        <p:txBody>
          <a:bodyPr>
            <a:normAutofit fontScale="85000" lnSpcReduction="10000"/>
          </a:bodyPr>
          <a:lstStyle/>
          <a:p>
            <a:r>
              <a:rPr lang="en-US" dirty="0"/>
              <a:t>Economists have found that </a:t>
            </a:r>
            <a:r>
              <a:rPr lang="en-US" dirty="0">
                <a:solidFill>
                  <a:srgbClr val="FF0000"/>
                </a:solidFill>
              </a:rPr>
              <a:t>most activities yield less value as the amount of consumption increases</a:t>
            </a:r>
            <a:r>
              <a:rPr lang="en-US" dirty="0"/>
              <a:t>.</a:t>
            </a:r>
          </a:p>
          <a:p>
            <a:r>
              <a:rPr lang="en-US" dirty="0"/>
              <a:t>For example, a person who consumes one hamburger feels very enjoyable. While, a person who consumes 5 hamburgers feels the fifth hamburger not enjoyable as the first one.</a:t>
            </a:r>
          </a:p>
          <a:p>
            <a:r>
              <a:rPr lang="en-US" dirty="0">
                <a:solidFill>
                  <a:srgbClr val="FF0000"/>
                </a:solidFill>
              </a:rPr>
              <a:t>This characteristic of economic activity is called </a:t>
            </a:r>
            <a:r>
              <a:rPr lang="en-US" dirty="0"/>
              <a:t>the </a:t>
            </a:r>
            <a:r>
              <a:rPr lang="en-US" b="1" dirty="0"/>
              <a:t>law of diminishing returns</a:t>
            </a:r>
            <a:r>
              <a:rPr lang="en-US" dirty="0"/>
              <a:t>.</a:t>
            </a:r>
          </a:p>
          <a:p>
            <a:r>
              <a:rPr lang="en-US" dirty="0">
                <a:solidFill>
                  <a:srgbClr val="FF0000"/>
                </a:solidFill>
              </a:rPr>
              <a:t>In networks, an interesting exception to the law of diminishing returns occurs</a:t>
            </a:r>
            <a:r>
              <a:rPr lang="en-US" dirty="0"/>
              <a:t>. </a:t>
            </a:r>
          </a:p>
          <a:p>
            <a:r>
              <a:rPr lang="en-US" dirty="0">
                <a:solidFill>
                  <a:srgbClr val="FF0000"/>
                </a:solidFill>
              </a:rPr>
              <a:t>As more people or organizations participate in a network, the value of the network to each participant increases</a:t>
            </a:r>
            <a:r>
              <a:rPr lang="en-US" dirty="0"/>
              <a:t>. This increase in value is </a:t>
            </a:r>
            <a:r>
              <a:rPr lang="en-US" dirty="0">
                <a:solidFill>
                  <a:srgbClr val="FF0000"/>
                </a:solidFill>
              </a:rPr>
              <a:t>called</a:t>
            </a:r>
            <a:r>
              <a:rPr lang="en-US" dirty="0"/>
              <a:t> a </a:t>
            </a:r>
            <a:r>
              <a:rPr lang="en-US" b="1" dirty="0"/>
              <a:t>network effect</a:t>
            </a:r>
            <a:r>
              <a:rPr lang="en-US" dirty="0"/>
              <a:t>.</a:t>
            </a:r>
          </a:p>
          <a:p>
            <a:r>
              <a:rPr lang="en-US" dirty="0"/>
              <a:t>For example, an early user of the telephone in the 1800s, when telephones were first introduced, few people had them. The value of each telephone increased as more people had them installed. As the network of telephones grew, the capability of each individual telephone increased because it could be used to communicate with more people. </a:t>
            </a:r>
          </a:p>
          <a:p>
            <a:r>
              <a:rPr lang="en-US" dirty="0"/>
              <a:t>This increase in the value of each telephone as more and more telephones are able to connect to each other is the result of a network effect.</a:t>
            </a:r>
          </a:p>
          <a:p>
            <a:r>
              <a:rPr lang="en-US" b="1" dirty="0"/>
              <a:t>NOTE: Most electronic commerce initiatives add value by either reducing transaction costs, creating some type of network effect, or a combination of both.</a:t>
            </a:r>
          </a:p>
        </p:txBody>
      </p:sp>
    </p:spTree>
    <p:extLst>
      <p:ext uri="{BB962C8B-B14F-4D97-AF65-F5344CB8AC3E}">
        <p14:creationId xmlns:p14="http://schemas.microsoft.com/office/powerpoint/2010/main" val="3678308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B296-5706-46AD-9B5C-BDA64F8F999C}"/>
              </a:ext>
            </a:extLst>
          </p:cNvPr>
          <p:cNvSpPr>
            <a:spLocks noGrp="1"/>
          </p:cNvSpPr>
          <p:nvPr>
            <p:ph type="title"/>
          </p:nvPr>
        </p:nvSpPr>
        <p:spPr/>
        <p:txBody>
          <a:bodyPr/>
          <a:lstStyle/>
          <a:p>
            <a:pPr algn="ctr"/>
            <a:r>
              <a:rPr lang="en-US" dirty="0"/>
              <a:t>Strategic Business Unit Value Chains</a:t>
            </a:r>
          </a:p>
        </p:txBody>
      </p:sp>
      <p:sp>
        <p:nvSpPr>
          <p:cNvPr id="3" name="Content Placeholder 2">
            <a:extLst>
              <a:ext uri="{FF2B5EF4-FFF2-40B4-BE49-F238E27FC236}">
                <a16:creationId xmlns:a16="http://schemas.microsoft.com/office/drawing/2014/main" id="{45E6FD8A-192B-499E-B38E-1118F8C5A56D}"/>
              </a:ext>
            </a:extLst>
          </p:cNvPr>
          <p:cNvSpPr>
            <a:spLocks noGrp="1"/>
          </p:cNvSpPr>
          <p:nvPr>
            <p:ph idx="1"/>
          </p:nvPr>
        </p:nvSpPr>
        <p:spPr/>
        <p:txBody>
          <a:bodyPr>
            <a:noAutofit/>
          </a:bodyPr>
          <a:lstStyle/>
          <a:p>
            <a:r>
              <a:rPr lang="en-US" sz="2000" dirty="0"/>
              <a:t>Regardless of how businesses in a particular industry organize themselves – as markets, hierarchies, or networks – </a:t>
            </a:r>
            <a:r>
              <a:rPr lang="en-US" sz="2000" dirty="0">
                <a:solidFill>
                  <a:srgbClr val="FF0000"/>
                </a:solidFill>
                <a:highlight>
                  <a:srgbClr val="FFFF00"/>
                </a:highlight>
              </a:rPr>
              <a:t>you need a way to identify business processes and evaluate whether electronic commerce is suitable for each process.</a:t>
            </a:r>
          </a:p>
          <a:p>
            <a:r>
              <a:rPr lang="en-US" sz="2000" dirty="0"/>
              <a:t>In his 1985 book, Competitive Advantage, </a:t>
            </a:r>
            <a:r>
              <a:rPr lang="en-US" sz="2000" dirty="0">
                <a:solidFill>
                  <a:srgbClr val="FF0000"/>
                </a:solidFill>
              </a:rPr>
              <a:t>Michael Porter introduced the idea of value chains</a:t>
            </a:r>
            <a:r>
              <a:rPr lang="en-US" sz="2000" dirty="0"/>
              <a:t>.</a:t>
            </a:r>
          </a:p>
          <a:p>
            <a:r>
              <a:rPr lang="en-US" sz="2000" dirty="0"/>
              <a:t>A </a:t>
            </a:r>
            <a:r>
              <a:rPr lang="en-US" sz="2000" b="1" dirty="0"/>
              <a:t>value chain</a:t>
            </a:r>
            <a:r>
              <a:rPr lang="en-US" sz="2000" dirty="0"/>
              <a:t> is </a:t>
            </a:r>
            <a:r>
              <a:rPr lang="en-US" sz="2000" dirty="0">
                <a:solidFill>
                  <a:srgbClr val="FF0000"/>
                </a:solidFill>
              </a:rPr>
              <a:t>a way of organizing the activities that each strategic business unit undertakes to design, produce, promote, market, deliver, and support the products or services it sells.</a:t>
            </a:r>
          </a:p>
          <a:p>
            <a:r>
              <a:rPr lang="en-US" sz="2000" dirty="0"/>
              <a:t>In addition to these </a:t>
            </a:r>
            <a:r>
              <a:rPr lang="en-US" sz="2000" b="1" dirty="0"/>
              <a:t>primary activities</a:t>
            </a:r>
            <a:r>
              <a:rPr lang="en-US" sz="2000" dirty="0"/>
              <a:t>, Porter also includes </a:t>
            </a:r>
            <a:r>
              <a:rPr lang="en-US" sz="2000" b="1" dirty="0"/>
              <a:t>supporting activities</a:t>
            </a:r>
            <a:r>
              <a:rPr lang="en-US" sz="2000" dirty="0"/>
              <a:t>, </a:t>
            </a:r>
            <a:r>
              <a:rPr lang="en-US" sz="2000" dirty="0">
                <a:solidFill>
                  <a:srgbClr val="FF0000"/>
                </a:solidFill>
              </a:rPr>
              <a:t>such as human resource management and purchasing, in the value chain model.</a:t>
            </a:r>
          </a:p>
          <a:p>
            <a:r>
              <a:rPr lang="en-US" sz="2000" dirty="0"/>
              <a:t>NOTE: This value chain will be used to understand the business processes or understand the value of the company.</a:t>
            </a:r>
          </a:p>
        </p:txBody>
      </p:sp>
    </p:spTree>
    <p:extLst>
      <p:ext uri="{BB962C8B-B14F-4D97-AF65-F5344CB8AC3E}">
        <p14:creationId xmlns:p14="http://schemas.microsoft.com/office/powerpoint/2010/main" val="302113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E146-D491-493F-AFB4-EC92AC134D79}"/>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92489358-AEB4-41C1-9B1F-688391F46A4A}"/>
              </a:ext>
            </a:extLst>
          </p:cNvPr>
          <p:cNvSpPr>
            <a:spLocks noGrp="1"/>
          </p:cNvSpPr>
          <p:nvPr>
            <p:ph idx="1"/>
          </p:nvPr>
        </p:nvSpPr>
        <p:spPr/>
        <p:txBody>
          <a:bodyPr>
            <a:normAutofit fontScale="92500" lnSpcReduction="10000"/>
          </a:bodyPr>
          <a:lstStyle/>
          <a:p>
            <a:r>
              <a:rPr lang="en-US" sz="2400" dirty="0">
                <a:solidFill>
                  <a:srgbClr val="FF0000"/>
                </a:solidFill>
              </a:rPr>
              <a:t>Electronic commerce began in the United States </a:t>
            </a:r>
            <a:r>
              <a:rPr lang="en-US" sz="2400" dirty="0"/>
              <a:t>and for many years was conducted primarily through </a:t>
            </a:r>
            <a:r>
              <a:rPr lang="en-US" sz="2400" dirty="0">
                <a:solidFill>
                  <a:srgbClr val="FF0000"/>
                </a:solidFill>
              </a:rPr>
              <a:t>English-language Web sites</a:t>
            </a:r>
            <a:r>
              <a:rPr lang="en-US" sz="2400" dirty="0"/>
              <a:t>.</a:t>
            </a:r>
          </a:p>
          <a:p>
            <a:r>
              <a:rPr lang="en-US" sz="2400" dirty="0"/>
              <a:t>Since 2013, </a:t>
            </a:r>
            <a:r>
              <a:rPr lang="en-US" sz="2400" dirty="0">
                <a:solidFill>
                  <a:srgbClr val="FF0000"/>
                </a:solidFill>
              </a:rPr>
              <a:t>China has been the leader in online retail sales</a:t>
            </a:r>
            <a:r>
              <a:rPr lang="en-US" sz="2400" dirty="0"/>
              <a:t>, with a growing proportion of those sales being made on smartphones rather than computers.</a:t>
            </a:r>
          </a:p>
          <a:p>
            <a:r>
              <a:rPr lang="en-US" sz="2400" dirty="0"/>
              <a:t>With a population of 1.4 billion, 650 million of Chinese have Internet connection, </a:t>
            </a:r>
            <a:r>
              <a:rPr lang="en-US" sz="2400" dirty="0">
                <a:solidFill>
                  <a:srgbClr val="FF0000"/>
                </a:solidFill>
              </a:rPr>
              <a:t>China is the world’s largest potential online market</a:t>
            </a:r>
            <a:r>
              <a:rPr lang="en-US" sz="2400" dirty="0"/>
              <a:t>.</a:t>
            </a:r>
          </a:p>
          <a:p>
            <a:r>
              <a:rPr lang="en-US" sz="2400" dirty="0"/>
              <a:t>Although </a:t>
            </a:r>
            <a:r>
              <a:rPr lang="en-US" sz="2400" dirty="0">
                <a:solidFill>
                  <a:srgbClr val="FF0000"/>
                </a:solidFill>
              </a:rPr>
              <a:t>Chinese </a:t>
            </a:r>
            <a:r>
              <a:rPr lang="en-US" sz="2400" dirty="0"/>
              <a:t>buyers do use U.S.-based sites such as Amazon and eBay, they are also frequent users of </a:t>
            </a:r>
            <a:r>
              <a:rPr lang="en-US" sz="2400" dirty="0">
                <a:solidFill>
                  <a:srgbClr val="FF0000"/>
                </a:solidFill>
              </a:rPr>
              <a:t>domestic sites such as JD.com and </a:t>
            </a:r>
            <a:r>
              <a:rPr lang="en-US" sz="2400" dirty="0" err="1">
                <a:solidFill>
                  <a:srgbClr val="FF0000"/>
                </a:solidFill>
              </a:rPr>
              <a:t>Tmall</a:t>
            </a:r>
            <a:endParaRPr lang="en-US" sz="2400" dirty="0">
              <a:solidFill>
                <a:srgbClr val="FF0000"/>
              </a:solidFill>
            </a:endParaRPr>
          </a:p>
          <a:p>
            <a:r>
              <a:rPr lang="en-US" sz="2400" dirty="0"/>
              <a:t>In this chapter, you will learn how online businesses have emerged and grown to accommodate the various cultures and infrastructure challenges around the world.</a:t>
            </a:r>
          </a:p>
          <a:p>
            <a:endParaRPr lang="en-US" dirty="0"/>
          </a:p>
        </p:txBody>
      </p:sp>
    </p:spTree>
    <p:extLst>
      <p:ext uri="{BB962C8B-B14F-4D97-AF65-F5344CB8AC3E}">
        <p14:creationId xmlns:p14="http://schemas.microsoft.com/office/powerpoint/2010/main" val="347900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DCAF-4BCD-4551-8B42-190A44A21284}"/>
              </a:ext>
            </a:extLst>
          </p:cNvPr>
          <p:cNvSpPr>
            <a:spLocks noGrp="1"/>
          </p:cNvSpPr>
          <p:nvPr>
            <p:ph type="title"/>
          </p:nvPr>
        </p:nvSpPr>
        <p:spPr/>
        <p:txBody>
          <a:bodyPr/>
          <a:lstStyle/>
          <a:p>
            <a:pPr algn="ctr"/>
            <a:r>
              <a:rPr lang="en-US" dirty="0"/>
              <a:t>Value Chain for a Strategic Business Unit</a:t>
            </a:r>
          </a:p>
        </p:txBody>
      </p:sp>
      <p:pic>
        <p:nvPicPr>
          <p:cNvPr id="4" name="Picture 2" descr="C:\Users\peterson\chimbo temp\Schneider2014\artwork\C8757_ch01_no callouts\Fig1-09.gif">
            <a:extLst>
              <a:ext uri="{FF2B5EF4-FFF2-40B4-BE49-F238E27FC236}">
                <a16:creationId xmlns:a16="http://schemas.microsoft.com/office/drawing/2014/main" id="{6A79473A-F943-4251-9BAE-526E195A87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5309" y="2103438"/>
            <a:ext cx="8162224" cy="429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1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AB49-CABC-4101-82B1-831EE8AC8102}"/>
              </a:ext>
            </a:extLst>
          </p:cNvPr>
          <p:cNvSpPr>
            <a:spLocks noGrp="1"/>
          </p:cNvSpPr>
          <p:nvPr>
            <p:ph type="title"/>
          </p:nvPr>
        </p:nvSpPr>
        <p:spPr/>
        <p:txBody>
          <a:bodyPr/>
          <a:lstStyle/>
          <a:p>
            <a:pPr algn="ctr"/>
            <a:r>
              <a:rPr lang="en-US" dirty="0"/>
              <a:t>Industry Value Chains</a:t>
            </a:r>
          </a:p>
        </p:txBody>
      </p:sp>
      <p:sp>
        <p:nvSpPr>
          <p:cNvPr id="3" name="Content Placeholder 2">
            <a:extLst>
              <a:ext uri="{FF2B5EF4-FFF2-40B4-BE49-F238E27FC236}">
                <a16:creationId xmlns:a16="http://schemas.microsoft.com/office/drawing/2014/main" id="{CD1249A8-C06E-43E3-84B4-06936300D83C}"/>
              </a:ext>
            </a:extLst>
          </p:cNvPr>
          <p:cNvSpPr>
            <a:spLocks noGrp="1"/>
          </p:cNvSpPr>
          <p:nvPr>
            <p:ph idx="1"/>
          </p:nvPr>
        </p:nvSpPr>
        <p:spPr/>
        <p:txBody>
          <a:bodyPr>
            <a:normAutofit fontScale="92500"/>
          </a:bodyPr>
          <a:lstStyle/>
          <a:p>
            <a:r>
              <a:rPr lang="en-US" dirty="0"/>
              <a:t>Porter’s book </a:t>
            </a:r>
            <a:r>
              <a:rPr lang="en-US" dirty="0">
                <a:solidFill>
                  <a:srgbClr val="FF0000"/>
                </a:solidFill>
              </a:rPr>
              <a:t>also identifies the importance of examining where the strategic business unit fits within its industry.</a:t>
            </a:r>
          </a:p>
          <a:p>
            <a:r>
              <a:rPr lang="en-US" dirty="0"/>
              <a:t>Porter uses the term </a:t>
            </a:r>
            <a:r>
              <a:rPr lang="en-US" b="1" dirty="0"/>
              <a:t>value system</a:t>
            </a:r>
            <a:r>
              <a:rPr lang="en-US" dirty="0"/>
              <a:t> to </a:t>
            </a:r>
            <a:r>
              <a:rPr lang="en-US" dirty="0">
                <a:solidFill>
                  <a:srgbClr val="FF0000"/>
                </a:solidFill>
              </a:rPr>
              <a:t>describe the larger stream of activities into which a particular business unit’s value chain is embedded.</a:t>
            </a:r>
          </a:p>
          <a:p>
            <a:r>
              <a:rPr lang="en-US" dirty="0"/>
              <a:t>However, many subsequent researchers and business consultants have used the term </a:t>
            </a:r>
            <a:r>
              <a:rPr lang="en-US" b="1" dirty="0"/>
              <a:t>industry value chain </a:t>
            </a:r>
            <a:r>
              <a:rPr lang="en-US" dirty="0">
                <a:solidFill>
                  <a:srgbClr val="FF0000"/>
                </a:solidFill>
              </a:rPr>
              <a:t>when referring to value systems</a:t>
            </a:r>
            <a:r>
              <a:rPr lang="en-US" dirty="0"/>
              <a:t>.</a:t>
            </a:r>
          </a:p>
          <a:p>
            <a:r>
              <a:rPr lang="en-US" dirty="0"/>
              <a:t>By becoming aware of how other business units in the </a:t>
            </a:r>
            <a:r>
              <a:rPr lang="en-US" dirty="0">
                <a:solidFill>
                  <a:srgbClr val="FF0000"/>
                </a:solidFill>
              </a:rPr>
              <a:t>industry value chain </a:t>
            </a:r>
            <a:r>
              <a:rPr lang="en-US" dirty="0"/>
              <a:t>conduct their activities, managers </a:t>
            </a:r>
            <a:r>
              <a:rPr lang="en-US" dirty="0">
                <a:solidFill>
                  <a:srgbClr val="FF0000"/>
                </a:solidFill>
              </a:rPr>
              <a:t>can identify new opportunities for cost reduction, product improvement, or channel reconfiguration</a:t>
            </a:r>
            <a:r>
              <a:rPr lang="en-US" dirty="0"/>
              <a:t>.</a:t>
            </a:r>
          </a:p>
          <a:p>
            <a:r>
              <a:rPr lang="en-US" dirty="0"/>
              <a:t>To create an industry value chain, </a:t>
            </a:r>
            <a:r>
              <a:rPr lang="en-US" dirty="0">
                <a:solidFill>
                  <a:srgbClr val="FF0000"/>
                </a:solidFill>
              </a:rPr>
              <a:t>start with the inputs to your strategic business unit and work backward</a:t>
            </a:r>
            <a:r>
              <a:rPr lang="en-US" dirty="0"/>
              <a:t>, then </a:t>
            </a:r>
            <a:r>
              <a:rPr lang="en-US" dirty="0">
                <a:solidFill>
                  <a:srgbClr val="FF0000"/>
                </a:solidFill>
              </a:rPr>
              <a:t>start with your customers and work forward</a:t>
            </a:r>
            <a:r>
              <a:rPr lang="en-US" dirty="0"/>
              <a:t>.</a:t>
            </a:r>
          </a:p>
          <a:p>
            <a:r>
              <a:rPr lang="en-US" dirty="0"/>
              <a:t>An example of the industry value chain is for a wooden chair and traces the life of the product from its inception as trees in a forest to its grave in a landfill or at a sawdust recycler.</a:t>
            </a:r>
          </a:p>
        </p:txBody>
      </p:sp>
    </p:spTree>
    <p:extLst>
      <p:ext uri="{BB962C8B-B14F-4D97-AF65-F5344CB8AC3E}">
        <p14:creationId xmlns:p14="http://schemas.microsoft.com/office/powerpoint/2010/main" val="1249046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B872-2BF3-4B8E-B6E7-9115FFD027DE}"/>
              </a:ext>
            </a:extLst>
          </p:cNvPr>
          <p:cNvSpPr>
            <a:spLocks noGrp="1"/>
          </p:cNvSpPr>
          <p:nvPr>
            <p:ph type="title"/>
          </p:nvPr>
        </p:nvSpPr>
        <p:spPr/>
        <p:txBody>
          <a:bodyPr/>
          <a:lstStyle/>
          <a:p>
            <a:pPr algn="ctr"/>
            <a:r>
              <a:rPr lang="en-US" dirty="0"/>
              <a:t>Industry Value Chain for a Wooden Chair</a:t>
            </a:r>
          </a:p>
        </p:txBody>
      </p:sp>
      <p:pic>
        <p:nvPicPr>
          <p:cNvPr id="4" name="Picture 2" descr="C:\Users\peterson\chimbo temp\Schneider2014\artwork\C8757_ch01_no callouts\Fig1-10.gif">
            <a:extLst>
              <a:ext uri="{FF2B5EF4-FFF2-40B4-BE49-F238E27FC236}">
                <a16:creationId xmlns:a16="http://schemas.microsoft.com/office/drawing/2014/main" id="{10A9E0F4-0D38-46A1-907D-5E20BD0FFE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9550" y="1676400"/>
            <a:ext cx="32670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D1D5-971D-4058-B07A-B4DCA2F9C2D6}"/>
              </a:ext>
            </a:extLst>
          </p:cNvPr>
          <p:cNvSpPr>
            <a:spLocks noGrp="1"/>
          </p:cNvSpPr>
          <p:nvPr>
            <p:ph type="title"/>
          </p:nvPr>
        </p:nvSpPr>
        <p:spPr/>
        <p:txBody>
          <a:bodyPr/>
          <a:lstStyle/>
          <a:p>
            <a:pPr algn="ctr"/>
            <a:r>
              <a:rPr lang="en-US" dirty="0"/>
              <a:t>Value Chain Conclusion</a:t>
            </a:r>
          </a:p>
        </p:txBody>
      </p:sp>
      <p:sp>
        <p:nvSpPr>
          <p:cNvPr id="3" name="Content Placeholder 2">
            <a:extLst>
              <a:ext uri="{FF2B5EF4-FFF2-40B4-BE49-F238E27FC236}">
                <a16:creationId xmlns:a16="http://schemas.microsoft.com/office/drawing/2014/main" id="{BA18A011-38DD-4185-83DF-9FB13DA0EFDA}"/>
              </a:ext>
            </a:extLst>
          </p:cNvPr>
          <p:cNvSpPr>
            <a:spLocks noGrp="1"/>
          </p:cNvSpPr>
          <p:nvPr>
            <p:ph idx="1"/>
          </p:nvPr>
        </p:nvSpPr>
        <p:spPr/>
        <p:txBody>
          <a:bodyPr>
            <a:noAutofit/>
          </a:bodyPr>
          <a:lstStyle/>
          <a:p>
            <a:r>
              <a:rPr lang="en-US" sz="2800" dirty="0"/>
              <a:t>The </a:t>
            </a:r>
            <a:r>
              <a:rPr lang="en-US" sz="2800" dirty="0">
                <a:solidFill>
                  <a:srgbClr val="FF0000"/>
                </a:solidFill>
              </a:rPr>
              <a:t>value chain</a:t>
            </a:r>
            <a:r>
              <a:rPr lang="en-US" sz="2800" dirty="0"/>
              <a:t> concept is a useful way to think about business strategy in general.</a:t>
            </a:r>
          </a:p>
          <a:p>
            <a:r>
              <a:rPr lang="en-US" sz="2800" dirty="0">
                <a:solidFill>
                  <a:srgbClr val="FF0000"/>
                </a:solidFill>
              </a:rPr>
              <a:t>When firms are considering electronic commerce, the value chain can be an excellent way to organize the examination of business processes within their business unit </a:t>
            </a:r>
            <a:r>
              <a:rPr lang="en-US" sz="2800" dirty="0"/>
              <a:t>and in other parts of the product’s life cycle.</a:t>
            </a:r>
          </a:p>
          <a:p>
            <a:r>
              <a:rPr lang="en-US" sz="2800" dirty="0"/>
              <a:t>Using the value chain reinforces the idea that electronic commerce should be a business solution, not a technology implemented for its own sake.</a:t>
            </a:r>
          </a:p>
        </p:txBody>
      </p:sp>
    </p:spTree>
    <p:extLst>
      <p:ext uri="{BB962C8B-B14F-4D97-AF65-F5344CB8AC3E}">
        <p14:creationId xmlns:p14="http://schemas.microsoft.com/office/powerpoint/2010/main" val="152286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9A75-F992-44EA-ADA8-E110E1A4B33B}"/>
              </a:ext>
            </a:extLst>
          </p:cNvPr>
          <p:cNvSpPr>
            <a:spLocks noGrp="1"/>
          </p:cNvSpPr>
          <p:nvPr>
            <p:ph type="title"/>
          </p:nvPr>
        </p:nvSpPr>
        <p:spPr/>
        <p:txBody>
          <a:bodyPr/>
          <a:lstStyle/>
          <a:p>
            <a:pPr algn="ctr"/>
            <a:r>
              <a:rPr lang="en-US" dirty="0"/>
              <a:t>SWOT Analysis: Evaluating Business Unit Opportunities</a:t>
            </a:r>
          </a:p>
        </p:txBody>
      </p:sp>
      <p:sp>
        <p:nvSpPr>
          <p:cNvPr id="3" name="Content Placeholder 2">
            <a:extLst>
              <a:ext uri="{FF2B5EF4-FFF2-40B4-BE49-F238E27FC236}">
                <a16:creationId xmlns:a16="http://schemas.microsoft.com/office/drawing/2014/main" id="{B9874A11-7DAF-4163-AEB1-DFC6C196B95B}"/>
              </a:ext>
            </a:extLst>
          </p:cNvPr>
          <p:cNvSpPr>
            <a:spLocks noGrp="1"/>
          </p:cNvSpPr>
          <p:nvPr>
            <p:ph idx="1"/>
          </p:nvPr>
        </p:nvSpPr>
        <p:spPr/>
        <p:txBody>
          <a:bodyPr/>
          <a:lstStyle/>
          <a:p>
            <a:r>
              <a:rPr lang="en-US" sz="2400" dirty="0"/>
              <a:t>In </a:t>
            </a:r>
            <a:r>
              <a:rPr lang="en-US" sz="2400" b="1" dirty="0"/>
              <a:t>SWOT analysis</a:t>
            </a:r>
            <a:r>
              <a:rPr lang="en-US" sz="2400" dirty="0"/>
              <a:t> (the acronym is for strengths, weaknesses, opportunities, and threats), the analyst </a:t>
            </a:r>
            <a:r>
              <a:rPr lang="en-US" sz="2400" dirty="0">
                <a:solidFill>
                  <a:srgbClr val="FF0000"/>
                </a:solidFill>
              </a:rPr>
              <a:t>first looks into the business unit to identify its </a:t>
            </a:r>
            <a:r>
              <a:rPr lang="en-US" sz="2400" dirty="0">
                <a:solidFill>
                  <a:srgbClr val="FF0000"/>
                </a:solidFill>
                <a:highlight>
                  <a:srgbClr val="FFFF00"/>
                </a:highlight>
              </a:rPr>
              <a:t>strengths</a:t>
            </a:r>
            <a:r>
              <a:rPr lang="en-US" sz="2400" dirty="0">
                <a:solidFill>
                  <a:srgbClr val="FF0000"/>
                </a:solidFill>
              </a:rPr>
              <a:t> and </a:t>
            </a:r>
            <a:r>
              <a:rPr lang="en-US" sz="2400" dirty="0">
                <a:solidFill>
                  <a:srgbClr val="FF0000"/>
                </a:solidFill>
                <a:highlight>
                  <a:srgbClr val="FFFF00"/>
                </a:highlight>
              </a:rPr>
              <a:t>weaknesses</a:t>
            </a:r>
            <a:r>
              <a:rPr lang="en-US" sz="2400" dirty="0">
                <a:solidFill>
                  <a:srgbClr val="FF0000"/>
                </a:solidFill>
              </a:rPr>
              <a:t>.</a:t>
            </a:r>
          </a:p>
          <a:p>
            <a:r>
              <a:rPr lang="en-US" sz="2400" dirty="0"/>
              <a:t>The analyst then </a:t>
            </a:r>
            <a:r>
              <a:rPr lang="en-US" sz="2400" dirty="0">
                <a:solidFill>
                  <a:srgbClr val="FF0000"/>
                </a:solidFill>
              </a:rPr>
              <a:t>reviews the environment in which the business unit operates and identifies </a:t>
            </a:r>
            <a:r>
              <a:rPr lang="en-US" sz="2400" dirty="0">
                <a:solidFill>
                  <a:srgbClr val="FF0000"/>
                </a:solidFill>
                <a:highlight>
                  <a:srgbClr val="FFFF00"/>
                </a:highlight>
              </a:rPr>
              <a:t>opportunities</a:t>
            </a:r>
            <a:r>
              <a:rPr lang="en-US" sz="2400" dirty="0">
                <a:solidFill>
                  <a:srgbClr val="FF0000"/>
                </a:solidFill>
              </a:rPr>
              <a:t> presented by that environment and the </a:t>
            </a:r>
            <a:r>
              <a:rPr lang="en-US" sz="2400" dirty="0">
                <a:solidFill>
                  <a:srgbClr val="FF0000"/>
                </a:solidFill>
                <a:highlight>
                  <a:srgbClr val="FFFF00"/>
                </a:highlight>
              </a:rPr>
              <a:t>threats</a:t>
            </a:r>
            <a:r>
              <a:rPr lang="en-US" sz="2400" dirty="0">
                <a:solidFill>
                  <a:srgbClr val="FF0000"/>
                </a:solidFill>
              </a:rPr>
              <a:t> posed by that environment.</a:t>
            </a:r>
          </a:p>
          <a:p>
            <a:r>
              <a:rPr lang="en-US" sz="2400" dirty="0"/>
              <a:t>By considering all of the issues that it faces in a systematic way, a </a:t>
            </a:r>
            <a:r>
              <a:rPr lang="en-US" sz="2400" dirty="0">
                <a:solidFill>
                  <a:srgbClr val="FF0000"/>
                </a:solidFill>
              </a:rPr>
              <a:t>business unit can formulate strategies to take advantage of its </a:t>
            </a:r>
            <a:r>
              <a:rPr lang="en-US" sz="2400" dirty="0">
                <a:solidFill>
                  <a:srgbClr val="FF0000"/>
                </a:solidFill>
                <a:highlight>
                  <a:srgbClr val="FFFF00"/>
                </a:highlight>
              </a:rPr>
              <a:t>opportunities</a:t>
            </a:r>
            <a:r>
              <a:rPr lang="en-US" sz="2400" dirty="0">
                <a:solidFill>
                  <a:srgbClr val="FF0000"/>
                </a:solidFill>
              </a:rPr>
              <a:t> by building on its </a:t>
            </a:r>
            <a:r>
              <a:rPr lang="en-US" sz="2400" dirty="0">
                <a:solidFill>
                  <a:srgbClr val="FF0000"/>
                </a:solidFill>
                <a:highlight>
                  <a:srgbClr val="FFFF00"/>
                </a:highlight>
              </a:rPr>
              <a:t>strengths</a:t>
            </a:r>
            <a:r>
              <a:rPr lang="en-US" sz="2400" dirty="0">
                <a:solidFill>
                  <a:srgbClr val="FF0000"/>
                </a:solidFill>
              </a:rPr>
              <a:t>, avoiding any </a:t>
            </a:r>
            <a:r>
              <a:rPr lang="en-US" sz="2400" dirty="0">
                <a:solidFill>
                  <a:srgbClr val="FF0000"/>
                </a:solidFill>
                <a:highlight>
                  <a:srgbClr val="FFFF00"/>
                </a:highlight>
              </a:rPr>
              <a:t>threats,</a:t>
            </a:r>
            <a:r>
              <a:rPr lang="en-US" sz="2400" dirty="0">
                <a:solidFill>
                  <a:srgbClr val="FF0000"/>
                </a:solidFill>
              </a:rPr>
              <a:t> and compensating for its </a:t>
            </a:r>
            <a:r>
              <a:rPr lang="en-US" sz="2400" dirty="0">
                <a:solidFill>
                  <a:srgbClr val="FF0000"/>
                </a:solidFill>
                <a:highlight>
                  <a:srgbClr val="FFFF00"/>
                </a:highlight>
              </a:rPr>
              <a:t>weaknesses</a:t>
            </a:r>
            <a:r>
              <a:rPr lang="en-US" sz="2400" dirty="0">
                <a:solidFill>
                  <a:srgbClr val="FF0000"/>
                </a:solidFill>
              </a:rPr>
              <a:t>.</a:t>
            </a:r>
          </a:p>
          <a:p>
            <a:endParaRPr lang="en-US" dirty="0"/>
          </a:p>
        </p:txBody>
      </p:sp>
    </p:spTree>
    <p:extLst>
      <p:ext uri="{BB962C8B-B14F-4D97-AF65-F5344CB8AC3E}">
        <p14:creationId xmlns:p14="http://schemas.microsoft.com/office/powerpoint/2010/main" val="4267354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EA89-5530-4B06-9E62-18EFAF2AD718}"/>
              </a:ext>
            </a:extLst>
          </p:cNvPr>
          <p:cNvSpPr>
            <a:spLocks noGrp="1"/>
          </p:cNvSpPr>
          <p:nvPr>
            <p:ph type="title"/>
          </p:nvPr>
        </p:nvSpPr>
        <p:spPr/>
        <p:txBody>
          <a:bodyPr/>
          <a:lstStyle/>
          <a:p>
            <a:pPr algn="ctr"/>
            <a:r>
              <a:rPr lang="en-US" dirty="0"/>
              <a:t>SWOT analysis questions</a:t>
            </a:r>
          </a:p>
        </p:txBody>
      </p:sp>
      <p:pic>
        <p:nvPicPr>
          <p:cNvPr id="4" name="Picture 2" descr="C:\Users\peterson\chimbo temp\Schneider2014\artwork\C8757_ch01_no callouts\Fig1-11.gif">
            <a:extLst>
              <a:ext uri="{FF2B5EF4-FFF2-40B4-BE49-F238E27FC236}">
                <a16:creationId xmlns:a16="http://schemas.microsoft.com/office/drawing/2014/main" id="{74C9A91E-DC77-4D01-A23A-E0920BECDF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6475" y="1724025"/>
            <a:ext cx="7448550"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793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BFBD-869A-4325-8F23-8C51F20E45B0}"/>
              </a:ext>
            </a:extLst>
          </p:cNvPr>
          <p:cNvSpPr>
            <a:spLocks noGrp="1"/>
          </p:cNvSpPr>
          <p:nvPr>
            <p:ph type="title"/>
          </p:nvPr>
        </p:nvSpPr>
        <p:spPr/>
        <p:txBody>
          <a:bodyPr/>
          <a:lstStyle/>
          <a:p>
            <a:pPr algn="ctr"/>
            <a:r>
              <a:rPr lang="en-US" dirty="0"/>
              <a:t>Dell Computer</a:t>
            </a:r>
          </a:p>
        </p:txBody>
      </p:sp>
      <p:sp>
        <p:nvSpPr>
          <p:cNvPr id="3" name="Content Placeholder 2">
            <a:extLst>
              <a:ext uri="{FF2B5EF4-FFF2-40B4-BE49-F238E27FC236}">
                <a16:creationId xmlns:a16="http://schemas.microsoft.com/office/drawing/2014/main" id="{9E234439-8077-4C17-BCD1-1C72EED51939}"/>
              </a:ext>
            </a:extLst>
          </p:cNvPr>
          <p:cNvSpPr>
            <a:spLocks noGrp="1"/>
          </p:cNvSpPr>
          <p:nvPr>
            <p:ph idx="1"/>
          </p:nvPr>
        </p:nvSpPr>
        <p:spPr/>
        <p:txBody>
          <a:bodyPr>
            <a:normAutofit lnSpcReduction="10000"/>
          </a:bodyPr>
          <a:lstStyle/>
          <a:p>
            <a:r>
              <a:rPr lang="en-US" dirty="0"/>
              <a:t>In the </a:t>
            </a:r>
            <a:r>
              <a:rPr lang="en-US" dirty="0">
                <a:solidFill>
                  <a:srgbClr val="FF0000"/>
                </a:solidFill>
              </a:rPr>
              <a:t>mid-1990s</a:t>
            </a:r>
            <a:r>
              <a:rPr lang="en-US" dirty="0"/>
              <a:t>, </a:t>
            </a:r>
            <a:r>
              <a:rPr lang="en-US" b="1" dirty="0"/>
              <a:t>Dell Computer</a:t>
            </a:r>
            <a:r>
              <a:rPr lang="en-US" dirty="0"/>
              <a:t> </a:t>
            </a:r>
            <a:r>
              <a:rPr lang="en-US" dirty="0">
                <a:solidFill>
                  <a:srgbClr val="FF0000"/>
                </a:solidFill>
              </a:rPr>
              <a:t>used a SWOT analysis </a:t>
            </a:r>
            <a:r>
              <a:rPr lang="en-US" dirty="0"/>
              <a:t>to create a business strategy that helped it </a:t>
            </a:r>
            <a:r>
              <a:rPr lang="en-US" dirty="0">
                <a:solidFill>
                  <a:srgbClr val="FF0000"/>
                </a:solidFill>
              </a:rPr>
              <a:t>become a strong competitor in its industry value chain</a:t>
            </a:r>
            <a:r>
              <a:rPr lang="en-US" dirty="0"/>
              <a:t>.</a:t>
            </a:r>
          </a:p>
          <a:p>
            <a:r>
              <a:rPr lang="en-US" dirty="0">
                <a:solidFill>
                  <a:srgbClr val="FF0000"/>
                </a:solidFill>
              </a:rPr>
              <a:t>Dell </a:t>
            </a:r>
            <a:r>
              <a:rPr lang="en-US" dirty="0"/>
              <a:t>identified its </a:t>
            </a:r>
            <a:r>
              <a:rPr lang="en-US" dirty="0">
                <a:solidFill>
                  <a:srgbClr val="FF0000"/>
                </a:solidFill>
                <a:highlight>
                  <a:srgbClr val="FFFF00"/>
                </a:highlight>
              </a:rPr>
              <a:t>strengths</a:t>
            </a:r>
            <a:r>
              <a:rPr lang="en-US" dirty="0"/>
              <a:t> in </a:t>
            </a:r>
            <a:r>
              <a:rPr lang="en-US" dirty="0">
                <a:solidFill>
                  <a:srgbClr val="FF0000"/>
                </a:solidFill>
              </a:rPr>
              <a:t>selling directly to customers and in designing its computers and other products to reduce manufacturing costs.</a:t>
            </a:r>
          </a:p>
          <a:p>
            <a:r>
              <a:rPr lang="en-US" dirty="0"/>
              <a:t>It acknowledged the </a:t>
            </a:r>
            <a:r>
              <a:rPr lang="en-US" dirty="0">
                <a:solidFill>
                  <a:srgbClr val="FF0000"/>
                </a:solidFill>
                <a:highlight>
                  <a:srgbClr val="FFFF00"/>
                </a:highlight>
              </a:rPr>
              <a:t>weakness</a:t>
            </a:r>
            <a:r>
              <a:rPr lang="en-US" dirty="0"/>
              <a:t> of having </a:t>
            </a:r>
            <a:r>
              <a:rPr lang="en-US" dirty="0">
                <a:solidFill>
                  <a:srgbClr val="FF0000"/>
                </a:solidFill>
              </a:rPr>
              <a:t>no relationships with local computer dealers</a:t>
            </a:r>
            <a:r>
              <a:rPr lang="en-US" dirty="0"/>
              <a:t>. </a:t>
            </a:r>
          </a:p>
          <a:p>
            <a:r>
              <a:rPr lang="en-US" dirty="0"/>
              <a:t>Dell faced </a:t>
            </a:r>
            <a:r>
              <a:rPr lang="en-US" dirty="0">
                <a:solidFill>
                  <a:srgbClr val="FF0000"/>
                </a:solidFill>
                <a:highlight>
                  <a:srgbClr val="FFFF00"/>
                </a:highlight>
              </a:rPr>
              <a:t>threats</a:t>
            </a:r>
            <a:r>
              <a:rPr lang="en-US" dirty="0"/>
              <a:t> </a:t>
            </a:r>
            <a:r>
              <a:rPr lang="en-US" dirty="0">
                <a:solidFill>
                  <a:srgbClr val="FF0000"/>
                </a:solidFill>
              </a:rPr>
              <a:t>from competitors such as Compaq (now a part of Hewlett-Packard) and IBM, both of which had much stronger brand names and reputations for quality at that time</a:t>
            </a:r>
            <a:r>
              <a:rPr lang="en-US" dirty="0"/>
              <a:t>. </a:t>
            </a:r>
          </a:p>
          <a:p>
            <a:r>
              <a:rPr lang="en-US" dirty="0"/>
              <a:t>Dell identified an </a:t>
            </a:r>
            <a:r>
              <a:rPr lang="en-US" dirty="0">
                <a:solidFill>
                  <a:srgbClr val="FF0000"/>
                </a:solidFill>
                <a:highlight>
                  <a:srgbClr val="FFFF00"/>
                </a:highlight>
              </a:rPr>
              <a:t>opportunity</a:t>
            </a:r>
            <a:r>
              <a:rPr lang="en-US" dirty="0"/>
              <a:t> by noting that its </a:t>
            </a:r>
            <a:r>
              <a:rPr lang="en-US" dirty="0">
                <a:solidFill>
                  <a:srgbClr val="FF0000"/>
                </a:solidFill>
              </a:rPr>
              <a:t>customers were becoming more knowledgeable about computers and could specify exactly what they wanted without having Dell salespeople answer questions or develop configurations for them. It also saw the Internet as a potential marketing tool.</a:t>
            </a:r>
          </a:p>
          <a:p>
            <a:r>
              <a:rPr lang="en-US" dirty="0">
                <a:solidFill>
                  <a:srgbClr val="FF0000"/>
                </a:solidFill>
              </a:rPr>
              <a:t>Dell carefully considered and answered the SWOT analysis questions shown from previous page.</a:t>
            </a:r>
          </a:p>
          <a:p>
            <a:r>
              <a:rPr lang="en-US" dirty="0"/>
              <a:t>The results of Dell’s SWOT analysis appear in next page.</a:t>
            </a:r>
          </a:p>
        </p:txBody>
      </p:sp>
    </p:spTree>
    <p:extLst>
      <p:ext uri="{BB962C8B-B14F-4D97-AF65-F5344CB8AC3E}">
        <p14:creationId xmlns:p14="http://schemas.microsoft.com/office/powerpoint/2010/main" val="3313370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D728-00E0-4271-84DC-CFFC453EAA57}"/>
              </a:ext>
            </a:extLst>
          </p:cNvPr>
          <p:cNvSpPr>
            <a:spLocks noGrp="1"/>
          </p:cNvSpPr>
          <p:nvPr>
            <p:ph type="title"/>
          </p:nvPr>
        </p:nvSpPr>
        <p:spPr/>
        <p:txBody>
          <a:bodyPr/>
          <a:lstStyle/>
          <a:p>
            <a:pPr algn="ctr"/>
            <a:r>
              <a:rPr lang="en-US" dirty="0"/>
              <a:t>Results of Dell’s SWOT analysis</a:t>
            </a:r>
          </a:p>
        </p:txBody>
      </p:sp>
      <p:pic>
        <p:nvPicPr>
          <p:cNvPr id="4" name="Picture 2" descr="C:\Users\peterson\chimbo temp\Schneider2014\artwork\C8757_ch01_no callouts\Fig1-12.gif">
            <a:extLst>
              <a:ext uri="{FF2B5EF4-FFF2-40B4-BE49-F238E27FC236}">
                <a16:creationId xmlns:a16="http://schemas.microsoft.com/office/drawing/2014/main" id="{B73CD2E5-AE3C-4CBB-A8CE-5D88C8E81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5" y="1743075"/>
            <a:ext cx="8248650" cy="459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88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CBAF-D5F5-46AB-A793-FB15238A48C3}"/>
              </a:ext>
            </a:extLst>
          </p:cNvPr>
          <p:cNvSpPr>
            <a:spLocks noGrp="1"/>
          </p:cNvSpPr>
          <p:nvPr>
            <p:ph type="title"/>
          </p:nvPr>
        </p:nvSpPr>
        <p:spPr/>
        <p:txBody>
          <a:bodyPr/>
          <a:lstStyle/>
          <a:p>
            <a:pPr algn="ctr"/>
            <a:r>
              <a:rPr lang="en-US" dirty="0"/>
              <a:t>Dell Computer Success</a:t>
            </a:r>
          </a:p>
        </p:txBody>
      </p:sp>
      <p:sp>
        <p:nvSpPr>
          <p:cNvPr id="3" name="Content Placeholder 2">
            <a:extLst>
              <a:ext uri="{FF2B5EF4-FFF2-40B4-BE49-F238E27FC236}">
                <a16:creationId xmlns:a16="http://schemas.microsoft.com/office/drawing/2014/main" id="{3C0639A3-8DFC-46FA-A9A2-DA9698D450FA}"/>
              </a:ext>
            </a:extLst>
          </p:cNvPr>
          <p:cNvSpPr>
            <a:spLocks noGrp="1"/>
          </p:cNvSpPr>
          <p:nvPr>
            <p:ph idx="1"/>
          </p:nvPr>
        </p:nvSpPr>
        <p:spPr/>
        <p:txBody>
          <a:bodyPr>
            <a:noAutofit/>
          </a:bodyPr>
          <a:lstStyle/>
          <a:p>
            <a:r>
              <a:rPr lang="en-US" sz="2000" dirty="0"/>
              <a:t>The strategy that Dell followed after doing the analysis took all four of the SWOT elements into consideration.</a:t>
            </a:r>
          </a:p>
          <a:p>
            <a:r>
              <a:rPr lang="en-US" sz="2000" dirty="0"/>
              <a:t>Dell decided to offer customized computers </a:t>
            </a:r>
            <a:r>
              <a:rPr lang="en-US" sz="2000" dirty="0">
                <a:solidFill>
                  <a:srgbClr val="FF0000"/>
                </a:solidFill>
              </a:rPr>
              <a:t>built to order </a:t>
            </a:r>
            <a:r>
              <a:rPr lang="en-US" sz="2000" dirty="0"/>
              <a:t>and sold </a:t>
            </a:r>
            <a:r>
              <a:rPr lang="en-US" sz="2000" dirty="0">
                <a:solidFill>
                  <a:srgbClr val="FF0000"/>
                </a:solidFill>
              </a:rPr>
              <a:t>over the phone and, eventually, over the Internet. (Opportunities, Strengths)</a:t>
            </a:r>
          </a:p>
          <a:p>
            <a:r>
              <a:rPr lang="en-US" sz="2000" dirty="0"/>
              <a:t>Dell’s strategy capitalized on its strengths and </a:t>
            </a:r>
            <a:r>
              <a:rPr lang="en-US" sz="2000" dirty="0">
                <a:solidFill>
                  <a:srgbClr val="FF0000"/>
                </a:solidFill>
              </a:rPr>
              <a:t>avoided relying on a dealer network</a:t>
            </a:r>
            <a:r>
              <a:rPr lang="en-US" sz="2000" dirty="0"/>
              <a:t>. </a:t>
            </a:r>
            <a:r>
              <a:rPr lang="en-US" sz="2000" dirty="0">
                <a:solidFill>
                  <a:srgbClr val="FF0000"/>
                </a:solidFill>
              </a:rPr>
              <a:t>(Weaknesses)</a:t>
            </a:r>
            <a:endParaRPr lang="en-US" sz="2000" dirty="0"/>
          </a:p>
          <a:p>
            <a:r>
              <a:rPr lang="en-US" sz="2000" dirty="0"/>
              <a:t>The brand and quality threats posed by Compaq and IBM were lessened by Dell’s ability to </a:t>
            </a:r>
            <a:r>
              <a:rPr lang="en-US" sz="2000" dirty="0">
                <a:solidFill>
                  <a:srgbClr val="FF0000"/>
                </a:solidFill>
              </a:rPr>
              <a:t>deliver higher perceived quality</a:t>
            </a:r>
            <a:r>
              <a:rPr lang="en-US" sz="2000" dirty="0"/>
              <a:t> because each computer was custom-make for each buyer. </a:t>
            </a:r>
            <a:r>
              <a:rPr lang="en-US" sz="2000" dirty="0">
                <a:solidFill>
                  <a:srgbClr val="FF0000"/>
                </a:solidFill>
              </a:rPr>
              <a:t>(Threats)</a:t>
            </a:r>
            <a:endParaRPr lang="en-US" sz="2000" dirty="0"/>
          </a:p>
          <a:p>
            <a:r>
              <a:rPr lang="en-US" sz="2000" dirty="0"/>
              <a:t>Ten years later, Dell observed that the environment of personal computer sales had changed and did start selling computers through dealers.</a:t>
            </a:r>
          </a:p>
        </p:txBody>
      </p:sp>
    </p:spTree>
    <p:extLst>
      <p:ext uri="{BB962C8B-B14F-4D97-AF65-F5344CB8AC3E}">
        <p14:creationId xmlns:p14="http://schemas.microsoft.com/office/powerpoint/2010/main" val="2243445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E121-C1FA-4D20-B1A8-3787AE28B191}"/>
              </a:ext>
            </a:extLst>
          </p:cNvPr>
          <p:cNvSpPr>
            <a:spLocks noGrp="1"/>
          </p:cNvSpPr>
          <p:nvPr>
            <p:ph type="title"/>
          </p:nvPr>
        </p:nvSpPr>
        <p:spPr/>
        <p:txBody>
          <a:bodyPr/>
          <a:lstStyle/>
          <a:p>
            <a:pPr algn="ctr"/>
            <a:r>
              <a:rPr lang="en-US" dirty="0"/>
              <a:t>International Nature of Electronic Commerce</a:t>
            </a:r>
          </a:p>
        </p:txBody>
      </p:sp>
      <p:sp>
        <p:nvSpPr>
          <p:cNvPr id="3" name="Content Placeholder 2">
            <a:extLst>
              <a:ext uri="{FF2B5EF4-FFF2-40B4-BE49-F238E27FC236}">
                <a16:creationId xmlns:a16="http://schemas.microsoft.com/office/drawing/2014/main" id="{12AB6C6C-F660-4144-A35F-271A5215E115}"/>
              </a:ext>
            </a:extLst>
          </p:cNvPr>
          <p:cNvSpPr>
            <a:spLocks noGrp="1"/>
          </p:cNvSpPr>
          <p:nvPr>
            <p:ph idx="1"/>
          </p:nvPr>
        </p:nvSpPr>
        <p:spPr/>
        <p:txBody>
          <a:bodyPr>
            <a:normAutofit fontScale="92500" lnSpcReduction="10000"/>
          </a:bodyPr>
          <a:lstStyle/>
          <a:p>
            <a:r>
              <a:rPr lang="en-US" dirty="0"/>
              <a:t>Any business that engages in </a:t>
            </a:r>
            <a:r>
              <a:rPr lang="en-US" dirty="0">
                <a:solidFill>
                  <a:srgbClr val="FF0000"/>
                </a:solidFill>
              </a:rPr>
              <a:t>electronic commerce instantly becomes an international business</a:t>
            </a:r>
            <a:r>
              <a:rPr lang="en-US" dirty="0"/>
              <a:t>, with exposure to potential customers in other countries and cultures.</a:t>
            </a:r>
          </a:p>
          <a:p>
            <a:r>
              <a:rPr lang="en-US" dirty="0"/>
              <a:t>When companies </a:t>
            </a:r>
            <a:r>
              <a:rPr lang="en-US" dirty="0">
                <a:solidFill>
                  <a:srgbClr val="FF0000"/>
                </a:solidFill>
              </a:rPr>
              <a:t>use the Web </a:t>
            </a:r>
            <a:r>
              <a:rPr lang="en-US" dirty="0"/>
              <a:t>to improve a business process, they are </a:t>
            </a:r>
            <a:r>
              <a:rPr lang="en-US" dirty="0">
                <a:solidFill>
                  <a:srgbClr val="FF0000"/>
                </a:solidFill>
              </a:rPr>
              <a:t>automatically operating in a global environment</a:t>
            </a:r>
            <a:r>
              <a:rPr lang="en-US" dirty="0"/>
              <a:t>.</a:t>
            </a:r>
          </a:p>
          <a:p>
            <a:r>
              <a:rPr lang="en-US" dirty="0"/>
              <a:t>The </a:t>
            </a:r>
            <a:r>
              <a:rPr lang="en-US" dirty="0">
                <a:solidFill>
                  <a:srgbClr val="FF0000"/>
                </a:solidFill>
              </a:rPr>
              <a:t>first wave </a:t>
            </a:r>
            <a:r>
              <a:rPr lang="en-US" dirty="0"/>
              <a:t>of electronic commerce was </a:t>
            </a:r>
            <a:r>
              <a:rPr lang="en-US" dirty="0">
                <a:solidFill>
                  <a:srgbClr val="FF0000"/>
                </a:solidFill>
              </a:rPr>
              <a:t>dominated by U.S. business</a:t>
            </a:r>
            <a:r>
              <a:rPr lang="en-US" dirty="0"/>
              <a:t>.</a:t>
            </a:r>
          </a:p>
          <a:p>
            <a:r>
              <a:rPr lang="en-US" dirty="0"/>
              <a:t>In the </a:t>
            </a:r>
            <a:r>
              <a:rPr lang="en-US" dirty="0">
                <a:solidFill>
                  <a:srgbClr val="FF0000"/>
                </a:solidFill>
              </a:rPr>
              <a:t>second wave</a:t>
            </a:r>
            <a:r>
              <a:rPr lang="en-US" dirty="0"/>
              <a:t>, </a:t>
            </a:r>
            <a:r>
              <a:rPr lang="en-US" dirty="0">
                <a:solidFill>
                  <a:srgbClr val="FF0000"/>
                </a:solidFill>
              </a:rPr>
              <a:t>European and Asian businesses expanded online</a:t>
            </a:r>
            <a:r>
              <a:rPr lang="en-US" dirty="0"/>
              <a:t>.</a:t>
            </a:r>
          </a:p>
          <a:p>
            <a:r>
              <a:rPr lang="en-US" dirty="0"/>
              <a:t>In the </a:t>
            </a:r>
            <a:r>
              <a:rPr lang="en-US" dirty="0">
                <a:solidFill>
                  <a:srgbClr val="FF0000"/>
                </a:solidFill>
              </a:rPr>
              <a:t>third wave</a:t>
            </a:r>
            <a:r>
              <a:rPr lang="en-US" dirty="0"/>
              <a:t>, a rapidly increasing proportion of online </a:t>
            </a:r>
            <a:r>
              <a:rPr lang="en-US" dirty="0">
                <a:solidFill>
                  <a:srgbClr val="FF0000"/>
                </a:solidFill>
              </a:rPr>
              <a:t>business activity is based outside the United States</a:t>
            </a:r>
            <a:r>
              <a:rPr lang="en-US" dirty="0"/>
              <a:t>. </a:t>
            </a:r>
            <a:r>
              <a:rPr lang="en-US" dirty="0">
                <a:solidFill>
                  <a:srgbClr val="FF0000"/>
                </a:solidFill>
              </a:rPr>
              <a:t>Countries with large populations, such as China, India, and Brazil, </a:t>
            </a:r>
            <a:r>
              <a:rPr lang="en-US" dirty="0"/>
              <a:t>have seen enormous recent growth in both the number of people who have Internet access and the number of online businesses. The proliferation of smartphones and tablet devices has greatly increased the size of potential markets for companies operating in these countries</a:t>
            </a:r>
            <a:r>
              <a:rPr lang="en-US" dirty="0">
                <a:solidFill>
                  <a:srgbClr val="FF0000"/>
                </a:solidFill>
              </a:rPr>
              <a:t>. B2C sales in China have exceeded those in the United States since 2013. </a:t>
            </a:r>
          </a:p>
          <a:p>
            <a:r>
              <a:rPr lang="en-US" dirty="0">
                <a:solidFill>
                  <a:srgbClr val="FF0000"/>
                </a:solidFill>
              </a:rPr>
              <a:t>The key issues that a company faces when it conducts international commerce include trust, culture, language, government, and infrastructure.</a:t>
            </a:r>
          </a:p>
        </p:txBody>
      </p:sp>
    </p:spTree>
    <p:extLst>
      <p:ext uri="{BB962C8B-B14F-4D97-AF65-F5344CB8AC3E}">
        <p14:creationId xmlns:p14="http://schemas.microsoft.com/office/powerpoint/2010/main" val="140469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475E-734D-49CC-9E74-6821272D21BB}"/>
              </a:ext>
            </a:extLst>
          </p:cNvPr>
          <p:cNvSpPr>
            <a:spLocks noGrp="1"/>
          </p:cNvSpPr>
          <p:nvPr>
            <p:ph type="title"/>
          </p:nvPr>
        </p:nvSpPr>
        <p:spPr/>
        <p:txBody>
          <a:bodyPr/>
          <a:lstStyle/>
          <a:p>
            <a:pPr algn="ctr"/>
            <a:r>
              <a:rPr lang="en-US" dirty="0"/>
              <a:t>The Evolution of Electronic Commerce</a:t>
            </a:r>
          </a:p>
        </p:txBody>
      </p:sp>
      <p:sp>
        <p:nvSpPr>
          <p:cNvPr id="3" name="Content Placeholder 2">
            <a:extLst>
              <a:ext uri="{FF2B5EF4-FFF2-40B4-BE49-F238E27FC236}">
                <a16:creationId xmlns:a16="http://schemas.microsoft.com/office/drawing/2014/main" id="{01F3C09C-D5DC-4617-B3EF-8EF2CC3EDB84}"/>
              </a:ext>
            </a:extLst>
          </p:cNvPr>
          <p:cNvSpPr>
            <a:spLocks noGrp="1"/>
          </p:cNvSpPr>
          <p:nvPr>
            <p:ph idx="1"/>
          </p:nvPr>
        </p:nvSpPr>
        <p:spPr/>
        <p:txBody>
          <a:bodyPr>
            <a:noAutofit/>
          </a:bodyPr>
          <a:lstStyle/>
          <a:p>
            <a:r>
              <a:rPr lang="en-US" sz="2000" dirty="0"/>
              <a:t>Electronic Commerce History:</a:t>
            </a:r>
          </a:p>
          <a:p>
            <a:pPr lvl="1"/>
            <a:r>
              <a:rPr lang="en-US" sz="2000" dirty="0"/>
              <a:t>From the </a:t>
            </a:r>
            <a:r>
              <a:rPr lang="en-US" sz="2000" dirty="0">
                <a:solidFill>
                  <a:srgbClr val="FF0000"/>
                </a:solidFill>
              </a:rPr>
              <a:t>beginnings in the mid-1990s, electronic commerce grew rapidly until 2000</a:t>
            </a:r>
            <a:r>
              <a:rPr lang="en-US" sz="2000" dirty="0"/>
              <a:t>.</a:t>
            </a:r>
          </a:p>
          <a:p>
            <a:pPr lvl="1"/>
            <a:r>
              <a:rPr lang="en-US" sz="2000" dirty="0"/>
              <a:t>Then, major downturn occurred the “dot-com boom” had turned into the “dot-com burst”.</a:t>
            </a:r>
          </a:p>
          <a:p>
            <a:pPr lvl="1"/>
            <a:r>
              <a:rPr lang="en-US" sz="2000" dirty="0"/>
              <a:t>Between </a:t>
            </a:r>
            <a:r>
              <a:rPr lang="en-US" sz="2000" dirty="0">
                <a:solidFill>
                  <a:srgbClr val="FF0000"/>
                </a:solidFill>
              </a:rPr>
              <a:t>2000 and 2003</a:t>
            </a:r>
            <a:r>
              <a:rPr lang="en-US" sz="2000" dirty="0"/>
              <a:t>, overly gloomy news reports (</a:t>
            </a:r>
            <a:r>
              <a:rPr lang="en-US" sz="2000" dirty="0">
                <a:solidFill>
                  <a:srgbClr val="FF0000"/>
                </a:solidFill>
              </a:rPr>
              <a:t>bad reports</a:t>
            </a:r>
            <a:r>
              <a:rPr lang="en-US" sz="2000" dirty="0"/>
              <a:t>) related to e-commerce during this time.</a:t>
            </a:r>
          </a:p>
          <a:p>
            <a:pPr lvl="1"/>
            <a:r>
              <a:rPr lang="en-US" sz="2000" dirty="0">
                <a:solidFill>
                  <a:srgbClr val="FF0000"/>
                </a:solidFill>
              </a:rPr>
              <a:t>Beginning in 2003</a:t>
            </a:r>
            <a:r>
              <a:rPr lang="en-US" sz="2000" dirty="0"/>
              <a:t>, electronic commerce began to </a:t>
            </a:r>
            <a:r>
              <a:rPr lang="en-US" sz="2000" dirty="0">
                <a:solidFill>
                  <a:srgbClr val="FF0000"/>
                </a:solidFill>
              </a:rPr>
              <a:t>show signs of a profound rebirth</a:t>
            </a:r>
          </a:p>
          <a:p>
            <a:pPr lvl="2"/>
            <a:r>
              <a:rPr lang="en-US" sz="2000" dirty="0"/>
              <a:t>Companies see growth in sales again</a:t>
            </a:r>
          </a:p>
          <a:p>
            <a:pPr lvl="2"/>
            <a:r>
              <a:rPr lang="en-US" sz="2000" dirty="0">
                <a:solidFill>
                  <a:srgbClr val="FF0000"/>
                </a:solidFill>
              </a:rPr>
              <a:t>As the economy grew, electronic commerce also grew, but at a faster pace than the overall economy.</a:t>
            </a:r>
          </a:p>
          <a:p>
            <a:pPr lvl="2"/>
            <a:r>
              <a:rPr lang="en-US" sz="2000" dirty="0"/>
              <a:t>Thus, electronic commerce gradually became a larger part of the total economy.</a:t>
            </a:r>
          </a:p>
        </p:txBody>
      </p:sp>
    </p:spTree>
    <p:extLst>
      <p:ext uri="{BB962C8B-B14F-4D97-AF65-F5344CB8AC3E}">
        <p14:creationId xmlns:p14="http://schemas.microsoft.com/office/powerpoint/2010/main" val="1430569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8D22-2B40-4267-A5CF-76BEC4787860}"/>
              </a:ext>
            </a:extLst>
          </p:cNvPr>
          <p:cNvSpPr>
            <a:spLocks noGrp="1"/>
          </p:cNvSpPr>
          <p:nvPr>
            <p:ph type="title"/>
          </p:nvPr>
        </p:nvSpPr>
        <p:spPr/>
        <p:txBody>
          <a:bodyPr/>
          <a:lstStyle/>
          <a:p>
            <a:pPr algn="ctr"/>
            <a:r>
              <a:rPr lang="en-US" dirty="0">
                <a:solidFill>
                  <a:srgbClr val="FF0000"/>
                </a:solidFill>
              </a:rPr>
              <a:t>Trust</a:t>
            </a:r>
            <a:r>
              <a:rPr lang="en-US" dirty="0"/>
              <a:t> Issues on the Web</a:t>
            </a:r>
          </a:p>
        </p:txBody>
      </p:sp>
      <p:sp>
        <p:nvSpPr>
          <p:cNvPr id="3" name="Content Placeholder 2">
            <a:extLst>
              <a:ext uri="{FF2B5EF4-FFF2-40B4-BE49-F238E27FC236}">
                <a16:creationId xmlns:a16="http://schemas.microsoft.com/office/drawing/2014/main" id="{A3526996-CC20-48CB-90FC-AD37D4A99D33}"/>
              </a:ext>
            </a:extLst>
          </p:cNvPr>
          <p:cNvSpPr>
            <a:spLocks noGrp="1"/>
          </p:cNvSpPr>
          <p:nvPr>
            <p:ph idx="1"/>
          </p:nvPr>
        </p:nvSpPr>
        <p:spPr/>
        <p:txBody>
          <a:bodyPr>
            <a:normAutofit/>
          </a:bodyPr>
          <a:lstStyle/>
          <a:p>
            <a:r>
              <a:rPr lang="en-US" sz="2800" dirty="0"/>
              <a:t>Companies can rely on </a:t>
            </a:r>
            <a:r>
              <a:rPr lang="en-US" sz="2800" dirty="0">
                <a:solidFill>
                  <a:srgbClr val="FF0000"/>
                </a:solidFill>
              </a:rPr>
              <a:t>established brand names to create trust </a:t>
            </a:r>
            <a:r>
              <a:rPr lang="en-US" sz="2800" dirty="0"/>
              <a:t>on the Web.</a:t>
            </a:r>
          </a:p>
          <a:p>
            <a:r>
              <a:rPr lang="en-US" sz="2800" dirty="0"/>
              <a:t>Businesses on the Web must find ways to </a:t>
            </a:r>
            <a:r>
              <a:rPr lang="en-US" sz="2800" dirty="0">
                <a:solidFill>
                  <a:srgbClr val="FF0000"/>
                </a:solidFill>
              </a:rPr>
              <a:t>overcome the tradition of distrusting strangers, </a:t>
            </a:r>
            <a:r>
              <a:rPr lang="en-US" sz="2800" dirty="0"/>
              <a:t>and also must find ways to </a:t>
            </a:r>
            <a:r>
              <a:rPr lang="en-US" sz="2800" dirty="0">
                <a:solidFill>
                  <a:srgbClr val="FF0000"/>
                </a:solidFill>
              </a:rPr>
              <a:t>quickly generate the trust that traditional businesses take years to develop</a:t>
            </a:r>
            <a:r>
              <a:rPr lang="en-US" sz="2800" dirty="0"/>
              <a:t>.</a:t>
            </a:r>
          </a:p>
        </p:txBody>
      </p:sp>
    </p:spTree>
    <p:extLst>
      <p:ext uri="{BB962C8B-B14F-4D97-AF65-F5344CB8AC3E}">
        <p14:creationId xmlns:p14="http://schemas.microsoft.com/office/powerpoint/2010/main" val="2693954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9CD0-C487-4734-999B-B9511B1D25D9}"/>
              </a:ext>
            </a:extLst>
          </p:cNvPr>
          <p:cNvSpPr>
            <a:spLocks noGrp="1"/>
          </p:cNvSpPr>
          <p:nvPr>
            <p:ph type="title"/>
          </p:nvPr>
        </p:nvSpPr>
        <p:spPr/>
        <p:txBody>
          <a:bodyPr/>
          <a:lstStyle/>
          <a:p>
            <a:pPr algn="ctr"/>
            <a:r>
              <a:rPr lang="en-US" dirty="0">
                <a:solidFill>
                  <a:srgbClr val="FF0000"/>
                </a:solidFill>
              </a:rPr>
              <a:t>Language</a:t>
            </a:r>
            <a:r>
              <a:rPr lang="en-US" dirty="0"/>
              <a:t> Issues</a:t>
            </a:r>
          </a:p>
        </p:txBody>
      </p:sp>
      <p:sp>
        <p:nvSpPr>
          <p:cNvPr id="3" name="Content Placeholder 2">
            <a:extLst>
              <a:ext uri="{FF2B5EF4-FFF2-40B4-BE49-F238E27FC236}">
                <a16:creationId xmlns:a16="http://schemas.microsoft.com/office/drawing/2014/main" id="{0E0FF7BA-9BB8-4A38-BDAA-325AD725673B}"/>
              </a:ext>
            </a:extLst>
          </p:cNvPr>
          <p:cNvSpPr>
            <a:spLocks noGrp="1"/>
          </p:cNvSpPr>
          <p:nvPr>
            <p:ph idx="1"/>
          </p:nvPr>
        </p:nvSpPr>
        <p:spPr/>
        <p:txBody>
          <a:bodyPr>
            <a:normAutofit/>
          </a:bodyPr>
          <a:lstStyle/>
          <a:p>
            <a:r>
              <a:rPr lang="en-US" sz="2800" dirty="0"/>
              <a:t>Business must </a:t>
            </a:r>
            <a:r>
              <a:rPr lang="en-US" sz="2800" dirty="0">
                <a:solidFill>
                  <a:srgbClr val="FF0000"/>
                </a:solidFill>
              </a:rPr>
              <a:t>adapt to local cultures</a:t>
            </a:r>
          </a:p>
          <a:p>
            <a:pPr lvl="1"/>
            <a:r>
              <a:rPr lang="en-US" sz="2800" dirty="0"/>
              <a:t>“Think globally, act locally”</a:t>
            </a:r>
          </a:p>
          <a:p>
            <a:pPr lvl="1"/>
            <a:r>
              <a:rPr lang="en-US" sz="2800" dirty="0">
                <a:solidFill>
                  <a:srgbClr val="FF0000"/>
                </a:solidFill>
              </a:rPr>
              <a:t>Provide local language versions of Web site </a:t>
            </a:r>
            <a:r>
              <a:rPr lang="en-US" sz="2800" dirty="0"/>
              <a:t>as customers are more likely to buy from sites in own language. </a:t>
            </a:r>
          </a:p>
          <a:p>
            <a:r>
              <a:rPr lang="en-US" sz="2800" dirty="0"/>
              <a:t>Language may require </a:t>
            </a:r>
            <a:r>
              <a:rPr lang="en-US" sz="2800" dirty="0">
                <a:solidFill>
                  <a:srgbClr val="FF0000"/>
                </a:solidFill>
              </a:rPr>
              <a:t>multiple translations for separate dialects </a:t>
            </a:r>
          </a:p>
        </p:txBody>
      </p:sp>
    </p:spTree>
    <p:extLst>
      <p:ext uri="{BB962C8B-B14F-4D97-AF65-F5344CB8AC3E}">
        <p14:creationId xmlns:p14="http://schemas.microsoft.com/office/powerpoint/2010/main" val="908861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115-7AB7-4642-AEA5-E1E7A1365DDE}"/>
              </a:ext>
            </a:extLst>
          </p:cNvPr>
          <p:cNvSpPr>
            <a:spLocks noGrp="1"/>
          </p:cNvSpPr>
          <p:nvPr>
            <p:ph type="title"/>
          </p:nvPr>
        </p:nvSpPr>
        <p:spPr/>
        <p:txBody>
          <a:bodyPr/>
          <a:lstStyle/>
          <a:p>
            <a:pPr algn="ctr"/>
            <a:r>
              <a:rPr lang="en-US" dirty="0">
                <a:solidFill>
                  <a:srgbClr val="FF0000"/>
                </a:solidFill>
              </a:rPr>
              <a:t>Culture</a:t>
            </a:r>
            <a:r>
              <a:rPr lang="en-US" dirty="0"/>
              <a:t> Issues</a:t>
            </a:r>
          </a:p>
        </p:txBody>
      </p:sp>
      <p:sp>
        <p:nvSpPr>
          <p:cNvPr id="3" name="Content Placeholder 2">
            <a:extLst>
              <a:ext uri="{FF2B5EF4-FFF2-40B4-BE49-F238E27FC236}">
                <a16:creationId xmlns:a16="http://schemas.microsoft.com/office/drawing/2014/main" id="{068AF18A-BBDA-42F5-B6CF-3B128A4C1B74}"/>
              </a:ext>
            </a:extLst>
          </p:cNvPr>
          <p:cNvSpPr>
            <a:spLocks noGrp="1"/>
          </p:cNvSpPr>
          <p:nvPr>
            <p:ph idx="1"/>
          </p:nvPr>
        </p:nvSpPr>
        <p:spPr/>
        <p:txBody>
          <a:bodyPr/>
          <a:lstStyle/>
          <a:p>
            <a:r>
              <a:rPr lang="en-US" sz="3200" b="1" dirty="0"/>
              <a:t>Culture</a:t>
            </a:r>
            <a:r>
              <a:rPr lang="en-US" sz="3200" dirty="0"/>
              <a:t> is the </a:t>
            </a:r>
            <a:r>
              <a:rPr lang="en-US" sz="3200" dirty="0">
                <a:solidFill>
                  <a:srgbClr val="FF0000"/>
                </a:solidFill>
              </a:rPr>
              <a:t>combination of language and customs</a:t>
            </a:r>
          </a:p>
          <a:p>
            <a:r>
              <a:rPr lang="en-US" sz="3200" dirty="0"/>
              <a:t>Care must be taken in </a:t>
            </a:r>
            <a:r>
              <a:rPr lang="en-US" sz="3200" dirty="0">
                <a:solidFill>
                  <a:srgbClr val="FF0000"/>
                </a:solidFill>
              </a:rPr>
              <a:t>choosing packaging, product names, icons used to represent common actions and even colors</a:t>
            </a:r>
            <a:r>
              <a:rPr lang="en-US" sz="3200" dirty="0"/>
              <a:t>.</a:t>
            </a:r>
          </a:p>
          <a:p>
            <a:r>
              <a:rPr lang="en-US" sz="3200" dirty="0"/>
              <a:t>Japanese shoppers resisted US sites for years because of their resistance to use of credit cards.</a:t>
            </a:r>
          </a:p>
          <a:p>
            <a:endParaRPr lang="en-US" dirty="0"/>
          </a:p>
        </p:txBody>
      </p:sp>
    </p:spTree>
    <p:extLst>
      <p:ext uri="{BB962C8B-B14F-4D97-AF65-F5344CB8AC3E}">
        <p14:creationId xmlns:p14="http://schemas.microsoft.com/office/powerpoint/2010/main" val="1027036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1980-5DC0-4206-A96E-91F83E1D247C}"/>
              </a:ext>
            </a:extLst>
          </p:cNvPr>
          <p:cNvSpPr>
            <a:spLocks noGrp="1"/>
          </p:cNvSpPr>
          <p:nvPr>
            <p:ph type="title"/>
          </p:nvPr>
        </p:nvSpPr>
        <p:spPr/>
        <p:txBody>
          <a:bodyPr/>
          <a:lstStyle/>
          <a:p>
            <a:pPr algn="ctr"/>
            <a:r>
              <a:rPr lang="en-US" dirty="0"/>
              <a:t>Culture and </a:t>
            </a:r>
            <a:r>
              <a:rPr lang="en-US" dirty="0">
                <a:solidFill>
                  <a:srgbClr val="FF0000"/>
                </a:solidFill>
              </a:rPr>
              <a:t>Government</a:t>
            </a:r>
          </a:p>
        </p:txBody>
      </p:sp>
      <p:sp>
        <p:nvSpPr>
          <p:cNvPr id="3" name="Content Placeholder 2">
            <a:extLst>
              <a:ext uri="{FF2B5EF4-FFF2-40B4-BE49-F238E27FC236}">
                <a16:creationId xmlns:a16="http://schemas.microsoft.com/office/drawing/2014/main" id="{BDDFB639-11E7-49E2-A358-CA0DD8594267}"/>
              </a:ext>
            </a:extLst>
          </p:cNvPr>
          <p:cNvSpPr>
            <a:spLocks noGrp="1"/>
          </p:cNvSpPr>
          <p:nvPr>
            <p:ph idx="1"/>
          </p:nvPr>
        </p:nvSpPr>
        <p:spPr/>
        <p:txBody>
          <a:bodyPr/>
          <a:lstStyle/>
          <a:p>
            <a:r>
              <a:rPr lang="en-US" sz="2400" dirty="0"/>
              <a:t>Some countries </a:t>
            </a:r>
            <a:r>
              <a:rPr lang="en-US" sz="2400" dirty="0">
                <a:solidFill>
                  <a:srgbClr val="FF0000"/>
                </a:solidFill>
              </a:rPr>
              <a:t>restrict their citizens access to Internet</a:t>
            </a:r>
            <a:r>
              <a:rPr lang="en-US" sz="2400" dirty="0"/>
              <a:t>.</a:t>
            </a:r>
          </a:p>
          <a:p>
            <a:r>
              <a:rPr lang="en-US" sz="2400" dirty="0"/>
              <a:t>Some countries </a:t>
            </a:r>
            <a:r>
              <a:rPr lang="en-US" sz="2400" dirty="0">
                <a:solidFill>
                  <a:srgbClr val="FF0000"/>
                </a:solidFill>
              </a:rPr>
              <a:t>filter the Web content</a:t>
            </a:r>
            <a:r>
              <a:rPr lang="en-US" sz="2400" dirty="0"/>
              <a:t>.</a:t>
            </a:r>
          </a:p>
          <a:p>
            <a:r>
              <a:rPr lang="en-US" sz="2400" dirty="0"/>
              <a:t>Some countries </a:t>
            </a:r>
            <a:r>
              <a:rPr lang="en-US" sz="2400" dirty="0">
                <a:solidFill>
                  <a:srgbClr val="FF0000"/>
                </a:solidFill>
              </a:rPr>
              <a:t>control Internet access</a:t>
            </a:r>
            <a:r>
              <a:rPr lang="en-US" sz="2400" dirty="0"/>
              <a:t>.</a:t>
            </a:r>
          </a:p>
          <a:p>
            <a:r>
              <a:rPr lang="en-US" sz="2400" dirty="0"/>
              <a:t>Countries such as </a:t>
            </a:r>
            <a:r>
              <a:rPr lang="en-US" sz="2400" dirty="0">
                <a:solidFill>
                  <a:srgbClr val="FF0000"/>
                </a:solidFill>
              </a:rPr>
              <a:t>China and Singapore traditionally control their citizens’ access to information from outside the country, but they want their economies to reap the benefits of electronic commerce. Resulting in creation of complex set of registration requirements and regulations that govern any business that engages in electronic commerce.</a:t>
            </a:r>
          </a:p>
          <a:p>
            <a:endParaRPr lang="en-US" dirty="0"/>
          </a:p>
        </p:txBody>
      </p:sp>
    </p:spTree>
    <p:extLst>
      <p:ext uri="{BB962C8B-B14F-4D97-AF65-F5344CB8AC3E}">
        <p14:creationId xmlns:p14="http://schemas.microsoft.com/office/powerpoint/2010/main" val="2900082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8633-AA39-4A0F-A543-A4E2B2A9CCAB}"/>
              </a:ext>
            </a:extLst>
          </p:cNvPr>
          <p:cNvSpPr>
            <a:spLocks noGrp="1"/>
          </p:cNvSpPr>
          <p:nvPr>
            <p:ph type="title"/>
          </p:nvPr>
        </p:nvSpPr>
        <p:spPr/>
        <p:txBody>
          <a:bodyPr/>
          <a:lstStyle/>
          <a:p>
            <a:pPr algn="ctr"/>
            <a:r>
              <a:rPr lang="en-US" dirty="0">
                <a:solidFill>
                  <a:srgbClr val="FF0000"/>
                </a:solidFill>
              </a:rPr>
              <a:t>Infrastructure</a:t>
            </a:r>
            <a:r>
              <a:rPr lang="en-US" dirty="0"/>
              <a:t> Issues</a:t>
            </a:r>
          </a:p>
        </p:txBody>
      </p:sp>
      <p:sp>
        <p:nvSpPr>
          <p:cNvPr id="3" name="Content Placeholder 2">
            <a:extLst>
              <a:ext uri="{FF2B5EF4-FFF2-40B4-BE49-F238E27FC236}">
                <a16:creationId xmlns:a16="http://schemas.microsoft.com/office/drawing/2014/main" id="{E31A5E95-7563-4826-B5C4-DAEAEC2DF4E9}"/>
              </a:ext>
            </a:extLst>
          </p:cNvPr>
          <p:cNvSpPr>
            <a:spLocks noGrp="1"/>
          </p:cNvSpPr>
          <p:nvPr>
            <p:ph idx="1"/>
          </p:nvPr>
        </p:nvSpPr>
        <p:spPr/>
        <p:txBody>
          <a:bodyPr/>
          <a:lstStyle/>
          <a:p>
            <a:r>
              <a:rPr lang="en-US" dirty="0"/>
              <a:t>In many countries the </a:t>
            </a:r>
            <a:r>
              <a:rPr lang="en-US" dirty="0">
                <a:solidFill>
                  <a:srgbClr val="FF0000"/>
                </a:solidFill>
              </a:rPr>
              <a:t>telecommunications industry is either government-owned or heavily regulated by the government </a:t>
            </a:r>
            <a:r>
              <a:rPr lang="en-US" dirty="0"/>
              <a:t>which </a:t>
            </a:r>
            <a:r>
              <a:rPr lang="en-US" dirty="0">
                <a:solidFill>
                  <a:srgbClr val="FF0000"/>
                </a:solidFill>
              </a:rPr>
              <a:t>inhibited the development of the telecommunications infrastructure or limited the expansion of that infrastructure to a size that cannot reliably support Internet traffic</a:t>
            </a:r>
            <a:r>
              <a:rPr lang="en-US" dirty="0"/>
              <a:t>.</a:t>
            </a:r>
          </a:p>
          <a:p>
            <a:r>
              <a:rPr lang="en-US" dirty="0">
                <a:solidFill>
                  <a:srgbClr val="FF0000"/>
                </a:solidFill>
              </a:rPr>
              <a:t>Local connection costs </a:t>
            </a:r>
            <a:r>
              <a:rPr lang="en-US" dirty="0"/>
              <a:t>through the existing telephone networks </a:t>
            </a:r>
            <a:r>
              <a:rPr lang="en-US" dirty="0">
                <a:solidFill>
                  <a:srgbClr val="FF0000"/>
                </a:solidFill>
              </a:rPr>
              <a:t>in many developing countries are very high.</a:t>
            </a:r>
          </a:p>
          <a:p>
            <a:r>
              <a:rPr lang="en-US" dirty="0"/>
              <a:t>More than half of all </a:t>
            </a:r>
            <a:r>
              <a:rPr lang="en-US" dirty="0">
                <a:solidFill>
                  <a:srgbClr val="FF0000"/>
                </a:solidFill>
              </a:rPr>
              <a:t>businesses on the Web turn away international orders because they do not have the processes in place to handle such orders. </a:t>
            </a:r>
          </a:p>
          <a:p>
            <a:r>
              <a:rPr lang="en-US" dirty="0"/>
              <a:t>Most </a:t>
            </a:r>
            <a:r>
              <a:rPr lang="en-US" dirty="0">
                <a:solidFill>
                  <a:srgbClr val="FF0000"/>
                </a:solidFill>
              </a:rPr>
              <a:t>firms that conduct business internationally rely on a complex array of freight-forwarding companies, customs brokers, international freight carriers, bonded warehouses, and importers to navigate the maze of paperwork that must be completed at every step of the transaction to satisfy government and insurance requirements.</a:t>
            </a:r>
          </a:p>
        </p:txBody>
      </p:sp>
    </p:spTree>
    <p:extLst>
      <p:ext uri="{BB962C8B-B14F-4D97-AF65-F5344CB8AC3E}">
        <p14:creationId xmlns:p14="http://schemas.microsoft.com/office/powerpoint/2010/main" val="211550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F766-CFF1-41F4-A818-6E6EB4882ADD}"/>
              </a:ext>
            </a:extLst>
          </p:cNvPr>
          <p:cNvSpPr>
            <a:spLocks noGrp="1"/>
          </p:cNvSpPr>
          <p:nvPr>
            <p:ph type="title"/>
          </p:nvPr>
        </p:nvSpPr>
        <p:spPr/>
        <p:txBody>
          <a:bodyPr/>
          <a:lstStyle/>
          <a:p>
            <a:pPr algn="ctr"/>
            <a:r>
              <a:rPr lang="en-US" dirty="0"/>
              <a:t>Parties involved in a typical international trade transaction</a:t>
            </a:r>
          </a:p>
        </p:txBody>
      </p:sp>
      <p:pic>
        <p:nvPicPr>
          <p:cNvPr id="4" name="Picture 2" descr="C:\Users\peterson\chimbo temp\Schneider2014\artwork\C8757_ch01_no callouts\Fig1-14.gif">
            <a:extLst>
              <a:ext uri="{FF2B5EF4-FFF2-40B4-BE49-F238E27FC236}">
                <a16:creationId xmlns:a16="http://schemas.microsoft.com/office/drawing/2014/main" id="{093F71F5-25CD-4A04-B433-550E3F759C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125" y="1866900"/>
            <a:ext cx="9163050" cy="465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859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28D6-8A96-49D1-A9E6-8E68916A4A01}"/>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89C035B8-5634-4102-B158-AAC79AD2ACF3}"/>
              </a:ext>
            </a:extLst>
          </p:cNvPr>
          <p:cNvSpPr>
            <a:spLocks noGrp="1"/>
          </p:cNvSpPr>
          <p:nvPr>
            <p:ph idx="1"/>
          </p:nvPr>
        </p:nvSpPr>
        <p:spPr/>
        <p:txBody>
          <a:bodyPr/>
          <a:lstStyle/>
          <a:p>
            <a:r>
              <a:rPr lang="en-US" dirty="0"/>
              <a:t>Explain with example of the following Electronic Commerce categories: Business-to-consumer (B2C), Business-to-business (B2B), Business processes that support buying and selling activities, Consumer-to-consumer (C2C), Business-to-government (B2G).</a:t>
            </a:r>
          </a:p>
          <a:p>
            <a:r>
              <a:rPr lang="en-US" dirty="0"/>
              <a:t>What is business model, revenue model, and business process?</a:t>
            </a:r>
          </a:p>
          <a:p>
            <a:r>
              <a:rPr lang="en-US" dirty="0"/>
              <a:t>What is transaction costs? What is network effects? How they are related to E-commerce?</a:t>
            </a:r>
          </a:p>
          <a:p>
            <a:r>
              <a:rPr lang="en-US" dirty="0"/>
              <a:t>What is market, hierarchical, and network organizations?</a:t>
            </a:r>
          </a:p>
          <a:p>
            <a:r>
              <a:rPr lang="en-US" dirty="0"/>
              <a:t>What is value chain, industry value chain, and SWOT?</a:t>
            </a:r>
          </a:p>
          <a:p>
            <a:r>
              <a:rPr lang="en-US" dirty="0"/>
              <a:t>What are the issues that a company faces when it conducts </a:t>
            </a:r>
            <a:r>
              <a:rPr lang="en-US"/>
              <a:t>international commerce?</a:t>
            </a:r>
          </a:p>
          <a:p>
            <a:endParaRPr lang="en-US" dirty="0"/>
          </a:p>
          <a:p>
            <a:endParaRPr lang="en-US" dirty="0"/>
          </a:p>
          <a:p>
            <a:endParaRPr lang="en-US" dirty="0"/>
          </a:p>
        </p:txBody>
      </p:sp>
    </p:spTree>
    <p:extLst>
      <p:ext uri="{BB962C8B-B14F-4D97-AF65-F5344CB8AC3E}">
        <p14:creationId xmlns:p14="http://schemas.microsoft.com/office/powerpoint/2010/main" val="1862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F230-2CCE-4968-BA9A-829A8628B126}"/>
              </a:ext>
            </a:extLst>
          </p:cNvPr>
          <p:cNvSpPr>
            <a:spLocks noGrp="1"/>
          </p:cNvSpPr>
          <p:nvPr>
            <p:ph type="title"/>
          </p:nvPr>
        </p:nvSpPr>
        <p:spPr/>
        <p:txBody>
          <a:bodyPr/>
          <a:lstStyle/>
          <a:p>
            <a:pPr algn="ctr"/>
            <a:r>
              <a:rPr lang="en-US" dirty="0"/>
              <a:t>The Evolution of Electronic Commerce</a:t>
            </a:r>
          </a:p>
        </p:txBody>
      </p:sp>
      <p:sp>
        <p:nvSpPr>
          <p:cNvPr id="3" name="Content Placeholder 2">
            <a:extLst>
              <a:ext uri="{FF2B5EF4-FFF2-40B4-BE49-F238E27FC236}">
                <a16:creationId xmlns:a16="http://schemas.microsoft.com/office/drawing/2014/main" id="{D793C834-D90B-4E56-938F-CC5F6CD35713}"/>
              </a:ext>
            </a:extLst>
          </p:cNvPr>
          <p:cNvSpPr>
            <a:spLocks noGrp="1"/>
          </p:cNvSpPr>
          <p:nvPr>
            <p:ph idx="1"/>
          </p:nvPr>
        </p:nvSpPr>
        <p:spPr/>
        <p:txBody>
          <a:bodyPr>
            <a:normAutofit lnSpcReduction="10000"/>
          </a:bodyPr>
          <a:lstStyle/>
          <a:p>
            <a:r>
              <a:rPr lang="en-US" sz="3200" dirty="0"/>
              <a:t>Electronic Commerce History:</a:t>
            </a:r>
          </a:p>
          <a:p>
            <a:pPr lvl="1"/>
            <a:r>
              <a:rPr lang="en-US" sz="3200" dirty="0"/>
              <a:t>In </a:t>
            </a:r>
            <a:r>
              <a:rPr lang="en-US" sz="3200" dirty="0">
                <a:solidFill>
                  <a:srgbClr val="FF0000"/>
                </a:solidFill>
              </a:rPr>
              <a:t>2008, general economic recession, electronic commerce suffered far less than most of the economy</a:t>
            </a:r>
            <a:r>
              <a:rPr lang="en-US" sz="3200" dirty="0"/>
              <a:t>.</a:t>
            </a:r>
          </a:p>
          <a:p>
            <a:pPr lvl="1"/>
            <a:r>
              <a:rPr lang="en-US" sz="3200" dirty="0"/>
              <a:t>By looking back, we can see that as the general economy has expanded and contracted, electronic commerce has consistently expanded more in the good times and contracted less in the bad times than other economic sectors</a:t>
            </a:r>
            <a:r>
              <a:rPr lang="en-US" dirty="0"/>
              <a:t>.</a:t>
            </a:r>
          </a:p>
        </p:txBody>
      </p:sp>
    </p:spTree>
    <p:extLst>
      <p:ext uri="{BB962C8B-B14F-4D97-AF65-F5344CB8AC3E}">
        <p14:creationId xmlns:p14="http://schemas.microsoft.com/office/powerpoint/2010/main" val="8729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AC5B-C01F-4B0E-B0F8-380B7CE96BCC}"/>
              </a:ext>
            </a:extLst>
          </p:cNvPr>
          <p:cNvSpPr>
            <a:spLocks noGrp="1"/>
          </p:cNvSpPr>
          <p:nvPr>
            <p:ph type="title"/>
          </p:nvPr>
        </p:nvSpPr>
        <p:spPr/>
        <p:txBody>
          <a:bodyPr/>
          <a:lstStyle/>
          <a:p>
            <a:r>
              <a:rPr lang="en-US" dirty="0"/>
              <a:t>Electronic Commerce and Electronic Business</a:t>
            </a:r>
          </a:p>
        </p:txBody>
      </p:sp>
      <p:sp>
        <p:nvSpPr>
          <p:cNvPr id="3" name="Content Placeholder 2">
            <a:extLst>
              <a:ext uri="{FF2B5EF4-FFF2-40B4-BE49-F238E27FC236}">
                <a16:creationId xmlns:a16="http://schemas.microsoft.com/office/drawing/2014/main" id="{1F6CC3F1-64A7-4E23-90A3-B0B65DB8C775}"/>
              </a:ext>
            </a:extLst>
          </p:cNvPr>
          <p:cNvSpPr>
            <a:spLocks noGrp="1"/>
          </p:cNvSpPr>
          <p:nvPr>
            <p:ph idx="1"/>
          </p:nvPr>
        </p:nvSpPr>
        <p:spPr/>
        <p:txBody>
          <a:bodyPr>
            <a:normAutofit fontScale="77500" lnSpcReduction="20000"/>
          </a:bodyPr>
          <a:lstStyle/>
          <a:p>
            <a:r>
              <a:rPr lang="en-US" sz="2200" dirty="0">
                <a:highlight>
                  <a:srgbClr val="FFFF00"/>
                </a:highlight>
              </a:rPr>
              <a:t>Electronic commerce means shopping on the web </a:t>
            </a:r>
            <a:r>
              <a:rPr lang="en-US" sz="2200" dirty="0"/>
              <a:t>(World Wide Web).</a:t>
            </a:r>
          </a:p>
          <a:p>
            <a:r>
              <a:rPr lang="en-US" sz="2200" dirty="0"/>
              <a:t>Electronic commerce (or e-commerce) also includes many other activities use to support their buying, selling, hiring, planning, and other activities.</a:t>
            </a:r>
          </a:p>
          <a:p>
            <a:r>
              <a:rPr lang="en-US" sz="2200" dirty="0"/>
              <a:t>Some people use the term electronic business (or e-business) when they are talking about electronic commerce in this broader sense.</a:t>
            </a:r>
          </a:p>
          <a:p>
            <a:r>
              <a:rPr lang="en-US" sz="2200" dirty="0"/>
              <a:t>Electronic business is the transformation of key business processes through the use of Internet technologies. (defined by IBM)</a:t>
            </a:r>
          </a:p>
          <a:p>
            <a:r>
              <a:rPr lang="en-US" sz="2200" dirty="0"/>
              <a:t>Most of the people use the terms “electronic commerce” and “electronic business” interchangeable. </a:t>
            </a:r>
          </a:p>
          <a:p>
            <a:r>
              <a:rPr lang="en-US" sz="2200" dirty="0">
                <a:highlight>
                  <a:srgbClr val="FFFF00"/>
                </a:highlight>
              </a:rPr>
              <a:t>Electronic commerce </a:t>
            </a:r>
            <a:r>
              <a:rPr lang="en-US" sz="2200" dirty="0"/>
              <a:t>(or e-commerce) includes </a:t>
            </a:r>
            <a:r>
              <a:rPr lang="en-US" sz="2200" dirty="0">
                <a:highlight>
                  <a:srgbClr val="FFFF00"/>
                </a:highlight>
              </a:rPr>
              <a:t>all business activities that use Internet technologies.</a:t>
            </a:r>
            <a:r>
              <a:rPr lang="en-US" sz="2200" dirty="0"/>
              <a:t> (defined by this book)</a:t>
            </a:r>
          </a:p>
          <a:p>
            <a:r>
              <a:rPr lang="en-US" sz="2200" dirty="0"/>
              <a:t>Internet technologies include the Internet, the World Wide Web, and other technologies such as wireless transmissions on mobile telephone networks.</a:t>
            </a:r>
          </a:p>
          <a:p>
            <a:r>
              <a:rPr lang="en-US" sz="2200" dirty="0"/>
              <a:t>dot-com or pure dot-com companies operate only online to distinguish them from companies that operate in physical locations.</a:t>
            </a:r>
          </a:p>
          <a:p>
            <a:endParaRPr lang="en-US" dirty="0"/>
          </a:p>
          <a:p>
            <a:endParaRPr lang="en-US" dirty="0"/>
          </a:p>
        </p:txBody>
      </p:sp>
    </p:spTree>
    <p:extLst>
      <p:ext uri="{BB962C8B-B14F-4D97-AF65-F5344CB8AC3E}">
        <p14:creationId xmlns:p14="http://schemas.microsoft.com/office/powerpoint/2010/main" val="390854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866E-9A55-4A71-941D-ECB1AEF07C72}"/>
              </a:ext>
            </a:extLst>
          </p:cNvPr>
          <p:cNvSpPr>
            <a:spLocks noGrp="1"/>
          </p:cNvSpPr>
          <p:nvPr>
            <p:ph type="title"/>
          </p:nvPr>
        </p:nvSpPr>
        <p:spPr/>
        <p:txBody>
          <a:bodyPr/>
          <a:lstStyle/>
          <a:p>
            <a:pPr algn="ctr"/>
            <a:r>
              <a:rPr lang="en-US" dirty="0"/>
              <a:t>Categories of Electronic Commerce</a:t>
            </a:r>
          </a:p>
        </p:txBody>
      </p:sp>
      <p:pic>
        <p:nvPicPr>
          <p:cNvPr id="4" name="Picture 2" descr="C:\Users\peterson\chimbo temp\Schneider2014\artwork\C8757_ch01_no callouts\Fig1-02.gif">
            <a:extLst>
              <a:ext uri="{FF2B5EF4-FFF2-40B4-BE49-F238E27FC236}">
                <a16:creationId xmlns:a16="http://schemas.microsoft.com/office/drawing/2014/main" id="{0DD2D7E3-2C22-4F1E-9F0E-7F069DB629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857676"/>
            <a:ext cx="10337533" cy="444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7A34-26BA-424B-B806-F4C57229478D}"/>
              </a:ext>
            </a:extLst>
          </p:cNvPr>
          <p:cNvSpPr>
            <a:spLocks noGrp="1"/>
          </p:cNvSpPr>
          <p:nvPr>
            <p:ph type="title"/>
          </p:nvPr>
        </p:nvSpPr>
        <p:spPr/>
        <p:txBody>
          <a:bodyPr/>
          <a:lstStyle/>
          <a:p>
            <a:pPr algn="ctr"/>
            <a:r>
              <a:rPr lang="en-US" dirty="0"/>
              <a:t>Categories of Electronic Commerce</a:t>
            </a:r>
          </a:p>
        </p:txBody>
      </p:sp>
      <p:sp>
        <p:nvSpPr>
          <p:cNvPr id="3" name="Content Placeholder 2">
            <a:extLst>
              <a:ext uri="{FF2B5EF4-FFF2-40B4-BE49-F238E27FC236}">
                <a16:creationId xmlns:a16="http://schemas.microsoft.com/office/drawing/2014/main" id="{37A86783-7B1C-484F-9A85-4F99A1998EBD}"/>
              </a:ext>
            </a:extLst>
          </p:cNvPr>
          <p:cNvSpPr>
            <a:spLocks noGrp="1"/>
          </p:cNvSpPr>
          <p:nvPr>
            <p:ph idx="1"/>
          </p:nvPr>
        </p:nvSpPr>
        <p:spPr/>
        <p:txBody>
          <a:bodyPr>
            <a:normAutofit fontScale="92500" lnSpcReduction="10000"/>
          </a:bodyPr>
          <a:lstStyle/>
          <a:p>
            <a:r>
              <a:rPr lang="en-US" sz="2800" dirty="0">
                <a:solidFill>
                  <a:srgbClr val="FF0000"/>
                </a:solidFill>
              </a:rPr>
              <a:t>Supply management or procurement </a:t>
            </a:r>
            <a:r>
              <a:rPr lang="en-US" sz="2800" dirty="0"/>
              <a:t>are departments devoted to negotiating purchase transactions with their </a:t>
            </a:r>
            <a:r>
              <a:rPr lang="en-US" sz="2800" dirty="0">
                <a:solidFill>
                  <a:srgbClr val="FF0000"/>
                </a:solidFill>
              </a:rPr>
              <a:t>suppliers</a:t>
            </a:r>
            <a:r>
              <a:rPr lang="en-US" sz="2800" dirty="0"/>
              <a:t>. This kind of B2B electronic commerce is sometimes called </a:t>
            </a:r>
            <a:r>
              <a:rPr lang="en-US" sz="2800" dirty="0">
                <a:solidFill>
                  <a:srgbClr val="FF0000"/>
                </a:solidFill>
              </a:rPr>
              <a:t>e-procurement</a:t>
            </a:r>
          </a:p>
          <a:p>
            <a:r>
              <a:rPr lang="en-US" sz="2800" dirty="0">
                <a:solidFill>
                  <a:srgbClr val="FF0000"/>
                </a:solidFill>
              </a:rPr>
              <a:t>Other than buying and selling products, some companies may include manufacturing processes</a:t>
            </a:r>
            <a:r>
              <a:rPr lang="en-US" sz="2800" dirty="0"/>
              <a:t>. Those </a:t>
            </a:r>
            <a:r>
              <a:rPr lang="en-US" sz="2800" dirty="0">
                <a:solidFill>
                  <a:srgbClr val="FF0000"/>
                </a:solidFill>
              </a:rPr>
              <a:t>manufacturing processes can be controlled using Internet technologies</a:t>
            </a:r>
            <a:r>
              <a:rPr lang="en-US" sz="2800" dirty="0"/>
              <a:t> within the business. All of these communication, control, and transaction-related activities have become an important part of electronic commerce. Some people include these activities in the B2B category; others refer to them as underlying or supporting business processes.</a:t>
            </a:r>
          </a:p>
          <a:p>
            <a:endParaRPr lang="en-US" dirty="0"/>
          </a:p>
        </p:txBody>
      </p:sp>
    </p:spTree>
    <p:extLst>
      <p:ext uri="{BB962C8B-B14F-4D97-AF65-F5344CB8AC3E}">
        <p14:creationId xmlns:p14="http://schemas.microsoft.com/office/powerpoint/2010/main" val="287577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1411-60C0-48FC-B839-A02406207892}"/>
              </a:ext>
            </a:extLst>
          </p:cNvPr>
          <p:cNvSpPr>
            <a:spLocks noGrp="1"/>
          </p:cNvSpPr>
          <p:nvPr>
            <p:ph type="title"/>
          </p:nvPr>
        </p:nvSpPr>
        <p:spPr/>
        <p:txBody>
          <a:bodyPr/>
          <a:lstStyle/>
          <a:p>
            <a:pPr algn="ctr"/>
            <a:r>
              <a:rPr lang="en-US" dirty="0"/>
              <a:t>Business Processes</a:t>
            </a:r>
          </a:p>
        </p:txBody>
      </p:sp>
      <p:sp>
        <p:nvSpPr>
          <p:cNvPr id="3" name="Content Placeholder 2">
            <a:extLst>
              <a:ext uri="{FF2B5EF4-FFF2-40B4-BE49-F238E27FC236}">
                <a16:creationId xmlns:a16="http://schemas.microsoft.com/office/drawing/2014/main" id="{C39969D6-592B-41C3-B433-6FB088947CA0}"/>
              </a:ext>
            </a:extLst>
          </p:cNvPr>
          <p:cNvSpPr>
            <a:spLocks noGrp="1"/>
          </p:cNvSpPr>
          <p:nvPr>
            <p:ph idx="1"/>
          </p:nvPr>
        </p:nvSpPr>
        <p:spPr/>
        <p:txBody>
          <a:bodyPr>
            <a:normAutofit fontScale="77500" lnSpcReduction="20000"/>
          </a:bodyPr>
          <a:lstStyle/>
          <a:p>
            <a:r>
              <a:rPr lang="en-US" sz="2100" b="1" dirty="0"/>
              <a:t>Business activity </a:t>
            </a:r>
            <a:r>
              <a:rPr lang="en-US" sz="2100" dirty="0"/>
              <a:t>is a task performed by a worker in the course of doing his or her job</a:t>
            </a:r>
          </a:p>
          <a:p>
            <a:r>
              <a:rPr lang="en-US" sz="2100" b="1" dirty="0"/>
              <a:t>Transaction</a:t>
            </a:r>
            <a:r>
              <a:rPr lang="en-US" sz="2100" dirty="0"/>
              <a:t> is an exchange of value, such as a purchase, a sale, or the conversion of raw materials into a finished product.</a:t>
            </a:r>
          </a:p>
          <a:p>
            <a:r>
              <a:rPr lang="en-US" sz="2100" dirty="0"/>
              <a:t>A transaction always has one or more activities associated with it, but an activity might not be related to a transaction.</a:t>
            </a:r>
          </a:p>
          <a:p>
            <a:r>
              <a:rPr lang="en-US" sz="2100" b="1" dirty="0">
                <a:solidFill>
                  <a:srgbClr val="FF0000"/>
                </a:solidFill>
              </a:rPr>
              <a:t>Business processes </a:t>
            </a:r>
            <a:r>
              <a:rPr lang="en-US" sz="2100" dirty="0">
                <a:highlight>
                  <a:srgbClr val="FFFF00"/>
                </a:highlight>
              </a:rPr>
              <a:t>are</a:t>
            </a:r>
            <a:r>
              <a:rPr lang="en-US" sz="2100" dirty="0"/>
              <a:t> groups of logical, related, and sequential </a:t>
            </a:r>
            <a:r>
              <a:rPr lang="en-US" sz="2100" dirty="0">
                <a:highlight>
                  <a:srgbClr val="FFFF00"/>
                </a:highlight>
              </a:rPr>
              <a:t>activities and transactions</a:t>
            </a:r>
            <a:r>
              <a:rPr lang="en-US" sz="2100" dirty="0"/>
              <a:t> in </a:t>
            </a:r>
            <a:r>
              <a:rPr lang="en-US" sz="2100" dirty="0">
                <a:highlight>
                  <a:srgbClr val="FFFF00"/>
                </a:highlight>
              </a:rPr>
              <a:t>which business engage</a:t>
            </a:r>
            <a:r>
              <a:rPr lang="en-US" sz="2100" dirty="0"/>
              <a:t>. </a:t>
            </a:r>
          </a:p>
          <a:p>
            <a:r>
              <a:rPr lang="en-US" sz="2100" dirty="0"/>
              <a:t>Transferring funds, placing orders, sending invoices, and shipping goods to customers are all types of activities or transactions. </a:t>
            </a:r>
          </a:p>
          <a:p>
            <a:r>
              <a:rPr lang="en-US" sz="2100" dirty="0"/>
              <a:t>For example, the business process of shipping goods to customers might include a number of activities (or tasks, or transactions), such as inspecting the goods, packing the goods, negotiating with a freight company to deliver the goods, creating and printing the shipping documents, loading the goods onto the truck, and sending payment to the freight company.</a:t>
            </a:r>
          </a:p>
          <a:p>
            <a:r>
              <a:rPr lang="en-US" sz="2100" dirty="0">
                <a:solidFill>
                  <a:srgbClr val="FF0000"/>
                </a:solidFill>
              </a:rPr>
              <a:t>Telecommuting or telework is allowing employees to work at home </a:t>
            </a:r>
            <a:r>
              <a:rPr lang="en-US" sz="2100" dirty="0"/>
              <a:t>or from other locations instead of travelling to an office.</a:t>
            </a:r>
          </a:p>
          <a:p>
            <a:endParaRPr lang="en-US" dirty="0"/>
          </a:p>
        </p:txBody>
      </p:sp>
    </p:spTree>
    <p:extLst>
      <p:ext uri="{BB962C8B-B14F-4D97-AF65-F5344CB8AC3E}">
        <p14:creationId xmlns:p14="http://schemas.microsoft.com/office/powerpoint/2010/main" val="2944357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926</TotalTime>
  <Words>4281</Words>
  <Application>Microsoft Office PowerPoint</Application>
  <PresentationFormat>Widescreen</PresentationFormat>
  <Paragraphs>233</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Century Gothic</vt:lpstr>
      <vt:lpstr>Garamond</vt:lpstr>
      <vt:lpstr>Gill Sans MT</vt:lpstr>
      <vt:lpstr>SavonVTI</vt:lpstr>
      <vt:lpstr>Com 3105 E-Commerce Application Development</vt:lpstr>
      <vt:lpstr>Learning Objectives</vt:lpstr>
      <vt:lpstr>Introduction</vt:lpstr>
      <vt:lpstr>The Evolution of Electronic Commerce</vt:lpstr>
      <vt:lpstr>The Evolution of Electronic Commerce</vt:lpstr>
      <vt:lpstr>Electronic Commerce and Electronic Business</vt:lpstr>
      <vt:lpstr>Categories of Electronic Commerce</vt:lpstr>
      <vt:lpstr>Categories of Electronic Commerce</vt:lpstr>
      <vt:lpstr>Business Processes</vt:lpstr>
      <vt:lpstr>Relative Size of Electronic Commerce Elements</vt:lpstr>
      <vt:lpstr>PowerPoint Presentation</vt:lpstr>
      <vt:lpstr>The Development and Growth of Electronic Commerce</vt:lpstr>
      <vt:lpstr>Early Electronic Commerce</vt:lpstr>
      <vt:lpstr>The First Wave of Electronic Commerce, 1995-2003</vt:lpstr>
      <vt:lpstr>The Second Wave of Electronic Commerce, 2004 - 2009</vt:lpstr>
      <vt:lpstr>The Third Wave of Electronic Commerce, 2010 - Present</vt:lpstr>
      <vt:lpstr>Business Models</vt:lpstr>
      <vt:lpstr>Revenue Models</vt:lpstr>
      <vt:lpstr>Business Processes</vt:lpstr>
      <vt:lpstr>Transaction Costs</vt:lpstr>
      <vt:lpstr>Market form of economic organization </vt:lpstr>
      <vt:lpstr>Market form of economic organization</vt:lpstr>
      <vt:lpstr>Hierarchical form of economic organization</vt:lpstr>
      <vt:lpstr>Hierarchical form of economic organization</vt:lpstr>
      <vt:lpstr>Using Electronic Commerce to Reduce Transaction Costs</vt:lpstr>
      <vt:lpstr>Network form of economic organization</vt:lpstr>
      <vt:lpstr>Network form of economic organization</vt:lpstr>
      <vt:lpstr>Network Effects</vt:lpstr>
      <vt:lpstr>Strategic Business Unit Value Chains</vt:lpstr>
      <vt:lpstr>Value Chain for a Strategic Business Unit</vt:lpstr>
      <vt:lpstr>Industry Value Chains</vt:lpstr>
      <vt:lpstr>Industry Value Chain for a Wooden Chair</vt:lpstr>
      <vt:lpstr>Value Chain Conclusion</vt:lpstr>
      <vt:lpstr>SWOT Analysis: Evaluating Business Unit Opportunities</vt:lpstr>
      <vt:lpstr>SWOT analysis questions</vt:lpstr>
      <vt:lpstr>Dell Computer</vt:lpstr>
      <vt:lpstr>Results of Dell’s SWOT analysis</vt:lpstr>
      <vt:lpstr>Dell Computer Success</vt:lpstr>
      <vt:lpstr>International Nature of Electronic Commerce</vt:lpstr>
      <vt:lpstr>Trust Issues on the Web</vt:lpstr>
      <vt:lpstr>Language Issues</vt:lpstr>
      <vt:lpstr>Culture Issues</vt:lpstr>
      <vt:lpstr>Culture and Government</vt:lpstr>
      <vt:lpstr>Infrastructure Issues</vt:lpstr>
      <vt:lpstr>Parties involved in a typical international trade transaction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Ajax Demo</dc:title>
  <dc:creator>Hans Yip</dc:creator>
  <cp:lastModifiedBy>Hans Yip</cp:lastModifiedBy>
  <cp:revision>93</cp:revision>
  <dcterms:created xsi:type="dcterms:W3CDTF">2019-11-08T14:14:16Z</dcterms:created>
  <dcterms:modified xsi:type="dcterms:W3CDTF">2020-01-20T23:59:52Z</dcterms:modified>
</cp:coreProperties>
</file>