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4" r:id="rId3"/>
    <p:sldId id="307" r:id="rId4"/>
    <p:sldId id="308" r:id="rId5"/>
    <p:sldId id="314" r:id="rId6"/>
    <p:sldId id="309" r:id="rId7"/>
    <p:sldId id="315" r:id="rId8"/>
    <p:sldId id="310" r:id="rId9"/>
    <p:sldId id="316" r:id="rId10"/>
    <p:sldId id="317" r:id="rId11"/>
    <p:sldId id="318" r:id="rId12"/>
    <p:sldId id="319" r:id="rId13"/>
    <p:sldId id="320" r:id="rId14"/>
    <p:sldId id="361" r:id="rId15"/>
    <p:sldId id="311" r:id="rId16"/>
    <p:sldId id="312" r:id="rId17"/>
    <p:sldId id="313" r:id="rId18"/>
    <p:sldId id="285" r:id="rId19"/>
    <p:sldId id="354" r:id="rId20"/>
    <p:sldId id="355" r:id="rId21"/>
    <p:sldId id="362" r:id="rId22"/>
    <p:sldId id="324" r:id="rId23"/>
    <p:sldId id="325" r:id="rId24"/>
    <p:sldId id="332" r:id="rId25"/>
    <p:sldId id="333" r:id="rId26"/>
    <p:sldId id="334" r:id="rId27"/>
    <p:sldId id="329" r:id="rId28"/>
    <p:sldId id="330" r:id="rId29"/>
    <p:sldId id="356" r:id="rId30"/>
    <p:sldId id="357" r:id="rId31"/>
    <p:sldId id="358" r:id="rId32"/>
    <p:sldId id="359" r:id="rId33"/>
    <p:sldId id="303" r:id="rId34"/>
    <p:sldId id="360" r:id="rId35"/>
    <p:sldId id="326" r:id="rId36"/>
    <p:sldId id="327" r:id="rId37"/>
    <p:sldId id="328" r:id="rId38"/>
    <p:sldId id="331" r:id="rId39"/>
    <p:sldId id="335" r:id="rId40"/>
    <p:sldId id="336" r:id="rId41"/>
    <p:sldId id="337" r:id="rId42"/>
    <p:sldId id="338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52" r:id="rId53"/>
    <p:sldId id="349" r:id="rId54"/>
    <p:sldId id="350" r:id="rId55"/>
    <p:sldId id="363" r:id="rId56"/>
    <p:sldId id="364" r:id="rId57"/>
    <p:sldId id="351" r:id="rId58"/>
    <p:sldId id="365" r:id="rId59"/>
    <p:sldId id="367" r:id="rId60"/>
    <p:sldId id="323" r:id="rId6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.ucl.ac.uk/casa/martin/atlas/zook_large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news/who-invented-the-internet" TargetMode="External"/><Relationship Id="rId2" Type="http://schemas.openxmlformats.org/officeDocument/2006/relationships/hyperlink" Target="https://www.darpa.mil/about-us/darpa-history-and-timelin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ebpage.com/" TargetMode="External"/><Relationship Id="rId2" Type="http://schemas.openxmlformats.org/officeDocument/2006/relationships/hyperlink" Target="http://www.myweb.com/myfil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outdoor, kite, colorful, orange&#10;&#10;Description automatically generated">
            <a:extLst>
              <a:ext uri="{FF2B5EF4-FFF2-40B4-BE49-F238E27FC236}">
                <a16:creationId xmlns:a16="http://schemas.microsoft.com/office/drawing/2014/main" id="{0FBF40BD-B57D-42B8-B4BC-1938B6C0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60" b="201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17C5-6542-49F6-BC63-B0189151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Com 3105 E-Commerce Application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F2DC-BA66-499A-887C-A390309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 dirty="0"/>
              <a:t>Hans Yip</a:t>
            </a:r>
          </a:p>
        </p:txBody>
      </p:sp>
    </p:spTree>
    <p:extLst>
      <p:ext uri="{BB962C8B-B14F-4D97-AF65-F5344CB8AC3E}">
        <p14:creationId xmlns:p14="http://schemas.microsoft.com/office/powerpoint/2010/main" val="41840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190CC-1FFF-445A-BB47-0595FFDD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How does Internet Work?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webserver-backbone-sm">
            <a:extLst>
              <a:ext uri="{FF2B5EF4-FFF2-40B4-BE49-F238E27FC236}">
                <a16:creationId xmlns:a16="http://schemas.microsoft.com/office/drawing/2014/main" id="{99BD1E66-73F1-48D7-9727-7A156B89BD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90" y="645106"/>
            <a:ext cx="6148798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19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1C8F5-ACBA-4A79-ABC6-EF185C2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How does Internet Work?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cox_1457_large">
            <a:extLst>
              <a:ext uri="{FF2B5EF4-FFF2-40B4-BE49-F238E27FC236}">
                <a16:creationId xmlns:a16="http://schemas.microsoft.com/office/drawing/2014/main" id="{465CD5B7-300A-43D2-B2F9-E5720B7740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70" y="1148115"/>
            <a:ext cx="6202238" cy="45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156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FF9AA-A161-47AC-8A2F-1A03602D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How does Internet Work?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munzner_default">
            <a:extLst>
              <a:ext uri="{FF2B5EF4-FFF2-40B4-BE49-F238E27FC236}">
                <a16:creationId xmlns:a16="http://schemas.microsoft.com/office/drawing/2014/main" id="{5B4F4832-BE58-4BB9-BDE2-09FE303D1A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57" y="645106"/>
            <a:ext cx="5564663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769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6CEC-24C3-4E27-875B-E3C88A7D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A map of domain name ownership at street level for downtown San Francisco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Domain Name Map - click for larger image">
            <a:hlinkClick r:id="rId3"/>
            <a:extLst>
              <a:ext uri="{FF2B5EF4-FFF2-40B4-BE49-F238E27FC236}">
                <a16:creationId xmlns:a16="http://schemas.microsoft.com/office/drawing/2014/main" id="{3225437F-BB63-483A-BA2D-EC320859F4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76" y="645106"/>
            <a:ext cx="5762225" cy="5564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20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BAAA1-ABF2-4D5A-A849-637EDDFC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08003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Router-based Architecture of the Internet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peterson\chimbo temp\Schneider2014\artwork\C8757_ch02_no callouts\Fig2-02.gif">
            <a:extLst>
              <a:ext uri="{FF2B5EF4-FFF2-40B4-BE49-F238E27FC236}">
                <a16:creationId xmlns:a16="http://schemas.microsoft.com/office/drawing/2014/main" id="{AD038A31-611F-4D9E-8559-FA2CB930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417" y="640855"/>
            <a:ext cx="7144801" cy="55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48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8B49-DE25-4D90-B122-D1C2C9A8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Browsers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1FB72-A798-401A-9917-4C540BAB1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There are different </a:t>
            </a:r>
            <a:r>
              <a:rPr lang="en-US" sz="3600" dirty="0">
                <a:solidFill>
                  <a:srgbClr val="FF0000"/>
                </a:solidFill>
              </a:rPr>
              <a:t>web browsers </a:t>
            </a:r>
            <a:r>
              <a:rPr lang="en-US" sz="3600" dirty="0"/>
              <a:t>in the market: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 Mozilla: </a:t>
            </a:r>
            <a:r>
              <a:rPr lang="en-US" sz="3600" dirty="0">
                <a:solidFill>
                  <a:srgbClr val="FF0000"/>
                </a:solidFill>
              </a:rPr>
              <a:t>Firefox</a:t>
            </a:r>
            <a:r>
              <a:rPr lang="en-US" sz="3600" dirty="0"/>
              <a:t> for Windows &amp; Linux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 Microsoft: </a:t>
            </a:r>
            <a:r>
              <a:rPr lang="en-US" sz="3600" dirty="0">
                <a:solidFill>
                  <a:srgbClr val="FF0000"/>
                </a:solidFill>
              </a:rPr>
              <a:t>Internet Explorer </a:t>
            </a:r>
            <a:r>
              <a:rPr lang="en-US" sz="3600" dirty="0"/>
              <a:t>for Windows (</a:t>
            </a:r>
            <a:r>
              <a:rPr lang="en-US" sz="3600" dirty="0">
                <a:solidFill>
                  <a:srgbClr val="FF0000"/>
                </a:solidFill>
              </a:rPr>
              <a:t>Edge</a:t>
            </a:r>
            <a:r>
              <a:rPr lang="en-US" sz="3600" dirty="0"/>
              <a:t> for Windows 10)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Netscape</a:t>
            </a:r>
            <a:r>
              <a:rPr lang="en-US" sz="3600" dirty="0"/>
              <a:t> for Windows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Opera</a:t>
            </a:r>
            <a:r>
              <a:rPr lang="en-US" sz="3600" dirty="0"/>
              <a:t> for mobile phones (Opera developed in Norway as a research project in 1994)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Safari</a:t>
            </a:r>
            <a:r>
              <a:rPr lang="en-US" sz="3600" dirty="0"/>
              <a:t> for Apple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3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C536-D2A5-4E2A-AE1B-931D513F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C98A8-7BAE-45AF-BF6F-5A6E24870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Web Server is not only “looking up a file” (</a:t>
            </a:r>
            <a:r>
              <a:rPr lang="en-US" sz="2800" dirty="0">
                <a:solidFill>
                  <a:srgbClr val="FF0000"/>
                </a:solidFill>
              </a:rPr>
              <a:t>static web page</a:t>
            </a:r>
            <a:r>
              <a:rPr lang="en-US" sz="2800" dirty="0"/>
              <a:t>).</a:t>
            </a:r>
          </a:p>
          <a:p>
            <a:r>
              <a:rPr lang="en-US" sz="2800" dirty="0"/>
              <a:t>It can process information and generate a page based on the specifics of the query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Dynamic web pages </a:t>
            </a:r>
            <a:r>
              <a:rPr lang="en-US" sz="2800" dirty="0"/>
              <a:t>are generated by software such as </a:t>
            </a:r>
            <a:r>
              <a:rPr lang="en-US" sz="2800" b="1" dirty="0"/>
              <a:t>CGI</a:t>
            </a:r>
            <a:r>
              <a:rPr lang="en-US" sz="2800" dirty="0"/>
              <a:t> (Common Gate Interface)</a:t>
            </a:r>
          </a:p>
          <a:p>
            <a:r>
              <a:rPr lang="en-US" sz="2800" dirty="0"/>
              <a:t>Common Web servers: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Microsoft IIS (Internet Information Services)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Apache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2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16C6-C496-48BF-A758-61CC02F0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2D5C-F57D-429D-BC1F-738C54B2D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en-US" sz="5000" b="1" dirty="0"/>
              <a:t>Web Pages</a:t>
            </a:r>
            <a:r>
              <a:rPr lang="en-US" altLang="en-US" sz="5000" dirty="0"/>
              <a:t>: contain HTML coding.</a:t>
            </a:r>
          </a:p>
          <a:p>
            <a:r>
              <a:rPr lang="en-US" altLang="en-US" sz="5000" b="1" dirty="0"/>
              <a:t>Web Site</a:t>
            </a:r>
            <a:r>
              <a:rPr lang="en-US" altLang="en-US" sz="5000" dirty="0"/>
              <a:t>: a collection of web pages.</a:t>
            </a:r>
          </a:p>
          <a:p>
            <a:r>
              <a:rPr lang="en-US" altLang="en-US" sz="5000" b="1" dirty="0"/>
              <a:t>Web servers</a:t>
            </a:r>
            <a:r>
              <a:rPr lang="en-US" altLang="en-US" sz="5000" dirty="0"/>
              <a:t>: Program that interpret HTTP requests and deliver the appropriate web page to your browser.</a:t>
            </a:r>
          </a:p>
          <a:p>
            <a:r>
              <a:rPr lang="en-US" altLang="en-US" sz="5000" b="1" dirty="0"/>
              <a:t>Server-Side Programming</a:t>
            </a:r>
            <a:r>
              <a:rPr lang="en-US" altLang="en-US" sz="5000" dirty="0"/>
              <a:t>: Programs that run on the server computer.</a:t>
            </a:r>
          </a:p>
          <a:p>
            <a:r>
              <a:rPr lang="en-US" altLang="en-US" sz="5000" b="1" dirty="0"/>
              <a:t>Web Browsers</a:t>
            </a:r>
            <a:r>
              <a:rPr lang="en-US" altLang="en-US" sz="5000" dirty="0"/>
              <a:t>: Program on the client computer that use to interpret and display web pages.</a:t>
            </a:r>
          </a:p>
          <a:p>
            <a:r>
              <a:rPr lang="en-US" altLang="en-US" sz="5000" b="1" dirty="0"/>
              <a:t>Client-Side Programming</a:t>
            </a:r>
            <a:r>
              <a:rPr lang="en-US" altLang="en-US" sz="5000" dirty="0"/>
              <a:t>: Programs that run on the client side.</a:t>
            </a:r>
          </a:p>
          <a:p>
            <a:r>
              <a:rPr lang="en-US" altLang="en-US" sz="5000" b="1" dirty="0"/>
              <a:t>DNS (Domain Name Service): </a:t>
            </a:r>
            <a:r>
              <a:rPr lang="en-US" altLang="en-US" sz="5000" dirty="0"/>
              <a:t>Convert Domain name into IP address.</a:t>
            </a:r>
          </a:p>
          <a:p>
            <a:r>
              <a:rPr lang="en-US" altLang="en-US" sz="5000" b="1" dirty="0"/>
              <a:t>HTTP Requests</a:t>
            </a:r>
            <a:r>
              <a:rPr lang="en-US" altLang="en-US" sz="5000" dirty="0"/>
              <a:t>: transmit from browser to server with method information (GET/POST) to request a web page.</a:t>
            </a:r>
          </a:p>
          <a:p>
            <a:r>
              <a:rPr lang="en-US" altLang="en-US" sz="5000" b="1" dirty="0"/>
              <a:t>HTTP Responses</a:t>
            </a:r>
            <a:r>
              <a:rPr lang="en-US" altLang="en-US" sz="5000" dirty="0"/>
              <a:t>: return from server to browser with status codes (200 – ok, 204 – no content, 401 – not authorized, 403 – forbidden, 404 – not found, </a:t>
            </a:r>
            <a:r>
              <a:rPr lang="en-US" altLang="en-US" sz="5000" dirty="0" err="1"/>
              <a:t>etc</a:t>
            </a:r>
            <a:r>
              <a:rPr lang="en-US" altLang="en-US" sz="5000" dirty="0"/>
              <a:t>…)</a:t>
            </a:r>
          </a:p>
          <a:p>
            <a:r>
              <a:rPr lang="en-US" altLang="en-US" sz="5000" b="1" dirty="0"/>
              <a:t>HTML Forms</a:t>
            </a:r>
            <a:r>
              <a:rPr lang="en-US" altLang="en-US" sz="5000" dirty="0"/>
              <a:t>: web page contain fields where you can enter information. (&lt;form&gt;&lt;/form&gt;, &lt;input /&gt;, &lt;select&gt;&lt;/select&gt;, &lt;option&gt;&lt;/option&gt;, </a:t>
            </a:r>
            <a:r>
              <a:rPr lang="en-US" altLang="en-US" sz="5000" dirty="0" err="1"/>
              <a:t>etc</a:t>
            </a:r>
            <a:r>
              <a:rPr lang="en-US" altLang="en-US" sz="5000" dirty="0"/>
              <a:t>…)</a:t>
            </a:r>
          </a:p>
          <a:p>
            <a:r>
              <a:rPr lang="en-US" altLang="en-US" sz="5000" b="1" dirty="0"/>
              <a:t>GET and POST Requests</a:t>
            </a:r>
            <a:r>
              <a:rPr lang="en-US" altLang="en-US" sz="5000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5000" dirty="0"/>
              <a:t>GET: encodes the message it sends into a query string, which is appended to the URL 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5000" dirty="0"/>
              <a:t>POST: sends its message in the message body of the request.  (data is encoded and sent via an HTTP request).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6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FD6B-9DFF-4042-B211-6E4180F6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Internet and World Wide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23D3-9713-4395-9F47-0604CC866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Computer network </a:t>
            </a:r>
            <a:r>
              <a:rPr lang="en-US" dirty="0"/>
              <a:t>is any </a:t>
            </a:r>
            <a:r>
              <a:rPr lang="en-US" dirty="0">
                <a:solidFill>
                  <a:srgbClr val="FF0000"/>
                </a:solidFill>
              </a:rPr>
              <a:t>technology allowing people to connect computers to each other</a:t>
            </a:r>
          </a:p>
          <a:p>
            <a:r>
              <a:rPr lang="en-US" b="1" dirty="0"/>
              <a:t>internet (small “</a:t>
            </a:r>
            <a:r>
              <a:rPr lang="en-US" b="1" dirty="0" err="1"/>
              <a:t>i</a:t>
            </a:r>
            <a:r>
              <a:rPr lang="en-US" b="1" dirty="0"/>
              <a:t>”)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group of interconnected computer networks</a:t>
            </a:r>
          </a:p>
          <a:p>
            <a:r>
              <a:rPr lang="en-US" b="1" dirty="0"/>
              <a:t>Internet (capital “I”) </a:t>
            </a:r>
            <a:r>
              <a:rPr lang="en-US" dirty="0"/>
              <a:t>connects networks all over the </a:t>
            </a:r>
            <a:r>
              <a:rPr lang="en-US" dirty="0">
                <a:solidFill>
                  <a:srgbClr val="FF0000"/>
                </a:solidFill>
              </a:rPr>
              <a:t>world</a:t>
            </a:r>
          </a:p>
          <a:p>
            <a:r>
              <a:rPr lang="en-US" altLang="en-US" dirty="0"/>
              <a:t>The </a:t>
            </a:r>
            <a:r>
              <a:rPr lang="en-US" altLang="en-US" b="1" dirty="0"/>
              <a:t>Internet</a:t>
            </a:r>
            <a:r>
              <a:rPr lang="en-US" altLang="en-US" dirty="0"/>
              <a:t> is a </a:t>
            </a:r>
            <a:r>
              <a:rPr lang="en-US" altLang="en-US" dirty="0">
                <a:solidFill>
                  <a:srgbClr val="FF0000"/>
                </a:solidFill>
              </a:rPr>
              <a:t>global network of computers and mobile devices </a:t>
            </a:r>
            <a:r>
              <a:rPr lang="en-US" altLang="en-US" dirty="0"/>
              <a:t>that </a:t>
            </a:r>
            <a:r>
              <a:rPr lang="en-US" altLang="en-US" dirty="0">
                <a:solidFill>
                  <a:srgbClr val="FF0000"/>
                </a:solidFill>
              </a:rPr>
              <a:t>allows individuals and businesses </a:t>
            </a:r>
            <a:r>
              <a:rPr lang="en-US" altLang="en-US" dirty="0"/>
              <a:t>around the world to </a:t>
            </a:r>
            <a:r>
              <a:rPr lang="en-US" altLang="en-US" dirty="0">
                <a:solidFill>
                  <a:srgbClr val="FF0000"/>
                </a:solidFill>
              </a:rPr>
              <a:t>share information and other resources </a:t>
            </a:r>
            <a:r>
              <a:rPr lang="en-US" altLang="en-US" dirty="0"/>
              <a:t>and conduct business transactions. </a:t>
            </a:r>
          </a:p>
          <a:p>
            <a:r>
              <a:rPr lang="en-US" altLang="en-US" dirty="0"/>
              <a:t> </a:t>
            </a:r>
            <a:r>
              <a:rPr lang="en-US" altLang="en-US" b="1" dirty="0"/>
              <a:t>host</a:t>
            </a:r>
            <a:r>
              <a:rPr lang="en-US" altLang="en-US" dirty="0"/>
              <a:t> - is a computer or device </a:t>
            </a:r>
            <a:r>
              <a:rPr lang="en-US" altLang="en-US" dirty="0">
                <a:solidFill>
                  <a:srgbClr val="FF0000"/>
                </a:solidFill>
              </a:rPr>
              <a:t>directly connected to the Internet</a:t>
            </a:r>
            <a:r>
              <a:rPr lang="en-US" altLang="en-US" dirty="0"/>
              <a:t>.</a:t>
            </a:r>
          </a:p>
          <a:p>
            <a:r>
              <a:rPr lang="en-US" altLang="en-US" b="1" dirty="0"/>
              <a:t>Online</a:t>
            </a:r>
            <a:r>
              <a:rPr lang="en-US" altLang="en-US" dirty="0"/>
              <a:t> - When a </a:t>
            </a:r>
            <a:r>
              <a:rPr lang="en-US" altLang="en-US" dirty="0">
                <a:solidFill>
                  <a:srgbClr val="FF0000"/>
                </a:solidFill>
              </a:rPr>
              <a:t>user connects to the Internet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A </a:t>
            </a:r>
            <a:r>
              <a:rPr lang="en-US" altLang="en-US" b="1" dirty="0"/>
              <a:t>protocol</a:t>
            </a:r>
            <a:r>
              <a:rPr lang="en-US" altLang="en-US" dirty="0"/>
              <a:t> is a standard or set of </a:t>
            </a:r>
            <a:r>
              <a:rPr lang="en-US" altLang="en-US" dirty="0">
                <a:solidFill>
                  <a:srgbClr val="FF0000"/>
                </a:solidFill>
              </a:rPr>
              <a:t>rules that computer network devices follow when transmitting and receiving data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 Every computer and device connected to the </a:t>
            </a:r>
            <a:r>
              <a:rPr lang="en-US" altLang="en-US" dirty="0">
                <a:solidFill>
                  <a:srgbClr val="FF0000"/>
                </a:solidFill>
              </a:rPr>
              <a:t>Internet uses </a:t>
            </a:r>
            <a:r>
              <a:rPr lang="en-US" altLang="en-US" b="1" dirty="0"/>
              <a:t>Transmission Control Protocol/ Internet Protocol (TCP/IP)</a:t>
            </a:r>
            <a:r>
              <a:rPr lang="en-US" altLang="en-US" dirty="0"/>
              <a:t>.</a:t>
            </a:r>
            <a:endParaRPr lang="en-US" alt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4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EAF5-60F7-4F80-B5F7-28AA1D7E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Internet and World Wide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0AB8-1130-49AF-8877-2133666F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IP Address (Internet Protocol Address): </a:t>
            </a:r>
            <a:r>
              <a:rPr lang="en-US" sz="2400" dirty="0"/>
              <a:t>is a sequence of numbers that </a:t>
            </a:r>
            <a:r>
              <a:rPr lang="en-US" sz="2400" dirty="0">
                <a:solidFill>
                  <a:srgbClr val="FF0000"/>
                </a:solidFill>
              </a:rPr>
              <a:t>uniquely identifies the location of each computer or device connected to the Internet.</a:t>
            </a:r>
          </a:p>
          <a:p>
            <a:r>
              <a:rPr lang="en-US" sz="2400" b="1" dirty="0"/>
              <a:t>Domain name</a:t>
            </a:r>
            <a:r>
              <a:rPr lang="en-US" sz="2400" dirty="0"/>
              <a:t>: is a </a:t>
            </a:r>
            <a:r>
              <a:rPr lang="en-US" sz="2400" dirty="0">
                <a:solidFill>
                  <a:srgbClr val="FF0000"/>
                </a:solidFill>
              </a:rPr>
              <a:t>text-based name </a:t>
            </a:r>
            <a:r>
              <a:rPr lang="en-US" sz="2400" dirty="0"/>
              <a:t>that </a:t>
            </a:r>
            <a:r>
              <a:rPr lang="en-US" sz="2400" dirty="0">
                <a:solidFill>
                  <a:srgbClr val="FF0000"/>
                </a:solidFill>
              </a:rPr>
              <a:t>corresponds to the IP address of a server that hosts a website.</a:t>
            </a:r>
          </a:p>
          <a:p>
            <a:r>
              <a:rPr lang="en-US" sz="2400" b="1" dirty="0"/>
              <a:t>DNS server </a:t>
            </a:r>
            <a:r>
              <a:rPr lang="en-US" sz="2400" dirty="0">
                <a:solidFill>
                  <a:srgbClr val="FF0000"/>
                </a:solidFill>
              </a:rPr>
              <a:t>translates the domain name to its associated IP address</a:t>
            </a:r>
            <a:r>
              <a:rPr lang="en-US" sz="2400" dirty="0"/>
              <a:t>.</a:t>
            </a:r>
          </a:p>
          <a:p>
            <a:r>
              <a:rPr lang="en-US" sz="2400" dirty="0"/>
              <a:t>IPv4 -----------------&gt; 74.125.224.72</a:t>
            </a:r>
          </a:p>
          <a:p>
            <a:r>
              <a:rPr lang="en-US" sz="2400" dirty="0"/>
              <a:t>IPv6 -----------------&gt; 2001:4860:4860::8844</a:t>
            </a:r>
          </a:p>
          <a:p>
            <a:r>
              <a:rPr lang="en-US" sz="2400" dirty="0"/>
              <a:t>Domain name ----&gt; google.com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0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DA08-7390-4611-BD7F-02C79976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EBF6-3F95-44F8-BF61-3DC2438D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Chapter 2 - Technology Infrastructure: Internet and the World Wide Web</a:t>
            </a:r>
          </a:p>
          <a:p>
            <a:pPr lvl="1"/>
            <a:r>
              <a:rPr lang="en-US" sz="2400" dirty="0"/>
              <a:t>About the origin, growth, and current structure of the Internet</a:t>
            </a:r>
          </a:p>
          <a:p>
            <a:pPr lvl="1"/>
            <a:r>
              <a:rPr lang="en-US" sz="2400" dirty="0"/>
              <a:t>How packet-switched networks are combined to form the Internet</a:t>
            </a:r>
          </a:p>
          <a:p>
            <a:pPr lvl="1"/>
            <a:r>
              <a:rPr lang="en-US" sz="2400" dirty="0"/>
              <a:t>How Internet, e-mail, and Web protocols work</a:t>
            </a:r>
          </a:p>
          <a:p>
            <a:pPr lvl="1"/>
            <a:r>
              <a:rPr lang="en-US" sz="2400" dirty="0"/>
              <a:t>About Internet addressing and how Web domain names are constructed</a:t>
            </a:r>
          </a:p>
          <a:p>
            <a:pPr lvl="1"/>
            <a:r>
              <a:rPr lang="en-US" sz="2400" dirty="0"/>
              <a:t>About the history and use of markup languages on the Web</a:t>
            </a:r>
          </a:p>
          <a:p>
            <a:pPr lvl="1"/>
            <a:r>
              <a:rPr lang="en-US" sz="2400" dirty="0"/>
              <a:t>How HTML tags and links work</a:t>
            </a:r>
          </a:p>
          <a:p>
            <a:pPr lvl="1"/>
            <a:r>
              <a:rPr lang="en-US" sz="2400" dirty="0"/>
              <a:t>About the cost and performance of Internet connections technologies </a:t>
            </a:r>
          </a:p>
          <a:p>
            <a:pPr lvl="1"/>
            <a:r>
              <a:rPr lang="en-US" sz="2400" dirty="0"/>
              <a:t>About Internet2 and the Semantic Web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298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139F-28BF-4A42-A609-F6FBAF8E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Domain Name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693242-CA76-4B4B-88EF-0691E38C5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505" y="2397460"/>
            <a:ext cx="8272989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73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DCFE9-9D3E-423E-A331-BB593B14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>
                <a:solidFill>
                  <a:schemeClr val="bg1"/>
                </a:solidFill>
              </a:rPr>
              <a:t>Commonly Used Domain Names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peterson\chimbo temp\Schneider2014\artwork\C8757_ch02_no callouts\Fig2-04.gif">
            <a:extLst>
              <a:ext uri="{FF2B5EF4-FFF2-40B4-BE49-F238E27FC236}">
                <a16:creationId xmlns:a16="http://schemas.microsoft.com/office/drawing/2014/main" id="{1FA19EA3-84CE-430A-8991-BE0FD2A4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570" y="664492"/>
            <a:ext cx="6202238" cy="552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98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F736-0C3B-4AFC-9E57-65697011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25AF-82BD-47A1-AFC1-8EB7D504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800" b="1" dirty="0"/>
              <a:t>Blogs </a:t>
            </a:r>
            <a:r>
              <a:rPr lang="en-US" altLang="en-US" sz="2800" dirty="0"/>
              <a:t>– are locations that </a:t>
            </a:r>
            <a:r>
              <a:rPr lang="en-US" altLang="en-US" sz="2800" dirty="0">
                <a:solidFill>
                  <a:srgbClr val="FF0000"/>
                </a:solidFill>
              </a:rPr>
              <a:t>people can share ideas and information</a:t>
            </a:r>
            <a:r>
              <a:rPr lang="en-US" altLang="en-US" sz="2800" dirty="0"/>
              <a:t>.</a:t>
            </a:r>
            <a:endParaRPr lang="en-US" altLang="en-US" sz="2800" b="1" dirty="0"/>
          </a:p>
          <a:p>
            <a:r>
              <a:rPr lang="en-US" altLang="en-US" sz="2800" dirty="0"/>
              <a:t>Millions of people go online to share ideas and information by hosting and participating in blogs — a </a:t>
            </a:r>
            <a:r>
              <a:rPr lang="en-US" altLang="en-US" sz="2800" dirty="0">
                <a:solidFill>
                  <a:srgbClr val="FF0000"/>
                </a:solidFill>
              </a:rPr>
              <a:t>process called </a:t>
            </a:r>
            <a:r>
              <a:rPr lang="en-US" altLang="en-US" sz="2800" b="1" dirty="0"/>
              <a:t>blogging</a:t>
            </a:r>
            <a:r>
              <a:rPr lang="en-US" altLang="en-US" sz="2800" dirty="0"/>
              <a:t>.</a:t>
            </a:r>
          </a:p>
          <a:p>
            <a:r>
              <a:rPr lang="en-US" altLang="en-US" sz="2800" b="1" dirty="0"/>
              <a:t>Video sharing </a:t>
            </a:r>
            <a:r>
              <a:rPr lang="en-US" altLang="en-US" sz="2800" dirty="0"/>
              <a:t>websites, sometimes called </a:t>
            </a:r>
            <a:r>
              <a:rPr lang="en-US" altLang="en-US" sz="2800" b="1" dirty="0"/>
              <a:t>video blogging </a:t>
            </a:r>
            <a:r>
              <a:rPr lang="en-US" altLang="en-US" sz="2800" dirty="0"/>
              <a:t>websites, such as YouTube and Vimeo, </a:t>
            </a:r>
            <a:r>
              <a:rPr lang="en-US" altLang="en-US" sz="2800" dirty="0">
                <a:solidFill>
                  <a:srgbClr val="FF0000"/>
                </a:solidFill>
              </a:rPr>
              <a:t>allow users to share and comment on personal and professional videos</a:t>
            </a:r>
            <a:r>
              <a:rPr lang="en-US" altLang="en-US" sz="2800" dirty="0"/>
              <a:t>. </a:t>
            </a:r>
          </a:p>
          <a:p>
            <a:r>
              <a:rPr lang="en-US" altLang="en-US" sz="2800" b="1" dirty="0"/>
              <a:t>Microblogging</a:t>
            </a:r>
            <a:r>
              <a:rPr lang="en-US" altLang="en-US" sz="2800" dirty="0"/>
              <a:t> is </a:t>
            </a:r>
            <a:r>
              <a:rPr lang="en-US" altLang="en-US" sz="2800" dirty="0">
                <a:solidFill>
                  <a:srgbClr val="FF0000"/>
                </a:solidFill>
              </a:rPr>
              <a:t>sending brief text messages to subscribers</a:t>
            </a:r>
            <a:r>
              <a:rPr lang="en-US" altLang="en-US" sz="2800" dirty="0"/>
              <a:t>, such as by using Twitter or other services to share status updates, links to articles, photos, and 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4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DF7A-A6B0-438F-BA2D-D642C3BD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Internet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BC8C1-130A-4D85-A450-CC27795DC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Browsing and searching </a:t>
            </a:r>
            <a:r>
              <a:rPr lang="en-US" altLang="en-US" sz="2800" dirty="0"/>
              <a:t>for information.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Communicating with others </a:t>
            </a:r>
            <a:r>
              <a:rPr lang="en-US" altLang="en-US" sz="2800" dirty="0"/>
              <a:t>through email, text or video chat, social networking, instant messaging, mailing lists, blogs and microblogs, and other media.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Downloading and uploading files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Accessing remote computers or servers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Conducting business activities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Online shopping and bill payment</a:t>
            </a:r>
            <a:r>
              <a:rPr lang="en-US" alt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21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D90E-05A1-466C-B271-8E2F3982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Downloading and Uploading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7D1DC-0296-4CE2-B841-CCC3DB33E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One of the most useful Internet activities is downloading files from a server or uploading files to a server. </a:t>
            </a:r>
          </a:p>
          <a:p>
            <a:r>
              <a:rPr lang="en-US" altLang="en-US" dirty="0"/>
              <a:t>A </a:t>
            </a:r>
            <a:r>
              <a:rPr lang="en-US" altLang="en-US" b="1" dirty="0"/>
              <a:t>server</a:t>
            </a:r>
            <a:r>
              <a:rPr lang="en-US" altLang="en-US" dirty="0"/>
              <a:t> is a </a:t>
            </a:r>
            <a:r>
              <a:rPr lang="en-US" altLang="en-US" dirty="0">
                <a:solidFill>
                  <a:srgbClr val="FF0000"/>
                </a:solidFill>
              </a:rPr>
              <a:t>computer on a network </a:t>
            </a:r>
            <a:r>
              <a:rPr lang="en-US" altLang="en-US" dirty="0"/>
              <a:t>used to store files. </a:t>
            </a:r>
          </a:p>
          <a:p>
            <a:r>
              <a:rPr lang="en-US" altLang="en-US" dirty="0"/>
              <a:t>The Internet standard or protocol that you use to upload or download music, software, word processing, picture, and other files to a server is the </a:t>
            </a:r>
            <a:r>
              <a:rPr lang="en-US" altLang="en-US" b="1" dirty="0"/>
              <a:t>File Transfer Protocol (FTP)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Remote data access, storage, software access, and collaboration technologies are all aspects of </a:t>
            </a:r>
            <a:r>
              <a:rPr lang="en-US" altLang="en-US" b="1" dirty="0"/>
              <a:t>cloud computing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29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0085-D22C-4EB6-AC67-1494319C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Remote Computing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2DA43-2C47-4AF0-BB13-05495768B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r>
              <a:rPr lang="en-US" altLang="en-US" sz="3200" b="1" dirty="0"/>
              <a:t>Virtual Private Network (VPN)</a:t>
            </a:r>
            <a:r>
              <a:rPr lang="en-US" altLang="en-US" sz="3200" dirty="0"/>
              <a:t> - A VPN </a:t>
            </a:r>
            <a:r>
              <a:rPr lang="en-US" altLang="en-US" sz="3200" dirty="0">
                <a:solidFill>
                  <a:srgbClr val="FF0000"/>
                </a:solidFill>
              </a:rPr>
              <a:t>provides a secure, encrypted connection between a remote user and a local area network</a:t>
            </a:r>
            <a:r>
              <a:rPr lang="en-US" altLang="en-US" sz="3200" dirty="0"/>
              <a:t>.</a:t>
            </a:r>
          </a:p>
          <a:p>
            <a:r>
              <a:rPr lang="en-US" altLang="en-US" sz="3200" dirty="0"/>
              <a:t> </a:t>
            </a:r>
            <a:r>
              <a:rPr lang="en-US" altLang="en-US" sz="3200" b="1" dirty="0"/>
              <a:t>Web conferencing </a:t>
            </a:r>
            <a:r>
              <a:rPr lang="en-US" altLang="en-US" sz="3200" dirty="0"/>
              <a:t>or </a:t>
            </a:r>
            <a:r>
              <a:rPr lang="en-US" altLang="en-US" sz="3200" b="1" dirty="0"/>
              <a:t>video calling </a:t>
            </a:r>
            <a:r>
              <a:rPr lang="en-US" altLang="en-US" sz="3200" dirty="0"/>
              <a:t>allows </a:t>
            </a:r>
            <a:r>
              <a:rPr lang="en-US" altLang="en-US" sz="3200" dirty="0">
                <a:solidFill>
                  <a:srgbClr val="FF0000"/>
                </a:solidFill>
              </a:rPr>
              <a:t>remote employees to participate in meetings, training sessions, and more.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05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A4EC3-939F-4F15-B4D4-F80635FE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Conducting Business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8F15A-932D-4192-8833-F0BEC7698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sz="2600" dirty="0"/>
              <a:t>Although people often use the terms e-business and e-commerce interchangeably.</a:t>
            </a:r>
          </a:p>
          <a:p>
            <a:r>
              <a:rPr lang="en-US" altLang="en-US" sz="2600" b="1" dirty="0"/>
              <a:t>E-business</a:t>
            </a:r>
            <a:r>
              <a:rPr lang="en-US" altLang="en-US" sz="2600" dirty="0"/>
              <a:t> refers to any </a:t>
            </a:r>
            <a:r>
              <a:rPr lang="en-US" altLang="en-US" sz="2600" dirty="0">
                <a:solidFill>
                  <a:srgbClr val="FF0000"/>
                </a:solidFill>
              </a:rPr>
              <a:t>use of the Internet to conduct a company’s business</a:t>
            </a:r>
            <a:r>
              <a:rPr lang="en-US" altLang="en-US" sz="2600" dirty="0"/>
              <a:t>.</a:t>
            </a:r>
          </a:p>
          <a:p>
            <a:r>
              <a:rPr lang="en-US" altLang="en-US" sz="2600" b="1" dirty="0"/>
              <a:t>E-commerce</a:t>
            </a:r>
            <a:r>
              <a:rPr lang="en-US" altLang="en-US" sz="2600" dirty="0"/>
              <a:t> refers to </a:t>
            </a:r>
            <a:r>
              <a:rPr lang="en-US" altLang="en-US" sz="2600" dirty="0">
                <a:solidFill>
                  <a:srgbClr val="FF0000"/>
                </a:solidFill>
              </a:rPr>
              <a:t>Internet use for the purpose of generating sales of goods or services, or creating and maintaining customer relations</a:t>
            </a:r>
            <a:r>
              <a:rPr lang="en-US" altLang="en-US" sz="2600" dirty="0"/>
              <a:t>.</a:t>
            </a:r>
          </a:p>
          <a:p>
            <a:r>
              <a:rPr lang="en-US" altLang="en-US" sz="2600" dirty="0"/>
              <a:t>E-commerce websites can be categorized by the participants involved in the transactions:</a:t>
            </a:r>
          </a:p>
          <a:p>
            <a:pPr lvl="1"/>
            <a:r>
              <a:rPr lang="en-US" altLang="en-US" sz="2600" dirty="0"/>
              <a:t>Business-to-consumer (B2C)</a:t>
            </a:r>
          </a:p>
          <a:p>
            <a:pPr lvl="1"/>
            <a:r>
              <a:rPr lang="en-US" altLang="en-US" sz="2600" dirty="0"/>
              <a:t>Business-to-business (B2B)</a:t>
            </a:r>
          </a:p>
          <a:p>
            <a:pPr lvl="1"/>
            <a:r>
              <a:rPr lang="en-US" altLang="en-US" sz="2600" dirty="0"/>
              <a:t>Business-to-employee (B2E)</a:t>
            </a:r>
          </a:p>
          <a:p>
            <a:pPr lvl="1"/>
            <a:r>
              <a:rPr lang="en-US" altLang="en-US" sz="2600" dirty="0"/>
              <a:t>Consumer-to-consumer (C2C)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5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4883-6002-46D1-B5A5-8EFC8C0C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Email and Other Communication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DF5252-C318-4624-B6D3-FCFDCBA927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02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74">
                <a:tc>
                  <a:txBody>
                    <a:bodyPr/>
                    <a:lstStyle/>
                    <a:p>
                      <a:r>
                        <a:rPr lang="en-US" sz="1800" dirty="0"/>
                        <a:t>Online Communication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Users</a:t>
                      </a:r>
                      <a:r>
                        <a:rPr lang="en-US" sz="1800" baseline="0" dirty="0"/>
                        <a:t> must</a:t>
                      </a:r>
                      <a:r>
                        <a:rPr lang="en-US" sz="1800" dirty="0"/>
                        <a:t>  be online at</a:t>
                      </a:r>
                      <a:r>
                        <a:rPr lang="en-US" sz="1800" baseline="0" dirty="0"/>
                        <a:t> the same time or not</a:t>
                      </a:r>
                      <a:endParaRPr lang="en-US" sz="1800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 dirty="0"/>
                        <a:t>Email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Users send and receive text with or without attached files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 dirty="0"/>
                        <a:t>Instant messaging (IM) and mobile instant messaging (MIM)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Two or more users take turns exchanging brief messages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59">
                <a:tc>
                  <a:txBody>
                    <a:bodyPr/>
                    <a:lstStyle/>
                    <a:p>
                      <a:r>
                        <a:rPr lang="en-US" sz="1800" dirty="0"/>
                        <a:t>Internet Relay Chat (IRC) or chatting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Users type text into a chat window; all users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can see what other users type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545">
                <a:tc>
                  <a:txBody>
                    <a:bodyPr/>
                    <a:lstStyle/>
                    <a:p>
                      <a:r>
                        <a:rPr lang="en-US" sz="1800" dirty="0"/>
                        <a:t>Massive multiplayer online games (MMOGs)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Many users play online games simultaneously, and can compete and interact with people all over the world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374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DFC0-B9E0-42F5-A785-EE847491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Email and Other Communication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07C798-9859-4D68-87FE-242899CD48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48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79">
                <a:tc>
                  <a:txBody>
                    <a:bodyPr/>
                    <a:lstStyle/>
                    <a:p>
                      <a:r>
                        <a:rPr lang="en-US" sz="1800" dirty="0"/>
                        <a:t>Online Communication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users</a:t>
                      </a:r>
                      <a:r>
                        <a:rPr lang="en-US" sz="1800" baseline="0" dirty="0"/>
                        <a:t> be online at the same time or not</a:t>
                      </a:r>
                      <a:endParaRPr lang="en-US" sz="1800" dirty="0"/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53">
                <a:tc>
                  <a:txBody>
                    <a:bodyPr/>
                    <a:lstStyle/>
                    <a:p>
                      <a:r>
                        <a:rPr lang="en-US" sz="1800" dirty="0"/>
                        <a:t>Newsgroups and mailing lists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Users subscribe to a newsgroup discussion or mailing list on a certain topic and receive messages about that topic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553">
                <a:tc>
                  <a:txBody>
                    <a:bodyPr/>
                    <a:lstStyle/>
                    <a:p>
                      <a:r>
                        <a:rPr lang="en-US" sz="1800" dirty="0"/>
                        <a:t>Social bookmarking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Users share web links to articles, videos,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photographs, and </a:t>
                      </a:r>
                      <a:r>
                        <a:rPr lang="en-US" sz="1800" dirty="0" err="1"/>
                        <a:t>webpages</a:t>
                      </a:r>
                      <a:r>
                        <a:rPr lang="en-US" sz="1800" dirty="0"/>
                        <a:t>, and can use tags to organize their bookmarks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840">
                <a:tc>
                  <a:txBody>
                    <a:bodyPr/>
                    <a:lstStyle/>
                    <a:p>
                      <a:r>
                        <a:rPr lang="en-US" sz="1800" dirty="0"/>
                        <a:t>Social networking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Users share status updates, </a:t>
                      </a:r>
                      <a:r>
                        <a:rPr lang="en-US" sz="1800" dirty="0" err="1"/>
                        <a:t>microblogs</a:t>
                      </a:r>
                      <a:r>
                        <a:rPr lang="en-US" sz="1800" dirty="0"/>
                        <a:t>, photos	 and video, links, and personal commentary using a variety of online tools</a:t>
                      </a:r>
                    </a:p>
                    <a:p>
                      <a:endParaRPr lang="en-US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307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10A6-C13E-463A-BD04-951265A0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Internet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BE303-6E90-419A-A1CC-1D6D68C36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Email (Electronic mail): </a:t>
            </a:r>
            <a:r>
              <a:rPr lang="en-US" sz="2400" dirty="0"/>
              <a:t>is the </a:t>
            </a:r>
            <a:r>
              <a:rPr lang="en-US" sz="2400" dirty="0">
                <a:solidFill>
                  <a:srgbClr val="FF0000"/>
                </a:solidFill>
              </a:rPr>
              <a:t>transmission of messages and files via a computer network</a:t>
            </a:r>
            <a:r>
              <a:rPr lang="en-US" sz="2400" dirty="0"/>
              <a:t>.</a:t>
            </a:r>
          </a:p>
          <a:p>
            <a:r>
              <a:rPr lang="en-US" altLang="en-US" sz="2400" dirty="0"/>
              <a:t>An </a:t>
            </a:r>
            <a:r>
              <a:rPr lang="en-US" altLang="en-US" sz="2400" b="1" dirty="0"/>
              <a:t>email client </a:t>
            </a:r>
            <a:r>
              <a:rPr lang="en-US" altLang="en-US" sz="2400" dirty="0"/>
              <a:t>is any </a:t>
            </a:r>
            <a:r>
              <a:rPr lang="en-US" altLang="en-US" sz="2400" dirty="0">
                <a:solidFill>
                  <a:srgbClr val="FF0000"/>
                </a:solidFill>
              </a:rPr>
              <a:t>program used to create, send, and receive email messages. </a:t>
            </a:r>
          </a:p>
          <a:p>
            <a:r>
              <a:rPr lang="en-US" altLang="en-US" sz="2400" dirty="0"/>
              <a:t>To use some email clients, you download and install the program or app on your computer or mobile device and instruct it to manage your incoming email from a server or a web-based email service. </a:t>
            </a:r>
          </a:p>
          <a:p>
            <a:r>
              <a:rPr lang="en-US" altLang="en-US" sz="2400" dirty="0"/>
              <a:t>When you install an email client, you must set it up to </a:t>
            </a:r>
            <a:r>
              <a:rPr lang="en-US" altLang="en-US" sz="2400" b="1" dirty="0"/>
              <a:t>sync and download </a:t>
            </a:r>
            <a:r>
              <a:rPr lang="en-US" altLang="en-US" sz="2400" dirty="0"/>
              <a:t>email from your email address.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2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A4A4-930D-437C-AD8C-8F03610E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 of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F1F39-28B0-43F0-AA8E-B9F3D0DB6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/>
              <a:t>Network Architecture – Client/Server architecture.</a:t>
            </a:r>
          </a:p>
          <a:p>
            <a:pPr marL="0" indent="0">
              <a:buNone/>
            </a:pPr>
            <a:endParaRPr lang="en-US" sz="4200" dirty="0"/>
          </a:p>
          <a:p>
            <a:pPr lvl="1">
              <a:buFont typeface="Wingdings" pitchFamily="2" charset="2"/>
              <a:buChar char="Ø"/>
            </a:pPr>
            <a:r>
              <a:rPr lang="en-US" sz="4200" dirty="0"/>
              <a:t> A </a:t>
            </a:r>
            <a:r>
              <a:rPr lang="en-US" sz="4200" b="1" dirty="0"/>
              <a:t>client</a:t>
            </a:r>
            <a:r>
              <a:rPr lang="en-US" sz="4200" dirty="0"/>
              <a:t> is defined as a requester of services. </a:t>
            </a:r>
          </a:p>
          <a:p>
            <a:pPr lvl="1">
              <a:buFont typeface="Wingdings" pitchFamily="2" charset="2"/>
              <a:buChar char="Ø"/>
            </a:pPr>
            <a:r>
              <a:rPr lang="en-US" sz="4200" dirty="0"/>
              <a:t>A </a:t>
            </a:r>
            <a:r>
              <a:rPr lang="en-US" sz="4200" b="1" dirty="0"/>
              <a:t>server</a:t>
            </a:r>
            <a:r>
              <a:rPr lang="en-US" sz="4200" dirty="0"/>
              <a:t> is defined as the provider of services.</a:t>
            </a:r>
          </a:p>
          <a:p>
            <a:endParaRPr lang="en-US" sz="4200" dirty="0"/>
          </a:p>
          <a:p>
            <a:r>
              <a:rPr lang="en-US" sz="4200" dirty="0"/>
              <a:t>PC + PC =&gt; LAN (Local Area Network)</a:t>
            </a:r>
          </a:p>
          <a:p>
            <a:r>
              <a:rPr lang="en-US" sz="4200" dirty="0"/>
              <a:t>LAN + LAN =&gt; MAN (Metropolitan Area Network)</a:t>
            </a:r>
          </a:p>
          <a:p>
            <a:r>
              <a:rPr lang="en-US" sz="4200" dirty="0"/>
              <a:t>MAN + MAN =&gt; WAN (Wide Area Network)</a:t>
            </a:r>
          </a:p>
          <a:p>
            <a:r>
              <a:rPr lang="en-US" sz="4200" dirty="0"/>
              <a:t>WAN + WAN =&gt; </a:t>
            </a:r>
            <a:r>
              <a:rPr lang="en-US" sz="4200" b="1" dirty="0"/>
              <a:t>Internet</a:t>
            </a:r>
            <a:r>
              <a:rPr lang="en-US" sz="4200" dirty="0"/>
              <a:t> </a:t>
            </a:r>
          </a:p>
          <a:p>
            <a:endParaRPr lang="en-US" sz="4200" dirty="0"/>
          </a:p>
          <a:p>
            <a:r>
              <a:rPr lang="en-US" sz="4200" b="1" dirty="0"/>
              <a:t>NOTE: </a:t>
            </a:r>
            <a:r>
              <a:rPr lang="en-US" sz="4200" dirty="0"/>
              <a:t>Internet is the largest WAN in the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51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6DEB-CB5B-420C-B495-AA704AD0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Email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C6FC7D-86D3-4C50-9434-7F56770E5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103438"/>
            <a:ext cx="8572500" cy="41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52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B258-A2C5-4D03-84E9-79DAA11A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Email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65A75D-3FB3-4810-A7A3-8B6CAE3DC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100" y="2103438"/>
            <a:ext cx="8420100" cy="42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40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CC38-E10C-4995-AB31-846429E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79094-8C84-4134-A024-FA110890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/>
              <a:t>Email messages </a:t>
            </a:r>
            <a:r>
              <a:rPr lang="en-US" altLang="en-US" sz="2400" dirty="0"/>
              <a:t>travel over the Internet </a:t>
            </a:r>
            <a:r>
              <a:rPr lang="en-US" altLang="en-US" sz="2400" dirty="0">
                <a:solidFill>
                  <a:srgbClr val="FF0000"/>
                </a:solidFill>
              </a:rPr>
              <a:t>using </a:t>
            </a:r>
            <a:r>
              <a:rPr lang="en-US" altLang="en-US" sz="2400" dirty="0"/>
              <a:t>the same </a:t>
            </a:r>
            <a:r>
              <a:rPr lang="en-US" altLang="en-US" sz="2400" b="1" dirty="0">
                <a:solidFill>
                  <a:srgbClr val="FF0000"/>
                </a:solidFill>
              </a:rPr>
              <a:t>packet-switching </a:t>
            </a:r>
            <a:r>
              <a:rPr lang="en-US" altLang="en-US" sz="2400" dirty="0">
                <a:solidFill>
                  <a:srgbClr val="FF0000"/>
                </a:solidFill>
              </a:rPr>
              <a:t>technology and </a:t>
            </a:r>
            <a:r>
              <a:rPr lang="en-US" altLang="en-US" sz="2400" b="1" dirty="0">
                <a:solidFill>
                  <a:srgbClr val="FF0000"/>
                </a:solidFill>
              </a:rPr>
              <a:t>TCP/IP</a:t>
            </a:r>
            <a:r>
              <a:rPr lang="en-US" altLang="en-US" sz="2400" dirty="0">
                <a:solidFill>
                  <a:srgbClr val="FF0000"/>
                </a:solidFill>
              </a:rPr>
              <a:t> suite that govern all communications over the Internet.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/>
              <a:t>An email client might use the following protocols to interact with mail servers when sending and receiving messages: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b="1" dirty="0"/>
              <a:t>SMTP (Simple Mail Transfer Protocol)</a:t>
            </a:r>
            <a:r>
              <a:rPr lang="en-US" altLang="en-US" sz="2400" dirty="0"/>
              <a:t> for </a:t>
            </a:r>
            <a:r>
              <a:rPr lang="en-US" altLang="en-US" sz="2400" b="1" dirty="0">
                <a:solidFill>
                  <a:srgbClr val="FF0000"/>
                </a:solidFill>
              </a:rPr>
              <a:t>sending</a:t>
            </a:r>
            <a:r>
              <a:rPr lang="en-US" altLang="en-US" sz="2400" dirty="0"/>
              <a:t> email.</a:t>
            </a:r>
            <a:endParaRPr lang="en-US" altLang="en-US" sz="24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2400" b="1" dirty="0"/>
              <a:t>POP (Post Office Protocol) </a:t>
            </a:r>
            <a:r>
              <a:rPr lang="en-US" altLang="en-US" sz="2400" dirty="0"/>
              <a:t>for </a:t>
            </a:r>
            <a:r>
              <a:rPr lang="en-US" altLang="en-US" sz="2400" b="1" dirty="0">
                <a:solidFill>
                  <a:srgbClr val="FF0000"/>
                </a:solidFill>
              </a:rPr>
              <a:t>receiving </a:t>
            </a:r>
            <a:r>
              <a:rPr lang="en-US" altLang="en-US" sz="2400" dirty="0"/>
              <a:t>email.</a:t>
            </a:r>
            <a:endParaRPr lang="en-US" altLang="en-US" sz="24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2400" b="1" dirty="0"/>
              <a:t>IMAP (Internet Message Access Protocol) </a:t>
            </a:r>
            <a:r>
              <a:rPr lang="en-US" altLang="en-US" sz="2400" dirty="0"/>
              <a:t>for </a:t>
            </a:r>
            <a:r>
              <a:rPr lang="en-US" altLang="en-US" sz="2400" b="1" dirty="0">
                <a:solidFill>
                  <a:srgbClr val="FF0000"/>
                </a:solidFill>
              </a:rPr>
              <a:t>receiving</a:t>
            </a:r>
            <a:r>
              <a:rPr lang="en-US" altLang="en-US" sz="2400" dirty="0"/>
              <a:t> email.</a:t>
            </a:r>
            <a:endParaRPr lang="en-US" altLang="en-US" sz="24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2400" b="1" dirty="0"/>
              <a:t>HTTP (Hypertext Transfer Protocol)</a:t>
            </a:r>
            <a:r>
              <a:rPr lang="en-US" altLang="en-US" sz="2400" dirty="0"/>
              <a:t> for </a:t>
            </a:r>
            <a:r>
              <a:rPr lang="en-US" altLang="en-US" sz="2400" b="1" dirty="0">
                <a:solidFill>
                  <a:srgbClr val="FF0000"/>
                </a:solidFill>
              </a:rPr>
              <a:t>web-based</a:t>
            </a:r>
            <a:r>
              <a:rPr lang="en-US" altLang="en-US" sz="2400" dirty="0"/>
              <a:t> email.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35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6A9D-A7DF-40D1-93FD-E0987920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Email Client and Server</a:t>
            </a:r>
          </a:p>
        </p:txBody>
      </p:sp>
      <p:pic>
        <p:nvPicPr>
          <p:cNvPr id="4" name="Picture 5" descr="email2">
            <a:extLst>
              <a:ext uri="{FF2B5EF4-FFF2-40B4-BE49-F238E27FC236}">
                <a16:creationId xmlns:a16="http://schemas.microsoft.com/office/drawing/2014/main" id="{CEFA91FE-682C-4FDF-9CF9-B0E6C1F5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1626" y="1855129"/>
            <a:ext cx="8177213" cy="4191000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122903-30A4-46A1-8B46-293FFEEFDE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6800" y="6046129"/>
            <a:ext cx="1005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1600" b="1" dirty="0">
                <a:latin typeface="Arial" charset="0"/>
                <a:cs typeface="Arial" charset="0"/>
              </a:rPr>
              <a:t>NOTE: </a:t>
            </a:r>
            <a:r>
              <a:rPr lang="en-US" altLang="en-US" sz="1600" dirty="0">
                <a:latin typeface="Arial" charset="0"/>
                <a:cs typeface="Arial" charset="0"/>
              </a:rPr>
              <a:t>SMTP server listens on port 25, POP3 listens on port 110 and IMAP listens on port 143 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1968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F3BB-5A4B-4FBD-A50B-9CBB726E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Internet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538A-CF5B-4A00-AE06-DA0973021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VoIP</a:t>
            </a:r>
            <a:r>
              <a:rPr lang="en-US" sz="2400" dirty="0"/>
              <a:t>, short for </a:t>
            </a:r>
            <a:r>
              <a:rPr lang="en-US" sz="2400" b="1" dirty="0"/>
              <a:t>Voice over IP (Internet Protocol): </a:t>
            </a:r>
            <a:r>
              <a:rPr lang="en-US" sz="2400" dirty="0">
                <a:solidFill>
                  <a:srgbClr val="FF0000"/>
                </a:solidFill>
              </a:rPr>
              <a:t>enables users to speak to other users via their Internet connection. (Skype)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31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4FB6-E222-4A9D-B4C5-E7B6AB4D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World Wide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96537-0719-43F6-8039-CF33BFA59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000" dirty="0"/>
              <a:t>The </a:t>
            </a:r>
            <a:r>
              <a:rPr lang="en-US" altLang="en-US" sz="2000" b="1" dirty="0"/>
              <a:t>World Wide Web</a:t>
            </a:r>
            <a:r>
              <a:rPr lang="en-US" altLang="en-US" sz="2000" dirty="0"/>
              <a:t>, commonly called the </a:t>
            </a:r>
            <a:r>
              <a:rPr lang="en-US" altLang="en-US" sz="2000" b="1" dirty="0"/>
              <a:t>web</a:t>
            </a:r>
            <a:r>
              <a:rPr lang="en-US" altLang="en-US" sz="2000" dirty="0"/>
              <a:t>, is a </a:t>
            </a:r>
            <a:r>
              <a:rPr lang="en-US" altLang="en-US" sz="2000" dirty="0">
                <a:solidFill>
                  <a:srgbClr val="FF0000"/>
                </a:solidFill>
              </a:rPr>
              <a:t>subset of the Internet</a:t>
            </a:r>
            <a:r>
              <a:rPr lang="en-US" altLang="en-US" sz="2000" dirty="0"/>
              <a:t>. </a:t>
            </a:r>
          </a:p>
          <a:p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FF0000"/>
                </a:solidFill>
              </a:rPr>
              <a:t>web includes a vast collection of documents </a:t>
            </a:r>
            <a:r>
              <a:rPr lang="en-US" altLang="en-US" sz="2000" dirty="0"/>
              <a:t>called </a:t>
            </a:r>
            <a:r>
              <a:rPr lang="en-US" altLang="en-US" sz="2000" b="1" dirty="0"/>
              <a:t>webpages</a:t>
            </a:r>
            <a:r>
              <a:rPr lang="en-US" altLang="en-US" sz="2000" dirty="0"/>
              <a:t>, which can include text, pictures, sound, animation, or video. </a:t>
            </a:r>
          </a:p>
          <a:p>
            <a:r>
              <a:rPr lang="en-US" altLang="en-US" sz="2000" dirty="0"/>
              <a:t> A </a:t>
            </a:r>
            <a:r>
              <a:rPr lang="en-US" altLang="en-US" sz="2000" b="1" dirty="0"/>
              <a:t>website</a:t>
            </a:r>
            <a:r>
              <a:rPr lang="en-US" altLang="en-US" sz="2000" dirty="0"/>
              <a:t> is a </a:t>
            </a:r>
            <a:r>
              <a:rPr lang="en-US" altLang="en-US" sz="2000" dirty="0">
                <a:solidFill>
                  <a:srgbClr val="FF0000"/>
                </a:solidFill>
              </a:rPr>
              <a:t>collection of related webpages</a:t>
            </a:r>
            <a:r>
              <a:rPr lang="en-US" altLang="en-US" sz="2000" dirty="0"/>
              <a:t>. </a:t>
            </a:r>
          </a:p>
          <a:p>
            <a:r>
              <a:rPr lang="en-US" altLang="en-US" sz="2000" dirty="0"/>
              <a:t>A </a:t>
            </a:r>
            <a:r>
              <a:rPr lang="en-US" altLang="en-US" sz="2000" b="1" dirty="0"/>
              <a:t>markup language </a:t>
            </a:r>
            <a:r>
              <a:rPr lang="en-US" altLang="en-US" sz="2000" dirty="0"/>
              <a:t>is a coding system that </a:t>
            </a:r>
            <a:r>
              <a:rPr lang="en-US" altLang="en-US" sz="2000" dirty="0">
                <a:solidFill>
                  <a:srgbClr val="FF0000"/>
                </a:solidFill>
              </a:rPr>
              <a:t>uses tags to provide instructions about the appearance, structure, and formatting of a document. </a:t>
            </a:r>
          </a:p>
          <a:p>
            <a:r>
              <a:rPr lang="en-US" altLang="en-US" sz="2000" b="1" dirty="0"/>
              <a:t>Webpages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use markup languages to define the layout and/or content of the pages</a:t>
            </a:r>
            <a:r>
              <a:rPr lang="en-US" altLang="en-US" sz="2000" dirty="0"/>
              <a:t>. </a:t>
            </a:r>
          </a:p>
          <a:p>
            <a:r>
              <a:rPr lang="en-US" altLang="en-US" sz="2000" dirty="0"/>
              <a:t>Web designers use </a:t>
            </a:r>
            <a:r>
              <a:rPr lang="en-US" altLang="en-US" sz="2000" b="1" dirty="0"/>
              <a:t>Hypertext Markup Language (HTML) </a:t>
            </a:r>
            <a:r>
              <a:rPr lang="en-US" altLang="en-US" sz="2000" dirty="0"/>
              <a:t>codes to </a:t>
            </a:r>
            <a:r>
              <a:rPr lang="en-US" altLang="en-US" sz="2000" dirty="0">
                <a:solidFill>
                  <a:srgbClr val="FF0000"/>
                </a:solidFill>
              </a:rPr>
              <a:t>define the layout and structure of a webpage. </a:t>
            </a:r>
          </a:p>
          <a:p>
            <a:r>
              <a:rPr lang="en-US" altLang="en-US" sz="2000" dirty="0"/>
              <a:t>The HTML markup language uses </a:t>
            </a:r>
            <a:r>
              <a:rPr lang="en-US" altLang="en-US" sz="2000" dirty="0">
                <a:solidFill>
                  <a:srgbClr val="FF0000"/>
                </a:solidFill>
              </a:rPr>
              <a:t>predefined codes </a:t>
            </a:r>
            <a:r>
              <a:rPr lang="en-US" altLang="en-US" sz="2000" dirty="0"/>
              <a:t>called </a:t>
            </a:r>
            <a:r>
              <a:rPr lang="en-US" altLang="en-US" sz="2000" b="1" dirty="0"/>
              <a:t>HTML tags </a:t>
            </a:r>
            <a:r>
              <a:rPr lang="en-US" altLang="en-US" sz="2000" dirty="0"/>
              <a:t>to </a:t>
            </a:r>
            <a:r>
              <a:rPr lang="en-US" altLang="en-US" sz="2000" dirty="0">
                <a:solidFill>
                  <a:srgbClr val="FF0000"/>
                </a:solidFill>
              </a:rPr>
              <a:t>define the format and organization of webpage elements.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91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2726-CC37-4E1C-A9D4-D2F444EA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World Wide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FCA1E-0CE1-4E35-B092-579FD540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000" b="1" dirty="0"/>
              <a:t>Cascading style sheets (CSS) </a:t>
            </a:r>
            <a:r>
              <a:rPr lang="en-US" altLang="en-US" sz="2000" dirty="0"/>
              <a:t>are </a:t>
            </a:r>
            <a:r>
              <a:rPr lang="en-US" altLang="en-US" sz="2000" dirty="0">
                <a:solidFill>
                  <a:srgbClr val="FF0000"/>
                </a:solidFill>
              </a:rPr>
              <a:t>documents that specify design aspects of a webpage</a:t>
            </a:r>
            <a:r>
              <a:rPr lang="en-US" altLang="en-US" sz="2000" dirty="0"/>
              <a:t>, such as fonts and colors. </a:t>
            </a:r>
          </a:p>
          <a:p>
            <a:r>
              <a:rPr lang="en-US" altLang="en-US" sz="2000" dirty="0"/>
              <a:t>You can create a webpage using a simple text editor program, such as Notepad, or using WYSIWYG (What You See Is What You Get) </a:t>
            </a:r>
            <a:r>
              <a:rPr lang="en-US" altLang="en-US" sz="2000" b="1" dirty="0"/>
              <a:t>web authoring software</a:t>
            </a:r>
            <a:r>
              <a:rPr lang="en-US" altLang="en-US" sz="2000" dirty="0"/>
              <a:t>, such as Adobe Dreamweaver or an online content management system, such as WordPress. </a:t>
            </a:r>
          </a:p>
          <a:p>
            <a:r>
              <a:rPr lang="en-US" altLang="en-US" sz="2000" dirty="0"/>
              <a:t>To share a webpage or website with others, you must </a:t>
            </a:r>
            <a:r>
              <a:rPr lang="en-US" altLang="en-US" sz="2000" dirty="0">
                <a:solidFill>
                  <a:srgbClr val="FF0000"/>
                </a:solidFill>
              </a:rPr>
              <a:t>upload</a:t>
            </a:r>
            <a:r>
              <a:rPr lang="en-US" altLang="en-US" sz="2000" dirty="0"/>
              <a:t>, or </a:t>
            </a:r>
            <a:r>
              <a:rPr lang="en-US" altLang="en-US" sz="2000" b="1" dirty="0"/>
              <a:t>publish</a:t>
            </a:r>
            <a:r>
              <a:rPr lang="en-US" altLang="en-US" sz="2000" dirty="0"/>
              <a:t>, it </a:t>
            </a:r>
            <a:r>
              <a:rPr lang="en-US" altLang="en-US" sz="2000" dirty="0">
                <a:solidFill>
                  <a:srgbClr val="FF0000"/>
                </a:solidFill>
              </a:rPr>
              <a:t>to a web server </a:t>
            </a:r>
            <a:r>
              <a:rPr lang="en-US" altLang="en-US" sz="2000" dirty="0"/>
              <a:t>so that other users may access it. </a:t>
            </a:r>
          </a:p>
          <a:p>
            <a:r>
              <a:rPr lang="en-US" altLang="en-US" sz="2000" dirty="0"/>
              <a:t>A </a:t>
            </a:r>
            <a:r>
              <a:rPr lang="en-US" altLang="en-US" sz="2000" b="1" dirty="0"/>
              <a:t>web server </a:t>
            </a:r>
            <a:r>
              <a:rPr lang="en-US" altLang="en-US" sz="2000" dirty="0"/>
              <a:t>is a computer that </a:t>
            </a:r>
            <a:r>
              <a:rPr lang="en-US" altLang="en-US" sz="2000" dirty="0">
                <a:solidFill>
                  <a:srgbClr val="FF0000"/>
                </a:solidFill>
              </a:rPr>
              <a:t>stores webpages</a:t>
            </a:r>
            <a:r>
              <a:rPr lang="en-US" altLang="en-US" sz="2000" dirty="0"/>
              <a:t>. </a:t>
            </a:r>
          </a:p>
          <a:p>
            <a:r>
              <a:rPr lang="en-US" altLang="en-US" sz="2000" dirty="0"/>
              <a:t>You can </a:t>
            </a:r>
            <a:r>
              <a:rPr lang="en-US" altLang="en-US" sz="2000" dirty="0">
                <a:solidFill>
                  <a:srgbClr val="FF0000"/>
                </a:solidFill>
              </a:rPr>
              <a:t>access and view webpages using a software program </a:t>
            </a:r>
            <a:r>
              <a:rPr lang="en-US" altLang="en-US" sz="2000" dirty="0"/>
              <a:t>called a </a:t>
            </a:r>
            <a:r>
              <a:rPr lang="en-US" altLang="en-US" sz="2000" b="1" dirty="0"/>
              <a:t>web browser</a:t>
            </a:r>
            <a:r>
              <a:rPr lang="en-US" altLang="en-US" sz="2000" dirty="0"/>
              <a:t>, or </a:t>
            </a:r>
            <a:r>
              <a:rPr lang="en-US" altLang="en-US" sz="2000" b="1" dirty="0"/>
              <a:t>browser</a:t>
            </a:r>
            <a:r>
              <a:rPr lang="en-US" altLang="en-US" sz="2000" dirty="0"/>
              <a:t>. </a:t>
            </a:r>
          </a:p>
          <a:p>
            <a:r>
              <a:rPr lang="en-US" altLang="en-US" sz="2000" dirty="0"/>
              <a:t>Popular browsers for laptops and PCs include Google </a:t>
            </a:r>
            <a:r>
              <a:rPr lang="en-US" altLang="en-US" sz="2000" dirty="0" err="1"/>
              <a:t>ChromeTM</a:t>
            </a:r>
            <a:r>
              <a:rPr lang="en-US" altLang="en-US" sz="2000" dirty="0"/>
              <a:t>, Mozilla Firefox, Microsoft Internet Explorer (Edge for Windows 10), and Apple Safari.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52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B341-0D7F-44BE-B24E-886DDE14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World Wide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69C9-F812-40BF-8162-7C3FA7006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Webpages connect to other webpages </a:t>
            </a:r>
            <a:r>
              <a:rPr lang="en-US" altLang="en-US" sz="2400" dirty="0"/>
              <a:t>using </a:t>
            </a:r>
            <a:r>
              <a:rPr lang="en-US" altLang="en-US" sz="2400" b="1" dirty="0"/>
              <a:t>hyperlinks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/>
              <a:t>A </a:t>
            </a:r>
            <a:r>
              <a:rPr lang="en-US" altLang="en-US" sz="2400" b="1" dirty="0"/>
              <a:t>hyperlink</a:t>
            </a:r>
            <a:r>
              <a:rPr lang="en-US" altLang="en-US" sz="2400" dirty="0"/>
              <a:t>, or </a:t>
            </a:r>
            <a:r>
              <a:rPr lang="en-US" altLang="en-US" sz="2400" b="1" dirty="0"/>
              <a:t>link</a:t>
            </a:r>
            <a:r>
              <a:rPr lang="en-US" altLang="en-US" sz="2400" dirty="0"/>
              <a:t>, is </a:t>
            </a:r>
            <a:r>
              <a:rPr lang="en-US" altLang="en-US" sz="2400" dirty="0">
                <a:solidFill>
                  <a:srgbClr val="FF0000"/>
                </a:solidFill>
              </a:rPr>
              <a:t>text or a picture </a:t>
            </a:r>
            <a:r>
              <a:rPr lang="en-US" altLang="en-US" sz="2400" dirty="0"/>
              <a:t>on a webpage that you tap or click to </a:t>
            </a:r>
            <a:r>
              <a:rPr lang="en-US" altLang="en-US" sz="2400" dirty="0">
                <a:solidFill>
                  <a:srgbClr val="FF0000"/>
                </a:solidFill>
              </a:rPr>
              <a:t>view a different location on the same webpage, another webpage at the same website, a webpage at a different website, or to an email address, or PDF document.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Exploring the web by moving from one webpage to another </a:t>
            </a:r>
            <a:r>
              <a:rPr lang="en-US" altLang="en-US" sz="2400" dirty="0"/>
              <a:t>is sometimes called </a:t>
            </a:r>
            <a:r>
              <a:rPr lang="en-US" altLang="en-US" sz="2400" b="1" dirty="0"/>
              <a:t>browsing</a:t>
            </a:r>
            <a:r>
              <a:rPr lang="en-US" altLang="en-US" sz="2400" dirty="0"/>
              <a:t> or </a:t>
            </a:r>
            <a:r>
              <a:rPr lang="en-US" altLang="en-US" sz="2400" b="1" dirty="0"/>
              <a:t>surfing the web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/>
              <a:t>A </a:t>
            </a:r>
            <a:r>
              <a:rPr lang="en-US" altLang="en-US" sz="2400" b="1" dirty="0"/>
              <a:t>search tool </a:t>
            </a:r>
            <a:r>
              <a:rPr lang="en-US" altLang="en-US" sz="2400" dirty="0"/>
              <a:t>is a web-based resource that </a:t>
            </a:r>
            <a:r>
              <a:rPr lang="en-US" altLang="en-US" sz="2400" dirty="0">
                <a:solidFill>
                  <a:srgbClr val="FF0000"/>
                </a:solidFill>
              </a:rPr>
              <a:t>helps you find specific information on the web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/>
              <a:t>One type of search tool is a </a:t>
            </a:r>
            <a:r>
              <a:rPr lang="en-US" altLang="en-US" sz="2400" b="1" dirty="0"/>
              <a:t>search engine</a:t>
            </a:r>
            <a:r>
              <a:rPr lang="en-US" altLang="en-US" sz="2400" dirty="0"/>
              <a:t>, such as Google or Bing, which you can </a:t>
            </a:r>
            <a:r>
              <a:rPr lang="en-US" altLang="en-US" sz="2400" dirty="0">
                <a:solidFill>
                  <a:srgbClr val="FF0000"/>
                </a:solidFill>
              </a:rPr>
              <a:t>use to search for webpages that contain specific keywords or phrases.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75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CB97-8111-4CFA-A25E-F8BFC115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3E32-0126-49B3-A890-804566D07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 February 7, 1958, Department of Defense (DoD) created the </a:t>
            </a:r>
            <a:r>
              <a:rPr lang="en-US" altLang="en-US" b="1" dirty="0"/>
              <a:t>Advanced Research Project Agency (ARPA)</a:t>
            </a:r>
            <a:r>
              <a:rPr lang="en-US" altLang="en-US" dirty="0"/>
              <a:t>.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Phone systems </a:t>
            </a:r>
            <a:r>
              <a:rPr lang="en-US" altLang="en-US" dirty="0"/>
              <a:t>work by using a technology known as </a:t>
            </a:r>
            <a:r>
              <a:rPr lang="en-US" altLang="en-US" b="1" dirty="0"/>
              <a:t>circuit switching</a:t>
            </a:r>
            <a:r>
              <a:rPr lang="en-US" altLang="en-US" dirty="0"/>
              <a:t>. </a:t>
            </a:r>
          </a:p>
          <a:p>
            <a:r>
              <a:rPr lang="en-US" altLang="en-US" b="1" dirty="0"/>
              <a:t>Circuit switching </a:t>
            </a:r>
            <a:r>
              <a:rPr lang="en-US" altLang="en-US" dirty="0">
                <a:solidFill>
                  <a:srgbClr val="FF0000"/>
                </a:solidFill>
              </a:rPr>
              <a:t>allows a caller to dial a number to establish and maintain a private circuit across the wires. </a:t>
            </a:r>
          </a:p>
          <a:p>
            <a:r>
              <a:rPr lang="en-US" altLang="en-US" dirty="0"/>
              <a:t>In 1961, Leonard Kleinrock, a scholar at the University of California, Los Angeles (UCLA), wrote his doctoral dissertation and </a:t>
            </a:r>
            <a:r>
              <a:rPr lang="en-US" altLang="en-US" dirty="0">
                <a:solidFill>
                  <a:srgbClr val="FF0000"/>
                </a:solidFill>
              </a:rPr>
              <a:t>outlined the idea </a:t>
            </a:r>
            <a:r>
              <a:rPr lang="en-US" altLang="en-US" dirty="0"/>
              <a:t>of </a:t>
            </a:r>
            <a:r>
              <a:rPr lang="en-US" altLang="en-US" b="1" dirty="0"/>
              <a:t>data networking </a:t>
            </a:r>
            <a:r>
              <a:rPr lang="en-US" altLang="en-US" dirty="0"/>
              <a:t>and </a:t>
            </a:r>
            <a:r>
              <a:rPr lang="en-US" altLang="en-US" b="1" dirty="0"/>
              <a:t>packet switching</a:t>
            </a:r>
            <a:r>
              <a:rPr lang="en-US" altLang="en-US" dirty="0"/>
              <a:t>. </a:t>
            </a:r>
          </a:p>
          <a:p>
            <a:r>
              <a:rPr lang="en-US" altLang="en-US" b="1" dirty="0"/>
              <a:t>Packet switching </a:t>
            </a:r>
            <a:r>
              <a:rPr lang="en-US" altLang="en-US" dirty="0"/>
              <a:t>involves </a:t>
            </a:r>
            <a:r>
              <a:rPr lang="en-US" altLang="en-US" dirty="0">
                <a:solidFill>
                  <a:srgbClr val="FF0000"/>
                </a:solidFill>
              </a:rPr>
              <a:t>separating data from a sending computer or device into small units </a:t>
            </a:r>
            <a:r>
              <a:rPr lang="en-US" altLang="en-US" dirty="0"/>
              <a:t>known as </a:t>
            </a:r>
            <a:r>
              <a:rPr lang="en-US" altLang="en-US" b="1" dirty="0"/>
              <a:t>packets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sending each packet independently over cables, and then reassembling the packets </a:t>
            </a:r>
            <a:r>
              <a:rPr lang="en-US" altLang="en-US" dirty="0"/>
              <a:t>on the receiving computer or device. </a:t>
            </a:r>
          </a:p>
          <a:p>
            <a:r>
              <a:rPr lang="en-US" altLang="en-US" b="1" dirty="0"/>
              <a:t>NOTE</a:t>
            </a:r>
            <a:r>
              <a:rPr lang="en-US" altLang="en-US" dirty="0"/>
              <a:t>: </a:t>
            </a:r>
            <a:r>
              <a:rPr lang="en-US" altLang="en-US" dirty="0">
                <a:solidFill>
                  <a:srgbClr val="FF0000"/>
                </a:solidFill>
              </a:rPr>
              <a:t>Each packet even can follow different routes to its destination</a:t>
            </a:r>
            <a:r>
              <a:rPr lang="en-US" alt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76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9A43-681A-45BE-81B1-46FD2445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A0386-1A05-4CC7-95C3-780B8180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In 1966, ARPA funded a new network of computers, called </a:t>
            </a:r>
            <a:r>
              <a:rPr lang="en-US" altLang="en-US" sz="2400" b="1" dirty="0"/>
              <a:t>ARPANET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/>
              <a:t>The computer at </a:t>
            </a:r>
            <a:r>
              <a:rPr lang="en-US" altLang="en-US" sz="2400" dirty="0">
                <a:solidFill>
                  <a:srgbClr val="FF0000"/>
                </a:solidFill>
              </a:rPr>
              <a:t>UCLA is the first computer</a:t>
            </a:r>
            <a:r>
              <a:rPr lang="en-US" altLang="en-US" sz="2400" dirty="0"/>
              <a:t> on ARPANET. </a:t>
            </a:r>
          </a:p>
          <a:p>
            <a:r>
              <a:rPr lang="en-US" altLang="en-US" sz="2400" dirty="0"/>
              <a:t>The computer at the </a:t>
            </a:r>
            <a:r>
              <a:rPr lang="en-US" altLang="en-US" sz="2400" dirty="0">
                <a:solidFill>
                  <a:srgbClr val="FF0000"/>
                </a:solidFill>
              </a:rPr>
              <a:t>Stanford Research Institute (SRI) is the second </a:t>
            </a:r>
            <a:r>
              <a:rPr lang="en-US" altLang="en-US" sz="2400" dirty="0"/>
              <a:t>on ARPANET.</a:t>
            </a:r>
          </a:p>
          <a:p>
            <a:r>
              <a:rPr lang="en-US" altLang="en-US" sz="2400" dirty="0"/>
              <a:t>By December 1969, the University of California Santa Barbara and the University of Utah joined the ARPANET network, making these </a:t>
            </a:r>
            <a:r>
              <a:rPr lang="en-US" altLang="en-US" sz="2400" b="1" dirty="0"/>
              <a:t>four</a:t>
            </a:r>
            <a:r>
              <a:rPr lang="en-US" altLang="en-US" sz="2400" dirty="0"/>
              <a:t> university connections the foundation of the global network known today as the </a:t>
            </a:r>
            <a:r>
              <a:rPr lang="en-US" altLang="en-US" sz="2400" b="1" dirty="0"/>
              <a:t>Internet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 In 1972, Robert Kahn and Vinton Cerf developed </a:t>
            </a:r>
            <a:r>
              <a:rPr lang="en-US" altLang="en-US" sz="2400" dirty="0">
                <a:solidFill>
                  <a:srgbClr val="FF0000"/>
                </a:solidFill>
              </a:rPr>
              <a:t>two new protocols</a:t>
            </a:r>
            <a:r>
              <a:rPr lang="en-US" altLang="en-US" sz="2400" dirty="0"/>
              <a:t> for ARPANET, </a:t>
            </a:r>
            <a:r>
              <a:rPr lang="en-US" altLang="en-US" sz="2400" b="1" dirty="0"/>
              <a:t>TCP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IP</a:t>
            </a:r>
            <a:r>
              <a:rPr lang="en-US" alt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1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DD53-1796-491C-B3EA-24DD5363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DA715-EFD1-4952-AC98-9D04640C8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/>
              <a:t>On February 7, </a:t>
            </a:r>
            <a:r>
              <a:rPr lang="en-US" sz="8000" dirty="0">
                <a:solidFill>
                  <a:srgbClr val="FF0000"/>
                </a:solidFill>
              </a:rPr>
              <a:t>1958, US Department of Defense </a:t>
            </a:r>
            <a:r>
              <a:rPr lang="en-US" sz="8000" dirty="0"/>
              <a:t>established </a:t>
            </a:r>
            <a:r>
              <a:rPr lang="en-US" sz="8000" dirty="0">
                <a:solidFill>
                  <a:srgbClr val="FF0000"/>
                </a:solidFill>
              </a:rPr>
              <a:t>the Advanced Research Projects Agency (ARPA), </a:t>
            </a:r>
            <a:r>
              <a:rPr lang="en-US" sz="8000" dirty="0"/>
              <a:t>later renamed the Defense Advanced Research Projects Agency (DARPA).</a:t>
            </a:r>
          </a:p>
          <a:p>
            <a:r>
              <a:rPr lang="en-US" sz="8000" dirty="0">
                <a:solidFill>
                  <a:srgbClr val="FF0000"/>
                </a:solidFill>
              </a:rPr>
              <a:t>Two main goals </a:t>
            </a:r>
            <a:r>
              <a:rPr lang="en-US" sz="8000" dirty="0"/>
              <a:t>for this networking project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0" dirty="0"/>
              <a:t>Allowed scientists at </a:t>
            </a:r>
            <a:r>
              <a:rPr lang="en-US" sz="8000" dirty="0">
                <a:solidFill>
                  <a:srgbClr val="FF0000"/>
                </a:solidFill>
              </a:rPr>
              <a:t>different physical locations </a:t>
            </a:r>
            <a:r>
              <a:rPr lang="en-US" sz="8000" dirty="0"/>
              <a:t>to </a:t>
            </a:r>
            <a:r>
              <a:rPr lang="en-US" sz="8000" dirty="0">
                <a:solidFill>
                  <a:srgbClr val="FF0000"/>
                </a:solidFill>
              </a:rPr>
              <a:t>share information </a:t>
            </a:r>
            <a:r>
              <a:rPr lang="en-US" sz="8000" dirty="0"/>
              <a:t>and work together on military and scientific projects.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0" dirty="0"/>
              <a:t>Could </a:t>
            </a:r>
            <a:r>
              <a:rPr lang="en-US" sz="8000" dirty="0">
                <a:solidFill>
                  <a:srgbClr val="FF0000"/>
                </a:solidFill>
              </a:rPr>
              <a:t>function even </a:t>
            </a:r>
            <a:r>
              <a:rPr lang="en-US" sz="8000" dirty="0"/>
              <a:t>if part of the </a:t>
            </a:r>
            <a:r>
              <a:rPr lang="en-US" sz="8000" dirty="0">
                <a:solidFill>
                  <a:srgbClr val="FF0000"/>
                </a:solidFill>
              </a:rPr>
              <a:t>network were disabled or destroyed </a:t>
            </a:r>
            <a:r>
              <a:rPr lang="en-US" sz="8000" dirty="0"/>
              <a:t>by a disaster such as a nuclear attack.</a:t>
            </a:r>
          </a:p>
          <a:p>
            <a:r>
              <a:rPr lang="en-US" sz="8000" dirty="0"/>
              <a:t>By December </a:t>
            </a:r>
            <a:r>
              <a:rPr lang="en-US" sz="8000" dirty="0">
                <a:solidFill>
                  <a:srgbClr val="FF0000"/>
                </a:solidFill>
              </a:rPr>
              <a:t>1969,</a:t>
            </a:r>
            <a:r>
              <a:rPr lang="en-US" sz="8000" dirty="0"/>
              <a:t> the agency created a decentralized </a:t>
            </a:r>
            <a:r>
              <a:rPr lang="en-US" sz="8000" dirty="0">
                <a:solidFill>
                  <a:srgbClr val="FF0000"/>
                </a:solidFill>
              </a:rPr>
              <a:t>computer network </a:t>
            </a:r>
            <a:r>
              <a:rPr lang="en-US" sz="8000" dirty="0"/>
              <a:t>known as </a:t>
            </a:r>
            <a:r>
              <a:rPr lang="en-US" sz="8000" dirty="0">
                <a:solidFill>
                  <a:srgbClr val="FF0000"/>
                </a:solidFill>
              </a:rPr>
              <a:t>ARPAnet</a:t>
            </a:r>
            <a:r>
              <a:rPr lang="en-US" sz="8000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8000" dirty="0"/>
              <a:t> This network </a:t>
            </a:r>
            <a:r>
              <a:rPr lang="en-US" sz="8000" dirty="0">
                <a:solidFill>
                  <a:srgbClr val="FF0000"/>
                </a:solidFill>
              </a:rPr>
              <a:t>linked </a:t>
            </a:r>
            <a:r>
              <a:rPr lang="en-US" sz="8000" b="1" dirty="0">
                <a:solidFill>
                  <a:srgbClr val="FF0000"/>
                </a:solidFill>
              </a:rPr>
              <a:t>four</a:t>
            </a:r>
            <a:r>
              <a:rPr lang="en-US" sz="8000" dirty="0">
                <a:solidFill>
                  <a:srgbClr val="FF0000"/>
                </a:solidFill>
              </a:rPr>
              <a:t> computers </a:t>
            </a:r>
            <a:r>
              <a:rPr lang="en-US" sz="8000" dirty="0"/>
              <a:t>located at the </a:t>
            </a:r>
            <a:r>
              <a:rPr lang="en-US" sz="8000" dirty="0">
                <a:solidFill>
                  <a:srgbClr val="FF0000"/>
                </a:solidFill>
              </a:rPr>
              <a:t>UCLA</a:t>
            </a:r>
            <a:r>
              <a:rPr lang="en-US" sz="8000" dirty="0"/>
              <a:t>, </a:t>
            </a:r>
            <a:r>
              <a:rPr lang="en-US" sz="8000" dirty="0">
                <a:solidFill>
                  <a:srgbClr val="FF0000"/>
                </a:solidFill>
              </a:rPr>
              <a:t>Standard Research Institute</a:t>
            </a:r>
            <a:r>
              <a:rPr lang="en-US" sz="8000" dirty="0"/>
              <a:t>, the </a:t>
            </a:r>
            <a:r>
              <a:rPr lang="en-US" sz="8000" dirty="0">
                <a:solidFill>
                  <a:srgbClr val="FF0000"/>
                </a:solidFill>
              </a:rPr>
              <a:t>UC Santa Barbara</a:t>
            </a:r>
            <a:r>
              <a:rPr lang="en-US" sz="8000" dirty="0"/>
              <a:t>, and the </a:t>
            </a:r>
            <a:r>
              <a:rPr lang="en-US" sz="8000" dirty="0">
                <a:solidFill>
                  <a:srgbClr val="FF0000"/>
                </a:solidFill>
              </a:rPr>
              <a:t>University of Utah</a:t>
            </a:r>
          </a:p>
          <a:p>
            <a:r>
              <a:rPr lang="en-US" sz="8000" dirty="0"/>
              <a:t>Each of these computers served as a </a:t>
            </a:r>
            <a:r>
              <a:rPr lang="en-US" sz="8000" b="1" dirty="0"/>
              <a:t>host</a:t>
            </a:r>
            <a:r>
              <a:rPr lang="en-US" sz="8000" dirty="0"/>
              <a:t> on the network.</a:t>
            </a:r>
          </a:p>
          <a:p>
            <a:r>
              <a:rPr lang="en-US" sz="8000" dirty="0"/>
              <a:t>A </a:t>
            </a:r>
            <a:r>
              <a:rPr lang="en-US" sz="8000" b="1" dirty="0">
                <a:solidFill>
                  <a:srgbClr val="FF0000"/>
                </a:solidFill>
              </a:rPr>
              <a:t>host</a:t>
            </a:r>
            <a:r>
              <a:rPr lang="en-US" sz="8000" dirty="0">
                <a:solidFill>
                  <a:srgbClr val="FF0000"/>
                </a:solidFill>
              </a:rPr>
              <a:t>, more commonly known today as a </a:t>
            </a:r>
            <a:r>
              <a:rPr lang="en-US" sz="8000" b="1" dirty="0">
                <a:solidFill>
                  <a:srgbClr val="FF0000"/>
                </a:solidFill>
              </a:rPr>
              <a:t>server</a:t>
            </a:r>
            <a:r>
              <a:rPr lang="en-US" sz="8000" dirty="0"/>
              <a:t>, is any computer that provides services and </a:t>
            </a:r>
            <a:r>
              <a:rPr lang="en-US" sz="8000" dirty="0">
                <a:solidFill>
                  <a:srgbClr val="FF0000"/>
                </a:solidFill>
              </a:rPr>
              <a:t>connections to other computers on a network</a:t>
            </a:r>
            <a:r>
              <a:rPr lang="en-US" sz="8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35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B6822BB-02A6-4233-BE8E-1CEB90931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r="5386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EED2A-3411-40A7-AE57-4E8C3E72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tx1"/>
                </a:solidFill>
              </a:rPr>
              <a:t>The Arpa network</a:t>
            </a:r>
            <a:endParaRPr lang="en-US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71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9628-0D52-4BF6-9DD3-02DDC3AE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12F5-CBC8-4BFA-8A60-3644DEDB0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sz="3800" b="1" dirty="0"/>
              <a:t>Transmission Control Protocol (TCP) </a:t>
            </a:r>
            <a:r>
              <a:rPr lang="en-US" altLang="en-US" sz="3800" dirty="0">
                <a:solidFill>
                  <a:srgbClr val="FF0000"/>
                </a:solidFill>
              </a:rPr>
              <a:t>provided flow control over the network and error checking for lost packets. </a:t>
            </a:r>
            <a:r>
              <a:rPr lang="en-US" altLang="en-US" sz="3800" b="1" dirty="0"/>
              <a:t>Internet Protocol (IP) </a:t>
            </a:r>
            <a:r>
              <a:rPr lang="en-US" altLang="en-US" sz="3800" dirty="0">
                <a:solidFill>
                  <a:srgbClr val="FF0000"/>
                </a:solidFill>
              </a:rPr>
              <a:t>addressed </a:t>
            </a:r>
            <a:r>
              <a:rPr lang="en-US" altLang="en-US" sz="3800" dirty="0"/>
              <a:t>and sent the packets. </a:t>
            </a:r>
          </a:p>
          <a:p>
            <a:pPr lvl="1"/>
            <a:r>
              <a:rPr lang="en-US" altLang="en-US" sz="3800" b="1" dirty="0"/>
              <a:t>NOTE</a:t>
            </a:r>
            <a:r>
              <a:rPr lang="en-US" altLang="en-US" sz="3800" dirty="0"/>
              <a:t>: In 1983, DARPA (Defense Advanced Research Projects Agency) mandated the use of this suite of communications protocols, referred to as TCP/IP. Since then, every computer and device connected to the Internet has used TCP/IP to communicate.</a:t>
            </a:r>
          </a:p>
          <a:p>
            <a:r>
              <a:rPr lang="en-US" altLang="en-US" sz="3800" dirty="0"/>
              <a:t>Late in 1971, Ray Tomlinson, a scientist at  Bolt Beranek and Newman (BBN), developed the first </a:t>
            </a:r>
            <a:r>
              <a:rPr lang="en-US" altLang="en-US" sz="3800" b="1" dirty="0"/>
              <a:t>email program </a:t>
            </a:r>
            <a:r>
              <a:rPr lang="en-US" altLang="en-US" sz="3800" dirty="0"/>
              <a:t>that could </a:t>
            </a:r>
            <a:r>
              <a:rPr lang="en-US" altLang="en-US" sz="3800" dirty="0">
                <a:solidFill>
                  <a:srgbClr val="FF0000"/>
                </a:solidFill>
              </a:rPr>
              <a:t>send and receive messages to and from remote computers</a:t>
            </a:r>
            <a:r>
              <a:rPr lang="en-US" altLang="en-US" sz="3800" dirty="0"/>
              <a:t>. </a:t>
            </a:r>
          </a:p>
          <a:p>
            <a:r>
              <a:rPr lang="en-US" altLang="en-US" sz="3800" dirty="0"/>
              <a:t>1975 brought the first mailing list, titled SF-Lovers, for science fiction fans among the ARPA community. </a:t>
            </a:r>
          </a:p>
          <a:p>
            <a:r>
              <a:rPr lang="en-US" altLang="en-US" sz="3800" dirty="0"/>
              <a:t>A </a:t>
            </a:r>
            <a:r>
              <a:rPr lang="en-US" altLang="en-US" sz="3800" b="1" dirty="0"/>
              <a:t>mailing list </a:t>
            </a:r>
            <a:r>
              <a:rPr lang="en-US" altLang="en-US" sz="3800" dirty="0">
                <a:solidFill>
                  <a:srgbClr val="FF0000"/>
                </a:solidFill>
              </a:rPr>
              <a:t>allows participants to send a single message to the list</a:t>
            </a:r>
            <a:r>
              <a:rPr lang="en-US" altLang="en-US" sz="3800" dirty="0"/>
              <a:t>, which then automatically routes the message to every other participant.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39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CB17-6B18-41CE-AC31-13DE994E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8478-1323-4C67-899B-F970F3C95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1985, the </a:t>
            </a:r>
            <a:r>
              <a:rPr lang="en-US" altLang="en-US" b="1" dirty="0"/>
              <a:t>National Science Foundation (NSF) </a:t>
            </a:r>
            <a:r>
              <a:rPr lang="en-US" altLang="en-US" dirty="0">
                <a:solidFill>
                  <a:srgbClr val="FF0000"/>
                </a:solidFill>
              </a:rPr>
              <a:t>established a new network </a:t>
            </a:r>
            <a:r>
              <a:rPr lang="en-US" altLang="en-US" dirty="0"/>
              <a:t>called </a:t>
            </a:r>
            <a:r>
              <a:rPr lang="en-US" altLang="en-US" b="1" dirty="0" err="1"/>
              <a:t>NSFNet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 </a:t>
            </a:r>
            <a:r>
              <a:rPr lang="en-US" altLang="en-US" b="1" dirty="0"/>
              <a:t>backbone</a:t>
            </a:r>
            <a:r>
              <a:rPr lang="en-US" altLang="en-US" dirty="0"/>
              <a:t> is the </a:t>
            </a:r>
            <a:r>
              <a:rPr lang="en-US" altLang="en-US" dirty="0">
                <a:solidFill>
                  <a:srgbClr val="FF0000"/>
                </a:solidFill>
              </a:rPr>
              <a:t>main long-distance lines </a:t>
            </a:r>
            <a:r>
              <a:rPr lang="en-US" altLang="en-US" dirty="0"/>
              <a:t>and the hardware that connect computers to the Internet. </a:t>
            </a:r>
          </a:p>
          <a:p>
            <a:r>
              <a:rPr lang="en-US" altLang="en-US" dirty="0"/>
              <a:t>By 1990, the </a:t>
            </a:r>
            <a:r>
              <a:rPr lang="en-US" altLang="en-US" dirty="0">
                <a:solidFill>
                  <a:srgbClr val="FF0000"/>
                </a:solidFill>
              </a:rPr>
              <a:t>success of the </a:t>
            </a:r>
            <a:r>
              <a:rPr lang="en-US" altLang="en-US" dirty="0" err="1">
                <a:solidFill>
                  <a:srgbClr val="FF0000"/>
                </a:solidFill>
              </a:rPr>
              <a:t>NSFNet</a:t>
            </a:r>
            <a:r>
              <a:rPr lang="en-US" altLang="en-US" dirty="0">
                <a:solidFill>
                  <a:srgbClr val="FF0000"/>
                </a:solidFill>
              </a:rPr>
              <a:t> led to the shutdown of ARPANET. </a:t>
            </a:r>
            <a:r>
              <a:rPr lang="en-US" altLang="en-US" dirty="0" err="1">
                <a:solidFill>
                  <a:srgbClr val="FF0000"/>
                </a:solidFill>
              </a:rPr>
              <a:t>NSFNet</a:t>
            </a:r>
            <a:r>
              <a:rPr lang="en-US" altLang="en-US" dirty="0">
                <a:solidFill>
                  <a:srgbClr val="FF0000"/>
                </a:solidFill>
              </a:rPr>
              <a:t> became the main network</a:t>
            </a:r>
            <a:r>
              <a:rPr lang="en-US" altLang="en-US" dirty="0"/>
              <a:t> linking universities and research facilities.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military portion of ARPANET became a separate network </a:t>
            </a:r>
            <a:r>
              <a:rPr lang="en-US" altLang="en-US" dirty="0"/>
              <a:t>called </a:t>
            </a:r>
            <a:r>
              <a:rPr lang="en-US" altLang="en-US" b="1" dirty="0"/>
              <a:t>MILNET</a:t>
            </a:r>
            <a:r>
              <a:rPr lang="en-US" altLang="en-US" dirty="0"/>
              <a:t>, which is now known as </a:t>
            </a:r>
            <a:r>
              <a:rPr lang="en-US" altLang="en-US" b="1" dirty="0"/>
              <a:t>NIPRNET</a:t>
            </a:r>
            <a:r>
              <a:rPr lang="en-US" altLang="en-US" dirty="0"/>
              <a:t> (Nonsecure Internet Protocol Router Network).</a:t>
            </a:r>
          </a:p>
          <a:p>
            <a:r>
              <a:rPr lang="en-US" altLang="en-US" dirty="0"/>
              <a:t> In the mid-1990s it became common to </a:t>
            </a:r>
            <a:r>
              <a:rPr lang="en-US" altLang="en-US" dirty="0">
                <a:solidFill>
                  <a:srgbClr val="FF0000"/>
                </a:solidFill>
              </a:rPr>
              <a:t>use English-language names to identify computer hosts</a:t>
            </a:r>
            <a:r>
              <a:rPr lang="en-US" altLang="en-US" dirty="0"/>
              <a:t>, rather than the long series of numbers originally used.  </a:t>
            </a:r>
          </a:p>
          <a:p>
            <a:r>
              <a:rPr lang="en-US" altLang="en-US" dirty="0"/>
              <a:t> In 1995, the NSF </a:t>
            </a:r>
            <a:r>
              <a:rPr lang="en-US" altLang="en-US" dirty="0">
                <a:solidFill>
                  <a:srgbClr val="FF0000"/>
                </a:solidFill>
              </a:rPr>
              <a:t>moved</a:t>
            </a:r>
            <a:r>
              <a:rPr lang="en-US" altLang="en-US" dirty="0"/>
              <a:t> the connections from the original </a:t>
            </a:r>
            <a:r>
              <a:rPr lang="en-US" altLang="en-US" dirty="0" err="1">
                <a:solidFill>
                  <a:srgbClr val="FF0000"/>
                </a:solidFill>
              </a:rPr>
              <a:t>NSFNet</a:t>
            </a:r>
            <a:r>
              <a:rPr lang="en-US" altLang="en-US" dirty="0">
                <a:solidFill>
                  <a:srgbClr val="FF0000"/>
                </a:solidFill>
              </a:rPr>
              <a:t> backbone to a commercial Internet backbone supported by commercial network providers.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21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AC23-983E-44F7-9038-C39F43B8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World Wide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E149-F260-482A-A71D-D552F562C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000" dirty="0"/>
              <a:t>In the early 1990s, Tim Berners-Lee, who was working at CERN in Switzerland, </a:t>
            </a:r>
            <a:r>
              <a:rPr lang="en-US" altLang="en-US" sz="2000" dirty="0">
                <a:solidFill>
                  <a:srgbClr val="FF0000"/>
                </a:solidFill>
              </a:rPr>
              <a:t>envisioned the use of hyperlinks to make connections between related ideas in separate documents</a:t>
            </a:r>
            <a:r>
              <a:rPr lang="en-US" altLang="en-US" sz="2000" dirty="0"/>
              <a:t>. </a:t>
            </a:r>
          </a:p>
          <a:p>
            <a:r>
              <a:rPr lang="en-US" altLang="en-US" sz="2000" b="1" dirty="0"/>
              <a:t>Hypertext</a:t>
            </a:r>
            <a:r>
              <a:rPr lang="en-US" altLang="en-US" sz="2000" dirty="0"/>
              <a:t>, which is a system of hyperlinks that </a:t>
            </a:r>
            <a:r>
              <a:rPr lang="en-US" altLang="en-US" sz="2000" dirty="0">
                <a:solidFill>
                  <a:srgbClr val="FF0000"/>
                </a:solidFill>
              </a:rPr>
              <a:t>allows users to tap or click on a word to jump to another location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With the help of his CERN colleague Robert </a:t>
            </a:r>
            <a:r>
              <a:rPr lang="en-US" altLang="en-US" sz="2000" dirty="0" err="1"/>
              <a:t>Cailliau</a:t>
            </a:r>
            <a:r>
              <a:rPr lang="en-US" altLang="en-US" sz="2000" dirty="0"/>
              <a:t>, Berners-Lee created </a:t>
            </a:r>
            <a:r>
              <a:rPr lang="en-US" altLang="en-US" sz="2000" b="1" dirty="0"/>
              <a:t>three</a:t>
            </a:r>
            <a:r>
              <a:rPr lang="en-US" altLang="en-US" sz="2000" dirty="0"/>
              <a:t> technologies:</a:t>
            </a:r>
          </a:p>
          <a:p>
            <a:pPr lvl="1"/>
            <a:r>
              <a:rPr lang="en-US" altLang="en-US" sz="2000" dirty="0"/>
              <a:t>created </a:t>
            </a:r>
            <a:r>
              <a:rPr lang="en-US" altLang="en-US" sz="2000" b="1" dirty="0"/>
              <a:t>HTML</a:t>
            </a:r>
            <a:r>
              <a:rPr lang="en-US" altLang="en-US" sz="2000" dirty="0"/>
              <a:t>, </a:t>
            </a:r>
            <a:r>
              <a:rPr lang="en-US" altLang="en-US" sz="2000" dirty="0">
                <a:solidFill>
                  <a:srgbClr val="FF0000"/>
                </a:solidFill>
              </a:rPr>
              <a:t>used to create documents </a:t>
            </a:r>
            <a:r>
              <a:rPr lang="en-US" altLang="en-US" sz="2000" dirty="0"/>
              <a:t>that can include text, graphics, and links. </a:t>
            </a:r>
          </a:p>
          <a:p>
            <a:pPr lvl="1"/>
            <a:r>
              <a:rPr lang="en-US" altLang="en-US" sz="2000" dirty="0"/>
              <a:t> created a </a:t>
            </a:r>
            <a:r>
              <a:rPr lang="en-US" altLang="en-US" sz="2000" dirty="0">
                <a:solidFill>
                  <a:srgbClr val="FF0000"/>
                </a:solidFill>
              </a:rPr>
              <a:t>special software program to read and display HTML documents</a:t>
            </a:r>
            <a:r>
              <a:rPr lang="en-US" altLang="en-US" sz="2000" dirty="0"/>
              <a:t>, the first </a:t>
            </a:r>
            <a:r>
              <a:rPr lang="en-US" altLang="en-US" sz="2000" b="1" dirty="0"/>
              <a:t>browser </a:t>
            </a:r>
            <a:r>
              <a:rPr lang="en-US" altLang="en-US" sz="2000" dirty="0"/>
              <a:t>known as </a:t>
            </a:r>
            <a:r>
              <a:rPr lang="en-US" altLang="en-US" sz="2000" b="1" dirty="0" err="1"/>
              <a:t>WorldWideWeb</a:t>
            </a:r>
            <a:r>
              <a:rPr lang="en-US" altLang="en-US" sz="2000" dirty="0"/>
              <a:t> (spelled with no spaces).</a:t>
            </a:r>
          </a:p>
          <a:p>
            <a:pPr lvl="1"/>
            <a:r>
              <a:rPr lang="en-US" altLang="en-US" sz="2000" dirty="0"/>
              <a:t>created </a:t>
            </a:r>
            <a:r>
              <a:rPr lang="en-US" altLang="en-US" sz="2000" b="1" dirty="0"/>
              <a:t>Hypertext Transfer Protocol (HTTP)</a:t>
            </a:r>
            <a:r>
              <a:rPr lang="en-US" altLang="en-US" sz="2000" dirty="0"/>
              <a:t>,</a:t>
            </a:r>
            <a:r>
              <a:rPr lang="en-US" altLang="en-US" sz="2000" b="1" dirty="0"/>
              <a:t> </a:t>
            </a: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rgbClr val="FF0000"/>
                </a:solidFill>
              </a:rPr>
              <a:t>protocol that defines how HTML documents transmit to a browser</a:t>
            </a:r>
            <a:r>
              <a:rPr lang="en-US" altLang="en-US" sz="20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63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017A-CE57-4E29-AB21-DA48DAFA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World Wide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77D6-7B8E-4708-8385-59AC84420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Marc Andreessen and Eric Bina, two University of Illinois graduate students employed at the university’s National Center for Supercomputing Applications (NCSA), </a:t>
            </a:r>
            <a:r>
              <a:rPr lang="en-US" altLang="en-US" sz="2800" dirty="0">
                <a:solidFill>
                  <a:srgbClr val="FF0000"/>
                </a:solidFill>
              </a:rPr>
              <a:t>created</a:t>
            </a:r>
            <a:r>
              <a:rPr lang="en-US" altLang="en-US" sz="2800" dirty="0"/>
              <a:t> the </a:t>
            </a:r>
            <a:r>
              <a:rPr lang="en-US" altLang="en-US" sz="2800" b="1" dirty="0"/>
              <a:t>Mosaic browser </a:t>
            </a:r>
            <a:r>
              <a:rPr lang="en-US" altLang="en-US" sz="2800" dirty="0"/>
              <a:t>in March 1993.</a:t>
            </a:r>
          </a:p>
          <a:p>
            <a:r>
              <a:rPr lang="en-US" altLang="en-US" sz="2800" dirty="0"/>
              <a:t>The next year, Andreessen and Jim Clark </a:t>
            </a:r>
            <a:r>
              <a:rPr lang="en-US" altLang="en-US" sz="2800" dirty="0">
                <a:solidFill>
                  <a:srgbClr val="FF0000"/>
                </a:solidFill>
              </a:rPr>
              <a:t>founded</a:t>
            </a:r>
            <a:r>
              <a:rPr lang="en-US" altLang="en-US" sz="2800" dirty="0"/>
              <a:t> a new company, </a:t>
            </a:r>
            <a:r>
              <a:rPr lang="en-US" altLang="en-US" sz="2800" b="1" dirty="0"/>
              <a:t>Netscape Communications</a:t>
            </a:r>
            <a:r>
              <a:rPr lang="en-US" altLang="en-US" sz="2800" dirty="0"/>
              <a:t>. </a:t>
            </a:r>
          </a:p>
          <a:p>
            <a:r>
              <a:rPr lang="en-US" altLang="en-US" sz="2800" dirty="0"/>
              <a:t>During the summer of 1994, the company created the </a:t>
            </a:r>
            <a:r>
              <a:rPr lang="en-US" altLang="en-US" sz="2800" dirty="0">
                <a:solidFill>
                  <a:srgbClr val="FF0000"/>
                </a:solidFill>
              </a:rPr>
              <a:t>first commercial browser</a:t>
            </a:r>
            <a:r>
              <a:rPr lang="en-US" altLang="en-US" sz="2800" dirty="0"/>
              <a:t>, called </a:t>
            </a:r>
            <a:r>
              <a:rPr lang="en-US" altLang="en-US" sz="2800" b="1" dirty="0"/>
              <a:t>Netscape Navigator</a:t>
            </a:r>
            <a:r>
              <a:rPr lang="en-US" altLang="en-US" sz="2800" dirty="0"/>
              <a:t>.</a:t>
            </a:r>
            <a:endParaRPr lang="en-US" alt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54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A3CA-B3BA-499D-8DA5-15B1B4B8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Connecting to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5E3B3-2603-4AD1-845C-036B4003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sz="3800" dirty="0"/>
              <a:t>A </a:t>
            </a:r>
            <a:r>
              <a:rPr lang="en-US" altLang="en-US" sz="3800" b="1" dirty="0"/>
              <a:t>local area network (LAN) </a:t>
            </a:r>
            <a:r>
              <a:rPr lang="en-US" altLang="en-US" sz="3800" dirty="0">
                <a:solidFill>
                  <a:srgbClr val="FF0000"/>
                </a:solidFill>
              </a:rPr>
              <a:t>connects computers using cables or wireless capabilities within a building or campus</a:t>
            </a:r>
            <a:r>
              <a:rPr lang="en-US" altLang="en-US" sz="3800" dirty="0"/>
              <a:t> so users can share data and resources.</a:t>
            </a:r>
          </a:p>
          <a:p>
            <a:r>
              <a:rPr lang="en-US" altLang="en-US" sz="3800" dirty="0"/>
              <a:t>An </a:t>
            </a:r>
            <a:r>
              <a:rPr lang="en-US" altLang="en-US" sz="3800" b="1" dirty="0"/>
              <a:t>Internet service provider (ISP) </a:t>
            </a:r>
            <a:r>
              <a:rPr lang="en-US" altLang="en-US" sz="3800" dirty="0"/>
              <a:t>is a </a:t>
            </a:r>
            <a:r>
              <a:rPr lang="en-US" altLang="en-US" sz="3800" dirty="0">
                <a:solidFill>
                  <a:srgbClr val="FF0000"/>
                </a:solidFill>
              </a:rPr>
              <a:t>business that has a permanent Internet connection and provides temporary Internet connections to individuals and companies</a:t>
            </a:r>
            <a:r>
              <a:rPr lang="en-US" altLang="en-US" sz="3800" dirty="0"/>
              <a:t>.</a:t>
            </a:r>
          </a:p>
          <a:p>
            <a:r>
              <a:rPr lang="en-US" altLang="en-US" sz="3800" dirty="0"/>
              <a:t> A </a:t>
            </a:r>
            <a:r>
              <a:rPr lang="en-US" altLang="en-US" sz="3800" b="1" dirty="0"/>
              <a:t>mobile service provider</a:t>
            </a:r>
            <a:r>
              <a:rPr lang="en-US" altLang="en-US" sz="3800" dirty="0"/>
              <a:t>, sometimes called a </a:t>
            </a:r>
            <a:r>
              <a:rPr lang="en-US" altLang="en-US" sz="3800" b="1" dirty="0"/>
              <a:t>wireless data provider</a:t>
            </a:r>
            <a:r>
              <a:rPr lang="en-US" altLang="en-US" sz="3800" dirty="0"/>
              <a:t>, </a:t>
            </a:r>
            <a:r>
              <a:rPr lang="en-US" altLang="en-US" sz="3800" dirty="0">
                <a:solidFill>
                  <a:srgbClr val="FF0000"/>
                </a:solidFill>
              </a:rPr>
              <a:t>offers wireless Internet access to computers and mobile devices </a:t>
            </a:r>
            <a:r>
              <a:rPr lang="en-US" altLang="en-US" sz="3800" dirty="0"/>
              <a:t>that have wireless capabilities.</a:t>
            </a:r>
          </a:p>
          <a:p>
            <a:r>
              <a:rPr lang="en-US" altLang="en-US" sz="3800" dirty="0"/>
              <a:t>ISPs are classified either as regional or national:</a:t>
            </a:r>
          </a:p>
          <a:p>
            <a:pPr lvl="1"/>
            <a:r>
              <a:rPr lang="en-US" altLang="en-US" sz="3800" dirty="0"/>
              <a:t>A </a:t>
            </a:r>
            <a:r>
              <a:rPr lang="en-US" altLang="en-US" sz="3800" b="1" dirty="0"/>
              <a:t>regional ISP</a:t>
            </a:r>
            <a:r>
              <a:rPr lang="en-US" altLang="en-US" sz="3800" dirty="0"/>
              <a:t> </a:t>
            </a:r>
            <a:r>
              <a:rPr lang="en-US" altLang="en-US" sz="3800" dirty="0">
                <a:solidFill>
                  <a:srgbClr val="FF0000"/>
                </a:solidFill>
              </a:rPr>
              <a:t>provides Internet access </a:t>
            </a:r>
            <a:r>
              <a:rPr lang="en-US" altLang="en-US" sz="3800" dirty="0"/>
              <a:t>for customers (individuals or businesses) </a:t>
            </a:r>
            <a:r>
              <a:rPr lang="en-US" altLang="en-US" sz="3800" dirty="0">
                <a:solidFill>
                  <a:srgbClr val="FF0000"/>
                </a:solidFill>
              </a:rPr>
              <a:t>in a specific geographic area</a:t>
            </a:r>
            <a:r>
              <a:rPr lang="en-US" altLang="en-US" sz="3800" dirty="0"/>
              <a:t>.</a:t>
            </a:r>
          </a:p>
          <a:p>
            <a:pPr lvl="1"/>
            <a:r>
              <a:rPr lang="en-US" altLang="en-US" sz="3800" dirty="0"/>
              <a:t>A </a:t>
            </a:r>
            <a:r>
              <a:rPr lang="en-US" altLang="en-US" sz="3800" b="1" dirty="0"/>
              <a:t>national ISP</a:t>
            </a:r>
            <a:r>
              <a:rPr lang="en-US" altLang="en-US" sz="3800" dirty="0"/>
              <a:t> </a:t>
            </a:r>
            <a:r>
              <a:rPr lang="en-US" altLang="en-US" sz="3800" dirty="0">
                <a:solidFill>
                  <a:srgbClr val="FF0000"/>
                </a:solidFill>
              </a:rPr>
              <a:t>provides Internet access in most major cities and towns nationwide</a:t>
            </a:r>
            <a:r>
              <a:rPr lang="en-US" altLang="en-US" sz="3800" dirty="0"/>
              <a:t>. National ISPs may offer more services and generally have larger technical support staffs than regional ISPs.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05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147A-EAA2-42E3-A9FE-17CDA9A9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Connecting to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A0BB-7A80-4067-BF3D-FE639735A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speed of an Internet connection </a:t>
            </a:r>
            <a:r>
              <a:rPr lang="en-US" altLang="en-US" sz="2400" dirty="0"/>
              <a:t>depends on </a:t>
            </a:r>
            <a:r>
              <a:rPr lang="en-US" altLang="en-US" sz="2400" b="1" dirty="0"/>
              <a:t>bandwidth</a:t>
            </a:r>
            <a:r>
              <a:rPr lang="en-US" altLang="en-US" sz="2400" dirty="0"/>
              <a:t>, which is the capacity of the communications channel. </a:t>
            </a:r>
          </a:p>
          <a:p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speed at which data travels from one device to another </a:t>
            </a:r>
            <a:r>
              <a:rPr lang="en-US" altLang="en-US" sz="2400" dirty="0"/>
              <a:t>is the </a:t>
            </a:r>
            <a:r>
              <a:rPr lang="en-US" altLang="en-US" sz="2400" b="1" dirty="0"/>
              <a:t>transfer rate</a:t>
            </a:r>
            <a:r>
              <a:rPr lang="en-US" altLang="en-US" sz="2400" dirty="0"/>
              <a:t>. </a:t>
            </a:r>
          </a:p>
          <a:p>
            <a:r>
              <a:rPr lang="en-US" altLang="en-US" sz="2400" b="1" dirty="0"/>
              <a:t>Transfer rates </a:t>
            </a:r>
            <a:r>
              <a:rPr lang="en-US" altLang="en-US" sz="2400" dirty="0">
                <a:solidFill>
                  <a:srgbClr val="FF0000"/>
                </a:solidFill>
              </a:rPr>
              <a:t>measure the number of bits </a:t>
            </a:r>
            <a:r>
              <a:rPr lang="en-US" altLang="en-US" sz="2400" dirty="0"/>
              <a:t>the line can </a:t>
            </a:r>
            <a:r>
              <a:rPr lang="en-US" altLang="en-US" sz="2400" dirty="0">
                <a:solidFill>
                  <a:srgbClr val="FF0000"/>
                </a:solidFill>
              </a:rPr>
              <a:t>transmit in one second </a:t>
            </a:r>
            <a:r>
              <a:rPr lang="en-US" altLang="en-US" sz="2400" dirty="0"/>
              <a:t>(expressed as </a:t>
            </a:r>
            <a:r>
              <a:rPr lang="en-US" altLang="en-US" sz="2400" b="1" dirty="0"/>
              <a:t>bits per second</a:t>
            </a:r>
            <a:r>
              <a:rPr lang="en-US" altLang="en-US" sz="2400" dirty="0"/>
              <a:t>, or </a:t>
            </a:r>
            <a:r>
              <a:rPr lang="en-US" altLang="en-US" sz="2400" b="1" dirty="0"/>
              <a:t>Bps</a:t>
            </a:r>
            <a:r>
              <a:rPr lang="en-US" altLang="en-US" sz="2400" dirty="0"/>
              <a:t>). </a:t>
            </a:r>
          </a:p>
          <a:p>
            <a:r>
              <a:rPr lang="en-US" altLang="en-US" sz="2400" dirty="0"/>
              <a:t>Transfer rates range from thousands of bits per second (</a:t>
            </a:r>
            <a:r>
              <a:rPr lang="en-US" altLang="en-US" sz="2400" b="1" dirty="0"/>
              <a:t>kilobits per second</a:t>
            </a:r>
            <a:r>
              <a:rPr lang="en-US" altLang="en-US" sz="2400" dirty="0"/>
              <a:t> or </a:t>
            </a:r>
            <a:r>
              <a:rPr lang="en-US" altLang="en-US" sz="2400" b="1" dirty="0" err="1"/>
              <a:t>KBps</a:t>
            </a:r>
            <a:r>
              <a:rPr lang="en-US" altLang="en-US" sz="2400" dirty="0"/>
              <a:t>) to millions of bits per second (</a:t>
            </a:r>
            <a:r>
              <a:rPr lang="en-US" altLang="en-US" sz="2400" b="1" dirty="0"/>
              <a:t>megabits per second </a:t>
            </a:r>
            <a:r>
              <a:rPr lang="en-US" altLang="en-US" sz="2400" dirty="0"/>
              <a:t>or </a:t>
            </a:r>
            <a:r>
              <a:rPr lang="en-US" altLang="en-US" sz="2400" b="1" dirty="0" err="1"/>
              <a:t>MBps</a:t>
            </a:r>
            <a:r>
              <a:rPr lang="en-US" altLang="en-US" sz="2400" dirty="0"/>
              <a:t>), and even billions of bits per second (</a:t>
            </a:r>
            <a:r>
              <a:rPr lang="en-US" altLang="en-US" sz="2400" b="1" dirty="0"/>
              <a:t>gigabits per second</a:t>
            </a:r>
            <a:r>
              <a:rPr lang="en-US" altLang="en-US" sz="2400" dirty="0"/>
              <a:t>, or </a:t>
            </a:r>
            <a:r>
              <a:rPr lang="en-US" altLang="en-US" sz="2400" b="1" dirty="0" err="1"/>
              <a:t>GBps</a:t>
            </a:r>
            <a:r>
              <a:rPr lang="en-US" altLang="en-US" sz="24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87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72E8-AB21-4060-87AA-8382F520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Connection Methods (Wired)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D06B5-3259-4747-80F5-657B6E9B7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CABLE</a:t>
            </a:r>
            <a:r>
              <a:rPr lang="en-US" altLang="en-US" sz="2800" dirty="0"/>
              <a:t>: </a:t>
            </a:r>
            <a:r>
              <a:rPr lang="en-US" altLang="en-US" sz="2800" b="1" dirty="0"/>
              <a:t>Cable television (CATV) lines </a:t>
            </a:r>
            <a:r>
              <a:rPr lang="en-US" altLang="en-US" sz="2800" dirty="0">
                <a:solidFill>
                  <a:srgbClr val="FF0000"/>
                </a:solidFill>
              </a:rPr>
              <a:t>enable home or business users to connect to the Internet over the same coaxial cable that delivers television transmissions</a:t>
            </a:r>
            <a:r>
              <a:rPr lang="en-US" altLang="en-US" sz="2800" dirty="0"/>
              <a:t>. </a:t>
            </a:r>
          </a:p>
          <a:p>
            <a:r>
              <a:rPr lang="en-US" altLang="en-US" sz="2800" dirty="0"/>
              <a:t>Cable Internet connections require a coaxial cable, a </a:t>
            </a:r>
            <a:r>
              <a:rPr lang="en-US" altLang="en-US" sz="2800" b="1" dirty="0"/>
              <a:t>line splitter </a:t>
            </a:r>
            <a:r>
              <a:rPr lang="en-US" altLang="en-US" sz="2800" dirty="0"/>
              <a:t>that </a:t>
            </a:r>
            <a:r>
              <a:rPr lang="en-US" altLang="en-US" sz="2800" dirty="0">
                <a:solidFill>
                  <a:srgbClr val="FF0000"/>
                </a:solidFill>
              </a:rPr>
              <a:t>divides the television signals from the data signals</a:t>
            </a:r>
            <a:r>
              <a:rPr lang="en-US" altLang="en-US" sz="2800" dirty="0"/>
              <a:t>, a cable modem, and a network expansion card inside the computer. </a:t>
            </a:r>
          </a:p>
          <a:p>
            <a:r>
              <a:rPr lang="en-US" altLang="en-US" sz="2800" dirty="0"/>
              <a:t>A </a:t>
            </a:r>
            <a:r>
              <a:rPr lang="en-US" altLang="en-US" sz="2800" b="1" dirty="0"/>
              <a:t>cable modem </a:t>
            </a:r>
            <a:r>
              <a:rPr lang="en-US" altLang="en-US" sz="2800" dirty="0"/>
              <a:t>is a particular type of </a:t>
            </a:r>
            <a:r>
              <a:rPr lang="en-US" altLang="en-US" sz="2800" dirty="0">
                <a:solidFill>
                  <a:srgbClr val="FF0000"/>
                </a:solidFill>
              </a:rPr>
              <a:t>modem used for high-speed cable connections</a:t>
            </a:r>
            <a:r>
              <a:rPr lang="en-US" alt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2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5AE6-A1FD-4890-9304-4B8379D9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Connection Methods (Wired)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31E97-D656-4C17-89B2-74A7FA3C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DIGITAL DEDICATED LINES</a:t>
            </a:r>
            <a:r>
              <a:rPr lang="en-US" altLang="en-US" sz="2800" dirty="0"/>
              <a:t>: Unlike a </a:t>
            </a:r>
            <a:r>
              <a:rPr lang="en-US" altLang="en-US" sz="2800" dirty="0">
                <a:highlight>
                  <a:srgbClr val="FFFF00"/>
                </a:highlight>
              </a:rPr>
              <a:t>dial-up line </a:t>
            </a:r>
            <a:r>
              <a:rPr lang="en-US" altLang="en-US" sz="2800" dirty="0"/>
              <a:t>in which </a:t>
            </a:r>
            <a:r>
              <a:rPr lang="en-US" altLang="en-US" sz="2800" dirty="0">
                <a:highlight>
                  <a:srgbClr val="FFFF00"/>
                </a:highlight>
              </a:rPr>
              <a:t>the connection is reestablished each time it is used</a:t>
            </a:r>
            <a:r>
              <a:rPr lang="en-US" altLang="en-US" sz="2800" dirty="0"/>
              <a:t>, a </a:t>
            </a:r>
            <a:r>
              <a:rPr lang="en-US" altLang="en-US" sz="2800" b="1" dirty="0"/>
              <a:t>dedicated line </a:t>
            </a:r>
            <a:r>
              <a:rPr lang="en-US" altLang="en-US" sz="2800" dirty="0"/>
              <a:t>is a </a:t>
            </a:r>
            <a:r>
              <a:rPr lang="en-US" altLang="en-US" sz="2800" dirty="0">
                <a:solidFill>
                  <a:srgbClr val="FF0000"/>
                </a:solidFill>
              </a:rPr>
              <a:t>constant connection between two communications devices that uses the local phone network</a:t>
            </a:r>
            <a:r>
              <a:rPr lang="en-US" altLang="en-US" sz="2800" dirty="0"/>
              <a:t>. </a:t>
            </a:r>
          </a:p>
          <a:p>
            <a:r>
              <a:rPr lang="en-US" altLang="en-US" sz="2800" dirty="0"/>
              <a:t> </a:t>
            </a:r>
            <a:r>
              <a:rPr lang="en-US" altLang="en-US" sz="2800" b="1" dirty="0"/>
              <a:t>Three</a:t>
            </a:r>
            <a:r>
              <a:rPr lang="en-US" altLang="en-US" sz="2800" dirty="0"/>
              <a:t> popular types of digital dedicated lines are:</a:t>
            </a:r>
          </a:p>
          <a:p>
            <a:pPr lvl="1"/>
            <a:r>
              <a:rPr lang="en-US" altLang="en-US" sz="2800" b="1" dirty="0"/>
              <a:t>Integrated Services Digital Network (ISDN) lines</a:t>
            </a:r>
            <a:endParaRPr lang="en-US" altLang="en-US" sz="2800" dirty="0"/>
          </a:p>
          <a:p>
            <a:pPr lvl="1"/>
            <a:r>
              <a:rPr lang="en-US" altLang="en-US" sz="2800" b="1" dirty="0"/>
              <a:t>digital subscriber lines (DSL)</a:t>
            </a:r>
            <a:endParaRPr lang="en-US" altLang="en-US" sz="2800" dirty="0"/>
          </a:p>
          <a:p>
            <a:pPr lvl="1"/>
            <a:r>
              <a:rPr lang="en-US" altLang="en-US" sz="2800" b="1" dirty="0"/>
              <a:t>T-carrier 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04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0CBA-B387-4FAA-8274-F330FD29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Connection Methods (Wired)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C023-F237-4A7E-944E-659FB2E58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Integrated Services Digital Network (ISDN) </a:t>
            </a:r>
            <a:r>
              <a:rPr lang="en-US" altLang="en-US" sz="2800" dirty="0"/>
              <a:t>is a set of standards for </a:t>
            </a:r>
            <a:r>
              <a:rPr lang="en-US" altLang="en-US" sz="2800" dirty="0">
                <a:solidFill>
                  <a:srgbClr val="FF0000"/>
                </a:solidFill>
              </a:rPr>
              <a:t>digital transmission of data over standard copper phone lines. </a:t>
            </a:r>
          </a:p>
          <a:p>
            <a:r>
              <a:rPr lang="en-US" altLang="en-US" sz="2800" dirty="0"/>
              <a:t>With </a:t>
            </a:r>
            <a:r>
              <a:rPr lang="en-US" altLang="en-US" sz="2800" b="1" dirty="0"/>
              <a:t>ISDN</a:t>
            </a:r>
            <a:r>
              <a:rPr lang="en-US" altLang="en-US" sz="2800" dirty="0"/>
              <a:t>, the same </a:t>
            </a:r>
            <a:r>
              <a:rPr lang="en-US" altLang="en-US" sz="2800" dirty="0">
                <a:solidFill>
                  <a:srgbClr val="FF0000"/>
                </a:solidFill>
              </a:rPr>
              <a:t>phone line </a:t>
            </a:r>
            <a:r>
              <a:rPr lang="en-US" altLang="en-US" sz="2800" dirty="0"/>
              <a:t>that could carry only one computer signal now </a:t>
            </a:r>
            <a:r>
              <a:rPr lang="en-US" altLang="en-US" sz="2800" dirty="0">
                <a:solidFill>
                  <a:srgbClr val="FF0000"/>
                </a:solidFill>
              </a:rPr>
              <a:t>can carry three or more signals at once</a:t>
            </a:r>
            <a:r>
              <a:rPr lang="en-US" altLang="en-US" sz="2800" dirty="0"/>
              <a:t>, through the same line, using a technique called </a:t>
            </a:r>
            <a:r>
              <a:rPr lang="en-US" altLang="en-US" sz="2800" b="1" dirty="0"/>
              <a:t>multiplexing</a:t>
            </a:r>
            <a:r>
              <a:rPr lang="en-US" altLang="en-US" sz="2800" dirty="0"/>
              <a:t>. </a:t>
            </a:r>
          </a:p>
          <a:p>
            <a:r>
              <a:rPr lang="en-US" altLang="en-US" sz="2800" b="1" dirty="0"/>
              <a:t>Multiplexing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allows for more data to transmit at the same time over the same 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7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1A11-2CF6-4886-B353-B1F4AA0F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ARPANet</a:t>
            </a:r>
            <a:endParaRPr lang="en-US" dirty="0"/>
          </a:p>
        </p:txBody>
      </p:sp>
      <p:grpSp>
        <p:nvGrpSpPr>
          <p:cNvPr id="14" name="Canvas 12">
            <a:extLst>
              <a:ext uri="{FF2B5EF4-FFF2-40B4-BE49-F238E27FC236}">
                <a16:creationId xmlns:a16="http://schemas.microsoft.com/office/drawing/2014/main" id="{5BA4F15E-1FC4-45C3-AA58-2C505D172B7D}"/>
              </a:ext>
            </a:extLst>
          </p:cNvPr>
          <p:cNvGrpSpPr>
            <a:grpSpLocks/>
          </p:cNvGrpSpPr>
          <p:nvPr/>
        </p:nvGrpSpPr>
        <p:grpSpPr bwMode="auto">
          <a:xfrm>
            <a:off x="1647825" y="1838345"/>
            <a:ext cx="8896350" cy="4572000"/>
            <a:chOff x="4689" y="-7785"/>
            <a:chExt cx="56871" cy="39558"/>
          </a:xfrm>
        </p:grpSpPr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555569FD-848C-458F-9EB4-E28793CE60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9" y="-7785"/>
              <a:ext cx="56871" cy="39558"/>
            </a:xfrm>
            <a:prstGeom prst="rect">
              <a:avLst/>
            </a:prstGeom>
            <a:noFill/>
            <a:ln w="9525">
              <a:solidFill>
                <a:srgbClr val="17365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50598EB9-E2A1-4713-BFA3-B159047BA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63" y="838"/>
              <a:ext cx="10198" cy="90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Stanford Research Institute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2C833D24-A1A3-4D1A-986D-6306E3E7C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4" y="-2153"/>
              <a:ext cx="10255" cy="64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University of Utah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78C4EF2-E803-47BA-9D7F-AFA94BB7F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" y="12788"/>
              <a:ext cx="13272" cy="87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University of California Santa Barbara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E4EA6012-335C-487C-831C-62FBECCA6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5" y="18496"/>
              <a:ext cx="12579" cy="90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University of California Los Angeles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8">
              <a:extLst>
                <a:ext uri="{FF2B5EF4-FFF2-40B4-BE49-F238E27FC236}">
                  <a16:creationId xmlns:a16="http://schemas.microsoft.com/office/drawing/2014/main" id="{3D2C76F6-5DE4-441E-8848-90C6A8589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69" y="838"/>
              <a:ext cx="10935" cy="13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E1440EC9-FDC5-4C45-AB7F-7F6B574A4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62" y="9892"/>
              <a:ext cx="7436" cy="86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6">
              <a:extLst>
                <a:ext uri="{FF2B5EF4-FFF2-40B4-BE49-F238E27FC236}">
                  <a16:creationId xmlns:a16="http://schemas.microsoft.com/office/drawing/2014/main" id="{2D6D660B-148C-4F1F-A053-849A6342D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1" y="20864"/>
              <a:ext cx="9614" cy="2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5E38D5DE-E393-44A2-B647-D31A3664AC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27" y="8565"/>
              <a:ext cx="8128" cy="42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82094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8FE0-B028-4519-987C-514357A8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Connection Methods (Wired)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7F2D9-3755-4F51-9223-04E634261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/>
              <a:t>Digital subscriber line (DSL) </a:t>
            </a:r>
            <a:r>
              <a:rPr lang="en-US" altLang="en-US" sz="2400" dirty="0"/>
              <a:t>is another </a:t>
            </a:r>
            <a:r>
              <a:rPr lang="en-US" altLang="en-US" sz="2400" dirty="0">
                <a:solidFill>
                  <a:srgbClr val="FF0000"/>
                </a:solidFill>
              </a:rPr>
              <a:t>digital line alternative for the small business or home user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A </a:t>
            </a:r>
            <a:r>
              <a:rPr lang="en-US" altLang="en-US" sz="2400" b="1" dirty="0"/>
              <a:t>DSL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transmits at fast speeds on existing standard copper phone wiring</a:t>
            </a:r>
            <a:r>
              <a:rPr lang="en-US" altLang="en-US" sz="2400" dirty="0"/>
              <a:t>. Some of the DSL installations can provide a dial tone, so you can use the line for both voice and data.</a:t>
            </a:r>
          </a:p>
          <a:p>
            <a:r>
              <a:rPr lang="en-US" altLang="en-US" sz="2400" dirty="0"/>
              <a:t>An </a:t>
            </a:r>
            <a:r>
              <a:rPr lang="en-US" altLang="en-US" sz="2400" b="1" dirty="0"/>
              <a:t>asymmetrical digital subscriber line (ADSL) </a:t>
            </a:r>
            <a:r>
              <a:rPr lang="en-US" altLang="en-US" sz="2400" dirty="0"/>
              <a:t>is a type of DSL that supports </a:t>
            </a:r>
            <a:r>
              <a:rPr lang="en-US" altLang="en-US" sz="2400" dirty="0">
                <a:solidFill>
                  <a:srgbClr val="FF0000"/>
                </a:solidFill>
              </a:rPr>
              <a:t>faster transmissions when </a:t>
            </a:r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receiving</a:t>
            </a:r>
            <a:r>
              <a:rPr lang="en-US" altLang="en-US" sz="2400" dirty="0">
                <a:solidFill>
                  <a:srgbClr val="FF0000"/>
                </a:solidFill>
              </a:rPr>
              <a:t> data than when </a:t>
            </a:r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sending</a:t>
            </a:r>
            <a:r>
              <a:rPr lang="en-US" altLang="en-US" sz="2400" dirty="0">
                <a:solidFill>
                  <a:srgbClr val="FF0000"/>
                </a:solidFill>
              </a:rPr>
              <a:t> data</a:t>
            </a:r>
            <a:r>
              <a:rPr lang="en-US" altLang="en-US" sz="2400" dirty="0"/>
              <a:t>. </a:t>
            </a:r>
            <a:r>
              <a:rPr lang="en-US" altLang="en-US" sz="2400" b="1" dirty="0"/>
              <a:t>ADSL</a:t>
            </a:r>
            <a:r>
              <a:rPr lang="en-US" altLang="en-US" sz="2400" dirty="0"/>
              <a:t> is </a:t>
            </a:r>
            <a:r>
              <a:rPr lang="en-US" altLang="en-US" sz="2400" dirty="0">
                <a:solidFill>
                  <a:srgbClr val="FF0000"/>
                </a:solidFill>
              </a:rPr>
              <a:t>ideal for Internet access </a:t>
            </a:r>
            <a:r>
              <a:rPr lang="en-US" altLang="en-US" sz="2400" dirty="0"/>
              <a:t>because users generally </a:t>
            </a:r>
            <a:r>
              <a:rPr lang="en-US" altLang="en-US" sz="2400" dirty="0">
                <a:highlight>
                  <a:srgbClr val="FFFF00"/>
                </a:highlight>
              </a:rPr>
              <a:t>download more data</a:t>
            </a:r>
            <a:r>
              <a:rPr lang="en-US" altLang="en-US" sz="2400" dirty="0"/>
              <a:t> from the Internet </a:t>
            </a:r>
            <a:r>
              <a:rPr lang="en-US" altLang="en-US" sz="2400" dirty="0">
                <a:highlight>
                  <a:srgbClr val="FFFF00"/>
                </a:highlight>
              </a:rPr>
              <a:t>than they upload</a:t>
            </a:r>
            <a:r>
              <a:rPr lang="en-US" alt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90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A21C-E162-4FEB-A7BB-F50B4B9D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Connection Methods (Wired)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A201-10E5-43E9-AF63-CA9173B2E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A </a:t>
            </a:r>
            <a:r>
              <a:rPr lang="en-US" altLang="en-US" sz="2400" b="1" dirty="0"/>
              <a:t>T-carrier line </a:t>
            </a:r>
            <a:r>
              <a:rPr lang="en-US" altLang="en-US" sz="2400" dirty="0"/>
              <a:t>is any of several types of </a:t>
            </a:r>
            <a:r>
              <a:rPr lang="en-US" altLang="en-US" sz="2400" dirty="0">
                <a:solidFill>
                  <a:srgbClr val="FF0000"/>
                </a:solidFill>
              </a:rPr>
              <a:t>digital lines that carry multiple signals over a single communications line</a:t>
            </a:r>
            <a:r>
              <a:rPr lang="en-US" altLang="en-US" sz="2400" dirty="0"/>
              <a:t>. Whereas a standard dial-up phone line carries only one signal, digital T-carrier lines </a:t>
            </a:r>
            <a:r>
              <a:rPr lang="en-US" altLang="en-US" sz="2400" dirty="0">
                <a:solidFill>
                  <a:srgbClr val="FF0000"/>
                </a:solidFill>
              </a:rPr>
              <a:t>use multiplexing </a:t>
            </a:r>
            <a:r>
              <a:rPr lang="en-US" altLang="en-US" sz="2400" dirty="0"/>
              <a:t>so that multiple signals can share the phone line. T-carrier lines </a:t>
            </a:r>
            <a:r>
              <a:rPr lang="en-US" altLang="en-US" sz="2400" dirty="0">
                <a:solidFill>
                  <a:srgbClr val="FF0000"/>
                </a:solidFill>
              </a:rPr>
              <a:t>provide extremely fast data transfer rates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The most popular T-carrier line is the </a:t>
            </a:r>
            <a:r>
              <a:rPr lang="en-US" altLang="en-US" sz="2400" b="1" dirty="0"/>
              <a:t>T-1 line</a:t>
            </a:r>
            <a:r>
              <a:rPr lang="en-US" altLang="en-US" sz="2400" dirty="0"/>
              <a:t>. Businesses often use T-1 lines to connect to the Internet.</a:t>
            </a:r>
          </a:p>
          <a:p>
            <a:r>
              <a:rPr lang="en-US" altLang="en-US" sz="2400" dirty="0"/>
              <a:t>A </a:t>
            </a:r>
            <a:r>
              <a:rPr lang="en-US" altLang="en-US" sz="2400" b="1" dirty="0"/>
              <a:t>fractional T-1 line </a:t>
            </a:r>
            <a:r>
              <a:rPr lang="en-US" altLang="en-US" sz="2400" dirty="0"/>
              <a:t>is a less-expensive, slower connection option for homeowners and small businesses. Instead of a single owner, multiple users share a fractional T-1.</a:t>
            </a:r>
          </a:p>
          <a:p>
            <a:r>
              <a:rPr lang="en-US" altLang="en-US" sz="2400" dirty="0"/>
              <a:t>A </a:t>
            </a:r>
            <a:r>
              <a:rPr lang="en-US" altLang="en-US" sz="2400" b="1" dirty="0"/>
              <a:t>T-3 line </a:t>
            </a:r>
            <a:r>
              <a:rPr lang="en-US" altLang="en-US" sz="2400" dirty="0"/>
              <a:t>is </a:t>
            </a:r>
            <a:r>
              <a:rPr lang="en-US" altLang="en-US" sz="2400" dirty="0">
                <a:solidFill>
                  <a:srgbClr val="FF0000"/>
                </a:solidFill>
              </a:rPr>
              <a:t>equal in speed to 28 T-1 </a:t>
            </a:r>
            <a:r>
              <a:rPr lang="en-US" altLang="en-US" sz="2400" dirty="0"/>
              <a:t>lines. T-3 lines are the most expensive connection method. </a:t>
            </a:r>
            <a:r>
              <a:rPr lang="en-US" altLang="en-US" sz="2400" dirty="0">
                <a:solidFill>
                  <a:srgbClr val="FF0000"/>
                </a:solidFill>
              </a:rPr>
              <a:t>Main users </a:t>
            </a:r>
            <a:r>
              <a:rPr lang="en-US" altLang="en-US" sz="2400" dirty="0"/>
              <a:t>of T-3 lines include </a:t>
            </a:r>
            <a:r>
              <a:rPr lang="en-US" altLang="en-US" sz="2400" dirty="0">
                <a:solidFill>
                  <a:srgbClr val="FF0000"/>
                </a:solidFill>
              </a:rPr>
              <a:t>large companies, phone companies,</a:t>
            </a:r>
            <a:r>
              <a:rPr lang="en-US" altLang="en-US" sz="2400" dirty="0"/>
              <a:t> and </a:t>
            </a:r>
            <a:r>
              <a:rPr lang="en-US" altLang="en-US" sz="2400" dirty="0">
                <a:solidFill>
                  <a:srgbClr val="FF0000"/>
                </a:solidFill>
              </a:rPr>
              <a:t>service providers connecting to the Internet backbone</a:t>
            </a:r>
            <a:r>
              <a:rPr lang="en-US" alt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86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BE0C-FED2-4036-B2E2-6CF30A0D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Methods from Home (Wired)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704A39-C121-4D97-B23E-EA88B5D68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380" y="3205749"/>
            <a:ext cx="827298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75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C00C-30AF-434D-ABD1-62334404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Connection Methods (Wireless)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CFC9-F7D3-43DF-8078-B7102F47C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400" b="1" dirty="0"/>
              <a:t>WIRELESS FIDELITY (Wi-Fi) </a:t>
            </a:r>
            <a:r>
              <a:rPr lang="en-US" altLang="en-US" sz="2400" dirty="0"/>
              <a:t>is a family of </a:t>
            </a:r>
            <a:r>
              <a:rPr lang="en-US" altLang="en-US" sz="2400" dirty="0">
                <a:solidFill>
                  <a:srgbClr val="FF0000"/>
                </a:solidFill>
              </a:rPr>
              <a:t>wireless networking standards </a:t>
            </a:r>
            <a:r>
              <a:rPr lang="en-US" altLang="en-US" sz="2400" dirty="0"/>
              <a:t>that </a:t>
            </a:r>
            <a:r>
              <a:rPr lang="en-US" altLang="en-US" sz="2400" dirty="0">
                <a:solidFill>
                  <a:srgbClr val="FF0000"/>
                </a:solidFill>
              </a:rPr>
              <a:t>uses radio waves to allow a computer to communicate with other computers </a:t>
            </a:r>
            <a:r>
              <a:rPr lang="en-US" altLang="en-US" sz="2400" dirty="0"/>
              <a:t>on a local area network or the Internet. </a:t>
            </a:r>
          </a:p>
          <a:p>
            <a:r>
              <a:rPr lang="en-US" altLang="en-US" sz="2400" dirty="0"/>
              <a:t>A Wi-Fi network </a:t>
            </a:r>
            <a:r>
              <a:rPr lang="en-US" altLang="en-US" sz="2400" dirty="0">
                <a:solidFill>
                  <a:srgbClr val="FF0000"/>
                </a:solidFill>
              </a:rPr>
              <a:t>may be password protected or open to the public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/>
              <a:t> A </a:t>
            </a:r>
            <a:r>
              <a:rPr lang="en-US" altLang="en-US" sz="2400" b="1" dirty="0"/>
              <a:t>hotspot</a:t>
            </a:r>
            <a:r>
              <a:rPr lang="en-US" altLang="en-US" sz="2400" dirty="0"/>
              <a:t> is a </a:t>
            </a:r>
            <a:r>
              <a:rPr lang="en-US" altLang="en-US" sz="2400" dirty="0">
                <a:solidFill>
                  <a:srgbClr val="FF0000"/>
                </a:solidFill>
              </a:rPr>
              <a:t>specific geographic location </a:t>
            </a:r>
            <a:r>
              <a:rPr lang="en-US" altLang="en-US" sz="2400" dirty="0"/>
              <a:t>in which </a:t>
            </a:r>
            <a:r>
              <a:rPr lang="en-US" altLang="en-US" sz="2400" dirty="0">
                <a:solidFill>
                  <a:srgbClr val="FF0000"/>
                </a:solidFill>
              </a:rPr>
              <a:t>a wireless access point provides public Internet access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/>
              <a:t> A </a:t>
            </a:r>
            <a:r>
              <a:rPr lang="en-US" altLang="en-US" sz="2400" b="1" dirty="0"/>
              <a:t>hotspot</a:t>
            </a:r>
            <a:r>
              <a:rPr lang="en-US" altLang="en-US" sz="2400" dirty="0"/>
              <a:t> typically </a:t>
            </a:r>
            <a:r>
              <a:rPr lang="en-US" altLang="en-US" sz="2400" dirty="0">
                <a:solidFill>
                  <a:srgbClr val="FF0000"/>
                </a:solidFill>
              </a:rPr>
              <a:t>covers a 100-foot range </a:t>
            </a:r>
            <a:r>
              <a:rPr lang="en-US" altLang="en-US" sz="2400" dirty="0"/>
              <a:t>from the wireless access point, although some may provide a greater range. </a:t>
            </a:r>
          </a:p>
          <a:p>
            <a:r>
              <a:rPr lang="en-US" altLang="en-US" sz="2400" dirty="0"/>
              <a:t>A </a:t>
            </a:r>
            <a:r>
              <a:rPr lang="en-US" altLang="en-US" sz="2400" b="1" dirty="0"/>
              <a:t>wireless access point </a:t>
            </a:r>
            <a:r>
              <a:rPr lang="en-US" altLang="en-US" sz="2400" dirty="0"/>
              <a:t>is a </a:t>
            </a:r>
            <a:r>
              <a:rPr lang="en-US" altLang="en-US" sz="2400" dirty="0">
                <a:solidFill>
                  <a:srgbClr val="FF0000"/>
                </a:solidFill>
              </a:rPr>
              <a:t>hardware device with an antenna </a:t>
            </a:r>
            <a:r>
              <a:rPr lang="en-US" altLang="en-US" sz="2400" dirty="0"/>
              <a:t>that is </a:t>
            </a:r>
            <a:r>
              <a:rPr lang="en-US" altLang="en-US" sz="2400" dirty="0">
                <a:solidFill>
                  <a:srgbClr val="FF0000"/>
                </a:solidFill>
              </a:rPr>
              <a:t>connected to a wired network and is used to send and receive radio waves to and from notebook computers or other wireless devices</a:t>
            </a:r>
            <a:r>
              <a:rPr lang="en-US" alt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13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4D9F-53BB-4FFB-A1C9-4FD84477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Connection Methods (Wireless)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BF6E5-C41B-4557-8134-6D62D9A8E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800" b="1" dirty="0"/>
              <a:t>Satellite Internet access </a:t>
            </a:r>
            <a:r>
              <a:rPr lang="en-US" altLang="en-US" sz="2800" dirty="0"/>
              <a:t>comes in </a:t>
            </a:r>
            <a:r>
              <a:rPr lang="en-US" altLang="en-US" sz="2800" b="1" dirty="0"/>
              <a:t>two</a:t>
            </a:r>
            <a:r>
              <a:rPr lang="en-US" altLang="en-US" sz="2800" dirty="0"/>
              <a:t> varieties: one-way and two-way. </a:t>
            </a:r>
          </a:p>
          <a:p>
            <a:r>
              <a:rPr lang="en-US" altLang="en-US" sz="2800" b="1" dirty="0"/>
              <a:t>One-way satellite access </a:t>
            </a:r>
            <a:r>
              <a:rPr lang="en-US" altLang="en-US" sz="2800" dirty="0">
                <a:solidFill>
                  <a:srgbClr val="FF0000"/>
                </a:solidFill>
              </a:rPr>
              <a:t>uses</a:t>
            </a:r>
            <a:r>
              <a:rPr lang="en-US" altLang="en-US" sz="2800" dirty="0"/>
              <a:t> the </a:t>
            </a:r>
            <a:r>
              <a:rPr lang="en-US" altLang="en-US" sz="2800" dirty="0">
                <a:solidFill>
                  <a:srgbClr val="FF0000"/>
                </a:solidFill>
              </a:rPr>
              <a:t>satellite for downloading data, and uses a slow, regular phone line and modem for uploading data</a:t>
            </a:r>
            <a:r>
              <a:rPr lang="en-US" altLang="en-US" sz="2800" dirty="0"/>
              <a:t>. </a:t>
            </a:r>
          </a:p>
          <a:p>
            <a:r>
              <a:rPr lang="en-US" altLang="en-US" sz="2800" dirty="0"/>
              <a:t>A better alternative is </a:t>
            </a:r>
            <a:r>
              <a:rPr lang="en-US" altLang="en-US" sz="2800" b="1" dirty="0"/>
              <a:t>two-way satellite access</a:t>
            </a:r>
            <a:r>
              <a:rPr lang="en-US" altLang="en-US" sz="2800" dirty="0"/>
              <a:t>, which </a:t>
            </a:r>
            <a:r>
              <a:rPr lang="en-US" altLang="en-US" sz="2800" dirty="0">
                <a:solidFill>
                  <a:srgbClr val="FF0000"/>
                </a:solidFill>
              </a:rPr>
              <a:t>uses the faster satellite connection for both uploading and downloading data</a:t>
            </a:r>
            <a:r>
              <a:rPr lang="en-US" altLang="en-US" sz="2800" dirty="0"/>
              <a:t>. </a:t>
            </a:r>
          </a:p>
          <a:p>
            <a:r>
              <a:rPr lang="en-US" altLang="en-US" sz="2800" dirty="0"/>
              <a:t>Satellite Internet access can be expensive both in monthly access fees and equipment costs, but satellite access may be the only alternative in rural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63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5882-959E-46F2-862A-4A8CB9B4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Connection Methods (Wireless – Mobile Network)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CDE16-013C-4216-A199-A3111A34D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Third-generation (3G) </a:t>
            </a:r>
            <a:r>
              <a:rPr lang="en-US" sz="3200" dirty="0"/>
              <a:t>wireless technology</a:t>
            </a:r>
          </a:p>
          <a:p>
            <a:pPr lvl="1"/>
            <a:r>
              <a:rPr lang="en-US" sz="3200" dirty="0"/>
              <a:t>2 Mbps download/800 Kbps upload speeds</a:t>
            </a:r>
          </a:p>
          <a:p>
            <a:r>
              <a:rPr lang="en-US" sz="3200" b="1" dirty="0"/>
              <a:t>Fourth-generation (4G) </a:t>
            </a:r>
            <a:r>
              <a:rPr lang="en-US" sz="3200" dirty="0"/>
              <a:t>technology</a:t>
            </a:r>
          </a:p>
          <a:p>
            <a:pPr lvl="1"/>
            <a:r>
              <a:rPr lang="en-US" sz="3200" b="1" dirty="0"/>
              <a:t>Long Term Evolution (LTE) </a:t>
            </a:r>
            <a:r>
              <a:rPr lang="en-US" sz="3200" dirty="0"/>
              <a:t>and </a:t>
            </a:r>
            <a:r>
              <a:rPr lang="en-US" sz="3200" b="1" dirty="0"/>
              <a:t>Worldwide Interoperability for Microwave Access (WiMAX) </a:t>
            </a:r>
            <a:r>
              <a:rPr lang="en-US" sz="3200" dirty="0"/>
              <a:t>offer 14 Mbps download/ 8Mbps upload speeds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16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61DD8-24E6-44F8-9239-31D9B5F5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399295"/>
            <a:ext cx="6909386" cy="405151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AA73A-83CB-4E0B-8DC7-D7B0EB7D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/>
              <a:t>Wireless Transmission 	Media Transfer Rates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88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5DE0-A4AC-4C76-8829-CB229F57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Methods from Home (Wireless)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A9B053-0CCE-4307-8529-00394DF23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069" y="2103438"/>
            <a:ext cx="7659861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874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9939-9D49-4D9A-919B-E366E34D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Internet2 and the Semantic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B319-BFA8-4625-9060-38825DB1A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/>
              <a:t>Internet2 is an advanced research network created in 1996 as a replacement for ARPANET laboratory</a:t>
            </a:r>
          </a:p>
          <a:p>
            <a:pPr lvl="1"/>
            <a:r>
              <a:rPr lang="en-US" sz="2000" dirty="0"/>
              <a:t>Experimental networking technologies test bed</a:t>
            </a:r>
          </a:p>
          <a:p>
            <a:pPr lvl="1"/>
            <a:r>
              <a:rPr lang="en-US" sz="2000" dirty="0"/>
              <a:t>High end of the bandwidth spectrum (10 Gbps)</a:t>
            </a:r>
          </a:p>
          <a:p>
            <a:pPr lvl="1"/>
            <a:r>
              <a:rPr lang="en-US" sz="2000" dirty="0"/>
              <a:t>Used by universities, medical schools, CERN</a:t>
            </a:r>
          </a:p>
          <a:p>
            <a:pPr lvl="1"/>
            <a:r>
              <a:rPr lang="en-US" sz="2000" dirty="0"/>
              <a:t>Focus: mainly technology development</a:t>
            </a:r>
          </a:p>
          <a:p>
            <a:r>
              <a:rPr lang="en-US" sz="2000" dirty="0"/>
              <a:t>Semantic Web project has a goal of blending technologies and information</a:t>
            </a:r>
          </a:p>
          <a:p>
            <a:pPr lvl="1"/>
            <a:r>
              <a:rPr lang="en-US" sz="2000" dirty="0"/>
              <a:t>Web pages tagged (using XML) with meanings</a:t>
            </a:r>
          </a:p>
          <a:p>
            <a:pPr lvl="1"/>
            <a:r>
              <a:rPr lang="en-US" sz="2000" dirty="0"/>
              <a:t>Uses software agents (intelligent programs) to read  XML tags, determine meaning of words </a:t>
            </a:r>
          </a:p>
          <a:p>
            <a:r>
              <a:rPr lang="en-US" sz="2000" dirty="0"/>
              <a:t>Resource description framework (RDF)</a:t>
            </a:r>
          </a:p>
          <a:p>
            <a:pPr lvl="2"/>
            <a:r>
              <a:rPr lang="en-US" sz="2000" dirty="0"/>
              <a:t>Set of XML syntax standards</a:t>
            </a:r>
          </a:p>
          <a:p>
            <a:pPr lvl="1"/>
            <a:r>
              <a:rPr lang="en-US" sz="2000" dirty="0"/>
              <a:t>Development of Semantic Web will take many years</a:t>
            </a:r>
          </a:p>
          <a:p>
            <a:pPr lvl="2"/>
            <a:r>
              <a:rPr lang="en-US" sz="2000" dirty="0"/>
              <a:t>Start with ontologies for specific subjects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83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00BD-0253-4216-9446-59FF7CF2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FC35A-4896-44B9-9112-AABECC4A5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are the causes of </a:t>
            </a:r>
            <a:r>
              <a:rPr lang="en-US" dirty="0" err="1"/>
              <a:t>APRAnet</a:t>
            </a:r>
            <a:r>
              <a:rPr lang="en-US" dirty="0"/>
              <a:t>? What are the new features from </a:t>
            </a:r>
            <a:r>
              <a:rPr lang="en-US" dirty="0" err="1"/>
              <a:t>APRAnet</a:t>
            </a:r>
            <a:r>
              <a:rPr lang="en-US" dirty="0"/>
              <a:t>?</a:t>
            </a:r>
          </a:p>
          <a:p>
            <a:r>
              <a:rPr lang="en-US" dirty="0"/>
              <a:t>What is Domain Name, Domain Name Server (DNS), Top-level domain name (TLD)? (Explain with example)</a:t>
            </a:r>
          </a:p>
          <a:p>
            <a:r>
              <a:rPr lang="en-US" dirty="0"/>
              <a:t>What technology is Internet? What is static web page? What is dynamic web page?</a:t>
            </a:r>
          </a:p>
          <a:p>
            <a:r>
              <a:rPr lang="en-US" dirty="0"/>
              <a:t>What is URL? Explain with example how the browser handle the URL.</a:t>
            </a:r>
          </a:p>
          <a:p>
            <a:r>
              <a:rPr lang="en-US" dirty="0"/>
              <a:t>What is VPN? What is VoIP?</a:t>
            </a:r>
          </a:p>
          <a:p>
            <a:r>
              <a:rPr lang="en-US" dirty="0"/>
              <a:t>What is Hypertext Markup Language (HTML)? What is Cascading Style Sheet (CSS)? What is Hyperlink and what is it used for?</a:t>
            </a:r>
          </a:p>
          <a:p>
            <a:r>
              <a:rPr lang="en-US" dirty="0"/>
              <a:t>What is </a:t>
            </a:r>
            <a:r>
              <a:rPr lang="en-US" dirty="0" err="1"/>
              <a:t>APRAnet</a:t>
            </a:r>
            <a:r>
              <a:rPr lang="en-US" dirty="0"/>
              <a:t>? How many servers to begin with and what are they?</a:t>
            </a:r>
          </a:p>
          <a:p>
            <a:r>
              <a:rPr lang="en-US" dirty="0"/>
              <a:t>What is HTTP? What is TCP/IP? What is ISP?</a:t>
            </a:r>
          </a:p>
          <a:p>
            <a:r>
              <a:rPr lang="en-US" dirty="0"/>
              <a:t>How to connect to Internet wired and wireless? What are the methods?</a:t>
            </a:r>
          </a:p>
        </p:txBody>
      </p:sp>
    </p:spTree>
    <p:extLst>
      <p:ext uri="{BB962C8B-B14F-4D97-AF65-F5344CB8AC3E}">
        <p14:creationId xmlns:p14="http://schemas.microsoft.com/office/powerpoint/2010/main" val="35112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FD68-B476-4502-BF88-9D1F6F77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Technologies </a:t>
            </a:r>
            <a:r>
              <a:rPr lang="en-US" dirty="0"/>
              <a:t>from this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F4809-4F48-4A6E-AAA3-4A703DECE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Packet switching </a:t>
            </a:r>
            <a:r>
              <a:rPr lang="en-US" sz="2400" dirty="0"/>
              <a:t>(from Circuit Switching)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Email</a:t>
            </a:r>
            <a:r>
              <a:rPr lang="en-US" sz="2400" dirty="0"/>
              <a:t> was implemented in 1972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Telnet</a:t>
            </a:r>
            <a:r>
              <a:rPr lang="en-US" sz="2400" dirty="0"/>
              <a:t> Protocol for remote logon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File Transfer Protocol (FTP)</a:t>
            </a:r>
          </a:p>
          <a:p>
            <a:r>
              <a:rPr lang="en-US" sz="2400" dirty="0"/>
              <a:t>In </a:t>
            </a:r>
            <a:r>
              <a:rPr lang="en-US" sz="2400" dirty="0">
                <a:solidFill>
                  <a:srgbClr val="FF0000"/>
                </a:solidFill>
              </a:rPr>
              <a:t>1989</a:t>
            </a:r>
            <a:r>
              <a:rPr lang="en-US" sz="2400" dirty="0"/>
              <a:t>, Tim Berners-Lee and his colleagues at the European Particle Physics Laboratory CERN proposed the </a:t>
            </a:r>
            <a:r>
              <a:rPr lang="en-US" sz="2400" dirty="0">
                <a:solidFill>
                  <a:srgbClr val="FF0000"/>
                </a:solidFill>
              </a:rPr>
              <a:t>concept of linking documents with hypertext</a:t>
            </a:r>
            <a:r>
              <a:rPr lang="en-US" sz="2400" dirty="0"/>
              <a:t>, and he created </a:t>
            </a:r>
            <a:r>
              <a:rPr lang="en-US" sz="2400" dirty="0">
                <a:solidFill>
                  <a:srgbClr val="FF0000"/>
                </a:solidFill>
              </a:rPr>
              <a:t>Hypertext Transfer Protocol (HTTP). </a:t>
            </a:r>
            <a:r>
              <a:rPr lang="en-US" sz="2400" dirty="0"/>
              <a:t>(Creation of </a:t>
            </a:r>
            <a:r>
              <a:rPr lang="en-US" sz="2400" dirty="0">
                <a:solidFill>
                  <a:srgbClr val="FF0000"/>
                </a:solidFill>
              </a:rPr>
              <a:t>World Wide Web</a:t>
            </a:r>
            <a:r>
              <a:rPr lang="en-US" sz="2400" dirty="0"/>
              <a:t>)</a:t>
            </a:r>
          </a:p>
          <a:p>
            <a:r>
              <a:rPr lang="en-US" sz="2400" dirty="0"/>
              <a:t>In </a:t>
            </a:r>
            <a:r>
              <a:rPr lang="en-US" sz="2400" dirty="0">
                <a:solidFill>
                  <a:srgbClr val="FF0000"/>
                </a:solidFill>
              </a:rPr>
              <a:t>1993</a:t>
            </a:r>
            <a:r>
              <a:rPr lang="en-US" sz="2400" dirty="0"/>
              <a:t>, the introduction of </a:t>
            </a:r>
            <a:r>
              <a:rPr lang="en-US" sz="2400" dirty="0">
                <a:solidFill>
                  <a:srgbClr val="FF0000"/>
                </a:solidFill>
              </a:rPr>
              <a:t>Mosaic</a:t>
            </a:r>
            <a:r>
              <a:rPr lang="en-US" sz="2400" dirty="0"/>
              <a:t>, the </a:t>
            </a:r>
            <a:r>
              <a:rPr lang="en-US" sz="2400" dirty="0">
                <a:solidFill>
                  <a:srgbClr val="FF0000"/>
                </a:solidFill>
              </a:rPr>
              <a:t>first graphical web browser </a:t>
            </a:r>
            <a:r>
              <a:rPr lang="en-US" sz="2400" dirty="0"/>
              <a:t>(Netscape Navigator)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499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6B38-295E-499F-ABDB-297353F5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0045E-D62C-4008-AC64-CAF68C81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https://www.darpa.mil/about-us/darpa-history-and-timeline</a:t>
            </a:r>
            <a:endParaRPr lang="en-US" dirty="0"/>
          </a:p>
          <a:p>
            <a:r>
              <a:rPr lang="en-US" dirty="0">
                <a:hlinkClick r:id="rId3"/>
              </a:rPr>
              <a:t>https://www.history.com/news/who-invented-the-internet</a:t>
            </a:r>
            <a:endParaRPr lang="en-US" dirty="0"/>
          </a:p>
          <a:p>
            <a:r>
              <a:rPr lang="en-US" dirty="0"/>
              <a:t>Schneider, G. P. (2017). </a:t>
            </a:r>
            <a:r>
              <a:rPr lang="en-US" i="1" dirty="0"/>
              <a:t>Electronic Commerce </a:t>
            </a:r>
            <a:r>
              <a:rPr lang="en-US" dirty="0"/>
              <a:t>(12th ed.)</a:t>
            </a:r>
            <a:r>
              <a:rPr lang="en-US" i="1" dirty="0"/>
              <a:t>. </a:t>
            </a:r>
            <a:r>
              <a:rPr lang="en-US" dirty="0"/>
              <a:t>Boston: Thomson Course Technology</a:t>
            </a:r>
          </a:p>
          <a:p>
            <a:r>
              <a:rPr lang="en-US" dirty="0" err="1"/>
              <a:t>Vermaat</a:t>
            </a:r>
            <a:r>
              <a:rPr lang="en-US" dirty="0"/>
              <a:t>, M. E. (2018). Discovering Computers 2018: Digital Technology, Data, and Devices. Publisher: Cengage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6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webserver-basic-sm">
            <a:extLst>
              <a:ext uri="{FF2B5EF4-FFF2-40B4-BE49-F238E27FC236}">
                <a16:creationId xmlns:a16="http://schemas.microsoft.com/office/drawing/2014/main" id="{5F528E5D-C234-4554-8C55-DCFB778E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009" y="645106"/>
            <a:ext cx="7534975" cy="32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C233-C0D4-412C-8CA1-07F858CD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How Does Internet Work?</a:t>
            </a:r>
          </a:p>
        </p:txBody>
      </p:sp>
    </p:spTree>
    <p:extLst>
      <p:ext uri="{BB962C8B-B14F-4D97-AF65-F5344CB8AC3E}">
        <p14:creationId xmlns:p14="http://schemas.microsoft.com/office/powerpoint/2010/main" val="320264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020E-07E5-4638-8041-A7247A72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Internet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2822C-FDE8-494D-A4D6-75949EE4C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Internet uses a </a:t>
            </a:r>
            <a:r>
              <a:rPr lang="en-US" sz="2800" dirty="0">
                <a:solidFill>
                  <a:srgbClr val="FF0000"/>
                </a:solidFill>
              </a:rPr>
              <a:t>client/server </a:t>
            </a:r>
            <a:r>
              <a:rPr lang="en-US" sz="2800" dirty="0"/>
              <a:t>networking principle</a:t>
            </a:r>
          </a:p>
          <a:p>
            <a:r>
              <a:rPr lang="en-US" sz="2800" dirty="0"/>
              <a:t>When you enter the URL (</a:t>
            </a:r>
            <a:r>
              <a:rPr lang="en-US" sz="2800" dirty="0">
                <a:hlinkClick r:id="rId2"/>
              </a:rPr>
              <a:t>http://www.mywebpage.com/myfile.html</a:t>
            </a:r>
            <a:r>
              <a:rPr lang="en-US" sz="2800" dirty="0"/>
              <a:t>) of a web page into your browser and click “GO”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browser </a:t>
            </a:r>
            <a:r>
              <a:rPr lang="en-US" altLang="en-US" sz="2800" dirty="0">
                <a:solidFill>
                  <a:srgbClr val="FF0000"/>
                </a:solidFill>
              </a:rPr>
              <a:t>breaks the URL </a:t>
            </a:r>
            <a:r>
              <a:rPr lang="en-US" altLang="en-US" sz="2800" dirty="0"/>
              <a:t>(Uniform Resource Locator) into three parts: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protocol </a:t>
            </a:r>
            <a:r>
              <a:rPr lang="en-US" altLang="en-US" sz="2800" dirty="0"/>
              <a:t>(“http”)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server name </a:t>
            </a:r>
            <a:r>
              <a:rPr lang="en-US" altLang="en-US" sz="2800" dirty="0"/>
              <a:t>(“www.mywebpage.com”)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file name </a:t>
            </a:r>
            <a:r>
              <a:rPr lang="en-US" altLang="en-US" sz="2800" dirty="0"/>
              <a:t>(“myfile.html”)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browser makes a </a:t>
            </a:r>
            <a:r>
              <a:rPr lang="en-US" altLang="en-US" sz="2800" dirty="0">
                <a:solidFill>
                  <a:srgbClr val="FF0000"/>
                </a:solidFill>
              </a:rPr>
              <a:t>request to the </a:t>
            </a:r>
            <a:r>
              <a:rPr lang="en-US" altLang="en-US" sz="2800" b="1" dirty="0">
                <a:solidFill>
                  <a:srgbClr val="FF0000"/>
                </a:solidFill>
              </a:rPr>
              <a:t>Domain Name Server</a:t>
            </a:r>
            <a:r>
              <a:rPr lang="en-US" altLang="en-US" sz="2800" dirty="0">
                <a:solidFill>
                  <a:srgbClr val="FF0000"/>
                </a:solidFill>
              </a:rPr>
              <a:t> with the server name </a:t>
            </a:r>
            <a:r>
              <a:rPr lang="en-US" altLang="en-US" sz="2800" dirty="0"/>
              <a:t>which translates the server name </a:t>
            </a:r>
            <a:r>
              <a:rPr lang="en-US" altLang="en-US" sz="2800" dirty="0">
                <a:hlinkClick r:id="rId3"/>
              </a:rPr>
              <a:t>www.mywebpage.com</a:t>
            </a:r>
            <a:r>
              <a:rPr lang="en-US" altLang="en-US" sz="2800" dirty="0"/>
              <a:t> into an </a:t>
            </a:r>
            <a:r>
              <a:rPr lang="en-US" altLang="en-US" sz="2800" dirty="0">
                <a:solidFill>
                  <a:srgbClr val="FF0000"/>
                </a:solidFill>
              </a:rPr>
              <a:t>IP address</a:t>
            </a:r>
            <a:r>
              <a:rPr lang="en-US" alt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1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F08E-C5D6-4A9D-BCF8-58D4D113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Internet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3C9BF-5322-4DC5-B184-279015BD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The browser then </a:t>
            </a:r>
            <a:r>
              <a:rPr lang="en-US" altLang="en-US" sz="2800" dirty="0">
                <a:solidFill>
                  <a:srgbClr val="FF0000"/>
                </a:solidFill>
              </a:rPr>
              <a:t>uses the IP address connecting </a:t>
            </a:r>
            <a:r>
              <a:rPr lang="en-US" altLang="en-US" sz="2800" dirty="0"/>
              <a:t>to the server machine on </a:t>
            </a:r>
            <a:r>
              <a:rPr lang="en-US" altLang="en-US" sz="2800" dirty="0">
                <a:solidFill>
                  <a:srgbClr val="FF0000"/>
                </a:solidFill>
              </a:rPr>
              <a:t>port 80</a:t>
            </a:r>
            <a:r>
              <a:rPr lang="en-US" alt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Following the HTTP protocol, the </a:t>
            </a:r>
            <a:r>
              <a:rPr lang="en-US" altLang="en-US" sz="2800" dirty="0">
                <a:solidFill>
                  <a:srgbClr val="FF0000"/>
                </a:solidFill>
              </a:rPr>
              <a:t>browser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creates a HTTP request </a:t>
            </a:r>
            <a:r>
              <a:rPr lang="en-US" altLang="en-US" sz="2800" dirty="0"/>
              <a:t>with a GET request to the server, asking for the file myfile.html (</a:t>
            </a:r>
            <a:r>
              <a:rPr lang="en-US" altLang="en-US" sz="2800" b="1" dirty="0">
                <a:solidFill>
                  <a:srgbClr val="FF0000"/>
                </a:solidFill>
              </a:rPr>
              <a:t>cookies</a:t>
            </a:r>
            <a:r>
              <a:rPr lang="en-US" altLang="en-US" sz="2800" dirty="0">
                <a:solidFill>
                  <a:srgbClr val="FF0000"/>
                </a:solidFill>
              </a:rPr>
              <a:t> may be sent from browser </a:t>
            </a:r>
            <a:r>
              <a:rPr lang="en-US" altLang="en-US" sz="2800" dirty="0"/>
              <a:t>to server with the HTTP request)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web server </a:t>
            </a:r>
            <a:r>
              <a:rPr lang="en-US" altLang="en-US" sz="2800" dirty="0"/>
              <a:t>then </a:t>
            </a:r>
            <a:r>
              <a:rPr lang="en-US" altLang="en-US" sz="2800" dirty="0">
                <a:solidFill>
                  <a:srgbClr val="FF0000"/>
                </a:solidFill>
              </a:rPr>
              <a:t>sent a HTTP response </a:t>
            </a:r>
            <a:r>
              <a:rPr lang="en-US" altLang="en-US" sz="2800" dirty="0"/>
              <a:t>with the </a:t>
            </a:r>
            <a:r>
              <a:rPr lang="en-US" altLang="en-US" sz="2800" dirty="0">
                <a:solidFill>
                  <a:srgbClr val="FF0000"/>
                </a:solidFill>
              </a:rPr>
              <a:t>HTML text </a:t>
            </a:r>
            <a:r>
              <a:rPr lang="en-US" altLang="en-US" sz="2800" dirty="0"/>
              <a:t>for the web page to the browser (</a:t>
            </a:r>
            <a:r>
              <a:rPr lang="en-US" altLang="en-US" sz="2800" dirty="0">
                <a:solidFill>
                  <a:srgbClr val="FF0000"/>
                </a:solidFill>
              </a:rPr>
              <a:t>cookies may also be sent </a:t>
            </a:r>
            <a:r>
              <a:rPr lang="en-US" altLang="en-US" sz="2800" dirty="0"/>
              <a:t>from server to browser in the header for the page)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browser reads and interprets the HTML tags </a:t>
            </a:r>
            <a:r>
              <a:rPr lang="en-US" altLang="en-US" sz="2800" dirty="0"/>
              <a:t>and formats the page onto your screen.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10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2B013"/>
      </a:accent4>
      <a:accent5>
        <a:srgbClr val="4EBB21"/>
      </a:accent5>
      <a:accent6>
        <a:srgbClr val="15BD2A"/>
      </a:accent6>
      <a:hlink>
        <a:srgbClr val="319095"/>
      </a:hlink>
      <a:folHlink>
        <a:srgbClr val="828282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4595</Words>
  <Application>Microsoft Office PowerPoint</Application>
  <PresentationFormat>Widescreen</PresentationFormat>
  <Paragraphs>327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Century Gothic</vt:lpstr>
      <vt:lpstr>Garamond</vt:lpstr>
      <vt:lpstr>Gill Sans MT</vt:lpstr>
      <vt:lpstr>Wingdings</vt:lpstr>
      <vt:lpstr>SavonVTI</vt:lpstr>
      <vt:lpstr>Com 3105 E-Commerce Application Development</vt:lpstr>
      <vt:lpstr>Learning Objectives</vt:lpstr>
      <vt:lpstr>Introduction of Internet</vt:lpstr>
      <vt:lpstr>History of Internet</vt:lpstr>
      <vt:lpstr>ARPANet</vt:lpstr>
      <vt:lpstr>New Technologies from this Project</vt:lpstr>
      <vt:lpstr>How Does Internet Work?</vt:lpstr>
      <vt:lpstr>How does Internet Work?</vt:lpstr>
      <vt:lpstr>How does Internet Work? </vt:lpstr>
      <vt:lpstr>How does Internet Work?</vt:lpstr>
      <vt:lpstr>How does Internet Work?</vt:lpstr>
      <vt:lpstr>How does Internet Work?</vt:lpstr>
      <vt:lpstr>A map of domain name ownership at street level for downtown San Francisco</vt:lpstr>
      <vt:lpstr>Router-based Architecture of the Internet</vt:lpstr>
      <vt:lpstr>The Browsers</vt:lpstr>
      <vt:lpstr>The Web Server</vt:lpstr>
      <vt:lpstr>What is?</vt:lpstr>
      <vt:lpstr>The Internet and World Wide Web</vt:lpstr>
      <vt:lpstr>The Internet and World Wide Web</vt:lpstr>
      <vt:lpstr>Domain Name</vt:lpstr>
      <vt:lpstr>Commonly Used Domain Names</vt:lpstr>
      <vt:lpstr>The Internet</vt:lpstr>
      <vt:lpstr>Internet Activities</vt:lpstr>
      <vt:lpstr>Downloading and Uploading Files</vt:lpstr>
      <vt:lpstr>Remote Computing Technologies</vt:lpstr>
      <vt:lpstr>Conducting Business Activities</vt:lpstr>
      <vt:lpstr>Email and Other Communication Tools</vt:lpstr>
      <vt:lpstr>Email and Other Communication Tools</vt:lpstr>
      <vt:lpstr>Other Internet Services</vt:lpstr>
      <vt:lpstr>Email</vt:lpstr>
      <vt:lpstr>Email</vt:lpstr>
      <vt:lpstr>Email</vt:lpstr>
      <vt:lpstr>Email Client and Server</vt:lpstr>
      <vt:lpstr>Other Internet Services</vt:lpstr>
      <vt:lpstr>World Wide Web</vt:lpstr>
      <vt:lpstr>World Wide Web</vt:lpstr>
      <vt:lpstr>World Wide Web</vt:lpstr>
      <vt:lpstr>History of Internet</vt:lpstr>
      <vt:lpstr>History of Internet</vt:lpstr>
      <vt:lpstr>The Arpa network</vt:lpstr>
      <vt:lpstr>History of Internet</vt:lpstr>
      <vt:lpstr>History of Internet</vt:lpstr>
      <vt:lpstr>History of World Wide Web</vt:lpstr>
      <vt:lpstr>History of World Wide Web</vt:lpstr>
      <vt:lpstr>Connecting to the Internet</vt:lpstr>
      <vt:lpstr>Connecting to the Internet</vt:lpstr>
      <vt:lpstr>Connection Methods (Wired)</vt:lpstr>
      <vt:lpstr>Connection Methods (Wired)</vt:lpstr>
      <vt:lpstr>Connection Methods (Wired)</vt:lpstr>
      <vt:lpstr>Connection Methods (Wired)</vt:lpstr>
      <vt:lpstr>Connection Methods (Wired)</vt:lpstr>
      <vt:lpstr>Connection Methods from Home (Wired)</vt:lpstr>
      <vt:lpstr>Connection Methods (Wireless)</vt:lpstr>
      <vt:lpstr>Connection Methods (Wireless)</vt:lpstr>
      <vt:lpstr>Connection Methods (Wireless – Mobile Network)</vt:lpstr>
      <vt:lpstr>Wireless Transmission  Media Transfer Rates</vt:lpstr>
      <vt:lpstr>Connection Methods from Home (Wireless)</vt:lpstr>
      <vt:lpstr>Internet2 and the Semantic Web</vt:lpstr>
      <vt:lpstr>Questions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3105 E-Commerce Application Development</dc:title>
  <dc:creator>Hans Yip</dc:creator>
  <cp:lastModifiedBy>Hans Yip</cp:lastModifiedBy>
  <cp:revision>34</cp:revision>
  <dcterms:created xsi:type="dcterms:W3CDTF">2020-01-26T08:49:06Z</dcterms:created>
  <dcterms:modified xsi:type="dcterms:W3CDTF">2020-02-03T11:49:45Z</dcterms:modified>
</cp:coreProperties>
</file>