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6" r:id="rId5"/>
    <p:sldId id="317"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9" r:id="rId37"/>
    <p:sldId id="318" r:id="rId3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1/27/2020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1/27/2020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1/27/2020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1/27/2020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1/27/2020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refsXMLNS"/><Relationship Id="rId2" Type="http://schemas.openxmlformats.org/officeDocument/2006/relationships/hyperlink" Target="#refsXML"/><Relationship Id="rId1" Type="http://schemas.openxmlformats.org/officeDocument/2006/relationships/slideLayout" Target="../slideLayouts/slideLayout2.xml"/><Relationship Id="rId6" Type="http://schemas.openxmlformats.org/officeDocument/2006/relationships/hyperlink" Target="https://fog.ccsf.edu/~hyip/cnit131a/01/samples/01_xml_sample.xml" TargetMode="External"/><Relationship Id="rId5" Type="http://schemas.openxmlformats.org/officeDocument/2006/relationships/hyperlink" Target="https://fog.ccsf.edu/~hyip/cnit131a/01/xml_rules.pptx" TargetMode="External"/><Relationship Id="rId4" Type="http://schemas.openxmlformats.org/officeDocument/2006/relationships/hyperlink" Target="https://fog.ccsf.edu/~hyip/cnit131a/01/addition/01_introducing_xml.do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dev.w3.org/html5/html-author/" TargetMode="External"/><Relationship Id="rId2" Type="http://schemas.openxmlformats.org/officeDocument/2006/relationships/hyperlink" Target="http://www.w3.org/TR/html5/" TargetMode="External"/><Relationship Id="rId1" Type="http://schemas.openxmlformats.org/officeDocument/2006/relationships/slideLayout" Target="../slideLayouts/slideLayout2.xml"/><Relationship Id="rId5" Type="http://schemas.openxmlformats.org/officeDocument/2006/relationships/hyperlink" Target="http://www.w3.org/TR/html5-diff/" TargetMode="External"/><Relationship Id="rId4" Type="http://schemas.openxmlformats.org/officeDocument/2006/relationships/hyperlink" Target="http://dev.w3.org/html5/markup/syntax.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og.ccsf.edu/~hyip/cnit133/01/samples/01_js_html5_review.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view-source:https://fog.ccsf.edu/~hyip/cnit133/01/samples/02_js_css_review.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fog.ccsf.edu/~hyip/cnit133/01/in_class_samples/html_css_samples/html_css_review.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fog.ccsf.edu/~hyip/cnit133/01/in_class_samples/html_css_samples/css2.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fog.ccsf.edu/~hyip/cnit133/01/samples/html5_css_07.html" TargetMode="External"/><Relationship Id="rId2" Type="http://schemas.openxmlformats.org/officeDocument/2006/relationships/hyperlink" Target="https://fog.ccsf.edu/~hyip/cnit133/01/in_class_samples/html_css_samples/pseudo_class.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sites.google.com/view/hzmbridge" TargetMode="External"/><Relationship Id="rId2" Type="http://schemas.openxmlformats.org/officeDocument/2006/relationships/hyperlink" Target="https://sites.google.com/" TargetMode="External"/><Relationship Id="rId1" Type="http://schemas.openxmlformats.org/officeDocument/2006/relationships/slideLayout" Target="../slideLayouts/slideLayout2.xml"/><Relationship Id="rId4" Type="http://schemas.openxmlformats.org/officeDocument/2006/relationships/hyperlink" Target="https://sites.google.com/view/chiangrai3d2n"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sites.google.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fog.ccsf.edu/~hyip/cnit133/cnit133.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og.ccsf.edu/~hyip/cnit133/01/in_class_samples/html_css_samples/html5_template.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3105 E-Commerce Application Development</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A72C0-C32F-4FF6-A961-F1E8AA541AC3}"/>
              </a:ext>
            </a:extLst>
          </p:cNvPr>
          <p:cNvSpPr>
            <a:spLocks noGrp="1"/>
          </p:cNvSpPr>
          <p:nvPr>
            <p:ph type="title"/>
          </p:nvPr>
        </p:nvSpPr>
        <p:spPr/>
        <p:txBody>
          <a:bodyPr/>
          <a:lstStyle/>
          <a:p>
            <a:pPr algn="ctr"/>
            <a:r>
              <a:rPr lang="en-US" dirty="0"/>
              <a:t>XML Syntax</a:t>
            </a:r>
          </a:p>
        </p:txBody>
      </p:sp>
      <p:sp>
        <p:nvSpPr>
          <p:cNvPr id="3" name="Content Placeholder 2">
            <a:extLst>
              <a:ext uri="{FF2B5EF4-FFF2-40B4-BE49-F238E27FC236}">
                <a16:creationId xmlns:a16="http://schemas.microsoft.com/office/drawing/2014/main" id="{1237AC6E-F438-4649-BD7A-36F8F755B20C}"/>
              </a:ext>
            </a:extLst>
          </p:cNvPr>
          <p:cNvSpPr>
            <a:spLocks noGrp="1"/>
          </p:cNvSpPr>
          <p:nvPr>
            <p:ph idx="1"/>
          </p:nvPr>
        </p:nvSpPr>
        <p:spPr/>
        <p:txBody>
          <a:bodyPr>
            <a:normAutofit fontScale="92500" lnSpcReduction="10000"/>
          </a:bodyPr>
          <a:lstStyle/>
          <a:p>
            <a:r>
              <a:rPr lang="en-US" altLang="en-US" sz="2800" dirty="0"/>
              <a:t>The other syntax that can be used for HTML is XML. This syntax is compatible with XHTML1 documents and implementations. Documents using this syntax need to be served with an </a:t>
            </a:r>
            <a:r>
              <a:rPr lang="en-US" altLang="en-US" sz="2800" dirty="0">
                <a:solidFill>
                  <a:srgbClr val="FF0000"/>
                </a:solidFill>
              </a:rPr>
              <a:t>XML media type</a:t>
            </a:r>
            <a:r>
              <a:rPr lang="en-US" altLang="en-US" sz="2800" dirty="0"/>
              <a:t> (such as application/</a:t>
            </a:r>
            <a:r>
              <a:rPr lang="en-US" altLang="en-US" sz="2800" dirty="0" err="1"/>
              <a:t>xhtml+xml</a:t>
            </a:r>
            <a:r>
              <a:rPr lang="en-US" altLang="en-US" sz="2800" dirty="0"/>
              <a:t> or application/xml) and elements need to be put in the http://www.w3.org/1999/xhtml namespace following the rules set forth by the XML specifications. </a:t>
            </a:r>
            <a:r>
              <a:rPr lang="en-US" altLang="en-US" sz="2800" dirty="0">
                <a:hlinkClick r:id="rId2" action="ppaction://hlinkfile"/>
              </a:rPr>
              <a:t>[XML]</a:t>
            </a:r>
            <a:r>
              <a:rPr lang="en-US" altLang="en-US" sz="2800" dirty="0"/>
              <a:t> </a:t>
            </a:r>
            <a:r>
              <a:rPr lang="en-US" altLang="en-US" sz="2800" dirty="0">
                <a:hlinkClick r:id="rId3" action="ppaction://hlinkfile"/>
              </a:rPr>
              <a:t>[XMLNS]</a:t>
            </a:r>
            <a:endParaRPr lang="en-US" altLang="en-US" sz="2800" dirty="0"/>
          </a:p>
          <a:p>
            <a:r>
              <a:rPr lang="en-US" altLang="en-US" sz="2800" dirty="0">
                <a:hlinkClick r:id="rId4"/>
              </a:rPr>
              <a:t>What is XML? (download doc)</a:t>
            </a:r>
            <a:endParaRPr lang="en-US" altLang="en-US" sz="2800" dirty="0"/>
          </a:p>
          <a:p>
            <a:r>
              <a:rPr lang="en-US" sz="2800" dirty="0">
                <a:hlinkClick r:id="rId5"/>
              </a:rPr>
              <a:t>XML and XML rules (download pptx)</a:t>
            </a:r>
            <a:endParaRPr lang="en-US" sz="2800" dirty="0"/>
          </a:p>
          <a:p>
            <a:r>
              <a:rPr lang="en-US" sz="2800" dirty="0">
                <a:hlinkClick r:id="rId6"/>
              </a:rPr>
              <a:t>XML sample (contact information in XML format)</a:t>
            </a:r>
            <a:endParaRPr lang="en-US" sz="2800" dirty="0"/>
          </a:p>
        </p:txBody>
      </p:sp>
    </p:spTree>
    <p:extLst>
      <p:ext uri="{BB962C8B-B14F-4D97-AF65-F5344CB8AC3E}">
        <p14:creationId xmlns:p14="http://schemas.microsoft.com/office/powerpoint/2010/main" val="3100705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3FB4A-8D41-4A37-80CA-B58E10891E29}"/>
              </a:ext>
            </a:extLst>
          </p:cNvPr>
          <p:cNvSpPr>
            <a:spLocks noGrp="1"/>
          </p:cNvSpPr>
          <p:nvPr>
            <p:ph type="title"/>
          </p:nvPr>
        </p:nvSpPr>
        <p:spPr/>
        <p:txBody>
          <a:bodyPr/>
          <a:lstStyle/>
          <a:p>
            <a:pPr algn="ctr"/>
            <a:r>
              <a:rPr lang="en-US" dirty="0"/>
              <a:t>XML Template</a:t>
            </a:r>
          </a:p>
        </p:txBody>
      </p:sp>
      <p:sp>
        <p:nvSpPr>
          <p:cNvPr id="3" name="Content Placeholder 2">
            <a:extLst>
              <a:ext uri="{FF2B5EF4-FFF2-40B4-BE49-F238E27FC236}">
                <a16:creationId xmlns:a16="http://schemas.microsoft.com/office/drawing/2014/main" id="{47B5578B-1078-49AC-A6A0-CE63A73D8C08}"/>
              </a:ext>
            </a:extLst>
          </p:cNvPr>
          <p:cNvSpPr>
            <a:spLocks noGrp="1"/>
          </p:cNvSpPr>
          <p:nvPr>
            <p:ph idx="1"/>
          </p:nvPr>
        </p:nvSpPr>
        <p:spPr/>
        <p:txBody>
          <a:bodyPr>
            <a:noAutofit/>
          </a:bodyPr>
          <a:lstStyle/>
          <a:p>
            <a:pPr>
              <a:buFont typeface="Arial" panose="020B0604020202020204" pitchFamily="34" charset="0"/>
              <a:buNone/>
            </a:pPr>
            <a:r>
              <a:rPr lang="en-US" altLang="en-US" sz="2800" dirty="0"/>
              <a:t>&lt;?xml version="1.0" encoding="UTF-8"?&gt;</a:t>
            </a:r>
          </a:p>
          <a:p>
            <a:pPr>
              <a:buFont typeface="Arial" panose="020B0604020202020204" pitchFamily="34" charset="0"/>
              <a:buNone/>
            </a:pPr>
            <a:r>
              <a:rPr lang="en-US" altLang="en-US" sz="2800" dirty="0"/>
              <a:t>&lt;html </a:t>
            </a:r>
            <a:r>
              <a:rPr lang="en-US" altLang="en-US" sz="2800" dirty="0" err="1"/>
              <a:t>xmlns</a:t>
            </a:r>
            <a:r>
              <a:rPr lang="en-US" altLang="en-US" sz="2800" dirty="0"/>
              <a:t>="http://www.w3.org/1999/xhtml"&gt;</a:t>
            </a:r>
          </a:p>
          <a:p>
            <a:pPr>
              <a:buFont typeface="Arial" panose="020B0604020202020204" pitchFamily="34" charset="0"/>
              <a:buNone/>
            </a:pPr>
            <a:r>
              <a:rPr lang="en-US" altLang="en-US" sz="2800" dirty="0"/>
              <a:t>&lt;head&gt; &lt;title&gt;Example document&lt;/title&gt;</a:t>
            </a:r>
          </a:p>
          <a:p>
            <a:pPr>
              <a:buFont typeface="Arial" panose="020B0604020202020204" pitchFamily="34" charset="0"/>
              <a:buNone/>
            </a:pPr>
            <a:r>
              <a:rPr lang="en-US" altLang="en-US" sz="2800" dirty="0"/>
              <a:t>&lt;/head&gt;</a:t>
            </a:r>
          </a:p>
          <a:p>
            <a:pPr>
              <a:buFont typeface="Arial" panose="020B0604020202020204" pitchFamily="34" charset="0"/>
              <a:buNone/>
            </a:pPr>
            <a:r>
              <a:rPr lang="en-US" altLang="en-US" sz="2800" dirty="0"/>
              <a:t>&lt;body&gt;</a:t>
            </a:r>
          </a:p>
          <a:p>
            <a:pPr>
              <a:buFont typeface="Arial" panose="020B0604020202020204" pitchFamily="34" charset="0"/>
              <a:buNone/>
            </a:pPr>
            <a:r>
              <a:rPr lang="en-US" altLang="en-US" sz="2800" dirty="0"/>
              <a:t>&lt;p&gt;Example paragraph&lt;/p&gt; </a:t>
            </a:r>
          </a:p>
          <a:p>
            <a:pPr>
              <a:buFont typeface="Arial" panose="020B0604020202020204" pitchFamily="34" charset="0"/>
              <a:buNone/>
            </a:pPr>
            <a:r>
              <a:rPr lang="en-US" altLang="en-US" sz="2800" dirty="0"/>
              <a:t>&lt;/body&gt;</a:t>
            </a:r>
          </a:p>
          <a:p>
            <a:pPr>
              <a:buFont typeface="Arial" panose="020B0604020202020204" pitchFamily="34" charset="0"/>
              <a:buNone/>
            </a:pPr>
            <a:r>
              <a:rPr lang="en-US" altLang="en-US" sz="2800" dirty="0"/>
              <a:t>&lt;/html&gt;</a:t>
            </a:r>
            <a:endParaRPr lang="en-US" sz="2800" dirty="0"/>
          </a:p>
        </p:txBody>
      </p:sp>
    </p:spTree>
    <p:extLst>
      <p:ext uri="{BB962C8B-B14F-4D97-AF65-F5344CB8AC3E}">
        <p14:creationId xmlns:p14="http://schemas.microsoft.com/office/powerpoint/2010/main" val="1748138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FE505-1D80-47F3-B4B2-23EB0C3C349F}"/>
              </a:ext>
            </a:extLst>
          </p:cNvPr>
          <p:cNvSpPr>
            <a:spLocks noGrp="1"/>
          </p:cNvSpPr>
          <p:nvPr>
            <p:ph type="title"/>
          </p:nvPr>
        </p:nvSpPr>
        <p:spPr/>
        <p:txBody>
          <a:bodyPr/>
          <a:lstStyle/>
          <a:p>
            <a:pPr algn="ctr"/>
            <a:r>
              <a:rPr lang="en-US" dirty="0"/>
              <a:t>HTML References</a:t>
            </a:r>
          </a:p>
        </p:txBody>
      </p:sp>
      <p:sp>
        <p:nvSpPr>
          <p:cNvPr id="3" name="Content Placeholder 2">
            <a:extLst>
              <a:ext uri="{FF2B5EF4-FFF2-40B4-BE49-F238E27FC236}">
                <a16:creationId xmlns:a16="http://schemas.microsoft.com/office/drawing/2014/main" id="{010E73A6-1FB0-46BB-8936-748A9CD5A7B4}"/>
              </a:ext>
            </a:extLst>
          </p:cNvPr>
          <p:cNvSpPr>
            <a:spLocks noGrp="1"/>
          </p:cNvSpPr>
          <p:nvPr>
            <p:ph idx="1"/>
          </p:nvPr>
        </p:nvSpPr>
        <p:spPr/>
        <p:txBody>
          <a:bodyPr/>
          <a:lstStyle/>
          <a:p>
            <a:pPr>
              <a:lnSpc>
                <a:spcPct val="80000"/>
              </a:lnSpc>
              <a:spcAft>
                <a:spcPct val="20000"/>
              </a:spcAft>
            </a:pPr>
            <a:r>
              <a:rPr lang="en-US" altLang="en-US" sz="1600" dirty="0">
                <a:hlinkClick r:id="rId2"/>
              </a:rPr>
              <a:t>http://www.w3.org/TR/html5/</a:t>
            </a:r>
            <a:r>
              <a:rPr lang="en-US" altLang="en-US" sz="1600" dirty="0"/>
              <a:t> (HTML5 specification)</a:t>
            </a:r>
          </a:p>
          <a:p>
            <a:pPr>
              <a:lnSpc>
                <a:spcPct val="80000"/>
              </a:lnSpc>
              <a:spcAft>
                <a:spcPct val="20000"/>
              </a:spcAft>
            </a:pPr>
            <a:r>
              <a:rPr lang="en-US" altLang="en-US" sz="1600" dirty="0">
                <a:hlinkClick r:id="rId3"/>
              </a:rPr>
              <a:t>http://dev.w3.org/html5/html-author/</a:t>
            </a:r>
            <a:r>
              <a:rPr lang="en-US" altLang="en-US" sz="1600" dirty="0"/>
              <a:t> (HTML5 reference)</a:t>
            </a:r>
          </a:p>
          <a:p>
            <a:pPr>
              <a:lnSpc>
                <a:spcPct val="80000"/>
              </a:lnSpc>
              <a:spcAft>
                <a:spcPct val="20000"/>
              </a:spcAft>
            </a:pPr>
            <a:r>
              <a:rPr lang="en-US" altLang="en-US" sz="1600" dirty="0">
                <a:hlinkClick r:id="rId4"/>
              </a:rPr>
              <a:t>http://dev.w3.org/html5/markup/syntax.html</a:t>
            </a:r>
            <a:r>
              <a:rPr lang="en-US" altLang="en-US" sz="1600" dirty="0"/>
              <a:t>(HTML5 Syntax)</a:t>
            </a:r>
          </a:p>
          <a:p>
            <a:pPr>
              <a:lnSpc>
                <a:spcPct val="90000"/>
              </a:lnSpc>
              <a:spcAft>
                <a:spcPct val="10000"/>
              </a:spcAft>
            </a:pPr>
            <a:r>
              <a:rPr lang="en-US" altLang="en-US" dirty="0">
                <a:hlinkClick r:id="rId5"/>
              </a:rPr>
              <a:t>http://dev.w3.org/html5/markup/elements.html </a:t>
            </a:r>
            <a:r>
              <a:rPr lang="en-US" altLang="en-US" dirty="0"/>
              <a:t>(HTML5 Language Reference)</a:t>
            </a:r>
            <a:endParaRPr lang="en-US" altLang="en-US" dirty="0">
              <a:hlinkClick r:id="rId5"/>
            </a:endParaRPr>
          </a:p>
          <a:p>
            <a:pPr>
              <a:lnSpc>
                <a:spcPct val="90000"/>
              </a:lnSpc>
              <a:spcAft>
                <a:spcPct val="10000"/>
              </a:spcAft>
            </a:pPr>
            <a:r>
              <a:rPr lang="en-US" altLang="en-US" dirty="0">
                <a:hlinkClick r:id="rId5"/>
              </a:rPr>
              <a:t>http://www.w3.org/TR/html5-diff/</a:t>
            </a:r>
            <a:r>
              <a:rPr lang="en-US" altLang="en-US" dirty="0"/>
              <a:t>(HTML5 differences from HTML4, New Elements [3.1], New Attributes [3.2], Changed Elements [3.3], Changed Attributes [3.4], Obsolete Elements [3.5], Obsolete Attributes [3.6] )</a:t>
            </a:r>
            <a:endParaRPr lang="en-US" altLang="en-US" sz="1400" dirty="0"/>
          </a:p>
          <a:p>
            <a:endParaRPr lang="en-US" dirty="0"/>
          </a:p>
        </p:txBody>
      </p:sp>
    </p:spTree>
    <p:extLst>
      <p:ext uri="{BB962C8B-B14F-4D97-AF65-F5344CB8AC3E}">
        <p14:creationId xmlns:p14="http://schemas.microsoft.com/office/powerpoint/2010/main" val="200707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E7398-F359-4127-B036-CCC2E299A11D}"/>
              </a:ext>
            </a:extLst>
          </p:cNvPr>
          <p:cNvSpPr>
            <a:spLocks noGrp="1"/>
          </p:cNvSpPr>
          <p:nvPr>
            <p:ph type="title"/>
          </p:nvPr>
        </p:nvSpPr>
        <p:spPr/>
        <p:txBody>
          <a:bodyPr/>
          <a:lstStyle/>
          <a:p>
            <a:pPr algn="ctr"/>
            <a:r>
              <a:rPr lang="en-US" dirty="0"/>
              <a:t>HTML</a:t>
            </a:r>
          </a:p>
        </p:txBody>
      </p:sp>
      <p:sp>
        <p:nvSpPr>
          <p:cNvPr id="3" name="Content Placeholder 2">
            <a:extLst>
              <a:ext uri="{FF2B5EF4-FFF2-40B4-BE49-F238E27FC236}">
                <a16:creationId xmlns:a16="http://schemas.microsoft.com/office/drawing/2014/main" id="{5DA49CDE-D5F1-4E4B-B244-F7D851590308}"/>
              </a:ext>
            </a:extLst>
          </p:cNvPr>
          <p:cNvSpPr>
            <a:spLocks noGrp="1"/>
          </p:cNvSpPr>
          <p:nvPr>
            <p:ph idx="1"/>
          </p:nvPr>
        </p:nvSpPr>
        <p:spPr/>
        <p:txBody>
          <a:bodyPr>
            <a:normAutofit lnSpcReduction="10000"/>
          </a:bodyPr>
          <a:lstStyle/>
          <a:p>
            <a:pPr>
              <a:lnSpc>
                <a:spcPct val="90000"/>
              </a:lnSpc>
            </a:pPr>
            <a:r>
              <a:rPr lang="en-US" altLang="en-US" sz="2800" dirty="0"/>
              <a:t>In a Web page, most content is marked as either  a </a:t>
            </a:r>
            <a:r>
              <a:rPr lang="en-US" altLang="en-US" sz="2800" b="1" dirty="0"/>
              <a:t>block-level</a:t>
            </a:r>
            <a:r>
              <a:rPr lang="en-US" altLang="en-US" sz="2800" dirty="0"/>
              <a:t> element or an </a:t>
            </a:r>
            <a:r>
              <a:rPr lang="en-US" altLang="en-US" sz="2800" b="1" dirty="0"/>
              <a:t>inline</a:t>
            </a:r>
            <a:r>
              <a:rPr lang="en-US" altLang="en-US" sz="2800" dirty="0"/>
              <a:t> element.</a:t>
            </a:r>
          </a:p>
          <a:p>
            <a:pPr>
              <a:lnSpc>
                <a:spcPct val="90000"/>
              </a:lnSpc>
            </a:pPr>
            <a:r>
              <a:rPr lang="en-US" altLang="en-US" sz="2800" dirty="0"/>
              <a:t>A </a:t>
            </a:r>
            <a:r>
              <a:rPr lang="en-US" altLang="en-US" sz="2800" b="1" dirty="0"/>
              <a:t>block-level</a:t>
            </a:r>
            <a:r>
              <a:rPr lang="en-US" altLang="en-US" sz="2800" dirty="0"/>
              <a:t> element </a:t>
            </a:r>
            <a:r>
              <a:rPr lang="en-US" altLang="en-US" sz="2800" dirty="0">
                <a:solidFill>
                  <a:srgbClr val="FF0000"/>
                </a:solidFill>
              </a:rPr>
              <a:t>contains content displayed in a separate section within the page, setting it off from other blocks</a:t>
            </a:r>
            <a:r>
              <a:rPr lang="en-US" altLang="en-US" sz="2800" dirty="0"/>
              <a:t>. </a:t>
            </a:r>
          </a:p>
          <a:p>
            <a:pPr>
              <a:lnSpc>
                <a:spcPct val="90000"/>
              </a:lnSpc>
            </a:pPr>
            <a:r>
              <a:rPr lang="en-US" altLang="en-US" sz="2800" dirty="0"/>
              <a:t>For example, </a:t>
            </a:r>
          </a:p>
          <a:p>
            <a:pPr lvl="1">
              <a:lnSpc>
                <a:spcPct val="90000"/>
              </a:lnSpc>
              <a:buFont typeface="Wingdings" panose="05000000000000000000" pitchFamily="2" charset="2"/>
              <a:buChar char="Ø"/>
            </a:pPr>
            <a:r>
              <a:rPr lang="en-US" altLang="en-US" sz="2800" dirty="0"/>
              <a:t>Paragraph &lt;p&gt; &lt;/p&gt;, </a:t>
            </a:r>
          </a:p>
          <a:p>
            <a:pPr lvl="1">
              <a:lnSpc>
                <a:spcPct val="90000"/>
              </a:lnSpc>
              <a:buFont typeface="Wingdings" panose="05000000000000000000" pitchFamily="2" charset="2"/>
              <a:buChar char="Ø"/>
            </a:pPr>
            <a:r>
              <a:rPr lang="en-US" altLang="en-US" sz="2800" dirty="0"/>
              <a:t>Heading &lt;h1..6&gt; &lt;/h1..6&gt;, </a:t>
            </a:r>
          </a:p>
          <a:p>
            <a:pPr lvl="1">
              <a:lnSpc>
                <a:spcPct val="90000"/>
              </a:lnSpc>
              <a:buFont typeface="Wingdings" panose="05000000000000000000" pitchFamily="2" charset="2"/>
              <a:buChar char="Ø"/>
            </a:pPr>
            <a:r>
              <a:rPr lang="en-US" altLang="en-US" sz="2800" dirty="0"/>
              <a:t>Ordered List &lt;</a:t>
            </a:r>
            <a:r>
              <a:rPr lang="en-US" altLang="en-US" sz="2800" dirty="0" err="1"/>
              <a:t>ol</a:t>
            </a:r>
            <a:r>
              <a:rPr lang="en-US" altLang="en-US" sz="2800" dirty="0"/>
              <a:t>&gt; &lt;/</a:t>
            </a:r>
            <a:r>
              <a:rPr lang="en-US" altLang="en-US" sz="2800" dirty="0" err="1"/>
              <a:t>ol</a:t>
            </a:r>
            <a:r>
              <a:rPr lang="en-US" altLang="en-US" sz="2800" dirty="0"/>
              <a:t>&gt;, </a:t>
            </a:r>
          </a:p>
          <a:p>
            <a:pPr lvl="1">
              <a:lnSpc>
                <a:spcPct val="90000"/>
              </a:lnSpc>
              <a:buFont typeface="Wingdings" panose="05000000000000000000" pitchFamily="2" charset="2"/>
              <a:buChar char="Ø"/>
            </a:pPr>
            <a:r>
              <a:rPr lang="en-US" altLang="en-US" sz="2800" dirty="0"/>
              <a:t>Unordered List &lt;ul&gt; &lt;/ul&gt;</a:t>
            </a:r>
          </a:p>
          <a:p>
            <a:endParaRPr lang="en-US" dirty="0"/>
          </a:p>
        </p:txBody>
      </p:sp>
    </p:spTree>
    <p:extLst>
      <p:ext uri="{BB962C8B-B14F-4D97-AF65-F5344CB8AC3E}">
        <p14:creationId xmlns:p14="http://schemas.microsoft.com/office/powerpoint/2010/main" val="2975048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A271-4164-443C-B652-A505ED8D83C2}"/>
              </a:ext>
            </a:extLst>
          </p:cNvPr>
          <p:cNvSpPr>
            <a:spLocks noGrp="1"/>
          </p:cNvSpPr>
          <p:nvPr>
            <p:ph type="title"/>
          </p:nvPr>
        </p:nvSpPr>
        <p:spPr/>
        <p:txBody>
          <a:bodyPr/>
          <a:lstStyle/>
          <a:p>
            <a:pPr algn="ctr"/>
            <a:r>
              <a:rPr lang="en-US" dirty="0"/>
              <a:t>HTML</a:t>
            </a:r>
          </a:p>
        </p:txBody>
      </p:sp>
      <p:sp>
        <p:nvSpPr>
          <p:cNvPr id="3" name="Content Placeholder 2">
            <a:extLst>
              <a:ext uri="{FF2B5EF4-FFF2-40B4-BE49-F238E27FC236}">
                <a16:creationId xmlns:a16="http://schemas.microsoft.com/office/drawing/2014/main" id="{B78572A4-59FE-44EA-B149-6D93728DCA42}"/>
              </a:ext>
            </a:extLst>
          </p:cNvPr>
          <p:cNvSpPr>
            <a:spLocks noGrp="1"/>
          </p:cNvSpPr>
          <p:nvPr>
            <p:ph idx="1"/>
          </p:nvPr>
        </p:nvSpPr>
        <p:spPr/>
        <p:txBody>
          <a:bodyPr>
            <a:noAutofit/>
          </a:bodyPr>
          <a:lstStyle/>
          <a:p>
            <a:r>
              <a:rPr lang="en-US" altLang="en-US" sz="2000" dirty="0"/>
              <a:t>An </a:t>
            </a:r>
            <a:r>
              <a:rPr lang="en-US" altLang="en-US" sz="2000" b="1" dirty="0"/>
              <a:t>inline</a:t>
            </a:r>
            <a:r>
              <a:rPr lang="en-US" altLang="en-US" sz="2000" dirty="0"/>
              <a:t> </a:t>
            </a:r>
            <a:r>
              <a:rPr lang="en-US" altLang="en-US" sz="2000" b="1" dirty="0"/>
              <a:t>element</a:t>
            </a:r>
            <a:r>
              <a:rPr lang="en-US" altLang="en-US" sz="2000" dirty="0"/>
              <a:t> is </a:t>
            </a:r>
            <a:r>
              <a:rPr lang="en-US" altLang="en-US" sz="2000" dirty="0">
                <a:solidFill>
                  <a:srgbClr val="FF0000"/>
                </a:solidFill>
              </a:rPr>
              <a:t>part of the same block as its surrounding content</a:t>
            </a:r>
            <a:r>
              <a:rPr lang="en-US" altLang="en-US" sz="2000" dirty="0"/>
              <a:t>—for example individual words or phrases within a paragraph. </a:t>
            </a:r>
          </a:p>
          <a:p>
            <a:r>
              <a:rPr lang="en-US" altLang="en-US" sz="2000" dirty="0"/>
              <a:t>Such as, </a:t>
            </a:r>
          </a:p>
          <a:p>
            <a:pPr lvl="1">
              <a:buFont typeface="Wingdings" panose="05000000000000000000" pitchFamily="2" charset="2"/>
              <a:buChar char="Ø"/>
            </a:pPr>
            <a:r>
              <a:rPr lang="en-US" altLang="en-US" sz="2000" dirty="0"/>
              <a:t>Bold text &lt;b&gt; &lt;/b&gt;, </a:t>
            </a:r>
          </a:p>
          <a:p>
            <a:pPr lvl="1">
              <a:buFont typeface="Wingdings" panose="05000000000000000000" pitchFamily="2" charset="2"/>
              <a:buChar char="Ø"/>
            </a:pPr>
            <a:r>
              <a:rPr lang="en-US" altLang="en-US" sz="2000" dirty="0"/>
              <a:t>Citation text &lt;cite&gt; &lt;/cite&gt;, </a:t>
            </a:r>
          </a:p>
          <a:p>
            <a:pPr lvl="1">
              <a:buFont typeface="Wingdings" panose="05000000000000000000" pitchFamily="2" charset="2"/>
              <a:buChar char="Ø"/>
            </a:pPr>
            <a:r>
              <a:rPr lang="en-US" altLang="en-US" sz="2000" dirty="0"/>
              <a:t>Deleted text &lt;del&gt; &lt;/del&gt;, </a:t>
            </a:r>
          </a:p>
          <a:p>
            <a:pPr lvl="1">
              <a:buFont typeface="Wingdings" panose="05000000000000000000" pitchFamily="2" charset="2"/>
              <a:buChar char="Ø"/>
            </a:pPr>
            <a:r>
              <a:rPr lang="en-US" altLang="en-US" sz="2000" dirty="0"/>
              <a:t>Italic text &lt;</a:t>
            </a:r>
            <a:r>
              <a:rPr lang="en-US" altLang="en-US" sz="2000" dirty="0" err="1"/>
              <a:t>i</a:t>
            </a:r>
            <a:r>
              <a:rPr lang="en-US" altLang="en-US" sz="2000" dirty="0"/>
              <a:t>&gt; &lt;/</a:t>
            </a:r>
            <a:r>
              <a:rPr lang="en-US" altLang="en-US" sz="2000" dirty="0" err="1"/>
              <a:t>i</a:t>
            </a:r>
            <a:r>
              <a:rPr lang="en-US" altLang="en-US" sz="2000" dirty="0"/>
              <a:t>&gt;, </a:t>
            </a:r>
          </a:p>
          <a:p>
            <a:pPr lvl="1">
              <a:buFont typeface="Wingdings" panose="05000000000000000000" pitchFamily="2" charset="2"/>
              <a:buChar char="Ø"/>
            </a:pPr>
            <a:r>
              <a:rPr lang="en-US" altLang="en-US" sz="2000" dirty="0"/>
              <a:t>Subscript text &lt;sub&gt; &lt;/sub&gt;, </a:t>
            </a:r>
          </a:p>
          <a:p>
            <a:pPr lvl="1">
              <a:buFont typeface="Wingdings" panose="05000000000000000000" pitchFamily="2" charset="2"/>
              <a:buChar char="Ø"/>
            </a:pPr>
            <a:r>
              <a:rPr lang="en-US" altLang="en-US" sz="2000" dirty="0"/>
              <a:t>Superscript text &lt;sup&gt; &lt;/sup&gt;</a:t>
            </a:r>
          </a:p>
          <a:p>
            <a:endParaRPr lang="en-US" sz="2000" dirty="0"/>
          </a:p>
          <a:p>
            <a:r>
              <a:rPr lang="en-US" sz="2000" b="1" dirty="0"/>
              <a:t>NOTE</a:t>
            </a:r>
            <a:r>
              <a:rPr lang="en-US" sz="2000" dirty="0"/>
              <a:t>: </a:t>
            </a:r>
            <a:r>
              <a:rPr lang="en-US" sz="2000" dirty="0">
                <a:hlinkClick r:id="rId2"/>
              </a:rPr>
              <a:t>HTML samples</a:t>
            </a:r>
            <a:endParaRPr lang="en-US" sz="2000" dirty="0"/>
          </a:p>
        </p:txBody>
      </p:sp>
    </p:spTree>
    <p:extLst>
      <p:ext uri="{BB962C8B-B14F-4D97-AF65-F5344CB8AC3E}">
        <p14:creationId xmlns:p14="http://schemas.microsoft.com/office/powerpoint/2010/main" val="85884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D5789-8007-4C55-9F77-7C1B2242D2DE}"/>
              </a:ext>
            </a:extLst>
          </p:cNvPr>
          <p:cNvSpPr>
            <a:spLocks noGrp="1"/>
          </p:cNvSpPr>
          <p:nvPr>
            <p:ph type="title"/>
          </p:nvPr>
        </p:nvSpPr>
        <p:spPr/>
        <p:txBody>
          <a:bodyPr/>
          <a:lstStyle/>
          <a:p>
            <a:pPr algn="ctr"/>
            <a:r>
              <a:rPr lang="en-US" dirty="0"/>
              <a:t>HTML Special Symbols</a:t>
            </a:r>
          </a:p>
        </p:txBody>
      </p:sp>
      <p:graphicFrame>
        <p:nvGraphicFramePr>
          <p:cNvPr id="4" name="Object 2">
            <a:extLst>
              <a:ext uri="{FF2B5EF4-FFF2-40B4-BE49-F238E27FC236}">
                <a16:creationId xmlns:a16="http://schemas.microsoft.com/office/drawing/2014/main" id="{2EFFE7F0-7EFD-4FFC-869E-7433F6B256BC}"/>
              </a:ext>
            </a:extLst>
          </p:cNvPr>
          <p:cNvGraphicFramePr>
            <a:graphicFrameLocks noGrp="1" noChangeAspect="1"/>
          </p:cNvGraphicFramePr>
          <p:nvPr>
            <p:ph idx="1"/>
            <p:extLst>
              <p:ext uri="{D42A27DB-BD31-4B8C-83A1-F6EECF244321}">
                <p14:modId xmlns:p14="http://schemas.microsoft.com/office/powerpoint/2010/main" val="1230697286"/>
              </p:ext>
            </p:extLst>
          </p:nvPr>
        </p:nvGraphicFramePr>
        <p:xfrm>
          <a:off x="1333501" y="2247900"/>
          <a:ext cx="8889206" cy="4067175"/>
        </p:xfrm>
        <a:graphic>
          <a:graphicData uri="http://schemas.openxmlformats.org/presentationml/2006/ole">
            <mc:AlternateContent xmlns:mc="http://schemas.openxmlformats.org/markup-compatibility/2006">
              <mc:Choice xmlns:v="urn:schemas-microsoft-com:vml" Requires="v">
                <p:oleObj spid="_x0000_s1038" name="Image" r:id="rId3" imgW="8253968" imgH="2819048" progId="Photoshop.Image.7">
                  <p:embed/>
                </p:oleObj>
              </mc:Choice>
              <mc:Fallback>
                <p:oleObj name="Image" r:id="rId3" imgW="8253968" imgH="2819048" progId="Photoshop.Image.7">
                  <p:embed/>
                  <p:pic>
                    <p:nvPicPr>
                      <p:cNvPr id="1026" name="Object 2">
                        <a:extLst>
                          <a:ext uri="{FF2B5EF4-FFF2-40B4-BE49-F238E27FC236}">
                            <a16:creationId xmlns:a16="http://schemas.microsoft.com/office/drawing/2014/main" id="{1D22659F-4826-4F25-9F3E-3D59FF1FBF8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3501" y="2247900"/>
                        <a:ext cx="8889206" cy="4067175"/>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49097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98B57-F195-423A-85A9-7D28BAD3A885}"/>
              </a:ext>
            </a:extLst>
          </p:cNvPr>
          <p:cNvSpPr>
            <a:spLocks noGrp="1"/>
          </p:cNvSpPr>
          <p:nvPr>
            <p:ph type="title"/>
          </p:nvPr>
        </p:nvSpPr>
        <p:spPr/>
        <p:txBody>
          <a:bodyPr/>
          <a:lstStyle/>
          <a:p>
            <a:pPr algn="ctr"/>
            <a:r>
              <a:rPr lang="en-US" dirty="0"/>
              <a:t>HTML Tags</a:t>
            </a:r>
          </a:p>
        </p:txBody>
      </p:sp>
      <p:sp>
        <p:nvSpPr>
          <p:cNvPr id="3" name="Content Placeholder 2">
            <a:extLst>
              <a:ext uri="{FF2B5EF4-FFF2-40B4-BE49-F238E27FC236}">
                <a16:creationId xmlns:a16="http://schemas.microsoft.com/office/drawing/2014/main" id="{5007B907-8841-48E4-AF5D-F57088F99236}"/>
              </a:ext>
            </a:extLst>
          </p:cNvPr>
          <p:cNvSpPr>
            <a:spLocks noGrp="1"/>
          </p:cNvSpPr>
          <p:nvPr>
            <p:ph idx="1"/>
          </p:nvPr>
        </p:nvSpPr>
        <p:spPr/>
        <p:txBody>
          <a:bodyPr>
            <a:normAutofit fontScale="25000" lnSpcReduction="20000"/>
          </a:bodyPr>
          <a:lstStyle/>
          <a:p>
            <a:pPr>
              <a:lnSpc>
                <a:spcPct val="80000"/>
              </a:lnSpc>
              <a:buFont typeface="Arial" panose="020B0604020202020204" pitchFamily="34" charset="0"/>
              <a:buNone/>
            </a:pPr>
            <a:r>
              <a:rPr lang="en-US" altLang="en-US" sz="5600" dirty="0"/>
              <a:t>	&lt;h1&gt;  &lt;/h1&gt;…..&lt;h6&gt;  &lt;h6&gt;</a:t>
            </a:r>
          </a:p>
          <a:p>
            <a:pPr>
              <a:lnSpc>
                <a:spcPct val="80000"/>
              </a:lnSpc>
              <a:buFont typeface="Arial" panose="020B0604020202020204" pitchFamily="34" charset="0"/>
              <a:buNone/>
            </a:pPr>
            <a:r>
              <a:rPr lang="en-US" altLang="en-US" sz="5600" dirty="0"/>
              <a:t>	&lt;p&gt;   &lt;/p&gt;</a:t>
            </a:r>
          </a:p>
          <a:p>
            <a:pPr>
              <a:lnSpc>
                <a:spcPct val="80000"/>
              </a:lnSpc>
              <a:buFont typeface="Arial" panose="020B0604020202020204" pitchFamily="34" charset="0"/>
              <a:buNone/>
            </a:pPr>
            <a:r>
              <a:rPr lang="en-US" altLang="en-US" sz="5600" dirty="0"/>
              <a:t>	&lt;a </a:t>
            </a:r>
            <a:r>
              <a:rPr lang="en-US" altLang="en-US" sz="5600" dirty="0" err="1"/>
              <a:t>href</a:t>
            </a:r>
            <a:r>
              <a:rPr lang="en-US" altLang="en-US" sz="5600" dirty="0"/>
              <a:t>=" " target="_blank"&gt;   &lt;/a&gt;</a:t>
            </a:r>
          </a:p>
          <a:p>
            <a:pPr>
              <a:lnSpc>
                <a:spcPct val="80000"/>
              </a:lnSpc>
              <a:buFont typeface="Arial" panose="020B0604020202020204" pitchFamily="34" charset="0"/>
              <a:buNone/>
            </a:pPr>
            <a:r>
              <a:rPr lang="en-US" altLang="en-US" sz="5600" dirty="0"/>
              <a:t>	&lt;</a:t>
            </a:r>
            <a:r>
              <a:rPr lang="en-US" altLang="en-US" sz="5600" dirty="0" err="1"/>
              <a:t>img</a:t>
            </a:r>
            <a:r>
              <a:rPr lang="en-US" altLang="en-US" sz="5600" dirty="0"/>
              <a:t> </a:t>
            </a:r>
            <a:r>
              <a:rPr lang="en-US" altLang="en-US" sz="5600" dirty="0" err="1"/>
              <a:t>src</a:t>
            </a:r>
            <a:r>
              <a:rPr lang="en-US" altLang="en-US" sz="5600" dirty="0"/>
              <a:t>="file.gif" alt="text" width="100" height="100"  /&gt;   </a:t>
            </a:r>
          </a:p>
          <a:p>
            <a:pPr>
              <a:lnSpc>
                <a:spcPct val="80000"/>
              </a:lnSpc>
              <a:buFont typeface="Arial" panose="020B0604020202020204" pitchFamily="34" charset="0"/>
              <a:buNone/>
            </a:pPr>
            <a:r>
              <a:rPr lang="en-US" altLang="en-US" sz="5600" dirty="0"/>
              <a:t>	&lt;ul&gt;  &lt;li&gt;  &lt;/li&gt;… </a:t>
            </a:r>
          </a:p>
          <a:p>
            <a:pPr>
              <a:lnSpc>
                <a:spcPct val="80000"/>
              </a:lnSpc>
              <a:buFont typeface="Arial" panose="020B0604020202020204" pitchFamily="34" charset="0"/>
              <a:buNone/>
            </a:pPr>
            <a:r>
              <a:rPr lang="en-US" altLang="en-US" sz="5600" dirty="0"/>
              <a:t>	          &lt;li&gt;  &lt;/li&gt;  </a:t>
            </a:r>
          </a:p>
          <a:p>
            <a:pPr>
              <a:lnSpc>
                <a:spcPct val="80000"/>
              </a:lnSpc>
              <a:buFont typeface="Arial" panose="020B0604020202020204" pitchFamily="34" charset="0"/>
              <a:buNone/>
            </a:pPr>
            <a:r>
              <a:rPr lang="en-US" altLang="en-US" sz="5600" dirty="0"/>
              <a:t>	&lt;/ul&gt;</a:t>
            </a:r>
          </a:p>
          <a:p>
            <a:pPr>
              <a:lnSpc>
                <a:spcPct val="80000"/>
              </a:lnSpc>
              <a:buFont typeface="Arial" panose="020B0604020202020204" pitchFamily="34" charset="0"/>
              <a:buNone/>
            </a:pPr>
            <a:r>
              <a:rPr lang="en-US" altLang="en-US" sz="5600" dirty="0"/>
              <a:t>	&lt;</a:t>
            </a:r>
            <a:r>
              <a:rPr lang="en-US" altLang="en-US" sz="5600" dirty="0" err="1"/>
              <a:t>ol</a:t>
            </a:r>
            <a:r>
              <a:rPr lang="en-US" altLang="en-US" sz="5600" dirty="0"/>
              <a:t>&gt;  &lt;li&gt;  &lt;/li&gt;….</a:t>
            </a:r>
          </a:p>
          <a:p>
            <a:pPr>
              <a:lnSpc>
                <a:spcPct val="80000"/>
              </a:lnSpc>
              <a:buFont typeface="Arial" panose="020B0604020202020204" pitchFamily="34" charset="0"/>
              <a:buNone/>
            </a:pPr>
            <a:r>
              <a:rPr lang="en-US" altLang="en-US" sz="5600" dirty="0"/>
              <a:t>	          &lt;li&gt;  &lt;/li&gt;  </a:t>
            </a:r>
          </a:p>
          <a:p>
            <a:pPr>
              <a:lnSpc>
                <a:spcPct val="80000"/>
              </a:lnSpc>
              <a:buFont typeface="Arial" panose="020B0604020202020204" pitchFamily="34" charset="0"/>
              <a:buNone/>
            </a:pPr>
            <a:r>
              <a:rPr lang="en-US" altLang="en-US" sz="5600" dirty="0"/>
              <a:t>	&lt;/</a:t>
            </a:r>
            <a:r>
              <a:rPr lang="en-US" altLang="en-US" sz="5600" dirty="0" err="1"/>
              <a:t>ol</a:t>
            </a:r>
            <a:r>
              <a:rPr lang="en-US" altLang="en-US" sz="5600" dirty="0"/>
              <a:t>&gt;</a:t>
            </a:r>
          </a:p>
          <a:p>
            <a:pPr>
              <a:lnSpc>
                <a:spcPct val="80000"/>
              </a:lnSpc>
              <a:buFont typeface="Arial" panose="020B0604020202020204" pitchFamily="34" charset="0"/>
              <a:buNone/>
            </a:pPr>
            <a:r>
              <a:rPr lang="en-US" altLang="en-US" sz="5600" dirty="0"/>
              <a:t>	&lt;table border="2”&gt;</a:t>
            </a:r>
          </a:p>
          <a:p>
            <a:pPr lvl="1">
              <a:lnSpc>
                <a:spcPct val="80000"/>
              </a:lnSpc>
              <a:buFont typeface="Arial" panose="020B0604020202020204" pitchFamily="34" charset="0"/>
              <a:buNone/>
            </a:pPr>
            <a:r>
              <a:rPr lang="en-US" altLang="en-US" sz="5600" dirty="0"/>
              <a:t>&lt;tr&gt;&lt;</a:t>
            </a:r>
            <a:r>
              <a:rPr lang="en-US" altLang="en-US" sz="5600" dirty="0" err="1"/>
              <a:t>th</a:t>
            </a:r>
            <a:r>
              <a:rPr lang="en-US" altLang="en-US" sz="5600" dirty="0"/>
              <a:t>&gt;   &lt;/</a:t>
            </a:r>
            <a:r>
              <a:rPr lang="en-US" altLang="en-US" sz="5600" dirty="0" err="1"/>
              <a:t>th</a:t>
            </a:r>
            <a:r>
              <a:rPr lang="en-US" altLang="en-US" sz="5600" dirty="0"/>
              <a:t>&gt;&lt;/tr&gt;</a:t>
            </a:r>
          </a:p>
          <a:p>
            <a:pPr lvl="1">
              <a:lnSpc>
                <a:spcPct val="80000"/>
              </a:lnSpc>
              <a:buFont typeface="Arial" panose="020B0604020202020204" pitchFamily="34" charset="0"/>
              <a:buNone/>
            </a:pPr>
            <a:r>
              <a:rPr lang="en-US" altLang="en-US" sz="5600" dirty="0"/>
              <a:t>&lt;tr&gt;&lt;td&gt;  &lt;/td&gt;&lt;/tr&gt;</a:t>
            </a:r>
          </a:p>
          <a:p>
            <a:pPr>
              <a:lnSpc>
                <a:spcPct val="80000"/>
              </a:lnSpc>
              <a:buFont typeface="Arial" panose="020B0604020202020204" pitchFamily="34" charset="0"/>
              <a:buNone/>
            </a:pPr>
            <a:r>
              <a:rPr lang="en-US" altLang="en-US" sz="5600" dirty="0"/>
              <a:t>	&lt;/table&gt;</a:t>
            </a:r>
          </a:p>
          <a:p>
            <a:pPr>
              <a:lnSpc>
                <a:spcPct val="80000"/>
              </a:lnSpc>
              <a:buFont typeface="Arial" panose="020B0604020202020204" pitchFamily="34" charset="0"/>
              <a:buNone/>
            </a:pPr>
            <a:r>
              <a:rPr lang="en-US" altLang="en-US" sz="5600" dirty="0"/>
              <a:t>	&lt;form action="</a:t>
            </a:r>
            <a:r>
              <a:rPr lang="en-US" altLang="en-US" sz="5600" dirty="0" err="1"/>
              <a:t>dir</a:t>
            </a:r>
            <a:r>
              <a:rPr lang="en-US" altLang="en-US" sz="5600" dirty="0"/>
              <a:t>/</a:t>
            </a:r>
            <a:r>
              <a:rPr lang="en-US" altLang="en-US" sz="5600" dirty="0" err="1"/>
              <a:t>pgm_name.php</a:t>
            </a:r>
            <a:r>
              <a:rPr lang="en-US" altLang="en-US" sz="5600" dirty="0"/>
              <a:t>" method="get/post" &gt;  </a:t>
            </a:r>
          </a:p>
          <a:p>
            <a:pPr lvl="1">
              <a:lnSpc>
                <a:spcPct val="80000"/>
              </a:lnSpc>
              <a:buFont typeface="Arial" panose="020B0604020202020204" pitchFamily="34" charset="0"/>
              <a:buNone/>
            </a:pPr>
            <a:r>
              <a:rPr lang="en-US" altLang="en-US" sz="5600" dirty="0"/>
              <a:t>	&lt;input type="text/hidden/password/checkbox/radio/button/reset/submit" value=" "   /&gt;</a:t>
            </a:r>
          </a:p>
          <a:p>
            <a:pPr lvl="1">
              <a:lnSpc>
                <a:spcPct val="80000"/>
              </a:lnSpc>
              <a:buFont typeface="Arial" panose="020B0604020202020204" pitchFamily="34" charset="0"/>
              <a:buNone/>
            </a:pPr>
            <a:r>
              <a:rPr lang="en-US" altLang="en-US" sz="5600" dirty="0"/>
              <a:t>	&lt;</a:t>
            </a:r>
            <a:r>
              <a:rPr lang="en-US" altLang="en-US" sz="5600" dirty="0" err="1"/>
              <a:t>textarea</a:t>
            </a:r>
            <a:r>
              <a:rPr lang="en-US" altLang="en-US" sz="5600" dirty="0"/>
              <a:t> rows=" " cols=" "&gt;initial data&lt;/</a:t>
            </a:r>
            <a:r>
              <a:rPr lang="en-US" altLang="en-US" sz="5600" dirty="0" err="1"/>
              <a:t>textarea</a:t>
            </a:r>
            <a:r>
              <a:rPr lang="en-US" altLang="en-US" sz="5600" dirty="0"/>
              <a:t>&gt;</a:t>
            </a:r>
          </a:p>
          <a:p>
            <a:pPr lvl="1">
              <a:lnSpc>
                <a:spcPct val="80000"/>
              </a:lnSpc>
              <a:buFont typeface="Arial" panose="020B0604020202020204" pitchFamily="34" charset="0"/>
              <a:buNone/>
            </a:pPr>
            <a:r>
              <a:rPr lang="en-US" altLang="en-US" sz="5600" dirty="0"/>
              <a:t>	&lt;select&gt;&lt;option value=" "&gt;</a:t>
            </a:r>
            <a:r>
              <a:rPr lang="en-US" altLang="en-US" sz="5600" dirty="0" err="1"/>
              <a:t>Opt</a:t>
            </a:r>
            <a:r>
              <a:rPr lang="en-US" altLang="en-US" sz="5600" dirty="0"/>
              <a:t> name&lt;/option&gt;….</a:t>
            </a:r>
          </a:p>
          <a:p>
            <a:pPr lvl="1">
              <a:lnSpc>
                <a:spcPct val="80000"/>
              </a:lnSpc>
              <a:buFont typeface="Arial" panose="020B0604020202020204" pitchFamily="34" charset="0"/>
              <a:buNone/>
            </a:pPr>
            <a:r>
              <a:rPr lang="en-US" altLang="en-US" sz="5600" dirty="0"/>
              <a:t>		           &lt;option&gt; &lt;/option&gt; </a:t>
            </a:r>
          </a:p>
          <a:p>
            <a:pPr lvl="1">
              <a:lnSpc>
                <a:spcPct val="80000"/>
              </a:lnSpc>
              <a:buFont typeface="Arial" panose="020B0604020202020204" pitchFamily="34" charset="0"/>
              <a:buNone/>
            </a:pPr>
            <a:r>
              <a:rPr lang="en-US" altLang="en-US" sz="5600" dirty="0"/>
              <a:t>	&lt;/select&gt; </a:t>
            </a:r>
          </a:p>
          <a:p>
            <a:pPr>
              <a:lnSpc>
                <a:spcPct val="80000"/>
              </a:lnSpc>
              <a:buFont typeface="Arial" panose="020B0604020202020204" pitchFamily="34" charset="0"/>
              <a:buNone/>
            </a:pPr>
            <a:r>
              <a:rPr lang="en-US" altLang="en-US" sz="5600" dirty="0"/>
              <a:t>	&lt;/form&gt;</a:t>
            </a:r>
          </a:p>
          <a:p>
            <a:endParaRPr lang="en-US" dirty="0"/>
          </a:p>
        </p:txBody>
      </p:sp>
    </p:spTree>
    <p:extLst>
      <p:ext uri="{BB962C8B-B14F-4D97-AF65-F5344CB8AC3E}">
        <p14:creationId xmlns:p14="http://schemas.microsoft.com/office/powerpoint/2010/main" val="1625457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605F4-6E9C-4685-8FFE-F21B31FD5593}"/>
              </a:ext>
            </a:extLst>
          </p:cNvPr>
          <p:cNvSpPr>
            <a:spLocks noGrp="1"/>
          </p:cNvSpPr>
          <p:nvPr>
            <p:ph type="title"/>
          </p:nvPr>
        </p:nvSpPr>
        <p:spPr/>
        <p:txBody>
          <a:bodyPr/>
          <a:lstStyle/>
          <a:p>
            <a:pPr algn="ctr"/>
            <a:r>
              <a:rPr lang="en-US" dirty="0"/>
              <a:t>Cascading Style Sheet (CSS)</a:t>
            </a:r>
          </a:p>
        </p:txBody>
      </p:sp>
      <p:sp>
        <p:nvSpPr>
          <p:cNvPr id="3" name="Content Placeholder 2">
            <a:extLst>
              <a:ext uri="{FF2B5EF4-FFF2-40B4-BE49-F238E27FC236}">
                <a16:creationId xmlns:a16="http://schemas.microsoft.com/office/drawing/2014/main" id="{18397F86-E8A1-4243-93E4-BC6F41DA9C4C}"/>
              </a:ext>
            </a:extLst>
          </p:cNvPr>
          <p:cNvSpPr>
            <a:spLocks noGrp="1"/>
          </p:cNvSpPr>
          <p:nvPr>
            <p:ph idx="1"/>
          </p:nvPr>
        </p:nvSpPr>
        <p:spPr/>
        <p:txBody>
          <a:bodyPr>
            <a:normAutofit fontScale="85000" lnSpcReduction="20000"/>
          </a:bodyPr>
          <a:lstStyle/>
          <a:p>
            <a:pPr>
              <a:lnSpc>
                <a:spcPct val="90000"/>
              </a:lnSpc>
            </a:pPr>
            <a:r>
              <a:rPr lang="en-US" altLang="en-US" sz="2800" b="1" dirty="0"/>
              <a:t>Style sheets</a:t>
            </a:r>
            <a:r>
              <a:rPr lang="en-US" altLang="en-US" sz="2800" dirty="0"/>
              <a:t> are </a:t>
            </a:r>
            <a:r>
              <a:rPr lang="en-US" altLang="en-US" sz="2800" dirty="0">
                <a:solidFill>
                  <a:srgbClr val="FF0000"/>
                </a:solidFill>
              </a:rPr>
              <a:t>files or forms that describe the layout and appearance of a document.</a:t>
            </a:r>
          </a:p>
          <a:p>
            <a:pPr>
              <a:lnSpc>
                <a:spcPct val="90000"/>
              </a:lnSpc>
            </a:pPr>
            <a:r>
              <a:rPr lang="en-US" altLang="en-US" sz="2800" b="1" dirty="0"/>
              <a:t>Cascading Style Sheets</a:t>
            </a:r>
            <a:r>
              <a:rPr lang="en-US" altLang="en-US" sz="2800" dirty="0"/>
              <a:t>, or </a:t>
            </a:r>
            <a:r>
              <a:rPr lang="en-US" altLang="en-US" sz="2800" b="1" dirty="0"/>
              <a:t>CSS</a:t>
            </a:r>
            <a:r>
              <a:rPr lang="en-US" altLang="en-US" sz="2800" dirty="0"/>
              <a:t>, is </a:t>
            </a:r>
            <a:r>
              <a:rPr lang="en-US" altLang="en-US" sz="2800" dirty="0">
                <a:solidFill>
                  <a:srgbClr val="FF0000"/>
                </a:solidFill>
              </a:rPr>
              <a:t>a style sheet language used on the Web</a:t>
            </a:r>
            <a:r>
              <a:rPr lang="en-US" altLang="en-US" sz="2800" dirty="0"/>
              <a:t>.</a:t>
            </a:r>
          </a:p>
          <a:p>
            <a:pPr lvl="1">
              <a:lnSpc>
                <a:spcPct val="90000"/>
              </a:lnSpc>
              <a:buFont typeface="Wingdings" panose="05000000000000000000" pitchFamily="2" charset="2"/>
              <a:buChar char="v"/>
            </a:pPr>
            <a:r>
              <a:rPr lang="en-US" altLang="en-US" sz="2800" dirty="0"/>
              <a:t>CSS Statement</a:t>
            </a:r>
          </a:p>
          <a:p>
            <a:pPr lvl="2">
              <a:lnSpc>
                <a:spcPct val="90000"/>
              </a:lnSpc>
              <a:buFont typeface="Arial" panose="020B0604020202020204" pitchFamily="34" charset="0"/>
              <a:buNone/>
            </a:pPr>
            <a:r>
              <a:rPr lang="en-US" altLang="en-US" sz="2800" dirty="0"/>
              <a:t>	selector    {   Property :  value ;  }</a:t>
            </a:r>
          </a:p>
          <a:p>
            <a:pPr lvl="2">
              <a:lnSpc>
                <a:spcPct val="90000"/>
              </a:lnSpc>
              <a:buFont typeface="Arial" panose="020B0604020202020204" pitchFamily="34" charset="0"/>
              <a:buNone/>
            </a:pPr>
            <a:r>
              <a:rPr lang="en-US" altLang="en-US" sz="2800" dirty="0"/>
              <a:t>	p, address  {  color  :  red ; }</a:t>
            </a:r>
          </a:p>
          <a:p>
            <a:pPr lvl="1">
              <a:lnSpc>
                <a:spcPct val="90000"/>
              </a:lnSpc>
              <a:buFont typeface="Wingdings" panose="05000000000000000000" pitchFamily="2" charset="2"/>
              <a:buChar char="v"/>
            </a:pPr>
            <a:r>
              <a:rPr lang="en-US" altLang="en-US" sz="2800" dirty="0"/>
              <a:t>CSS Comments</a:t>
            </a:r>
          </a:p>
          <a:p>
            <a:pPr lvl="2">
              <a:lnSpc>
                <a:spcPct val="90000"/>
              </a:lnSpc>
              <a:buFont typeface="Arial" panose="020B0604020202020204" pitchFamily="34" charset="0"/>
              <a:buNone/>
            </a:pPr>
            <a:r>
              <a:rPr lang="en-US" altLang="en-US" sz="2800" dirty="0"/>
              <a:t>	/*  CSS comments  */</a:t>
            </a:r>
          </a:p>
          <a:p>
            <a:pPr lvl="1">
              <a:lnSpc>
                <a:spcPct val="90000"/>
              </a:lnSpc>
              <a:buFont typeface="Wingdings" panose="05000000000000000000" pitchFamily="2" charset="2"/>
              <a:buChar char="v"/>
            </a:pPr>
            <a:r>
              <a:rPr lang="en-US" altLang="en-US" sz="2800" dirty="0"/>
              <a:t>CSS specifications are maintained by the World Wide Web Consortium (W3C)</a:t>
            </a:r>
          </a:p>
          <a:p>
            <a:pPr lvl="1">
              <a:lnSpc>
                <a:spcPct val="90000"/>
              </a:lnSpc>
              <a:buFont typeface="Wingdings" panose="05000000000000000000" pitchFamily="2" charset="2"/>
              <a:buChar char="v"/>
            </a:pPr>
            <a:r>
              <a:rPr lang="en-US" altLang="en-US" sz="2800" dirty="0"/>
              <a:t>Three versions of CSS exist: CSS1, CSS2, and CSS3</a:t>
            </a:r>
          </a:p>
          <a:p>
            <a:endParaRPr lang="en-US" dirty="0"/>
          </a:p>
        </p:txBody>
      </p:sp>
    </p:spTree>
    <p:extLst>
      <p:ext uri="{BB962C8B-B14F-4D97-AF65-F5344CB8AC3E}">
        <p14:creationId xmlns:p14="http://schemas.microsoft.com/office/powerpoint/2010/main" val="2796026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3E950-0EB3-4F69-88FA-6CCE005F7F2E}"/>
              </a:ext>
            </a:extLst>
          </p:cNvPr>
          <p:cNvSpPr>
            <a:spLocks noGrp="1"/>
          </p:cNvSpPr>
          <p:nvPr>
            <p:ph type="title"/>
          </p:nvPr>
        </p:nvSpPr>
        <p:spPr/>
        <p:txBody>
          <a:bodyPr/>
          <a:lstStyle/>
          <a:p>
            <a:pPr algn="ctr"/>
            <a:r>
              <a:rPr lang="en-US" dirty="0"/>
              <a:t>3 Ways to Apply CSS</a:t>
            </a:r>
          </a:p>
        </p:txBody>
      </p:sp>
      <p:sp>
        <p:nvSpPr>
          <p:cNvPr id="3" name="Content Placeholder 2">
            <a:extLst>
              <a:ext uri="{FF2B5EF4-FFF2-40B4-BE49-F238E27FC236}">
                <a16:creationId xmlns:a16="http://schemas.microsoft.com/office/drawing/2014/main" id="{F58BA758-BC86-4C1E-B26E-F89F069F5954}"/>
              </a:ext>
            </a:extLst>
          </p:cNvPr>
          <p:cNvSpPr>
            <a:spLocks noGrp="1"/>
          </p:cNvSpPr>
          <p:nvPr>
            <p:ph idx="1"/>
          </p:nvPr>
        </p:nvSpPr>
        <p:spPr/>
        <p:txBody>
          <a:bodyPr/>
          <a:lstStyle/>
          <a:p>
            <a:r>
              <a:rPr lang="en-US" altLang="en-US" sz="3300" b="1" dirty="0"/>
              <a:t>Three</a:t>
            </a:r>
            <a:r>
              <a:rPr lang="en-US" altLang="en-US" sz="3300" dirty="0"/>
              <a:t> ways to apply a style to an HTML document:</a:t>
            </a:r>
          </a:p>
          <a:p>
            <a:pPr lvl="1">
              <a:buFont typeface="Wingdings" panose="05000000000000000000" pitchFamily="2" charset="2"/>
              <a:buChar char="Ø"/>
            </a:pPr>
            <a:r>
              <a:rPr lang="en-US" altLang="en-US" sz="3000" b="1" dirty="0"/>
              <a:t>Inline Styles</a:t>
            </a:r>
            <a:endParaRPr lang="en-US" altLang="en-US" sz="3000" dirty="0"/>
          </a:p>
          <a:p>
            <a:pPr lvl="1">
              <a:buFont typeface="Wingdings" panose="05000000000000000000" pitchFamily="2" charset="2"/>
              <a:buChar char="Ø"/>
            </a:pPr>
            <a:r>
              <a:rPr lang="en-US" altLang="en-US" sz="3000" b="1" dirty="0"/>
              <a:t>Embedded Styles</a:t>
            </a:r>
          </a:p>
          <a:p>
            <a:pPr lvl="1">
              <a:buFont typeface="Wingdings" panose="05000000000000000000" pitchFamily="2" charset="2"/>
              <a:buChar char="Ø"/>
            </a:pPr>
            <a:r>
              <a:rPr lang="en-US" altLang="en-US" sz="3000" b="1" dirty="0"/>
              <a:t>External Styles</a:t>
            </a:r>
          </a:p>
          <a:p>
            <a:endParaRPr lang="en-US" dirty="0"/>
          </a:p>
        </p:txBody>
      </p:sp>
    </p:spTree>
    <p:extLst>
      <p:ext uri="{BB962C8B-B14F-4D97-AF65-F5344CB8AC3E}">
        <p14:creationId xmlns:p14="http://schemas.microsoft.com/office/powerpoint/2010/main" val="624990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FCF20-DED4-453C-8F07-781A7613899F}"/>
              </a:ext>
            </a:extLst>
          </p:cNvPr>
          <p:cNvSpPr>
            <a:spLocks noGrp="1"/>
          </p:cNvSpPr>
          <p:nvPr>
            <p:ph type="title"/>
          </p:nvPr>
        </p:nvSpPr>
        <p:spPr/>
        <p:txBody>
          <a:bodyPr/>
          <a:lstStyle/>
          <a:p>
            <a:pPr algn="ctr"/>
            <a:r>
              <a:rPr lang="en-US" dirty="0"/>
              <a:t>CSS – Inline Styles</a:t>
            </a:r>
          </a:p>
        </p:txBody>
      </p:sp>
      <p:sp>
        <p:nvSpPr>
          <p:cNvPr id="3" name="Content Placeholder 2">
            <a:extLst>
              <a:ext uri="{FF2B5EF4-FFF2-40B4-BE49-F238E27FC236}">
                <a16:creationId xmlns:a16="http://schemas.microsoft.com/office/drawing/2014/main" id="{243A2A0C-A0DA-4EA5-BF41-06CB045D44AA}"/>
              </a:ext>
            </a:extLst>
          </p:cNvPr>
          <p:cNvSpPr>
            <a:spLocks noGrp="1"/>
          </p:cNvSpPr>
          <p:nvPr>
            <p:ph idx="1"/>
          </p:nvPr>
        </p:nvSpPr>
        <p:spPr/>
        <p:txBody>
          <a:bodyPr/>
          <a:lstStyle/>
          <a:p>
            <a:pPr>
              <a:lnSpc>
                <a:spcPct val="90000"/>
              </a:lnSpc>
            </a:pPr>
            <a:r>
              <a:rPr lang="en-US" altLang="en-US" sz="2800" b="1" dirty="0"/>
              <a:t>Inline Styles</a:t>
            </a:r>
          </a:p>
          <a:p>
            <a:pPr lvl="1">
              <a:lnSpc>
                <a:spcPct val="90000"/>
              </a:lnSpc>
              <a:buFont typeface="Wingdings" panose="05000000000000000000" pitchFamily="2" charset="2"/>
              <a:buChar char="v"/>
            </a:pPr>
            <a:r>
              <a:rPr lang="en-US" altLang="en-US" sz="2800" dirty="0"/>
              <a:t>Inline styles are </a:t>
            </a:r>
            <a:r>
              <a:rPr lang="en-US" altLang="en-US" sz="2800" dirty="0">
                <a:solidFill>
                  <a:srgbClr val="FF0000"/>
                </a:solidFill>
              </a:rPr>
              <a:t>easy to use and interpret because they are applied directly to the elements</a:t>
            </a:r>
            <a:r>
              <a:rPr lang="en-US" altLang="en-US" sz="2800" dirty="0"/>
              <a:t> they affect.</a:t>
            </a:r>
          </a:p>
          <a:p>
            <a:pPr lvl="2">
              <a:lnSpc>
                <a:spcPct val="90000"/>
              </a:lnSpc>
              <a:buNone/>
            </a:pPr>
            <a:endParaRPr lang="en-US" altLang="en-US" sz="2800" dirty="0"/>
          </a:p>
          <a:p>
            <a:pPr>
              <a:lnSpc>
                <a:spcPct val="90000"/>
              </a:lnSpc>
              <a:buNone/>
            </a:pPr>
            <a:r>
              <a:rPr lang="en-US" altLang="en-US" sz="2800" b="1" dirty="0">
                <a:latin typeface="Courier New" panose="02070309020205020404" pitchFamily="49" charset="0"/>
              </a:rPr>
              <a:t>&lt;</a:t>
            </a:r>
            <a:r>
              <a:rPr lang="en-US" altLang="en-US" sz="2800" b="1" i="1" dirty="0">
                <a:latin typeface="Courier New" panose="02070309020205020404" pitchFamily="49" charset="0"/>
              </a:rPr>
              <a:t>element</a:t>
            </a:r>
            <a:r>
              <a:rPr lang="en-US" altLang="en-US" sz="2800" b="1" dirty="0">
                <a:latin typeface="Courier New" panose="02070309020205020404" pitchFamily="49" charset="0"/>
              </a:rPr>
              <a:t> style</a:t>
            </a:r>
            <a:r>
              <a:rPr lang="en-US" altLang="en-US" sz="2800" b="1" i="1" dirty="0">
                <a:latin typeface="Courier New" panose="02070309020205020404" pitchFamily="49" charset="0"/>
              </a:rPr>
              <a:t>="style1: value1; style2:</a:t>
            </a:r>
          </a:p>
          <a:p>
            <a:pPr>
              <a:lnSpc>
                <a:spcPct val="90000"/>
              </a:lnSpc>
              <a:buNone/>
            </a:pPr>
            <a:r>
              <a:rPr lang="en-US" altLang="en-US" sz="2800" b="1" i="1" dirty="0">
                <a:latin typeface="Courier New" panose="02070309020205020404" pitchFamily="49" charset="0"/>
              </a:rPr>
              <a:t>value2; style3: value3;</a:t>
            </a:r>
            <a:r>
              <a:rPr lang="en-US" altLang="en-US" sz="2800" b="1" dirty="0">
                <a:latin typeface="Courier New" panose="02070309020205020404" pitchFamily="49" charset="0"/>
              </a:rPr>
              <a:t>…”&gt;</a:t>
            </a:r>
          </a:p>
          <a:p>
            <a:pPr>
              <a:lnSpc>
                <a:spcPct val="90000"/>
              </a:lnSpc>
            </a:pPr>
            <a:endParaRPr lang="en-US" altLang="en-US" sz="2800" dirty="0"/>
          </a:p>
          <a:p>
            <a:pPr>
              <a:lnSpc>
                <a:spcPct val="90000"/>
              </a:lnSpc>
              <a:buNone/>
            </a:pPr>
            <a:r>
              <a:rPr lang="en-US" altLang="en-US" sz="2800" dirty="0"/>
              <a:t>&lt;p  style="background : blue; color : white; " &gt; Paragraph 1 &lt;/p&gt;</a:t>
            </a:r>
          </a:p>
          <a:p>
            <a:endParaRPr lang="en-US" dirty="0"/>
          </a:p>
        </p:txBody>
      </p:sp>
    </p:spTree>
    <p:extLst>
      <p:ext uri="{BB962C8B-B14F-4D97-AF65-F5344CB8AC3E}">
        <p14:creationId xmlns:p14="http://schemas.microsoft.com/office/powerpoint/2010/main" val="1246832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Hypertext Markup Language (HTML5)</a:t>
            </a:r>
          </a:p>
          <a:p>
            <a:r>
              <a:rPr lang="en-US" sz="2200" dirty="0"/>
              <a:t>Extensible Markup Language (XML)</a:t>
            </a:r>
          </a:p>
          <a:p>
            <a:r>
              <a:rPr lang="en-US" sz="2200" dirty="0"/>
              <a:t>Cascading Style Sheet (CSS3)</a:t>
            </a:r>
          </a:p>
          <a:p>
            <a:r>
              <a:rPr lang="en-US" sz="2200" dirty="0"/>
              <a:t>Create web site</a:t>
            </a:r>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C5A99-E728-4090-8E16-CA88E009E32C}"/>
              </a:ext>
            </a:extLst>
          </p:cNvPr>
          <p:cNvSpPr>
            <a:spLocks noGrp="1"/>
          </p:cNvSpPr>
          <p:nvPr>
            <p:ph type="title"/>
          </p:nvPr>
        </p:nvSpPr>
        <p:spPr/>
        <p:txBody>
          <a:bodyPr/>
          <a:lstStyle/>
          <a:p>
            <a:pPr algn="ctr"/>
            <a:r>
              <a:rPr lang="en-US" dirty="0"/>
              <a:t>CSS – Embedded Styles</a:t>
            </a:r>
          </a:p>
        </p:txBody>
      </p:sp>
      <p:sp>
        <p:nvSpPr>
          <p:cNvPr id="3" name="Content Placeholder 2">
            <a:extLst>
              <a:ext uri="{FF2B5EF4-FFF2-40B4-BE49-F238E27FC236}">
                <a16:creationId xmlns:a16="http://schemas.microsoft.com/office/drawing/2014/main" id="{C9CD538A-24FC-4FD3-B29D-BCFFEE3BE5AB}"/>
              </a:ext>
            </a:extLst>
          </p:cNvPr>
          <p:cNvSpPr>
            <a:spLocks noGrp="1"/>
          </p:cNvSpPr>
          <p:nvPr>
            <p:ph idx="1"/>
          </p:nvPr>
        </p:nvSpPr>
        <p:spPr/>
        <p:txBody>
          <a:bodyPr>
            <a:noAutofit/>
          </a:bodyPr>
          <a:lstStyle/>
          <a:p>
            <a:pPr>
              <a:lnSpc>
                <a:spcPct val="80000"/>
              </a:lnSpc>
            </a:pPr>
            <a:r>
              <a:rPr lang="en-US" altLang="en-US" b="1" dirty="0"/>
              <a:t>Embed Styles</a:t>
            </a:r>
          </a:p>
          <a:p>
            <a:pPr lvl="1">
              <a:lnSpc>
                <a:spcPct val="80000"/>
              </a:lnSpc>
              <a:buFont typeface="Wingdings" panose="05000000000000000000" pitchFamily="2" charset="2"/>
              <a:buChar char="v"/>
            </a:pPr>
            <a:r>
              <a:rPr lang="en-US" altLang="en-US" sz="1800" dirty="0"/>
              <a:t>You can embed </a:t>
            </a:r>
            <a:r>
              <a:rPr lang="en-US" altLang="en-US" sz="1800" dirty="0">
                <a:solidFill>
                  <a:srgbClr val="FF0000"/>
                </a:solidFill>
              </a:rPr>
              <a:t>style definitions in a document head </a:t>
            </a:r>
            <a:r>
              <a:rPr lang="en-US" altLang="en-US" sz="1800" dirty="0"/>
              <a:t>using the following form:</a:t>
            </a:r>
          </a:p>
          <a:p>
            <a:pPr>
              <a:lnSpc>
                <a:spcPct val="80000"/>
              </a:lnSpc>
              <a:buNone/>
            </a:pPr>
            <a:endParaRPr lang="en-US" altLang="en-US" b="1" dirty="0">
              <a:latin typeface="Courier New" panose="02070309020205020404" pitchFamily="49" charset="0"/>
            </a:endParaRPr>
          </a:p>
          <a:p>
            <a:pPr>
              <a:lnSpc>
                <a:spcPct val="80000"/>
              </a:lnSpc>
              <a:buNone/>
            </a:pPr>
            <a:r>
              <a:rPr lang="en-US" altLang="en-US" dirty="0">
                <a:cs typeface="Calibri" panose="020F0502020204030204" pitchFamily="34" charset="0"/>
              </a:rPr>
              <a:t>&lt;style type=“text/</a:t>
            </a:r>
            <a:r>
              <a:rPr lang="en-US" altLang="en-US" dirty="0" err="1">
                <a:cs typeface="Calibri" panose="020F0502020204030204" pitchFamily="34" charset="0"/>
              </a:rPr>
              <a:t>css</a:t>
            </a:r>
            <a:r>
              <a:rPr lang="en-US" altLang="en-US" dirty="0">
                <a:cs typeface="Calibri" panose="020F0502020204030204" pitchFamily="34" charset="0"/>
              </a:rPr>
              <a:t>" &gt;</a:t>
            </a:r>
          </a:p>
          <a:p>
            <a:pPr>
              <a:lnSpc>
                <a:spcPct val="80000"/>
              </a:lnSpc>
              <a:buNone/>
            </a:pPr>
            <a:r>
              <a:rPr lang="en-US" altLang="en-US" i="1" dirty="0">
                <a:cs typeface="Calibri" panose="020F0502020204030204" pitchFamily="34" charset="0"/>
              </a:rPr>
              <a:t>	style declarations</a:t>
            </a:r>
          </a:p>
          <a:p>
            <a:pPr>
              <a:lnSpc>
                <a:spcPct val="80000"/>
              </a:lnSpc>
              <a:buNone/>
            </a:pPr>
            <a:r>
              <a:rPr lang="en-US" altLang="en-US" dirty="0">
                <a:cs typeface="Calibri" panose="020F0502020204030204" pitchFamily="34" charset="0"/>
              </a:rPr>
              <a:t>&lt;/style&gt;</a:t>
            </a:r>
          </a:p>
          <a:p>
            <a:pPr>
              <a:lnSpc>
                <a:spcPct val="80000"/>
              </a:lnSpc>
              <a:buNone/>
            </a:pPr>
            <a:endParaRPr lang="en-US" altLang="en-US" dirty="0"/>
          </a:p>
          <a:p>
            <a:pPr>
              <a:lnSpc>
                <a:spcPct val="80000"/>
              </a:lnSpc>
              <a:buFont typeface="Wingdings" panose="05000000000000000000" pitchFamily="2" charset="2"/>
              <a:buChar char="Ø"/>
            </a:pPr>
            <a:r>
              <a:rPr lang="en-US" altLang="en-US" dirty="0"/>
              <a:t>Where </a:t>
            </a:r>
            <a:r>
              <a:rPr lang="en-US" altLang="en-US" dirty="0">
                <a:solidFill>
                  <a:srgbClr val="FF0000"/>
                </a:solidFill>
              </a:rPr>
              <a:t>style declarations are the declarations of the different styles to be applied to the document</a:t>
            </a:r>
            <a:r>
              <a:rPr lang="en-US" altLang="en-US" dirty="0"/>
              <a:t>.</a:t>
            </a:r>
          </a:p>
          <a:p>
            <a:pPr>
              <a:lnSpc>
                <a:spcPct val="80000"/>
              </a:lnSpc>
              <a:buNone/>
            </a:pPr>
            <a:endParaRPr lang="en-US" altLang="en-US" dirty="0"/>
          </a:p>
          <a:p>
            <a:pPr>
              <a:lnSpc>
                <a:spcPct val="80000"/>
              </a:lnSpc>
              <a:buNone/>
            </a:pPr>
            <a:r>
              <a:rPr lang="en-US" altLang="en-US" dirty="0"/>
              <a:t>&lt;style type= "text/</a:t>
            </a:r>
            <a:r>
              <a:rPr lang="en-US" altLang="en-US" dirty="0" err="1"/>
              <a:t>css</a:t>
            </a:r>
            <a:r>
              <a:rPr lang="en-US" altLang="en-US" dirty="0"/>
              <a:t>"&gt;</a:t>
            </a:r>
          </a:p>
          <a:p>
            <a:pPr>
              <a:lnSpc>
                <a:spcPct val="80000"/>
              </a:lnSpc>
              <a:buNone/>
            </a:pPr>
            <a:r>
              <a:rPr lang="en-US" altLang="en-US" dirty="0"/>
              <a:t>   p  { background : blue;</a:t>
            </a:r>
          </a:p>
          <a:p>
            <a:pPr>
              <a:lnSpc>
                <a:spcPct val="80000"/>
              </a:lnSpc>
              <a:buNone/>
            </a:pPr>
            <a:r>
              <a:rPr lang="en-US" altLang="en-US" dirty="0"/>
              <a:t>        color : white;  }</a:t>
            </a:r>
          </a:p>
          <a:p>
            <a:pPr>
              <a:lnSpc>
                <a:spcPct val="80000"/>
              </a:lnSpc>
              <a:buNone/>
            </a:pPr>
            <a:r>
              <a:rPr lang="en-US" altLang="en-US" dirty="0"/>
              <a:t>&lt;/style&gt;</a:t>
            </a:r>
            <a:endParaRPr lang="en-US" dirty="0"/>
          </a:p>
        </p:txBody>
      </p:sp>
    </p:spTree>
    <p:extLst>
      <p:ext uri="{BB962C8B-B14F-4D97-AF65-F5344CB8AC3E}">
        <p14:creationId xmlns:p14="http://schemas.microsoft.com/office/powerpoint/2010/main" val="243540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E3F7C-EBF0-4F3D-90C3-C926F33E087C}"/>
              </a:ext>
            </a:extLst>
          </p:cNvPr>
          <p:cNvSpPr>
            <a:spLocks noGrp="1"/>
          </p:cNvSpPr>
          <p:nvPr>
            <p:ph type="title"/>
          </p:nvPr>
        </p:nvSpPr>
        <p:spPr/>
        <p:txBody>
          <a:bodyPr/>
          <a:lstStyle/>
          <a:p>
            <a:pPr algn="ctr"/>
            <a:r>
              <a:rPr lang="en-US" dirty="0"/>
              <a:t>CSS – External Styles</a:t>
            </a:r>
          </a:p>
        </p:txBody>
      </p:sp>
      <p:sp>
        <p:nvSpPr>
          <p:cNvPr id="3" name="Content Placeholder 2">
            <a:extLst>
              <a:ext uri="{FF2B5EF4-FFF2-40B4-BE49-F238E27FC236}">
                <a16:creationId xmlns:a16="http://schemas.microsoft.com/office/drawing/2014/main" id="{0FBDCD6D-31F0-482C-ABC3-661A863BE7FD}"/>
              </a:ext>
            </a:extLst>
          </p:cNvPr>
          <p:cNvSpPr>
            <a:spLocks noGrp="1"/>
          </p:cNvSpPr>
          <p:nvPr>
            <p:ph idx="1"/>
          </p:nvPr>
        </p:nvSpPr>
        <p:spPr/>
        <p:txBody>
          <a:bodyPr/>
          <a:lstStyle/>
          <a:p>
            <a:pPr>
              <a:lnSpc>
                <a:spcPct val="90000"/>
              </a:lnSpc>
            </a:pPr>
            <a:r>
              <a:rPr lang="en-US" altLang="en-US" sz="3200" dirty="0"/>
              <a:t>Because an embedded style sheet only applies to the content of a single html file, you need to place a style declaration in an </a:t>
            </a:r>
            <a:r>
              <a:rPr lang="en-US" altLang="en-US" sz="3200" b="1" dirty="0"/>
              <a:t>external style sheet</a:t>
            </a:r>
            <a:r>
              <a:rPr lang="en-US" altLang="en-US" sz="3200" dirty="0"/>
              <a:t> to </a:t>
            </a:r>
            <a:r>
              <a:rPr lang="en-US" altLang="en-US" sz="3200" dirty="0">
                <a:solidFill>
                  <a:srgbClr val="FF0000"/>
                </a:solidFill>
              </a:rPr>
              <a:t>apply to the headings in the rest of the Web site</a:t>
            </a:r>
            <a:r>
              <a:rPr lang="en-US" altLang="en-US" sz="3200" dirty="0"/>
              <a:t>.</a:t>
            </a:r>
          </a:p>
          <a:p>
            <a:pPr>
              <a:lnSpc>
                <a:spcPct val="90000"/>
              </a:lnSpc>
            </a:pPr>
            <a:r>
              <a:rPr lang="en-US" altLang="en-US" sz="3200" dirty="0"/>
              <a:t>An </a:t>
            </a:r>
            <a:r>
              <a:rPr lang="en-US" altLang="en-US" sz="3200" b="1" dirty="0"/>
              <a:t>external style sheet</a:t>
            </a:r>
            <a:r>
              <a:rPr lang="en-US" altLang="en-US" sz="3200" dirty="0"/>
              <a:t> is </a:t>
            </a:r>
            <a:r>
              <a:rPr lang="en-US" altLang="en-US" sz="3200" dirty="0">
                <a:solidFill>
                  <a:srgbClr val="FF0000"/>
                </a:solidFill>
              </a:rPr>
              <a:t>a text file that contains style declarations</a:t>
            </a:r>
            <a:r>
              <a:rPr lang="en-US" altLang="en-US" sz="3200" dirty="0"/>
              <a:t>.</a:t>
            </a:r>
          </a:p>
          <a:p>
            <a:pPr lvl="1">
              <a:lnSpc>
                <a:spcPct val="90000"/>
              </a:lnSpc>
              <a:buFont typeface="Wingdings" panose="05000000000000000000" pitchFamily="2" charset="2"/>
              <a:buChar char="v"/>
            </a:pPr>
            <a:r>
              <a:rPr lang="en-US" altLang="en-US" sz="3200" dirty="0"/>
              <a:t>It can be </a:t>
            </a:r>
            <a:r>
              <a:rPr lang="en-US" altLang="en-US" sz="3200" dirty="0">
                <a:solidFill>
                  <a:srgbClr val="FF0000"/>
                </a:solidFill>
              </a:rPr>
              <a:t>linked </a:t>
            </a:r>
            <a:r>
              <a:rPr lang="en-US" altLang="en-US" sz="3200" dirty="0"/>
              <a:t>to any page in the site, allowing the same style declaration to be applied to the entire site</a:t>
            </a:r>
          </a:p>
          <a:p>
            <a:endParaRPr lang="en-US" dirty="0"/>
          </a:p>
        </p:txBody>
      </p:sp>
    </p:spTree>
    <p:extLst>
      <p:ext uri="{BB962C8B-B14F-4D97-AF65-F5344CB8AC3E}">
        <p14:creationId xmlns:p14="http://schemas.microsoft.com/office/powerpoint/2010/main" val="3974927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EB57-CE84-4A04-9A11-631C59604025}"/>
              </a:ext>
            </a:extLst>
          </p:cNvPr>
          <p:cNvSpPr>
            <a:spLocks noGrp="1"/>
          </p:cNvSpPr>
          <p:nvPr>
            <p:ph type="title"/>
          </p:nvPr>
        </p:nvSpPr>
        <p:spPr/>
        <p:txBody>
          <a:bodyPr/>
          <a:lstStyle/>
          <a:p>
            <a:pPr algn="ctr"/>
            <a:r>
              <a:rPr lang="en-US" dirty="0"/>
              <a:t>CSS – External Styles</a:t>
            </a:r>
          </a:p>
        </p:txBody>
      </p:sp>
      <p:sp>
        <p:nvSpPr>
          <p:cNvPr id="3" name="Content Placeholder 2">
            <a:extLst>
              <a:ext uri="{FF2B5EF4-FFF2-40B4-BE49-F238E27FC236}">
                <a16:creationId xmlns:a16="http://schemas.microsoft.com/office/drawing/2014/main" id="{56B06C28-BD3E-476A-B1C7-329F6ACDB081}"/>
              </a:ext>
            </a:extLst>
          </p:cNvPr>
          <p:cNvSpPr>
            <a:spLocks noGrp="1"/>
          </p:cNvSpPr>
          <p:nvPr>
            <p:ph idx="1"/>
          </p:nvPr>
        </p:nvSpPr>
        <p:spPr/>
        <p:txBody>
          <a:bodyPr>
            <a:normAutofit fontScale="92500" lnSpcReduction="10000"/>
          </a:bodyPr>
          <a:lstStyle/>
          <a:p>
            <a:pPr>
              <a:lnSpc>
                <a:spcPct val="90000"/>
              </a:lnSpc>
            </a:pPr>
            <a:r>
              <a:rPr lang="en-US" altLang="en-US" sz="2400" dirty="0"/>
              <a:t>Use the </a:t>
            </a:r>
            <a:r>
              <a:rPr lang="en-US" altLang="en-US" sz="2400" b="1" i="1" dirty="0"/>
              <a:t>link</a:t>
            </a:r>
            <a:r>
              <a:rPr lang="en-US" altLang="en-US" sz="2400" dirty="0"/>
              <a:t> element to </a:t>
            </a:r>
            <a:r>
              <a:rPr lang="en-US" altLang="en-US" sz="2400" dirty="0">
                <a:solidFill>
                  <a:srgbClr val="FF0000"/>
                </a:solidFill>
              </a:rPr>
              <a:t>link a Web page to an external style sheet</a:t>
            </a:r>
            <a:r>
              <a:rPr lang="en-US" altLang="en-US" sz="2400" dirty="0"/>
              <a:t>.</a:t>
            </a:r>
          </a:p>
          <a:p>
            <a:pPr>
              <a:lnSpc>
                <a:spcPct val="90000"/>
              </a:lnSpc>
              <a:buNone/>
            </a:pPr>
            <a:endParaRPr lang="en-US" altLang="en-US" sz="2400" dirty="0"/>
          </a:p>
          <a:p>
            <a:pPr>
              <a:lnSpc>
                <a:spcPct val="90000"/>
              </a:lnSpc>
              <a:buNone/>
            </a:pPr>
            <a:r>
              <a:rPr lang="en-US" altLang="en-US" sz="2400" dirty="0"/>
              <a:t>&lt;link </a:t>
            </a:r>
            <a:r>
              <a:rPr lang="en-US" altLang="en-US" sz="2400" dirty="0" err="1"/>
              <a:t>rel</a:t>
            </a:r>
            <a:r>
              <a:rPr lang="en-US" altLang="en-US" sz="2400" dirty="0"/>
              <a:t>="stylesheet"  type="text/</a:t>
            </a:r>
            <a:r>
              <a:rPr lang="en-US" altLang="en-US" sz="2400" dirty="0" err="1"/>
              <a:t>css</a:t>
            </a:r>
            <a:r>
              <a:rPr lang="en-US" altLang="en-US" sz="2400" dirty="0"/>
              <a:t>"</a:t>
            </a:r>
          </a:p>
          <a:p>
            <a:pPr>
              <a:lnSpc>
                <a:spcPct val="90000"/>
              </a:lnSpc>
              <a:buNone/>
            </a:pPr>
            <a:r>
              <a:rPr lang="en-US" altLang="en-US" sz="2400" dirty="0"/>
              <a:t>            </a:t>
            </a:r>
            <a:r>
              <a:rPr lang="en-US" altLang="en-US" sz="2400" dirty="0" err="1"/>
              <a:t>href</a:t>
            </a:r>
            <a:r>
              <a:rPr lang="en-US" altLang="en-US" sz="2400" dirty="0"/>
              <a:t>="../style/css_external.css"   /&gt;</a:t>
            </a:r>
          </a:p>
          <a:p>
            <a:pPr>
              <a:lnSpc>
                <a:spcPct val="90000"/>
              </a:lnSpc>
              <a:buNone/>
            </a:pPr>
            <a:endParaRPr lang="en-US" altLang="en-US" sz="2400" dirty="0"/>
          </a:p>
          <a:p>
            <a:pPr>
              <a:lnSpc>
                <a:spcPct val="90000"/>
              </a:lnSpc>
            </a:pPr>
            <a:r>
              <a:rPr lang="en-US" altLang="en-US" sz="2400" dirty="0"/>
              <a:t>You can </a:t>
            </a:r>
            <a:r>
              <a:rPr lang="en-US" altLang="en-US" sz="2400" b="1" i="1" dirty="0"/>
              <a:t>import</a:t>
            </a:r>
            <a:r>
              <a:rPr lang="en-US" altLang="en-US" sz="2400" dirty="0"/>
              <a:t> the </a:t>
            </a:r>
            <a:r>
              <a:rPr lang="en-US" altLang="en-US" sz="2400" dirty="0">
                <a:solidFill>
                  <a:srgbClr val="FF0000"/>
                </a:solidFill>
              </a:rPr>
              <a:t>content of one style sheet into another</a:t>
            </a:r>
            <a:r>
              <a:rPr lang="en-US" altLang="en-US" sz="2400" dirty="0"/>
              <a:t>.</a:t>
            </a:r>
          </a:p>
          <a:p>
            <a:pPr>
              <a:lnSpc>
                <a:spcPct val="90000"/>
              </a:lnSpc>
              <a:buNone/>
            </a:pPr>
            <a:endParaRPr lang="en-US" altLang="en-US" sz="2400" dirty="0"/>
          </a:p>
          <a:p>
            <a:pPr>
              <a:lnSpc>
                <a:spcPct val="90000"/>
              </a:lnSpc>
              <a:buNone/>
            </a:pPr>
            <a:r>
              <a:rPr lang="en-US" altLang="en-US" sz="2400" dirty="0"/>
              <a:t>&lt;style type="text/</a:t>
            </a:r>
            <a:r>
              <a:rPr lang="en-US" altLang="en-US" sz="2400" dirty="0" err="1"/>
              <a:t>css</a:t>
            </a:r>
            <a:r>
              <a:rPr lang="en-US" altLang="en-US" sz="2400" dirty="0"/>
              <a:t>"&gt;</a:t>
            </a:r>
          </a:p>
          <a:p>
            <a:pPr>
              <a:lnSpc>
                <a:spcPct val="90000"/>
              </a:lnSpc>
              <a:buNone/>
            </a:pPr>
            <a:r>
              <a:rPr lang="en-US" altLang="en-US" sz="2400" dirty="0"/>
              <a:t>@import </a:t>
            </a:r>
            <a:r>
              <a:rPr lang="en-US" altLang="en-US" sz="2400" dirty="0" err="1"/>
              <a:t>url</a:t>
            </a:r>
            <a:r>
              <a:rPr lang="en-US" altLang="en-US" sz="2400" dirty="0"/>
              <a:t>(../style/css_external.css);</a:t>
            </a:r>
          </a:p>
          <a:p>
            <a:pPr>
              <a:lnSpc>
                <a:spcPct val="90000"/>
              </a:lnSpc>
              <a:buNone/>
            </a:pPr>
            <a:r>
              <a:rPr lang="en-US" altLang="en-US" sz="2400" dirty="0"/>
              <a:t>&lt;/style&gt;</a:t>
            </a:r>
          </a:p>
          <a:p>
            <a:endParaRPr lang="en-US" dirty="0"/>
          </a:p>
        </p:txBody>
      </p:sp>
    </p:spTree>
    <p:extLst>
      <p:ext uri="{BB962C8B-B14F-4D97-AF65-F5344CB8AC3E}">
        <p14:creationId xmlns:p14="http://schemas.microsoft.com/office/powerpoint/2010/main" val="229717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2A2FA-B3EF-4633-B818-87319632FC57}"/>
              </a:ext>
            </a:extLst>
          </p:cNvPr>
          <p:cNvSpPr>
            <a:spLocks noGrp="1"/>
          </p:cNvSpPr>
          <p:nvPr>
            <p:ph type="title"/>
          </p:nvPr>
        </p:nvSpPr>
        <p:spPr/>
        <p:txBody>
          <a:bodyPr/>
          <a:lstStyle/>
          <a:p>
            <a:pPr algn="ctr"/>
            <a:r>
              <a:rPr lang="en-US" dirty="0"/>
              <a:t>CSS id/class</a:t>
            </a:r>
          </a:p>
        </p:txBody>
      </p:sp>
      <p:sp>
        <p:nvSpPr>
          <p:cNvPr id="3" name="Content Placeholder 2">
            <a:extLst>
              <a:ext uri="{FF2B5EF4-FFF2-40B4-BE49-F238E27FC236}">
                <a16:creationId xmlns:a16="http://schemas.microsoft.com/office/drawing/2014/main" id="{399B4ABF-1667-4AFA-8429-38714572A69D}"/>
              </a:ext>
            </a:extLst>
          </p:cNvPr>
          <p:cNvSpPr>
            <a:spLocks noGrp="1"/>
          </p:cNvSpPr>
          <p:nvPr>
            <p:ph idx="1"/>
          </p:nvPr>
        </p:nvSpPr>
        <p:spPr/>
        <p:txBody>
          <a:bodyPr>
            <a:noAutofit/>
          </a:bodyPr>
          <a:lstStyle/>
          <a:p>
            <a:r>
              <a:rPr lang="en-US" altLang="en-US" sz="2400" b="1" dirty="0"/>
              <a:t>CSS id</a:t>
            </a:r>
            <a:r>
              <a:rPr lang="en-US" altLang="en-US" sz="2400" dirty="0"/>
              <a:t>:</a:t>
            </a:r>
            <a:r>
              <a:rPr lang="en-US" altLang="en-US" sz="2400" b="1" dirty="0"/>
              <a:t> </a:t>
            </a:r>
            <a:r>
              <a:rPr lang="en-US" altLang="en-US" sz="2400" dirty="0">
                <a:solidFill>
                  <a:srgbClr val="FF0000"/>
                </a:solidFill>
              </a:rPr>
              <a:t>Uniquely identify an object in HTML </a:t>
            </a:r>
            <a:r>
              <a:rPr lang="en-US" altLang="en-US" sz="2400" dirty="0"/>
              <a:t>(used only once in a document)</a:t>
            </a:r>
          </a:p>
          <a:p>
            <a:pPr lvl="1">
              <a:buFont typeface="Arial" panose="020B0604020202020204" pitchFamily="34" charset="0"/>
              <a:buNone/>
            </a:pPr>
            <a:r>
              <a:rPr lang="en-US" altLang="en-US" sz="2400" dirty="0"/>
              <a:t>	#</a:t>
            </a:r>
            <a:r>
              <a:rPr lang="en-US" altLang="en-US" sz="2400" dirty="0" err="1"/>
              <a:t>id_name</a:t>
            </a:r>
            <a:r>
              <a:rPr lang="en-US" altLang="en-US" sz="2400" dirty="0"/>
              <a:t> { property: value; }</a:t>
            </a:r>
          </a:p>
          <a:p>
            <a:pPr lvl="1">
              <a:buFont typeface="Arial" panose="020B0604020202020204" pitchFamily="34" charset="0"/>
              <a:buNone/>
            </a:pPr>
            <a:r>
              <a:rPr lang="en-US" altLang="en-US" sz="2400" dirty="0"/>
              <a:t>	#head { text-align: center; }</a:t>
            </a:r>
          </a:p>
          <a:p>
            <a:pPr lvl="1">
              <a:buFont typeface="Arial" panose="020B0604020202020204" pitchFamily="34" charset="0"/>
              <a:buNone/>
            </a:pPr>
            <a:r>
              <a:rPr lang="en-US" altLang="en-US" sz="2400" dirty="0"/>
              <a:t>	&lt;p id="head"&gt;Paragraph data&lt;/p&gt;</a:t>
            </a:r>
          </a:p>
          <a:p>
            <a:r>
              <a:rPr lang="en-US" altLang="en-US" sz="2400" b="1" dirty="0"/>
              <a:t>CSS class</a:t>
            </a:r>
            <a:r>
              <a:rPr lang="en-US" altLang="en-US" sz="2400" dirty="0"/>
              <a:t>: </a:t>
            </a:r>
            <a:r>
              <a:rPr lang="en-US" altLang="en-US" sz="2400" dirty="0">
                <a:solidFill>
                  <a:srgbClr val="FF0000"/>
                </a:solidFill>
              </a:rPr>
              <a:t>make a group of elements with a common identifier</a:t>
            </a:r>
            <a:r>
              <a:rPr lang="en-US" altLang="en-US" sz="2400" dirty="0"/>
              <a:t>.</a:t>
            </a:r>
          </a:p>
          <a:p>
            <a:pPr lvl="1">
              <a:buFont typeface="Arial" panose="020B0604020202020204" pitchFamily="34" charset="0"/>
              <a:buNone/>
            </a:pPr>
            <a:r>
              <a:rPr lang="en-US" altLang="en-US" sz="2400" dirty="0"/>
              <a:t>	.</a:t>
            </a:r>
            <a:r>
              <a:rPr lang="en-US" altLang="en-US" sz="2400" dirty="0" err="1"/>
              <a:t>class_name</a:t>
            </a:r>
            <a:r>
              <a:rPr lang="en-US" altLang="en-US" sz="2400" dirty="0"/>
              <a:t> { property: value; }</a:t>
            </a:r>
          </a:p>
          <a:p>
            <a:pPr lvl="1">
              <a:buFont typeface="Arial" panose="020B0604020202020204" pitchFamily="34" charset="0"/>
              <a:buNone/>
            </a:pPr>
            <a:r>
              <a:rPr lang="en-US" altLang="en-US" sz="2400" dirty="0"/>
              <a:t>	.title { color: blue; font-style: italic; }</a:t>
            </a:r>
          </a:p>
          <a:p>
            <a:pPr lvl="1">
              <a:buFont typeface="Arial" panose="020B0604020202020204" pitchFamily="34" charset="0"/>
              <a:buNone/>
            </a:pPr>
            <a:r>
              <a:rPr lang="en-US" altLang="en-US" sz="2400" dirty="0"/>
              <a:t>	&lt;h1 class="title"&gt;Header one title&lt;/h1&gt;</a:t>
            </a:r>
          </a:p>
          <a:p>
            <a:pPr lvl="1">
              <a:buFont typeface="Arial" panose="020B0604020202020204" pitchFamily="34" charset="0"/>
              <a:buNone/>
            </a:pPr>
            <a:r>
              <a:rPr lang="en-US" altLang="en-US" sz="2400" dirty="0"/>
              <a:t>	&lt;h2 class="title"&gt;Header two title&lt;/h2&gt;</a:t>
            </a:r>
          </a:p>
          <a:p>
            <a:r>
              <a:rPr lang="en-US" sz="2400" b="1" dirty="0"/>
              <a:t>NOTE</a:t>
            </a:r>
            <a:r>
              <a:rPr lang="en-US" sz="2400" dirty="0"/>
              <a:t>: </a:t>
            </a:r>
            <a:r>
              <a:rPr lang="en-US" sz="2400" dirty="0">
                <a:hlinkClick r:id="rId2"/>
              </a:rPr>
              <a:t>CSS samples</a:t>
            </a:r>
            <a:endParaRPr lang="en-US" sz="2400" dirty="0"/>
          </a:p>
        </p:txBody>
      </p:sp>
    </p:spTree>
    <p:extLst>
      <p:ext uri="{BB962C8B-B14F-4D97-AF65-F5344CB8AC3E}">
        <p14:creationId xmlns:p14="http://schemas.microsoft.com/office/powerpoint/2010/main" val="2344531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CD682-9535-42D8-8D08-2165A0208470}"/>
              </a:ext>
            </a:extLst>
          </p:cNvPr>
          <p:cNvSpPr>
            <a:spLocks noGrp="1"/>
          </p:cNvSpPr>
          <p:nvPr>
            <p:ph type="title"/>
          </p:nvPr>
        </p:nvSpPr>
        <p:spPr/>
        <p:txBody>
          <a:bodyPr/>
          <a:lstStyle/>
          <a:p>
            <a:pPr algn="ctr"/>
            <a:r>
              <a:rPr lang="en-US" dirty="0"/>
              <a:t>CSS1</a:t>
            </a:r>
          </a:p>
        </p:txBody>
      </p:sp>
      <p:sp>
        <p:nvSpPr>
          <p:cNvPr id="3" name="Content Placeholder 2">
            <a:extLst>
              <a:ext uri="{FF2B5EF4-FFF2-40B4-BE49-F238E27FC236}">
                <a16:creationId xmlns:a16="http://schemas.microsoft.com/office/drawing/2014/main" id="{BEB1DFA5-2646-4C6B-AA43-2AE944143486}"/>
              </a:ext>
            </a:extLst>
          </p:cNvPr>
          <p:cNvSpPr>
            <a:spLocks noGrp="1"/>
          </p:cNvSpPr>
          <p:nvPr>
            <p:ph idx="1"/>
          </p:nvPr>
        </p:nvSpPr>
        <p:spPr/>
        <p:txBody>
          <a:bodyPr>
            <a:noAutofit/>
          </a:bodyPr>
          <a:lstStyle/>
          <a:p>
            <a:r>
              <a:rPr lang="en-US" altLang="en-US" sz="2800" b="1" dirty="0"/>
              <a:t>CSS1</a:t>
            </a:r>
            <a:r>
              <a:rPr lang="en-US" altLang="en-US" sz="2800" dirty="0"/>
              <a:t> introduced </a:t>
            </a:r>
            <a:r>
              <a:rPr lang="en-US" altLang="en-US" sz="2800" dirty="0">
                <a:solidFill>
                  <a:srgbClr val="FF0000"/>
                </a:solidFill>
              </a:rPr>
              <a:t>styles for the following document features</a:t>
            </a:r>
            <a:r>
              <a:rPr lang="en-US" altLang="en-US" sz="2800" dirty="0"/>
              <a:t>:</a:t>
            </a:r>
          </a:p>
          <a:p>
            <a:pPr lvl="1">
              <a:buFont typeface="Wingdings" panose="05000000000000000000" pitchFamily="2" charset="2"/>
              <a:buChar char="v"/>
            </a:pPr>
            <a:r>
              <a:rPr lang="en-US" altLang="en-US" sz="2800" dirty="0"/>
              <a:t>font properties</a:t>
            </a:r>
          </a:p>
          <a:p>
            <a:pPr lvl="1">
              <a:buFont typeface="Wingdings" panose="05000000000000000000" pitchFamily="2" charset="2"/>
              <a:buChar char="v"/>
            </a:pPr>
            <a:r>
              <a:rPr lang="en-US" altLang="en-US" sz="2800" dirty="0"/>
              <a:t>text properties</a:t>
            </a:r>
          </a:p>
          <a:p>
            <a:pPr lvl="1">
              <a:buFont typeface="Wingdings" panose="05000000000000000000" pitchFamily="2" charset="2"/>
              <a:buChar char="v"/>
            </a:pPr>
            <a:r>
              <a:rPr lang="en-US" altLang="en-US" sz="2800" dirty="0"/>
              <a:t>color properties</a:t>
            </a:r>
          </a:p>
          <a:p>
            <a:pPr lvl="1">
              <a:buFont typeface="Wingdings" panose="05000000000000000000" pitchFamily="2" charset="2"/>
              <a:buChar char="v"/>
            </a:pPr>
            <a:r>
              <a:rPr lang="en-US" altLang="en-US" sz="2800" dirty="0"/>
              <a:t>background properties</a:t>
            </a:r>
          </a:p>
          <a:p>
            <a:pPr marL="274320" lvl="1" indent="0">
              <a:buNone/>
            </a:pPr>
            <a:endParaRPr lang="en-US" altLang="en-US" sz="2800" dirty="0"/>
          </a:p>
          <a:p>
            <a:r>
              <a:rPr lang="en-US" sz="2800" b="1" dirty="0"/>
              <a:t>NOTE</a:t>
            </a:r>
            <a:r>
              <a:rPr lang="en-US" sz="2800" dirty="0"/>
              <a:t>: </a:t>
            </a:r>
            <a:r>
              <a:rPr lang="en-US" sz="2800" dirty="0">
                <a:hlinkClick r:id="rId2"/>
              </a:rPr>
              <a:t>HTML5 and CSS1 samples</a:t>
            </a:r>
            <a:endParaRPr lang="en-US" sz="2800" dirty="0"/>
          </a:p>
        </p:txBody>
      </p:sp>
    </p:spTree>
    <p:extLst>
      <p:ext uri="{BB962C8B-B14F-4D97-AF65-F5344CB8AC3E}">
        <p14:creationId xmlns:p14="http://schemas.microsoft.com/office/powerpoint/2010/main" val="765181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A0A5-43FA-45A6-933F-B76BE02F7A99}"/>
              </a:ext>
            </a:extLst>
          </p:cNvPr>
          <p:cNvSpPr>
            <a:spLocks noGrp="1"/>
          </p:cNvSpPr>
          <p:nvPr>
            <p:ph type="title"/>
          </p:nvPr>
        </p:nvSpPr>
        <p:spPr/>
        <p:txBody>
          <a:bodyPr/>
          <a:lstStyle/>
          <a:p>
            <a:pPr algn="ctr"/>
            <a:r>
              <a:rPr lang="en-US" dirty="0"/>
              <a:t>CSS1 – font properties</a:t>
            </a:r>
          </a:p>
        </p:txBody>
      </p:sp>
      <p:sp>
        <p:nvSpPr>
          <p:cNvPr id="3" name="Content Placeholder 2">
            <a:extLst>
              <a:ext uri="{FF2B5EF4-FFF2-40B4-BE49-F238E27FC236}">
                <a16:creationId xmlns:a16="http://schemas.microsoft.com/office/drawing/2014/main" id="{B151BDE7-9731-4EE3-A04E-DB76FE9348D9}"/>
              </a:ext>
            </a:extLst>
          </p:cNvPr>
          <p:cNvSpPr>
            <a:spLocks noGrp="1"/>
          </p:cNvSpPr>
          <p:nvPr>
            <p:ph idx="1"/>
          </p:nvPr>
        </p:nvSpPr>
        <p:spPr/>
        <p:txBody>
          <a:bodyPr>
            <a:normAutofit fontScale="85000" lnSpcReduction="10000"/>
          </a:bodyPr>
          <a:lstStyle/>
          <a:p>
            <a:r>
              <a:rPr lang="en-US" altLang="en-US" sz="2400" dirty="0"/>
              <a:t>font properties:</a:t>
            </a:r>
          </a:p>
          <a:p>
            <a:pPr lvl="1">
              <a:buFont typeface="Arial" panose="020B0604020202020204" pitchFamily="34" charset="0"/>
              <a:buNone/>
            </a:pPr>
            <a:r>
              <a:rPr lang="en-US" altLang="en-US" sz="2400" dirty="0"/>
              <a:t>	font-family: </a:t>
            </a:r>
            <a:r>
              <a:rPr lang="en-US" altLang="en-US" sz="2400" dirty="0" err="1"/>
              <a:t>arial</a:t>
            </a:r>
            <a:r>
              <a:rPr lang="en-US" altLang="en-US" sz="2400" dirty="0"/>
              <a:t>, </a:t>
            </a:r>
            <a:r>
              <a:rPr lang="en-US" altLang="en-US" sz="2400" dirty="0" err="1"/>
              <a:t>verdana</a:t>
            </a:r>
            <a:r>
              <a:rPr lang="en-US" altLang="en-US" sz="2400" dirty="0"/>
              <a:t>, 'times new roman';</a:t>
            </a:r>
          </a:p>
          <a:p>
            <a:pPr lvl="1">
              <a:buFont typeface="Arial" panose="020B0604020202020204" pitchFamily="34" charset="0"/>
              <a:buNone/>
            </a:pPr>
            <a:r>
              <a:rPr lang="en-US" altLang="en-US" sz="2400" dirty="0"/>
              <a:t>	font-style: normal (default)/italic;</a:t>
            </a:r>
          </a:p>
          <a:p>
            <a:pPr lvl="1">
              <a:buFont typeface="Arial" panose="020B0604020202020204" pitchFamily="34" charset="0"/>
              <a:buNone/>
            </a:pPr>
            <a:r>
              <a:rPr lang="en-US" altLang="en-US" sz="2400" dirty="0"/>
              <a:t>	font-variant: normal/small-caps;</a:t>
            </a:r>
          </a:p>
          <a:p>
            <a:pPr lvl="1">
              <a:buFont typeface="Arial" panose="020B0604020202020204" pitchFamily="34" charset="0"/>
              <a:buNone/>
            </a:pPr>
            <a:r>
              <a:rPr lang="en-US" altLang="en-US" sz="2400" dirty="0"/>
              <a:t>	font-weight: normal/bold/bolder/lighter/100-900(100 increment with 400 as normal);</a:t>
            </a:r>
          </a:p>
          <a:p>
            <a:pPr lvl="1">
              <a:buFont typeface="Arial" panose="020B0604020202020204" pitchFamily="34" charset="0"/>
              <a:buNone/>
            </a:pPr>
            <a:r>
              <a:rPr lang="en-US" altLang="en-US" sz="2400" dirty="0"/>
              <a:t>	font-size: xx-small/x-small/small/medium/large/x-large/xx-large/larger/smaller/5%/length [</a:t>
            </a:r>
            <a:r>
              <a:rPr lang="en-US" altLang="en-US" sz="2400" dirty="0" err="1"/>
              <a:t>pt</a:t>
            </a:r>
            <a:r>
              <a:rPr lang="en-US" altLang="en-US" sz="2400" dirty="0"/>
              <a:t>/in/mm/cm/pc/</a:t>
            </a:r>
            <a:r>
              <a:rPr lang="en-US" altLang="en-US" sz="2400" dirty="0" err="1"/>
              <a:t>em</a:t>
            </a:r>
            <a:r>
              <a:rPr lang="en-US" altLang="en-US" sz="2400" dirty="0"/>
              <a:t>(horizontal size of normal m)/ex (vertical size of normal x)];</a:t>
            </a:r>
          </a:p>
          <a:p>
            <a:endParaRPr lang="en-US" altLang="en-US" sz="2400" dirty="0"/>
          </a:p>
          <a:p>
            <a:r>
              <a:rPr lang="en-US" altLang="en-US" sz="2400" dirty="0"/>
              <a:t>font shorthand property:</a:t>
            </a:r>
          </a:p>
          <a:p>
            <a:pPr lvl="1">
              <a:buFont typeface="Arial" panose="020B0604020202020204" pitchFamily="34" charset="0"/>
              <a:buNone/>
            </a:pPr>
            <a:r>
              <a:rPr lang="en-US" altLang="en-US" sz="2400" dirty="0"/>
              <a:t>font: font-style font-variant font-weight font-size/line-length font-family;</a:t>
            </a:r>
          </a:p>
          <a:p>
            <a:endParaRPr lang="en-US" dirty="0"/>
          </a:p>
        </p:txBody>
      </p:sp>
    </p:spTree>
    <p:extLst>
      <p:ext uri="{BB962C8B-B14F-4D97-AF65-F5344CB8AC3E}">
        <p14:creationId xmlns:p14="http://schemas.microsoft.com/office/powerpoint/2010/main" val="1578109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FDD5A-4E95-4A86-8F28-F5A564144F39}"/>
              </a:ext>
            </a:extLst>
          </p:cNvPr>
          <p:cNvSpPr>
            <a:spLocks noGrp="1"/>
          </p:cNvSpPr>
          <p:nvPr>
            <p:ph type="title"/>
          </p:nvPr>
        </p:nvSpPr>
        <p:spPr/>
        <p:txBody>
          <a:bodyPr/>
          <a:lstStyle/>
          <a:p>
            <a:pPr algn="ctr"/>
            <a:r>
              <a:rPr lang="en-US" dirty="0"/>
              <a:t>CSS1 – text properties</a:t>
            </a:r>
          </a:p>
        </p:txBody>
      </p:sp>
      <p:sp>
        <p:nvSpPr>
          <p:cNvPr id="3" name="Content Placeholder 2">
            <a:extLst>
              <a:ext uri="{FF2B5EF4-FFF2-40B4-BE49-F238E27FC236}">
                <a16:creationId xmlns:a16="http://schemas.microsoft.com/office/drawing/2014/main" id="{1CA4B895-DEA9-4B14-8E0A-651915B259C9}"/>
              </a:ext>
            </a:extLst>
          </p:cNvPr>
          <p:cNvSpPr>
            <a:spLocks noGrp="1"/>
          </p:cNvSpPr>
          <p:nvPr>
            <p:ph idx="1"/>
          </p:nvPr>
        </p:nvSpPr>
        <p:spPr/>
        <p:txBody>
          <a:bodyPr>
            <a:normAutofit fontScale="85000" lnSpcReduction="20000"/>
          </a:bodyPr>
          <a:lstStyle/>
          <a:p>
            <a:r>
              <a:rPr lang="en-US" altLang="en-US" sz="2600" dirty="0"/>
              <a:t>text properties:</a:t>
            </a:r>
          </a:p>
          <a:p>
            <a:pPr lvl="1">
              <a:buFont typeface="Arial" panose="020B0604020202020204" pitchFamily="34" charset="0"/>
              <a:buNone/>
            </a:pPr>
            <a:r>
              <a:rPr lang="en-US" altLang="en-US" sz="2600" dirty="0"/>
              <a:t>	background: </a:t>
            </a:r>
            <a:r>
              <a:rPr lang="en-US" altLang="en-US" sz="2600" dirty="0" err="1"/>
              <a:t>rgb</a:t>
            </a:r>
            <a:r>
              <a:rPr lang="en-US" altLang="en-US" sz="2600" dirty="0"/>
              <a:t>(255,0,0)/#ff0000/red;</a:t>
            </a:r>
          </a:p>
          <a:p>
            <a:pPr lvl="1">
              <a:buFont typeface="Arial" panose="020B0604020202020204" pitchFamily="34" charset="0"/>
              <a:buNone/>
            </a:pPr>
            <a:r>
              <a:rPr lang="en-US" altLang="en-US" sz="2600" dirty="0"/>
              <a:t>	color: </a:t>
            </a:r>
            <a:r>
              <a:rPr lang="en-US" altLang="en-US" sz="2600" dirty="0" err="1"/>
              <a:t>rgb</a:t>
            </a:r>
            <a:r>
              <a:rPr lang="en-US" altLang="en-US" sz="2600" dirty="0"/>
              <a:t>(255,0,0)/#ff0000/red;</a:t>
            </a:r>
          </a:p>
          <a:p>
            <a:pPr lvl="1">
              <a:buFont typeface="Arial" panose="020B0604020202020204" pitchFamily="34" charset="0"/>
              <a:buNone/>
            </a:pPr>
            <a:r>
              <a:rPr lang="en-US" altLang="en-US" sz="2600" dirty="0"/>
              <a:t>	direction: </a:t>
            </a:r>
            <a:r>
              <a:rPr lang="en-US" altLang="en-US" sz="2600" dirty="0" err="1"/>
              <a:t>ltr</a:t>
            </a:r>
            <a:r>
              <a:rPr lang="en-US" altLang="en-US" sz="2600" dirty="0"/>
              <a:t>(default)/</a:t>
            </a:r>
            <a:r>
              <a:rPr lang="en-US" altLang="en-US" sz="2600" dirty="0" err="1"/>
              <a:t>rtl</a:t>
            </a:r>
            <a:r>
              <a:rPr lang="en-US" altLang="en-US" sz="2600" dirty="0"/>
              <a:t>;</a:t>
            </a:r>
          </a:p>
          <a:p>
            <a:pPr lvl="1">
              <a:buFont typeface="Arial" panose="020B0604020202020204" pitchFamily="34" charset="0"/>
              <a:buNone/>
            </a:pPr>
            <a:r>
              <a:rPr lang="en-US" altLang="en-US" sz="2600" dirty="0"/>
              <a:t>	text-decoration: none/underline/overline/line-through;</a:t>
            </a:r>
          </a:p>
          <a:p>
            <a:pPr lvl="1">
              <a:buFont typeface="Arial" panose="020B0604020202020204" pitchFamily="34" charset="0"/>
              <a:buNone/>
            </a:pPr>
            <a:r>
              <a:rPr lang="en-US" altLang="en-US" sz="2600" dirty="0"/>
              <a:t>	text-transform: none/capitalize/uppercase/lowercase;</a:t>
            </a:r>
          </a:p>
          <a:p>
            <a:pPr lvl="1">
              <a:buFont typeface="Arial" panose="020B0604020202020204" pitchFamily="34" charset="0"/>
              <a:buNone/>
            </a:pPr>
            <a:r>
              <a:rPr lang="en-US" altLang="en-US" sz="2600" dirty="0"/>
              <a:t>	text-align: left/right/center/justify;</a:t>
            </a:r>
          </a:p>
          <a:p>
            <a:pPr lvl="1">
              <a:buFont typeface="Arial" panose="020B0604020202020204" pitchFamily="34" charset="0"/>
              <a:buNone/>
            </a:pPr>
            <a:r>
              <a:rPr lang="en-US" altLang="en-US" sz="2600" dirty="0"/>
              <a:t>	text-indent: %/length;</a:t>
            </a:r>
          </a:p>
          <a:p>
            <a:pPr lvl="1">
              <a:buFont typeface="Arial" panose="020B0604020202020204" pitchFamily="34" charset="0"/>
              <a:buNone/>
            </a:pPr>
            <a:r>
              <a:rPr lang="en-US" altLang="en-US" sz="2600" dirty="0"/>
              <a:t>	letter-spacing: normal/length;</a:t>
            </a:r>
          </a:p>
          <a:p>
            <a:pPr lvl="1">
              <a:buFont typeface="Arial" panose="020B0604020202020204" pitchFamily="34" charset="0"/>
              <a:buNone/>
            </a:pPr>
            <a:r>
              <a:rPr lang="en-US" altLang="en-US" sz="2600" dirty="0"/>
              <a:t>	word-spacing: normal/length;</a:t>
            </a:r>
          </a:p>
          <a:p>
            <a:pPr lvl="1">
              <a:buFont typeface="Arial" panose="020B0604020202020204" pitchFamily="34" charset="0"/>
              <a:buNone/>
            </a:pPr>
            <a:r>
              <a:rPr lang="en-US" altLang="en-US" sz="2600" dirty="0"/>
              <a:t>	line-height: normal/%/length;</a:t>
            </a:r>
          </a:p>
          <a:p>
            <a:endParaRPr lang="en-US" dirty="0"/>
          </a:p>
        </p:txBody>
      </p:sp>
    </p:spTree>
    <p:extLst>
      <p:ext uri="{BB962C8B-B14F-4D97-AF65-F5344CB8AC3E}">
        <p14:creationId xmlns:p14="http://schemas.microsoft.com/office/powerpoint/2010/main" val="1359756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DDD48-A153-4BDA-A19F-B33EC59F93CE}"/>
              </a:ext>
            </a:extLst>
          </p:cNvPr>
          <p:cNvSpPr>
            <a:spLocks noGrp="1"/>
          </p:cNvSpPr>
          <p:nvPr>
            <p:ph type="title"/>
          </p:nvPr>
        </p:nvSpPr>
        <p:spPr/>
        <p:txBody>
          <a:bodyPr/>
          <a:lstStyle/>
          <a:p>
            <a:pPr algn="ctr"/>
            <a:r>
              <a:rPr lang="en-US" dirty="0"/>
              <a:t>CSS1 – display or visibility property</a:t>
            </a:r>
          </a:p>
        </p:txBody>
      </p:sp>
      <p:sp>
        <p:nvSpPr>
          <p:cNvPr id="3" name="Content Placeholder 2">
            <a:extLst>
              <a:ext uri="{FF2B5EF4-FFF2-40B4-BE49-F238E27FC236}">
                <a16:creationId xmlns:a16="http://schemas.microsoft.com/office/drawing/2014/main" id="{EC904146-8DE9-4B65-8185-3D20D236E933}"/>
              </a:ext>
            </a:extLst>
          </p:cNvPr>
          <p:cNvSpPr>
            <a:spLocks noGrp="1"/>
          </p:cNvSpPr>
          <p:nvPr>
            <p:ph idx="1"/>
          </p:nvPr>
        </p:nvSpPr>
        <p:spPr/>
        <p:txBody>
          <a:bodyPr>
            <a:normAutofit fontScale="70000" lnSpcReduction="20000"/>
          </a:bodyPr>
          <a:lstStyle/>
          <a:p>
            <a:r>
              <a:rPr lang="en-US" altLang="en-US" sz="3400" dirty="0"/>
              <a:t>display property:</a:t>
            </a:r>
          </a:p>
          <a:p>
            <a:pPr lvl="1">
              <a:buFont typeface="Arial" panose="020B0604020202020204" pitchFamily="34" charset="0"/>
              <a:buNone/>
            </a:pPr>
            <a:r>
              <a:rPr lang="en-US" altLang="en-US" sz="3400" dirty="0"/>
              <a:t>		display: inline(default)/block/none</a:t>
            </a:r>
          </a:p>
          <a:p>
            <a:r>
              <a:rPr lang="en-US" altLang="en-US" sz="3400" dirty="0"/>
              <a:t>visibility property:</a:t>
            </a:r>
          </a:p>
          <a:p>
            <a:pPr>
              <a:buFont typeface="Arial" panose="020B0604020202020204" pitchFamily="34" charset="0"/>
              <a:buNone/>
            </a:pPr>
            <a:r>
              <a:rPr lang="en-US" altLang="en-US" sz="3400" dirty="0"/>
              <a:t>		visibility: visible(default)/hidden</a:t>
            </a:r>
          </a:p>
          <a:p>
            <a:endParaRPr lang="en-US" altLang="en-US" sz="3400" b="1" dirty="0"/>
          </a:p>
          <a:p>
            <a:r>
              <a:rPr lang="en-US" altLang="en-US" sz="3400" b="1" dirty="0"/>
              <a:t>NOTE:</a:t>
            </a:r>
            <a:r>
              <a:rPr lang="en-US" altLang="en-US" sz="3400" dirty="0"/>
              <a:t> </a:t>
            </a:r>
            <a:r>
              <a:rPr lang="en-US" altLang="en-US" sz="3400" b="1" dirty="0"/>
              <a:t>Hiding an element </a:t>
            </a:r>
            <a:r>
              <a:rPr lang="en-US" altLang="en-US" sz="3400" dirty="0"/>
              <a:t>can be done by </a:t>
            </a:r>
            <a:r>
              <a:rPr lang="en-US" altLang="en-US" sz="3400" dirty="0">
                <a:solidFill>
                  <a:srgbClr val="FF0000"/>
                </a:solidFill>
              </a:rPr>
              <a:t>setting the display property </a:t>
            </a:r>
            <a:r>
              <a:rPr lang="en-US" altLang="en-US" sz="3400" dirty="0"/>
              <a:t>to "none" or </a:t>
            </a:r>
            <a:r>
              <a:rPr lang="en-US" altLang="en-US" sz="3400" dirty="0">
                <a:solidFill>
                  <a:srgbClr val="FF0000"/>
                </a:solidFill>
              </a:rPr>
              <a:t>the visibility property </a:t>
            </a:r>
            <a:r>
              <a:rPr lang="en-US" altLang="en-US" sz="3400" dirty="0"/>
              <a:t>to "hidden". However, notice that these two methods produce different results:</a:t>
            </a:r>
          </a:p>
          <a:p>
            <a:r>
              <a:rPr lang="en-US" altLang="en-US" sz="3400" b="1" dirty="0" err="1"/>
              <a:t>visibility</a:t>
            </a:r>
            <a:r>
              <a:rPr lang="en-US" altLang="en-US" sz="3400" dirty="0" err="1"/>
              <a:t>:hidden</a:t>
            </a:r>
            <a:r>
              <a:rPr lang="en-US" altLang="en-US" sz="3400" dirty="0"/>
              <a:t> hides an element, but it will still take up the same space as before. The element will be hidden, but still affect the layout.</a:t>
            </a:r>
          </a:p>
          <a:p>
            <a:endParaRPr lang="en-US" dirty="0"/>
          </a:p>
        </p:txBody>
      </p:sp>
    </p:spTree>
    <p:extLst>
      <p:ext uri="{BB962C8B-B14F-4D97-AF65-F5344CB8AC3E}">
        <p14:creationId xmlns:p14="http://schemas.microsoft.com/office/powerpoint/2010/main" val="3317468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32593-F603-4833-9D60-EEC521F7F617}"/>
              </a:ext>
            </a:extLst>
          </p:cNvPr>
          <p:cNvSpPr>
            <a:spLocks noGrp="1"/>
          </p:cNvSpPr>
          <p:nvPr>
            <p:ph type="title"/>
          </p:nvPr>
        </p:nvSpPr>
        <p:spPr/>
        <p:txBody>
          <a:bodyPr/>
          <a:lstStyle/>
          <a:p>
            <a:pPr algn="ctr"/>
            <a:r>
              <a:rPr lang="en-US" dirty="0"/>
              <a:t>CSS1 – list-style properties</a:t>
            </a:r>
          </a:p>
        </p:txBody>
      </p:sp>
      <p:sp>
        <p:nvSpPr>
          <p:cNvPr id="3" name="Content Placeholder 2">
            <a:extLst>
              <a:ext uri="{FF2B5EF4-FFF2-40B4-BE49-F238E27FC236}">
                <a16:creationId xmlns:a16="http://schemas.microsoft.com/office/drawing/2014/main" id="{33A6BB6F-8F67-4D76-9AF8-92E04296A13D}"/>
              </a:ext>
            </a:extLst>
          </p:cNvPr>
          <p:cNvSpPr>
            <a:spLocks noGrp="1"/>
          </p:cNvSpPr>
          <p:nvPr>
            <p:ph idx="1"/>
          </p:nvPr>
        </p:nvSpPr>
        <p:spPr/>
        <p:txBody>
          <a:bodyPr>
            <a:normAutofit lnSpcReduction="10000"/>
          </a:bodyPr>
          <a:lstStyle/>
          <a:p>
            <a:r>
              <a:rPr lang="en-US" altLang="en-US" sz="2800" dirty="0"/>
              <a:t>list-style properties:</a:t>
            </a:r>
          </a:p>
          <a:p>
            <a:pPr lvl="1">
              <a:buFont typeface="Arial" panose="020B0604020202020204" pitchFamily="34" charset="0"/>
              <a:buNone/>
            </a:pPr>
            <a:r>
              <a:rPr lang="en-US" altLang="en-US" sz="2800" dirty="0"/>
              <a:t>	list-style-type: disk/circle/square/decimal/lower-roman/upper-roman/lower-alpha/upper-alpha/none;</a:t>
            </a:r>
          </a:p>
          <a:p>
            <a:pPr lvl="1">
              <a:buFont typeface="Arial" panose="020B0604020202020204" pitchFamily="34" charset="0"/>
              <a:buNone/>
            </a:pPr>
            <a:r>
              <a:rPr lang="en-US" altLang="en-US" sz="2800" dirty="0"/>
              <a:t>	list-style-position: outside(default)/inside;</a:t>
            </a:r>
          </a:p>
          <a:p>
            <a:pPr lvl="1">
              <a:buFont typeface="Arial" panose="020B0604020202020204" pitchFamily="34" charset="0"/>
              <a:buNone/>
            </a:pPr>
            <a:r>
              <a:rPr lang="en-US" altLang="en-US" sz="2800" dirty="0"/>
              <a:t>	list-style-image: </a:t>
            </a:r>
            <a:r>
              <a:rPr lang="en-US" altLang="en-US" sz="2800" dirty="0" err="1"/>
              <a:t>url</a:t>
            </a:r>
            <a:r>
              <a:rPr lang="en-US" altLang="en-US" sz="2800" dirty="0"/>
              <a:t>('</a:t>
            </a:r>
            <a:r>
              <a:rPr lang="en-US" altLang="en-US" sz="2800" dirty="0" err="1"/>
              <a:t>dir</a:t>
            </a:r>
            <a:r>
              <a:rPr lang="en-US" altLang="en-US" sz="2800" dirty="0"/>
              <a:t>/pic.gif')/none;</a:t>
            </a:r>
          </a:p>
          <a:p>
            <a:pPr lvl="1">
              <a:buFont typeface="Arial" panose="020B0604020202020204" pitchFamily="34" charset="0"/>
              <a:buNone/>
            </a:pPr>
            <a:r>
              <a:rPr lang="en-US" altLang="en-US" sz="2800" dirty="0"/>
              <a:t>	</a:t>
            </a:r>
          </a:p>
          <a:p>
            <a:r>
              <a:rPr lang="en-US" altLang="en-US" sz="2800" dirty="0"/>
              <a:t>list-style shorthand property:</a:t>
            </a:r>
          </a:p>
          <a:p>
            <a:pPr lvl="1">
              <a:buFont typeface="Arial" panose="020B0604020202020204" pitchFamily="34" charset="0"/>
              <a:buNone/>
            </a:pPr>
            <a:r>
              <a:rPr lang="en-US" altLang="en-US" sz="2800" dirty="0"/>
              <a:t>	list-style: type position image;</a:t>
            </a:r>
          </a:p>
          <a:p>
            <a:endParaRPr lang="en-US" dirty="0"/>
          </a:p>
        </p:txBody>
      </p:sp>
    </p:spTree>
    <p:extLst>
      <p:ext uri="{BB962C8B-B14F-4D97-AF65-F5344CB8AC3E}">
        <p14:creationId xmlns:p14="http://schemas.microsoft.com/office/powerpoint/2010/main" val="4025653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116C9-42DB-4A32-9A32-661A183D08F6}"/>
              </a:ext>
            </a:extLst>
          </p:cNvPr>
          <p:cNvSpPr>
            <a:spLocks noGrp="1"/>
          </p:cNvSpPr>
          <p:nvPr>
            <p:ph type="title"/>
          </p:nvPr>
        </p:nvSpPr>
        <p:spPr/>
        <p:txBody>
          <a:bodyPr/>
          <a:lstStyle/>
          <a:p>
            <a:pPr algn="ctr"/>
            <a:r>
              <a:rPr lang="en-US" dirty="0"/>
              <a:t>CSS1 – background properties</a:t>
            </a:r>
          </a:p>
        </p:txBody>
      </p:sp>
      <p:sp>
        <p:nvSpPr>
          <p:cNvPr id="3" name="Content Placeholder 2">
            <a:extLst>
              <a:ext uri="{FF2B5EF4-FFF2-40B4-BE49-F238E27FC236}">
                <a16:creationId xmlns:a16="http://schemas.microsoft.com/office/drawing/2014/main" id="{D055AAA6-4118-479B-8963-9653E168B0EC}"/>
              </a:ext>
            </a:extLst>
          </p:cNvPr>
          <p:cNvSpPr>
            <a:spLocks noGrp="1"/>
          </p:cNvSpPr>
          <p:nvPr>
            <p:ph idx="1"/>
          </p:nvPr>
        </p:nvSpPr>
        <p:spPr/>
        <p:txBody>
          <a:bodyPr>
            <a:normAutofit fontScale="25000" lnSpcReduction="20000"/>
          </a:bodyPr>
          <a:lstStyle/>
          <a:p>
            <a:r>
              <a:rPr lang="en-US" altLang="en-US" sz="9600" dirty="0"/>
              <a:t>background properties:</a:t>
            </a:r>
          </a:p>
          <a:p>
            <a:pPr lvl="1">
              <a:buFont typeface="Arial" panose="020B0604020202020204" pitchFamily="34" charset="0"/>
              <a:buNone/>
            </a:pPr>
            <a:r>
              <a:rPr lang="en-US" altLang="en-US" sz="9600" dirty="0"/>
              <a:t>	background-color: </a:t>
            </a:r>
            <a:r>
              <a:rPr lang="en-US" altLang="en-US" sz="9600" dirty="0" err="1"/>
              <a:t>rgb</a:t>
            </a:r>
            <a:r>
              <a:rPr lang="en-US" altLang="en-US" sz="9600" dirty="0"/>
              <a:t>(255,0,0)/#ff0000/red;</a:t>
            </a:r>
          </a:p>
          <a:p>
            <a:pPr lvl="1">
              <a:buFont typeface="Arial" panose="020B0604020202020204" pitchFamily="34" charset="0"/>
              <a:buNone/>
            </a:pPr>
            <a:r>
              <a:rPr lang="en-US" altLang="en-US" sz="9600" dirty="0"/>
              <a:t>	background-image: none(default)/</a:t>
            </a:r>
            <a:r>
              <a:rPr lang="en-US" altLang="en-US" sz="9600" dirty="0" err="1"/>
              <a:t>url</a:t>
            </a:r>
            <a:r>
              <a:rPr lang="en-US" altLang="en-US" sz="9600" dirty="0"/>
              <a:t>('</a:t>
            </a:r>
            <a:r>
              <a:rPr lang="en-US" altLang="en-US" sz="9600" dirty="0" err="1"/>
              <a:t>dir</a:t>
            </a:r>
            <a:r>
              <a:rPr lang="en-US" altLang="en-US" sz="9600" dirty="0"/>
              <a:t>/pic.gif’);</a:t>
            </a:r>
          </a:p>
          <a:p>
            <a:pPr lvl="1">
              <a:buFont typeface="Arial" panose="020B0604020202020204" pitchFamily="34" charset="0"/>
              <a:buNone/>
            </a:pPr>
            <a:endParaRPr lang="en-US" altLang="en-US" sz="9600" dirty="0"/>
          </a:p>
          <a:p>
            <a:pPr lvl="1">
              <a:buFont typeface="Arial" panose="020B0604020202020204" pitchFamily="34" charset="0"/>
              <a:buNone/>
            </a:pPr>
            <a:r>
              <a:rPr lang="en-US" altLang="en-US" sz="9600" dirty="0"/>
              <a:t>[NOTE: By default, a background-image is placed at the top-left corner of an element, and repeated both vertically and horizontally.]</a:t>
            </a:r>
          </a:p>
          <a:p>
            <a:pPr lvl="1">
              <a:buFont typeface="Arial" panose="020B0604020202020204" pitchFamily="34" charset="0"/>
              <a:buNone/>
            </a:pPr>
            <a:r>
              <a:rPr lang="en-US" altLang="en-US" sz="9600" dirty="0"/>
              <a:t>	background-position: left top/left center/left bottom/right top/right center/right bottom/center top/center center/center bottom;</a:t>
            </a:r>
          </a:p>
          <a:p>
            <a:pPr lvl="1">
              <a:buFont typeface="Arial" panose="020B0604020202020204" pitchFamily="34" charset="0"/>
              <a:buNone/>
            </a:pPr>
            <a:endParaRPr lang="en-US" altLang="en-US" sz="9600" dirty="0"/>
          </a:p>
          <a:p>
            <a:pPr lvl="1">
              <a:buFont typeface="Arial" panose="020B0604020202020204" pitchFamily="34" charset="0"/>
              <a:buNone/>
            </a:pPr>
            <a:r>
              <a:rPr lang="en-US" altLang="en-US" sz="9600" dirty="0"/>
              <a:t>[NOTE: If you only specify one keyword, the other value will be "center“.]</a:t>
            </a:r>
          </a:p>
          <a:p>
            <a:pPr lvl="1">
              <a:buFont typeface="Arial" panose="020B0604020202020204" pitchFamily="34" charset="0"/>
              <a:buNone/>
            </a:pPr>
            <a:r>
              <a:rPr lang="en-US" altLang="en-US" sz="9600" dirty="0"/>
              <a:t>	background-repeat: repeat(default)/no-repeat;</a:t>
            </a:r>
          </a:p>
          <a:p>
            <a:pPr lvl="1">
              <a:buFont typeface="Arial" panose="020B0604020202020204" pitchFamily="34" charset="0"/>
              <a:buNone/>
            </a:pPr>
            <a:r>
              <a:rPr lang="en-US" altLang="en-US" sz="9600" dirty="0"/>
              <a:t>	background-attachment: scroll(default)/fixed;</a:t>
            </a:r>
          </a:p>
          <a:p>
            <a:pPr lvl="1">
              <a:buFont typeface="Arial" panose="020B0604020202020204" pitchFamily="34" charset="0"/>
              <a:buNone/>
            </a:pPr>
            <a:r>
              <a:rPr lang="en-US" altLang="en-US" sz="2800" dirty="0"/>
              <a:t>	</a:t>
            </a:r>
          </a:p>
          <a:p>
            <a:endParaRPr lang="en-US" dirty="0"/>
          </a:p>
        </p:txBody>
      </p:sp>
    </p:spTree>
    <p:extLst>
      <p:ext uri="{BB962C8B-B14F-4D97-AF65-F5344CB8AC3E}">
        <p14:creationId xmlns:p14="http://schemas.microsoft.com/office/powerpoint/2010/main" val="1929994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30C02-FC26-4EE3-8E05-57501E5D3A4B}"/>
              </a:ext>
            </a:extLst>
          </p:cNvPr>
          <p:cNvSpPr>
            <a:spLocks noGrp="1"/>
          </p:cNvSpPr>
          <p:nvPr>
            <p:ph type="title"/>
          </p:nvPr>
        </p:nvSpPr>
        <p:spPr/>
        <p:txBody>
          <a:bodyPr/>
          <a:lstStyle/>
          <a:p>
            <a:pPr algn="ctr"/>
            <a:r>
              <a:rPr lang="en-US" dirty="0"/>
              <a:t>HTML</a:t>
            </a:r>
          </a:p>
        </p:txBody>
      </p:sp>
      <p:sp>
        <p:nvSpPr>
          <p:cNvPr id="3" name="Content Placeholder 2">
            <a:extLst>
              <a:ext uri="{FF2B5EF4-FFF2-40B4-BE49-F238E27FC236}">
                <a16:creationId xmlns:a16="http://schemas.microsoft.com/office/drawing/2014/main" id="{013274D8-2DEC-4930-AEB1-148411713AD5}"/>
              </a:ext>
            </a:extLst>
          </p:cNvPr>
          <p:cNvSpPr>
            <a:spLocks noGrp="1"/>
          </p:cNvSpPr>
          <p:nvPr>
            <p:ph idx="1"/>
          </p:nvPr>
        </p:nvSpPr>
        <p:spPr/>
        <p:txBody>
          <a:bodyPr/>
          <a:lstStyle/>
          <a:p>
            <a:pPr>
              <a:lnSpc>
                <a:spcPct val="80000"/>
              </a:lnSpc>
            </a:pPr>
            <a:r>
              <a:rPr lang="en-US" altLang="en-US" sz="2400" dirty="0">
                <a:solidFill>
                  <a:schemeClr val="tx2"/>
                </a:solidFill>
              </a:rPr>
              <a:t>A </a:t>
            </a:r>
            <a:r>
              <a:rPr lang="en-US" altLang="en-US" sz="2400" b="1" dirty="0">
                <a:solidFill>
                  <a:schemeClr val="tx2"/>
                </a:solidFill>
              </a:rPr>
              <a:t>Web page </a:t>
            </a:r>
            <a:r>
              <a:rPr lang="en-US" altLang="en-US" sz="2400" dirty="0">
                <a:solidFill>
                  <a:schemeClr val="tx2"/>
                </a:solidFill>
              </a:rPr>
              <a:t>is </a:t>
            </a:r>
            <a:r>
              <a:rPr lang="en-US" altLang="en-US" sz="2400" dirty="0">
                <a:solidFill>
                  <a:srgbClr val="FF0000"/>
                </a:solidFill>
              </a:rPr>
              <a:t>simply a text file written in a language called Hypertext Markup Language </a:t>
            </a:r>
            <a:r>
              <a:rPr lang="en-US" altLang="en-US" sz="2400" dirty="0">
                <a:solidFill>
                  <a:schemeClr val="tx2"/>
                </a:solidFill>
              </a:rPr>
              <a:t>(HTML).</a:t>
            </a:r>
          </a:p>
          <a:p>
            <a:pPr>
              <a:lnSpc>
                <a:spcPct val="80000"/>
              </a:lnSpc>
            </a:pPr>
            <a:r>
              <a:rPr lang="en-US" altLang="en-US" sz="2400" b="1" dirty="0">
                <a:solidFill>
                  <a:schemeClr val="tx2"/>
                </a:solidFill>
              </a:rPr>
              <a:t>Markup Language</a:t>
            </a:r>
            <a:r>
              <a:rPr lang="en-US" altLang="en-US" sz="2400" dirty="0">
                <a:solidFill>
                  <a:schemeClr val="tx2"/>
                </a:solidFill>
              </a:rPr>
              <a:t>: is a </a:t>
            </a:r>
            <a:r>
              <a:rPr lang="en-US" altLang="en-US" sz="2400" dirty="0">
                <a:solidFill>
                  <a:srgbClr val="FF0000"/>
                </a:solidFill>
              </a:rPr>
              <a:t>language that describes a document’s structure and content</a:t>
            </a:r>
            <a:r>
              <a:rPr lang="en-US" altLang="en-US" sz="2400" dirty="0">
                <a:solidFill>
                  <a:schemeClr val="tx2"/>
                </a:solidFill>
              </a:rPr>
              <a:t>.</a:t>
            </a:r>
          </a:p>
          <a:p>
            <a:pPr>
              <a:lnSpc>
                <a:spcPct val="80000"/>
              </a:lnSpc>
            </a:pPr>
            <a:r>
              <a:rPr lang="en-US" altLang="en-US" sz="2400" b="1" dirty="0">
                <a:solidFill>
                  <a:schemeClr val="tx2"/>
                </a:solidFill>
              </a:rPr>
              <a:t>Hypertext Markup Language (HTML): </a:t>
            </a:r>
            <a:r>
              <a:rPr lang="en-US" altLang="en-US" sz="2400" dirty="0">
                <a:solidFill>
                  <a:schemeClr val="tx2"/>
                </a:solidFill>
              </a:rPr>
              <a:t>a nonproprietary markup language that a </a:t>
            </a:r>
            <a:r>
              <a:rPr lang="en-US" altLang="en-US" sz="2400" dirty="0">
                <a:solidFill>
                  <a:srgbClr val="FF0000"/>
                </a:solidFill>
              </a:rPr>
              <a:t>Web browser interprets and uses to display the content as a Web page</a:t>
            </a:r>
            <a:r>
              <a:rPr lang="en-US" altLang="en-US" sz="2400" dirty="0">
                <a:solidFill>
                  <a:schemeClr val="tx2"/>
                </a:solidFill>
              </a:rPr>
              <a:t>.</a:t>
            </a:r>
          </a:p>
          <a:p>
            <a:pPr>
              <a:lnSpc>
                <a:spcPct val="80000"/>
              </a:lnSpc>
            </a:pPr>
            <a:r>
              <a:rPr lang="en-US" altLang="en-US" sz="2400" dirty="0">
                <a:solidFill>
                  <a:schemeClr val="tx2"/>
                </a:solidFill>
              </a:rPr>
              <a:t>A group of Web developers, programmers, and authors formed the World Wide Web Consortium or the W3C. (http://www.w3c.org)</a:t>
            </a:r>
          </a:p>
          <a:p>
            <a:pPr>
              <a:lnSpc>
                <a:spcPct val="80000"/>
              </a:lnSpc>
              <a:spcAft>
                <a:spcPct val="20000"/>
              </a:spcAft>
            </a:pPr>
            <a:r>
              <a:rPr lang="en-US" altLang="en-US" sz="2400" dirty="0">
                <a:solidFill>
                  <a:schemeClr val="tx2"/>
                </a:solidFill>
              </a:rPr>
              <a:t>The World Wide Web Consortium</a:t>
            </a:r>
            <a:r>
              <a:rPr lang="en-US" altLang="en-US" sz="2400" b="1" dirty="0">
                <a:solidFill>
                  <a:schemeClr val="tx2"/>
                </a:solidFill>
              </a:rPr>
              <a:t> </a:t>
            </a:r>
            <a:r>
              <a:rPr lang="en-US" altLang="en-US" sz="2400" dirty="0">
                <a:solidFill>
                  <a:schemeClr val="tx2"/>
                </a:solidFill>
              </a:rPr>
              <a:t>(W3C) developed </a:t>
            </a:r>
            <a:r>
              <a:rPr lang="en-US" altLang="en-US" sz="2400" b="1" dirty="0">
                <a:solidFill>
                  <a:schemeClr val="tx2"/>
                </a:solidFill>
              </a:rPr>
              <a:t>specifications</a:t>
            </a:r>
            <a:r>
              <a:rPr lang="en-US" altLang="en-US" sz="2400" dirty="0">
                <a:solidFill>
                  <a:schemeClr val="tx2"/>
                </a:solidFill>
              </a:rPr>
              <a:t>, or </a:t>
            </a:r>
            <a:r>
              <a:rPr lang="en-US" altLang="en-US" sz="2400" b="1" dirty="0">
                <a:solidFill>
                  <a:schemeClr val="tx2"/>
                </a:solidFill>
              </a:rPr>
              <a:t>sets of standards</a:t>
            </a:r>
            <a:r>
              <a:rPr lang="en-US" altLang="en-US" sz="2400" dirty="0">
                <a:solidFill>
                  <a:schemeClr val="tx2"/>
                </a:solidFill>
              </a:rPr>
              <a:t>, that identify how a browser interprets the HTML code. </a:t>
            </a:r>
          </a:p>
          <a:p>
            <a:endParaRPr lang="en-US" dirty="0"/>
          </a:p>
        </p:txBody>
      </p:sp>
    </p:spTree>
    <p:extLst>
      <p:ext uri="{BB962C8B-B14F-4D97-AF65-F5344CB8AC3E}">
        <p14:creationId xmlns:p14="http://schemas.microsoft.com/office/powerpoint/2010/main" val="2659366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535AB-7D1B-4223-A256-DDD562A48D06}"/>
              </a:ext>
            </a:extLst>
          </p:cNvPr>
          <p:cNvSpPr>
            <a:spLocks noGrp="1"/>
          </p:cNvSpPr>
          <p:nvPr>
            <p:ph type="title"/>
          </p:nvPr>
        </p:nvSpPr>
        <p:spPr/>
        <p:txBody>
          <a:bodyPr/>
          <a:lstStyle/>
          <a:p>
            <a:pPr algn="ctr"/>
            <a:r>
              <a:rPr lang="en-US" dirty="0"/>
              <a:t>Other CSS1 properties</a:t>
            </a:r>
          </a:p>
        </p:txBody>
      </p:sp>
      <p:sp>
        <p:nvSpPr>
          <p:cNvPr id="3" name="Content Placeholder 2">
            <a:extLst>
              <a:ext uri="{FF2B5EF4-FFF2-40B4-BE49-F238E27FC236}">
                <a16:creationId xmlns:a16="http://schemas.microsoft.com/office/drawing/2014/main" id="{9C1045DF-61EA-41E1-9F7D-17F7CD85D298}"/>
              </a:ext>
            </a:extLst>
          </p:cNvPr>
          <p:cNvSpPr>
            <a:spLocks noGrp="1"/>
          </p:cNvSpPr>
          <p:nvPr>
            <p:ph idx="1"/>
          </p:nvPr>
        </p:nvSpPr>
        <p:spPr/>
        <p:txBody>
          <a:bodyPr/>
          <a:lstStyle/>
          <a:p>
            <a:r>
              <a:rPr lang="en-US" altLang="en-US" sz="3200" dirty="0"/>
              <a:t>border properties:</a:t>
            </a:r>
          </a:p>
          <a:p>
            <a:r>
              <a:rPr lang="en-US" altLang="en-US" sz="3200" dirty="0"/>
              <a:t>margin properties:</a:t>
            </a:r>
          </a:p>
          <a:p>
            <a:r>
              <a:rPr lang="en-US" altLang="en-US" sz="3200" dirty="0"/>
              <a:t>padding properties:</a:t>
            </a:r>
          </a:p>
          <a:p>
            <a:endParaRPr lang="en-US" dirty="0"/>
          </a:p>
        </p:txBody>
      </p:sp>
    </p:spTree>
    <p:extLst>
      <p:ext uri="{BB962C8B-B14F-4D97-AF65-F5344CB8AC3E}">
        <p14:creationId xmlns:p14="http://schemas.microsoft.com/office/powerpoint/2010/main" val="41425800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3D3E6-A845-4A33-89DC-265D2CC1446B}"/>
              </a:ext>
            </a:extLst>
          </p:cNvPr>
          <p:cNvSpPr>
            <a:spLocks noGrp="1"/>
          </p:cNvSpPr>
          <p:nvPr>
            <p:ph type="title"/>
          </p:nvPr>
        </p:nvSpPr>
        <p:spPr/>
        <p:txBody>
          <a:bodyPr/>
          <a:lstStyle/>
          <a:p>
            <a:pPr algn="ctr"/>
            <a:r>
              <a:rPr lang="en-US" dirty="0"/>
              <a:t>CSS2</a:t>
            </a:r>
          </a:p>
        </p:txBody>
      </p:sp>
      <p:sp>
        <p:nvSpPr>
          <p:cNvPr id="3" name="Content Placeholder 2">
            <a:extLst>
              <a:ext uri="{FF2B5EF4-FFF2-40B4-BE49-F238E27FC236}">
                <a16:creationId xmlns:a16="http://schemas.microsoft.com/office/drawing/2014/main" id="{1F4DD4AA-0AF3-4730-9561-E1E08B3E6F71}"/>
              </a:ext>
            </a:extLst>
          </p:cNvPr>
          <p:cNvSpPr>
            <a:spLocks noGrp="1"/>
          </p:cNvSpPr>
          <p:nvPr>
            <p:ph idx="1"/>
          </p:nvPr>
        </p:nvSpPr>
        <p:spPr/>
        <p:txBody>
          <a:bodyPr>
            <a:normAutofit/>
          </a:bodyPr>
          <a:lstStyle/>
          <a:p>
            <a:r>
              <a:rPr lang="en-US" altLang="en-US" sz="2800" dirty="0"/>
              <a:t>CSS2 introduced styles for the following document features:</a:t>
            </a:r>
          </a:p>
          <a:p>
            <a:pPr lvl="1">
              <a:buFont typeface="Wingdings" panose="05000000000000000000" pitchFamily="2" charset="2"/>
              <a:buChar char="v"/>
            </a:pPr>
            <a:r>
              <a:rPr lang="en-US" altLang="en-US" sz="2800" dirty="0"/>
              <a:t>Positioning</a:t>
            </a:r>
          </a:p>
          <a:p>
            <a:pPr lvl="1">
              <a:buFont typeface="Wingdings" panose="05000000000000000000" pitchFamily="2" charset="2"/>
              <a:buChar char="v"/>
            </a:pPr>
            <a:r>
              <a:rPr lang="en-US" altLang="en-US" sz="2800" dirty="0"/>
              <a:t>Visual Formatting</a:t>
            </a:r>
          </a:p>
          <a:p>
            <a:pPr lvl="1">
              <a:buFont typeface="Wingdings" panose="05000000000000000000" pitchFamily="2" charset="2"/>
              <a:buChar char="v"/>
            </a:pPr>
            <a:r>
              <a:rPr lang="en-US" altLang="en-US" sz="2800" dirty="0"/>
              <a:t>Media Types</a:t>
            </a:r>
          </a:p>
          <a:p>
            <a:pPr lvl="1">
              <a:buFont typeface="Wingdings" panose="05000000000000000000" pitchFamily="2" charset="2"/>
              <a:buChar char="v"/>
            </a:pPr>
            <a:r>
              <a:rPr lang="en-US" altLang="en-US" sz="2800" dirty="0"/>
              <a:t>Interfaces</a:t>
            </a:r>
          </a:p>
          <a:p>
            <a:endParaRPr lang="en-US" sz="2800" dirty="0"/>
          </a:p>
          <a:p>
            <a:r>
              <a:rPr lang="en-US" sz="2800" b="1" dirty="0"/>
              <a:t>NOTE</a:t>
            </a:r>
            <a:r>
              <a:rPr lang="en-US" sz="2800" dirty="0"/>
              <a:t>: </a:t>
            </a:r>
            <a:r>
              <a:rPr lang="en-US" sz="2800" dirty="0">
                <a:hlinkClick r:id="rId2"/>
              </a:rPr>
              <a:t>CSS2 samples</a:t>
            </a:r>
            <a:endParaRPr lang="en-US" sz="2800" dirty="0"/>
          </a:p>
        </p:txBody>
      </p:sp>
    </p:spTree>
    <p:extLst>
      <p:ext uri="{BB962C8B-B14F-4D97-AF65-F5344CB8AC3E}">
        <p14:creationId xmlns:p14="http://schemas.microsoft.com/office/powerpoint/2010/main" val="3973516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D7B6-0F7F-4226-8B74-A85019FDAEE2}"/>
              </a:ext>
            </a:extLst>
          </p:cNvPr>
          <p:cNvSpPr>
            <a:spLocks noGrp="1"/>
          </p:cNvSpPr>
          <p:nvPr>
            <p:ph type="title"/>
          </p:nvPr>
        </p:nvSpPr>
        <p:spPr/>
        <p:txBody>
          <a:bodyPr/>
          <a:lstStyle/>
          <a:p>
            <a:pPr algn="ctr"/>
            <a:r>
              <a:rPr lang="en-US" dirty="0"/>
              <a:t>CSS2 – position properties</a:t>
            </a:r>
          </a:p>
        </p:txBody>
      </p:sp>
      <p:sp>
        <p:nvSpPr>
          <p:cNvPr id="3" name="Content Placeholder 2">
            <a:extLst>
              <a:ext uri="{FF2B5EF4-FFF2-40B4-BE49-F238E27FC236}">
                <a16:creationId xmlns:a16="http://schemas.microsoft.com/office/drawing/2014/main" id="{25952BDF-903D-4919-B265-6927A1DDD589}"/>
              </a:ext>
            </a:extLst>
          </p:cNvPr>
          <p:cNvSpPr>
            <a:spLocks noGrp="1"/>
          </p:cNvSpPr>
          <p:nvPr>
            <p:ph idx="1"/>
          </p:nvPr>
        </p:nvSpPr>
        <p:spPr/>
        <p:txBody>
          <a:bodyPr>
            <a:noAutofit/>
          </a:bodyPr>
          <a:lstStyle/>
          <a:p>
            <a:r>
              <a:rPr lang="en-US" altLang="en-US" sz="2000" dirty="0"/>
              <a:t>position properties:</a:t>
            </a:r>
          </a:p>
          <a:p>
            <a:pPr lvl="1">
              <a:buFont typeface="Arial" panose="020B0604020202020204" pitchFamily="34" charset="0"/>
              <a:buNone/>
            </a:pPr>
            <a:r>
              <a:rPr lang="en-US" altLang="en-US" sz="2000" dirty="0"/>
              <a:t>	position: static(default)/absolute/relative;</a:t>
            </a:r>
          </a:p>
          <a:p>
            <a:pPr lvl="1">
              <a:buFont typeface="Arial" panose="020B0604020202020204" pitchFamily="34" charset="0"/>
              <a:buNone/>
            </a:pPr>
            <a:endParaRPr lang="en-US" altLang="en-US" sz="2000" dirty="0"/>
          </a:p>
          <a:p>
            <a:pPr lvl="1">
              <a:buFont typeface="Arial" panose="020B0604020202020204" pitchFamily="34" charset="0"/>
              <a:buNone/>
            </a:pPr>
            <a:r>
              <a:rPr lang="en-US" altLang="en-US" sz="2000" dirty="0"/>
              <a:t>[static displays in order as they appear in the document flow; absolute positions relative to its first positioned (not static); relative positions relative to its normal position.]</a:t>
            </a:r>
          </a:p>
          <a:p>
            <a:pPr lvl="1">
              <a:buFont typeface="Arial" panose="020B0604020202020204" pitchFamily="34" charset="0"/>
              <a:buNone/>
            </a:pPr>
            <a:r>
              <a:rPr lang="en-US" altLang="en-US" sz="2000" dirty="0"/>
              <a:t>	left: length/%/px;</a:t>
            </a:r>
          </a:p>
          <a:p>
            <a:pPr lvl="1">
              <a:buFont typeface="Arial" panose="020B0604020202020204" pitchFamily="34" charset="0"/>
              <a:buNone/>
            </a:pPr>
            <a:r>
              <a:rPr lang="en-US" altLang="en-US" sz="2000" dirty="0"/>
              <a:t>	top: length/%/px;</a:t>
            </a:r>
          </a:p>
          <a:p>
            <a:pPr lvl="1">
              <a:buFont typeface="Arial" panose="020B0604020202020204" pitchFamily="34" charset="0"/>
              <a:buNone/>
            </a:pPr>
            <a:r>
              <a:rPr lang="en-US" altLang="en-US" sz="2000" dirty="0"/>
              <a:t>	width: length;</a:t>
            </a:r>
          </a:p>
          <a:p>
            <a:pPr lvl="1">
              <a:buFont typeface="Arial" panose="020B0604020202020204" pitchFamily="34" charset="0"/>
              <a:buNone/>
            </a:pPr>
            <a:r>
              <a:rPr lang="en-US" altLang="en-US" sz="2000" dirty="0"/>
              <a:t>	height: length;</a:t>
            </a:r>
          </a:p>
          <a:p>
            <a:pPr lvl="1">
              <a:buFont typeface="Arial" panose="020B0604020202020204" pitchFamily="34" charset="0"/>
              <a:buNone/>
            </a:pPr>
            <a:r>
              <a:rPr lang="en-US" altLang="en-US" sz="2000" dirty="0"/>
              <a:t>	visibility: visible(default)/hidden;</a:t>
            </a:r>
          </a:p>
          <a:p>
            <a:pPr lvl="1">
              <a:buFont typeface="Arial" panose="020B0604020202020204" pitchFamily="34" charset="0"/>
              <a:buNone/>
            </a:pPr>
            <a:r>
              <a:rPr lang="en-US" altLang="en-US" sz="2000" dirty="0"/>
              <a:t>	z-index: positive number (highest number closer to the screen);</a:t>
            </a:r>
          </a:p>
          <a:p>
            <a:pPr lvl="1">
              <a:buFont typeface="Arial" panose="020B0604020202020204" pitchFamily="34" charset="0"/>
              <a:buNone/>
            </a:pPr>
            <a:r>
              <a:rPr lang="en-US" altLang="en-US" sz="2000" dirty="0"/>
              <a:t>	cursor:  </a:t>
            </a:r>
            <a:r>
              <a:rPr lang="en-US" altLang="en-US" sz="2000" dirty="0" err="1"/>
              <a:t>url</a:t>
            </a:r>
            <a:r>
              <a:rPr lang="en-US" altLang="en-US" sz="2000" dirty="0"/>
              <a:t>('</a:t>
            </a:r>
            <a:r>
              <a:rPr lang="en-US" altLang="en-US" sz="2000" dirty="0" err="1"/>
              <a:t>dir</a:t>
            </a:r>
            <a:r>
              <a:rPr lang="en-US" altLang="en-US" sz="2000" dirty="0"/>
              <a:t>/pic.gif')/crosshair/default/pointer/move/wait/help;</a:t>
            </a:r>
            <a:endParaRPr lang="en-US" sz="2000" dirty="0"/>
          </a:p>
        </p:txBody>
      </p:sp>
    </p:spTree>
    <p:extLst>
      <p:ext uri="{BB962C8B-B14F-4D97-AF65-F5344CB8AC3E}">
        <p14:creationId xmlns:p14="http://schemas.microsoft.com/office/powerpoint/2010/main" val="1105268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1E93B-8A6F-420C-83D2-B4C45FDDEB80}"/>
              </a:ext>
            </a:extLst>
          </p:cNvPr>
          <p:cNvSpPr>
            <a:spLocks noGrp="1"/>
          </p:cNvSpPr>
          <p:nvPr>
            <p:ph type="title"/>
          </p:nvPr>
        </p:nvSpPr>
        <p:spPr/>
        <p:txBody>
          <a:bodyPr/>
          <a:lstStyle/>
          <a:p>
            <a:pPr algn="ctr"/>
            <a:r>
              <a:rPr lang="en-US" dirty="0"/>
              <a:t>CSS3 </a:t>
            </a:r>
          </a:p>
        </p:txBody>
      </p:sp>
      <p:sp>
        <p:nvSpPr>
          <p:cNvPr id="3" name="Content Placeholder 2">
            <a:extLst>
              <a:ext uri="{FF2B5EF4-FFF2-40B4-BE49-F238E27FC236}">
                <a16:creationId xmlns:a16="http://schemas.microsoft.com/office/drawing/2014/main" id="{13C78456-02FC-40A2-A2CA-FAFA6AE93767}"/>
              </a:ext>
            </a:extLst>
          </p:cNvPr>
          <p:cNvSpPr>
            <a:spLocks noGrp="1"/>
          </p:cNvSpPr>
          <p:nvPr>
            <p:ph idx="1"/>
          </p:nvPr>
        </p:nvSpPr>
        <p:spPr/>
        <p:txBody>
          <a:bodyPr/>
          <a:lstStyle/>
          <a:p>
            <a:r>
              <a:rPr lang="en-US" altLang="en-US" sz="2800" dirty="0"/>
              <a:t>CSS3 introduced styles for the following document features:</a:t>
            </a:r>
          </a:p>
          <a:p>
            <a:pPr lvl="1">
              <a:buFont typeface="Wingdings" panose="05000000000000000000" pitchFamily="2" charset="2"/>
              <a:buChar char="v"/>
            </a:pPr>
            <a:r>
              <a:rPr lang="en-US" altLang="en-US" sz="2800" dirty="0"/>
              <a:t>User Interfaces</a:t>
            </a:r>
          </a:p>
          <a:p>
            <a:pPr lvl="1">
              <a:buFont typeface="Wingdings" panose="05000000000000000000" pitchFamily="2" charset="2"/>
              <a:buChar char="v"/>
            </a:pPr>
            <a:r>
              <a:rPr lang="en-US" altLang="en-US" sz="2800" dirty="0"/>
              <a:t>Accessibility</a:t>
            </a:r>
          </a:p>
          <a:p>
            <a:pPr lvl="1">
              <a:buFont typeface="Wingdings" panose="05000000000000000000" pitchFamily="2" charset="2"/>
              <a:buChar char="v"/>
            </a:pPr>
            <a:r>
              <a:rPr lang="en-US" altLang="en-US" sz="2800" dirty="0"/>
              <a:t>Columnar layout</a:t>
            </a:r>
          </a:p>
          <a:p>
            <a:pPr lvl="1">
              <a:buFont typeface="Wingdings" panose="05000000000000000000" pitchFamily="2" charset="2"/>
              <a:buChar char="v"/>
            </a:pPr>
            <a:r>
              <a:rPr lang="en-US" altLang="en-US" sz="2800" dirty="0"/>
              <a:t>International Features</a:t>
            </a:r>
          </a:p>
          <a:p>
            <a:pPr lvl="1">
              <a:buFont typeface="Wingdings" panose="05000000000000000000" pitchFamily="2" charset="2"/>
              <a:buChar char="v"/>
            </a:pPr>
            <a:r>
              <a:rPr lang="en-US" altLang="en-US" sz="2800" dirty="0"/>
              <a:t>Mobile Devices</a:t>
            </a:r>
          </a:p>
          <a:p>
            <a:pPr lvl="1">
              <a:buFont typeface="Wingdings" panose="05000000000000000000" pitchFamily="2" charset="2"/>
              <a:buChar char="v"/>
            </a:pPr>
            <a:r>
              <a:rPr lang="en-US" altLang="en-US" sz="2800" dirty="0"/>
              <a:t>Scalable Vector Graphics</a:t>
            </a:r>
          </a:p>
          <a:p>
            <a:endParaRPr lang="en-US" dirty="0"/>
          </a:p>
        </p:txBody>
      </p:sp>
    </p:spTree>
    <p:extLst>
      <p:ext uri="{BB962C8B-B14F-4D97-AF65-F5344CB8AC3E}">
        <p14:creationId xmlns:p14="http://schemas.microsoft.com/office/powerpoint/2010/main" val="25323148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E1942-94C9-4E24-BF2A-F5944079526E}"/>
              </a:ext>
            </a:extLst>
          </p:cNvPr>
          <p:cNvSpPr>
            <a:spLocks noGrp="1"/>
          </p:cNvSpPr>
          <p:nvPr>
            <p:ph type="title"/>
          </p:nvPr>
        </p:nvSpPr>
        <p:spPr/>
        <p:txBody>
          <a:bodyPr/>
          <a:lstStyle/>
          <a:p>
            <a:pPr algn="ctr"/>
            <a:r>
              <a:rPr lang="en-US" dirty="0"/>
              <a:t>CSS Pseudo-class (Rollover Effect)</a:t>
            </a:r>
          </a:p>
        </p:txBody>
      </p:sp>
      <p:sp>
        <p:nvSpPr>
          <p:cNvPr id="3" name="Content Placeholder 2">
            <a:extLst>
              <a:ext uri="{FF2B5EF4-FFF2-40B4-BE49-F238E27FC236}">
                <a16:creationId xmlns:a16="http://schemas.microsoft.com/office/drawing/2014/main" id="{6EC60F4A-7D51-4256-8A74-FAB7721E7815}"/>
              </a:ext>
            </a:extLst>
          </p:cNvPr>
          <p:cNvSpPr>
            <a:spLocks noGrp="1"/>
          </p:cNvSpPr>
          <p:nvPr>
            <p:ph idx="1"/>
          </p:nvPr>
        </p:nvSpPr>
        <p:spPr/>
        <p:txBody>
          <a:bodyPr>
            <a:normAutofit fontScale="47500" lnSpcReduction="20000"/>
          </a:bodyPr>
          <a:lstStyle/>
          <a:p>
            <a:r>
              <a:rPr lang="en-US" altLang="en-US" sz="2900" dirty="0"/>
              <a:t>Anchor (link) has 4 states:</a:t>
            </a:r>
          </a:p>
          <a:p>
            <a:pPr lvl="1">
              <a:buFont typeface="Wingdings" panose="05000000000000000000" pitchFamily="2" charset="2"/>
              <a:buChar char="§"/>
            </a:pPr>
            <a:r>
              <a:rPr lang="en-US" altLang="en-US" sz="2900" dirty="0"/>
              <a:t>link</a:t>
            </a:r>
          </a:p>
          <a:p>
            <a:pPr lvl="1">
              <a:buFont typeface="Wingdings" panose="05000000000000000000" pitchFamily="2" charset="2"/>
              <a:buChar char="§"/>
            </a:pPr>
            <a:r>
              <a:rPr lang="en-US" altLang="en-US" sz="2900" dirty="0"/>
              <a:t>visited</a:t>
            </a:r>
          </a:p>
          <a:p>
            <a:pPr lvl="1">
              <a:buFont typeface="Wingdings" panose="05000000000000000000" pitchFamily="2" charset="2"/>
              <a:buChar char="§"/>
            </a:pPr>
            <a:r>
              <a:rPr lang="en-US" altLang="en-US" sz="2900" dirty="0"/>
              <a:t>hover</a:t>
            </a:r>
          </a:p>
          <a:p>
            <a:pPr lvl="1">
              <a:buFont typeface="Wingdings" panose="05000000000000000000" pitchFamily="2" charset="2"/>
              <a:buChar char="§"/>
            </a:pPr>
            <a:r>
              <a:rPr lang="en-US" altLang="en-US" sz="2900" dirty="0"/>
              <a:t>active</a:t>
            </a:r>
          </a:p>
          <a:p>
            <a:r>
              <a:rPr lang="en-US" altLang="en-US" sz="2900" dirty="0"/>
              <a:t>Pseudo-class definition:</a:t>
            </a:r>
          </a:p>
          <a:p>
            <a:pPr lvl="1">
              <a:buFont typeface="Arial" panose="020B0604020202020204" pitchFamily="34" charset="0"/>
              <a:buNone/>
            </a:pPr>
            <a:r>
              <a:rPr lang="en-US" altLang="en-US" sz="2900" dirty="0"/>
              <a:t>a:state_name { property: value; }</a:t>
            </a:r>
          </a:p>
          <a:p>
            <a:pPr lvl="1">
              <a:buFont typeface="Arial" panose="020B0604020202020204" pitchFamily="34" charset="0"/>
              <a:buNone/>
            </a:pPr>
            <a:r>
              <a:rPr lang="en-US" altLang="en-US" sz="2900" dirty="0"/>
              <a:t>	a:link { color: red; }</a:t>
            </a:r>
          </a:p>
          <a:p>
            <a:pPr lvl="1">
              <a:buFont typeface="Arial" panose="020B0604020202020204" pitchFamily="34" charset="0"/>
              <a:buNone/>
            </a:pPr>
            <a:r>
              <a:rPr lang="en-US" altLang="en-US" sz="2900" dirty="0"/>
              <a:t>	a:visited { color: green; }</a:t>
            </a:r>
          </a:p>
          <a:p>
            <a:pPr lvl="1">
              <a:buFont typeface="Arial" panose="020B0604020202020204" pitchFamily="34" charset="0"/>
              <a:buNone/>
            </a:pPr>
            <a:r>
              <a:rPr lang="en-US" altLang="en-US" sz="2900" dirty="0"/>
              <a:t>	a:hover { color: blue; }</a:t>
            </a:r>
          </a:p>
          <a:p>
            <a:pPr lvl="1">
              <a:buFont typeface="Arial" panose="020B0604020202020204" pitchFamily="34" charset="0"/>
              <a:buNone/>
            </a:pPr>
            <a:r>
              <a:rPr lang="en-US" altLang="en-US" sz="2900" dirty="0"/>
              <a:t>	a: active { color: yellow; }</a:t>
            </a:r>
          </a:p>
          <a:p>
            <a:pPr lvl="1">
              <a:buFont typeface="Arial" panose="020B0604020202020204" pitchFamily="34" charset="0"/>
              <a:buNone/>
            </a:pPr>
            <a:r>
              <a:rPr lang="en-US" altLang="en-US" sz="2900" dirty="0"/>
              <a:t>NOTE: must be defined in the correct orders.</a:t>
            </a:r>
          </a:p>
          <a:p>
            <a:pPr lvl="1">
              <a:buFont typeface="Arial" panose="020B0604020202020204" pitchFamily="34" charset="0"/>
              <a:buNone/>
            </a:pPr>
            <a:endParaRPr lang="en-US" altLang="en-US" sz="2900" dirty="0"/>
          </a:p>
          <a:p>
            <a:r>
              <a:rPr lang="en-US" sz="2900" dirty="0"/>
              <a:t>NOTE: </a:t>
            </a:r>
            <a:r>
              <a:rPr lang="en-US" sz="2900" dirty="0">
                <a:hlinkClick r:id="rId2"/>
              </a:rPr>
              <a:t>Rollover effect samples</a:t>
            </a:r>
            <a:endParaRPr lang="en-US" sz="2900" dirty="0"/>
          </a:p>
          <a:p>
            <a:r>
              <a:rPr lang="en-US" sz="2900" dirty="0"/>
              <a:t>NOTE: </a:t>
            </a:r>
            <a:r>
              <a:rPr lang="en-US" sz="2900" dirty="0">
                <a:hlinkClick r:id="rId3"/>
              </a:rPr>
              <a:t>Rollover effect menu samples</a:t>
            </a:r>
            <a:endParaRPr lang="en-US" sz="2900" dirty="0"/>
          </a:p>
          <a:p>
            <a:endParaRPr lang="en-US" dirty="0"/>
          </a:p>
        </p:txBody>
      </p:sp>
    </p:spTree>
    <p:extLst>
      <p:ext uri="{BB962C8B-B14F-4D97-AF65-F5344CB8AC3E}">
        <p14:creationId xmlns:p14="http://schemas.microsoft.com/office/powerpoint/2010/main" val="4019669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B4E2E-219C-4946-92DE-2CC0B03B5E45}"/>
              </a:ext>
            </a:extLst>
          </p:cNvPr>
          <p:cNvSpPr>
            <a:spLocks noGrp="1"/>
          </p:cNvSpPr>
          <p:nvPr>
            <p:ph type="title"/>
          </p:nvPr>
        </p:nvSpPr>
        <p:spPr/>
        <p:txBody>
          <a:bodyPr/>
          <a:lstStyle/>
          <a:p>
            <a:pPr algn="ctr"/>
            <a:r>
              <a:rPr lang="en-US" dirty="0"/>
              <a:t>Create your own web site from google.com</a:t>
            </a:r>
          </a:p>
        </p:txBody>
      </p:sp>
      <p:sp>
        <p:nvSpPr>
          <p:cNvPr id="3" name="Content Placeholder 2">
            <a:extLst>
              <a:ext uri="{FF2B5EF4-FFF2-40B4-BE49-F238E27FC236}">
                <a16:creationId xmlns:a16="http://schemas.microsoft.com/office/drawing/2014/main" id="{C49CA62B-1F7F-4CA0-81D8-2050F0AD8860}"/>
              </a:ext>
            </a:extLst>
          </p:cNvPr>
          <p:cNvSpPr>
            <a:spLocks noGrp="1"/>
          </p:cNvSpPr>
          <p:nvPr>
            <p:ph idx="1"/>
          </p:nvPr>
        </p:nvSpPr>
        <p:spPr/>
        <p:txBody>
          <a:bodyPr/>
          <a:lstStyle/>
          <a:p>
            <a:r>
              <a:rPr lang="en-US" sz="3200" dirty="0"/>
              <a:t>Logon to </a:t>
            </a:r>
            <a:r>
              <a:rPr lang="en-US" sz="3200" u="sng" dirty="0">
                <a:hlinkClick r:id="rId2"/>
              </a:rPr>
              <a:t>https://sites.google.com</a:t>
            </a:r>
            <a:r>
              <a:rPr lang="en-US" sz="3200" u="sng" dirty="0"/>
              <a:t> </a:t>
            </a:r>
            <a:r>
              <a:rPr lang="en-US" sz="3200" dirty="0"/>
              <a:t>using a google account </a:t>
            </a:r>
          </a:p>
          <a:p>
            <a:pPr marL="0" indent="0">
              <a:buNone/>
            </a:pPr>
            <a:endParaRPr lang="en-US" sz="3200" dirty="0"/>
          </a:p>
          <a:p>
            <a:r>
              <a:rPr lang="en-US" sz="3200" dirty="0"/>
              <a:t>Sample web sites:</a:t>
            </a:r>
          </a:p>
          <a:p>
            <a:r>
              <a:rPr lang="en-US" sz="3200" u="sng" dirty="0">
                <a:hlinkClick r:id="rId3"/>
              </a:rPr>
              <a:t>https://sites.google.com/view/hzmbridge</a:t>
            </a:r>
            <a:endParaRPr lang="en-US" sz="3200" dirty="0"/>
          </a:p>
          <a:p>
            <a:r>
              <a:rPr lang="en-US" sz="3200" u="sng" dirty="0">
                <a:hlinkClick r:id="rId4"/>
              </a:rPr>
              <a:t>https://sites.google.com/view/chiangrai3d2n</a:t>
            </a:r>
            <a:endParaRPr lang="en-US" sz="3200" dirty="0"/>
          </a:p>
          <a:p>
            <a:endParaRPr lang="en-US" dirty="0"/>
          </a:p>
        </p:txBody>
      </p:sp>
    </p:spTree>
    <p:extLst>
      <p:ext uri="{BB962C8B-B14F-4D97-AF65-F5344CB8AC3E}">
        <p14:creationId xmlns:p14="http://schemas.microsoft.com/office/powerpoint/2010/main" val="25791426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3A4AE-8A4C-4990-9125-22CB2196F48A}"/>
              </a:ext>
            </a:extLst>
          </p:cNvPr>
          <p:cNvSpPr>
            <a:spLocks noGrp="1"/>
          </p:cNvSpPr>
          <p:nvPr>
            <p:ph type="title"/>
          </p:nvPr>
        </p:nvSpPr>
        <p:spPr/>
        <p:txBody>
          <a:bodyPr/>
          <a:lstStyle/>
          <a:p>
            <a:pPr algn="ctr"/>
            <a:r>
              <a:rPr lang="en-US" dirty="0"/>
              <a:t>Questions</a:t>
            </a:r>
          </a:p>
        </p:txBody>
      </p:sp>
      <p:sp>
        <p:nvSpPr>
          <p:cNvPr id="3" name="Content Placeholder 2">
            <a:extLst>
              <a:ext uri="{FF2B5EF4-FFF2-40B4-BE49-F238E27FC236}">
                <a16:creationId xmlns:a16="http://schemas.microsoft.com/office/drawing/2014/main" id="{2789B1E1-8BDF-4268-B0B7-39F2A57066CF}"/>
              </a:ext>
            </a:extLst>
          </p:cNvPr>
          <p:cNvSpPr>
            <a:spLocks noGrp="1"/>
          </p:cNvSpPr>
          <p:nvPr>
            <p:ph idx="1"/>
          </p:nvPr>
        </p:nvSpPr>
        <p:spPr/>
        <p:txBody>
          <a:bodyPr>
            <a:normAutofit fontScale="92500" lnSpcReduction="20000"/>
          </a:bodyPr>
          <a:lstStyle/>
          <a:p>
            <a:r>
              <a:rPr lang="en-US" dirty="0"/>
              <a:t>What is XML? (Explain with example)</a:t>
            </a:r>
          </a:p>
          <a:p>
            <a:r>
              <a:rPr lang="en-US" dirty="0"/>
              <a:t>What are the two elements in HTML? (Explain with example)</a:t>
            </a:r>
          </a:p>
          <a:p>
            <a:r>
              <a:rPr lang="en-US" dirty="0"/>
              <a:t>What is HTML special symbol? (Explain with example)</a:t>
            </a:r>
          </a:p>
          <a:p>
            <a:r>
              <a:rPr lang="en-US" dirty="0"/>
              <a:t>What is Cascading Style Sheet? How many ways to apply CSS? </a:t>
            </a:r>
          </a:p>
          <a:p>
            <a:r>
              <a:rPr lang="en-US" dirty="0"/>
              <a:t>What is CSS ID? What is CSS Class?</a:t>
            </a:r>
          </a:p>
          <a:p>
            <a:endParaRPr lang="en-US" dirty="0"/>
          </a:p>
          <a:p>
            <a:endParaRPr lang="en-US" dirty="0"/>
          </a:p>
          <a:p>
            <a:r>
              <a:rPr lang="en-US" dirty="0"/>
              <a:t>How to create a web site?</a:t>
            </a:r>
          </a:p>
          <a:p>
            <a:pPr marL="342900" indent="-342900">
              <a:buFont typeface="+mj-lt"/>
              <a:buAutoNum type="arabicPeriod"/>
            </a:pPr>
            <a:r>
              <a:rPr lang="en-US" dirty="0"/>
              <a:t>Go to </a:t>
            </a:r>
            <a:r>
              <a:rPr lang="en-US" dirty="0">
                <a:hlinkClick r:id="rId2"/>
              </a:rPr>
              <a:t>https://sites.google.com</a:t>
            </a:r>
            <a:endParaRPr lang="en-US" dirty="0"/>
          </a:p>
          <a:p>
            <a:pPr marL="342900" indent="-342900">
              <a:buFont typeface="+mj-lt"/>
              <a:buAutoNum type="arabicPeriod"/>
            </a:pPr>
            <a:r>
              <a:rPr lang="en-US" dirty="0"/>
              <a:t>Logon using your google account.</a:t>
            </a:r>
          </a:p>
          <a:p>
            <a:pPr marL="342900" indent="-342900">
              <a:buFont typeface="+mj-lt"/>
              <a:buAutoNum type="arabicPeriod"/>
            </a:pPr>
            <a:r>
              <a:rPr lang="en-US" dirty="0"/>
              <a:t>Create a simple web site.</a:t>
            </a:r>
          </a:p>
          <a:p>
            <a:pPr marL="342900" indent="-342900">
              <a:buFont typeface="+mj-lt"/>
              <a:buAutoNum type="arabicPeriod"/>
            </a:pPr>
            <a:r>
              <a:rPr lang="en-US" dirty="0"/>
              <a:t>Publish your web site, and send me the URL</a:t>
            </a:r>
          </a:p>
          <a:p>
            <a:endParaRPr lang="en-US" dirty="0"/>
          </a:p>
        </p:txBody>
      </p:sp>
    </p:spTree>
    <p:extLst>
      <p:ext uri="{BB962C8B-B14F-4D97-AF65-F5344CB8AC3E}">
        <p14:creationId xmlns:p14="http://schemas.microsoft.com/office/powerpoint/2010/main" val="2558942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2D6D-F514-494C-89E0-374D02E6AF06}"/>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A41D28C4-D87A-4797-8B15-3D5FD230A52A}"/>
              </a:ext>
            </a:extLst>
          </p:cNvPr>
          <p:cNvSpPr>
            <a:spLocks noGrp="1"/>
          </p:cNvSpPr>
          <p:nvPr>
            <p:ph idx="1"/>
          </p:nvPr>
        </p:nvSpPr>
        <p:spPr/>
        <p:txBody>
          <a:bodyPr/>
          <a:lstStyle/>
          <a:p>
            <a:r>
              <a:rPr lang="en-US" dirty="0">
                <a:hlinkClick r:id="rId2"/>
              </a:rPr>
              <a:t>https://fog.ccsf.edu/~hyip/cnit133/cnit133.html</a:t>
            </a:r>
            <a:endParaRPr lang="en-US" dirty="0"/>
          </a:p>
          <a:p>
            <a:r>
              <a:rPr lang="en-US" dirty="0"/>
              <a:t>Schneider, G. P. (2017). </a:t>
            </a:r>
            <a:r>
              <a:rPr lang="en-US" i="1" dirty="0"/>
              <a:t>Electronic Commerce </a:t>
            </a:r>
            <a:r>
              <a:rPr lang="en-US" dirty="0"/>
              <a:t>(12th ed.)</a:t>
            </a:r>
            <a:r>
              <a:rPr lang="en-US" i="1" dirty="0"/>
              <a:t>. </a:t>
            </a:r>
            <a:r>
              <a:rPr lang="en-US" dirty="0"/>
              <a:t>Boston: Thomson Course Technology </a:t>
            </a:r>
          </a:p>
        </p:txBody>
      </p:sp>
    </p:spTree>
    <p:extLst>
      <p:ext uri="{BB962C8B-B14F-4D97-AF65-F5344CB8AC3E}">
        <p14:creationId xmlns:p14="http://schemas.microsoft.com/office/powerpoint/2010/main" val="51884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EE50E-4F2D-4466-B1F8-05B0EC783E00}"/>
              </a:ext>
            </a:extLst>
          </p:cNvPr>
          <p:cNvSpPr>
            <a:spLocks noGrp="1"/>
          </p:cNvSpPr>
          <p:nvPr>
            <p:ph type="title"/>
          </p:nvPr>
        </p:nvSpPr>
        <p:spPr/>
        <p:txBody>
          <a:bodyPr/>
          <a:lstStyle/>
          <a:p>
            <a:pPr algn="ctr"/>
            <a:r>
              <a:rPr lang="en-US" dirty="0"/>
              <a:t>HTML5</a:t>
            </a:r>
          </a:p>
        </p:txBody>
      </p:sp>
      <p:sp>
        <p:nvSpPr>
          <p:cNvPr id="3" name="Content Placeholder 2">
            <a:extLst>
              <a:ext uri="{FF2B5EF4-FFF2-40B4-BE49-F238E27FC236}">
                <a16:creationId xmlns:a16="http://schemas.microsoft.com/office/drawing/2014/main" id="{5565C2FD-D154-4C34-8F28-2C9C27FAA733}"/>
              </a:ext>
            </a:extLst>
          </p:cNvPr>
          <p:cNvSpPr>
            <a:spLocks noGrp="1"/>
          </p:cNvSpPr>
          <p:nvPr>
            <p:ph idx="1"/>
          </p:nvPr>
        </p:nvSpPr>
        <p:spPr/>
        <p:txBody>
          <a:bodyPr>
            <a:normAutofit fontScale="92500" lnSpcReduction="10000"/>
          </a:bodyPr>
          <a:lstStyle/>
          <a:p>
            <a:r>
              <a:rPr lang="en-US" altLang="en-US" sz="2400" dirty="0"/>
              <a:t>HTML has been in continuous evolution since it was introduced to the Internet in the early 1990s. Some features were introduced in specifications; others were introduced in software releases. In some respects, implementations and Web developer practices have converged with each other and with specifications and standards, but in other ways, they have diverged.</a:t>
            </a:r>
          </a:p>
          <a:p>
            <a:r>
              <a:rPr lang="en-US" altLang="en-US" sz="2400" dirty="0"/>
              <a:t>HTML4 became a W3C Recommendation in 1997. While it continues to serve as a rough guide to many of the core features of HTML, it does not provide enough information to build implementations that interoperate with each other and, more importantly, with Web content. The same goes for XHTML1, which defines an XML serialization for HTML4, and DOM Level 2 HTML, which defines JavaScript APIs for both HTML and XHTML. </a:t>
            </a:r>
            <a:r>
              <a:rPr lang="en-US" altLang="en-US" sz="2400" dirty="0">
                <a:solidFill>
                  <a:srgbClr val="FF0000"/>
                </a:solidFill>
              </a:rPr>
              <a:t>HTML5 replaces DOM2HTML, HTML4, and XHTML1</a:t>
            </a:r>
            <a:r>
              <a:rPr lang="en-US" altLang="en-US" sz="2400" dirty="0"/>
              <a:t>.</a:t>
            </a:r>
          </a:p>
          <a:p>
            <a:endParaRPr lang="en-US" dirty="0"/>
          </a:p>
        </p:txBody>
      </p:sp>
    </p:spTree>
    <p:extLst>
      <p:ext uri="{BB962C8B-B14F-4D97-AF65-F5344CB8AC3E}">
        <p14:creationId xmlns:p14="http://schemas.microsoft.com/office/powerpoint/2010/main" val="2525857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D7A19-8E4A-496B-96D3-D57EB81A0C38}"/>
              </a:ext>
            </a:extLst>
          </p:cNvPr>
          <p:cNvSpPr>
            <a:spLocks noGrp="1"/>
          </p:cNvSpPr>
          <p:nvPr>
            <p:ph type="title"/>
          </p:nvPr>
        </p:nvSpPr>
        <p:spPr/>
        <p:txBody>
          <a:bodyPr/>
          <a:lstStyle/>
          <a:p>
            <a:pPr algn="ctr"/>
            <a:r>
              <a:rPr lang="en-US" dirty="0"/>
              <a:t>Development of Markup Languages</a:t>
            </a:r>
          </a:p>
        </p:txBody>
      </p:sp>
      <p:pic>
        <p:nvPicPr>
          <p:cNvPr id="4" name="Content Placeholder 3">
            <a:extLst>
              <a:ext uri="{FF2B5EF4-FFF2-40B4-BE49-F238E27FC236}">
                <a16:creationId xmlns:a16="http://schemas.microsoft.com/office/drawing/2014/main" id="{72D75CA4-AF0D-45ED-8465-D5F1FB7834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19326" y="2103438"/>
            <a:ext cx="7553324" cy="4240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6456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E2378-0FA4-43D2-A40A-6FF15BBCF2DE}"/>
              </a:ext>
            </a:extLst>
          </p:cNvPr>
          <p:cNvSpPr>
            <a:spLocks noGrp="1"/>
          </p:cNvSpPr>
          <p:nvPr>
            <p:ph type="title"/>
          </p:nvPr>
        </p:nvSpPr>
        <p:spPr/>
        <p:txBody>
          <a:bodyPr/>
          <a:lstStyle/>
          <a:p>
            <a:pPr algn="ctr"/>
            <a:r>
              <a:rPr lang="en-US" dirty="0"/>
              <a:t>HTML Specification</a:t>
            </a:r>
          </a:p>
        </p:txBody>
      </p:sp>
      <p:sp>
        <p:nvSpPr>
          <p:cNvPr id="3" name="Content Placeholder 2">
            <a:extLst>
              <a:ext uri="{FF2B5EF4-FFF2-40B4-BE49-F238E27FC236}">
                <a16:creationId xmlns:a16="http://schemas.microsoft.com/office/drawing/2014/main" id="{82E9D979-5C20-455D-91AA-6EF30ED64F0B}"/>
              </a:ext>
            </a:extLst>
          </p:cNvPr>
          <p:cNvSpPr>
            <a:spLocks noGrp="1"/>
          </p:cNvSpPr>
          <p:nvPr>
            <p:ph idx="1"/>
          </p:nvPr>
        </p:nvSpPr>
        <p:spPr/>
        <p:txBody>
          <a:bodyPr>
            <a:normAutofit fontScale="92500" lnSpcReduction="20000"/>
          </a:bodyPr>
          <a:lstStyle/>
          <a:p>
            <a:r>
              <a:rPr lang="en-US" altLang="en-US" sz="2800" dirty="0"/>
              <a:t>The </a:t>
            </a:r>
            <a:r>
              <a:rPr lang="en-US" altLang="en-US" sz="2800" b="1" dirty="0"/>
              <a:t>HTML (AKA HTML5) </a:t>
            </a:r>
            <a:r>
              <a:rPr lang="en-US" altLang="en-US" sz="2800" dirty="0"/>
              <a:t>specification reflects an effort, started in 2004, to study contemporary HTML implementations and Web content. The specification:</a:t>
            </a:r>
          </a:p>
          <a:p>
            <a:pPr lvl="1">
              <a:buFont typeface="Wingdings" panose="05000000000000000000" pitchFamily="2" charset="2"/>
              <a:buChar char="v"/>
            </a:pPr>
            <a:r>
              <a:rPr lang="en-US" altLang="en-US" sz="2800" dirty="0">
                <a:solidFill>
                  <a:srgbClr val="FF0000"/>
                </a:solidFill>
              </a:rPr>
              <a:t>Defines a single language </a:t>
            </a:r>
            <a:r>
              <a:rPr lang="en-US" altLang="en-US" sz="2800" dirty="0"/>
              <a:t>called HTML which </a:t>
            </a:r>
            <a:r>
              <a:rPr lang="en-US" altLang="en-US" sz="2800" dirty="0">
                <a:solidFill>
                  <a:srgbClr val="FF0000"/>
                </a:solidFill>
              </a:rPr>
              <a:t>can be written in HTML syntax and in XML syntax.</a:t>
            </a:r>
          </a:p>
          <a:p>
            <a:pPr lvl="1">
              <a:buFont typeface="Wingdings" panose="05000000000000000000" pitchFamily="2" charset="2"/>
              <a:buChar char="v"/>
            </a:pPr>
            <a:r>
              <a:rPr lang="en-US" altLang="en-US" sz="2800" dirty="0">
                <a:solidFill>
                  <a:srgbClr val="FF0000"/>
                </a:solidFill>
              </a:rPr>
              <a:t>Defines detailed processing models to foster interoperable implementations</a:t>
            </a:r>
            <a:r>
              <a:rPr lang="en-US" altLang="en-US" sz="2800" dirty="0"/>
              <a:t>.</a:t>
            </a:r>
          </a:p>
          <a:p>
            <a:pPr lvl="1">
              <a:buFont typeface="Wingdings" panose="05000000000000000000" pitchFamily="2" charset="2"/>
              <a:buChar char="v"/>
            </a:pPr>
            <a:r>
              <a:rPr lang="en-US" altLang="en-US" sz="2800" dirty="0">
                <a:solidFill>
                  <a:srgbClr val="FF0000"/>
                </a:solidFill>
              </a:rPr>
              <a:t>Improves markup for documents</a:t>
            </a:r>
            <a:r>
              <a:rPr lang="en-US" altLang="en-US" sz="2800" dirty="0"/>
              <a:t>.</a:t>
            </a:r>
          </a:p>
          <a:p>
            <a:pPr lvl="1">
              <a:buFont typeface="Wingdings" panose="05000000000000000000" pitchFamily="2" charset="2"/>
              <a:buChar char="v"/>
            </a:pPr>
            <a:r>
              <a:rPr lang="en-US" altLang="en-US" sz="2800" dirty="0">
                <a:solidFill>
                  <a:srgbClr val="FF0000"/>
                </a:solidFill>
              </a:rPr>
              <a:t>Introduces markup and APIs for emerging idioms</a:t>
            </a:r>
            <a:r>
              <a:rPr lang="en-US" altLang="en-US" sz="2800" dirty="0"/>
              <a:t>, such as Web applications.</a:t>
            </a:r>
          </a:p>
          <a:p>
            <a:endParaRPr lang="en-US" dirty="0"/>
          </a:p>
        </p:txBody>
      </p:sp>
    </p:spTree>
    <p:extLst>
      <p:ext uri="{BB962C8B-B14F-4D97-AF65-F5344CB8AC3E}">
        <p14:creationId xmlns:p14="http://schemas.microsoft.com/office/powerpoint/2010/main" val="1456074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5AEF-6D15-42F0-A3B9-A23841F5E45E}"/>
              </a:ext>
            </a:extLst>
          </p:cNvPr>
          <p:cNvSpPr>
            <a:spLocks noGrp="1"/>
          </p:cNvSpPr>
          <p:nvPr>
            <p:ph type="title"/>
          </p:nvPr>
        </p:nvSpPr>
        <p:spPr/>
        <p:txBody>
          <a:bodyPr/>
          <a:lstStyle/>
          <a:p>
            <a:pPr algn="ctr"/>
            <a:r>
              <a:rPr lang="en-US" dirty="0"/>
              <a:t>HTML Syntax</a:t>
            </a:r>
          </a:p>
        </p:txBody>
      </p:sp>
      <p:sp>
        <p:nvSpPr>
          <p:cNvPr id="3" name="Content Placeholder 2">
            <a:extLst>
              <a:ext uri="{FF2B5EF4-FFF2-40B4-BE49-F238E27FC236}">
                <a16:creationId xmlns:a16="http://schemas.microsoft.com/office/drawing/2014/main" id="{6050738F-A3FA-4002-886C-E6DEF8B20786}"/>
              </a:ext>
            </a:extLst>
          </p:cNvPr>
          <p:cNvSpPr>
            <a:spLocks noGrp="1"/>
          </p:cNvSpPr>
          <p:nvPr>
            <p:ph idx="1"/>
          </p:nvPr>
        </p:nvSpPr>
        <p:spPr>
          <a:xfrm>
            <a:off x="1066800" y="2112645"/>
            <a:ext cx="10058400" cy="3849624"/>
          </a:xfrm>
        </p:spPr>
        <p:txBody>
          <a:bodyPr>
            <a:noAutofit/>
          </a:bodyPr>
          <a:lstStyle/>
          <a:p>
            <a:r>
              <a:rPr lang="en-US" altLang="en-US" sz="2400" b="1" dirty="0"/>
              <a:t>HTML (or AKA HTML5) </a:t>
            </a:r>
            <a:r>
              <a:rPr lang="en-US" altLang="en-US" sz="2400" dirty="0"/>
              <a:t>defines a syntax, referred to as "the HTML syntax", that is mostly </a:t>
            </a:r>
            <a:r>
              <a:rPr lang="en-US" altLang="en-US" sz="2400" dirty="0">
                <a:solidFill>
                  <a:srgbClr val="FF0000"/>
                </a:solidFill>
              </a:rPr>
              <a:t>compatible with HTML4 and XHTML1 </a:t>
            </a:r>
            <a:r>
              <a:rPr lang="en-US" altLang="en-US" sz="2400" dirty="0"/>
              <a:t>documents published on the Web, but is </a:t>
            </a:r>
            <a:r>
              <a:rPr lang="en-US" altLang="en-US" sz="2400" dirty="0">
                <a:solidFill>
                  <a:srgbClr val="FF0000"/>
                </a:solidFill>
              </a:rPr>
              <a:t>not compatible with the more esoteric SGML features of HTML4.</a:t>
            </a:r>
            <a:r>
              <a:rPr lang="en-US" altLang="en-US" sz="2400" dirty="0"/>
              <a:t> Documents using the HTML syntax are served with the text/html media type.</a:t>
            </a:r>
          </a:p>
          <a:p>
            <a:r>
              <a:rPr lang="en-US" altLang="en-US" sz="2400" dirty="0"/>
              <a:t>HTML also defines detailed parsing rules (including "error handling") for this syntax which are largely compatible with HTML4-era implementations. User agents have to use these rules for resources that have the text/html media type. </a:t>
            </a:r>
            <a:r>
              <a:rPr lang="en-US" altLang="en-US" sz="2400" dirty="0">
                <a:solidFill>
                  <a:srgbClr val="FF0000"/>
                </a:solidFill>
              </a:rPr>
              <a:t>Here is an example document that conforms to the HTML syntax:</a:t>
            </a:r>
          </a:p>
          <a:p>
            <a:pPr marL="0" indent="0">
              <a:buNone/>
            </a:pPr>
            <a:endParaRPr lang="en-US" altLang="en-US" sz="2400" dirty="0">
              <a:solidFill>
                <a:srgbClr val="FF0000"/>
              </a:solidFill>
            </a:endParaRPr>
          </a:p>
          <a:p>
            <a:r>
              <a:rPr lang="en-US" altLang="en-US" sz="2400" b="1" dirty="0">
                <a:solidFill>
                  <a:schemeClr val="tx2"/>
                </a:solidFill>
              </a:rPr>
              <a:t>NOTE:</a:t>
            </a:r>
            <a:r>
              <a:rPr lang="en-US" altLang="en-US" sz="2400" dirty="0">
                <a:solidFill>
                  <a:schemeClr val="tx2"/>
                </a:solidFill>
              </a:rPr>
              <a:t> </a:t>
            </a:r>
            <a:r>
              <a:rPr lang="en-US" sz="2400" dirty="0">
                <a:hlinkClick r:id="rId2"/>
              </a:rPr>
              <a:t>HTML5 template</a:t>
            </a:r>
            <a:endParaRPr lang="en-US" sz="2400" dirty="0"/>
          </a:p>
        </p:txBody>
      </p:sp>
    </p:spTree>
    <p:extLst>
      <p:ext uri="{BB962C8B-B14F-4D97-AF65-F5344CB8AC3E}">
        <p14:creationId xmlns:p14="http://schemas.microsoft.com/office/powerpoint/2010/main" val="203611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8D03C-2567-4BCC-A1CB-22780625150A}"/>
              </a:ext>
            </a:extLst>
          </p:cNvPr>
          <p:cNvSpPr>
            <a:spLocks noGrp="1"/>
          </p:cNvSpPr>
          <p:nvPr>
            <p:ph type="title"/>
          </p:nvPr>
        </p:nvSpPr>
        <p:spPr/>
        <p:txBody>
          <a:bodyPr/>
          <a:lstStyle/>
          <a:p>
            <a:pPr algn="ctr"/>
            <a:r>
              <a:rPr lang="en-US" dirty="0"/>
              <a:t>HTML Template</a:t>
            </a:r>
          </a:p>
        </p:txBody>
      </p:sp>
      <p:sp>
        <p:nvSpPr>
          <p:cNvPr id="3" name="Content Placeholder 2">
            <a:extLst>
              <a:ext uri="{FF2B5EF4-FFF2-40B4-BE49-F238E27FC236}">
                <a16:creationId xmlns:a16="http://schemas.microsoft.com/office/drawing/2014/main" id="{4A9DE493-69D0-4637-8D93-070904332F3E}"/>
              </a:ext>
            </a:extLst>
          </p:cNvPr>
          <p:cNvSpPr>
            <a:spLocks noGrp="1"/>
          </p:cNvSpPr>
          <p:nvPr>
            <p:ph idx="1"/>
          </p:nvPr>
        </p:nvSpPr>
        <p:spPr/>
        <p:txBody>
          <a:bodyPr>
            <a:noAutofit/>
          </a:bodyPr>
          <a:lstStyle/>
          <a:p>
            <a:pPr>
              <a:buFont typeface="Arial" charset="0"/>
              <a:buNone/>
              <a:defRPr/>
            </a:pPr>
            <a:r>
              <a:rPr lang="en-US" sz="1400" dirty="0"/>
              <a:t>&lt;!DOCTYPE html&gt;</a:t>
            </a:r>
          </a:p>
          <a:p>
            <a:pPr>
              <a:buFont typeface="Arial" charset="0"/>
              <a:buNone/>
              <a:defRPr/>
            </a:pPr>
            <a:r>
              <a:rPr lang="en-US" sz="1400" dirty="0"/>
              <a:t>&lt;html </a:t>
            </a:r>
            <a:r>
              <a:rPr lang="en-US" sz="1400" dirty="0" err="1"/>
              <a:t>lang</a:t>
            </a:r>
            <a:r>
              <a:rPr lang="en-US" sz="1400" dirty="0"/>
              <a:t>="</a:t>
            </a:r>
            <a:r>
              <a:rPr lang="en-US" sz="1400" dirty="0" err="1"/>
              <a:t>en</a:t>
            </a:r>
            <a:r>
              <a:rPr lang="en-US" sz="1400" dirty="0"/>
              <a:t>"&gt;</a:t>
            </a:r>
          </a:p>
          <a:p>
            <a:pPr>
              <a:buFont typeface="Arial" charset="0"/>
              <a:buNone/>
              <a:defRPr/>
            </a:pPr>
            <a:r>
              <a:rPr lang="en-US" sz="1400" dirty="0"/>
              <a:t>&lt;head&gt;</a:t>
            </a:r>
          </a:p>
          <a:p>
            <a:pPr>
              <a:buFont typeface="Arial" charset="0"/>
              <a:buNone/>
              <a:defRPr/>
            </a:pPr>
            <a:r>
              <a:rPr lang="en-US" sz="1400" dirty="0"/>
              <a:t>	&lt;meta charset="utf-8"&gt;</a:t>
            </a:r>
          </a:p>
          <a:p>
            <a:pPr>
              <a:buFont typeface="Arial" charset="0"/>
              <a:buNone/>
              <a:defRPr/>
            </a:pPr>
            <a:r>
              <a:rPr lang="en-US" sz="1400" dirty="0"/>
              <a:t>	&lt;title&gt;HTML5 Template&lt;/title&gt;</a:t>
            </a:r>
          </a:p>
          <a:p>
            <a:pPr>
              <a:buFont typeface="Arial" charset="0"/>
              <a:buNone/>
              <a:defRPr/>
            </a:pPr>
            <a:r>
              <a:rPr lang="en-US" sz="1400" dirty="0"/>
              <a:t>&lt;/head&gt;</a:t>
            </a:r>
          </a:p>
          <a:p>
            <a:pPr>
              <a:buFont typeface="Arial" charset="0"/>
              <a:buNone/>
              <a:defRPr/>
            </a:pPr>
            <a:r>
              <a:rPr lang="en-US" sz="1400" dirty="0"/>
              <a:t>&lt;body&gt;</a:t>
            </a:r>
          </a:p>
          <a:p>
            <a:pPr>
              <a:buFont typeface="Arial" charset="0"/>
              <a:buNone/>
              <a:defRPr/>
            </a:pPr>
            <a:r>
              <a:rPr lang="en-US" sz="1400" dirty="0"/>
              <a:t>	&lt;header&gt;</a:t>
            </a:r>
          </a:p>
          <a:p>
            <a:pPr>
              <a:buFont typeface="Arial" charset="0"/>
              <a:buNone/>
              <a:defRPr/>
            </a:pPr>
            <a:r>
              <a:rPr lang="en-US" sz="1400" dirty="0"/>
              <a:t>		&lt;h1&gt;HTML5 Template&lt;/h1&gt;</a:t>
            </a:r>
          </a:p>
          <a:p>
            <a:pPr>
              <a:buFont typeface="Arial" charset="0"/>
              <a:buNone/>
              <a:defRPr/>
            </a:pPr>
            <a:r>
              <a:rPr lang="en-US" sz="1400" dirty="0"/>
              <a:t>	&lt;/header&gt;</a:t>
            </a:r>
          </a:p>
          <a:p>
            <a:pPr>
              <a:buFont typeface="Arial" charset="0"/>
              <a:buNone/>
              <a:defRPr/>
            </a:pPr>
            <a:r>
              <a:rPr lang="en-US" sz="1400" dirty="0"/>
              <a:t>	&lt;section&gt;</a:t>
            </a:r>
          </a:p>
          <a:p>
            <a:pPr>
              <a:buFont typeface="Arial" charset="0"/>
              <a:buNone/>
              <a:defRPr/>
            </a:pPr>
            <a:r>
              <a:rPr lang="en-US" sz="1400" dirty="0"/>
              <a:t>		&lt;p&gt;Section element&lt;/p&gt;</a:t>
            </a:r>
          </a:p>
          <a:p>
            <a:pPr>
              <a:buFont typeface="Arial" charset="0"/>
              <a:buNone/>
              <a:defRPr/>
            </a:pPr>
            <a:r>
              <a:rPr lang="en-US" sz="1400" dirty="0"/>
              <a:t>	&lt;/section&gt;</a:t>
            </a:r>
          </a:p>
          <a:p>
            <a:pPr>
              <a:buFont typeface="Arial" charset="0"/>
              <a:buNone/>
              <a:defRPr/>
            </a:pPr>
            <a:r>
              <a:rPr lang="en-US" sz="1600" dirty="0"/>
              <a:t>	</a:t>
            </a:r>
          </a:p>
        </p:txBody>
      </p:sp>
    </p:spTree>
    <p:extLst>
      <p:ext uri="{BB962C8B-B14F-4D97-AF65-F5344CB8AC3E}">
        <p14:creationId xmlns:p14="http://schemas.microsoft.com/office/powerpoint/2010/main" val="2822373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85C3E-01AE-4068-A41E-F978D8FD341C}"/>
              </a:ext>
            </a:extLst>
          </p:cNvPr>
          <p:cNvSpPr>
            <a:spLocks noGrp="1"/>
          </p:cNvSpPr>
          <p:nvPr>
            <p:ph type="title"/>
          </p:nvPr>
        </p:nvSpPr>
        <p:spPr/>
        <p:txBody>
          <a:bodyPr/>
          <a:lstStyle/>
          <a:p>
            <a:pPr algn="ctr"/>
            <a:r>
              <a:rPr lang="en-US" dirty="0"/>
              <a:t>HTML Template</a:t>
            </a:r>
          </a:p>
        </p:txBody>
      </p:sp>
      <p:sp>
        <p:nvSpPr>
          <p:cNvPr id="3" name="Content Placeholder 2">
            <a:extLst>
              <a:ext uri="{FF2B5EF4-FFF2-40B4-BE49-F238E27FC236}">
                <a16:creationId xmlns:a16="http://schemas.microsoft.com/office/drawing/2014/main" id="{CAFEB0E3-4014-42CC-A28C-246794C437C4}"/>
              </a:ext>
            </a:extLst>
          </p:cNvPr>
          <p:cNvSpPr>
            <a:spLocks noGrp="1"/>
          </p:cNvSpPr>
          <p:nvPr>
            <p:ph idx="1"/>
          </p:nvPr>
        </p:nvSpPr>
        <p:spPr/>
        <p:txBody>
          <a:bodyPr>
            <a:noAutofit/>
          </a:bodyPr>
          <a:lstStyle/>
          <a:p>
            <a:pPr>
              <a:buFont typeface="Arial" charset="0"/>
              <a:buNone/>
              <a:defRPr/>
            </a:pPr>
            <a:r>
              <a:rPr lang="en-US" sz="2400" dirty="0"/>
              <a:t>	</a:t>
            </a:r>
            <a:r>
              <a:rPr lang="en-US" sz="1400" dirty="0"/>
              <a:t>&lt;article&gt;</a:t>
            </a:r>
          </a:p>
          <a:p>
            <a:pPr>
              <a:buFont typeface="Arial" charset="0"/>
              <a:buNone/>
              <a:defRPr/>
            </a:pPr>
            <a:r>
              <a:rPr lang="en-US" sz="1400" dirty="0"/>
              <a:t>		&lt;p&gt;Article element&lt;/p&gt;</a:t>
            </a:r>
          </a:p>
          <a:p>
            <a:pPr>
              <a:buFont typeface="Arial" charset="0"/>
              <a:buNone/>
              <a:defRPr/>
            </a:pPr>
            <a:r>
              <a:rPr lang="en-US" sz="1400" dirty="0"/>
              <a:t>	&lt;/article&gt;</a:t>
            </a:r>
          </a:p>
          <a:p>
            <a:pPr>
              <a:buFont typeface="Arial" charset="0"/>
              <a:buNone/>
              <a:defRPr/>
            </a:pPr>
            <a:r>
              <a:rPr lang="en-US" sz="1400" dirty="0"/>
              <a:t>	&lt;nav&gt;</a:t>
            </a:r>
          </a:p>
          <a:p>
            <a:pPr>
              <a:buFont typeface="Arial" charset="0"/>
              <a:buNone/>
              <a:defRPr/>
            </a:pPr>
            <a:r>
              <a:rPr lang="en-US" sz="1400" dirty="0"/>
              <a:t>		&lt;p&gt;Navigation element&lt;/p&gt;</a:t>
            </a:r>
          </a:p>
          <a:p>
            <a:pPr>
              <a:buFont typeface="Arial" charset="0"/>
              <a:buNone/>
              <a:defRPr/>
            </a:pPr>
            <a:r>
              <a:rPr lang="en-US" sz="1400" dirty="0"/>
              <a:t>	&lt;/nav&gt;</a:t>
            </a:r>
          </a:p>
          <a:p>
            <a:pPr>
              <a:buFont typeface="Arial" charset="0"/>
              <a:buNone/>
              <a:defRPr/>
            </a:pPr>
            <a:r>
              <a:rPr lang="en-US" sz="1400" dirty="0"/>
              <a:t>	&lt;aside&gt;</a:t>
            </a:r>
          </a:p>
          <a:p>
            <a:pPr>
              <a:buFont typeface="Arial" charset="0"/>
              <a:buNone/>
              <a:defRPr/>
            </a:pPr>
            <a:r>
              <a:rPr lang="en-US" sz="1400" dirty="0"/>
              <a:t>		&lt;p&gt;Aside element&lt;/p&gt;</a:t>
            </a:r>
          </a:p>
          <a:p>
            <a:pPr>
              <a:buFont typeface="Arial" charset="0"/>
              <a:buNone/>
              <a:defRPr/>
            </a:pPr>
            <a:r>
              <a:rPr lang="en-US" sz="1400" dirty="0"/>
              <a:t>	&lt;/aside&gt;</a:t>
            </a:r>
          </a:p>
          <a:p>
            <a:pPr>
              <a:buFont typeface="Arial" charset="0"/>
              <a:buNone/>
              <a:defRPr/>
            </a:pPr>
            <a:r>
              <a:rPr lang="en-US" sz="1400" dirty="0"/>
              <a:t>	&lt;footer&gt;</a:t>
            </a:r>
          </a:p>
          <a:p>
            <a:pPr>
              <a:buFont typeface="Arial" charset="0"/>
              <a:buNone/>
              <a:defRPr/>
            </a:pPr>
            <a:r>
              <a:rPr lang="en-US" sz="1400" dirty="0"/>
              <a:t>		&lt;p&gt;Footer element&lt;/p&gt;</a:t>
            </a:r>
          </a:p>
          <a:p>
            <a:pPr>
              <a:buFont typeface="Arial" charset="0"/>
              <a:buNone/>
              <a:defRPr/>
            </a:pPr>
            <a:r>
              <a:rPr lang="en-US" sz="1400" dirty="0"/>
              <a:t>	&lt;/footer&gt;</a:t>
            </a:r>
          </a:p>
          <a:p>
            <a:pPr>
              <a:buFont typeface="Arial" charset="0"/>
              <a:buNone/>
              <a:defRPr/>
            </a:pPr>
            <a:r>
              <a:rPr lang="en-US" sz="1400" dirty="0"/>
              <a:t>&lt;/body&gt;</a:t>
            </a:r>
          </a:p>
          <a:p>
            <a:pPr>
              <a:buFont typeface="Arial" charset="0"/>
              <a:buNone/>
              <a:defRPr/>
            </a:pPr>
            <a:r>
              <a:rPr lang="en-US" sz="1400" dirty="0"/>
              <a:t>&lt;/html&gt;</a:t>
            </a:r>
          </a:p>
        </p:txBody>
      </p:sp>
    </p:spTree>
    <p:extLst>
      <p:ext uri="{BB962C8B-B14F-4D97-AF65-F5344CB8AC3E}">
        <p14:creationId xmlns:p14="http://schemas.microsoft.com/office/powerpoint/2010/main" val="2459055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207</TotalTime>
  <Words>2817</Words>
  <Application>Microsoft Office PowerPoint</Application>
  <PresentationFormat>Widescreen</PresentationFormat>
  <Paragraphs>311</Paragraphs>
  <Slides>37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vt:lpstr>
      <vt:lpstr>Century Gothic</vt:lpstr>
      <vt:lpstr>Courier New</vt:lpstr>
      <vt:lpstr>Garamond</vt:lpstr>
      <vt:lpstr>Gill Sans MT</vt:lpstr>
      <vt:lpstr>Wingdings</vt:lpstr>
      <vt:lpstr>SavonVTI</vt:lpstr>
      <vt:lpstr>Image</vt:lpstr>
      <vt:lpstr>Com 3105 E-Commerce Application Development</vt:lpstr>
      <vt:lpstr>Learning Objectives</vt:lpstr>
      <vt:lpstr>HTML</vt:lpstr>
      <vt:lpstr>HTML5</vt:lpstr>
      <vt:lpstr>Development of Markup Languages</vt:lpstr>
      <vt:lpstr>HTML Specification</vt:lpstr>
      <vt:lpstr>HTML Syntax</vt:lpstr>
      <vt:lpstr>HTML Template</vt:lpstr>
      <vt:lpstr>HTML Template</vt:lpstr>
      <vt:lpstr>XML Syntax</vt:lpstr>
      <vt:lpstr>XML Template</vt:lpstr>
      <vt:lpstr>HTML References</vt:lpstr>
      <vt:lpstr>HTML</vt:lpstr>
      <vt:lpstr>HTML</vt:lpstr>
      <vt:lpstr>HTML Special Symbols</vt:lpstr>
      <vt:lpstr>HTML Tags</vt:lpstr>
      <vt:lpstr>Cascading Style Sheet (CSS)</vt:lpstr>
      <vt:lpstr>3 Ways to Apply CSS</vt:lpstr>
      <vt:lpstr>CSS – Inline Styles</vt:lpstr>
      <vt:lpstr>CSS – Embedded Styles</vt:lpstr>
      <vt:lpstr>CSS – External Styles</vt:lpstr>
      <vt:lpstr>CSS – External Styles</vt:lpstr>
      <vt:lpstr>CSS id/class</vt:lpstr>
      <vt:lpstr>CSS1</vt:lpstr>
      <vt:lpstr>CSS1 – font properties</vt:lpstr>
      <vt:lpstr>CSS1 – text properties</vt:lpstr>
      <vt:lpstr>CSS1 – display or visibility property</vt:lpstr>
      <vt:lpstr>CSS1 – list-style properties</vt:lpstr>
      <vt:lpstr>CSS1 – background properties</vt:lpstr>
      <vt:lpstr>Other CSS1 properties</vt:lpstr>
      <vt:lpstr>CSS2</vt:lpstr>
      <vt:lpstr>CSS2 – position properties</vt:lpstr>
      <vt:lpstr>CSS3 </vt:lpstr>
      <vt:lpstr>CSS Pseudo-class (Rollover Effect)</vt:lpstr>
      <vt:lpstr>Create your own web site from google.com</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34</cp:revision>
  <dcterms:created xsi:type="dcterms:W3CDTF">2019-11-08T14:14:16Z</dcterms:created>
  <dcterms:modified xsi:type="dcterms:W3CDTF">2020-01-27T07:45:25Z</dcterms:modified>
</cp:coreProperties>
</file>