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43"/>
  </p:notesMasterIdLst>
  <p:sldIdLst>
    <p:sldId id="256" r:id="rId2"/>
    <p:sldId id="284" r:id="rId3"/>
    <p:sldId id="285" r:id="rId4"/>
    <p:sldId id="286" r:id="rId5"/>
    <p:sldId id="287" r:id="rId6"/>
    <p:sldId id="288" r:id="rId7"/>
    <p:sldId id="289" r:id="rId8"/>
    <p:sldId id="290" r:id="rId9"/>
    <p:sldId id="291" r:id="rId10"/>
    <p:sldId id="293" r:id="rId11"/>
    <p:sldId id="294" r:id="rId12"/>
    <p:sldId id="295" r:id="rId13"/>
    <p:sldId id="296" r:id="rId14"/>
    <p:sldId id="297" r:id="rId15"/>
    <p:sldId id="299" r:id="rId16"/>
    <p:sldId id="300" r:id="rId17"/>
    <p:sldId id="301" r:id="rId18"/>
    <p:sldId id="302" r:id="rId19"/>
    <p:sldId id="303" r:id="rId20"/>
    <p:sldId id="304" r:id="rId21"/>
    <p:sldId id="305" r:id="rId22"/>
    <p:sldId id="308" r:id="rId23"/>
    <p:sldId id="309" r:id="rId24"/>
    <p:sldId id="310" r:id="rId25"/>
    <p:sldId id="311" r:id="rId26"/>
    <p:sldId id="312" r:id="rId27"/>
    <p:sldId id="313" r:id="rId28"/>
    <p:sldId id="314" r:id="rId29"/>
    <p:sldId id="306" r:id="rId30"/>
    <p:sldId id="315" r:id="rId31"/>
    <p:sldId id="316" r:id="rId32"/>
    <p:sldId id="317" r:id="rId33"/>
    <p:sldId id="307" r:id="rId34"/>
    <p:sldId id="318" r:id="rId35"/>
    <p:sldId id="319" r:id="rId36"/>
    <p:sldId id="320" r:id="rId37"/>
    <p:sldId id="321" r:id="rId38"/>
    <p:sldId id="322" r:id="rId39"/>
    <p:sldId id="323" r:id="rId40"/>
    <p:sldId id="324" r:id="rId41"/>
    <p:sldId id="292" r:id="rId4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94660"/>
  </p:normalViewPr>
  <p:slideViewPr>
    <p:cSldViewPr snapToGrid="0">
      <p:cViewPr varScale="1">
        <p:scale>
          <a:sx n="62" d="100"/>
          <a:sy n="62" d="100"/>
        </p:scale>
        <p:origin x="876" y="56"/>
      </p:cViewPr>
      <p:guideLst/>
    </p:cSldViewPr>
  </p:slideViewPr>
  <p:notesTextViewPr>
    <p:cViewPr>
      <p:scale>
        <a:sx n="1" d="1"/>
        <a:sy n="1" d="1"/>
      </p:scale>
      <p:origin x="0" y="0"/>
    </p:cViewPr>
  </p:notesTextViewPr>
  <p:sorterViewPr>
    <p:cViewPr>
      <p:scale>
        <a:sx n="100" d="100"/>
        <a:sy n="100" d="100"/>
      </p:scale>
      <p:origin x="0" y="-13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92B54242-1CB7-4401-A65D-31494CF36782}" type="datetimeFigureOut">
              <a:rPr lang="en-US" smtClean="0"/>
              <a:t>2/10/2020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1132214-15D5-493B-9861-177119F454B8}" type="slidenum">
              <a:rPr lang="en-US" smtClean="0"/>
              <a:t>‹#›</a:t>
            </a:fld>
            <a:endParaRPr lang="en-US"/>
          </a:p>
        </p:txBody>
      </p:sp>
    </p:spTree>
    <p:extLst>
      <p:ext uri="{BB962C8B-B14F-4D97-AF65-F5344CB8AC3E}">
        <p14:creationId xmlns:p14="http://schemas.microsoft.com/office/powerpoint/2010/main" val="247906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F1132214-15D5-493B-9861-177119F454B8}" type="slidenum">
              <a:rPr lang="en-US" smtClean="0"/>
              <a:t>27</a:t>
            </a:fld>
            <a:endParaRPr lang="en-US"/>
          </a:p>
        </p:txBody>
      </p:sp>
    </p:spTree>
    <p:extLst>
      <p:ext uri="{BB962C8B-B14F-4D97-AF65-F5344CB8AC3E}">
        <p14:creationId xmlns:p14="http://schemas.microsoft.com/office/powerpoint/2010/main" val="4228884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2/10/2020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2/10/2020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2/10/2020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2/10/2020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2/10/2020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Com 3105 E-Commerce Application Development</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rmAutofit/>
          </a:bodyPr>
          <a:lstStyle/>
          <a:p>
            <a:pPr marL="0" indent="0" algn="ctr">
              <a:spcBef>
                <a:spcPts val="0"/>
              </a:spcBef>
              <a:spcAft>
                <a:spcPts val="600"/>
              </a:spcAft>
              <a:buNone/>
            </a:pPr>
            <a:r>
              <a:rPr lang="en-US"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0D185-4C4E-4D28-ACF9-281DC5933CBC}"/>
              </a:ext>
            </a:extLst>
          </p:cNvPr>
          <p:cNvSpPr>
            <a:spLocks noGrp="1"/>
          </p:cNvSpPr>
          <p:nvPr>
            <p:ph type="title"/>
          </p:nvPr>
        </p:nvSpPr>
        <p:spPr/>
        <p:txBody>
          <a:bodyPr/>
          <a:lstStyle/>
          <a:p>
            <a:pPr algn="ctr"/>
            <a:r>
              <a:rPr lang="en-US" dirty="0">
                <a:highlight>
                  <a:srgbClr val="FFFF00"/>
                </a:highlight>
              </a:rPr>
              <a:t>2. Fee-for-Content Revenue Models</a:t>
            </a:r>
          </a:p>
        </p:txBody>
      </p:sp>
      <p:sp>
        <p:nvSpPr>
          <p:cNvPr id="3" name="Content Placeholder 2">
            <a:extLst>
              <a:ext uri="{FF2B5EF4-FFF2-40B4-BE49-F238E27FC236}">
                <a16:creationId xmlns:a16="http://schemas.microsoft.com/office/drawing/2014/main" id="{24D50E7D-3435-4979-AA85-37F59881302B}"/>
              </a:ext>
            </a:extLst>
          </p:cNvPr>
          <p:cNvSpPr>
            <a:spLocks noGrp="1"/>
          </p:cNvSpPr>
          <p:nvPr>
            <p:ph idx="1"/>
          </p:nvPr>
        </p:nvSpPr>
        <p:spPr/>
        <p:txBody>
          <a:bodyPr/>
          <a:lstStyle/>
          <a:p>
            <a:r>
              <a:rPr lang="en-US" sz="2800" b="1" dirty="0"/>
              <a:t>Digital content revenue model</a:t>
            </a:r>
            <a:r>
              <a:rPr lang="en-US" sz="2800" dirty="0"/>
              <a:t>, companies that </a:t>
            </a:r>
            <a:r>
              <a:rPr lang="en-US" sz="2800" dirty="0">
                <a:solidFill>
                  <a:srgbClr val="FF0000"/>
                </a:solidFill>
              </a:rPr>
              <a:t>sell rights to access the information </a:t>
            </a:r>
            <a:r>
              <a:rPr lang="en-US" sz="2800" dirty="0"/>
              <a:t>they own. </a:t>
            </a:r>
          </a:p>
          <a:p>
            <a:r>
              <a:rPr lang="en-US" sz="2800" dirty="0"/>
              <a:t>Many companies </a:t>
            </a:r>
            <a:r>
              <a:rPr lang="en-US" sz="2800" dirty="0">
                <a:solidFill>
                  <a:srgbClr val="FF0000"/>
                </a:solidFill>
              </a:rPr>
              <a:t>sell subscriptions </a:t>
            </a:r>
            <a:r>
              <a:rPr lang="en-US" sz="2800" dirty="0"/>
              <a:t>that give customers the </a:t>
            </a:r>
            <a:r>
              <a:rPr lang="en-US" sz="2800" dirty="0">
                <a:solidFill>
                  <a:srgbClr val="FF0000"/>
                </a:solidFill>
              </a:rPr>
              <a:t>right to access all or a specified part of the information</a:t>
            </a:r>
            <a:r>
              <a:rPr lang="en-US" sz="2800" dirty="0"/>
              <a:t>.</a:t>
            </a:r>
          </a:p>
          <a:p>
            <a:r>
              <a:rPr lang="en-US" sz="2800" dirty="0"/>
              <a:t>Others sell the </a:t>
            </a:r>
            <a:r>
              <a:rPr lang="en-US" sz="2800" dirty="0">
                <a:solidFill>
                  <a:srgbClr val="FF0000"/>
                </a:solidFill>
              </a:rPr>
              <a:t>right to access individual items</a:t>
            </a:r>
            <a:r>
              <a:rPr lang="en-US" sz="2800" dirty="0"/>
              <a:t>.</a:t>
            </a:r>
          </a:p>
          <a:p>
            <a:r>
              <a:rPr lang="en-US" sz="2800" dirty="0"/>
              <a:t>A number of companies </a:t>
            </a:r>
            <a:r>
              <a:rPr lang="en-US" sz="2800" dirty="0">
                <a:solidFill>
                  <a:srgbClr val="FF0000"/>
                </a:solidFill>
              </a:rPr>
              <a:t>combine these two approaches </a:t>
            </a:r>
            <a:r>
              <a:rPr lang="en-US" sz="2800" dirty="0"/>
              <a:t>and </a:t>
            </a:r>
            <a:r>
              <a:rPr lang="en-US" sz="2800" dirty="0">
                <a:solidFill>
                  <a:srgbClr val="FF0000"/>
                </a:solidFill>
              </a:rPr>
              <a:t>sell both subscriptions and individual access rights</a:t>
            </a:r>
            <a:r>
              <a:rPr lang="en-US" sz="2800" dirty="0"/>
              <a:t>.</a:t>
            </a:r>
          </a:p>
          <a:p>
            <a:endParaRPr lang="en-US" dirty="0"/>
          </a:p>
        </p:txBody>
      </p:sp>
    </p:spTree>
    <p:extLst>
      <p:ext uri="{BB962C8B-B14F-4D97-AF65-F5344CB8AC3E}">
        <p14:creationId xmlns:p14="http://schemas.microsoft.com/office/powerpoint/2010/main" val="785760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4FDB3-4FBD-4823-B30C-C4270337BBAF}"/>
              </a:ext>
            </a:extLst>
          </p:cNvPr>
          <p:cNvSpPr>
            <a:spLocks noGrp="1"/>
          </p:cNvSpPr>
          <p:nvPr>
            <p:ph type="title"/>
          </p:nvPr>
        </p:nvSpPr>
        <p:spPr/>
        <p:txBody>
          <a:bodyPr/>
          <a:lstStyle/>
          <a:p>
            <a:pPr algn="ctr"/>
            <a:r>
              <a:rPr lang="en-US" dirty="0"/>
              <a:t>Legal, Academic, Business, and Technical Content</a:t>
            </a:r>
          </a:p>
        </p:txBody>
      </p:sp>
      <p:sp>
        <p:nvSpPr>
          <p:cNvPr id="3" name="Content Placeholder 2">
            <a:extLst>
              <a:ext uri="{FF2B5EF4-FFF2-40B4-BE49-F238E27FC236}">
                <a16:creationId xmlns:a16="http://schemas.microsoft.com/office/drawing/2014/main" id="{E7A55583-E759-4EF9-BD1B-9DB34B039AE3}"/>
              </a:ext>
            </a:extLst>
          </p:cNvPr>
          <p:cNvSpPr>
            <a:spLocks noGrp="1"/>
          </p:cNvSpPr>
          <p:nvPr>
            <p:ph idx="1"/>
          </p:nvPr>
        </p:nvSpPr>
        <p:spPr/>
        <p:txBody>
          <a:bodyPr>
            <a:normAutofit fontScale="92500" lnSpcReduction="10000"/>
          </a:bodyPr>
          <a:lstStyle/>
          <a:p>
            <a:r>
              <a:rPr lang="en-US" sz="2000" dirty="0"/>
              <a:t>LexisNexis offers a </a:t>
            </a:r>
            <a:r>
              <a:rPr lang="en-US" sz="2000" dirty="0">
                <a:solidFill>
                  <a:srgbClr val="FF0000"/>
                </a:solidFill>
              </a:rPr>
              <a:t>variety of information services for lawyers and law enforcement </a:t>
            </a:r>
            <a:r>
              <a:rPr lang="en-US" sz="2000" dirty="0"/>
              <a:t>officials that include laws, regulations, court case decisions, public records, and legal treatises. In the past, law firms had to subscribe to and install expensive dedicated computer systems to obtain access to this information, but the Web has given LexisNexis customers much more flexibility in how they access their subscriptions.</a:t>
            </a:r>
          </a:p>
          <a:p>
            <a:r>
              <a:rPr lang="en-US" sz="2000" dirty="0"/>
              <a:t>Many </a:t>
            </a:r>
            <a:r>
              <a:rPr lang="en-US" sz="2000" dirty="0">
                <a:solidFill>
                  <a:srgbClr val="FF0000"/>
                </a:solidFill>
              </a:rPr>
              <a:t>academic and professional organizations</a:t>
            </a:r>
            <a:r>
              <a:rPr lang="en-US" sz="2000" dirty="0"/>
              <a:t>, such as the American Psychological Association and the Association for Computing Machinery, </a:t>
            </a:r>
            <a:r>
              <a:rPr lang="en-US" sz="2000" dirty="0">
                <a:solidFill>
                  <a:srgbClr val="FF0000"/>
                </a:solidFill>
              </a:rPr>
              <a:t>sell subscriptions to their journals online</a:t>
            </a:r>
            <a:r>
              <a:rPr lang="en-US" sz="2000" dirty="0"/>
              <a:t>. Publishing online eliminates the high costs of paper, printing, and delivery, and makes dissemination of research results less expensive and more timely.</a:t>
            </a:r>
          </a:p>
          <a:p>
            <a:r>
              <a:rPr lang="en-US" sz="2000" dirty="0"/>
              <a:t>Academic information aggregation services, such as ProQuest Dialog and EBSCO Information Services, </a:t>
            </a:r>
            <a:r>
              <a:rPr lang="en-US" sz="2000" dirty="0">
                <a:solidFill>
                  <a:srgbClr val="FF0000"/>
                </a:solidFill>
              </a:rPr>
              <a:t>purchases the rights to academic journals, newspapers, and other publications and resell those rights in various subscription packages to schools, libraries, companies, and not-for-profit institutions</a:t>
            </a:r>
            <a:r>
              <a:rPr lang="en-US" sz="2000" dirty="0"/>
              <a:t>.</a:t>
            </a:r>
          </a:p>
          <a:p>
            <a:endParaRPr lang="en-US" dirty="0"/>
          </a:p>
        </p:txBody>
      </p:sp>
    </p:spTree>
    <p:extLst>
      <p:ext uri="{BB962C8B-B14F-4D97-AF65-F5344CB8AC3E}">
        <p14:creationId xmlns:p14="http://schemas.microsoft.com/office/powerpoint/2010/main" val="1127258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CCC0-3F7B-44EE-98D0-35CD04C3AC9E}"/>
              </a:ext>
            </a:extLst>
          </p:cNvPr>
          <p:cNvSpPr>
            <a:spLocks noGrp="1"/>
          </p:cNvSpPr>
          <p:nvPr>
            <p:ph type="title"/>
          </p:nvPr>
        </p:nvSpPr>
        <p:spPr/>
        <p:txBody>
          <a:bodyPr/>
          <a:lstStyle/>
          <a:p>
            <a:pPr algn="ctr"/>
            <a:r>
              <a:rPr lang="en-US" dirty="0"/>
              <a:t>Electronic Books</a:t>
            </a:r>
          </a:p>
        </p:txBody>
      </p:sp>
      <p:sp>
        <p:nvSpPr>
          <p:cNvPr id="3" name="Content Placeholder 2">
            <a:extLst>
              <a:ext uri="{FF2B5EF4-FFF2-40B4-BE49-F238E27FC236}">
                <a16:creationId xmlns:a16="http://schemas.microsoft.com/office/drawing/2014/main" id="{33675067-BF93-4162-9D27-68E2F3781400}"/>
              </a:ext>
            </a:extLst>
          </p:cNvPr>
          <p:cNvSpPr>
            <a:spLocks noGrp="1"/>
          </p:cNvSpPr>
          <p:nvPr>
            <p:ph idx="1"/>
          </p:nvPr>
        </p:nvSpPr>
        <p:spPr/>
        <p:txBody>
          <a:bodyPr>
            <a:normAutofit/>
          </a:bodyPr>
          <a:lstStyle/>
          <a:p>
            <a:r>
              <a:rPr lang="en-US" sz="2400" dirty="0"/>
              <a:t>Companies such as Audible and Books-on-Tape (now both owned by Amazon) sold audio editions of books for many years, first as cassette tapes, then as CDs. Today, electronic books (that can be read or listened to) are available for dedicated devices such as Amazon’s Kindle products.</a:t>
            </a:r>
          </a:p>
          <a:p>
            <a:r>
              <a:rPr lang="en-US" sz="2400" dirty="0">
                <a:solidFill>
                  <a:srgbClr val="FF0000"/>
                </a:solidFill>
              </a:rPr>
              <a:t>Electronic books are also sold as digital content</a:t>
            </a:r>
            <a:r>
              <a:rPr lang="en-US" sz="2400" dirty="0"/>
              <a:t> by online stores such as Apple’s iTunes and Google Play alongside digital music and video offerings. </a:t>
            </a:r>
          </a:p>
          <a:p>
            <a:r>
              <a:rPr lang="en-US" sz="2400" dirty="0"/>
              <a:t>Sales grew rapidly starting in 2011 and have now declined to about 23% of total book sales in the U.S. but popularity growing in other countries.</a:t>
            </a:r>
          </a:p>
          <a:p>
            <a:r>
              <a:rPr lang="en-US" sz="2400" dirty="0"/>
              <a:t>Physical and electronic books will likely coexist for many years to come.</a:t>
            </a:r>
          </a:p>
        </p:txBody>
      </p:sp>
    </p:spTree>
    <p:extLst>
      <p:ext uri="{BB962C8B-B14F-4D97-AF65-F5344CB8AC3E}">
        <p14:creationId xmlns:p14="http://schemas.microsoft.com/office/powerpoint/2010/main" val="2933907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E8074-63AD-4C24-90DC-2214D73CB81C}"/>
              </a:ext>
            </a:extLst>
          </p:cNvPr>
          <p:cNvSpPr>
            <a:spLocks noGrp="1"/>
          </p:cNvSpPr>
          <p:nvPr>
            <p:ph type="title"/>
          </p:nvPr>
        </p:nvSpPr>
        <p:spPr/>
        <p:txBody>
          <a:bodyPr/>
          <a:lstStyle/>
          <a:p>
            <a:pPr algn="ctr"/>
            <a:r>
              <a:rPr lang="en-US" dirty="0"/>
              <a:t>Online Music</a:t>
            </a:r>
          </a:p>
        </p:txBody>
      </p:sp>
      <p:sp>
        <p:nvSpPr>
          <p:cNvPr id="3" name="Content Placeholder 2">
            <a:extLst>
              <a:ext uri="{FF2B5EF4-FFF2-40B4-BE49-F238E27FC236}">
                <a16:creationId xmlns:a16="http://schemas.microsoft.com/office/drawing/2014/main" id="{F94368EC-1720-4D24-A43A-BF0EF8B93097}"/>
              </a:ext>
            </a:extLst>
          </p:cNvPr>
          <p:cNvSpPr>
            <a:spLocks noGrp="1"/>
          </p:cNvSpPr>
          <p:nvPr>
            <p:ph idx="1"/>
          </p:nvPr>
        </p:nvSpPr>
        <p:spPr/>
        <p:txBody>
          <a:bodyPr>
            <a:noAutofit/>
          </a:bodyPr>
          <a:lstStyle/>
          <a:p>
            <a:r>
              <a:rPr lang="en-US" sz="1200" dirty="0"/>
              <a:t>The </a:t>
            </a:r>
            <a:r>
              <a:rPr lang="en-US" sz="1200" dirty="0">
                <a:solidFill>
                  <a:srgbClr val="FF0000"/>
                </a:solidFill>
              </a:rPr>
              <a:t>recording industry </a:t>
            </a:r>
            <a:r>
              <a:rPr lang="en-US" sz="1200" dirty="0"/>
              <a:t>was </a:t>
            </a:r>
            <a:r>
              <a:rPr lang="en-US" sz="1200" dirty="0">
                <a:solidFill>
                  <a:srgbClr val="FF0000"/>
                </a:solidFill>
              </a:rPr>
              <a:t>slow to embrace online distribution </a:t>
            </a:r>
            <a:r>
              <a:rPr lang="en-US" sz="1200" dirty="0"/>
              <a:t>of music because audio files are digital products that can be </a:t>
            </a:r>
            <a:r>
              <a:rPr lang="en-US" sz="1200" dirty="0">
                <a:solidFill>
                  <a:srgbClr val="FF0000"/>
                </a:solidFill>
              </a:rPr>
              <a:t>easily copied once purchased</a:t>
            </a:r>
            <a:r>
              <a:rPr lang="en-US" sz="1200" dirty="0"/>
              <a:t>.</a:t>
            </a:r>
          </a:p>
          <a:p>
            <a:r>
              <a:rPr lang="en-US" sz="1200" dirty="0"/>
              <a:t>The largest online music stores today include Amazon MP3, Apple’s iTunes, and Google Play.</a:t>
            </a:r>
          </a:p>
          <a:p>
            <a:r>
              <a:rPr lang="en-US" sz="1200" dirty="0"/>
              <a:t>Other companies, such as Pandora, Spotify, and Rhapsody </a:t>
            </a:r>
            <a:r>
              <a:rPr lang="en-US" sz="1200" dirty="0">
                <a:solidFill>
                  <a:srgbClr val="FF0000"/>
                </a:solidFill>
              </a:rPr>
              <a:t>offer subscription services </a:t>
            </a:r>
            <a:r>
              <a:rPr lang="en-US" sz="1200" dirty="0"/>
              <a:t>that stream music to devices for a </a:t>
            </a:r>
            <a:r>
              <a:rPr lang="en-US" sz="1200" dirty="0">
                <a:solidFill>
                  <a:srgbClr val="FF0000"/>
                </a:solidFill>
              </a:rPr>
              <a:t>monthly fee </a:t>
            </a:r>
            <a:r>
              <a:rPr lang="en-US" sz="1200" dirty="0"/>
              <a:t>rather than charging for specific songs or albums.</a:t>
            </a:r>
          </a:p>
          <a:p>
            <a:r>
              <a:rPr lang="en-US" sz="1200" dirty="0"/>
              <a:t>To introduce potential customers to their services, some of these companies offer free, advertising-supported, limited versions of their subscriptions.</a:t>
            </a:r>
          </a:p>
          <a:p>
            <a:r>
              <a:rPr lang="en-US" sz="1200" dirty="0">
                <a:solidFill>
                  <a:srgbClr val="FF0000"/>
                </a:solidFill>
              </a:rPr>
              <a:t>Early complications</a:t>
            </a:r>
          </a:p>
          <a:p>
            <a:pPr lvl="1"/>
            <a:r>
              <a:rPr lang="en-US" sz="1200" dirty="0"/>
              <a:t>No single store offers all music</a:t>
            </a:r>
          </a:p>
          <a:p>
            <a:pPr lvl="1"/>
            <a:r>
              <a:rPr lang="en-US" sz="1200" dirty="0"/>
              <a:t>Individual stores promote their own music file formats</a:t>
            </a:r>
          </a:p>
          <a:p>
            <a:pPr lvl="1"/>
            <a:r>
              <a:rPr lang="en-US" sz="1200" dirty="0"/>
              <a:t>Some artists/recording companies partner with specific store or boycott online sales altogether</a:t>
            </a:r>
          </a:p>
          <a:p>
            <a:r>
              <a:rPr lang="en-US" sz="1200" dirty="0"/>
              <a:t>Some online music sellers required buyers to download and install software, called </a:t>
            </a:r>
            <a:r>
              <a:rPr lang="en-US" sz="1200" b="1" dirty="0">
                <a:solidFill>
                  <a:srgbClr val="FF0000"/>
                </a:solidFill>
              </a:rPr>
              <a:t>Digital Rights Management (DRM) </a:t>
            </a:r>
            <a:r>
              <a:rPr lang="en-US" sz="1200" dirty="0">
                <a:solidFill>
                  <a:srgbClr val="FF0000"/>
                </a:solidFill>
              </a:rPr>
              <a:t>software, that limited the number of copies that could be made of each audio file</a:t>
            </a:r>
            <a:r>
              <a:rPr lang="en-US" sz="1200" dirty="0"/>
              <a:t>.</a:t>
            </a:r>
          </a:p>
          <a:p>
            <a:r>
              <a:rPr lang="en-US" sz="1200" dirty="0"/>
              <a:t>In 2007, the Amazon MP3 store was the first offer DRM-free MP3 format. Since then, most other online music companies have come to offer their music in DRM-free, compatible file formats as well. </a:t>
            </a:r>
          </a:p>
          <a:p>
            <a:r>
              <a:rPr lang="en-US" sz="1200" dirty="0"/>
              <a:t>After years of suffering declines due to illegal copying, the music industry in 2013 reported that sales of recorded music had increased for the first time in 14 years.</a:t>
            </a:r>
          </a:p>
          <a:p>
            <a:r>
              <a:rPr lang="en-US" sz="1200" dirty="0"/>
              <a:t>NOTE: </a:t>
            </a:r>
            <a:r>
              <a:rPr lang="en-US" sz="1200" dirty="0">
                <a:highlight>
                  <a:srgbClr val="FFFF00"/>
                </a:highlight>
              </a:rPr>
              <a:t>Selling online should use technologies to safeguard their products</a:t>
            </a:r>
            <a:r>
              <a:rPr lang="en-US" sz="1200" dirty="0"/>
              <a:t>.</a:t>
            </a:r>
          </a:p>
        </p:txBody>
      </p:sp>
    </p:spTree>
    <p:extLst>
      <p:ext uri="{BB962C8B-B14F-4D97-AF65-F5344CB8AC3E}">
        <p14:creationId xmlns:p14="http://schemas.microsoft.com/office/powerpoint/2010/main" val="446059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9A15B-3C6E-4613-BFED-EA01E36690CE}"/>
              </a:ext>
            </a:extLst>
          </p:cNvPr>
          <p:cNvSpPr>
            <a:spLocks noGrp="1"/>
          </p:cNvSpPr>
          <p:nvPr>
            <p:ph type="title"/>
          </p:nvPr>
        </p:nvSpPr>
        <p:spPr/>
        <p:txBody>
          <a:bodyPr/>
          <a:lstStyle/>
          <a:p>
            <a:pPr algn="ctr"/>
            <a:r>
              <a:rPr lang="en-US" dirty="0"/>
              <a:t>Online Video</a:t>
            </a:r>
          </a:p>
        </p:txBody>
      </p:sp>
      <p:sp>
        <p:nvSpPr>
          <p:cNvPr id="3" name="Content Placeholder 2">
            <a:extLst>
              <a:ext uri="{FF2B5EF4-FFF2-40B4-BE49-F238E27FC236}">
                <a16:creationId xmlns:a16="http://schemas.microsoft.com/office/drawing/2014/main" id="{19AA3E8D-D323-4217-8BDA-1BD833FCB3CA}"/>
              </a:ext>
            </a:extLst>
          </p:cNvPr>
          <p:cNvSpPr>
            <a:spLocks noGrp="1"/>
          </p:cNvSpPr>
          <p:nvPr>
            <p:ph idx="1"/>
          </p:nvPr>
        </p:nvSpPr>
        <p:spPr>
          <a:xfrm>
            <a:off x="1066800" y="1783562"/>
            <a:ext cx="10058400" cy="4514496"/>
          </a:xfrm>
        </p:spPr>
        <p:txBody>
          <a:bodyPr>
            <a:normAutofit lnSpcReduction="10000"/>
          </a:bodyPr>
          <a:lstStyle/>
          <a:p>
            <a:r>
              <a:rPr lang="en-US" dirty="0">
                <a:solidFill>
                  <a:srgbClr val="FF0000"/>
                </a:solidFill>
                <a:highlight>
                  <a:srgbClr val="FFFF00"/>
                </a:highlight>
              </a:rPr>
              <a:t>Digital video can be sold or rented online </a:t>
            </a:r>
            <a:r>
              <a:rPr lang="en-US" dirty="0"/>
              <a:t>as either a file download or as a streaming video.</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Many pay and free providers including Netflix, Amazon, Hulu, HBO, Showtime and YouTube</a:t>
            </a:r>
          </a:p>
          <a:p>
            <a:endParaRPr lang="en-US" dirty="0"/>
          </a:p>
        </p:txBody>
      </p:sp>
      <p:graphicFrame>
        <p:nvGraphicFramePr>
          <p:cNvPr id="4" name="Table 4">
            <a:extLst>
              <a:ext uri="{FF2B5EF4-FFF2-40B4-BE49-F238E27FC236}">
                <a16:creationId xmlns:a16="http://schemas.microsoft.com/office/drawing/2014/main" id="{D2B1CF55-AEEC-4161-9C5E-9968FA026DBF}"/>
              </a:ext>
            </a:extLst>
          </p:cNvPr>
          <p:cNvGraphicFramePr>
            <a:graphicFrameLocks noGrp="1"/>
          </p:cNvGraphicFramePr>
          <p:nvPr>
            <p:extLst>
              <p:ext uri="{D42A27DB-BD31-4B8C-83A1-F6EECF244321}">
                <p14:modId xmlns:p14="http://schemas.microsoft.com/office/powerpoint/2010/main" val="93635399"/>
              </p:ext>
            </p:extLst>
          </p:nvPr>
        </p:nvGraphicFramePr>
        <p:xfrm>
          <a:off x="1436099" y="2219678"/>
          <a:ext cx="8128000" cy="33883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000234741"/>
                    </a:ext>
                  </a:extLst>
                </a:gridCol>
                <a:gridCol w="4064000">
                  <a:extLst>
                    <a:ext uri="{9D8B030D-6E8A-4147-A177-3AD203B41FA5}">
                      <a16:colId xmlns:a16="http://schemas.microsoft.com/office/drawing/2014/main" val="2398827890"/>
                    </a:ext>
                  </a:extLst>
                </a:gridCol>
              </a:tblGrid>
              <a:tr h="370840">
                <a:tc>
                  <a:txBody>
                    <a:bodyPr/>
                    <a:lstStyle/>
                    <a:p>
                      <a:r>
                        <a:rPr lang="en-US" dirty="0"/>
                        <a:t>Online Video problems</a:t>
                      </a:r>
                    </a:p>
                  </a:txBody>
                  <a:tcPr/>
                </a:tc>
                <a:tc>
                  <a:txBody>
                    <a:bodyPr/>
                    <a:lstStyle/>
                    <a:p>
                      <a:r>
                        <a:rPr lang="en-US" dirty="0"/>
                        <a:t>Solutions</a:t>
                      </a:r>
                    </a:p>
                  </a:txBody>
                  <a:tcPr/>
                </a:tc>
                <a:extLst>
                  <a:ext uri="{0D108BD9-81ED-4DB2-BD59-A6C34878D82A}">
                    <a16:rowId xmlns:a16="http://schemas.microsoft.com/office/drawing/2014/main" val="563526617"/>
                  </a:ext>
                </a:extLst>
              </a:tr>
              <a:tr h="370840">
                <a:tc>
                  <a:txBody>
                    <a:bodyPr/>
                    <a:lstStyle/>
                    <a:p>
                      <a:r>
                        <a:rPr lang="en-US" dirty="0"/>
                        <a:t>File size</a:t>
                      </a:r>
                    </a:p>
                  </a:txBody>
                  <a:tcPr/>
                </a:tc>
                <a:tc>
                  <a:txBody>
                    <a:bodyPr/>
                    <a:lstStyle/>
                    <a:p>
                      <a:r>
                        <a:rPr lang="en-US" dirty="0"/>
                        <a:t>New technologies improving the delivery of large files and video streams</a:t>
                      </a:r>
                    </a:p>
                  </a:txBody>
                  <a:tcPr/>
                </a:tc>
                <a:extLst>
                  <a:ext uri="{0D108BD9-81ED-4DB2-BD59-A6C34878D82A}">
                    <a16:rowId xmlns:a16="http://schemas.microsoft.com/office/drawing/2014/main" val="1999419979"/>
                  </a:ext>
                </a:extLst>
              </a:tr>
              <a:tr h="370840">
                <a:tc>
                  <a:txBody>
                    <a:bodyPr/>
                    <a:lstStyle/>
                    <a:p>
                      <a:r>
                        <a:rPr lang="en-US" dirty="0"/>
                        <a:t>Cannibalization (online sales competing with its own sales)</a:t>
                      </a:r>
                    </a:p>
                  </a:txBody>
                  <a:tcPr/>
                </a:tc>
                <a:tc>
                  <a:txBody>
                    <a:bodyPr/>
                    <a:lstStyle/>
                    <a:p>
                      <a:r>
                        <a:rPr lang="en-US" dirty="0"/>
                        <a:t>Alterative distribution strategies – releasing movies online and on DVD simultaneously that charge a subscription or a per-view fee</a:t>
                      </a:r>
                    </a:p>
                  </a:txBody>
                  <a:tcPr/>
                </a:tc>
                <a:extLst>
                  <a:ext uri="{0D108BD9-81ED-4DB2-BD59-A6C34878D82A}">
                    <a16:rowId xmlns:a16="http://schemas.microsoft.com/office/drawing/2014/main" val="772192790"/>
                  </a:ext>
                </a:extLst>
              </a:tr>
              <a:tr h="370840">
                <a:tc>
                  <a:txBody>
                    <a:bodyPr/>
                    <a:lstStyle/>
                    <a:p>
                      <a:r>
                        <a:rPr lang="en-US" dirty="0"/>
                        <a:t>Technological barriers – downloaded video cannot play on variety of devices</a:t>
                      </a:r>
                    </a:p>
                  </a:txBody>
                  <a:tcPr/>
                </a:tc>
                <a:tc>
                  <a:txBody>
                    <a:bodyPr/>
                    <a:lstStyle/>
                    <a:p>
                      <a:r>
                        <a:rPr lang="en-US" dirty="0"/>
                        <a:t>Video delivery technologies are becoming more transparent – browsers can play video without requiring plug-in or external software on different devices</a:t>
                      </a:r>
                    </a:p>
                  </a:txBody>
                  <a:tcPr/>
                </a:tc>
                <a:extLst>
                  <a:ext uri="{0D108BD9-81ED-4DB2-BD59-A6C34878D82A}">
                    <a16:rowId xmlns:a16="http://schemas.microsoft.com/office/drawing/2014/main" val="1349660668"/>
                  </a:ext>
                </a:extLst>
              </a:tr>
            </a:tbl>
          </a:graphicData>
        </a:graphic>
      </p:graphicFrame>
    </p:spTree>
    <p:extLst>
      <p:ext uri="{BB962C8B-B14F-4D97-AF65-F5344CB8AC3E}">
        <p14:creationId xmlns:p14="http://schemas.microsoft.com/office/powerpoint/2010/main" val="737937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41DBF-EC9C-40B4-AD36-286C78ED7236}"/>
              </a:ext>
            </a:extLst>
          </p:cNvPr>
          <p:cNvSpPr>
            <a:spLocks noGrp="1"/>
          </p:cNvSpPr>
          <p:nvPr>
            <p:ph type="title"/>
          </p:nvPr>
        </p:nvSpPr>
        <p:spPr/>
        <p:txBody>
          <a:bodyPr/>
          <a:lstStyle/>
          <a:p>
            <a:pPr algn="ctr"/>
            <a:r>
              <a:rPr lang="en-US" dirty="0">
                <a:highlight>
                  <a:srgbClr val="FFFF00"/>
                </a:highlight>
              </a:rPr>
              <a:t>3. Advertising as a Revenue Model Element</a:t>
            </a:r>
          </a:p>
        </p:txBody>
      </p:sp>
      <p:sp>
        <p:nvSpPr>
          <p:cNvPr id="3" name="Content Placeholder 2">
            <a:extLst>
              <a:ext uri="{FF2B5EF4-FFF2-40B4-BE49-F238E27FC236}">
                <a16:creationId xmlns:a16="http://schemas.microsoft.com/office/drawing/2014/main" id="{9DB85E28-0B9E-467B-BDF0-8F7E6B1699EF}"/>
              </a:ext>
            </a:extLst>
          </p:cNvPr>
          <p:cNvSpPr>
            <a:spLocks noGrp="1"/>
          </p:cNvSpPr>
          <p:nvPr>
            <p:ph idx="1"/>
          </p:nvPr>
        </p:nvSpPr>
        <p:spPr/>
        <p:txBody>
          <a:bodyPr/>
          <a:lstStyle/>
          <a:p>
            <a:r>
              <a:rPr lang="en-US" sz="2800" dirty="0"/>
              <a:t>Many online businesses </a:t>
            </a:r>
            <a:r>
              <a:rPr lang="en-US" sz="2800" dirty="0">
                <a:solidFill>
                  <a:srgbClr val="FF0000"/>
                </a:solidFill>
              </a:rPr>
              <a:t>display advertising on their Web sites</a:t>
            </a:r>
            <a:r>
              <a:rPr lang="en-US" sz="2800" dirty="0"/>
              <a:t>.</a:t>
            </a:r>
          </a:p>
          <a:p>
            <a:r>
              <a:rPr lang="en-US" sz="2800" dirty="0"/>
              <a:t>The </a:t>
            </a:r>
            <a:r>
              <a:rPr lang="en-US" sz="2800" dirty="0">
                <a:solidFill>
                  <a:srgbClr val="FF0000"/>
                </a:solidFill>
              </a:rPr>
              <a:t>fees they charge advertisers are used to support the operation of the Web site </a:t>
            </a:r>
            <a:r>
              <a:rPr lang="en-US" sz="2800" dirty="0"/>
              <a:t>and pay for the development or purchase of its content.</a:t>
            </a:r>
          </a:p>
          <a:p>
            <a:endParaRPr lang="en-US" dirty="0"/>
          </a:p>
        </p:txBody>
      </p:sp>
    </p:spTree>
    <p:extLst>
      <p:ext uri="{BB962C8B-B14F-4D97-AF65-F5344CB8AC3E}">
        <p14:creationId xmlns:p14="http://schemas.microsoft.com/office/powerpoint/2010/main" val="3992650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04D44-3C4E-41F5-8BB8-A631A2CD83AE}"/>
              </a:ext>
            </a:extLst>
          </p:cNvPr>
          <p:cNvSpPr>
            <a:spLocks noGrp="1"/>
          </p:cNvSpPr>
          <p:nvPr>
            <p:ph type="title"/>
          </p:nvPr>
        </p:nvSpPr>
        <p:spPr/>
        <p:txBody>
          <a:bodyPr/>
          <a:lstStyle/>
          <a:p>
            <a:pPr algn="ctr"/>
            <a:r>
              <a:rPr lang="en-US" dirty="0"/>
              <a:t>Advertising-Supported Revenue Models</a:t>
            </a:r>
          </a:p>
        </p:txBody>
      </p:sp>
      <p:sp>
        <p:nvSpPr>
          <p:cNvPr id="3" name="Content Placeholder 2">
            <a:extLst>
              <a:ext uri="{FF2B5EF4-FFF2-40B4-BE49-F238E27FC236}">
                <a16:creationId xmlns:a16="http://schemas.microsoft.com/office/drawing/2014/main" id="{06643DED-3DA3-4BC9-B8F8-A5456FC435C3}"/>
              </a:ext>
            </a:extLst>
          </p:cNvPr>
          <p:cNvSpPr>
            <a:spLocks noGrp="1"/>
          </p:cNvSpPr>
          <p:nvPr>
            <p:ph idx="1"/>
          </p:nvPr>
        </p:nvSpPr>
        <p:spPr/>
        <p:txBody>
          <a:bodyPr>
            <a:noAutofit/>
          </a:bodyPr>
          <a:lstStyle/>
          <a:p>
            <a:r>
              <a:rPr lang="en-US" sz="2000" dirty="0"/>
              <a:t>The </a:t>
            </a:r>
            <a:r>
              <a:rPr lang="en-US" sz="2000" b="1" dirty="0"/>
              <a:t>Advertising-supported revenue model </a:t>
            </a:r>
            <a:r>
              <a:rPr lang="en-US" sz="2000" dirty="0"/>
              <a:t>is the one used by broadcast network television in the United States. </a:t>
            </a:r>
          </a:p>
          <a:p>
            <a:r>
              <a:rPr lang="en-US" sz="2000" dirty="0"/>
              <a:t>Broadcasters </a:t>
            </a:r>
            <a:r>
              <a:rPr lang="en-US" sz="2000" dirty="0">
                <a:solidFill>
                  <a:srgbClr val="FF0000"/>
                </a:solidFill>
              </a:rPr>
              <a:t>provide free programming to an audience along with advertising messages</a:t>
            </a:r>
            <a:r>
              <a:rPr lang="en-US" sz="2000" dirty="0"/>
              <a:t>. The advertising revenue is sufficient to support the operations of the network and the creation or purchase of the programs. </a:t>
            </a:r>
          </a:p>
          <a:p>
            <a:r>
              <a:rPr lang="en-US" sz="2000" dirty="0"/>
              <a:t>A </a:t>
            </a:r>
            <a:r>
              <a:rPr lang="en-US" sz="2000" b="1" dirty="0"/>
              <a:t>portal </a:t>
            </a:r>
            <a:r>
              <a:rPr lang="en-US" sz="2000" dirty="0"/>
              <a:t>or </a:t>
            </a:r>
            <a:r>
              <a:rPr lang="en-US" sz="2000" b="1" dirty="0"/>
              <a:t>Web portal </a:t>
            </a:r>
            <a:r>
              <a:rPr lang="en-US" sz="2000" dirty="0"/>
              <a:t>is a </a:t>
            </a:r>
            <a:r>
              <a:rPr lang="en-US" sz="2000" dirty="0">
                <a:solidFill>
                  <a:srgbClr val="FF0000"/>
                </a:solidFill>
              </a:rPr>
              <a:t>site </a:t>
            </a:r>
            <a:r>
              <a:rPr lang="en-US" sz="2000" dirty="0"/>
              <a:t>that people use as a </a:t>
            </a:r>
            <a:r>
              <a:rPr lang="en-US" sz="2000" dirty="0">
                <a:solidFill>
                  <a:srgbClr val="FF0000"/>
                </a:solidFill>
              </a:rPr>
              <a:t>launching point to enter the Web</a:t>
            </a:r>
            <a:r>
              <a:rPr lang="en-US" sz="2000" dirty="0"/>
              <a:t>. (the word “portal” means “doorway”)</a:t>
            </a:r>
          </a:p>
          <a:p>
            <a:r>
              <a:rPr lang="en-US" sz="2000" dirty="0"/>
              <a:t>A </a:t>
            </a:r>
            <a:r>
              <a:rPr lang="en-US" sz="2000" b="1" dirty="0"/>
              <a:t>Web directory </a:t>
            </a:r>
            <a:r>
              <a:rPr lang="en-US" sz="2000" dirty="0"/>
              <a:t>is a </a:t>
            </a:r>
            <a:r>
              <a:rPr lang="en-US" sz="2000" dirty="0">
                <a:solidFill>
                  <a:srgbClr val="FF0000"/>
                </a:solidFill>
              </a:rPr>
              <a:t>listing of hyperlinks </a:t>
            </a:r>
            <a:r>
              <a:rPr lang="en-US" sz="2000" dirty="0"/>
              <a:t>to Web pages.</a:t>
            </a:r>
          </a:p>
          <a:p>
            <a:r>
              <a:rPr lang="en-US" sz="2000" dirty="0"/>
              <a:t>There are </a:t>
            </a:r>
            <a:r>
              <a:rPr lang="en-US" sz="2000" dirty="0">
                <a:solidFill>
                  <a:srgbClr val="FF0000"/>
                </a:solidFill>
              </a:rPr>
              <a:t>three strategies </a:t>
            </a:r>
            <a:r>
              <a:rPr lang="en-US" sz="2000" dirty="0"/>
              <a:t>– general interest (Yahoo!, Google, Bing), specific interest (C-NET), and collection of specific interests (Kayak) – for </a:t>
            </a:r>
            <a:r>
              <a:rPr lang="en-US" sz="2000" dirty="0">
                <a:solidFill>
                  <a:srgbClr val="FF0000"/>
                </a:solidFill>
              </a:rPr>
              <a:t>implementing an advertising-supported revenue model</a:t>
            </a:r>
            <a:r>
              <a:rPr lang="en-US" sz="2000" dirty="0"/>
              <a:t>. </a:t>
            </a:r>
          </a:p>
        </p:txBody>
      </p:sp>
    </p:spTree>
    <p:extLst>
      <p:ext uri="{BB962C8B-B14F-4D97-AF65-F5344CB8AC3E}">
        <p14:creationId xmlns:p14="http://schemas.microsoft.com/office/powerpoint/2010/main" val="1167009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3" name="Rectangle 12">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7" name="Group 16">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8" name="Straight Connector 17">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2" name="Rectangle 21">
            <a:extLst>
              <a:ext uri="{FF2B5EF4-FFF2-40B4-BE49-F238E27FC236}">
                <a16:creationId xmlns:a16="http://schemas.microsoft.com/office/drawing/2014/main" id="{1C3E817E-E139-426E-89E5-9DD346EC7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2ADD2F6-F7FC-464F-8F18-5BDBD27A7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alpha val="60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A3A31F1-FA83-497F-98FF-9A5621DC5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C:\Users\peterson\chimbo temp\Schneider2014\artwork\C8757_ch03_no callouts\Fig3-02.gif">
            <a:extLst>
              <a:ext uri="{FF2B5EF4-FFF2-40B4-BE49-F238E27FC236}">
                <a16:creationId xmlns:a16="http://schemas.microsoft.com/office/drawing/2014/main" id="{F6C5F42E-D4FC-45C1-9059-C874FE87F13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3192" y="1114053"/>
            <a:ext cx="6909386" cy="4622001"/>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27">
            <a:extLst>
              <a:ext uri="{FF2B5EF4-FFF2-40B4-BE49-F238E27FC236}">
                <a16:creationId xmlns:a16="http://schemas.microsoft.com/office/drawing/2014/main" id="{343FF9E2-8F7E-4BCC-9A50-C41AD8A56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31468" y="164592"/>
            <a:ext cx="3708894" cy="654017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2CA1B1-6B99-4D69-85AB-A7B399B1A18A}"/>
              </a:ext>
            </a:extLst>
          </p:cNvPr>
          <p:cNvSpPr>
            <a:spLocks noGrp="1"/>
          </p:cNvSpPr>
          <p:nvPr>
            <p:ph type="title"/>
          </p:nvPr>
        </p:nvSpPr>
        <p:spPr>
          <a:xfrm>
            <a:off x="8560024" y="1559768"/>
            <a:ext cx="3238829" cy="3135379"/>
          </a:xfrm>
        </p:spPr>
        <p:txBody>
          <a:bodyPr vert="horz" lIns="91440" tIns="45720" rIns="91440" bIns="45720" rtlCol="0" anchor="ctr">
            <a:normAutofit/>
          </a:bodyPr>
          <a:lstStyle/>
          <a:p>
            <a:pPr algn="ctr">
              <a:lnSpc>
                <a:spcPct val="83000"/>
              </a:lnSpc>
            </a:pPr>
            <a:r>
              <a:rPr lang="en-US" sz="3000" cap="all" spc="-100" dirty="0"/>
              <a:t>Three Strategies for Implementing an Advertising-supported Revenue Model</a:t>
            </a:r>
          </a:p>
        </p:txBody>
      </p:sp>
      <p:sp>
        <p:nvSpPr>
          <p:cNvPr id="30" name="Rectangle 29">
            <a:extLst>
              <a:ext uri="{FF2B5EF4-FFF2-40B4-BE49-F238E27FC236}">
                <a16:creationId xmlns:a16="http://schemas.microsoft.com/office/drawing/2014/main" id="{47751BC8-250F-493B-BDF9-D45BA5991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19318" y="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2" name="Straight Connector 31">
            <a:extLst>
              <a:ext uri="{FF2B5EF4-FFF2-40B4-BE49-F238E27FC236}">
                <a16:creationId xmlns:a16="http://schemas.microsoft.com/office/drawing/2014/main" id="{BF0F044C-8394-47CB-8E3D-FA56B06939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6B2DCD75-B707-4C51-8ADC-813834C09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2525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4851414-8BB1-42EF-912B-608FCE07B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644123"/>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6503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6C6DC-B86D-4854-8BEB-D17FCD05EF64}"/>
              </a:ext>
            </a:extLst>
          </p:cNvPr>
          <p:cNvSpPr>
            <a:spLocks noGrp="1"/>
          </p:cNvSpPr>
          <p:nvPr>
            <p:ph type="title"/>
          </p:nvPr>
        </p:nvSpPr>
        <p:spPr/>
        <p:txBody>
          <a:bodyPr/>
          <a:lstStyle/>
          <a:p>
            <a:pPr algn="ctr"/>
            <a:r>
              <a:rPr lang="en-US" dirty="0"/>
              <a:t>Advertising-Supported Newspapers</a:t>
            </a:r>
          </a:p>
        </p:txBody>
      </p:sp>
      <p:sp>
        <p:nvSpPr>
          <p:cNvPr id="3" name="Content Placeholder 2">
            <a:extLst>
              <a:ext uri="{FF2B5EF4-FFF2-40B4-BE49-F238E27FC236}">
                <a16:creationId xmlns:a16="http://schemas.microsoft.com/office/drawing/2014/main" id="{CF167735-D64E-45C6-AF3F-F4F2D335B5E7}"/>
              </a:ext>
            </a:extLst>
          </p:cNvPr>
          <p:cNvSpPr>
            <a:spLocks noGrp="1"/>
          </p:cNvSpPr>
          <p:nvPr>
            <p:ph idx="1"/>
          </p:nvPr>
        </p:nvSpPr>
        <p:spPr/>
        <p:txBody>
          <a:bodyPr>
            <a:normAutofit/>
          </a:bodyPr>
          <a:lstStyle/>
          <a:p>
            <a:r>
              <a:rPr lang="en-US" sz="2000" dirty="0"/>
              <a:t>Many newspapers and magazines publish all or part of their print content on the Web.  They sell advertising to cover the costs of converting their print content to an online format and operating the Web site.</a:t>
            </a:r>
          </a:p>
          <a:p>
            <a:r>
              <a:rPr lang="en-US" sz="2000" dirty="0"/>
              <a:t>Although a Web site can provide greater exposure for a newspaper’s and a larger audience for advertising that it carries, an online edition also can divert sales from the print edition.</a:t>
            </a:r>
          </a:p>
          <a:p>
            <a:r>
              <a:rPr lang="en-US" sz="2000" dirty="0"/>
              <a:t>One </a:t>
            </a:r>
            <a:r>
              <a:rPr lang="en-US" sz="2000" dirty="0">
                <a:solidFill>
                  <a:srgbClr val="FF0000"/>
                </a:solidFill>
              </a:rPr>
              <a:t>mixed revenue model </a:t>
            </a:r>
            <a:r>
              <a:rPr lang="en-US" sz="2000" dirty="0"/>
              <a:t>for newspapers </a:t>
            </a:r>
            <a:r>
              <a:rPr lang="en-US" sz="2000" dirty="0">
                <a:solidFill>
                  <a:srgbClr val="FF0000"/>
                </a:solidFill>
              </a:rPr>
              <a:t>provides some content at no cost but charges a fee for other content</a:t>
            </a:r>
            <a:r>
              <a:rPr lang="en-US" sz="2000" dirty="0"/>
              <a:t>. </a:t>
            </a:r>
          </a:p>
          <a:p>
            <a:r>
              <a:rPr lang="en-US" sz="2000" dirty="0"/>
              <a:t>This approach, where </a:t>
            </a:r>
            <a:r>
              <a:rPr lang="en-US" sz="2000" dirty="0">
                <a:solidFill>
                  <a:srgbClr val="FF0000"/>
                </a:solidFill>
              </a:rPr>
              <a:t>free content is available up to a point at which fees begins</a:t>
            </a:r>
            <a:r>
              <a:rPr lang="en-US" sz="2000" dirty="0"/>
              <a:t>, is called a </a:t>
            </a:r>
            <a:r>
              <a:rPr lang="en-US" sz="2000" b="1" dirty="0"/>
              <a:t>paywall</a:t>
            </a:r>
            <a:r>
              <a:rPr lang="en-US" sz="2000" dirty="0"/>
              <a:t> (that is, a visitor can access free content until hitting a wall, and then must pay to pass over that wall)</a:t>
            </a:r>
          </a:p>
        </p:txBody>
      </p:sp>
    </p:spTree>
    <p:extLst>
      <p:ext uri="{BB962C8B-B14F-4D97-AF65-F5344CB8AC3E}">
        <p14:creationId xmlns:p14="http://schemas.microsoft.com/office/powerpoint/2010/main" val="1870087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F54C9-0B25-45DD-84F2-1F870D02BB21}"/>
              </a:ext>
            </a:extLst>
          </p:cNvPr>
          <p:cNvSpPr>
            <a:spLocks noGrp="1"/>
          </p:cNvSpPr>
          <p:nvPr>
            <p:ph type="title"/>
          </p:nvPr>
        </p:nvSpPr>
        <p:spPr/>
        <p:txBody>
          <a:bodyPr/>
          <a:lstStyle/>
          <a:p>
            <a:pPr algn="ctr"/>
            <a:r>
              <a:rPr lang="en-US" dirty="0"/>
              <a:t>Advertising-supported Online Classified Ad Sites</a:t>
            </a:r>
          </a:p>
        </p:txBody>
      </p:sp>
      <p:sp>
        <p:nvSpPr>
          <p:cNvPr id="3" name="Content Placeholder 2">
            <a:extLst>
              <a:ext uri="{FF2B5EF4-FFF2-40B4-BE49-F238E27FC236}">
                <a16:creationId xmlns:a16="http://schemas.microsoft.com/office/drawing/2014/main" id="{2551FD05-7DDC-409C-A8C5-03FB79C70784}"/>
              </a:ext>
            </a:extLst>
          </p:cNvPr>
          <p:cNvSpPr>
            <a:spLocks noGrp="1"/>
          </p:cNvSpPr>
          <p:nvPr>
            <p:ph idx="1"/>
          </p:nvPr>
        </p:nvSpPr>
        <p:spPr/>
        <p:txBody>
          <a:bodyPr>
            <a:normAutofit fontScale="85000" lnSpcReduction="20000"/>
          </a:bodyPr>
          <a:lstStyle/>
          <a:p>
            <a:r>
              <a:rPr lang="en-US" sz="2600" dirty="0"/>
              <a:t>In the past, newspapers generated a significant percentage of their </a:t>
            </a:r>
            <a:r>
              <a:rPr lang="en-US" sz="2600" dirty="0">
                <a:solidFill>
                  <a:srgbClr val="FF0000"/>
                </a:solidFill>
              </a:rPr>
              <a:t>revenue from </a:t>
            </a:r>
            <a:r>
              <a:rPr lang="en-US" sz="2600" dirty="0"/>
              <a:t>their </a:t>
            </a:r>
            <a:r>
              <a:rPr lang="en-US" sz="2600" dirty="0">
                <a:solidFill>
                  <a:srgbClr val="FF0000"/>
                </a:solidFill>
              </a:rPr>
              <a:t>classified advertising </a:t>
            </a:r>
            <a:r>
              <a:rPr lang="en-US" sz="2600" dirty="0"/>
              <a:t>pages.</a:t>
            </a:r>
          </a:p>
          <a:p>
            <a:r>
              <a:rPr lang="en-US" sz="2600" dirty="0"/>
              <a:t>The rapid growth of </a:t>
            </a:r>
            <a:r>
              <a:rPr lang="en-US" sz="2600" dirty="0">
                <a:solidFill>
                  <a:srgbClr val="FF0000"/>
                </a:solidFill>
              </a:rPr>
              <a:t>online classified advertising </a:t>
            </a:r>
            <a:r>
              <a:rPr lang="en-US" sz="2600" dirty="0"/>
              <a:t>has taken a large amount of revenue from newspapers, replacing their role as the primary carriers of classified advertising.  For example, </a:t>
            </a:r>
            <a:r>
              <a:rPr lang="en-US" sz="2600" dirty="0">
                <a:solidFill>
                  <a:srgbClr val="FF0000"/>
                </a:solidFill>
              </a:rPr>
              <a:t>craigslist</a:t>
            </a:r>
            <a:r>
              <a:rPr lang="en-US" sz="2600" dirty="0"/>
              <a:t> carry free classified ads or only charge for a small proportion of the ads.</a:t>
            </a:r>
          </a:p>
          <a:p>
            <a:r>
              <a:rPr lang="en-US" sz="2600" dirty="0"/>
              <a:t>The most </a:t>
            </a:r>
            <a:r>
              <a:rPr lang="en-US" sz="2600" dirty="0">
                <a:solidFill>
                  <a:srgbClr val="FF0000"/>
                </a:solidFill>
              </a:rPr>
              <a:t>successful targeted classified advertising </a:t>
            </a:r>
            <a:r>
              <a:rPr lang="en-US" sz="2600" dirty="0"/>
              <a:t>category has been Web employment sites, such as </a:t>
            </a:r>
            <a:r>
              <a:rPr lang="en-US" sz="2600" dirty="0">
                <a:solidFill>
                  <a:srgbClr val="FF0000"/>
                </a:solidFill>
                <a:highlight>
                  <a:srgbClr val="FFFF00"/>
                </a:highlight>
              </a:rPr>
              <a:t>CareerBuilder.com and Monster.com (Monster.com.hk) </a:t>
            </a:r>
            <a:r>
              <a:rPr lang="en-US" sz="2600" dirty="0"/>
              <a:t>offer </a:t>
            </a:r>
            <a:r>
              <a:rPr lang="en-US" sz="2600" dirty="0">
                <a:solidFill>
                  <a:srgbClr val="FF0000"/>
                </a:solidFill>
              </a:rPr>
              <a:t>international</a:t>
            </a:r>
            <a:r>
              <a:rPr lang="en-US" sz="2600" dirty="0"/>
              <a:t> distribution of employment ads.</a:t>
            </a:r>
          </a:p>
          <a:p>
            <a:r>
              <a:rPr lang="en-US" sz="2600" dirty="0"/>
              <a:t>Another type of online classified advertising business AutoTrader.com site accept advertising from individuals and companies that want to sell cars, motorcycles, and boats.</a:t>
            </a:r>
          </a:p>
          <a:p>
            <a:endParaRPr lang="en-US" dirty="0"/>
          </a:p>
        </p:txBody>
      </p:sp>
    </p:spTree>
    <p:extLst>
      <p:ext uri="{BB962C8B-B14F-4D97-AF65-F5344CB8AC3E}">
        <p14:creationId xmlns:p14="http://schemas.microsoft.com/office/powerpoint/2010/main" val="658488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3200" dirty="0">
                <a:solidFill>
                  <a:srgbClr val="000000"/>
                </a:solidFill>
              </a:rPr>
              <a:t>What a revenue model is and how companies use various revenue models</a:t>
            </a:r>
          </a:p>
          <a:p>
            <a:r>
              <a:rPr lang="en-US" sz="3200" dirty="0">
                <a:solidFill>
                  <a:srgbClr val="000000"/>
                </a:solidFill>
              </a:rPr>
              <a:t>What characteristics identify specific revenue models</a:t>
            </a:r>
          </a:p>
          <a:p>
            <a:r>
              <a:rPr lang="en-US" sz="3200" dirty="0">
                <a:solidFill>
                  <a:srgbClr val="000000"/>
                </a:solidFill>
              </a:rPr>
              <a:t>About revenue strategy choices that companies face when selling online</a:t>
            </a:r>
            <a:endParaRPr lang="en-US" sz="3200" dirty="0"/>
          </a:p>
          <a:p>
            <a:r>
              <a:rPr lang="en-US" sz="3200" dirty="0"/>
              <a:t>How companies use the Web to connect with customers</a:t>
            </a:r>
          </a:p>
          <a:p>
            <a:endParaRPr lang="en-US" sz="2200" dirty="0"/>
          </a:p>
        </p:txBody>
      </p:sp>
    </p:spTree>
    <p:extLst>
      <p:ext uri="{BB962C8B-B14F-4D97-AF65-F5344CB8AC3E}">
        <p14:creationId xmlns:p14="http://schemas.microsoft.com/office/powerpoint/2010/main" val="912980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9D3A5-5F40-4FE2-A693-630A0A97571C}"/>
              </a:ext>
            </a:extLst>
          </p:cNvPr>
          <p:cNvSpPr>
            <a:spLocks noGrp="1"/>
          </p:cNvSpPr>
          <p:nvPr>
            <p:ph type="title"/>
          </p:nvPr>
        </p:nvSpPr>
        <p:spPr/>
        <p:txBody>
          <a:bodyPr/>
          <a:lstStyle/>
          <a:p>
            <a:pPr algn="ctr"/>
            <a:r>
              <a:rPr lang="en-US" dirty="0"/>
              <a:t>Advertising-Subscription Mixed Revenue Models</a:t>
            </a:r>
          </a:p>
        </p:txBody>
      </p:sp>
      <p:sp>
        <p:nvSpPr>
          <p:cNvPr id="3" name="Content Placeholder 2">
            <a:extLst>
              <a:ext uri="{FF2B5EF4-FFF2-40B4-BE49-F238E27FC236}">
                <a16:creationId xmlns:a16="http://schemas.microsoft.com/office/drawing/2014/main" id="{C0060634-2328-4D9C-BF5E-7FFF495DC991}"/>
              </a:ext>
            </a:extLst>
          </p:cNvPr>
          <p:cNvSpPr>
            <a:spLocks noGrp="1"/>
          </p:cNvSpPr>
          <p:nvPr>
            <p:ph idx="1"/>
          </p:nvPr>
        </p:nvSpPr>
        <p:spPr/>
        <p:txBody>
          <a:bodyPr>
            <a:normAutofit fontScale="92500" lnSpcReduction="20000"/>
          </a:bodyPr>
          <a:lstStyle/>
          <a:p>
            <a:r>
              <a:rPr lang="en-US" sz="3000" dirty="0"/>
              <a:t>In a traditional print newspapers and magazines, an </a:t>
            </a:r>
            <a:r>
              <a:rPr lang="en-US" sz="3000" b="1" dirty="0"/>
              <a:t>Advertising-subscription mixed revenue model</a:t>
            </a:r>
            <a:r>
              <a:rPr lang="en-US" sz="3000" dirty="0"/>
              <a:t>: </a:t>
            </a:r>
            <a:r>
              <a:rPr lang="en-US" sz="3000" dirty="0">
                <a:solidFill>
                  <a:srgbClr val="FF0000"/>
                </a:solidFill>
              </a:rPr>
              <a:t>Subscribers pay a fee, but also accept some level of advertising</a:t>
            </a:r>
            <a:r>
              <a:rPr lang="en-US" sz="3000" dirty="0"/>
              <a:t>. </a:t>
            </a:r>
          </a:p>
          <a:p>
            <a:r>
              <a:rPr lang="en-US" sz="3000" dirty="0"/>
              <a:t>On Web sites, subscribers are typically subjected to much less advertising than they are on sites supported completely by advertising. </a:t>
            </a:r>
          </a:p>
          <a:p>
            <a:r>
              <a:rPr lang="en-US" sz="3000" dirty="0"/>
              <a:t>Two of the world’s most widely circulated newspapers, </a:t>
            </a:r>
            <a:r>
              <a:rPr lang="en-US" sz="3000" b="1" dirty="0"/>
              <a:t>The New York Times </a:t>
            </a:r>
            <a:r>
              <a:rPr lang="en-US" sz="3000" dirty="0"/>
              <a:t>and </a:t>
            </a:r>
            <a:r>
              <a:rPr lang="en-US" sz="3000" b="1" dirty="0"/>
              <a:t>The Wall Street Journal</a:t>
            </a:r>
            <a:r>
              <a:rPr lang="en-US" sz="3000" dirty="0"/>
              <a:t>, have each used an advertising-subscription mixed model since they first took their publications online. </a:t>
            </a:r>
          </a:p>
          <a:p>
            <a:endParaRPr lang="en-US" dirty="0"/>
          </a:p>
        </p:txBody>
      </p:sp>
    </p:spTree>
    <p:extLst>
      <p:ext uri="{BB962C8B-B14F-4D97-AF65-F5344CB8AC3E}">
        <p14:creationId xmlns:p14="http://schemas.microsoft.com/office/powerpoint/2010/main" val="1426557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D7684-286F-49AC-8B3D-21A235910F34}"/>
              </a:ext>
            </a:extLst>
          </p:cNvPr>
          <p:cNvSpPr>
            <a:spLocks noGrp="1"/>
          </p:cNvSpPr>
          <p:nvPr>
            <p:ph type="title"/>
          </p:nvPr>
        </p:nvSpPr>
        <p:spPr/>
        <p:txBody>
          <a:bodyPr/>
          <a:lstStyle/>
          <a:p>
            <a:pPr algn="ctr"/>
            <a:r>
              <a:rPr lang="en-US" dirty="0">
                <a:highlight>
                  <a:srgbClr val="FFFF00"/>
                </a:highlight>
              </a:rPr>
              <a:t>4. Fee-for-Transaction Revenue Models</a:t>
            </a:r>
          </a:p>
        </p:txBody>
      </p:sp>
      <p:sp>
        <p:nvSpPr>
          <p:cNvPr id="3" name="Content Placeholder 2">
            <a:extLst>
              <a:ext uri="{FF2B5EF4-FFF2-40B4-BE49-F238E27FC236}">
                <a16:creationId xmlns:a16="http://schemas.microsoft.com/office/drawing/2014/main" id="{998E05B4-DCA0-4DFA-834E-61FB05905C3C}"/>
              </a:ext>
            </a:extLst>
          </p:cNvPr>
          <p:cNvSpPr>
            <a:spLocks noGrp="1"/>
          </p:cNvSpPr>
          <p:nvPr>
            <p:ph idx="1"/>
          </p:nvPr>
        </p:nvSpPr>
        <p:spPr/>
        <p:txBody>
          <a:bodyPr/>
          <a:lstStyle/>
          <a:p>
            <a:r>
              <a:rPr lang="en-US" sz="2400" dirty="0"/>
              <a:t>In the </a:t>
            </a:r>
            <a:r>
              <a:rPr lang="en-US" sz="2400" b="1" dirty="0"/>
              <a:t>fee-for-transaction revenue model</a:t>
            </a:r>
            <a:r>
              <a:rPr lang="en-US" sz="2400" dirty="0"/>
              <a:t>, businesses offer services for which they </a:t>
            </a:r>
            <a:r>
              <a:rPr lang="en-US" sz="2400" dirty="0">
                <a:solidFill>
                  <a:srgbClr val="FF0000"/>
                </a:solidFill>
              </a:rPr>
              <a:t>charge a fee </a:t>
            </a:r>
            <a:r>
              <a:rPr lang="en-US" sz="2400" dirty="0"/>
              <a:t>that is </a:t>
            </a:r>
            <a:r>
              <a:rPr lang="en-US" sz="2400" dirty="0">
                <a:solidFill>
                  <a:srgbClr val="FF0000"/>
                </a:solidFill>
              </a:rPr>
              <a:t>based on the number or size of transactions </a:t>
            </a:r>
            <a:r>
              <a:rPr lang="en-US" sz="2400" dirty="0"/>
              <a:t>they process.</a:t>
            </a:r>
          </a:p>
          <a:p>
            <a:r>
              <a:rPr lang="en-US" sz="2400" dirty="0"/>
              <a:t>For example stock trading and online banking.</a:t>
            </a:r>
          </a:p>
          <a:p>
            <a:r>
              <a:rPr lang="en-US" sz="2400" b="1" dirty="0"/>
              <a:t>Disintermediation </a:t>
            </a:r>
            <a:r>
              <a:rPr lang="en-US" sz="2400" dirty="0"/>
              <a:t>occurs when an </a:t>
            </a:r>
            <a:r>
              <a:rPr lang="en-US" sz="2400" dirty="0">
                <a:solidFill>
                  <a:srgbClr val="FF0000"/>
                </a:solidFill>
              </a:rPr>
              <a:t>intermediary (human agent) is cut from </a:t>
            </a:r>
            <a:r>
              <a:rPr lang="en-US" sz="2400" dirty="0"/>
              <a:t>a value chain.</a:t>
            </a:r>
          </a:p>
          <a:p>
            <a:r>
              <a:rPr lang="en-US" sz="2400" dirty="0"/>
              <a:t>The introduction of a </a:t>
            </a:r>
            <a:r>
              <a:rPr lang="en-US" sz="2400" dirty="0">
                <a:solidFill>
                  <a:srgbClr val="FF0000"/>
                </a:solidFill>
              </a:rPr>
              <a:t>new intermediary (fee-for-transaction Web site) </a:t>
            </a:r>
            <a:r>
              <a:rPr lang="en-US" sz="2400" dirty="0"/>
              <a:t>into a value chain is called </a:t>
            </a:r>
            <a:r>
              <a:rPr lang="en-US" sz="2400" b="1" dirty="0"/>
              <a:t>reintermediation</a:t>
            </a:r>
            <a:r>
              <a:rPr lang="en-US" sz="2400" dirty="0"/>
              <a:t>.</a:t>
            </a:r>
          </a:p>
          <a:p>
            <a:endParaRPr lang="en-US" dirty="0"/>
          </a:p>
        </p:txBody>
      </p:sp>
    </p:spTree>
    <p:extLst>
      <p:ext uri="{BB962C8B-B14F-4D97-AF65-F5344CB8AC3E}">
        <p14:creationId xmlns:p14="http://schemas.microsoft.com/office/powerpoint/2010/main" val="237793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885C1-243D-4EC7-A19C-DF1A7554EBCA}"/>
              </a:ext>
            </a:extLst>
          </p:cNvPr>
          <p:cNvSpPr>
            <a:spLocks noGrp="1"/>
          </p:cNvSpPr>
          <p:nvPr>
            <p:ph type="title"/>
          </p:nvPr>
        </p:nvSpPr>
        <p:spPr/>
        <p:txBody>
          <a:bodyPr/>
          <a:lstStyle/>
          <a:p>
            <a:pPr algn="ctr"/>
            <a:r>
              <a:rPr lang="en-US" dirty="0"/>
              <a:t>Stock Brokerage Firms: Two Rounds of Disintermediation</a:t>
            </a:r>
          </a:p>
        </p:txBody>
      </p:sp>
      <p:sp>
        <p:nvSpPr>
          <p:cNvPr id="3" name="Content Placeholder 2">
            <a:extLst>
              <a:ext uri="{FF2B5EF4-FFF2-40B4-BE49-F238E27FC236}">
                <a16:creationId xmlns:a16="http://schemas.microsoft.com/office/drawing/2014/main" id="{1F6FB989-C7CA-4130-B496-20819955E1E8}"/>
              </a:ext>
            </a:extLst>
          </p:cNvPr>
          <p:cNvSpPr>
            <a:spLocks noGrp="1"/>
          </p:cNvSpPr>
          <p:nvPr>
            <p:ph idx="1"/>
          </p:nvPr>
        </p:nvSpPr>
        <p:spPr/>
        <p:txBody>
          <a:bodyPr>
            <a:noAutofit/>
          </a:bodyPr>
          <a:lstStyle/>
          <a:p>
            <a:r>
              <a:rPr lang="en-US" dirty="0"/>
              <a:t>Online stock brokerage firms use a fee-for-transaction model. They charge their customers a commission for each trade executed.</a:t>
            </a:r>
          </a:p>
          <a:p>
            <a:r>
              <a:rPr lang="en-US" dirty="0"/>
              <a:t>In the past, stockbrokers offered investment advice and make specific buy and sell recommendations to customers in addition to their transaction execution services.</a:t>
            </a:r>
          </a:p>
          <a:p>
            <a:r>
              <a:rPr lang="en-US" dirty="0"/>
              <a:t>They did not charge for this advice, but they did charge substantial commissions on the trades they executed.</a:t>
            </a:r>
          </a:p>
          <a:p>
            <a:r>
              <a:rPr lang="en-US" dirty="0"/>
              <a:t>In early 1970, a number of </a:t>
            </a:r>
            <a:r>
              <a:rPr lang="en-US" dirty="0">
                <a:solidFill>
                  <a:srgbClr val="FF0000"/>
                </a:solidFill>
              </a:rPr>
              <a:t>discount brokers </a:t>
            </a:r>
            <a:r>
              <a:rPr lang="en-US" dirty="0"/>
              <a:t>opened. These discount brokers distinguished themselves by not offering any investment advice and charging </a:t>
            </a:r>
            <a:r>
              <a:rPr lang="en-US" dirty="0">
                <a:solidFill>
                  <a:srgbClr val="FF0000"/>
                </a:solidFill>
              </a:rPr>
              <a:t>very low commissions</a:t>
            </a:r>
            <a:r>
              <a:rPr lang="en-US" dirty="0"/>
              <a:t>.</a:t>
            </a:r>
          </a:p>
          <a:p>
            <a:r>
              <a:rPr lang="en-US" dirty="0"/>
              <a:t>In 1990, as new online brokerage firms took business away from the discount brokers who had earlier taken business away from traditional brokers. </a:t>
            </a:r>
          </a:p>
          <a:p>
            <a:r>
              <a:rPr lang="en-US" dirty="0"/>
              <a:t>The Web made it possible for firms such as </a:t>
            </a:r>
            <a:r>
              <a:rPr lang="en-US" dirty="0" err="1"/>
              <a:t>E*Trade</a:t>
            </a:r>
            <a:r>
              <a:rPr lang="en-US" dirty="0"/>
              <a:t> Financial to compete with both traditional and discount brokers by </a:t>
            </a:r>
            <a:r>
              <a:rPr lang="en-US" dirty="0">
                <a:solidFill>
                  <a:srgbClr val="FF0000"/>
                </a:solidFill>
              </a:rPr>
              <a:t>offering investment advice </a:t>
            </a:r>
            <a:r>
              <a:rPr lang="en-US" dirty="0"/>
              <a:t>posted </a:t>
            </a:r>
            <a:r>
              <a:rPr lang="en-US" dirty="0">
                <a:solidFill>
                  <a:srgbClr val="FF0000"/>
                </a:solidFill>
              </a:rPr>
              <a:t>on their Web pages </a:t>
            </a:r>
            <a:r>
              <a:rPr lang="en-US" dirty="0"/>
              <a:t>or sent in </a:t>
            </a:r>
            <a:r>
              <a:rPr lang="en-US" dirty="0">
                <a:solidFill>
                  <a:srgbClr val="FF0000"/>
                </a:solidFill>
              </a:rPr>
              <a:t>e-mailed </a:t>
            </a:r>
            <a:r>
              <a:rPr lang="en-US" dirty="0"/>
              <a:t>newsletters.</a:t>
            </a:r>
          </a:p>
          <a:p>
            <a:r>
              <a:rPr lang="en-US" dirty="0"/>
              <a:t>After two rounds of disintermediation and the financial crisis of 2008, the brokerage firms that remain today do most of their business online.</a:t>
            </a:r>
          </a:p>
        </p:txBody>
      </p:sp>
    </p:spTree>
    <p:extLst>
      <p:ext uri="{BB962C8B-B14F-4D97-AF65-F5344CB8AC3E}">
        <p14:creationId xmlns:p14="http://schemas.microsoft.com/office/powerpoint/2010/main" val="678136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FCEC8-384F-43B0-95A2-3C65E4F1453D}"/>
              </a:ext>
            </a:extLst>
          </p:cNvPr>
          <p:cNvSpPr>
            <a:spLocks noGrp="1"/>
          </p:cNvSpPr>
          <p:nvPr>
            <p:ph type="title"/>
          </p:nvPr>
        </p:nvSpPr>
        <p:spPr/>
        <p:txBody>
          <a:bodyPr/>
          <a:lstStyle/>
          <a:p>
            <a:pPr algn="ctr"/>
            <a:r>
              <a:rPr lang="en-US" dirty="0"/>
              <a:t>Insurance Brokers</a:t>
            </a:r>
          </a:p>
        </p:txBody>
      </p:sp>
      <p:sp>
        <p:nvSpPr>
          <p:cNvPr id="3" name="Content Placeholder 2">
            <a:extLst>
              <a:ext uri="{FF2B5EF4-FFF2-40B4-BE49-F238E27FC236}">
                <a16:creationId xmlns:a16="http://schemas.microsoft.com/office/drawing/2014/main" id="{BEA5839F-ADBB-4576-87B7-E1A18B4D5F60}"/>
              </a:ext>
            </a:extLst>
          </p:cNvPr>
          <p:cNvSpPr>
            <a:spLocks noGrp="1"/>
          </p:cNvSpPr>
          <p:nvPr>
            <p:ph idx="1"/>
          </p:nvPr>
        </p:nvSpPr>
        <p:spPr/>
        <p:txBody>
          <a:bodyPr/>
          <a:lstStyle/>
          <a:p>
            <a:r>
              <a:rPr lang="en-US" sz="2400" dirty="0" err="1"/>
              <a:t>Quotesmith</a:t>
            </a:r>
            <a:r>
              <a:rPr lang="en-US" sz="2400" dirty="0"/>
              <a:t> began business in 1984, decided in 1996 to </a:t>
            </a:r>
            <a:r>
              <a:rPr lang="en-US" sz="2400" dirty="0">
                <a:solidFill>
                  <a:srgbClr val="FF0000"/>
                </a:solidFill>
              </a:rPr>
              <a:t>sell its policy price quotes directly to the public over the Internet</a:t>
            </a:r>
            <a:r>
              <a:rPr lang="en-US" sz="2400" dirty="0"/>
              <a:t>. (Disintermediated the independent insurance agents).</a:t>
            </a:r>
          </a:p>
          <a:p>
            <a:r>
              <a:rPr lang="en-US" sz="2400" dirty="0"/>
              <a:t>The General (General Automobile Insurance Services) uses its </a:t>
            </a:r>
            <a:r>
              <a:rPr lang="en-US" sz="2400" dirty="0">
                <a:solidFill>
                  <a:srgbClr val="FF0000"/>
                </a:solidFill>
              </a:rPr>
              <a:t>Web site to reach auto insurance buyers who might have had trouble getting insurance from other companies</a:t>
            </a:r>
            <a:r>
              <a:rPr lang="en-US" sz="2400" dirty="0"/>
              <a:t>.</a:t>
            </a:r>
          </a:p>
          <a:p>
            <a:r>
              <a:rPr lang="en-US" sz="2400" dirty="0"/>
              <a:t>The General has been successful in this </a:t>
            </a:r>
            <a:r>
              <a:rPr lang="en-US" sz="2400" dirty="0">
                <a:solidFill>
                  <a:srgbClr val="FF0000"/>
                </a:solidFill>
              </a:rPr>
              <a:t>specific niche</a:t>
            </a:r>
            <a:r>
              <a:rPr lang="en-US" sz="2400" dirty="0"/>
              <a:t> of the insurance market.</a:t>
            </a:r>
          </a:p>
          <a:p>
            <a:r>
              <a:rPr lang="en-US" sz="2400" dirty="0"/>
              <a:t>Today, most major insurance companies offer information and policies for sale on their Web sites.</a:t>
            </a:r>
          </a:p>
          <a:p>
            <a:endParaRPr lang="en-US" dirty="0"/>
          </a:p>
        </p:txBody>
      </p:sp>
    </p:spTree>
    <p:extLst>
      <p:ext uri="{BB962C8B-B14F-4D97-AF65-F5344CB8AC3E}">
        <p14:creationId xmlns:p14="http://schemas.microsoft.com/office/powerpoint/2010/main" val="2230875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2C64-0BDF-4822-95B3-9EAE3C7C15F6}"/>
              </a:ext>
            </a:extLst>
          </p:cNvPr>
          <p:cNvSpPr>
            <a:spLocks noGrp="1"/>
          </p:cNvSpPr>
          <p:nvPr>
            <p:ph type="title"/>
          </p:nvPr>
        </p:nvSpPr>
        <p:spPr/>
        <p:txBody>
          <a:bodyPr/>
          <a:lstStyle/>
          <a:p>
            <a:pPr algn="ctr"/>
            <a:r>
              <a:rPr lang="en-US" dirty="0"/>
              <a:t>Event Tickets</a:t>
            </a:r>
          </a:p>
        </p:txBody>
      </p:sp>
      <p:sp>
        <p:nvSpPr>
          <p:cNvPr id="3" name="Content Placeholder 2">
            <a:extLst>
              <a:ext uri="{FF2B5EF4-FFF2-40B4-BE49-F238E27FC236}">
                <a16:creationId xmlns:a16="http://schemas.microsoft.com/office/drawing/2014/main" id="{28666F09-24B0-4F1D-A0A3-C241A8675972}"/>
              </a:ext>
            </a:extLst>
          </p:cNvPr>
          <p:cNvSpPr>
            <a:spLocks noGrp="1"/>
          </p:cNvSpPr>
          <p:nvPr>
            <p:ph idx="1"/>
          </p:nvPr>
        </p:nvSpPr>
        <p:spPr/>
        <p:txBody>
          <a:bodyPr>
            <a:normAutofit/>
          </a:bodyPr>
          <a:lstStyle/>
          <a:p>
            <a:r>
              <a:rPr lang="en-US" sz="2400" dirty="0"/>
              <a:t>The Web gave event promoters the ability to sell tickets from one virtual location to customers practically anywhere in the world.</a:t>
            </a:r>
          </a:p>
          <a:p>
            <a:r>
              <a:rPr lang="en-US" sz="2400" dirty="0"/>
              <a:t>Ticketmaster were early participants in </a:t>
            </a:r>
            <a:r>
              <a:rPr lang="en-US" sz="2400" dirty="0">
                <a:solidFill>
                  <a:srgbClr val="FF0000"/>
                </a:solidFill>
              </a:rPr>
              <a:t>online ticket sales and earn a fee on every ticket</a:t>
            </a:r>
            <a:r>
              <a:rPr lang="en-US" sz="2400" dirty="0"/>
              <a:t> they sell.</a:t>
            </a:r>
          </a:p>
          <a:p>
            <a:r>
              <a:rPr lang="en-US" sz="2400" dirty="0"/>
              <a:t>The Web created opportunities for </a:t>
            </a:r>
            <a:r>
              <a:rPr lang="en-US" sz="2400" dirty="0">
                <a:solidFill>
                  <a:srgbClr val="FF0000"/>
                </a:solidFill>
              </a:rPr>
              <a:t>secondary market tickets</a:t>
            </a:r>
            <a:r>
              <a:rPr lang="en-US" sz="2400" dirty="0"/>
              <a:t>.</a:t>
            </a:r>
          </a:p>
          <a:p>
            <a:r>
              <a:rPr lang="en-US" sz="2400" dirty="0"/>
              <a:t>Companies such as StubHub operate as brokers to connect owners of tickets with buyers. They earn fees on tickets they resell for others, but they can also profit by buying blocks of tickets and reselling them at a higher price. </a:t>
            </a:r>
          </a:p>
        </p:txBody>
      </p:sp>
    </p:spTree>
    <p:extLst>
      <p:ext uri="{BB962C8B-B14F-4D97-AF65-F5344CB8AC3E}">
        <p14:creationId xmlns:p14="http://schemas.microsoft.com/office/powerpoint/2010/main" val="8127691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44470-B64F-4203-993B-85D4C47C864B}"/>
              </a:ext>
            </a:extLst>
          </p:cNvPr>
          <p:cNvSpPr>
            <a:spLocks noGrp="1"/>
          </p:cNvSpPr>
          <p:nvPr>
            <p:ph type="title"/>
          </p:nvPr>
        </p:nvSpPr>
        <p:spPr/>
        <p:txBody>
          <a:bodyPr/>
          <a:lstStyle/>
          <a:p>
            <a:pPr algn="ctr"/>
            <a:r>
              <a:rPr lang="en-US" dirty="0"/>
              <a:t>Online Banking and Financial Services</a:t>
            </a:r>
          </a:p>
        </p:txBody>
      </p:sp>
      <p:sp>
        <p:nvSpPr>
          <p:cNvPr id="3" name="Content Placeholder 2">
            <a:extLst>
              <a:ext uri="{FF2B5EF4-FFF2-40B4-BE49-F238E27FC236}">
                <a16:creationId xmlns:a16="http://schemas.microsoft.com/office/drawing/2014/main" id="{F5B35BDE-4977-40D9-A91D-F0819D488ABA}"/>
              </a:ext>
            </a:extLst>
          </p:cNvPr>
          <p:cNvSpPr>
            <a:spLocks noGrp="1"/>
          </p:cNvSpPr>
          <p:nvPr>
            <p:ph idx="1"/>
          </p:nvPr>
        </p:nvSpPr>
        <p:spPr/>
        <p:txBody>
          <a:bodyPr>
            <a:noAutofit/>
          </a:bodyPr>
          <a:lstStyle/>
          <a:p>
            <a:r>
              <a:rPr lang="en-US" dirty="0"/>
              <a:t>Financial services do not involve a physical product, they are easy to offer on the Web.</a:t>
            </a:r>
          </a:p>
          <a:p>
            <a:r>
              <a:rPr lang="en-US" dirty="0">
                <a:solidFill>
                  <a:srgbClr val="FF0000"/>
                </a:solidFill>
              </a:rPr>
              <a:t>Online banking </a:t>
            </a:r>
            <a:r>
              <a:rPr lang="en-US" dirty="0"/>
              <a:t>was slow to take off on the Web, because many customers were concerned about the safety of their banking transaction data as it traveled the Internet.</a:t>
            </a:r>
          </a:p>
          <a:p>
            <a:r>
              <a:rPr lang="en-US" dirty="0"/>
              <a:t>Today, the general level of trust in online services has increased. </a:t>
            </a:r>
          </a:p>
          <a:p>
            <a:r>
              <a:rPr lang="en-US" dirty="0"/>
              <a:t>Most banks that entered the online banking business did so by offering some of their services on the Web. </a:t>
            </a:r>
          </a:p>
          <a:p>
            <a:r>
              <a:rPr lang="en-US" dirty="0"/>
              <a:t>They generally began with sites that </a:t>
            </a:r>
            <a:r>
              <a:rPr lang="en-US" dirty="0">
                <a:solidFill>
                  <a:srgbClr val="FF0000"/>
                </a:solidFill>
              </a:rPr>
              <a:t>offered account balances and statements, then added bill pay, account transfers, loan applications, and other services</a:t>
            </a:r>
            <a:r>
              <a:rPr lang="en-US" dirty="0"/>
              <a:t>.</a:t>
            </a:r>
          </a:p>
          <a:p>
            <a:r>
              <a:rPr lang="en-US" dirty="0"/>
              <a:t>As online banks add bill presentation services that allow their customers to view all of their bills on the bank’s Web site, they are finding that more of their customers are willing to do their banking on the Web.</a:t>
            </a:r>
          </a:p>
          <a:p>
            <a:r>
              <a:rPr lang="en-US" dirty="0"/>
              <a:t>Online banks now offer account aggregation, which is the ability to obtain bank, investment, loan, and other financial account information from multiple Web sites and display it all in one location at the bank’s Web site.</a:t>
            </a:r>
          </a:p>
        </p:txBody>
      </p:sp>
    </p:spTree>
    <p:extLst>
      <p:ext uri="{BB962C8B-B14F-4D97-AF65-F5344CB8AC3E}">
        <p14:creationId xmlns:p14="http://schemas.microsoft.com/office/powerpoint/2010/main" val="17341827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92BFA-A5A7-498F-BEB3-4E45AA490D49}"/>
              </a:ext>
            </a:extLst>
          </p:cNvPr>
          <p:cNvSpPr>
            <a:spLocks noGrp="1"/>
          </p:cNvSpPr>
          <p:nvPr>
            <p:ph type="title"/>
          </p:nvPr>
        </p:nvSpPr>
        <p:spPr/>
        <p:txBody>
          <a:bodyPr/>
          <a:lstStyle/>
          <a:p>
            <a:pPr algn="ctr"/>
            <a:r>
              <a:rPr lang="en-US" dirty="0"/>
              <a:t>Travel</a:t>
            </a:r>
          </a:p>
        </p:txBody>
      </p:sp>
      <p:sp>
        <p:nvSpPr>
          <p:cNvPr id="3" name="Content Placeholder 2">
            <a:extLst>
              <a:ext uri="{FF2B5EF4-FFF2-40B4-BE49-F238E27FC236}">
                <a16:creationId xmlns:a16="http://schemas.microsoft.com/office/drawing/2014/main" id="{21F7BFDF-C29E-4EA4-B9F9-E1365D9CABD4}"/>
              </a:ext>
            </a:extLst>
          </p:cNvPr>
          <p:cNvSpPr>
            <a:spLocks noGrp="1"/>
          </p:cNvSpPr>
          <p:nvPr>
            <p:ph idx="1"/>
          </p:nvPr>
        </p:nvSpPr>
        <p:spPr/>
        <p:txBody>
          <a:bodyPr>
            <a:noAutofit/>
          </a:bodyPr>
          <a:lstStyle/>
          <a:p>
            <a:r>
              <a:rPr lang="en-US" dirty="0">
                <a:solidFill>
                  <a:srgbClr val="FF0000"/>
                </a:solidFill>
              </a:rPr>
              <a:t>Online travel sites</a:t>
            </a:r>
            <a:r>
              <a:rPr lang="en-US" dirty="0"/>
              <a:t> have evolved to make money in various ways. They all </a:t>
            </a:r>
            <a:r>
              <a:rPr lang="en-US" dirty="0">
                <a:solidFill>
                  <a:srgbClr val="FF0000"/>
                </a:solidFill>
              </a:rPr>
              <a:t>collect any commissions </a:t>
            </a:r>
            <a:r>
              <a:rPr lang="en-US" dirty="0"/>
              <a:t>that are paid.</a:t>
            </a:r>
          </a:p>
          <a:p>
            <a:r>
              <a:rPr lang="en-US" dirty="0"/>
              <a:t>And they buy and sell rooms and airline seats, but most of them, including Travelocity (used to owned by Sabre), and Expedia (used to owned by Microsoft), </a:t>
            </a:r>
            <a:r>
              <a:rPr lang="en-US" dirty="0">
                <a:solidFill>
                  <a:srgbClr val="FF0000"/>
                </a:solidFill>
              </a:rPr>
              <a:t>run advertising on their Web sites in a combined advertising-supported revenue model. </a:t>
            </a:r>
          </a:p>
          <a:p>
            <a:r>
              <a:rPr lang="en-US" dirty="0"/>
              <a:t>In 2001, a consortium of five major U.S. airlines launched Orbitz, which became one of the most visited travel sites on the Web.  The online travel sites were able to disintermediate many traditional travel agencies.</a:t>
            </a:r>
          </a:p>
          <a:p>
            <a:r>
              <a:rPr lang="en-US" dirty="0"/>
              <a:t>Some smaller travel agencies have survived; these agencies most often specialize in cruise vacations.  Web sites that make discounted cruise packages easy to search, such as VacationsToGo.com.</a:t>
            </a:r>
          </a:p>
          <a:p>
            <a:r>
              <a:rPr lang="en-US" dirty="0"/>
              <a:t>Other small travel agencies have been successful by following a reintermediation strategy with a focus on specific groups of travelers, such as WaveHunters.com for surfing and travel. </a:t>
            </a:r>
          </a:p>
          <a:p>
            <a:r>
              <a:rPr lang="en-US" dirty="0"/>
              <a:t>NOTE: Expedia is now owned Travelocity, Orbitz, TripAdvisor, Hotels.com, Hotwire.com, </a:t>
            </a:r>
            <a:r>
              <a:rPr lang="en-US" dirty="0" err="1"/>
              <a:t>CheapTickets</a:t>
            </a:r>
            <a:r>
              <a:rPr lang="en-US" dirty="0"/>
              <a:t>, and Trivago; Priceline.com owns Booking.com, agoda.com, kayak.com </a:t>
            </a:r>
          </a:p>
        </p:txBody>
      </p:sp>
    </p:spTree>
    <p:extLst>
      <p:ext uri="{BB962C8B-B14F-4D97-AF65-F5344CB8AC3E}">
        <p14:creationId xmlns:p14="http://schemas.microsoft.com/office/powerpoint/2010/main" val="874770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7367C-E548-40E2-B970-E042EE80005D}"/>
              </a:ext>
            </a:extLst>
          </p:cNvPr>
          <p:cNvSpPr>
            <a:spLocks noGrp="1"/>
          </p:cNvSpPr>
          <p:nvPr>
            <p:ph type="title"/>
          </p:nvPr>
        </p:nvSpPr>
        <p:spPr/>
        <p:txBody>
          <a:bodyPr/>
          <a:lstStyle/>
          <a:p>
            <a:pPr algn="ctr"/>
            <a:r>
              <a:rPr lang="en-US" dirty="0"/>
              <a:t>Automobile Sales</a:t>
            </a:r>
          </a:p>
        </p:txBody>
      </p:sp>
      <p:sp>
        <p:nvSpPr>
          <p:cNvPr id="3" name="Content Placeholder 2">
            <a:extLst>
              <a:ext uri="{FF2B5EF4-FFF2-40B4-BE49-F238E27FC236}">
                <a16:creationId xmlns:a16="http://schemas.microsoft.com/office/drawing/2014/main" id="{1453D5AB-8456-472A-AEE7-8DD31F48E156}"/>
              </a:ext>
            </a:extLst>
          </p:cNvPr>
          <p:cNvSpPr>
            <a:spLocks noGrp="1"/>
          </p:cNvSpPr>
          <p:nvPr>
            <p:ph idx="1"/>
          </p:nvPr>
        </p:nvSpPr>
        <p:spPr/>
        <p:txBody>
          <a:bodyPr>
            <a:noAutofit/>
          </a:bodyPr>
          <a:lstStyle/>
          <a:p>
            <a:r>
              <a:rPr lang="en-US" sz="2000" dirty="0"/>
              <a:t>Edmunds.com, provides an information service to car buyers. They </a:t>
            </a:r>
            <a:r>
              <a:rPr lang="en-US" sz="2000" dirty="0">
                <a:solidFill>
                  <a:srgbClr val="FF0000"/>
                </a:solidFill>
              </a:rPr>
              <a:t>offer an independent source of information, reviews, and recommendations regarding auto makes and models</a:t>
            </a:r>
            <a:r>
              <a:rPr lang="en-US" sz="2000" dirty="0"/>
              <a:t>. </a:t>
            </a:r>
          </a:p>
          <a:p>
            <a:r>
              <a:rPr lang="en-US" sz="2000" dirty="0"/>
              <a:t>Some firms offer customers the ability to </a:t>
            </a:r>
            <a:r>
              <a:rPr lang="en-US" sz="2000" dirty="0">
                <a:solidFill>
                  <a:srgbClr val="FF0000"/>
                </a:solidFill>
              </a:rPr>
              <a:t>select a specific car </a:t>
            </a:r>
            <a:r>
              <a:rPr lang="en-US" sz="2000" dirty="0"/>
              <a:t>(model, color, options) at a price the firm determines.</a:t>
            </a:r>
          </a:p>
          <a:p>
            <a:r>
              <a:rPr lang="en-US" sz="2000" dirty="0"/>
              <a:t>The firm then </a:t>
            </a:r>
            <a:r>
              <a:rPr lang="en-US" sz="2000" dirty="0">
                <a:solidFill>
                  <a:srgbClr val="FF0000"/>
                </a:solidFill>
              </a:rPr>
              <a:t>finds a local dealer </a:t>
            </a:r>
            <a:r>
              <a:rPr lang="en-US" sz="2000" dirty="0"/>
              <a:t>that has such a car is welling to sell it for the determined price. </a:t>
            </a:r>
          </a:p>
          <a:p>
            <a:r>
              <a:rPr lang="en-US" sz="2000" dirty="0"/>
              <a:t>After the firm introduces the buyer to the dealer, that buyer can purchase the car without negotiating with a salesperson.  The firm </a:t>
            </a:r>
            <a:r>
              <a:rPr lang="en-US" sz="2000" dirty="0">
                <a:solidFill>
                  <a:srgbClr val="FF0000"/>
                </a:solidFill>
              </a:rPr>
              <a:t>charges participating dealers a fee for this service</a:t>
            </a:r>
            <a:r>
              <a:rPr lang="en-US" sz="2000" dirty="0"/>
              <a:t>.</a:t>
            </a:r>
          </a:p>
          <a:p>
            <a:r>
              <a:rPr lang="en-US" sz="2000" dirty="0"/>
              <a:t>These firms are disintermediating the individual salesperson.</a:t>
            </a:r>
          </a:p>
          <a:p>
            <a:r>
              <a:rPr lang="en-US" sz="2000" dirty="0"/>
              <a:t>Some </a:t>
            </a:r>
            <a:r>
              <a:rPr lang="en-US" sz="2000" dirty="0">
                <a:solidFill>
                  <a:srgbClr val="FF0000"/>
                </a:solidFill>
              </a:rPr>
              <a:t>auto sales sites also sell advertising on their sites</a:t>
            </a:r>
            <a:r>
              <a:rPr lang="en-US" sz="2000" dirty="0"/>
              <a:t>, which makes them, examples of mixed </a:t>
            </a:r>
            <a:r>
              <a:rPr lang="en-US" sz="2000" dirty="0">
                <a:solidFill>
                  <a:srgbClr val="FF0000"/>
                </a:solidFill>
              </a:rPr>
              <a:t>fee-for-transaction and advertising-supported revenue models</a:t>
            </a:r>
            <a:r>
              <a:rPr lang="en-US" sz="2000" dirty="0"/>
              <a:t>.</a:t>
            </a:r>
          </a:p>
        </p:txBody>
      </p:sp>
    </p:spTree>
    <p:extLst>
      <p:ext uri="{BB962C8B-B14F-4D97-AF65-F5344CB8AC3E}">
        <p14:creationId xmlns:p14="http://schemas.microsoft.com/office/powerpoint/2010/main" val="2874318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4356C-1293-4EDF-9A3D-49D81FB965E8}"/>
              </a:ext>
            </a:extLst>
          </p:cNvPr>
          <p:cNvSpPr>
            <a:spLocks noGrp="1"/>
          </p:cNvSpPr>
          <p:nvPr>
            <p:ph type="title"/>
          </p:nvPr>
        </p:nvSpPr>
        <p:spPr/>
        <p:txBody>
          <a:bodyPr/>
          <a:lstStyle/>
          <a:p>
            <a:pPr algn="ctr"/>
            <a:r>
              <a:rPr lang="en-US" dirty="0"/>
              <a:t>Real Estate and Mortgage Loans</a:t>
            </a:r>
          </a:p>
        </p:txBody>
      </p:sp>
      <p:sp>
        <p:nvSpPr>
          <p:cNvPr id="3" name="Content Placeholder 2">
            <a:extLst>
              <a:ext uri="{FF2B5EF4-FFF2-40B4-BE49-F238E27FC236}">
                <a16:creationId xmlns:a16="http://schemas.microsoft.com/office/drawing/2014/main" id="{1FC580B5-4ECB-4108-8652-F77C72FC657B}"/>
              </a:ext>
            </a:extLst>
          </p:cNvPr>
          <p:cNvSpPr>
            <a:spLocks noGrp="1"/>
          </p:cNvSpPr>
          <p:nvPr>
            <p:ph idx="1"/>
          </p:nvPr>
        </p:nvSpPr>
        <p:spPr/>
        <p:txBody>
          <a:bodyPr>
            <a:noAutofit/>
          </a:bodyPr>
          <a:lstStyle/>
          <a:p>
            <a:r>
              <a:rPr lang="en-US" sz="2000" dirty="0"/>
              <a:t>Real estate brokers and mortgage loan brokers use Web sites to solicit business. </a:t>
            </a:r>
          </a:p>
          <a:p>
            <a:r>
              <a:rPr lang="en-US" sz="2000" dirty="0"/>
              <a:t>Most real estate brokerage firms have a strong online presence, including information about properties they have for sale or rent, along with contact information for individual brokers affiliated with their offices. </a:t>
            </a:r>
          </a:p>
          <a:p>
            <a:r>
              <a:rPr lang="en-US" sz="2000" dirty="0"/>
              <a:t>Many individual real estate brokers operate their own Web sites as well. </a:t>
            </a:r>
          </a:p>
          <a:p>
            <a:r>
              <a:rPr lang="en-US" sz="2000" dirty="0"/>
              <a:t>The National Association of Realtors, sponsors a Web site, Realtor.com, that carries detailed descriptions and photos of houses listed for sales by its member firms. </a:t>
            </a:r>
          </a:p>
          <a:p>
            <a:r>
              <a:rPr lang="en-US" sz="2000" dirty="0"/>
              <a:t>Although </a:t>
            </a:r>
            <a:r>
              <a:rPr lang="en-US" sz="2000" dirty="0">
                <a:solidFill>
                  <a:srgbClr val="FF0000"/>
                </a:solidFill>
              </a:rPr>
              <a:t>very few real estate transactions are completed online</a:t>
            </a:r>
            <a:r>
              <a:rPr lang="en-US" sz="2000" dirty="0"/>
              <a:t>, these </a:t>
            </a:r>
            <a:r>
              <a:rPr lang="en-US" sz="2000" dirty="0">
                <a:solidFill>
                  <a:srgbClr val="FF0000"/>
                </a:solidFill>
              </a:rPr>
              <a:t>Web sites play an important role in bringing buyers and sellers together</a:t>
            </a:r>
            <a:r>
              <a:rPr lang="en-US" sz="2000" dirty="0"/>
              <a:t>.</a:t>
            </a:r>
          </a:p>
          <a:p>
            <a:r>
              <a:rPr lang="en-US" sz="2000" dirty="0"/>
              <a:t>The complexity and size of real estate transactions have made it difficult for online activities to displace completely the work done by individual real estate and mortgage brokers. Thus, this is one line of business that has been highly resistant to disintermediation caused by online technologies. </a:t>
            </a:r>
          </a:p>
        </p:txBody>
      </p:sp>
    </p:spTree>
    <p:extLst>
      <p:ext uri="{BB962C8B-B14F-4D97-AF65-F5344CB8AC3E}">
        <p14:creationId xmlns:p14="http://schemas.microsoft.com/office/powerpoint/2010/main" val="38864100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5B01F-15B0-4A7B-936D-C226E12F9E80}"/>
              </a:ext>
            </a:extLst>
          </p:cNvPr>
          <p:cNvSpPr>
            <a:spLocks noGrp="1"/>
          </p:cNvSpPr>
          <p:nvPr>
            <p:ph type="title"/>
          </p:nvPr>
        </p:nvSpPr>
        <p:spPr/>
        <p:txBody>
          <a:bodyPr/>
          <a:lstStyle/>
          <a:p>
            <a:pPr algn="ctr"/>
            <a:r>
              <a:rPr lang="en-US" dirty="0">
                <a:highlight>
                  <a:srgbClr val="FFFF00"/>
                </a:highlight>
              </a:rPr>
              <a:t>5. Fee-for-Service Revenue Models</a:t>
            </a:r>
          </a:p>
        </p:txBody>
      </p:sp>
      <p:sp>
        <p:nvSpPr>
          <p:cNvPr id="3" name="Content Placeholder 2">
            <a:extLst>
              <a:ext uri="{FF2B5EF4-FFF2-40B4-BE49-F238E27FC236}">
                <a16:creationId xmlns:a16="http://schemas.microsoft.com/office/drawing/2014/main" id="{801C1E26-FDBB-46E4-BA05-21B9BC823698}"/>
              </a:ext>
            </a:extLst>
          </p:cNvPr>
          <p:cNvSpPr>
            <a:spLocks noGrp="1"/>
          </p:cNvSpPr>
          <p:nvPr>
            <p:ph idx="1"/>
          </p:nvPr>
        </p:nvSpPr>
        <p:spPr/>
        <p:txBody>
          <a:bodyPr/>
          <a:lstStyle/>
          <a:p>
            <a:r>
              <a:rPr lang="en-US" sz="2800" dirty="0"/>
              <a:t>Companies are </a:t>
            </a:r>
            <a:r>
              <a:rPr lang="en-US" sz="2800" dirty="0">
                <a:solidFill>
                  <a:srgbClr val="FF0000"/>
                </a:solidFill>
              </a:rPr>
              <a:t>offering </a:t>
            </a:r>
            <a:r>
              <a:rPr lang="en-US" sz="2800" dirty="0"/>
              <a:t>an increasing variety of </a:t>
            </a:r>
            <a:r>
              <a:rPr lang="en-US" sz="2800" dirty="0">
                <a:solidFill>
                  <a:srgbClr val="FF0000"/>
                </a:solidFill>
              </a:rPr>
              <a:t>services on the Web for </a:t>
            </a:r>
            <a:r>
              <a:rPr lang="en-US" sz="2800" dirty="0"/>
              <a:t>which they charge </a:t>
            </a:r>
            <a:r>
              <a:rPr lang="en-US" sz="2800" dirty="0">
                <a:solidFill>
                  <a:srgbClr val="FF0000"/>
                </a:solidFill>
              </a:rPr>
              <a:t>a fee</a:t>
            </a:r>
            <a:r>
              <a:rPr lang="en-US" sz="2800" dirty="0"/>
              <a:t>.</a:t>
            </a:r>
          </a:p>
          <a:p>
            <a:r>
              <a:rPr lang="en-US" sz="2800" dirty="0"/>
              <a:t>The fee is based on the value of the service provided.</a:t>
            </a:r>
          </a:p>
          <a:p>
            <a:r>
              <a:rPr lang="en-US" sz="2800" dirty="0"/>
              <a:t>They are games and entertainment, financial advice and the professional services of accountants, lawyers, and physicians.</a:t>
            </a:r>
          </a:p>
          <a:p>
            <a:endParaRPr lang="en-US" dirty="0"/>
          </a:p>
        </p:txBody>
      </p:sp>
    </p:spTree>
    <p:extLst>
      <p:ext uri="{BB962C8B-B14F-4D97-AF65-F5344CB8AC3E}">
        <p14:creationId xmlns:p14="http://schemas.microsoft.com/office/powerpoint/2010/main" val="305780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355A8-845F-4911-AF77-122115FB20C1}"/>
              </a:ext>
            </a:extLst>
          </p:cNvPr>
          <p:cNvSpPr>
            <a:spLocks noGrp="1"/>
          </p:cNvSpPr>
          <p:nvPr>
            <p:ph type="title"/>
          </p:nvPr>
        </p:nvSpPr>
        <p:spPr/>
        <p:txBody>
          <a:bodyPr/>
          <a:lstStyle/>
          <a:p>
            <a:pPr algn="ctr"/>
            <a:r>
              <a:rPr lang="en-US" dirty="0"/>
              <a:t>Revenue Models for Online Business</a:t>
            </a:r>
          </a:p>
        </p:txBody>
      </p:sp>
      <p:sp>
        <p:nvSpPr>
          <p:cNvPr id="3" name="Content Placeholder 2">
            <a:extLst>
              <a:ext uri="{FF2B5EF4-FFF2-40B4-BE49-F238E27FC236}">
                <a16:creationId xmlns:a16="http://schemas.microsoft.com/office/drawing/2014/main" id="{E2CCDE3D-2F27-4C57-B532-2210490D4355}"/>
              </a:ext>
            </a:extLst>
          </p:cNvPr>
          <p:cNvSpPr>
            <a:spLocks noGrp="1"/>
          </p:cNvSpPr>
          <p:nvPr>
            <p:ph idx="1"/>
          </p:nvPr>
        </p:nvSpPr>
        <p:spPr/>
        <p:txBody>
          <a:bodyPr>
            <a:noAutofit/>
          </a:bodyPr>
          <a:lstStyle/>
          <a:p>
            <a:r>
              <a:rPr lang="en-US" sz="1600" dirty="0"/>
              <a:t>Not all </a:t>
            </a:r>
            <a:r>
              <a:rPr lang="en-US" sz="1600" dirty="0">
                <a:solidFill>
                  <a:srgbClr val="FF0000"/>
                </a:solidFill>
              </a:rPr>
              <a:t>electronic commerce </a:t>
            </a:r>
            <a:r>
              <a:rPr lang="en-US" sz="1600" dirty="0"/>
              <a:t>initiatives have the </a:t>
            </a:r>
            <a:r>
              <a:rPr lang="en-US" sz="1600" dirty="0">
                <a:solidFill>
                  <a:srgbClr val="FF0000"/>
                </a:solidFill>
              </a:rPr>
              <a:t>goal of providing revenue</a:t>
            </a:r>
            <a:r>
              <a:rPr lang="en-US" sz="1600" dirty="0"/>
              <a:t>; </a:t>
            </a:r>
            <a:r>
              <a:rPr lang="en-US" sz="1600" dirty="0">
                <a:solidFill>
                  <a:srgbClr val="FF0000"/>
                </a:solidFill>
              </a:rPr>
              <a:t>some</a:t>
            </a:r>
            <a:r>
              <a:rPr lang="en-US" sz="1600" dirty="0"/>
              <a:t> are undertaken to </a:t>
            </a:r>
            <a:r>
              <a:rPr lang="en-US" sz="1600" dirty="0">
                <a:solidFill>
                  <a:srgbClr val="FF0000"/>
                </a:solidFill>
              </a:rPr>
              <a:t>reduce costs or improve customer service</a:t>
            </a:r>
            <a:r>
              <a:rPr lang="en-US" sz="1600" dirty="0"/>
              <a:t>. (You will learn about those types in Chapter 5)</a:t>
            </a:r>
          </a:p>
          <a:p>
            <a:r>
              <a:rPr lang="en-US" sz="1600" dirty="0"/>
              <a:t>In this chapter, you will learn about </a:t>
            </a:r>
            <a:r>
              <a:rPr lang="en-US" sz="1600" dirty="0">
                <a:solidFill>
                  <a:srgbClr val="FF0000"/>
                </a:solidFill>
              </a:rPr>
              <a:t>various models</a:t>
            </a:r>
            <a:r>
              <a:rPr lang="en-US" sz="1600" dirty="0"/>
              <a:t> that online businesses currently use to </a:t>
            </a:r>
            <a:r>
              <a:rPr lang="en-US" sz="1600" dirty="0">
                <a:solidFill>
                  <a:srgbClr val="FF0000"/>
                </a:solidFill>
              </a:rPr>
              <a:t>generate revenue</a:t>
            </a:r>
            <a:r>
              <a:rPr lang="en-US" sz="1600" dirty="0"/>
              <a:t>, including:</a:t>
            </a:r>
          </a:p>
          <a:p>
            <a:pPr lvl="1"/>
            <a:r>
              <a:rPr lang="en-US" dirty="0"/>
              <a:t> Web catalog</a:t>
            </a:r>
          </a:p>
          <a:p>
            <a:pPr lvl="1"/>
            <a:r>
              <a:rPr lang="en-US" dirty="0"/>
              <a:t>Digital content</a:t>
            </a:r>
          </a:p>
          <a:p>
            <a:pPr lvl="1"/>
            <a:r>
              <a:rPr lang="en-US" dirty="0"/>
              <a:t>Advertising-supported (advertising-subscription mixed)</a:t>
            </a:r>
          </a:p>
          <a:p>
            <a:pPr lvl="1"/>
            <a:r>
              <a:rPr lang="en-US" dirty="0"/>
              <a:t>Fee-based models</a:t>
            </a:r>
          </a:p>
          <a:p>
            <a:pPr lvl="2"/>
            <a:r>
              <a:rPr lang="en-US" sz="1600" dirty="0"/>
              <a:t>Fee-for-transaction revenue models</a:t>
            </a:r>
          </a:p>
          <a:p>
            <a:pPr lvl="2"/>
            <a:r>
              <a:rPr lang="en-US" sz="1600" dirty="0"/>
              <a:t>Fee-for-service revenue models</a:t>
            </a:r>
          </a:p>
          <a:p>
            <a:r>
              <a:rPr lang="en-US" sz="1600" dirty="0"/>
              <a:t>These approaches can </a:t>
            </a:r>
            <a:r>
              <a:rPr lang="en-US" sz="1600" dirty="0">
                <a:solidFill>
                  <a:srgbClr val="FF0000"/>
                </a:solidFill>
              </a:rPr>
              <a:t>work for both business-to-consumer (B2C) and business-to-business (B2B) </a:t>
            </a:r>
            <a:r>
              <a:rPr lang="en-US" sz="1600" dirty="0"/>
              <a:t>electronic commerce.</a:t>
            </a:r>
          </a:p>
          <a:p>
            <a:r>
              <a:rPr lang="en-US" sz="1600" dirty="0"/>
              <a:t>Many companies create </a:t>
            </a:r>
            <a:r>
              <a:rPr lang="en-US" sz="1600" dirty="0">
                <a:highlight>
                  <a:srgbClr val="FFFF00"/>
                </a:highlight>
              </a:rPr>
              <a:t>one Web site to handle both B2C and B2B sales</a:t>
            </a:r>
            <a:r>
              <a:rPr lang="en-US" sz="1600" dirty="0"/>
              <a:t>.</a:t>
            </a:r>
          </a:p>
          <a:p>
            <a:r>
              <a:rPr lang="en-US" sz="1600" dirty="0">
                <a:highlight>
                  <a:srgbClr val="FFFF00"/>
                </a:highlight>
              </a:rPr>
              <a:t>Even </a:t>
            </a:r>
            <a:r>
              <a:rPr lang="en-US" sz="1600" dirty="0"/>
              <a:t>when companies create </a:t>
            </a:r>
            <a:r>
              <a:rPr lang="en-US" sz="1600" dirty="0">
                <a:highlight>
                  <a:srgbClr val="FFFF00"/>
                </a:highlight>
              </a:rPr>
              <a:t>separate sites </a:t>
            </a:r>
            <a:r>
              <a:rPr lang="en-US" sz="1600" dirty="0"/>
              <a:t>(or separate pages within one site), they often </a:t>
            </a:r>
            <a:r>
              <a:rPr lang="en-US" sz="1600" dirty="0">
                <a:highlight>
                  <a:srgbClr val="FFFF00"/>
                </a:highlight>
              </a:rPr>
              <a:t>use the same revenue model </a:t>
            </a:r>
            <a:r>
              <a:rPr lang="en-US" sz="1600" dirty="0"/>
              <a:t>for both types of sales.</a:t>
            </a:r>
          </a:p>
        </p:txBody>
      </p:sp>
    </p:spTree>
    <p:extLst>
      <p:ext uri="{BB962C8B-B14F-4D97-AF65-F5344CB8AC3E}">
        <p14:creationId xmlns:p14="http://schemas.microsoft.com/office/powerpoint/2010/main" val="13268711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A6A37-3721-4274-B2CF-F40D06343468}"/>
              </a:ext>
            </a:extLst>
          </p:cNvPr>
          <p:cNvSpPr>
            <a:spLocks noGrp="1"/>
          </p:cNvSpPr>
          <p:nvPr>
            <p:ph type="title"/>
          </p:nvPr>
        </p:nvSpPr>
        <p:spPr/>
        <p:txBody>
          <a:bodyPr/>
          <a:lstStyle/>
          <a:p>
            <a:pPr algn="ctr"/>
            <a:r>
              <a:rPr lang="en-US" dirty="0"/>
              <a:t>Online Games</a:t>
            </a:r>
          </a:p>
        </p:txBody>
      </p:sp>
      <p:sp>
        <p:nvSpPr>
          <p:cNvPr id="3" name="Content Placeholder 2">
            <a:extLst>
              <a:ext uri="{FF2B5EF4-FFF2-40B4-BE49-F238E27FC236}">
                <a16:creationId xmlns:a16="http://schemas.microsoft.com/office/drawing/2014/main" id="{55F935F8-1AAF-427B-995D-0936C0F5CCC9}"/>
              </a:ext>
            </a:extLst>
          </p:cNvPr>
          <p:cNvSpPr>
            <a:spLocks noGrp="1"/>
          </p:cNvSpPr>
          <p:nvPr>
            <p:ph idx="1"/>
          </p:nvPr>
        </p:nvSpPr>
        <p:spPr/>
        <p:txBody>
          <a:bodyPr>
            <a:noAutofit/>
          </a:bodyPr>
          <a:lstStyle/>
          <a:p>
            <a:r>
              <a:rPr lang="en-US" sz="2400" dirty="0"/>
              <a:t>Although many sites that offer games </a:t>
            </a:r>
            <a:r>
              <a:rPr lang="en-US" sz="2400" dirty="0">
                <a:solidFill>
                  <a:srgbClr val="FF0000"/>
                </a:solidFill>
              </a:rPr>
              <a:t>relied on advertising revenue in the past</a:t>
            </a:r>
            <a:r>
              <a:rPr lang="en-US" sz="2400" dirty="0"/>
              <a:t>, a growing number include </a:t>
            </a:r>
            <a:r>
              <a:rPr lang="en-US" sz="2400" dirty="0">
                <a:solidFill>
                  <a:srgbClr val="FF0000"/>
                </a:solidFill>
              </a:rPr>
              <a:t>premium games </a:t>
            </a:r>
            <a:r>
              <a:rPr lang="en-US" sz="2400" dirty="0"/>
              <a:t>in their offerings.</a:t>
            </a:r>
          </a:p>
          <a:p>
            <a:r>
              <a:rPr lang="en-US" sz="2400" dirty="0"/>
              <a:t>Site visitors must </a:t>
            </a:r>
            <a:r>
              <a:rPr lang="en-US" sz="2400" dirty="0">
                <a:solidFill>
                  <a:srgbClr val="FF0000"/>
                </a:solidFill>
              </a:rPr>
              <a:t>pay to play these premium games</a:t>
            </a:r>
            <a:r>
              <a:rPr lang="en-US" sz="2400" dirty="0"/>
              <a:t>, either by buying and downloading software to install on their computers, or by paying a subscription fee to enter the premium games area on the site.</a:t>
            </a:r>
          </a:p>
          <a:p>
            <a:r>
              <a:rPr lang="en-US" sz="2400" dirty="0"/>
              <a:t>Almost all game sites include some elements of advertising in their revenue models, but an </a:t>
            </a:r>
            <a:r>
              <a:rPr lang="en-US" sz="2400" dirty="0">
                <a:solidFill>
                  <a:srgbClr val="FF0000"/>
                </a:solidFill>
              </a:rPr>
              <a:t>increasing number of them rely on a “hook and pay” strategy</a:t>
            </a:r>
            <a:r>
              <a:rPr lang="en-US" sz="2400" dirty="0"/>
              <a:t>.</a:t>
            </a:r>
          </a:p>
          <a:p>
            <a:r>
              <a:rPr lang="en-US" sz="2400" dirty="0"/>
              <a:t>A new game player is drawn in (hooked) by free play on a game that has a limited number of levels. The game then offers access to higher levels of game play, hints, or tools for playing the game better for a small fee.</a:t>
            </a:r>
          </a:p>
        </p:txBody>
      </p:sp>
    </p:spTree>
    <p:extLst>
      <p:ext uri="{BB962C8B-B14F-4D97-AF65-F5344CB8AC3E}">
        <p14:creationId xmlns:p14="http://schemas.microsoft.com/office/powerpoint/2010/main" val="25753195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1FC3B-EEC7-41AF-8A49-ACA9E869E25A}"/>
              </a:ext>
            </a:extLst>
          </p:cNvPr>
          <p:cNvSpPr>
            <a:spLocks noGrp="1"/>
          </p:cNvSpPr>
          <p:nvPr>
            <p:ph type="title"/>
          </p:nvPr>
        </p:nvSpPr>
        <p:spPr/>
        <p:txBody>
          <a:bodyPr/>
          <a:lstStyle/>
          <a:p>
            <a:pPr algn="ctr"/>
            <a:r>
              <a:rPr lang="en-US" dirty="0"/>
              <a:t>Professional Services</a:t>
            </a:r>
          </a:p>
        </p:txBody>
      </p:sp>
      <p:sp>
        <p:nvSpPr>
          <p:cNvPr id="3" name="Content Placeholder 2">
            <a:extLst>
              <a:ext uri="{FF2B5EF4-FFF2-40B4-BE49-F238E27FC236}">
                <a16:creationId xmlns:a16="http://schemas.microsoft.com/office/drawing/2014/main" id="{11FCF1E1-E6A9-4B8E-B982-4CD064AA5FA2}"/>
              </a:ext>
            </a:extLst>
          </p:cNvPr>
          <p:cNvSpPr>
            <a:spLocks noGrp="1"/>
          </p:cNvSpPr>
          <p:nvPr>
            <p:ph idx="1"/>
          </p:nvPr>
        </p:nvSpPr>
        <p:spPr/>
        <p:txBody>
          <a:bodyPr>
            <a:normAutofit fontScale="25000" lnSpcReduction="20000"/>
          </a:bodyPr>
          <a:lstStyle/>
          <a:p>
            <a:r>
              <a:rPr lang="en-US" sz="9600" dirty="0"/>
              <a:t>State laws have been one of the main forces preventing US professionals (such as physicians, lawyers, accountants, and engineers) from extending their practices to the Web.</a:t>
            </a:r>
          </a:p>
          <a:p>
            <a:r>
              <a:rPr lang="en-US" sz="9600" dirty="0"/>
              <a:t>Many medical, legal, and other professional practices allow patients to make appointments online, and an increasing number of </a:t>
            </a:r>
            <a:r>
              <a:rPr lang="en-US" sz="9600" dirty="0">
                <a:solidFill>
                  <a:srgbClr val="FF0000"/>
                </a:solidFill>
              </a:rPr>
              <a:t>professionals do online consultations</a:t>
            </a:r>
            <a:r>
              <a:rPr lang="en-US" sz="9600" dirty="0"/>
              <a:t>. </a:t>
            </a:r>
          </a:p>
          <a:p>
            <a:r>
              <a:rPr lang="en-US" sz="9600" dirty="0"/>
              <a:t>The Law on the Web site offers legal consultations in the United Kingdom.</a:t>
            </a:r>
          </a:p>
          <a:p>
            <a:r>
              <a:rPr lang="en-US" sz="9600" dirty="0"/>
              <a:t>Accounting professionals in the United States can be located through the CPA Directory, and legal referral sites, often operated by local bar associations.</a:t>
            </a:r>
          </a:p>
          <a:p>
            <a:r>
              <a:rPr lang="en-US" sz="9600" dirty="0"/>
              <a:t>Although a large number of Web sites offer general health information, physicians and other health care professionals have been reluctant to sell specific advice to specific patients online</a:t>
            </a:r>
            <a:r>
              <a:rPr lang="en-US" sz="2400" dirty="0"/>
              <a:t>.</a:t>
            </a:r>
          </a:p>
          <a:p>
            <a:r>
              <a:rPr lang="en-US" dirty="0"/>
              <a:t> </a:t>
            </a:r>
          </a:p>
        </p:txBody>
      </p:sp>
    </p:spTree>
    <p:extLst>
      <p:ext uri="{BB962C8B-B14F-4D97-AF65-F5344CB8AC3E}">
        <p14:creationId xmlns:p14="http://schemas.microsoft.com/office/powerpoint/2010/main" val="41367126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F8256-C19D-4C97-875D-80E80FCE2457}"/>
              </a:ext>
            </a:extLst>
          </p:cNvPr>
          <p:cNvSpPr>
            <a:spLocks noGrp="1"/>
          </p:cNvSpPr>
          <p:nvPr>
            <p:ph type="title"/>
          </p:nvPr>
        </p:nvSpPr>
        <p:spPr/>
        <p:txBody>
          <a:bodyPr/>
          <a:lstStyle/>
          <a:p>
            <a:pPr algn="ctr"/>
            <a:r>
              <a:rPr lang="en-US" dirty="0">
                <a:highlight>
                  <a:srgbClr val="FFFF00"/>
                </a:highlight>
              </a:rPr>
              <a:t>Revenue Strategy Issues </a:t>
            </a:r>
            <a:r>
              <a:rPr lang="en-US" dirty="0"/>
              <a:t>for Online Businesses</a:t>
            </a:r>
          </a:p>
        </p:txBody>
      </p:sp>
      <p:sp>
        <p:nvSpPr>
          <p:cNvPr id="3" name="Content Placeholder 2">
            <a:extLst>
              <a:ext uri="{FF2B5EF4-FFF2-40B4-BE49-F238E27FC236}">
                <a16:creationId xmlns:a16="http://schemas.microsoft.com/office/drawing/2014/main" id="{7940471A-6A37-4E2E-A526-B75E353AA5B6}"/>
              </a:ext>
            </a:extLst>
          </p:cNvPr>
          <p:cNvSpPr>
            <a:spLocks noGrp="1"/>
          </p:cNvSpPr>
          <p:nvPr>
            <p:ph idx="1"/>
          </p:nvPr>
        </p:nvSpPr>
        <p:spPr/>
        <p:txBody>
          <a:bodyPr/>
          <a:lstStyle/>
          <a:p>
            <a:r>
              <a:rPr lang="en-US" sz="3200" dirty="0"/>
              <a:t>After you learned about the revenue models that companies are using on the Web today.</a:t>
            </a:r>
          </a:p>
          <a:p>
            <a:r>
              <a:rPr lang="en-US" sz="3200" dirty="0"/>
              <a:t>In this area, you will learn about </a:t>
            </a:r>
            <a:r>
              <a:rPr lang="en-US" sz="3200" dirty="0">
                <a:solidFill>
                  <a:srgbClr val="FF0000"/>
                </a:solidFill>
              </a:rPr>
              <a:t>some issues </a:t>
            </a:r>
            <a:r>
              <a:rPr lang="en-US" sz="3200" dirty="0"/>
              <a:t>that arise when companies implement those models, you will learn </a:t>
            </a:r>
            <a:r>
              <a:rPr lang="en-US" sz="3200" dirty="0">
                <a:solidFill>
                  <a:srgbClr val="FF0000"/>
                </a:solidFill>
              </a:rPr>
              <a:t>how companies deal with those issues</a:t>
            </a:r>
            <a:r>
              <a:rPr lang="en-US" sz="3200" dirty="0"/>
              <a:t>.</a:t>
            </a:r>
          </a:p>
          <a:p>
            <a:endParaRPr lang="en-US" dirty="0"/>
          </a:p>
        </p:txBody>
      </p:sp>
    </p:spTree>
    <p:extLst>
      <p:ext uri="{BB962C8B-B14F-4D97-AF65-F5344CB8AC3E}">
        <p14:creationId xmlns:p14="http://schemas.microsoft.com/office/powerpoint/2010/main" val="40454458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100EE-5C65-447A-93B7-3C71C4EB0305}"/>
              </a:ext>
            </a:extLst>
          </p:cNvPr>
          <p:cNvSpPr>
            <a:spLocks noGrp="1"/>
          </p:cNvSpPr>
          <p:nvPr>
            <p:ph type="title"/>
          </p:nvPr>
        </p:nvSpPr>
        <p:spPr/>
        <p:txBody>
          <a:bodyPr/>
          <a:lstStyle/>
          <a:p>
            <a:pPr algn="ctr"/>
            <a:r>
              <a:rPr lang="en-US" dirty="0"/>
              <a:t>Channel Conflict and Cannibalization</a:t>
            </a:r>
          </a:p>
        </p:txBody>
      </p:sp>
      <p:sp>
        <p:nvSpPr>
          <p:cNvPr id="3" name="Content Placeholder 2">
            <a:extLst>
              <a:ext uri="{FF2B5EF4-FFF2-40B4-BE49-F238E27FC236}">
                <a16:creationId xmlns:a16="http://schemas.microsoft.com/office/drawing/2014/main" id="{CE479261-361C-4A47-9744-F53463EAFC14}"/>
              </a:ext>
            </a:extLst>
          </p:cNvPr>
          <p:cNvSpPr>
            <a:spLocks noGrp="1"/>
          </p:cNvSpPr>
          <p:nvPr>
            <p:ph idx="1"/>
          </p:nvPr>
        </p:nvSpPr>
        <p:spPr/>
        <p:txBody>
          <a:bodyPr>
            <a:noAutofit/>
          </a:bodyPr>
          <a:lstStyle/>
          <a:p>
            <a:r>
              <a:rPr lang="en-US" sz="2000" dirty="0"/>
              <a:t>Companies that have existing sales outlets and distribution networks often worry that their Web sites will take away sales from those outlets and networks.</a:t>
            </a:r>
          </a:p>
          <a:p>
            <a:r>
              <a:rPr lang="en-US" sz="2000" dirty="0"/>
              <a:t>Such a </a:t>
            </a:r>
            <a:r>
              <a:rPr lang="en-US" sz="2000" b="1" dirty="0"/>
              <a:t>channel conflict </a:t>
            </a:r>
            <a:r>
              <a:rPr lang="en-US" sz="2000" dirty="0"/>
              <a:t>can occur </a:t>
            </a:r>
            <a:r>
              <a:rPr lang="en-US" sz="2000" dirty="0">
                <a:solidFill>
                  <a:srgbClr val="FF0000"/>
                </a:solidFill>
              </a:rPr>
              <a:t>whenever sales activities on a company’s Web site interfere with its existing sales outlets. </a:t>
            </a:r>
            <a:r>
              <a:rPr lang="en-US" sz="2000" dirty="0"/>
              <a:t>The problem is called </a:t>
            </a:r>
            <a:r>
              <a:rPr lang="en-US" sz="2000" b="1" dirty="0"/>
              <a:t>cannibalization</a:t>
            </a:r>
            <a:r>
              <a:rPr lang="en-US" sz="2000" dirty="0"/>
              <a:t>.</a:t>
            </a:r>
          </a:p>
          <a:p>
            <a:r>
              <a:rPr lang="en-US" sz="2000" dirty="0"/>
              <a:t>Levi Strauss sells its Levi’s jeans and other clothing products through department stores and other retail outlets.</a:t>
            </a:r>
          </a:p>
          <a:p>
            <a:r>
              <a:rPr lang="en-US" sz="2000" dirty="0"/>
              <a:t>In mid-1998, Levi began selling jeans on its Web site. Many department stores and retail outlets complained that the Web site was now competing with them.</a:t>
            </a:r>
          </a:p>
          <a:p>
            <a:r>
              <a:rPr lang="en-US" sz="2000" dirty="0"/>
              <a:t>In January 2000, Levi stopped selling its clothing products on it own Web site.</a:t>
            </a:r>
          </a:p>
          <a:p>
            <a:r>
              <a:rPr lang="en-US" sz="2000" dirty="0"/>
              <a:t>In recent years, the Levi’s Web site resumed selling products to consumers, but it includes a Store Locator link that helps customers find a nearby store if they want to buy in person.</a:t>
            </a:r>
          </a:p>
        </p:txBody>
      </p:sp>
    </p:spTree>
    <p:extLst>
      <p:ext uri="{BB962C8B-B14F-4D97-AF65-F5344CB8AC3E}">
        <p14:creationId xmlns:p14="http://schemas.microsoft.com/office/powerpoint/2010/main" val="17054075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A24C0-D522-4499-AB69-4CA9FFB0060E}"/>
              </a:ext>
            </a:extLst>
          </p:cNvPr>
          <p:cNvSpPr>
            <a:spLocks noGrp="1"/>
          </p:cNvSpPr>
          <p:nvPr>
            <p:ph type="title"/>
          </p:nvPr>
        </p:nvSpPr>
        <p:spPr/>
        <p:txBody>
          <a:bodyPr/>
          <a:lstStyle/>
          <a:p>
            <a:pPr algn="ctr"/>
            <a:r>
              <a:rPr lang="en-US" dirty="0"/>
              <a:t>Strategic Alliances</a:t>
            </a:r>
          </a:p>
        </p:txBody>
      </p:sp>
      <p:sp>
        <p:nvSpPr>
          <p:cNvPr id="3" name="Content Placeholder 2">
            <a:extLst>
              <a:ext uri="{FF2B5EF4-FFF2-40B4-BE49-F238E27FC236}">
                <a16:creationId xmlns:a16="http://schemas.microsoft.com/office/drawing/2014/main" id="{F15F51CD-975F-4345-B1FD-44F5B973D121}"/>
              </a:ext>
            </a:extLst>
          </p:cNvPr>
          <p:cNvSpPr>
            <a:spLocks noGrp="1"/>
          </p:cNvSpPr>
          <p:nvPr>
            <p:ph idx="1"/>
          </p:nvPr>
        </p:nvSpPr>
        <p:spPr/>
        <p:txBody>
          <a:bodyPr>
            <a:noAutofit/>
          </a:bodyPr>
          <a:lstStyle/>
          <a:p>
            <a:r>
              <a:rPr lang="en-US" sz="2400" dirty="0"/>
              <a:t>When </a:t>
            </a:r>
            <a:r>
              <a:rPr lang="en-US" sz="2400" dirty="0">
                <a:solidFill>
                  <a:srgbClr val="FF0000"/>
                </a:solidFill>
              </a:rPr>
              <a:t>two or more companies join forces </a:t>
            </a:r>
            <a:r>
              <a:rPr lang="en-US" sz="2400" dirty="0"/>
              <a:t>to undertake an activity over a long period of time, they are said to create a </a:t>
            </a:r>
            <a:r>
              <a:rPr lang="en-US" sz="2400" b="1" dirty="0"/>
              <a:t>strategic alliance</a:t>
            </a:r>
            <a:r>
              <a:rPr lang="en-US" sz="2400" dirty="0"/>
              <a:t>.</a:t>
            </a:r>
          </a:p>
          <a:p>
            <a:r>
              <a:rPr lang="en-US" sz="2400" dirty="0"/>
              <a:t>An increasing number of businesses are </a:t>
            </a:r>
            <a:r>
              <a:rPr lang="en-US" sz="2400" dirty="0">
                <a:solidFill>
                  <a:srgbClr val="FF0000"/>
                </a:solidFill>
              </a:rPr>
              <a:t>forming strategic alliances to sell on the Web</a:t>
            </a:r>
            <a:r>
              <a:rPr lang="en-US" sz="2400" dirty="0"/>
              <a:t>. </a:t>
            </a:r>
          </a:p>
          <a:p>
            <a:r>
              <a:rPr lang="en-US" sz="2400" dirty="0"/>
              <a:t>For example, Levi created space on the Web site to allow its retail partners to sell Levi’s products is an example of a strategic alliance.</a:t>
            </a:r>
          </a:p>
          <a:p>
            <a:r>
              <a:rPr lang="en-US" sz="2400" dirty="0"/>
              <a:t>Amazon has a number of strategic alliances with existing firms over the years to sell clothing (with Target), music CDs (with </a:t>
            </a:r>
            <a:r>
              <a:rPr lang="en-US" sz="2400" dirty="0" err="1"/>
              <a:t>CDnow</a:t>
            </a:r>
            <a:r>
              <a:rPr lang="en-US" sz="2400" dirty="0"/>
              <a:t>), and other products. </a:t>
            </a:r>
          </a:p>
          <a:p>
            <a:r>
              <a:rPr lang="en-US" sz="2400" dirty="0"/>
              <a:t>Amazon has also formed strategic alliances with many smaller companies to offer their products for sale on the Amazon Web site.</a:t>
            </a:r>
          </a:p>
        </p:txBody>
      </p:sp>
    </p:spTree>
    <p:extLst>
      <p:ext uri="{BB962C8B-B14F-4D97-AF65-F5344CB8AC3E}">
        <p14:creationId xmlns:p14="http://schemas.microsoft.com/office/powerpoint/2010/main" val="23236965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2A8CE-298E-4775-B484-8A9E172922E6}"/>
              </a:ext>
            </a:extLst>
          </p:cNvPr>
          <p:cNvSpPr>
            <a:spLocks noGrp="1"/>
          </p:cNvSpPr>
          <p:nvPr>
            <p:ph type="title"/>
          </p:nvPr>
        </p:nvSpPr>
        <p:spPr/>
        <p:txBody>
          <a:bodyPr/>
          <a:lstStyle/>
          <a:p>
            <a:pPr algn="ctr"/>
            <a:r>
              <a:rPr lang="en-US" dirty="0"/>
              <a:t>Luxury </a:t>
            </a:r>
            <a:r>
              <a:rPr lang="en-US"/>
              <a:t>Goods Strategies</a:t>
            </a:r>
          </a:p>
        </p:txBody>
      </p:sp>
      <p:sp>
        <p:nvSpPr>
          <p:cNvPr id="3" name="Content Placeholder 2">
            <a:extLst>
              <a:ext uri="{FF2B5EF4-FFF2-40B4-BE49-F238E27FC236}">
                <a16:creationId xmlns:a16="http://schemas.microsoft.com/office/drawing/2014/main" id="{EE119AAA-9D37-4674-B2EF-E994847875B1}"/>
              </a:ext>
            </a:extLst>
          </p:cNvPr>
          <p:cNvSpPr>
            <a:spLocks noGrp="1"/>
          </p:cNvSpPr>
          <p:nvPr>
            <p:ph idx="1"/>
          </p:nvPr>
        </p:nvSpPr>
        <p:spPr/>
        <p:txBody>
          <a:bodyPr>
            <a:normAutofit lnSpcReduction="10000"/>
          </a:bodyPr>
          <a:lstStyle/>
          <a:p>
            <a:r>
              <a:rPr lang="en-US" sz="2000" dirty="0"/>
              <a:t>Some types of </a:t>
            </a:r>
            <a:r>
              <a:rPr lang="en-US" sz="2000" dirty="0">
                <a:solidFill>
                  <a:srgbClr val="FF0000"/>
                </a:solidFill>
              </a:rPr>
              <a:t>products can be difficult to sell online</a:t>
            </a:r>
            <a:r>
              <a:rPr lang="en-US" sz="2000" dirty="0"/>
              <a:t>. This is particularly true for expensive luxury goods and high-fashion clothing items that customers generally want to see in person or touch.</a:t>
            </a:r>
          </a:p>
          <a:p>
            <a:r>
              <a:rPr lang="en-US" sz="2000" dirty="0"/>
              <a:t>Some upscale brands </a:t>
            </a:r>
            <a:r>
              <a:rPr lang="en-US" sz="2000" dirty="0">
                <a:solidFill>
                  <a:srgbClr val="FF0000"/>
                </a:solidFill>
              </a:rPr>
              <a:t>overcome this obstacle by limiting the range of their online offerings</a:t>
            </a:r>
            <a:r>
              <a:rPr lang="en-US" sz="2000" dirty="0"/>
              <a:t>. </a:t>
            </a:r>
          </a:p>
          <a:p>
            <a:r>
              <a:rPr lang="en-US" sz="2000" dirty="0"/>
              <a:t>For example, Channel, which launched its retail site in 2010, sells fragrance and skincare products online but not its clothing lines.</a:t>
            </a:r>
          </a:p>
          <a:p>
            <a:r>
              <a:rPr lang="en-US" sz="2000" dirty="0"/>
              <a:t>Calvin Klein sells its ready-to-wear lines on its Web site, but not its high-end clothing line online. </a:t>
            </a:r>
          </a:p>
          <a:p>
            <a:r>
              <a:rPr lang="en-US" sz="2000" dirty="0"/>
              <a:t>One industry that has overcome this obstacle is the retail jewelry business. </a:t>
            </a:r>
          </a:p>
          <a:p>
            <a:r>
              <a:rPr lang="en-US" sz="2000" dirty="0"/>
              <a:t>Retailers such as Blue Nile and Ice.com, and Costco overcome resistance by offering independent appraisal certificates and “no questions asked” return policies.</a:t>
            </a:r>
          </a:p>
          <a:p>
            <a:endParaRPr lang="en-US" dirty="0"/>
          </a:p>
          <a:p>
            <a:endParaRPr lang="en-US" dirty="0"/>
          </a:p>
        </p:txBody>
      </p:sp>
    </p:spTree>
    <p:extLst>
      <p:ext uri="{BB962C8B-B14F-4D97-AF65-F5344CB8AC3E}">
        <p14:creationId xmlns:p14="http://schemas.microsoft.com/office/powerpoint/2010/main" val="30936427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B819E-4C99-4F35-B451-003956F33C3D}"/>
              </a:ext>
            </a:extLst>
          </p:cNvPr>
          <p:cNvSpPr>
            <a:spLocks noGrp="1"/>
          </p:cNvSpPr>
          <p:nvPr>
            <p:ph type="title"/>
          </p:nvPr>
        </p:nvSpPr>
        <p:spPr/>
        <p:txBody>
          <a:bodyPr/>
          <a:lstStyle/>
          <a:p>
            <a:pPr algn="ctr"/>
            <a:r>
              <a:rPr lang="en-US" dirty="0"/>
              <a:t>Overstock Sales Strategies</a:t>
            </a:r>
          </a:p>
        </p:txBody>
      </p:sp>
      <p:sp>
        <p:nvSpPr>
          <p:cNvPr id="3" name="Content Placeholder 2">
            <a:extLst>
              <a:ext uri="{FF2B5EF4-FFF2-40B4-BE49-F238E27FC236}">
                <a16:creationId xmlns:a16="http://schemas.microsoft.com/office/drawing/2014/main" id="{D08CCC9E-E0E9-4255-B578-991CB2DA8C57}"/>
              </a:ext>
            </a:extLst>
          </p:cNvPr>
          <p:cNvSpPr>
            <a:spLocks noGrp="1"/>
          </p:cNvSpPr>
          <p:nvPr>
            <p:ph idx="1"/>
          </p:nvPr>
        </p:nvSpPr>
        <p:spPr/>
        <p:txBody>
          <a:bodyPr>
            <a:normAutofit/>
          </a:bodyPr>
          <a:lstStyle/>
          <a:p>
            <a:r>
              <a:rPr lang="en-US" sz="2400" dirty="0"/>
              <a:t>Retailers have always to deal with the </a:t>
            </a:r>
            <a:r>
              <a:rPr lang="en-US" sz="2400" dirty="0">
                <a:solidFill>
                  <a:srgbClr val="FF0000"/>
                </a:solidFill>
              </a:rPr>
              <a:t>problem of overstocks </a:t>
            </a:r>
            <a:r>
              <a:rPr lang="en-US" sz="2400" dirty="0"/>
              <a:t>– products that did not sell as well as hoped. Many retailers </a:t>
            </a:r>
            <a:r>
              <a:rPr lang="en-US" sz="2400" dirty="0">
                <a:solidFill>
                  <a:srgbClr val="FF0000"/>
                </a:solidFill>
              </a:rPr>
              <a:t>use outlet stores </a:t>
            </a:r>
            <a:r>
              <a:rPr lang="en-US" sz="2400" dirty="0"/>
              <a:t>to sell their overstocks.</a:t>
            </a:r>
          </a:p>
          <a:p>
            <a:r>
              <a:rPr lang="en-US" sz="2400" dirty="0"/>
              <a:t>Land’s End found that </a:t>
            </a:r>
            <a:r>
              <a:rPr lang="en-US" sz="2400" dirty="0">
                <a:solidFill>
                  <a:srgbClr val="FF0000"/>
                </a:solidFill>
              </a:rPr>
              <a:t>selling overstock items as clearance specials on its Web site worked so well</a:t>
            </a:r>
            <a:r>
              <a:rPr lang="en-US" sz="2400" dirty="0"/>
              <a:t> that it was able to close some of its physical outlet stores.</a:t>
            </a:r>
          </a:p>
          <a:p>
            <a:r>
              <a:rPr lang="en-US" sz="2400" dirty="0"/>
              <a:t>Many other retailer Web sites include a link to separate sections for overstocks or clearance sales of end-of-season merchandise.</a:t>
            </a:r>
          </a:p>
          <a:p>
            <a:r>
              <a:rPr lang="en-US" sz="2400" dirty="0"/>
              <a:t>Web sites such as Overstock.com are devoted entirely to the sale of overstocked items purchased from other retailers.</a:t>
            </a:r>
          </a:p>
        </p:txBody>
      </p:sp>
    </p:spTree>
    <p:extLst>
      <p:ext uri="{BB962C8B-B14F-4D97-AF65-F5344CB8AC3E}">
        <p14:creationId xmlns:p14="http://schemas.microsoft.com/office/powerpoint/2010/main" val="41218600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87BF1-8F26-4E5A-B4FE-296AD9FE86C5}"/>
              </a:ext>
            </a:extLst>
          </p:cNvPr>
          <p:cNvSpPr>
            <a:spLocks noGrp="1"/>
          </p:cNvSpPr>
          <p:nvPr>
            <p:ph type="title"/>
          </p:nvPr>
        </p:nvSpPr>
        <p:spPr/>
        <p:txBody>
          <a:bodyPr/>
          <a:lstStyle/>
          <a:p>
            <a:pPr algn="ctr"/>
            <a:r>
              <a:rPr lang="en-US" dirty="0">
                <a:highlight>
                  <a:srgbClr val="FFFF00"/>
                </a:highlight>
              </a:rPr>
              <a:t>Creating an Effective Business Presence Online</a:t>
            </a:r>
          </a:p>
        </p:txBody>
      </p:sp>
      <p:sp>
        <p:nvSpPr>
          <p:cNvPr id="3" name="Content Placeholder 2">
            <a:extLst>
              <a:ext uri="{FF2B5EF4-FFF2-40B4-BE49-F238E27FC236}">
                <a16:creationId xmlns:a16="http://schemas.microsoft.com/office/drawing/2014/main" id="{C064B22D-3870-4BD9-81E7-1BC967A3E506}"/>
              </a:ext>
            </a:extLst>
          </p:cNvPr>
          <p:cNvSpPr>
            <a:spLocks noGrp="1"/>
          </p:cNvSpPr>
          <p:nvPr>
            <p:ph idx="1"/>
          </p:nvPr>
        </p:nvSpPr>
        <p:spPr/>
        <p:txBody>
          <a:bodyPr>
            <a:normAutofit lnSpcReduction="10000"/>
          </a:bodyPr>
          <a:lstStyle/>
          <a:p>
            <a:r>
              <a:rPr lang="en-US" sz="2400" dirty="0"/>
              <a:t>Businesses have always created a presence in the physical world by building stores, factories, warehouses, and office buildings.</a:t>
            </a:r>
          </a:p>
          <a:p>
            <a:r>
              <a:rPr lang="en-US" sz="2400" dirty="0"/>
              <a:t>An organization’s </a:t>
            </a:r>
            <a:r>
              <a:rPr lang="en-US" sz="2400" b="1" dirty="0"/>
              <a:t>presence </a:t>
            </a:r>
            <a:r>
              <a:rPr lang="en-US" sz="2400" dirty="0"/>
              <a:t>is the public image it conveys to its stakeholders. </a:t>
            </a:r>
          </a:p>
          <a:p>
            <a:r>
              <a:rPr lang="en-US" sz="2400" dirty="0"/>
              <a:t>The </a:t>
            </a:r>
            <a:r>
              <a:rPr lang="en-US" sz="2400" b="1" dirty="0"/>
              <a:t>stakeholders</a:t>
            </a:r>
            <a:r>
              <a:rPr lang="en-US" sz="2400" dirty="0"/>
              <a:t> of a firm </a:t>
            </a:r>
            <a:r>
              <a:rPr lang="en-US" sz="2400" dirty="0">
                <a:solidFill>
                  <a:srgbClr val="FF0000"/>
                </a:solidFill>
              </a:rPr>
              <a:t>include its customers, suppliers, employees, stockholders, neighbors, and the general public</a:t>
            </a:r>
            <a:r>
              <a:rPr lang="en-US" sz="2400" dirty="0"/>
              <a:t>.</a:t>
            </a:r>
          </a:p>
          <a:p>
            <a:r>
              <a:rPr lang="en-US" sz="2400" dirty="0"/>
              <a:t>On the Web, presence can be much more important. Many customers and other stakeholders of a Web business know the company only through its Web presence.</a:t>
            </a:r>
          </a:p>
          <a:p>
            <a:r>
              <a:rPr lang="en-US" sz="2400" dirty="0"/>
              <a:t>Creating an effective Web presence can be critical even for the smallest and newest operating on the Web.</a:t>
            </a:r>
          </a:p>
          <a:p>
            <a:endParaRPr lang="en-US" dirty="0"/>
          </a:p>
        </p:txBody>
      </p:sp>
    </p:spTree>
    <p:extLst>
      <p:ext uri="{BB962C8B-B14F-4D97-AF65-F5344CB8AC3E}">
        <p14:creationId xmlns:p14="http://schemas.microsoft.com/office/powerpoint/2010/main" val="20081010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BF76-C1DC-4594-995A-513329CE637E}"/>
              </a:ext>
            </a:extLst>
          </p:cNvPr>
          <p:cNvSpPr>
            <a:spLocks noGrp="1"/>
          </p:cNvSpPr>
          <p:nvPr>
            <p:ph type="title"/>
          </p:nvPr>
        </p:nvSpPr>
        <p:spPr/>
        <p:txBody>
          <a:bodyPr/>
          <a:lstStyle/>
          <a:p>
            <a:pPr algn="ctr"/>
            <a:r>
              <a:rPr lang="en-US" dirty="0">
                <a:highlight>
                  <a:srgbClr val="FFFF00"/>
                </a:highlight>
              </a:rPr>
              <a:t>Using the Web to Connect with Customers</a:t>
            </a:r>
          </a:p>
        </p:txBody>
      </p:sp>
      <p:sp>
        <p:nvSpPr>
          <p:cNvPr id="3" name="Content Placeholder 2">
            <a:extLst>
              <a:ext uri="{FF2B5EF4-FFF2-40B4-BE49-F238E27FC236}">
                <a16:creationId xmlns:a16="http://schemas.microsoft.com/office/drawing/2014/main" id="{6F8FE0CD-61D0-4803-BB8F-1F5EC95BA6A8}"/>
              </a:ext>
            </a:extLst>
          </p:cNvPr>
          <p:cNvSpPr>
            <a:spLocks noGrp="1"/>
          </p:cNvSpPr>
          <p:nvPr>
            <p:ph idx="1"/>
          </p:nvPr>
        </p:nvSpPr>
        <p:spPr/>
        <p:txBody>
          <a:bodyPr>
            <a:normAutofit fontScale="92500" lnSpcReduction="20000"/>
          </a:bodyPr>
          <a:lstStyle/>
          <a:p>
            <a:r>
              <a:rPr lang="en-US" sz="2400" dirty="0"/>
              <a:t>Most businesses are familiar with two general ways of identifying and reaching customers: personal contact and mass media.</a:t>
            </a:r>
          </a:p>
          <a:p>
            <a:r>
              <a:rPr lang="en-US" sz="2400" dirty="0"/>
              <a:t>These </a:t>
            </a:r>
            <a:r>
              <a:rPr lang="en-US" sz="2400" dirty="0">
                <a:highlight>
                  <a:srgbClr val="FFFF00"/>
                </a:highlight>
              </a:rPr>
              <a:t>two </a:t>
            </a:r>
            <a:r>
              <a:rPr lang="en-US" sz="2400" dirty="0"/>
              <a:t>approaches are often called </a:t>
            </a:r>
            <a:r>
              <a:rPr lang="en-US" sz="2400" b="1" dirty="0"/>
              <a:t>communication modes</a:t>
            </a:r>
            <a:r>
              <a:rPr lang="en-US" sz="2400" dirty="0"/>
              <a:t>.</a:t>
            </a:r>
          </a:p>
          <a:p>
            <a:r>
              <a:rPr lang="en-US" sz="2400" dirty="0"/>
              <a:t>In the </a:t>
            </a:r>
            <a:r>
              <a:rPr lang="en-US" sz="2400" b="1" dirty="0"/>
              <a:t>personal contact </a:t>
            </a:r>
            <a:r>
              <a:rPr lang="en-US" sz="2400" dirty="0"/>
              <a:t>model, the firm’s </a:t>
            </a:r>
            <a:r>
              <a:rPr lang="en-US" sz="2400" dirty="0">
                <a:solidFill>
                  <a:srgbClr val="FF0000"/>
                </a:solidFill>
              </a:rPr>
              <a:t>employees</a:t>
            </a:r>
            <a:r>
              <a:rPr lang="en-US" sz="2400" dirty="0"/>
              <a:t> individually search for, qualify, and </a:t>
            </a:r>
            <a:r>
              <a:rPr lang="en-US" sz="2400" dirty="0">
                <a:solidFill>
                  <a:srgbClr val="FF0000"/>
                </a:solidFill>
              </a:rPr>
              <a:t>contact potential customers</a:t>
            </a:r>
            <a:r>
              <a:rPr lang="en-US" sz="2400" dirty="0"/>
              <a:t>. </a:t>
            </a:r>
          </a:p>
          <a:p>
            <a:r>
              <a:rPr lang="en-US" sz="2400" dirty="0"/>
              <a:t>In the </a:t>
            </a:r>
            <a:r>
              <a:rPr lang="en-US" sz="2400" b="1" dirty="0"/>
              <a:t>mass media </a:t>
            </a:r>
            <a:r>
              <a:rPr lang="en-US" sz="2400" dirty="0"/>
              <a:t>approach, firms </a:t>
            </a:r>
            <a:r>
              <a:rPr lang="en-US" sz="2400" dirty="0">
                <a:solidFill>
                  <a:srgbClr val="FF0000"/>
                </a:solidFill>
              </a:rPr>
              <a:t>prepare advertising and promotional materials </a:t>
            </a:r>
            <a:r>
              <a:rPr lang="en-US" sz="2400" dirty="0"/>
              <a:t>about the firm and its products or services. They then </a:t>
            </a:r>
            <a:r>
              <a:rPr lang="en-US" sz="2400" dirty="0">
                <a:solidFill>
                  <a:srgbClr val="FF0000"/>
                </a:solidFill>
              </a:rPr>
              <a:t>deliver these messages to potential customers </a:t>
            </a:r>
            <a:r>
              <a:rPr lang="en-US" sz="2400" dirty="0"/>
              <a:t>by broadcasting them on television or radio, printing then in newspapers or magazines, posting them on highway billboards, or mailing them.</a:t>
            </a:r>
          </a:p>
          <a:p>
            <a:r>
              <a:rPr lang="en-US" sz="2400" dirty="0">
                <a:solidFill>
                  <a:srgbClr val="FF0000"/>
                </a:solidFill>
              </a:rPr>
              <a:t>The Internet </a:t>
            </a:r>
            <a:r>
              <a:rPr lang="en-US" sz="2400" dirty="0"/>
              <a:t>is not a mass medium, nor is a personal contacts. It occupies a </a:t>
            </a:r>
            <a:r>
              <a:rPr lang="en-US" sz="2400" dirty="0">
                <a:solidFill>
                  <a:srgbClr val="FF0000"/>
                </a:solidFill>
              </a:rPr>
              <a:t>central space</a:t>
            </a:r>
            <a:r>
              <a:rPr lang="en-US" sz="2400" dirty="0"/>
              <a:t> in the continuum of media choices.</a:t>
            </a:r>
          </a:p>
          <a:p>
            <a:endParaRPr lang="en-US" dirty="0"/>
          </a:p>
        </p:txBody>
      </p:sp>
    </p:spTree>
    <p:extLst>
      <p:ext uri="{BB962C8B-B14F-4D97-AF65-F5344CB8AC3E}">
        <p14:creationId xmlns:p14="http://schemas.microsoft.com/office/powerpoint/2010/main" val="22696920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F06BF-D8D2-4F70-82B1-95D669D094E9}"/>
              </a:ext>
            </a:extLst>
          </p:cNvPr>
          <p:cNvSpPr>
            <a:spLocks noGrp="1"/>
          </p:cNvSpPr>
          <p:nvPr>
            <p:ph type="title"/>
          </p:nvPr>
        </p:nvSpPr>
        <p:spPr/>
        <p:txBody>
          <a:bodyPr/>
          <a:lstStyle/>
          <a:p>
            <a:pPr algn="ctr"/>
            <a:r>
              <a:rPr lang="en-US" dirty="0"/>
              <a:t>The Nature of Communication on the Web</a:t>
            </a:r>
          </a:p>
        </p:txBody>
      </p:sp>
      <p:sp>
        <p:nvSpPr>
          <p:cNvPr id="3" name="Content Placeholder 2">
            <a:extLst>
              <a:ext uri="{FF2B5EF4-FFF2-40B4-BE49-F238E27FC236}">
                <a16:creationId xmlns:a16="http://schemas.microsoft.com/office/drawing/2014/main" id="{9916CE37-C88B-450E-98AD-9D4F709771B0}"/>
              </a:ext>
            </a:extLst>
          </p:cNvPr>
          <p:cNvSpPr>
            <a:spLocks noGrp="1"/>
          </p:cNvSpPr>
          <p:nvPr>
            <p:ph idx="1"/>
          </p:nvPr>
        </p:nvSpPr>
        <p:spPr/>
        <p:txBody>
          <a:bodyPr>
            <a:normAutofit fontScale="25000" lnSpcReduction="20000"/>
          </a:bodyPr>
          <a:lstStyle/>
          <a:p>
            <a:r>
              <a:rPr lang="en-US" sz="8000" dirty="0">
                <a:highlight>
                  <a:srgbClr val="FFFF00"/>
                </a:highlight>
              </a:rPr>
              <a:t>Business communication modes</a:t>
            </a:r>
            <a:r>
              <a:rPr lang="en-US" sz="8000" dirty="0"/>
              <a:t>:</a:t>
            </a:r>
          </a:p>
          <a:p>
            <a:pPr lvl="1"/>
            <a:r>
              <a:rPr lang="en-US" sz="8000" b="1" dirty="0"/>
              <a:t>Mass media</a:t>
            </a:r>
            <a:r>
              <a:rPr lang="en-US" sz="8000" dirty="0"/>
              <a:t>: </a:t>
            </a:r>
            <a:r>
              <a:rPr lang="en-US" sz="8000" dirty="0">
                <a:solidFill>
                  <a:srgbClr val="FF0000"/>
                </a:solidFill>
              </a:rPr>
              <a:t>one-to-many</a:t>
            </a:r>
            <a:r>
              <a:rPr lang="en-US" sz="8000" dirty="0"/>
              <a:t> communication model</a:t>
            </a:r>
          </a:p>
          <a:p>
            <a:pPr lvl="2"/>
            <a:r>
              <a:rPr lang="en-US" sz="8000" dirty="0"/>
              <a:t>Seller is active; buyer is passive</a:t>
            </a:r>
          </a:p>
          <a:p>
            <a:pPr lvl="1"/>
            <a:r>
              <a:rPr lang="en-US" sz="8000" b="1" dirty="0"/>
              <a:t>Personal contact</a:t>
            </a:r>
            <a:r>
              <a:rPr lang="en-US" sz="8000" dirty="0"/>
              <a:t>: </a:t>
            </a:r>
            <a:r>
              <a:rPr lang="en-US" sz="8000" dirty="0">
                <a:solidFill>
                  <a:srgbClr val="FF0000"/>
                </a:solidFill>
              </a:rPr>
              <a:t>one-to-one</a:t>
            </a:r>
            <a:r>
              <a:rPr lang="en-US" sz="8000" dirty="0"/>
              <a:t> communication model </a:t>
            </a:r>
          </a:p>
          <a:p>
            <a:pPr lvl="2"/>
            <a:r>
              <a:rPr lang="en-US" sz="8000" dirty="0"/>
              <a:t>Interchange in framework of existing trust relationship</a:t>
            </a:r>
          </a:p>
          <a:p>
            <a:pPr lvl="1"/>
            <a:r>
              <a:rPr lang="en-US" sz="8000" b="1" dirty="0"/>
              <a:t>The Web</a:t>
            </a:r>
            <a:r>
              <a:rPr lang="en-US" sz="8000" dirty="0"/>
              <a:t>: </a:t>
            </a:r>
            <a:r>
              <a:rPr lang="en-US" sz="8000" dirty="0">
                <a:solidFill>
                  <a:srgbClr val="FF0000"/>
                </a:solidFill>
              </a:rPr>
              <a:t>one-to-one, many-to-one, and many-to-many </a:t>
            </a:r>
            <a:r>
              <a:rPr lang="en-US" sz="8000" dirty="0"/>
              <a:t>communication model </a:t>
            </a:r>
          </a:p>
          <a:p>
            <a:pPr lvl="2"/>
            <a:r>
              <a:rPr lang="en-US" sz="8000" dirty="0"/>
              <a:t>Buyer as active participant in determining length, depth, and scope of search</a:t>
            </a:r>
          </a:p>
          <a:p>
            <a:pPr marL="0" indent="0">
              <a:buNone/>
            </a:pPr>
            <a:endParaRPr lang="en-US" sz="8000" dirty="0"/>
          </a:p>
          <a:p>
            <a:r>
              <a:rPr lang="en-US" sz="8000" b="1" dirty="0"/>
              <a:t>NOTE:</a:t>
            </a:r>
          </a:p>
          <a:p>
            <a:r>
              <a:rPr lang="en-US" sz="8000" dirty="0"/>
              <a:t>The following figure assumes that you have heard about a new book but would like to learn more about it before buying it.</a:t>
            </a:r>
          </a:p>
          <a:p>
            <a:r>
              <a:rPr lang="en-US" sz="8000" dirty="0"/>
              <a:t>The model labeled “The Web” is the </a:t>
            </a:r>
            <a:r>
              <a:rPr lang="en-US" sz="8000" b="1" dirty="0"/>
              <a:t>many-to-one communication model</a:t>
            </a:r>
            <a:endParaRPr lang="en-US" sz="8000" dirty="0"/>
          </a:p>
          <a:p>
            <a:pPr marL="0" indent="0">
              <a:buNone/>
            </a:pPr>
            <a:endParaRPr lang="en-US" dirty="0"/>
          </a:p>
        </p:txBody>
      </p:sp>
    </p:spTree>
    <p:extLst>
      <p:ext uri="{BB962C8B-B14F-4D97-AF65-F5344CB8AC3E}">
        <p14:creationId xmlns:p14="http://schemas.microsoft.com/office/powerpoint/2010/main" val="566228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91D8F-9F48-4802-8E63-0B439267234D}"/>
              </a:ext>
            </a:extLst>
          </p:cNvPr>
          <p:cNvSpPr>
            <a:spLocks noGrp="1"/>
          </p:cNvSpPr>
          <p:nvPr>
            <p:ph type="title"/>
          </p:nvPr>
        </p:nvSpPr>
        <p:spPr/>
        <p:txBody>
          <a:bodyPr/>
          <a:lstStyle/>
          <a:p>
            <a:pPr algn="ctr"/>
            <a:r>
              <a:rPr lang="en-US" dirty="0">
                <a:highlight>
                  <a:srgbClr val="FFFF00"/>
                </a:highlight>
              </a:rPr>
              <a:t>1. Web Catalog Revenue Models</a:t>
            </a:r>
          </a:p>
        </p:txBody>
      </p:sp>
      <p:sp>
        <p:nvSpPr>
          <p:cNvPr id="3" name="Content Placeholder 2">
            <a:extLst>
              <a:ext uri="{FF2B5EF4-FFF2-40B4-BE49-F238E27FC236}">
                <a16:creationId xmlns:a16="http://schemas.microsoft.com/office/drawing/2014/main" id="{A824E419-C938-457A-8B40-FE62E660D7DC}"/>
              </a:ext>
            </a:extLst>
          </p:cNvPr>
          <p:cNvSpPr>
            <a:spLocks noGrp="1"/>
          </p:cNvSpPr>
          <p:nvPr>
            <p:ph idx="1"/>
          </p:nvPr>
        </p:nvSpPr>
        <p:spPr/>
        <p:txBody>
          <a:bodyPr>
            <a:noAutofit/>
          </a:bodyPr>
          <a:lstStyle/>
          <a:p>
            <a:r>
              <a:rPr lang="en-US" sz="1600" dirty="0"/>
              <a:t>In 1872, a </a:t>
            </a:r>
            <a:r>
              <a:rPr lang="en-US" sz="1600" dirty="0">
                <a:solidFill>
                  <a:srgbClr val="FF0000"/>
                </a:solidFill>
              </a:rPr>
              <a:t>traveling salesman </a:t>
            </a:r>
            <a:r>
              <a:rPr lang="en-US" sz="1600" dirty="0"/>
              <a:t>Aaron Montgomery Ward started selling dry goods to farmers through a </a:t>
            </a:r>
            <a:r>
              <a:rPr lang="en-US" sz="1600" dirty="0">
                <a:solidFill>
                  <a:srgbClr val="FF0000"/>
                </a:solidFill>
              </a:rPr>
              <a:t>one-page list</a:t>
            </a:r>
            <a:r>
              <a:rPr lang="en-US" sz="1600" dirty="0"/>
              <a:t>.</a:t>
            </a:r>
          </a:p>
          <a:p>
            <a:r>
              <a:rPr lang="en-US" sz="1600" dirty="0"/>
              <a:t>In 1895, Richard Sears and </a:t>
            </a:r>
            <a:r>
              <a:rPr lang="en-US" sz="1600" dirty="0" err="1"/>
              <a:t>Alvah</a:t>
            </a:r>
            <a:r>
              <a:rPr lang="en-US" sz="1600" dirty="0"/>
              <a:t> Roebuck began </a:t>
            </a:r>
            <a:r>
              <a:rPr lang="en-US" sz="1600" dirty="0">
                <a:solidFill>
                  <a:srgbClr val="FF0000"/>
                </a:solidFill>
              </a:rPr>
              <a:t>mailing catalogs </a:t>
            </a:r>
            <a:r>
              <a:rPr lang="en-US" sz="1600" dirty="0"/>
              <a:t>to farmers and small-town residents.</a:t>
            </a:r>
          </a:p>
          <a:p>
            <a:r>
              <a:rPr lang="en-US" sz="1600" dirty="0"/>
              <a:t>By 1950</a:t>
            </a:r>
            <a:r>
              <a:rPr lang="en-US" sz="1600" dirty="0">
                <a:solidFill>
                  <a:srgbClr val="FF0000"/>
                </a:solidFill>
              </a:rPr>
              <a:t>, both </a:t>
            </a:r>
            <a:r>
              <a:rPr lang="en-US" sz="1600" dirty="0"/>
              <a:t>Montgomery Ward and Sears, Roebuck &amp; Company grew to </a:t>
            </a:r>
            <a:r>
              <a:rPr lang="en-US" sz="1600" dirty="0">
                <a:solidFill>
                  <a:srgbClr val="FF0000"/>
                </a:solidFill>
              </a:rPr>
              <a:t>become dominant retailers </a:t>
            </a:r>
            <a:r>
              <a:rPr lang="en-US" sz="1600" dirty="0"/>
              <a:t>in the United States with </a:t>
            </a:r>
            <a:r>
              <a:rPr lang="en-US" sz="1600" dirty="0">
                <a:solidFill>
                  <a:srgbClr val="FF0000"/>
                </a:solidFill>
                <a:highlight>
                  <a:srgbClr val="FFFF00"/>
                </a:highlight>
              </a:rPr>
              <a:t>retail stores </a:t>
            </a:r>
            <a:r>
              <a:rPr lang="en-US" sz="1600" dirty="0">
                <a:solidFill>
                  <a:srgbClr val="FF0000"/>
                </a:solidFill>
              </a:rPr>
              <a:t>serving urban markets </a:t>
            </a:r>
            <a:r>
              <a:rPr lang="en-US" sz="1600" dirty="0"/>
              <a:t>and the </a:t>
            </a:r>
            <a:r>
              <a:rPr lang="en-US" sz="1600" dirty="0">
                <a:solidFill>
                  <a:srgbClr val="FF0000"/>
                </a:solidFill>
                <a:highlight>
                  <a:srgbClr val="FFFF00"/>
                </a:highlight>
              </a:rPr>
              <a:t>catalog business </a:t>
            </a:r>
            <a:r>
              <a:rPr lang="en-US" sz="1600" dirty="0"/>
              <a:t>well established in </a:t>
            </a:r>
            <a:r>
              <a:rPr lang="en-US" sz="1600" dirty="0">
                <a:solidFill>
                  <a:srgbClr val="FF0000"/>
                </a:solidFill>
              </a:rPr>
              <a:t>serving rural and small-town markets</a:t>
            </a:r>
            <a:r>
              <a:rPr lang="en-US" sz="1600" dirty="0"/>
              <a:t>.</a:t>
            </a:r>
          </a:p>
          <a:p>
            <a:r>
              <a:rPr lang="en-US" sz="1600" dirty="0"/>
              <a:t>In 1990, the general acceptance of the </a:t>
            </a:r>
            <a:r>
              <a:rPr lang="en-US" sz="1600" dirty="0">
                <a:solidFill>
                  <a:srgbClr val="FF0000"/>
                </a:solidFill>
              </a:rPr>
              <a:t>mail order catalog business </a:t>
            </a:r>
            <a:r>
              <a:rPr lang="en-US" sz="1600" dirty="0"/>
              <a:t>built a solid base for the </a:t>
            </a:r>
            <a:r>
              <a:rPr lang="en-US" sz="1600" dirty="0">
                <a:solidFill>
                  <a:srgbClr val="FF0000"/>
                </a:solidFill>
              </a:rPr>
              <a:t>web-based version</a:t>
            </a:r>
            <a:r>
              <a:rPr lang="en-US" sz="1600" dirty="0"/>
              <a:t>.</a:t>
            </a:r>
          </a:p>
          <a:p>
            <a:r>
              <a:rPr lang="en-US" sz="1600" dirty="0"/>
              <a:t>For more than a century, catalog-based retail revenue model, called </a:t>
            </a:r>
            <a:r>
              <a:rPr lang="en-US" sz="1600" b="1" dirty="0"/>
              <a:t>mail-order</a:t>
            </a:r>
            <a:r>
              <a:rPr lang="en-US" sz="1600" dirty="0"/>
              <a:t> or </a:t>
            </a:r>
            <a:r>
              <a:rPr lang="en-US" sz="1600" b="1" dirty="0"/>
              <a:t>catalog model</a:t>
            </a:r>
            <a:r>
              <a:rPr lang="en-US" sz="1600" dirty="0"/>
              <a:t>, the </a:t>
            </a:r>
            <a:r>
              <a:rPr lang="en-US" sz="1600" dirty="0">
                <a:solidFill>
                  <a:srgbClr val="FF0000"/>
                </a:solidFill>
              </a:rPr>
              <a:t>seller establishes a brand image</a:t>
            </a:r>
            <a:r>
              <a:rPr lang="en-US" sz="1600" dirty="0"/>
              <a:t>, and then </a:t>
            </a:r>
            <a:r>
              <a:rPr lang="en-US" sz="1600" dirty="0">
                <a:solidFill>
                  <a:srgbClr val="FF0000"/>
                </a:solidFill>
              </a:rPr>
              <a:t>uses the strength of that image to sell through printed information mailed to prospective buyers</a:t>
            </a:r>
            <a:r>
              <a:rPr lang="en-US" sz="1600" dirty="0"/>
              <a:t>, who </a:t>
            </a:r>
            <a:r>
              <a:rPr lang="en-US" sz="1600" dirty="0">
                <a:solidFill>
                  <a:srgbClr val="FF0000"/>
                </a:solidFill>
              </a:rPr>
              <a:t>place orders by mail or telephone</a:t>
            </a:r>
            <a:r>
              <a:rPr lang="en-US" sz="1600" dirty="0"/>
              <a:t>.</a:t>
            </a:r>
          </a:p>
          <a:p>
            <a:r>
              <a:rPr lang="en-US" sz="1600" dirty="0"/>
              <a:t>In the twentieth century, successful mail-order businesses include: J.C. Penney, L.L. Bean, and Hickory Farms.</a:t>
            </a:r>
          </a:p>
          <a:p>
            <a:r>
              <a:rPr lang="en-US" sz="1600" b="1" dirty="0"/>
              <a:t>Web catalog revenue model</a:t>
            </a:r>
            <a:r>
              <a:rPr lang="en-US" sz="1600" dirty="0"/>
              <a:t>, many companies </a:t>
            </a:r>
            <a:r>
              <a:rPr lang="en-US" sz="1600" dirty="0">
                <a:solidFill>
                  <a:srgbClr val="FF0000"/>
                </a:solidFill>
              </a:rPr>
              <a:t>adapted the catalog model </a:t>
            </a:r>
            <a:r>
              <a:rPr lang="en-US" sz="1600" dirty="0"/>
              <a:t>to the online world by </a:t>
            </a:r>
            <a:r>
              <a:rPr lang="en-US" sz="1600" dirty="0">
                <a:solidFill>
                  <a:srgbClr val="FF0000"/>
                </a:solidFill>
              </a:rPr>
              <a:t>replacing or supplementing their print catalogs with information on their Web sites</a:t>
            </a:r>
            <a:r>
              <a:rPr lang="en-US" sz="1600" dirty="0"/>
              <a:t>.</a:t>
            </a:r>
          </a:p>
        </p:txBody>
      </p:sp>
    </p:spTree>
    <p:extLst>
      <p:ext uri="{BB962C8B-B14F-4D97-AF65-F5344CB8AC3E}">
        <p14:creationId xmlns:p14="http://schemas.microsoft.com/office/powerpoint/2010/main" val="41983342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3" name="Rectangle 12">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7" name="Group 16">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8" name="Straight Connector 17">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2" name="Rectangle 21">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Users\peterson\chimbo temp\Schneider2014\artwork\C8757_ch03_no callouts\Fig3-09.gif">
            <a:extLst>
              <a:ext uri="{FF2B5EF4-FFF2-40B4-BE49-F238E27FC236}">
                <a16:creationId xmlns:a16="http://schemas.microsoft.com/office/drawing/2014/main" id="{760E88D3-B35B-494A-AE9A-FBC078F4474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43192" y="1090186"/>
            <a:ext cx="6202238" cy="4674503"/>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27">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30" name="Rectangle 29">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F901DE4B-A4D4-42D6-8FD8-1CB2D37600E5}"/>
              </a:ext>
            </a:extLst>
          </p:cNvPr>
          <p:cNvSpPr>
            <a:spLocks noGrp="1"/>
          </p:cNvSpPr>
          <p:nvPr>
            <p:ph type="title"/>
          </p:nvPr>
        </p:nvSpPr>
        <p:spPr>
          <a:xfrm>
            <a:off x="7957225" y="1559768"/>
            <a:ext cx="2978281" cy="3135379"/>
          </a:xfrm>
        </p:spPr>
        <p:txBody>
          <a:bodyPr vert="horz" lIns="91440" tIns="45720" rIns="91440" bIns="45720" rtlCol="0" anchor="ctr">
            <a:normAutofit/>
          </a:bodyPr>
          <a:lstStyle/>
          <a:p>
            <a:pPr algn="ctr">
              <a:lnSpc>
                <a:spcPct val="83000"/>
              </a:lnSpc>
            </a:pPr>
            <a:r>
              <a:rPr lang="en-US" sz="2600" cap="all" spc="-100">
                <a:solidFill>
                  <a:schemeClr val="bg1"/>
                </a:solidFill>
              </a:rPr>
              <a:t>Business Communication Modes</a:t>
            </a:r>
          </a:p>
        </p:txBody>
      </p:sp>
      <p:sp>
        <p:nvSpPr>
          <p:cNvPr id="32" name="Rectangle 31">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03768"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4" name="Straight Connector 33">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0970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84788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304A7-1AA5-40B3-BDA6-B7D4846E4909}"/>
              </a:ext>
            </a:extLst>
          </p:cNvPr>
          <p:cNvSpPr>
            <a:spLocks noGrp="1"/>
          </p:cNvSpPr>
          <p:nvPr>
            <p:ph type="title"/>
          </p:nvPr>
        </p:nvSpPr>
        <p:spPr/>
        <p:txBody>
          <a:bodyPr/>
          <a:lstStyle/>
          <a:p>
            <a:pPr algn="ctr"/>
            <a:r>
              <a:rPr lang="en-US" dirty="0"/>
              <a:t>Questions</a:t>
            </a:r>
          </a:p>
        </p:txBody>
      </p:sp>
      <p:sp>
        <p:nvSpPr>
          <p:cNvPr id="3" name="Content Placeholder 2">
            <a:extLst>
              <a:ext uri="{FF2B5EF4-FFF2-40B4-BE49-F238E27FC236}">
                <a16:creationId xmlns:a16="http://schemas.microsoft.com/office/drawing/2014/main" id="{FC99108A-0451-401D-AD89-3FE1F74DDEFD}"/>
              </a:ext>
            </a:extLst>
          </p:cNvPr>
          <p:cNvSpPr>
            <a:spLocks noGrp="1"/>
          </p:cNvSpPr>
          <p:nvPr>
            <p:ph idx="1"/>
          </p:nvPr>
        </p:nvSpPr>
        <p:spPr/>
        <p:txBody>
          <a:bodyPr/>
          <a:lstStyle/>
          <a:p>
            <a:r>
              <a:rPr lang="en-US" dirty="0"/>
              <a:t>List and describe with examples the five main approaches to generate revenue on the web.</a:t>
            </a:r>
          </a:p>
          <a:p>
            <a:r>
              <a:rPr lang="en-US" dirty="0"/>
              <a:t> What is Web catalog revenue model?</a:t>
            </a:r>
          </a:p>
          <a:p>
            <a:r>
              <a:rPr lang="en-US" dirty="0"/>
              <a:t>What is marketing channel? What are the benefits of multiple marketing channels?</a:t>
            </a:r>
          </a:p>
          <a:p>
            <a:r>
              <a:rPr lang="en-US" dirty="0"/>
              <a:t>What is personal shopper? What is the virtual model (virtual fitting room) and the benefits?</a:t>
            </a:r>
          </a:p>
          <a:p>
            <a:r>
              <a:rPr lang="en-US" dirty="0"/>
              <a:t>What is DRM? What is it for?</a:t>
            </a:r>
          </a:p>
          <a:p>
            <a:r>
              <a:rPr lang="en-US" dirty="0"/>
              <a:t>What are the issues from the revenue models? How companies deal with them?</a:t>
            </a:r>
          </a:p>
          <a:p>
            <a:r>
              <a:rPr lang="en-US" dirty="0"/>
              <a:t>What are the three communication modes in the business today?</a:t>
            </a:r>
          </a:p>
        </p:txBody>
      </p:sp>
    </p:spTree>
    <p:extLst>
      <p:ext uri="{BB962C8B-B14F-4D97-AF65-F5344CB8AC3E}">
        <p14:creationId xmlns:p14="http://schemas.microsoft.com/office/powerpoint/2010/main" val="2257175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4A27-0355-4B93-83DF-D43CB3504840}"/>
              </a:ext>
            </a:extLst>
          </p:cNvPr>
          <p:cNvSpPr>
            <a:spLocks noGrp="1"/>
          </p:cNvSpPr>
          <p:nvPr>
            <p:ph type="title"/>
          </p:nvPr>
        </p:nvSpPr>
        <p:spPr/>
        <p:txBody>
          <a:bodyPr/>
          <a:lstStyle/>
          <a:p>
            <a:pPr algn="ctr"/>
            <a:r>
              <a:rPr lang="en-US" dirty="0"/>
              <a:t>1. Web Catalog Revenue Models</a:t>
            </a:r>
          </a:p>
        </p:txBody>
      </p:sp>
      <p:sp>
        <p:nvSpPr>
          <p:cNvPr id="3" name="Content Placeholder 2">
            <a:extLst>
              <a:ext uri="{FF2B5EF4-FFF2-40B4-BE49-F238E27FC236}">
                <a16:creationId xmlns:a16="http://schemas.microsoft.com/office/drawing/2014/main" id="{79693B01-3F23-44BB-9E5F-2B2030DFE3D7}"/>
              </a:ext>
            </a:extLst>
          </p:cNvPr>
          <p:cNvSpPr>
            <a:spLocks noGrp="1"/>
          </p:cNvSpPr>
          <p:nvPr>
            <p:ph idx="1"/>
          </p:nvPr>
        </p:nvSpPr>
        <p:spPr/>
        <p:txBody>
          <a:bodyPr>
            <a:normAutofit fontScale="92500"/>
          </a:bodyPr>
          <a:lstStyle/>
          <a:p>
            <a:r>
              <a:rPr lang="en-US" sz="2400" dirty="0"/>
              <a:t>Today, Customers place orders through the Web site, but in the </a:t>
            </a:r>
            <a:r>
              <a:rPr lang="en-US" sz="2400" dirty="0">
                <a:solidFill>
                  <a:srgbClr val="FF0000"/>
                </a:solidFill>
              </a:rPr>
              <a:t>early years of electronic commerce</a:t>
            </a:r>
            <a:r>
              <a:rPr lang="en-US" sz="2400" dirty="0"/>
              <a:t>, many </a:t>
            </a:r>
            <a:r>
              <a:rPr lang="en-US" sz="2400" dirty="0">
                <a:solidFill>
                  <a:srgbClr val="FF0000"/>
                </a:solidFill>
              </a:rPr>
              <a:t>shoppers used the Web </a:t>
            </a:r>
            <a:r>
              <a:rPr lang="en-US" sz="2400" dirty="0"/>
              <a:t>to </a:t>
            </a:r>
            <a:r>
              <a:rPr lang="en-US" sz="2400" dirty="0">
                <a:solidFill>
                  <a:srgbClr val="FF0000"/>
                </a:solidFill>
              </a:rPr>
              <a:t>obtain information</a:t>
            </a:r>
            <a:r>
              <a:rPr lang="en-US" sz="2400" dirty="0"/>
              <a:t> about products and </a:t>
            </a:r>
            <a:r>
              <a:rPr lang="en-US" sz="2400" dirty="0">
                <a:solidFill>
                  <a:srgbClr val="FF0000"/>
                </a:solidFill>
              </a:rPr>
              <a:t>compare prices and features</a:t>
            </a:r>
            <a:r>
              <a:rPr lang="en-US" sz="2400" dirty="0"/>
              <a:t>, and then </a:t>
            </a:r>
            <a:r>
              <a:rPr lang="en-US" sz="2400" dirty="0">
                <a:solidFill>
                  <a:srgbClr val="FF0000"/>
                </a:solidFill>
              </a:rPr>
              <a:t>made their purchases by telephones</a:t>
            </a:r>
            <a:r>
              <a:rPr lang="en-US" sz="2400" dirty="0"/>
              <a:t>. </a:t>
            </a:r>
            <a:r>
              <a:rPr lang="en-US" sz="2400" dirty="0">
                <a:solidFill>
                  <a:srgbClr val="FF0000"/>
                </a:solidFill>
              </a:rPr>
              <a:t>B2B </a:t>
            </a:r>
            <a:r>
              <a:rPr lang="en-US" sz="2400" dirty="0"/>
              <a:t>sellers have also been </a:t>
            </a:r>
            <a:r>
              <a:rPr lang="en-US" sz="2400" dirty="0">
                <a:solidFill>
                  <a:srgbClr val="FF0000"/>
                </a:solidFill>
              </a:rPr>
              <a:t>adopted the Web catalog model</a:t>
            </a:r>
            <a:r>
              <a:rPr lang="en-US" sz="2400" dirty="0"/>
              <a:t>.</a:t>
            </a:r>
          </a:p>
          <a:p>
            <a:r>
              <a:rPr lang="en-US" sz="2400" dirty="0"/>
              <a:t>Most of the successful Web catalog revenue model companies had already operating in the </a:t>
            </a:r>
            <a:r>
              <a:rPr lang="en-US" sz="2400" dirty="0">
                <a:solidFill>
                  <a:srgbClr val="FF0000"/>
                </a:solidFill>
              </a:rPr>
              <a:t>mail-order business and simply extended their operations to the Web</a:t>
            </a:r>
            <a:r>
              <a:rPr lang="en-US" sz="2400" dirty="0"/>
              <a:t>.</a:t>
            </a:r>
          </a:p>
          <a:p>
            <a:r>
              <a:rPr lang="en-US" sz="2400" dirty="0"/>
              <a:t>Other companies </a:t>
            </a:r>
            <a:r>
              <a:rPr lang="en-US" sz="2400" dirty="0">
                <a:solidFill>
                  <a:srgbClr val="FF0000"/>
                </a:solidFill>
              </a:rPr>
              <a:t>adopted the model</a:t>
            </a:r>
            <a:r>
              <a:rPr lang="en-US" sz="2400" dirty="0"/>
              <a:t> after realizing that the </a:t>
            </a:r>
            <a:r>
              <a:rPr lang="en-US" sz="2400" dirty="0">
                <a:solidFill>
                  <a:srgbClr val="FF0000"/>
                </a:solidFill>
              </a:rPr>
              <a:t>products they sold in their physical stores could also be sold on the Web</a:t>
            </a:r>
            <a:r>
              <a:rPr lang="en-US" sz="2400" dirty="0"/>
              <a:t>. This additional sales outlet </a:t>
            </a:r>
            <a:r>
              <a:rPr lang="en-US" sz="2400" dirty="0">
                <a:solidFill>
                  <a:srgbClr val="FF0000"/>
                </a:solidFill>
              </a:rPr>
              <a:t>did not require </a:t>
            </a:r>
            <a:r>
              <a:rPr lang="en-US" sz="2400" dirty="0"/>
              <a:t>them to </a:t>
            </a:r>
            <a:r>
              <a:rPr lang="en-US" sz="2400" dirty="0">
                <a:solidFill>
                  <a:srgbClr val="FF0000"/>
                </a:solidFill>
              </a:rPr>
              <a:t>build additional stores</a:t>
            </a:r>
            <a:r>
              <a:rPr lang="en-US" sz="2400" dirty="0"/>
              <a:t>, </a:t>
            </a:r>
            <a:r>
              <a:rPr lang="en-US" sz="2400" dirty="0">
                <a:solidFill>
                  <a:srgbClr val="FF0000"/>
                </a:solidFill>
              </a:rPr>
              <a:t>yet provided access to new customers throughout the world.</a:t>
            </a:r>
          </a:p>
          <a:p>
            <a:endParaRPr lang="en-US" dirty="0"/>
          </a:p>
        </p:txBody>
      </p:sp>
    </p:spTree>
    <p:extLst>
      <p:ext uri="{BB962C8B-B14F-4D97-AF65-F5344CB8AC3E}">
        <p14:creationId xmlns:p14="http://schemas.microsoft.com/office/powerpoint/2010/main" val="1484355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0D024-9A3C-4E7F-9072-49C57E4A5DAB}"/>
              </a:ext>
            </a:extLst>
          </p:cNvPr>
          <p:cNvSpPr>
            <a:spLocks noGrp="1"/>
          </p:cNvSpPr>
          <p:nvPr>
            <p:ph type="title"/>
          </p:nvPr>
        </p:nvSpPr>
        <p:spPr/>
        <p:txBody>
          <a:bodyPr/>
          <a:lstStyle/>
          <a:p>
            <a:pPr algn="ctr"/>
            <a:r>
              <a:rPr lang="en-US" dirty="0"/>
              <a:t>Discount Retailers: Getting a Great Deal Online</a:t>
            </a:r>
          </a:p>
        </p:txBody>
      </p:sp>
      <p:sp>
        <p:nvSpPr>
          <p:cNvPr id="3" name="Content Placeholder 2">
            <a:extLst>
              <a:ext uri="{FF2B5EF4-FFF2-40B4-BE49-F238E27FC236}">
                <a16:creationId xmlns:a16="http://schemas.microsoft.com/office/drawing/2014/main" id="{15FEC2DA-2604-40F5-B995-3DE951107F4A}"/>
              </a:ext>
            </a:extLst>
          </p:cNvPr>
          <p:cNvSpPr>
            <a:spLocks noGrp="1"/>
          </p:cNvSpPr>
          <p:nvPr>
            <p:ph idx="1"/>
          </p:nvPr>
        </p:nvSpPr>
        <p:spPr/>
        <p:txBody>
          <a:bodyPr>
            <a:normAutofit fontScale="92500" lnSpcReduction="10000"/>
          </a:bodyPr>
          <a:lstStyle/>
          <a:p>
            <a:r>
              <a:rPr lang="en-US" sz="2400" dirty="0"/>
              <a:t>In the </a:t>
            </a:r>
            <a:r>
              <a:rPr lang="en-US" sz="2400" dirty="0">
                <a:solidFill>
                  <a:srgbClr val="FF0000"/>
                </a:solidFill>
              </a:rPr>
              <a:t>first wave of electronic commerce</a:t>
            </a:r>
            <a:r>
              <a:rPr lang="en-US" sz="2400" dirty="0"/>
              <a:t>, </a:t>
            </a:r>
            <a:r>
              <a:rPr lang="en-US" sz="2400" dirty="0">
                <a:solidFill>
                  <a:srgbClr val="FF0000"/>
                </a:solidFill>
              </a:rPr>
              <a:t>new discounters</a:t>
            </a:r>
            <a:r>
              <a:rPr lang="en-US" sz="2400" dirty="0"/>
              <a:t>, such as Buy.com (now Rakuten), began their first retail </a:t>
            </a:r>
            <a:r>
              <a:rPr lang="en-US" sz="2400" dirty="0">
                <a:solidFill>
                  <a:srgbClr val="FF0000"/>
                </a:solidFill>
              </a:rPr>
              <a:t>operations online using the Web catalog revenue model</a:t>
            </a:r>
            <a:r>
              <a:rPr lang="en-US" sz="2400" dirty="0"/>
              <a:t>. Borrowing the </a:t>
            </a:r>
            <a:r>
              <a:rPr lang="en-US" sz="2400" dirty="0">
                <a:solidFill>
                  <a:srgbClr val="FF0000"/>
                </a:solidFill>
              </a:rPr>
              <a:t>low-cost strategy </a:t>
            </a:r>
            <a:r>
              <a:rPr lang="en-US" sz="2400" dirty="0"/>
              <a:t>used by traditional discount retailers (such as Costco, Kmart, and Walmart), these online businesses sell merchandise at extremely low prices.</a:t>
            </a:r>
          </a:p>
          <a:p>
            <a:r>
              <a:rPr lang="en-US" sz="2400" dirty="0"/>
              <a:t>Most </a:t>
            </a:r>
            <a:r>
              <a:rPr lang="en-US" sz="2400" dirty="0">
                <a:solidFill>
                  <a:srgbClr val="FF0000"/>
                </a:solidFill>
              </a:rPr>
              <a:t>traditional discount retailers were reluctant to implement online sales </a:t>
            </a:r>
            <a:r>
              <a:rPr lang="en-US" sz="2400" dirty="0"/>
              <a:t>at that time because they had </a:t>
            </a:r>
            <a:r>
              <a:rPr lang="en-US" sz="2400" dirty="0">
                <a:solidFill>
                  <a:srgbClr val="FF0000"/>
                </a:solidFill>
              </a:rPr>
              <a:t>huge investments in their physical stores </a:t>
            </a:r>
            <a:r>
              <a:rPr lang="en-US" sz="2400" dirty="0"/>
              <a:t>and did not understand the world of online retailing.</a:t>
            </a:r>
          </a:p>
          <a:p>
            <a:r>
              <a:rPr lang="en-US" sz="2400" dirty="0"/>
              <a:t>During the </a:t>
            </a:r>
            <a:r>
              <a:rPr lang="en-US" sz="2400" dirty="0">
                <a:solidFill>
                  <a:srgbClr val="FF0000"/>
                </a:solidFill>
              </a:rPr>
              <a:t>second wave of electronic commerce</a:t>
            </a:r>
            <a:r>
              <a:rPr lang="en-US" sz="2400" dirty="0"/>
              <a:t>, these </a:t>
            </a:r>
            <a:r>
              <a:rPr lang="en-US" sz="2400" dirty="0">
                <a:solidFill>
                  <a:srgbClr val="FF0000"/>
                </a:solidFill>
              </a:rPr>
              <a:t>traditional discounters </a:t>
            </a:r>
            <a:r>
              <a:rPr lang="en-US" sz="2400" dirty="0"/>
              <a:t>also </a:t>
            </a:r>
            <a:r>
              <a:rPr lang="en-US" sz="2400" dirty="0">
                <a:solidFill>
                  <a:srgbClr val="FF0000"/>
                </a:solidFill>
              </a:rPr>
              <a:t>adopted the Web catalog revenue model for their online sales efforts</a:t>
            </a:r>
            <a:r>
              <a:rPr lang="en-US" sz="2400" dirty="0"/>
              <a:t>. They found </a:t>
            </a:r>
            <a:r>
              <a:rPr lang="en-US" sz="2400" dirty="0">
                <a:solidFill>
                  <a:srgbClr val="FF0000"/>
                </a:solidFill>
              </a:rPr>
              <a:t>online sales to be an important contributor to their overall revenues and profits</a:t>
            </a:r>
            <a:r>
              <a:rPr lang="en-US" sz="2400" dirty="0"/>
              <a:t>.</a:t>
            </a:r>
          </a:p>
          <a:p>
            <a:endParaRPr lang="en-US" dirty="0"/>
          </a:p>
          <a:p>
            <a:endParaRPr lang="en-US" dirty="0"/>
          </a:p>
        </p:txBody>
      </p:sp>
    </p:spTree>
    <p:extLst>
      <p:ext uri="{BB962C8B-B14F-4D97-AF65-F5344CB8AC3E}">
        <p14:creationId xmlns:p14="http://schemas.microsoft.com/office/powerpoint/2010/main" val="3367697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3551D-B528-4A90-AE8A-B38FBEEDBE77}"/>
              </a:ext>
            </a:extLst>
          </p:cNvPr>
          <p:cNvSpPr>
            <a:spLocks noGrp="1"/>
          </p:cNvSpPr>
          <p:nvPr>
            <p:ph type="title"/>
          </p:nvPr>
        </p:nvSpPr>
        <p:spPr/>
        <p:txBody>
          <a:bodyPr/>
          <a:lstStyle/>
          <a:p>
            <a:pPr algn="ctr"/>
            <a:r>
              <a:rPr lang="en-US" dirty="0"/>
              <a:t>Using Multiple Marketing Channels</a:t>
            </a:r>
          </a:p>
        </p:txBody>
      </p:sp>
      <p:sp>
        <p:nvSpPr>
          <p:cNvPr id="3" name="Content Placeholder 2">
            <a:extLst>
              <a:ext uri="{FF2B5EF4-FFF2-40B4-BE49-F238E27FC236}">
                <a16:creationId xmlns:a16="http://schemas.microsoft.com/office/drawing/2014/main" id="{89DD58EE-E834-4CBF-9178-C3DAD0ACAB08}"/>
              </a:ext>
            </a:extLst>
          </p:cNvPr>
          <p:cNvSpPr>
            <a:spLocks noGrp="1"/>
          </p:cNvSpPr>
          <p:nvPr>
            <p:ph idx="1"/>
          </p:nvPr>
        </p:nvSpPr>
        <p:spPr/>
        <p:txBody>
          <a:bodyPr>
            <a:noAutofit/>
          </a:bodyPr>
          <a:lstStyle/>
          <a:p>
            <a:r>
              <a:rPr lang="en-US" sz="1600" dirty="0"/>
              <a:t>Having more than one way to reach customers is often a good idea for companies, as Montgomery Ward and Sears found out many years ago.</a:t>
            </a:r>
          </a:p>
          <a:p>
            <a:r>
              <a:rPr lang="en-US" sz="1600" dirty="0"/>
              <a:t>They used one channel (retail stores) to reach urban customers and another channel (mail order catalog) to reach rural customers. </a:t>
            </a:r>
          </a:p>
          <a:p>
            <a:r>
              <a:rPr lang="en-US" sz="1600" dirty="0"/>
              <a:t>Each </a:t>
            </a:r>
            <a:r>
              <a:rPr lang="en-US" sz="1600" dirty="0">
                <a:solidFill>
                  <a:srgbClr val="FF0000"/>
                </a:solidFill>
              </a:rPr>
              <a:t>different pathway to customers </a:t>
            </a:r>
            <a:r>
              <a:rPr lang="en-US" sz="1600" dirty="0"/>
              <a:t>is called a </a:t>
            </a:r>
            <a:r>
              <a:rPr lang="en-US" sz="1600" b="1" dirty="0"/>
              <a:t>marketing channel</a:t>
            </a:r>
            <a:r>
              <a:rPr lang="en-US" sz="1600" dirty="0"/>
              <a:t>.</a:t>
            </a:r>
          </a:p>
          <a:p>
            <a:r>
              <a:rPr lang="en-US" sz="1600" dirty="0"/>
              <a:t>Companies find that </a:t>
            </a:r>
            <a:r>
              <a:rPr lang="en-US" sz="1600" dirty="0">
                <a:solidFill>
                  <a:srgbClr val="FF0000"/>
                </a:solidFill>
              </a:rPr>
              <a:t>having several marketing channels </a:t>
            </a:r>
            <a:r>
              <a:rPr lang="en-US" sz="1600" dirty="0"/>
              <a:t>lets them </a:t>
            </a:r>
            <a:r>
              <a:rPr lang="en-US" sz="1600" dirty="0">
                <a:solidFill>
                  <a:srgbClr val="FF0000"/>
                </a:solidFill>
              </a:rPr>
              <a:t>reach more customers at less cost</a:t>
            </a:r>
            <a:r>
              <a:rPr lang="en-US" sz="1600" dirty="0"/>
              <a:t>.</a:t>
            </a:r>
          </a:p>
          <a:p>
            <a:r>
              <a:rPr lang="en-US" sz="1600" dirty="0"/>
              <a:t>It is expensive to stock a large number of different items in a physical store, so Best Buy will stock the most popular items in its stores but will sell a wider variety of items on its Web site.</a:t>
            </a:r>
          </a:p>
          <a:p>
            <a:r>
              <a:rPr lang="en-US" sz="1600" dirty="0"/>
              <a:t>Customers who want to have physical contact with a product can visit the retail store. A customer who wants a high-end and expensive home theater system can find it on the Web site. </a:t>
            </a:r>
          </a:p>
          <a:p>
            <a:r>
              <a:rPr lang="en-US" sz="1600" dirty="0">
                <a:solidFill>
                  <a:srgbClr val="FF0000"/>
                </a:solidFill>
              </a:rPr>
              <a:t>By having two marketing channels (retail store and Web site), </a:t>
            </a:r>
            <a:r>
              <a:rPr lang="en-US" sz="1600" dirty="0"/>
              <a:t>Best Buy </a:t>
            </a:r>
            <a:r>
              <a:rPr lang="en-US" sz="1600" dirty="0">
                <a:solidFill>
                  <a:srgbClr val="FF0000"/>
                </a:solidFill>
              </a:rPr>
              <a:t>reaches more customers and offers more products than it could be using either channel alone</a:t>
            </a:r>
            <a:r>
              <a:rPr lang="en-US" sz="1600" dirty="0"/>
              <a:t>.</a:t>
            </a:r>
          </a:p>
          <a:p>
            <a:r>
              <a:rPr lang="en-US" sz="1600" dirty="0">
                <a:solidFill>
                  <a:srgbClr val="FF0000"/>
                </a:solidFill>
              </a:rPr>
              <a:t>Using multiple marketing channels to reach the same set of customers can be an effective strategy for retailers</a:t>
            </a:r>
            <a:r>
              <a:rPr lang="en-US" sz="1600" dirty="0"/>
              <a:t>. The following figure shows two examples of how retailers might combine two marketing channels.</a:t>
            </a:r>
          </a:p>
        </p:txBody>
      </p:sp>
    </p:spTree>
    <p:extLst>
      <p:ext uri="{BB962C8B-B14F-4D97-AF65-F5344CB8AC3E}">
        <p14:creationId xmlns:p14="http://schemas.microsoft.com/office/powerpoint/2010/main" val="2370504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 name="Rectangle 10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3" name="Rectangle 102">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05" name="Rectangle 104">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07" name="Rectangle 106">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9" name="Group 10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10" name="Straight Connector 109">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114" name="Rectangle 113">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A643B7E8-B361-4A91-A7A5-07418CFCF9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D7A74E93-DAA8-4661-8F23-0F48710EAF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7" y="643464"/>
            <a:ext cx="6269159" cy="5571072"/>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167" name="Rectangle 119">
            <a:extLst>
              <a:ext uri="{FF2B5EF4-FFF2-40B4-BE49-F238E27FC236}">
                <a16:creationId xmlns:a16="http://schemas.microsoft.com/office/drawing/2014/main" id="{FF212E38-C041-49D9-9236-29FF44B27E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16" y="809244"/>
            <a:ext cx="5943600" cy="5239512"/>
          </a:xfrm>
          <a:prstGeom prst="rect">
            <a:avLst/>
          </a:prstGeom>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26967A88-2CAF-48D0-8E47-AE670DBC9DD3}"/>
              </a:ext>
            </a:extLst>
          </p:cNvPr>
          <p:cNvSpPr>
            <a:spLocks noGrp="1"/>
          </p:cNvSpPr>
          <p:nvPr>
            <p:ph type="title"/>
          </p:nvPr>
        </p:nvSpPr>
        <p:spPr>
          <a:xfrm>
            <a:off x="1243632" y="1559768"/>
            <a:ext cx="5068568" cy="3135379"/>
          </a:xfrm>
        </p:spPr>
        <p:txBody>
          <a:bodyPr vert="horz" lIns="91440" tIns="45720" rIns="91440" bIns="45720" rtlCol="0" anchor="ctr">
            <a:normAutofit/>
          </a:bodyPr>
          <a:lstStyle/>
          <a:p>
            <a:pPr algn="ctr">
              <a:lnSpc>
                <a:spcPct val="83000"/>
              </a:lnSpc>
            </a:pPr>
            <a:r>
              <a:rPr lang="en-US" sz="4700" cap="all" spc="-100"/>
              <a:t>Combing Marketing Channels: Two retailer examples</a:t>
            </a:r>
          </a:p>
        </p:txBody>
      </p:sp>
      <p:sp>
        <p:nvSpPr>
          <p:cNvPr id="168" name="Rectangle 121">
            <a:extLst>
              <a:ext uri="{FF2B5EF4-FFF2-40B4-BE49-F238E27FC236}">
                <a16:creationId xmlns:a16="http://schemas.microsoft.com/office/drawing/2014/main" id="{790391D1-AA86-467F-A77E-0606FCCCD2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7796"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69" name="Straight Connector 123">
            <a:extLst>
              <a:ext uri="{FF2B5EF4-FFF2-40B4-BE49-F238E27FC236}">
                <a16:creationId xmlns:a16="http://schemas.microsoft.com/office/drawing/2014/main" id="{4A430F17-C7B1-40FD-89FA-55002B6636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32096"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0" name="Straight Connector 125">
            <a:extLst>
              <a:ext uri="{FF2B5EF4-FFF2-40B4-BE49-F238E27FC236}">
                <a16:creationId xmlns:a16="http://schemas.microsoft.com/office/drawing/2014/main" id="{03EAAD29-514C-4272-AA97-D2DCEB35B6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23736"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1" name="Straight Connector 127">
            <a:extLst>
              <a:ext uri="{FF2B5EF4-FFF2-40B4-BE49-F238E27FC236}">
                <a16:creationId xmlns:a16="http://schemas.microsoft.com/office/drawing/2014/main" id="{E080894D-F290-4DF4-82A7-905285A7E1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32096"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4" name="Picture 2" descr="C:\Users\peterson\chimbo temp\Schneider2014\artwork\C8757_ch03_no callouts\Fig3-01.gif">
            <a:extLst>
              <a:ext uri="{FF2B5EF4-FFF2-40B4-BE49-F238E27FC236}">
                <a16:creationId xmlns:a16="http://schemas.microsoft.com/office/drawing/2014/main" id="{9CE0AE1C-EF20-46DB-B7FF-9E91F00BE7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14" b="670"/>
          <a:stretch/>
        </p:blipFill>
        <p:spPr bwMode="auto">
          <a:xfrm>
            <a:off x="7555832" y="10"/>
            <a:ext cx="4636163"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8776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6A75-FD06-494A-9343-F82606F40244}"/>
              </a:ext>
            </a:extLst>
          </p:cNvPr>
          <p:cNvSpPr>
            <a:spLocks noGrp="1"/>
          </p:cNvSpPr>
          <p:nvPr>
            <p:ph type="title"/>
          </p:nvPr>
        </p:nvSpPr>
        <p:spPr/>
        <p:txBody>
          <a:bodyPr/>
          <a:lstStyle/>
          <a:p>
            <a:pPr algn="ctr"/>
            <a:r>
              <a:rPr lang="en-US" dirty="0"/>
              <a:t>Adding the Personal Touch</a:t>
            </a:r>
          </a:p>
        </p:txBody>
      </p:sp>
      <p:sp>
        <p:nvSpPr>
          <p:cNvPr id="3" name="Content Placeholder 2">
            <a:extLst>
              <a:ext uri="{FF2B5EF4-FFF2-40B4-BE49-F238E27FC236}">
                <a16:creationId xmlns:a16="http://schemas.microsoft.com/office/drawing/2014/main" id="{1FFD9394-D2BA-4F3B-A674-23285E9C8E0D}"/>
              </a:ext>
            </a:extLst>
          </p:cNvPr>
          <p:cNvSpPr>
            <a:spLocks noGrp="1"/>
          </p:cNvSpPr>
          <p:nvPr>
            <p:ph idx="1"/>
          </p:nvPr>
        </p:nvSpPr>
        <p:spPr/>
        <p:txBody>
          <a:bodyPr>
            <a:noAutofit/>
          </a:bodyPr>
          <a:lstStyle/>
          <a:p>
            <a:r>
              <a:rPr lang="en-US" sz="1600" dirty="0"/>
              <a:t>Land’s End pioneered the idea of </a:t>
            </a:r>
            <a:r>
              <a:rPr lang="en-US" sz="1600" dirty="0">
                <a:solidFill>
                  <a:srgbClr val="FF0000"/>
                </a:solidFill>
              </a:rPr>
              <a:t>online Web shopping assistance </a:t>
            </a:r>
            <a:r>
              <a:rPr lang="en-US" sz="1600" dirty="0"/>
              <a:t>with its </a:t>
            </a:r>
            <a:r>
              <a:rPr lang="en-US" sz="1600" b="1" dirty="0"/>
              <a:t>Land’s End Live feature </a:t>
            </a:r>
            <a:r>
              <a:rPr lang="en-US" sz="1600" dirty="0"/>
              <a:t>in 1999.</a:t>
            </a:r>
          </a:p>
          <a:p>
            <a:r>
              <a:rPr lang="en-US" sz="1600" dirty="0"/>
              <a:t>Today, many Web sites offer a </a:t>
            </a:r>
            <a:r>
              <a:rPr lang="en-US" sz="1600" dirty="0">
                <a:solidFill>
                  <a:srgbClr val="FF0000"/>
                </a:solidFill>
              </a:rPr>
              <a:t>chat feature </a:t>
            </a:r>
            <a:r>
              <a:rPr lang="en-US" sz="1600" dirty="0"/>
              <a:t>that is activated by the Web site visitor.</a:t>
            </a:r>
          </a:p>
          <a:p>
            <a:r>
              <a:rPr lang="en-US" sz="1600" dirty="0"/>
              <a:t>Many sites activate a </a:t>
            </a:r>
            <a:r>
              <a:rPr lang="en-US" sz="1600" dirty="0">
                <a:solidFill>
                  <a:srgbClr val="FF0000"/>
                </a:solidFill>
              </a:rPr>
              <a:t>chat window when a visitor remains on a particular Web page longer than a certain time interval</a:t>
            </a:r>
            <a:r>
              <a:rPr lang="en-US" sz="1600" dirty="0"/>
              <a:t>.</a:t>
            </a:r>
          </a:p>
          <a:p>
            <a:r>
              <a:rPr lang="en-US" sz="1600" dirty="0"/>
              <a:t>In addition to </a:t>
            </a:r>
            <a:r>
              <a:rPr lang="en-US" sz="1600" dirty="0">
                <a:solidFill>
                  <a:srgbClr val="FF0000"/>
                </a:solidFill>
              </a:rPr>
              <a:t>text chat</a:t>
            </a:r>
            <a:r>
              <a:rPr lang="en-US" sz="1600" dirty="0"/>
              <a:t>, some online retailers </a:t>
            </a:r>
            <a:r>
              <a:rPr lang="en-US" sz="1600" dirty="0">
                <a:solidFill>
                  <a:srgbClr val="FF0000"/>
                </a:solidFill>
              </a:rPr>
              <a:t>use video to communicate </a:t>
            </a:r>
            <a:r>
              <a:rPr lang="en-US" sz="1600" dirty="0"/>
              <a:t>with customers.</a:t>
            </a:r>
          </a:p>
          <a:p>
            <a:r>
              <a:rPr lang="en-US" sz="1600" dirty="0"/>
              <a:t>Many online clothing retailers offer personal shopper and virtual model features. The </a:t>
            </a:r>
            <a:r>
              <a:rPr lang="en-US" sz="1600" b="1" dirty="0"/>
              <a:t>personal shopper</a:t>
            </a:r>
            <a:r>
              <a:rPr lang="en-US" sz="1600" dirty="0"/>
              <a:t> is an </a:t>
            </a:r>
            <a:r>
              <a:rPr lang="en-US" sz="1600" dirty="0">
                <a:solidFill>
                  <a:srgbClr val="FF0000"/>
                </a:solidFill>
              </a:rPr>
              <a:t>intelligent agent program </a:t>
            </a:r>
            <a:r>
              <a:rPr lang="en-US" sz="1600" dirty="0"/>
              <a:t>that </a:t>
            </a:r>
            <a:r>
              <a:rPr lang="en-US" sz="1600" dirty="0">
                <a:solidFill>
                  <a:srgbClr val="FF0000"/>
                </a:solidFill>
              </a:rPr>
              <a:t>learns the customer’s preferences and makes suggestions</a:t>
            </a:r>
            <a:r>
              <a:rPr lang="en-US" sz="1600" dirty="0"/>
              <a:t>.</a:t>
            </a:r>
          </a:p>
          <a:p>
            <a:r>
              <a:rPr lang="en-US" sz="1600" dirty="0"/>
              <a:t>The </a:t>
            </a:r>
            <a:r>
              <a:rPr lang="en-US" sz="1600" b="1" dirty="0"/>
              <a:t>virtual model </a:t>
            </a:r>
            <a:r>
              <a:rPr lang="en-US" sz="1600" dirty="0"/>
              <a:t>is a </a:t>
            </a:r>
            <a:r>
              <a:rPr lang="en-US" sz="1600" dirty="0">
                <a:solidFill>
                  <a:srgbClr val="FF0000"/>
                </a:solidFill>
              </a:rPr>
              <a:t>graphic image built from customer measurements and descriptions on which customers can try clothes</a:t>
            </a:r>
            <a:r>
              <a:rPr lang="en-US" sz="1600" dirty="0"/>
              <a:t>.</a:t>
            </a:r>
          </a:p>
          <a:p>
            <a:r>
              <a:rPr lang="en-US" sz="1600" dirty="0"/>
              <a:t>The Canadian company that developed this Web site feature, </a:t>
            </a:r>
            <a:r>
              <a:rPr lang="en-US" sz="1600" b="1" dirty="0"/>
              <a:t>My Virtual Model (virtual fitting rooms)</a:t>
            </a:r>
            <a:r>
              <a:rPr lang="en-US" sz="1600" dirty="0"/>
              <a:t>, has sold the technology to a number of other clothing retailers in which helps to </a:t>
            </a:r>
            <a:r>
              <a:rPr lang="en-US" sz="1600" dirty="0">
                <a:solidFill>
                  <a:srgbClr val="FF0000"/>
                </a:solidFill>
              </a:rPr>
              <a:t>increase in sales and decrease in returns</a:t>
            </a:r>
            <a:r>
              <a:rPr lang="en-US" sz="1600" dirty="0"/>
              <a:t>. </a:t>
            </a:r>
          </a:p>
          <a:p>
            <a:r>
              <a:rPr lang="en-US" sz="1600" dirty="0"/>
              <a:t>One problem that the Web presents for clothing retailers of all types is that the color settings on computer monitors vary widely. It is difficult for customers to get an accurate idea of what the product’s color will look like.  </a:t>
            </a:r>
          </a:p>
          <a:p>
            <a:r>
              <a:rPr lang="en-US" sz="1600" dirty="0"/>
              <a:t>Most online clothing stores will send a fabric swatch on request. The swatch also gives the customer a sense of the fabric’s texture - an added benefit not provided by catalogs.</a:t>
            </a:r>
          </a:p>
        </p:txBody>
      </p:sp>
    </p:spTree>
    <p:extLst>
      <p:ext uri="{BB962C8B-B14F-4D97-AF65-F5344CB8AC3E}">
        <p14:creationId xmlns:p14="http://schemas.microsoft.com/office/powerpoint/2010/main" val="3106534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4928</Words>
  <Application>Microsoft Office PowerPoint</Application>
  <PresentationFormat>Widescreen</PresentationFormat>
  <Paragraphs>257</Paragraphs>
  <Slides>41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Calibri</vt:lpstr>
      <vt:lpstr>Century Gothic</vt:lpstr>
      <vt:lpstr>Garamond</vt:lpstr>
      <vt:lpstr>Gill Sans MT</vt:lpstr>
      <vt:lpstr>SavonVTI</vt:lpstr>
      <vt:lpstr>Com 3105 E-Commerce Application Development</vt:lpstr>
      <vt:lpstr>Learning Objectives</vt:lpstr>
      <vt:lpstr>Revenue Models for Online Business</vt:lpstr>
      <vt:lpstr>1. Web Catalog Revenue Models</vt:lpstr>
      <vt:lpstr>1. Web Catalog Revenue Models</vt:lpstr>
      <vt:lpstr>Discount Retailers: Getting a Great Deal Online</vt:lpstr>
      <vt:lpstr>Using Multiple Marketing Channels</vt:lpstr>
      <vt:lpstr>Combing Marketing Channels: Two retailer examples</vt:lpstr>
      <vt:lpstr>Adding the Personal Touch</vt:lpstr>
      <vt:lpstr>2. Fee-for-Content Revenue Models</vt:lpstr>
      <vt:lpstr>Legal, Academic, Business, and Technical Content</vt:lpstr>
      <vt:lpstr>Electronic Books</vt:lpstr>
      <vt:lpstr>Online Music</vt:lpstr>
      <vt:lpstr>Online Video</vt:lpstr>
      <vt:lpstr>3. Advertising as a Revenue Model Element</vt:lpstr>
      <vt:lpstr>Advertising-Supported Revenue Models</vt:lpstr>
      <vt:lpstr>Three Strategies for Implementing an Advertising-supported Revenue Model</vt:lpstr>
      <vt:lpstr>Advertising-Supported Newspapers</vt:lpstr>
      <vt:lpstr>Advertising-supported Online Classified Ad Sites</vt:lpstr>
      <vt:lpstr>Advertising-Subscription Mixed Revenue Models</vt:lpstr>
      <vt:lpstr>4. Fee-for-Transaction Revenue Models</vt:lpstr>
      <vt:lpstr>Stock Brokerage Firms: Two Rounds of Disintermediation</vt:lpstr>
      <vt:lpstr>Insurance Brokers</vt:lpstr>
      <vt:lpstr>Event Tickets</vt:lpstr>
      <vt:lpstr>Online Banking and Financial Services</vt:lpstr>
      <vt:lpstr>Travel</vt:lpstr>
      <vt:lpstr>Automobile Sales</vt:lpstr>
      <vt:lpstr>Real Estate and Mortgage Loans</vt:lpstr>
      <vt:lpstr>5. Fee-for-Service Revenue Models</vt:lpstr>
      <vt:lpstr>Online Games</vt:lpstr>
      <vt:lpstr>Professional Services</vt:lpstr>
      <vt:lpstr>Revenue Strategy Issues for Online Businesses</vt:lpstr>
      <vt:lpstr>Channel Conflict and Cannibalization</vt:lpstr>
      <vt:lpstr>Strategic Alliances</vt:lpstr>
      <vt:lpstr>Luxury Goods Strategies</vt:lpstr>
      <vt:lpstr>Overstock Sales Strategies</vt:lpstr>
      <vt:lpstr>Creating an Effective Business Presence Online</vt:lpstr>
      <vt:lpstr>Using the Web to Connect with Customers</vt:lpstr>
      <vt:lpstr>The Nature of Communication on the Web</vt:lpstr>
      <vt:lpstr>Business Communication Modes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 3105 E-Commerce Application Development</dc:title>
  <dc:creator>Hans Yip</dc:creator>
  <cp:lastModifiedBy>Hans Yip</cp:lastModifiedBy>
  <cp:revision>19</cp:revision>
  <dcterms:created xsi:type="dcterms:W3CDTF">2020-02-09T21:52:12Z</dcterms:created>
  <dcterms:modified xsi:type="dcterms:W3CDTF">2020-02-10T06:24:35Z</dcterms:modified>
</cp:coreProperties>
</file>