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4" r:id="rId3"/>
    <p:sldId id="285" r:id="rId4"/>
    <p:sldId id="286" r:id="rId5"/>
    <p:sldId id="288" r:id="rId6"/>
    <p:sldId id="287"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9" r:id="rId27"/>
    <p:sldId id="310" r:id="rId28"/>
    <p:sldId id="311" r:id="rId29"/>
    <p:sldId id="312" r:id="rId30"/>
    <p:sldId id="313" r:id="rId31"/>
    <p:sldId id="314"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08" r:id="rId47"/>
    <p:sldId id="315"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67" d="100"/>
          <a:sy n="67" d="100"/>
        </p:scale>
        <p:origin x="6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443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78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92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3793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8125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28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2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7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3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2/17/2020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02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8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2/17/2020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140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3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A picture containing outdoor, kite, colorful, orange&#10;&#10;Description automatically generated">
            <a:extLst>
              <a:ext uri="{FF2B5EF4-FFF2-40B4-BE49-F238E27FC236}">
                <a16:creationId xmlns:a16="http://schemas.microsoft.com/office/drawing/2014/main" id="{0FBF40BD-B57D-42B8-B4BC-1938B6C020F6}"/>
              </a:ext>
            </a:extLst>
          </p:cNvPr>
          <p:cNvPicPr>
            <a:picLocks noChangeAspect="1"/>
          </p:cNvPicPr>
          <p:nvPr/>
        </p:nvPicPr>
        <p:blipFill rotWithShape="1">
          <a:blip r:embed="rId2"/>
          <a:srcRect t="42060" b="2018"/>
          <a:stretch/>
        </p:blipFill>
        <p:spPr>
          <a:xfrm>
            <a:off x="-1" y="10"/>
            <a:ext cx="12192000" cy="4551026"/>
          </a:xfrm>
          <a:prstGeom prst="rect">
            <a:avLst/>
          </a:prstGeom>
        </p:spPr>
      </p:pic>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4D17C5-6542-49F6-BC63-B01891513795}"/>
              </a:ext>
            </a:extLst>
          </p:cNvPr>
          <p:cNvSpPr>
            <a:spLocks noGrp="1"/>
          </p:cNvSpPr>
          <p:nvPr>
            <p:ph type="title"/>
          </p:nvPr>
        </p:nvSpPr>
        <p:spPr>
          <a:xfrm>
            <a:off x="372723" y="4956811"/>
            <a:ext cx="11439414" cy="897439"/>
          </a:xfrm>
        </p:spPr>
        <p:txBody>
          <a:bodyPr vert="horz" lIns="91440" tIns="45720" rIns="91440" bIns="45720" rtlCol="0" anchor="ctr">
            <a:normAutofit fontScale="90000"/>
          </a:bodyPr>
          <a:lstStyle/>
          <a:p>
            <a:pPr algn="ctr">
              <a:lnSpc>
                <a:spcPct val="83000"/>
              </a:lnSpc>
            </a:pPr>
            <a:r>
              <a:rPr lang="en-US" sz="4400" cap="all" spc="-100" dirty="0">
                <a:solidFill>
                  <a:schemeClr val="tx1"/>
                </a:solidFill>
              </a:rPr>
              <a:t>Com 3105 E-Commerce Application Development</a:t>
            </a:r>
          </a:p>
        </p:txBody>
      </p:sp>
      <p:sp>
        <p:nvSpPr>
          <p:cNvPr id="3" name="Subtitle 2">
            <a:extLst>
              <a:ext uri="{FF2B5EF4-FFF2-40B4-BE49-F238E27FC236}">
                <a16:creationId xmlns:a16="http://schemas.microsoft.com/office/drawing/2014/main" id="{8AF3F2DC-BA66-499A-887C-A390309A3F39}"/>
              </a:ext>
            </a:extLst>
          </p:cNvPr>
          <p:cNvSpPr>
            <a:spLocks noGrp="1"/>
          </p:cNvSpPr>
          <p:nvPr>
            <p:ph idx="1"/>
          </p:nvPr>
        </p:nvSpPr>
        <p:spPr>
          <a:xfrm>
            <a:off x="764275" y="5783001"/>
            <a:ext cx="10656310" cy="425961"/>
          </a:xfrm>
        </p:spPr>
        <p:txBody>
          <a:bodyPr vert="horz" lIns="91440" tIns="45720" rIns="91440" bIns="45720" rtlCol="0">
            <a:normAutofit/>
          </a:bodyPr>
          <a:lstStyle/>
          <a:p>
            <a:pPr marL="0" indent="0" algn="ctr">
              <a:spcBef>
                <a:spcPts val="0"/>
              </a:spcBef>
              <a:spcAft>
                <a:spcPts val="600"/>
              </a:spcAft>
              <a:buNone/>
            </a:pPr>
            <a:r>
              <a:rPr lang="en-US" spc="80" dirty="0"/>
              <a:t>Hans Yip</a:t>
            </a:r>
          </a:p>
        </p:txBody>
      </p:sp>
    </p:spTree>
    <p:extLst>
      <p:ext uri="{BB962C8B-B14F-4D97-AF65-F5344CB8AC3E}">
        <p14:creationId xmlns:p14="http://schemas.microsoft.com/office/powerpoint/2010/main" val="4184062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peterson\chimbo temp\Schneider2014\artwork\C8757_ch04_no callouts\Fig4-02.gif">
            <a:extLst>
              <a:ext uri="{FF2B5EF4-FFF2-40B4-BE49-F238E27FC236}">
                <a16:creationId xmlns:a16="http://schemas.microsoft.com/office/drawing/2014/main" id="{6223BC53-E15D-4179-8A95-818D63E099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192" y="1613364"/>
            <a:ext cx="6909386" cy="362337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7AD0D-834B-4A2B-A70E-844EE87CD760}"/>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2600" cap="all" spc="-100"/>
              <a:t>Trust in Three Communication Modes</a:t>
            </a:r>
          </a:p>
        </p:txBody>
      </p:sp>
      <p:sp>
        <p:nvSpPr>
          <p:cNvPr id="30" name="Rectangle 2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45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4860-D5DF-43BC-9DE4-0C289D289F8F}"/>
              </a:ext>
            </a:extLst>
          </p:cNvPr>
          <p:cNvSpPr>
            <a:spLocks noGrp="1"/>
          </p:cNvSpPr>
          <p:nvPr>
            <p:ph type="title"/>
          </p:nvPr>
        </p:nvSpPr>
        <p:spPr/>
        <p:txBody>
          <a:bodyPr/>
          <a:lstStyle/>
          <a:p>
            <a:pPr algn="ctr"/>
            <a:r>
              <a:rPr lang="en-US" dirty="0"/>
              <a:t>Market Segmentation</a:t>
            </a:r>
          </a:p>
        </p:txBody>
      </p:sp>
      <p:sp>
        <p:nvSpPr>
          <p:cNvPr id="3" name="Content Placeholder 2">
            <a:extLst>
              <a:ext uri="{FF2B5EF4-FFF2-40B4-BE49-F238E27FC236}">
                <a16:creationId xmlns:a16="http://schemas.microsoft.com/office/drawing/2014/main" id="{E499D9D9-9853-4AA8-9EB5-E657D4A6898B}"/>
              </a:ext>
            </a:extLst>
          </p:cNvPr>
          <p:cNvSpPr>
            <a:spLocks noGrp="1"/>
          </p:cNvSpPr>
          <p:nvPr>
            <p:ph idx="1"/>
          </p:nvPr>
        </p:nvSpPr>
        <p:spPr/>
        <p:txBody>
          <a:bodyPr>
            <a:normAutofit lnSpcReduction="10000"/>
          </a:bodyPr>
          <a:lstStyle/>
          <a:p>
            <a:r>
              <a:rPr lang="en-US" sz="2400" b="1" dirty="0"/>
              <a:t>Market segmentation:  </a:t>
            </a:r>
            <a:r>
              <a:rPr lang="en-US" sz="2400" dirty="0">
                <a:solidFill>
                  <a:srgbClr val="FF0000"/>
                </a:solidFill>
              </a:rPr>
              <a:t>divides the pool of potential customers into groups, or </a:t>
            </a:r>
            <a:r>
              <a:rPr lang="en-US" sz="2400" b="1" dirty="0">
                <a:solidFill>
                  <a:srgbClr val="FF0000"/>
                </a:solidFill>
              </a:rPr>
              <a:t>segments</a:t>
            </a:r>
            <a:r>
              <a:rPr lang="en-US" sz="2400" dirty="0"/>
              <a:t>. </a:t>
            </a:r>
          </a:p>
          <a:p>
            <a:r>
              <a:rPr lang="en-US" sz="2400" b="1" dirty="0"/>
              <a:t>Segments </a:t>
            </a:r>
            <a:r>
              <a:rPr lang="en-US" sz="2400" dirty="0"/>
              <a:t>are usually defined in terms of </a:t>
            </a:r>
            <a:r>
              <a:rPr lang="en-US" sz="2400" dirty="0">
                <a:solidFill>
                  <a:srgbClr val="FF0000"/>
                </a:solidFill>
              </a:rPr>
              <a:t>customer characteristics </a:t>
            </a:r>
            <a:r>
              <a:rPr lang="en-US" sz="2400" dirty="0"/>
              <a:t>such as </a:t>
            </a:r>
            <a:r>
              <a:rPr lang="en-US" sz="2400" dirty="0">
                <a:solidFill>
                  <a:srgbClr val="FF0000"/>
                </a:solidFill>
              </a:rPr>
              <a:t>age, gender, martial status, income level, and geographic location</a:t>
            </a:r>
            <a:r>
              <a:rPr lang="en-US" sz="2400" dirty="0"/>
              <a:t>.</a:t>
            </a:r>
          </a:p>
          <a:p>
            <a:r>
              <a:rPr lang="en-US" sz="2400" dirty="0"/>
              <a:t>In the early 1990s, firms began identifying smaller and smaller market segments for specific advertising and promotion efforts. This practice of targeting very small market segments is called </a:t>
            </a:r>
            <a:r>
              <a:rPr lang="en-US" sz="2400" b="1" dirty="0"/>
              <a:t>micromarketing</a:t>
            </a:r>
            <a:r>
              <a:rPr lang="en-US" sz="2400" dirty="0"/>
              <a:t>.</a:t>
            </a:r>
          </a:p>
          <a:p>
            <a:r>
              <a:rPr lang="en-US" sz="2400" dirty="0"/>
              <a:t>Marketers have traditionally used </a:t>
            </a:r>
            <a:r>
              <a:rPr lang="en-US" sz="2400" dirty="0">
                <a:highlight>
                  <a:srgbClr val="FFFF00"/>
                </a:highlight>
              </a:rPr>
              <a:t>three</a:t>
            </a:r>
            <a:r>
              <a:rPr lang="en-US" sz="2400" dirty="0"/>
              <a:t> categories of variables to identify market segments.</a:t>
            </a:r>
          </a:p>
          <a:p>
            <a:r>
              <a:rPr lang="en-US" dirty="0"/>
              <a:t> </a:t>
            </a:r>
          </a:p>
        </p:txBody>
      </p:sp>
    </p:spTree>
    <p:extLst>
      <p:ext uri="{BB962C8B-B14F-4D97-AF65-F5344CB8AC3E}">
        <p14:creationId xmlns:p14="http://schemas.microsoft.com/office/powerpoint/2010/main" val="375946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1C5-378E-41AA-91EF-B495C33B5ED9}"/>
              </a:ext>
            </a:extLst>
          </p:cNvPr>
          <p:cNvSpPr>
            <a:spLocks noGrp="1"/>
          </p:cNvSpPr>
          <p:nvPr>
            <p:ph type="title"/>
          </p:nvPr>
        </p:nvSpPr>
        <p:spPr/>
        <p:txBody>
          <a:bodyPr/>
          <a:lstStyle/>
          <a:p>
            <a:pPr algn="ctr"/>
            <a:r>
              <a:rPr lang="en-US" dirty="0"/>
              <a:t>Geographic Segmentation</a:t>
            </a:r>
          </a:p>
        </p:txBody>
      </p:sp>
      <p:sp>
        <p:nvSpPr>
          <p:cNvPr id="3" name="Content Placeholder 2">
            <a:extLst>
              <a:ext uri="{FF2B5EF4-FFF2-40B4-BE49-F238E27FC236}">
                <a16:creationId xmlns:a16="http://schemas.microsoft.com/office/drawing/2014/main" id="{FA36DA34-09E7-40B8-91D9-9D264F4F9304}"/>
              </a:ext>
            </a:extLst>
          </p:cNvPr>
          <p:cNvSpPr>
            <a:spLocks noGrp="1"/>
          </p:cNvSpPr>
          <p:nvPr>
            <p:ph idx="1"/>
          </p:nvPr>
        </p:nvSpPr>
        <p:spPr/>
        <p:txBody>
          <a:bodyPr/>
          <a:lstStyle/>
          <a:p>
            <a:r>
              <a:rPr lang="en-US" sz="2800" dirty="0"/>
              <a:t>The </a:t>
            </a:r>
            <a:r>
              <a:rPr lang="en-US" sz="2800" dirty="0">
                <a:highlight>
                  <a:srgbClr val="FFFF00"/>
                </a:highlight>
              </a:rPr>
              <a:t>first category</a:t>
            </a:r>
            <a:r>
              <a:rPr lang="en-US" sz="2800" dirty="0"/>
              <a:t>, firms divide their customers into </a:t>
            </a:r>
            <a:r>
              <a:rPr lang="en-US" sz="2800" dirty="0">
                <a:solidFill>
                  <a:srgbClr val="FF0000"/>
                </a:solidFill>
              </a:rPr>
              <a:t>groups by where they live or work.</a:t>
            </a:r>
          </a:p>
          <a:p>
            <a:r>
              <a:rPr lang="en-US" sz="2800" dirty="0"/>
              <a:t>The grouping can be by nation, state (or province), city, or even by neighborhood.</a:t>
            </a:r>
          </a:p>
          <a:p>
            <a:r>
              <a:rPr lang="en-US" sz="2800" dirty="0"/>
              <a:t>Alternatively, companies can develop one marketing strategy for urban customers, another for suburban customers, and yet a third for rural customers.</a:t>
            </a:r>
          </a:p>
          <a:p>
            <a:endParaRPr lang="en-US" dirty="0"/>
          </a:p>
        </p:txBody>
      </p:sp>
    </p:spTree>
    <p:extLst>
      <p:ext uri="{BB962C8B-B14F-4D97-AF65-F5344CB8AC3E}">
        <p14:creationId xmlns:p14="http://schemas.microsoft.com/office/powerpoint/2010/main" val="156853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E74-7B2F-4CF4-B1BC-0AB8A4294295}"/>
              </a:ext>
            </a:extLst>
          </p:cNvPr>
          <p:cNvSpPr>
            <a:spLocks noGrp="1"/>
          </p:cNvSpPr>
          <p:nvPr>
            <p:ph type="title"/>
          </p:nvPr>
        </p:nvSpPr>
        <p:spPr/>
        <p:txBody>
          <a:bodyPr/>
          <a:lstStyle/>
          <a:p>
            <a:pPr algn="ctr"/>
            <a:r>
              <a:rPr lang="en-US" dirty="0"/>
              <a:t>Demographic Segmentation</a:t>
            </a:r>
          </a:p>
        </p:txBody>
      </p:sp>
      <p:sp>
        <p:nvSpPr>
          <p:cNvPr id="3" name="Content Placeholder 2">
            <a:extLst>
              <a:ext uri="{FF2B5EF4-FFF2-40B4-BE49-F238E27FC236}">
                <a16:creationId xmlns:a16="http://schemas.microsoft.com/office/drawing/2014/main" id="{3CE304D4-FE3D-4309-BF1C-0482F5433614}"/>
              </a:ext>
            </a:extLst>
          </p:cNvPr>
          <p:cNvSpPr>
            <a:spLocks noGrp="1"/>
          </p:cNvSpPr>
          <p:nvPr>
            <p:ph idx="1"/>
          </p:nvPr>
        </p:nvSpPr>
        <p:spPr/>
        <p:txBody>
          <a:bodyPr/>
          <a:lstStyle/>
          <a:p>
            <a:r>
              <a:rPr lang="en-US" sz="2400" dirty="0"/>
              <a:t>The </a:t>
            </a:r>
            <a:r>
              <a:rPr lang="en-US" sz="2400" dirty="0">
                <a:highlight>
                  <a:srgbClr val="FFFF00"/>
                </a:highlight>
              </a:rPr>
              <a:t>second category </a:t>
            </a:r>
            <a:r>
              <a:rPr lang="en-US" sz="2400" dirty="0"/>
              <a:t>uses information about </a:t>
            </a:r>
            <a:r>
              <a:rPr lang="en-US" sz="2400" dirty="0">
                <a:solidFill>
                  <a:srgbClr val="FF0000"/>
                </a:solidFill>
              </a:rPr>
              <a:t>age, gender, family size, income, education, religion, or ethnicity </a:t>
            </a:r>
            <a:r>
              <a:rPr lang="en-US" sz="2400" dirty="0"/>
              <a:t>to group customers.</a:t>
            </a:r>
          </a:p>
          <a:p>
            <a:r>
              <a:rPr lang="en-US" sz="2400" dirty="0"/>
              <a:t>Demographic variables are frequently used by traditional marketers because research has shown that customers’ need for and usage of products ae strongly related to these types of variables.</a:t>
            </a:r>
          </a:p>
          <a:p>
            <a:r>
              <a:rPr lang="en-US" sz="2400" dirty="0"/>
              <a:t>Demographic segmentation also exists on the Web. For example, a number of sites are devoted to women’s issues or directed at specific age groups (such as teenagers) whose members tend to download music and purchase trendy clothing or video games.</a:t>
            </a:r>
          </a:p>
          <a:p>
            <a:endParaRPr lang="en-US" dirty="0"/>
          </a:p>
        </p:txBody>
      </p:sp>
    </p:spTree>
    <p:extLst>
      <p:ext uri="{BB962C8B-B14F-4D97-AF65-F5344CB8AC3E}">
        <p14:creationId xmlns:p14="http://schemas.microsoft.com/office/powerpoint/2010/main" val="414776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355-BD86-405B-AA66-B4D5964337C1}"/>
              </a:ext>
            </a:extLst>
          </p:cNvPr>
          <p:cNvSpPr>
            <a:spLocks noGrp="1"/>
          </p:cNvSpPr>
          <p:nvPr>
            <p:ph type="title"/>
          </p:nvPr>
        </p:nvSpPr>
        <p:spPr/>
        <p:txBody>
          <a:bodyPr/>
          <a:lstStyle/>
          <a:p>
            <a:pPr algn="ctr"/>
            <a:r>
              <a:rPr lang="en-US" dirty="0"/>
              <a:t>Psychographic Segmentation</a:t>
            </a:r>
          </a:p>
        </p:txBody>
      </p:sp>
      <p:sp>
        <p:nvSpPr>
          <p:cNvPr id="3" name="Content Placeholder 2">
            <a:extLst>
              <a:ext uri="{FF2B5EF4-FFF2-40B4-BE49-F238E27FC236}">
                <a16:creationId xmlns:a16="http://schemas.microsoft.com/office/drawing/2014/main" id="{CAFE1193-3A60-436B-82B3-AA345456DA22}"/>
              </a:ext>
            </a:extLst>
          </p:cNvPr>
          <p:cNvSpPr>
            <a:spLocks noGrp="1"/>
          </p:cNvSpPr>
          <p:nvPr>
            <p:ph idx="1"/>
          </p:nvPr>
        </p:nvSpPr>
        <p:spPr/>
        <p:txBody>
          <a:bodyPr/>
          <a:lstStyle/>
          <a:p>
            <a:r>
              <a:rPr lang="en-US" sz="2800" dirty="0"/>
              <a:t>The </a:t>
            </a:r>
            <a:r>
              <a:rPr lang="en-US" sz="2800" dirty="0">
                <a:highlight>
                  <a:srgbClr val="FFFF00"/>
                </a:highlight>
              </a:rPr>
              <a:t>third category</a:t>
            </a:r>
            <a:r>
              <a:rPr lang="en-US" sz="2800" dirty="0"/>
              <a:t>, marketers try to group customers by variables such as </a:t>
            </a:r>
            <a:r>
              <a:rPr lang="en-US" sz="2800" dirty="0">
                <a:solidFill>
                  <a:srgbClr val="FF0000"/>
                </a:solidFill>
              </a:rPr>
              <a:t>social class, personality, or their approach to life</a:t>
            </a:r>
            <a:r>
              <a:rPr lang="en-US" sz="2800" dirty="0"/>
              <a:t>.</a:t>
            </a:r>
          </a:p>
          <a:p>
            <a:r>
              <a:rPr lang="en-US" sz="2800" dirty="0"/>
              <a:t>For example, an auto company might direct advertising for a sports car to customers who are gregarious and have a high need for achievement.</a:t>
            </a:r>
          </a:p>
          <a:p>
            <a:r>
              <a:rPr lang="en-US" sz="2800" dirty="0"/>
              <a:t>In recent years, marketers attempt to identify characteristic lifestyles and then design advertising to reach people who see themselves as having a particular lifestyle.</a:t>
            </a:r>
          </a:p>
          <a:p>
            <a:endParaRPr lang="en-US" dirty="0"/>
          </a:p>
        </p:txBody>
      </p:sp>
    </p:spTree>
    <p:extLst>
      <p:ext uri="{BB962C8B-B14F-4D97-AF65-F5344CB8AC3E}">
        <p14:creationId xmlns:p14="http://schemas.microsoft.com/office/powerpoint/2010/main" val="373795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193E-8143-4170-A3A4-DA10111BD6EA}"/>
              </a:ext>
            </a:extLst>
          </p:cNvPr>
          <p:cNvSpPr>
            <a:spLocks noGrp="1"/>
          </p:cNvSpPr>
          <p:nvPr>
            <p:ph type="title"/>
          </p:nvPr>
        </p:nvSpPr>
        <p:spPr/>
        <p:txBody>
          <a:bodyPr/>
          <a:lstStyle/>
          <a:p>
            <a:pPr algn="ctr"/>
            <a:r>
              <a:rPr lang="en-US" dirty="0"/>
              <a:t>Television Advertising</a:t>
            </a:r>
          </a:p>
        </p:txBody>
      </p:sp>
      <p:sp>
        <p:nvSpPr>
          <p:cNvPr id="3" name="Content Placeholder 2">
            <a:extLst>
              <a:ext uri="{FF2B5EF4-FFF2-40B4-BE49-F238E27FC236}">
                <a16:creationId xmlns:a16="http://schemas.microsoft.com/office/drawing/2014/main" id="{94B4FC04-AF88-477A-A02D-436173B6BAD3}"/>
              </a:ext>
            </a:extLst>
          </p:cNvPr>
          <p:cNvSpPr>
            <a:spLocks noGrp="1"/>
          </p:cNvSpPr>
          <p:nvPr>
            <p:ph idx="1"/>
          </p:nvPr>
        </p:nvSpPr>
        <p:spPr/>
        <p:txBody>
          <a:bodyPr/>
          <a:lstStyle/>
          <a:p>
            <a:r>
              <a:rPr lang="en-US" sz="3200" dirty="0"/>
              <a:t>Companies that advertise on television often create messages designed to reach the likely audiences of various types of programs. </a:t>
            </a:r>
          </a:p>
          <a:p>
            <a:r>
              <a:rPr lang="en-US" sz="3200" dirty="0"/>
              <a:t>These </a:t>
            </a:r>
            <a:r>
              <a:rPr lang="en-US" sz="3200" dirty="0">
                <a:solidFill>
                  <a:srgbClr val="FF0000"/>
                </a:solidFill>
              </a:rPr>
              <a:t>audiences represent one or more</a:t>
            </a:r>
            <a:r>
              <a:rPr lang="en-US" sz="3200" dirty="0"/>
              <a:t> market segments. </a:t>
            </a:r>
          </a:p>
          <a:p>
            <a:r>
              <a:rPr lang="en-US" sz="3200" dirty="0"/>
              <a:t>The market segments can be geographic, demographic, psychographic, or a combination of these.</a:t>
            </a:r>
          </a:p>
          <a:p>
            <a:endParaRPr lang="en-US" dirty="0"/>
          </a:p>
        </p:txBody>
      </p:sp>
    </p:spTree>
    <p:extLst>
      <p:ext uri="{BB962C8B-B14F-4D97-AF65-F5344CB8AC3E}">
        <p14:creationId xmlns:p14="http://schemas.microsoft.com/office/powerpoint/2010/main" val="41962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peterson\chimbo temp\Schneider2014\artwork\C8757_ch04_no callouts\Fig4-03.gif">
            <a:extLst>
              <a:ext uri="{FF2B5EF4-FFF2-40B4-BE49-F238E27FC236}">
                <a16:creationId xmlns:a16="http://schemas.microsoft.com/office/drawing/2014/main" id="{51B5B26F-28D0-410C-A089-D8F8002AF06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54" r="6540" b="-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E570B7A0-884B-4F9C-B296-BFA87B0E0091}"/>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3100" cap="all" spc="-100" dirty="0">
                <a:solidFill>
                  <a:schemeClr val="tx1"/>
                </a:solidFill>
              </a:rPr>
              <a:t>Television Advertising Messages Tailored to Program Audience</a:t>
            </a:r>
          </a:p>
        </p:txBody>
      </p:sp>
    </p:spTree>
    <p:extLst>
      <p:ext uri="{BB962C8B-B14F-4D97-AF65-F5344CB8AC3E}">
        <p14:creationId xmlns:p14="http://schemas.microsoft.com/office/powerpoint/2010/main" val="221385206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877F-427B-4A0A-BB86-4DF7DBCA3ED8}"/>
              </a:ext>
            </a:extLst>
          </p:cNvPr>
          <p:cNvSpPr>
            <a:spLocks noGrp="1"/>
          </p:cNvSpPr>
          <p:nvPr>
            <p:ph type="title"/>
          </p:nvPr>
        </p:nvSpPr>
        <p:spPr/>
        <p:txBody>
          <a:bodyPr/>
          <a:lstStyle/>
          <a:p>
            <a:pPr algn="ctr"/>
            <a:r>
              <a:rPr lang="en-US" dirty="0"/>
              <a:t>Market Segmentation on the Web</a:t>
            </a:r>
          </a:p>
        </p:txBody>
      </p:sp>
      <p:sp>
        <p:nvSpPr>
          <p:cNvPr id="3" name="Content Placeholder 2">
            <a:extLst>
              <a:ext uri="{FF2B5EF4-FFF2-40B4-BE49-F238E27FC236}">
                <a16:creationId xmlns:a16="http://schemas.microsoft.com/office/drawing/2014/main" id="{9C30ECA6-C48A-4C46-84D1-CB4053B6B409}"/>
              </a:ext>
            </a:extLst>
          </p:cNvPr>
          <p:cNvSpPr>
            <a:spLocks noGrp="1"/>
          </p:cNvSpPr>
          <p:nvPr>
            <p:ph idx="1"/>
          </p:nvPr>
        </p:nvSpPr>
        <p:spPr/>
        <p:txBody>
          <a:bodyPr>
            <a:normAutofit fontScale="92500"/>
          </a:bodyPr>
          <a:lstStyle/>
          <a:p>
            <a:r>
              <a:rPr lang="en-US" sz="2400" dirty="0"/>
              <a:t>The </a:t>
            </a:r>
            <a:r>
              <a:rPr lang="en-US" sz="2400" dirty="0">
                <a:solidFill>
                  <a:srgbClr val="FF0000"/>
                </a:solidFill>
              </a:rPr>
              <a:t>Web</a:t>
            </a:r>
            <a:r>
              <a:rPr lang="en-US" sz="2400" dirty="0"/>
              <a:t> gives companies an opportunity to </a:t>
            </a:r>
            <a:r>
              <a:rPr lang="en-US" sz="2400" dirty="0">
                <a:solidFill>
                  <a:srgbClr val="FF0000"/>
                </a:solidFill>
              </a:rPr>
              <a:t>present different store environments online</a:t>
            </a:r>
            <a:r>
              <a:rPr lang="en-US" sz="2400" dirty="0"/>
              <a:t>. </a:t>
            </a:r>
          </a:p>
          <a:p>
            <a:r>
              <a:rPr lang="en-US" sz="2400" dirty="0"/>
              <a:t>For example, Juicy Couture site targets young, fashion-conscious buyers.</a:t>
            </a:r>
          </a:p>
          <a:p>
            <a:r>
              <a:rPr lang="en-US" sz="2400" dirty="0"/>
              <a:t>In contrast, the Talbots site is rendered in a more subtle, conservative style.</a:t>
            </a:r>
          </a:p>
          <a:p>
            <a:endParaRPr lang="en-US" sz="2400" dirty="0"/>
          </a:p>
          <a:p>
            <a:r>
              <a:rPr lang="en-US" sz="2400" dirty="0"/>
              <a:t>In physical world, </a:t>
            </a:r>
            <a:r>
              <a:rPr lang="en-US" sz="2400" dirty="0">
                <a:solidFill>
                  <a:srgbClr val="FF0000"/>
                </a:solidFill>
              </a:rPr>
              <a:t>retail stores </a:t>
            </a:r>
            <a:r>
              <a:rPr lang="en-US" sz="2400" dirty="0"/>
              <a:t>have limited floor and display space. These limitations often force physical stores to </a:t>
            </a:r>
            <a:r>
              <a:rPr lang="en-US" sz="2400" dirty="0">
                <a:solidFill>
                  <a:srgbClr val="FF0000"/>
                </a:solidFill>
              </a:rPr>
              <a:t>decide on one particular message to convey</a:t>
            </a:r>
            <a:r>
              <a:rPr lang="en-US" sz="2400" dirty="0"/>
              <a:t>.</a:t>
            </a:r>
          </a:p>
          <a:p>
            <a:r>
              <a:rPr lang="en-US" sz="2400" dirty="0"/>
              <a:t>On the Web, retailers can provide separate virtual spaces for different market segments.</a:t>
            </a:r>
          </a:p>
          <a:p>
            <a:endParaRPr lang="en-US" dirty="0"/>
          </a:p>
        </p:txBody>
      </p:sp>
    </p:spTree>
    <p:extLst>
      <p:ext uri="{BB962C8B-B14F-4D97-AF65-F5344CB8AC3E}">
        <p14:creationId xmlns:p14="http://schemas.microsoft.com/office/powerpoint/2010/main" val="6308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5C5E-F7F2-4733-AEA5-63DD22B7595C}"/>
              </a:ext>
            </a:extLst>
          </p:cNvPr>
          <p:cNvSpPr>
            <a:spLocks noGrp="1"/>
          </p:cNvSpPr>
          <p:nvPr>
            <p:ph type="title"/>
          </p:nvPr>
        </p:nvSpPr>
        <p:spPr/>
        <p:txBody>
          <a:bodyPr/>
          <a:lstStyle/>
          <a:p>
            <a:pPr algn="ctr"/>
            <a:r>
              <a:rPr lang="en-US" dirty="0"/>
              <a:t>Offering Customers a Choice on the Web</a:t>
            </a:r>
          </a:p>
        </p:txBody>
      </p:sp>
      <p:sp>
        <p:nvSpPr>
          <p:cNvPr id="3" name="Content Placeholder 2">
            <a:extLst>
              <a:ext uri="{FF2B5EF4-FFF2-40B4-BE49-F238E27FC236}">
                <a16:creationId xmlns:a16="http://schemas.microsoft.com/office/drawing/2014/main" id="{9F79DE00-B145-4B89-BFF6-4C60D959D472}"/>
              </a:ext>
            </a:extLst>
          </p:cNvPr>
          <p:cNvSpPr>
            <a:spLocks noGrp="1"/>
          </p:cNvSpPr>
          <p:nvPr>
            <p:ph idx="1"/>
          </p:nvPr>
        </p:nvSpPr>
        <p:spPr/>
        <p:txBody>
          <a:bodyPr>
            <a:noAutofit/>
          </a:bodyPr>
          <a:lstStyle/>
          <a:p>
            <a:r>
              <a:rPr lang="en-US" sz="2800" dirty="0"/>
              <a:t>Dell Premier accounts offer </a:t>
            </a:r>
            <a:r>
              <a:rPr lang="en-US" sz="2800" dirty="0">
                <a:highlight>
                  <a:srgbClr val="FFFF00"/>
                </a:highlight>
              </a:rPr>
              <a:t>each customer </a:t>
            </a:r>
            <a:r>
              <a:rPr lang="en-US" sz="2800" dirty="0"/>
              <a:t>its </a:t>
            </a:r>
            <a:r>
              <a:rPr lang="en-US" sz="2800" dirty="0">
                <a:solidFill>
                  <a:srgbClr val="FF0000"/>
                </a:solidFill>
              </a:rPr>
              <a:t>own Dell Web site </a:t>
            </a:r>
            <a:r>
              <a:rPr lang="en-US" sz="2800" dirty="0"/>
              <a:t>to show product selections for which price and terms have already been negotiated.</a:t>
            </a:r>
          </a:p>
          <a:p>
            <a:r>
              <a:rPr lang="en-US" sz="2800" dirty="0"/>
              <a:t>Dell even </a:t>
            </a:r>
            <a:r>
              <a:rPr lang="en-US" sz="2800" dirty="0">
                <a:solidFill>
                  <a:srgbClr val="FF0000"/>
                </a:solidFill>
              </a:rPr>
              <a:t>allows employees of its Premier account customers </a:t>
            </a:r>
            <a:r>
              <a:rPr lang="en-US" sz="2800" dirty="0"/>
              <a:t>to </a:t>
            </a:r>
            <a:r>
              <a:rPr lang="en-US" sz="2800" dirty="0">
                <a:solidFill>
                  <a:srgbClr val="FF0000"/>
                </a:solidFill>
              </a:rPr>
              <a:t>create their own personalized pages </a:t>
            </a:r>
            <a:r>
              <a:rPr lang="en-US" sz="2800" dirty="0"/>
              <a:t>within their companies’ Premier pages.</a:t>
            </a:r>
          </a:p>
          <a:p>
            <a:r>
              <a:rPr lang="en-US" sz="2800" dirty="0"/>
              <a:t>This highly customized approach to offering products and services that match the needs of a particular customer is called </a:t>
            </a:r>
            <a:r>
              <a:rPr lang="en-US" sz="2800" b="1" dirty="0">
                <a:highlight>
                  <a:srgbClr val="FFFF00"/>
                </a:highlight>
              </a:rPr>
              <a:t>one-to-one marketing</a:t>
            </a:r>
            <a:r>
              <a:rPr lang="en-US" sz="2800" dirty="0"/>
              <a:t>. </a:t>
            </a:r>
          </a:p>
        </p:txBody>
      </p:sp>
    </p:spTree>
    <p:extLst>
      <p:ext uri="{BB962C8B-B14F-4D97-AF65-F5344CB8AC3E}">
        <p14:creationId xmlns:p14="http://schemas.microsoft.com/office/powerpoint/2010/main" val="141283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82B9-5107-4156-8591-BB381923ADE5}"/>
              </a:ext>
            </a:extLst>
          </p:cNvPr>
          <p:cNvSpPr>
            <a:spLocks noGrp="1"/>
          </p:cNvSpPr>
          <p:nvPr>
            <p:ph type="title"/>
          </p:nvPr>
        </p:nvSpPr>
        <p:spPr/>
        <p:txBody>
          <a:bodyPr/>
          <a:lstStyle/>
          <a:p>
            <a:pPr algn="ctr"/>
            <a:r>
              <a:rPr lang="en-US" dirty="0"/>
              <a:t>Segmentation Using Customer Behavior</a:t>
            </a:r>
          </a:p>
        </p:txBody>
      </p:sp>
      <p:sp>
        <p:nvSpPr>
          <p:cNvPr id="3" name="Content Placeholder 2">
            <a:extLst>
              <a:ext uri="{FF2B5EF4-FFF2-40B4-BE49-F238E27FC236}">
                <a16:creationId xmlns:a16="http://schemas.microsoft.com/office/drawing/2014/main" id="{555A2973-CAFB-4F8C-AD28-F26D0D288461}"/>
              </a:ext>
            </a:extLst>
          </p:cNvPr>
          <p:cNvSpPr>
            <a:spLocks noGrp="1"/>
          </p:cNvSpPr>
          <p:nvPr>
            <p:ph idx="1"/>
          </p:nvPr>
        </p:nvSpPr>
        <p:spPr/>
        <p:txBody>
          <a:bodyPr>
            <a:normAutofit lnSpcReduction="10000"/>
          </a:bodyPr>
          <a:lstStyle/>
          <a:p>
            <a:r>
              <a:rPr lang="en-US" sz="2000" dirty="0"/>
              <a:t>Beyond market segmentation, even beyond one-to-one marketing, is when companies use the Web to target specific customers in </a:t>
            </a:r>
            <a:r>
              <a:rPr lang="en-US" sz="2000" dirty="0">
                <a:highlight>
                  <a:srgbClr val="FFFF00"/>
                </a:highlight>
              </a:rPr>
              <a:t>different ways </a:t>
            </a:r>
            <a:r>
              <a:rPr lang="en-US" sz="2000" dirty="0"/>
              <a:t>at </a:t>
            </a:r>
            <a:r>
              <a:rPr lang="en-US" sz="2000" dirty="0">
                <a:highlight>
                  <a:srgbClr val="FFFF00"/>
                </a:highlight>
              </a:rPr>
              <a:t>different times</a:t>
            </a:r>
            <a:r>
              <a:rPr lang="en-US" sz="2000" dirty="0"/>
              <a:t>.</a:t>
            </a:r>
          </a:p>
          <a:p>
            <a:r>
              <a:rPr lang="en-US" sz="2000" dirty="0"/>
              <a:t>In general, the creation of </a:t>
            </a:r>
            <a:r>
              <a:rPr lang="en-US" sz="2000" dirty="0">
                <a:solidFill>
                  <a:srgbClr val="FF0000"/>
                </a:solidFill>
              </a:rPr>
              <a:t>separate experiences </a:t>
            </a:r>
            <a:r>
              <a:rPr lang="en-US" sz="2000" dirty="0"/>
              <a:t>for customers </a:t>
            </a:r>
            <a:r>
              <a:rPr lang="en-US" sz="2000" dirty="0">
                <a:solidFill>
                  <a:srgbClr val="FF0000"/>
                </a:solidFill>
              </a:rPr>
              <a:t>based on their behavior </a:t>
            </a:r>
            <a:r>
              <a:rPr lang="en-US" sz="2000" dirty="0"/>
              <a:t>is called </a:t>
            </a:r>
            <a:r>
              <a:rPr lang="en-US" sz="2000" b="1" dirty="0">
                <a:highlight>
                  <a:srgbClr val="FFFF00"/>
                </a:highlight>
              </a:rPr>
              <a:t>behavioral segmentation</a:t>
            </a:r>
            <a:r>
              <a:rPr lang="en-US" sz="2000" dirty="0"/>
              <a:t>.</a:t>
            </a:r>
          </a:p>
          <a:p>
            <a:r>
              <a:rPr lang="en-US" sz="2000" dirty="0"/>
              <a:t>When based on things that </a:t>
            </a:r>
            <a:r>
              <a:rPr lang="en-US" sz="2000" dirty="0">
                <a:solidFill>
                  <a:srgbClr val="FF0000"/>
                </a:solidFill>
              </a:rPr>
              <a:t>happen at a specific time or occasion</a:t>
            </a:r>
            <a:r>
              <a:rPr lang="en-US" sz="2000" dirty="0"/>
              <a:t>, behavioral segmentation is sometimes called </a:t>
            </a:r>
            <a:r>
              <a:rPr lang="en-US" sz="2000" b="1" dirty="0">
                <a:highlight>
                  <a:srgbClr val="FFFF00"/>
                </a:highlight>
              </a:rPr>
              <a:t>occasion segmentation</a:t>
            </a:r>
            <a:r>
              <a:rPr lang="en-US" sz="2000" dirty="0"/>
              <a:t>.</a:t>
            </a:r>
          </a:p>
          <a:p>
            <a:r>
              <a:rPr lang="en-US" sz="2000" dirty="0"/>
              <a:t>Customizing visitor experiences to match the </a:t>
            </a:r>
            <a:r>
              <a:rPr lang="en-US" sz="2000" dirty="0">
                <a:solidFill>
                  <a:srgbClr val="FF0000"/>
                </a:solidFill>
              </a:rPr>
              <a:t>site usage behavior patterns </a:t>
            </a:r>
            <a:r>
              <a:rPr lang="en-US" sz="2000" dirty="0"/>
              <a:t>of each visitor or type of visitor is called </a:t>
            </a:r>
            <a:r>
              <a:rPr lang="en-US" sz="2000" b="1" dirty="0">
                <a:highlight>
                  <a:srgbClr val="FFFF00"/>
                </a:highlight>
              </a:rPr>
              <a:t>usage-based market segmentation</a:t>
            </a:r>
            <a:r>
              <a:rPr lang="en-US" sz="2000" dirty="0"/>
              <a:t>.</a:t>
            </a:r>
          </a:p>
          <a:p>
            <a:r>
              <a:rPr lang="en-US" sz="2000" dirty="0"/>
              <a:t>Researchers have identified common patterns of online behavior and grouped patterns into categories.</a:t>
            </a:r>
          </a:p>
          <a:p>
            <a:r>
              <a:rPr lang="en-US" sz="2000" dirty="0">
                <a:solidFill>
                  <a:srgbClr val="FF0000"/>
                </a:solidFill>
              </a:rPr>
              <a:t>One set of categories </a:t>
            </a:r>
            <a:r>
              <a:rPr lang="en-US" sz="2000" dirty="0"/>
              <a:t>that marketers use today include </a:t>
            </a:r>
            <a:r>
              <a:rPr lang="en-US" sz="2000" dirty="0">
                <a:solidFill>
                  <a:srgbClr val="FF0000"/>
                </a:solidFill>
              </a:rPr>
              <a:t>browsers, buyers, and shoppers</a:t>
            </a:r>
            <a:r>
              <a:rPr lang="en-US" sz="2000" dirty="0"/>
              <a:t>.</a:t>
            </a:r>
            <a:endParaRPr lang="en-US" sz="2800" dirty="0"/>
          </a:p>
          <a:p>
            <a:endParaRPr lang="en-US" dirty="0"/>
          </a:p>
        </p:txBody>
      </p:sp>
    </p:spTree>
    <p:extLst>
      <p:ext uri="{BB962C8B-B14F-4D97-AF65-F5344CB8AC3E}">
        <p14:creationId xmlns:p14="http://schemas.microsoft.com/office/powerpoint/2010/main" val="221801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DA08-7390-4611-BD7F-02C799765D2C}"/>
              </a:ext>
            </a:extLst>
          </p:cNvPr>
          <p:cNvSpPr>
            <a:spLocks noGrp="1"/>
          </p:cNvSpPr>
          <p:nvPr>
            <p:ph type="title"/>
          </p:nvPr>
        </p:nvSpPr>
        <p:spPr/>
        <p:txBody>
          <a:bodyPr/>
          <a:lstStyle/>
          <a:p>
            <a:pPr algn="ctr"/>
            <a:r>
              <a:rPr lang="en-US"/>
              <a:t>Learning Objectives</a:t>
            </a:r>
            <a:endParaRPr lang="en-US" dirty="0"/>
          </a:p>
        </p:txBody>
      </p:sp>
      <p:sp>
        <p:nvSpPr>
          <p:cNvPr id="3" name="Content Placeholder 2">
            <a:extLst>
              <a:ext uri="{FF2B5EF4-FFF2-40B4-BE49-F238E27FC236}">
                <a16:creationId xmlns:a16="http://schemas.microsoft.com/office/drawing/2014/main" id="{012EEBF6-3F95-44F8-BF61-3DC2438DC65F}"/>
              </a:ext>
            </a:extLst>
          </p:cNvPr>
          <p:cNvSpPr>
            <a:spLocks noGrp="1"/>
          </p:cNvSpPr>
          <p:nvPr>
            <p:ph idx="1"/>
          </p:nvPr>
        </p:nvSpPr>
        <p:spPr/>
        <p:txBody>
          <a:bodyPr>
            <a:normAutofit fontScale="77500" lnSpcReduction="20000"/>
          </a:bodyPr>
          <a:lstStyle/>
          <a:p>
            <a:r>
              <a:rPr lang="en-US" sz="2200" dirty="0"/>
              <a:t>Web Marketing Strategies</a:t>
            </a:r>
          </a:p>
          <a:p>
            <a:r>
              <a:rPr lang="en-US" sz="2200" dirty="0"/>
              <a:t>The Four Ps of Marketing</a:t>
            </a:r>
          </a:p>
          <a:p>
            <a:r>
              <a:rPr lang="en-US" sz="2200" dirty="0"/>
              <a:t>Relationship of trust, complexity, and Media choice</a:t>
            </a:r>
          </a:p>
          <a:p>
            <a:r>
              <a:rPr lang="en-US" sz="2200" dirty="0"/>
              <a:t>Market Segmentation: Three categories.</a:t>
            </a:r>
          </a:p>
          <a:p>
            <a:r>
              <a:rPr lang="en-US" sz="2200" dirty="0"/>
              <a:t>Segmentation Using Customer Behavior: Usage-based market segmentation (three categories)</a:t>
            </a:r>
          </a:p>
          <a:p>
            <a:r>
              <a:rPr lang="en-US" sz="2200" dirty="0"/>
              <a:t>Customer Relationship Intensity (five stages customer life cycle)</a:t>
            </a:r>
          </a:p>
          <a:p>
            <a:r>
              <a:rPr lang="en-US" sz="2200" dirty="0"/>
              <a:t>Customer Acquisition: The Funnel Model</a:t>
            </a:r>
          </a:p>
          <a:p>
            <a:r>
              <a:rPr lang="en-US" sz="2200" dirty="0"/>
              <a:t>CRM as a Source of Value</a:t>
            </a:r>
          </a:p>
          <a:p>
            <a:r>
              <a:rPr lang="en-US" sz="2200" dirty="0"/>
              <a:t>Viral Marketing and Social Media</a:t>
            </a:r>
          </a:p>
          <a:p>
            <a:r>
              <a:rPr lang="en-US" sz="2200" dirty="0"/>
              <a:t>Search Engines </a:t>
            </a:r>
          </a:p>
          <a:p>
            <a:r>
              <a:rPr lang="en-US" sz="2200" dirty="0"/>
              <a:t>Web Site Naming Issues</a:t>
            </a:r>
          </a:p>
          <a:p>
            <a:r>
              <a:rPr lang="en-US" sz="2200" dirty="0"/>
              <a:t>Domain Names, URL Brokers and Registrars</a:t>
            </a:r>
          </a:p>
          <a:p>
            <a:endParaRPr lang="en-US" sz="2200" dirty="0"/>
          </a:p>
        </p:txBody>
      </p:sp>
    </p:spTree>
    <p:extLst>
      <p:ext uri="{BB962C8B-B14F-4D97-AF65-F5344CB8AC3E}">
        <p14:creationId xmlns:p14="http://schemas.microsoft.com/office/powerpoint/2010/main" val="91298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1FE-AF29-4104-8A0B-2B71BCEC5093}"/>
              </a:ext>
            </a:extLst>
          </p:cNvPr>
          <p:cNvSpPr>
            <a:spLocks noGrp="1"/>
          </p:cNvSpPr>
          <p:nvPr>
            <p:ph type="title"/>
          </p:nvPr>
        </p:nvSpPr>
        <p:spPr/>
        <p:txBody>
          <a:bodyPr/>
          <a:lstStyle/>
          <a:p>
            <a:pPr algn="ctr"/>
            <a:r>
              <a:rPr lang="en-US" dirty="0"/>
              <a:t>Browsers</a:t>
            </a:r>
          </a:p>
        </p:txBody>
      </p:sp>
      <p:sp>
        <p:nvSpPr>
          <p:cNvPr id="3" name="Content Placeholder 2">
            <a:extLst>
              <a:ext uri="{FF2B5EF4-FFF2-40B4-BE49-F238E27FC236}">
                <a16:creationId xmlns:a16="http://schemas.microsoft.com/office/drawing/2014/main" id="{7DAE80F4-56A9-4762-99D5-41CC662EEAD5}"/>
              </a:ext>
            </a:extLst>
          </p:cNvPr>
          <p:cNvSpPr>
            <a:spLocks noGrp="1"/>
          </p:cNvSpPr>
          <p:nvPr>
            <p:ph idx="1"/>
          </p:nvPr>
        </p:nvSpPr>
        <p:spPr/>
        <p:txBody>
          <a:bodyPr>
            <a:normAutofit/>
          </a:bodyPr>
          <a:lstStyle/>
          <a:p>
            <a:r>
              <a:rPr lang="en-US" sz="2800" dirty="0"/>
              <a:t>Some visitors to a company’s Web site are just </a:t>
            </a:r>
            <a:r>
              <a:rPr lang="en-US" sz="2800" dirty="0">
                <a:solidFill>
                  <a:srgbClr val="FF0000"/>
                </a:solidFill>
              </a:rPr>
              <a:t>surfing or browsing</a:t>
            </a:r>
            <a:r>
              <a:rPr lang="en-US" sz="2800" dirty="0"/>
              <a:t>. </a:t>
            </a:r>
          </a:p>
          <a:p>
            <a:r>
              <a:rPr lang="en-US" sz="2800" dirty="0"/>
              <a:t>The site should </a:t>
            </a:r>
            <a:r>
              <a:rPr lang="en-US" sz="2800" dirty="0">
                <a:solidFill>
                  <a:srgbClr val="FF0000"/>
                </a:solidFill>
              </a:rPr>
              <a:t>include words </a:t>
            </a:r>
            <a:r>
              <a:rPr lang="en-US" sz="2800" dirty="0"/>
              <a:t>that are likely to </a:t>
            </a:r>
            <a:r>
              <a:rPr lang="en-US" sz="2800" dirty="0">
                <a:solidFill>
                  <a:srgbClr val="FF0000"/>
                </a:solidFill>
              </a:rPr>
              <a:t>jog the memories </a:t>
            </a:r>
            <a:r>
              <a:rPr lang="en-US" sz="2800" dirty="0"/>
              <a:t>of visitors and remind them of something they want to buy on the site.</a:t>
            </a:r>
          </a:p>
          <a:p>
            <a:r>
              <a:rPr lang="en-US" sz="2800" dirty="0"/>
              <a:t>These keywords are often called </a:t>
            </a:r>
            <a:r>
              <a:rPr lang="en-US" sz="2800" b="1" dirty="0">
                <a:highlight>
                  <a:srgbClr val="FFFF00"/>
                </a:highlight>
              </a:rPr>
              <a:t>trigger words</a:t>
            </a:r>
            <a:r>
              <a:rPr lang="en-US" sz="2800" dirty="0"/>
              <a:t> because they prompt a visitor to stay and investigate the products or services offered on the site.</a:t>
            </a:r>
          </a:p>
        </p:txBody>
      </p:sp>
    </p:spTree>
    <p:extLst>
      <p:ext uri="{BB962C8B-B14F-4D97-AF65-F5344CB8AC3E}">
        <p14:creationId xmlns:p14="http://schemas.microsoft.com/office/powerpoint/2010/main" val="205548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5FE-0F0A-4BE2-8CD6-930457CBA026}"/>
              </a:ext>
            </a:extLst>
          </p:cNvPr>
          <p:cNvSpPr>
            <a:spLocks noGrp="1"/>
          </p:cNvSpPr>
          <p:nvPr>
            <p:ph type="title"/>
          </p:nvPr>
        </p:nvSpPr>
        <p:spPr/>
        <p:txBody>
          <a:bodyPr/>
          <a:lstStyle/>
          <a:p>
            <a:pPr algn="ctr"/>
            <a:r>
              <a:rPr lang="en-US" dirty="0"/>
              <a:t>Buyers</a:t>
            </a:r>
          </a:p>
        </p:txBody>
      </p:sp>
      <p:sp>
        <p:nvSpPr>
          <p:cNvPr id="3" name="Content Placeholder 2">
            <a:extLst>
              <a:ext uri="{FF2B5EF4-FFF2-40B4-BE49-F238E27FC236}">
                <a16:creationId xmlns:a16="http://schemas.microsoft.com/office/drawing/2014/main" id="{8BB08A1C-F50B-4130-9FA3-1ECBF30724D5}"/>
              </a:ext>
            </a:extLst>
          </p:cNvPr>
          <p:cNvSpPr>
            <a:spLocks noGrp="1"/>
          </p:cNvSpPr>
          <p:nvPr>
            <p:ph idx="1"/>
          </p:nvPr>
        </p:nvSpPr>
        <p:spPr/>
        <p:txBody>
          <a:bodyPr/>
          <a:lstStyle/>
          <a:p>
            <a:r>
              <a:rPr lang="en-US" sz="2400" dirty="0"/>
              <a:t>Visitors who arrive in </a:t>
            </a:r>
            <a:r>
              <a:rPr lang="en-US" sz="2400" dirty="0">
                <a:highlight>
                  <a:srgbClr val="FFFF00"/>
                </a:highlight>
              </a:rPr>
              <a:t>buyer mode </a:t>
            </a:r>
            <a:r>
              <a:rPr lang="en-US" sz="2400" dirty="0"/>
              <a:t>are </a:t>
            </a:r>
            <a:r>
              <a:rPr lang="en-US" sz="2400" dirty="0">
                <a:solidFill>
                  <a:srgbClr val="FF0000"/>
                </a:solidFill>
              </a:rPr>
              <a:t>ready to make a purchase </a:t>
            </a:r>
            <a:r>
              <a:rPr lang="en-US" sz="2400" dirty="0"/>
              <a:t>right away.</a:t>
            </a:r>
          </a:p>
          <a:p>
            <a:r>
              <a:rPr lang="en-US" sz="2400" dirty="0"/>
              <a:t>The best thing a site can offer a buyer is a direct route into the purchase transaction – the shopping cart page.</a:t>
            </a:r>
          </a:p>
          <a:p>
            <a:r>
              <a:rPr lang="en-US" sz="2400" dirty="0"/>
              <a:t>A </a:t>
            </a:r>
            <a:r>
              <a:rPr lang="en-US" sz="2400" b="1" dirty="0"/>
              <a:t>shopping cart </a:t>
            </a:r>
            <a:r>
              <a:rPr lang="en-US" sz="2400" dirty="0"/>
              <a:t>is the part of a Web site that keeps track of selected items for purchase and automates the purchase process.</a:t>
            </a:r>
          </a:p>
          <a:p>
            <a:r>
              <a:rPr lang="en-US" sz="2400" dirty="0"/>
              <a:t>The shopping cart page should offer a link that takes the visitor back into the shopping area of the site, but the primary goal is to get the buyer to the shopping cart as quickly as possible, even if the buyer is at the site for the first time.</a:t>
            </a:r>
          </a:p>
          <a:p>
            <a:endParaRPr lang="en-US" dirty="0"/>
          </a:p>
        </p:txBody>
      </p:sp>
    </p:spTree>
    <p:extLst>
      <p:ext uri="{BB962C8B-B14F-4D97-AF65-F5344CB8AC3E}">
        <p14:creationId xmlns:p14="http://schemas.microsoft.com/office/powerpoint/2010/main" val="133790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702B-E6C9-4F6A-AEF4-A6FA16298DC1}"/>
              </a:ext>
            </a:extLst>
          </p:cNvPr>
          <p:cNvSpPr>
            <a:spLocks noGrp="1"/>
          </p:cNvSpPr>
          <p:nvPr>
            <p:ph type="title"/>
          </p:nvPr>
        </p:nvSpPr>
        <p:spPr/>
        <p:txBody>
          <a:bodyPr/>
          <a:lstStyle/>
          <a:p>
            <a:pPr algn="ctr"/>
            <a:r>
              <a:rPr lang="en-US" dirty="0"/>
              <a:t>Shoppers</a:t>
            </a:r>
          </a:p>
        </p:txBody>
      </p:sp>
      <p:sp>
        <p:nvSpPr>
          <p:cNvPr id="3" name="Content Placeholder 2">
            <a:extLst>
              <a:ext uri="{FF2B5EF4-FFF2-40B4-BE49-F238E27FC236}">
                <a16:creationId xmlns:a16="http://schemas.microsoft.com/office/drawing/2014/main" id="{BB5F8CD2-DBFF-4E98-86C7-91126888185B}"/>
              </a:ext>
            </a:extLst>
          </p:cNvPr>
          <p:cNvSpPr>
            <a:spLocks noGrp="1"/>
          </p:cNvSpPr>
          <p:nvPr>
            <p:ph idx="1"/>
          </p:nvPr>
        </p:nvSpPr>
        <p:spPr/>
        <p:txBody>
          <a:bodyPr/>
          <a:lstStyle/>
          <a:p>
            <a:r>
              <a:rPr lang="en-US" sz="3200" dirty="0"/>
              <a:t>Some customers arrive at a Web site knowing that it offers items they are </a:t>
            </a:r>
            <a:r>
              <a:rPr lang="en-US" sz="3200" dirty="0">
                <a:solidFill>
                  <a:srgbClr val="FF0000"/>
                </a:solidFill>
              </a:rPr>
              <a:t>interested</a:t>
            </a:r>
            <a:r>
              <a:rPr lang="en-US" sz="3200" dirty="0"/>
              <a:t> in buying. </a:t>
            </a:r>
          </a:p>
          <a:p>
            <a:r>
              <a:rPr lang="en-US" sz="3200" dirty="0"/>
              <a:t>These visitors are </a:t>
            </a:r>
            <a:r>
              <a:rPr lang="en-US" sz="3200" dirty="0">
                <a:solidFill>
                  <a:srgbClr val="FF0000"/>
                </a:solidFill>
              </a:rPr>
              <a:t>motivated to buy</a:t>
            </a:r>
            <a:r>
              <a:rPr lang="en-US" sz="3200" dirty="0"/>
              <a:t>, but they are looking for </a:t>
            </a:r>
            <a:r>
              <a:rPr lang="en-US" sz="3200" dirty="0">
                <a:solidFill>
                  <a:srgbClr val="FF0000"/>
                </a:solidFill>
              </a:rPr>
              <a:t>more information </a:t>
            </a:r>
            <a:r>
              <a:rPr lang="en-US" sz="3200" dirty="0"/>
              <a:t>before they make a purchase decision.</a:t>
            </a:r>
          </a:p>
          <a:p>
            <a:r>
              <a:rPr lang="en-US" sz="3200" dirty="0"/>
              <a:t>For the visitor who is in shopper mode, a site should offer comparison tools, product reviews, and lists of features. </a:t>
            </a:r>
          </a:p>
          <a:p>
            <a:endParaRPr lang="en-US" dirty="0"/>
          </a:p>
        </p:txBody>
      </p:sp>
    </p:spTree>
    <p:extLst>
      <p:ext uri="{BB962C8B-B14F-4D97-AF65-F5344CB8AC3E}">
        <p14:creationId xmlns:p14="http://schemas.microsoft.com/office/powerpoint/2010/main" val="85589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9732-7AB0-42B5-A5C2-8C84210550F6}"/>
              </a:ext>
            </a:extLst>
          </p:cNvPr>
          <p:cNvSpPr>
            <a:spLocks noGrp="1"/>
          </p:cNvSpPr>
          <p:nvPr>
            <p:ph type="title"/>
          </p:nvPr>
        </p:nvSpPr>
        <p:spPr/>
        <p:txBody>
          <a:bodyPr/>
          <a:lstStyle/>
          <a:p>
            <a:pPr algn="ctr"/>
            <a:r>
              <a:rPr lang="en-US" dirty="0"/>
              <a:t>Alternative Models</a:t>
            </a:r>
          </a:p>
        </p:txBody>
      </p:sp>
      <p:sp>
        <p:nvSpPr>
          <p:cNvPr id="3" name="Content Placeholder 2">
            <a:extLst>
              <a:ext uri="{FF2B5EF4-FFF2-40B4-BE49-F238E27FC236}">
                <a16:creationId xmlns:a16="http://schemas.microsoft.com/office/drawing/2014/main" id="{63D28DF9-1551-4A1B-B69D-19E09AF0D74E}"/>
              </a:ext>
            </a:extLst>
          </p:cNvPr>
          <p:cNvSpPr>
            <a:spLocks noGrp="1"/>
          </p:cNvSpPr>
          <p:nvPr>
            <p:ph idx="1"/>
          </p:nvPr>
        </p:nvSpPr>
        <p:spPr/>
        <p:txBody>
          <a:bodyPr/>
          <a:lstStyle/>
          <a:p>
            <a:r>
              <a:rPr lang="en-US" sz="3200" dirty="0"/>
              <a:t>Although many companies work with these </a:t>
            </a:r>
            <a:r>
              <a:rPr lang="en-US" sz="3200" dirty="0">
                <a:solidFill>
                  <a:srgbClr val="FF0000"/>
                </a:solidFill>
              </a:rPr>
              <a:t>three visitor categories</a:t>
            </a:r>
            <a:r>
              <a:rPr lang="en-US" sz="3200" dirty="0"/>
              <a:t>, other researchers are exploring alternative models.</a:t>
            </a:r>
          </a:p>
          <a:p>
            <a:r>
              <a:rPr lang="en-US" sz="3200" dirty="0"/>
              <a:t>One study examined the online behavior of 50,000 active Internet users and identified the </a:t>
            </a:r>
            <a:r>
              <a:rPr lang="en-US" sz="3200" dirty="0">
                <a:solidFill>
                  <a:srgbClr val="FF0000"/>
                </a:solidFill>
              </a:rPr>
              <a:t>six behavior-based categories </a:t>
            </a:r>
            <a:r>
              <a:rPr lang="en-US" sz="3200" dirty="0"/>
              <a:t>of Web site visitors shown below:</a:t>
            </a:r>
          </a:p>
          <a:p>
            <a:endParaRPr lang="en-US" dirty="0"/>
          </a:p>
        </p:txBody>
      </p:sp>
    </p:spTree>
    <p:extLst>
      <p:ext uri="{BB962C8B-B14F-4D97-AF65-F5344CB8AC3E}">
        <p14:creationId xmlns:p14="http://schemas.microsoft.com/office/powerpoint/2010/main" val="3691978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7" name="Rectangle 46">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9" name="Rectangle 48">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1" name="Group 5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2" name="Straight Connector 51">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nagit_PPTCDED">
            <a:extLst>
              <a:ext uri="{FF2B5EF4-FFF2-40B4-BE49-F238E27FC236}">
                <a16:creationId xmlns:a16="http://schemas.microsoft.com/office/drawing/2014/main" id="{380A959C-60C4-471C-B5DF-260956F9FF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192" y="1683058"/>
            <a:ext cx="6202238" cy="3488758"/>
          </a:xfrm>
          <a:prstGeom prst="rect">
            <a:avLst/>
          </a:prstGeom>
        </p:spPr>
      </p:pic>
      <p:sp>
        <p:nvSpPr>
          <p:cNvPr id="62" name="Rectangle 61">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64" name="Rectangle 63">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527AF7F-0415-4FF3-B093-5CFE5CE399DB}"/>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3000" cap="all" spc="-100" dirty="0">
                <a:solidFill>
                  <a:schemeClr val="bg1"/>
                </a:solidFill>
              </a:rPr>
              <a:t>Web site visitor categories based on a behavioral segmentation study</a:t>
            </a:r>
          </a:p>
        </p:txBody>
      </p:sp>
      <p:sp>
        <p:nvSpPr>
          <p:cNvPr id="66" name="Rectangle 65">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6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18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0C37-73FB-4407-93FC-92257DF649EB}"/>
              </a:ext>
            </a:extLst>
          </p:cNvPr>
          <p:cNvSpPr>
            <a:spLocks noGrp="1"/>
          </p:cNvSpPr>
          <p:nvPr>
            <p:ph type="title"/>
          </p:nvPr>
        </p:nvSpPr>
        <p:spPr/>
        <p:txBody>
          <a:bodyPr/>
          <a:lstStyle/>
          <a:p>
            <a:pPr algn="ctr"/>
            <a:r>
              <a:rPr lang="en-US" dirty="0"/>
              <a:t>Customer Relationship Intensity</a:t>
            </a:r>
          </a:p>
        </p:txBody>
      </p:sp>
      <p:sp>
        <p:nvSpPr>
          <p:cNvPr id="3" name="Content Placeholder 2">
            <a:extLst>
              <a:ext uri="{FF2B5EF4-FFF2-40B4-BE49-F238E27FC236}">
                <a16:creationId xmlns:a16="http://schemas.microsoft.com/office/drawing/2014/main" id="{C3845C33-D7A4-44C2-823E-E09FEBE4687F}"/>
              </a:ext>
            </a:extLst>
          </p:cNvPr>
          <p:cNvSpPr>
            <a:spLocks noGrp="1"/>
          </p:cNvSpPr>
          <p:nvPr>
            <p:ph idx="1"/>
          </p:nvPr>
        </p:nvSpPr>
        <p:spPr/>
        <p:txBody>
          <a:bodyPr>
            <a:normAutofit fontScale="92500" lnSpcReduction="20000"/>
          </a:bodyPr>
          <a:lstStyle/>
          <a:p>
            <a:r>
              <a:rPr lang="en-US" sz="2000" dirty="0"/>
              <a:t>One </a:t>
            </a:r>
            <a:r>
              <a:rPr lang="en-US" sz="2000" dirty="0">
                <a:solidFill>
                  <a:srgbClr val="FF0000"/>
                </a:solidFill>
              </a:rPr>
              <a:t>goal of marketing is to create strong relationships between a company and its customers</a:t>
            </a:r>
            <a:r>
              <a:rPr lang="en-US" sz="2000" dirty="0"/>
              <a:t>.</a:t>
            </a:r>
          </a:p>
          <a:p>
            <a:r>
              <a:rPr lang="en-US" sz="2000" dirty="0"/>
              <a:t>The reason that one-to-one marketing and usage-based segmentation are so valuable is that they help to strengthen companies’ relationships with their customers. </a:t>
            </a:r>
          </a:p>
          <a:p>
            <a:r>
              <a:rPr lang="en-US" sz="2000" dirty="0"/>
              <a:t>Researchers have </a:t>
            </a:r>
            <a:r>
              <a:rPr lang="en-US" sz="2000" dirty="0">
                <a:solidFill>
                  <a:srgbClr val="FF0000"/>
                </a:solidFill>
              </a:rPr>
              <a:t>identified several stages of loyalty </a:t>
            </a:r>
            <a:r>
              <a:rPr lang="en-US" sz="2000" dirty="0"/>
              <a:t>as customer relationships develop over time. </a:t>
            </a:r>
          </a:p>
          <a:p>
            <a:r>
              <a:rPr lang="en-US" sz="2000" dirty="0"/>
              <a:t>The stages include (A </a:t>
            </a:r>
            <a:r>
              <a:rPr lang="en-US" sz="2000" dirty="0">
                <a:highlight>
                  <a:srgbClr val="FFFF00"/>
                </a:highlight>
              </a:rPr>
              <a:t>five-stage model of customer loyalty</a:t>
            </a:r>
            <a:r>
              <a:rPr lang="en-US" sz="2000" dirty="0"/>
              <a:t>)</a:t>
            </a:r>
          </a:p>
          <a:p>
            <a:pPr lvl="1"/>
            <a:r>
              <a:rPr lang="en-US" sz="2000" dirty="0"/>
              <a:t>Awareness</a:t>
            </a:r>
          </a:p>
          <a:p>
            <a:pPr lvl="1"/>
            <a:r>
              <a:rPr lang="en-US" sz="2000" dirty="0"/>
              <a:t>Exploration</a:t>
            </a:r>
          </a:p>
          <a:p>
            <a:pPr lvl="1"/>
            <a:r>
              <a:rPr lang="en-US" sz="2000" dirty="0"/>
              <a:t>Familiarity</a:t>
            </a:r>
          </a:p>
          <a:p>
            <a:pPr lvl="1"/>
            <a:r>
              <a:rPr lang="en-US" sz="2000" dirty="0"/>
              <a:t>Commitment</a:t>
            </a:r>
          </a:p>
          <a:p>
            <a:pPr lvl="1"/>
            <a:r>
              <a:rPr lang="en-US" sz="2000" dirty="0"/>
              <a:t>Separation</a:t>
            </a:r>
          </a:p>
          <a:p>
            <a:r>
              <a:rPr lang="en-US" sz="2000" dirty="0"/>
              <a:t>It is every marketer’s hope that </a:t>
            </a:r>
            <a:r>
              <a:rPr lang="en-US" sz="2000" dirty="0">
                <a:solidFill>
                  <a:srgbClr val="FF0000"/>
                </a:solidFill>
              </a:rPr>
              <a:t>commitment stage can last for a long time</a:t>
            </a:r>
            <a:r>
              <a:rPr lang="en-US" sz="2000" dirty="0"/>
              <a:t>; however; many customers lose their connections to a particular seller and enter a final stage called </a:t>
            </a:r>
            <a:r>
              <a:rPr lang="en-US" sz="2000" b="1" dirty="0"/>
              <a:t>separation</a:t>
            </a:r>
            <a:r>
              <a:rPr lang="en-US" sz="2000" dirty="0"/>
              <a:t>.</a:t>
            </a:r>
          </a:p>
          <a:p>
            <a:pPr marL="0" indent="0">
              <a:buNone/>
            </a:pPr>
            <a:endParaRPr lang="en-US" sz="2000" dirty="0"/>
          </a:p>
        </p:txBody>
      </p:sp>
    </p:spTree>
    <p:extLst>
      <p:ext uri="{BB962C8B-B14F-4D97-AF65-F5344CB8AC3E}">
        <p14:creationId xmlns:p14="http://schemas.microsoft.com/office/powerpoint/2010/main" val="156257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77C4-736A-4897-AEB7-3144046B157D}"/>
              </a:ext>
            </a:extLst>
          </p:cNvPr>
          <p:cNvSpPr>
            <a:spLocks noGrp="1"/>
          </p:cNvSpPr>
          <p:nvPr>
            <p:ph type="title"/>
          </p:nvPr>
        </p:nvSpPr>
        <p:spPr/>
        <p:txBody>
          <a:bodyPr/>
          <a:lstStyle/>
          <a:p>
            <a:pPr algn="ctr"/>
            <a:r>
              <a:rPr lang="en-US" dirty="0"/>
              <a:t>Five Stages of Customer Loyalty</a:t>
            </a:r>
          </a:p>
        </p:txBody>
      </p:sp>
      <p:sp>
        <p:nvSpPr>
          <p:cNvPr id="3" name="Content Placeholder 2">
            <a:extLst>
              <a:ext uri="{FF2B5EF4-FFF2-40B4-BE49-F238E27FC236}">
                <a16:creationId xmlns:a16="http://schemas.microsoft.com/office/drawing/2014/main" id="{E41EB2B0-EEB5-47A6-A03F-388ACBBF2DB3}"/>
              </a:ext>
            </a:extLst>
          </p:cNvPr>
          <p:cNvSpPr>
            <a:spLocks noGrp="1"/>
          </p:cNvSpPr>
          <p:nvPr>
            <p:ph idx="1"/>
          </p:nvPr>
        </p:nvSpPr>
        <p:spPr/>
        <p:txBody>
          <a:bodyPr>
            <a:noAutofit/>
          </a:bodyPr>
          <a:lstStyle/>
          <a:p>
            <a:r>
              <a:rPr lang="en-US" b="1" dirty="0"/>
              <a:t>Awareness:</a:t>
            </a:r>
            <a:r>
              <a:rPr lang="en-US" dirty="0"/>
              <a:t> Customers who </a:t>
            </a:r>
            <a:r>
              <a:rPr lang="en-US" dirty="0">
                <a:solidFill>
                  <a:srgbClr val="FF0000"/>
                </a:solidFill>
              </a:rPr>
              <a:t>recognize the name of the company </a:t>
            </a:r>
            <a:r>
              <a:rPr lang="en-US" dirty="0"/>
              <a:t>or one of its products are in the awareness stage of customer loyalty.</a:t>
            </a:r>
          </a:p>
          <a:p>
            <a:r>
              <a:rPr lang="en-US" b="1" dirty="0"/>
              <a:t>Exploration</a:t>
            </a:r>
            <a:r>
              <a:rPr lang="en-US" dirty="0"/>
              <a:t>: Potential </a:t>
            </a:r>
            <a:r>
              <a:rPr lang="en-US" dirty="0">
                <a:solidFill>
                  <a:srgbClr val="FF0000"/>
                </a:solidFill>
              </a:rPr>
              <a:t>customers learn more about the company </a:t>
            </a:r>
            <a:r>
              <a:rPr lang="en-US" dirty="0"/>
              <a:t>or its products. The potential customers might visit the company’s Web site to learn more, and the two parties will often communicate by telephone or e-mail. </a:t>
            </a:r>
          </a:p>
          <a:p>
            <a:r>
              <a:rPr lang="en-US" b="1" dirty="0"/>
              <a:t>Familiarity</a:t>
            </a:r>
            <a:r>
              <a:rPr lang="en-US" dirty="0"/>
              <a:t>: Customers who </a:t>
            </a:r>
            <a:r>
              <a:rPr lang="en-US" dirty="0">
                <a:solidFill>
                  <a:srgbClr val="FF0000"/>
                </a:solidFill>
              </a:rPr>
              <a:t>have completed several transactions </a:t>
            </a:r>
            <a:r>
              <a:rPr lang="en-US" dirty="0"/>
              <a:t>and are aware of the company’s policies regarding returns, credits, and pricing flexibility are in the familiarity stage.</a:t>
            </a:r>
          </a:p>
          <a:p>
            <a:r>
              <a:rPr lang="en-US" b="1" dirty="0"/>
              <a:t>Commitment</a:t>
            </a:r>
            <a:r>
              <a:rPr lang="en-US" dirty="0"/>
              <a:t>: After experiencing a considerable </a:t>
            </a:r>
            <a:r>
              <a:rPr lang="en-US" dirty="0">
                <a:solidFill>
                  <a:srgbClr val="FF0000"/>
                </a:solidFill>
              </a:rPr>
              <a:t>number of highly satisfactory encounters </a:t>
            </a:r>
            <a:r>
              <a:rPr lang="en-US" dirty="0"/>
              <a:t>with a company, some customers develop a loyalty or strong preference for the products or brands of that company.</a:t>
            </a:r>
          </a:p>
          <a:p>
            <a:r>
              <a:rPr lang="en-US" b="1" dirty="0"/>
              <a:t>Separation</a:t>
            </a:r>
            <a:r>
              <a:rPr lang="en-US" dirty="0"/>
              <a:t>: Over time, the customer might be </a:t>
            </a:r>
            <a:r>
              <a:rPr lang="en-US" dirty="0">
                <a:solidFill>
                  <a:srgbClr val="FF0000"/>
                </a:solidFill>
              </a:rPr>
              <a:t>disappointed </a:t>
            </a:r>
            <a:r>
              <a:rPr lang="en-US" dirty="0"/>
              <a:t>by changes in the </a:t>
            </a:r>
            <a:r>
              <a:rPr lang="en-US" dirty="0">
                <a:solidFill>
                  <a:srgbClr val="FF0000"/>
                </a:solidFill>
              </a:rPr>
              <a:t>level of service or product of quality. </a:t>
            </a:r>
            <a:r>
              <a:rPr lang="en-US" dirty="0"/>
              <a:t>The company can also evaluate the relationship and conclude that a particular loyal and committed </a:t>
            </a:r>
            <a:r>
              <a:rPr lang="en-US" dirty="0">
                <a:solidFill>
                  <a:srgbClr val="FF0000"/>
                </a:solidFill>
              </a:rPr>
              <a:t>customer </a:t>
            </a:r>
            <a:r>
              <a:rPr lang="en-US" dirty="0"/>
              <a:t>is simply </a:t>
            </a:r>
            <a:r>
              <a:rPr lang="en-US" dirty="0">
                <a:solidFill>
                  <a:srgbClr val="FF0000"/>
                </a:solidFill>
              </a:rPr>
              <a:t>costing too much to maintain</a:t>
            </a:r>
            <a:r>
              <a:rPr lang="en-US" dirty="0"/>
              <a:t>. As the intensity of the relationship fades, the parties enter a separation stage.</a:t>
            </a:r>
          </a:p>
        </p:txBody>
      </p:sp>
    </p:spTree>
    <p:extLst>
      <p:ext uri="{BB962C8B-B14F-4D97-AF65-F5344CB8AC3E}">
        <p14:creationId xmlns:p14="http://schemas.microsoft.com/office/powerpoint/2010/main" val="593071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Users\peterson\chimbo temp\Schneider2014\artwork\C8757_ch04_no callouts\Fig4-05.gif">
            <a:extLst>
              <a:ext uri="{FF2B5EF4-FFF2-40B4-BE49-F238E27FC236}">
                <a16:creationId xmlns:a16="http://schemas.microsoft.com/office/drawing/2014/main" id="{92C202F8-218B-4C9C-86EF-14504AE46F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192" y="2019215"/>
            <a:ext cx="6202238" cy="281644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E00EF537-99F0-467F-90DD-03800833233C}"/>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4100" cap="all" spc="-100">
                <a:solidFill>
                  <a:schemeClr val="bg1"/>
                </a:solidFill>
              </a:rPr>
              <a:t>Five Stages of Customer Loyalty</a:t>
            </a:r>
          </a:p>
        </p:txBody>
      </p:sp>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880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A97B-4A99-44BE-9921-59B26993B844}"/>
              </a:ext>
            </a:extLst>
          </p:cNvPr>
          <p:cNvSpPr>
            <a:spLocks noGrp="1"/>
          </p:cNvSpPr>
          <p:nvPr>
            <p:ph type="title"/>
          </p:nvPr>
        </p:nvSpPr>
        <p:spPr/>
        <p:txBody>
          <a:bodyPr/>
          <a:lstStyle/>
          <a:p>
            <a:pPr algn="ctr"/>
            <a:r>
              <a:rPr lang="en-US" dirty="0"/>
              <a:t>Life-Cycle Segmentation</a:t>
            </a:r>
          </a:p>
        </p:txBody>
      </p:sp>
      <p:sp>
        <p:nvSpPr>
          <p:cNvPr id="3" name="Content Placeholder 2">
            <a:extLst>
              <a:ext uri="{FF2B5EF4-FFF2-40B4-BE49-F238E27FC236}">
                <a16:creationId xmlns:a16="http://schemas.microsoft.com/office/drawing/2014/main" id="{B6D6FD92-D386-4F9F-9155-788C4CE6F118}"/>
              </a:ext>
            </a:extLst>
          </p:cNvPr>
          <p:cNvSpPr>
            <a:spLocks noGrp="1"/>
          </p:cNvSpPr>
          <p:nvPr>
            <p:ph idx="1"/>
          </p:nvPr>
        </p:nvSpPr>
        <p:spPr/>
        <p:txBody>
          <a:bodyPr>
            <a:normAutofit/>
          </a:bodyPr>
          <a:lstStyle/>
          <a:p>
            <a:r>
              <a:rPr lang="en-US" sz="3200" dirty="0"/>
              <a:t>The five stages are sometimes called the </a:t>
            </a:r>
            <a:r>
              <a:rPr lang="en-US" sz="3200" b="1" dirty="0"/>
              <a:t>customer life cycle</a:t>
            </a:r>
            <a:r>
              <a:rPr lang="en-US" sz="3200" dirty="0"/>
              <a:t>. </a:t>
            </a:r>
          </a:p>
          <a:p>
            <a:r>
              <a:rPr lang="en-US" sz="3200" dirty="0"/>
              <a:t>Using these stages to create groups of customers that are in each stage is called </a:t>
            </a:r>
            <a:r>
              <a:rPr lang="en-US" sz="3200" b="1" dirty="0">
                <a:highlight>
                  <a:srgbClr val="FFFF00"/>
                </a:highlight>
              </a:rPr>
              <a:t>life-cycle segmentation</a:t>
            </a:r>
            <a:r>
              <a:rPr lang="en-US" sz="3200" dirty="0"/>
              <a:t>.</a:t>
            </a:r>
          </a:p>
        </p:txBody>
      </p:sp>
    </p:spTree>
    <p:extLst>
      <p:ext uri="{BB962C8B-B14F-4D97-AF65-F5344CB8AC3E}">
        <p14:creationId xmlns:p14="http://schemas.microsoft.com/office/powerpoint/2010/main" val="9432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FB7-53E4-4BA5-ABA2-39C8B7AFE2CD}"/>
              </a:ext>
            </a:extLst>
          </p:cNvPr>
          <p:cNvSpPr>
            <a:spLocks noGrp="1"/>
          </p:cNvSpPr>
          <p:nvPr>
            <p:ph type="title"/>
          </p:nvPr>
        </p:nvSpPr>
        <p:spPr/>
        <p:txBody>
          <a:bodyPr/>
          <a:lstStyle/>
          <a:p>
            <a:pPr algn="ctr"/>
            <a:r>
              <a:rPr lang="en-US" dirty="0"/>
              <a:t>Customer Acquisition: The Funnel Model</a:t>
            </a:r>
          </a:p>
        </p:txBody>
      </p:sp>
      <p:sp>
        <p:nvSpPr>
          <p:cNvPr id="3" name="Content Placeholder 2">
            <a:extLst>
              <a:ext uri="{FF2B5EF4-FFF2-40B4-BE49-F238E27FC236}">
                <a16:creationId xmlns:a16="http://schemas.microsoft.com/office/drawing/2014/main" id="{55A1EA1D-8852-43A1-8E3B-F1B21C06E9C4}"/>
              </a:ext>
            </a:extLst>
          </p:cNvPr>
          <p:cNvSpPr>
            <a:spLocks noGrp="1"/>
          </p:cNvSpPr>
          <p:nvPr>
            <p:ph idx="1"/>
          </p:nvPr>
        </p:nvSpPr>
        <p:spPr/>
        <p:txBody>
          <a:bodyPr>
            <a:normAutofit/>
          </a:bodyPr>
          <a:lstStyle/>
          <a:p>
            <a:r>
              <a:rPr lang="en-US" sz="2000" dirty="0"/>
              <a:t>The </a:t>
            </a:r>
            <a:r>
              <a:rPr lang="en-US" sz="2000" b="1" dirty="0"/>
              <a:t>funnel model of customer acquisition </a:t>
            </a:r>
            <a:r>
              <a:rPr lang="en-US" sz="2000" dirty="0"/>
              <a:t>is used as a conceptual tool to </a:t>
            </a:r>
            <a:r>
              <a:rPr lang="en-US" sz="2000" dirty="0">
                <a:solidFill>
                  <a:srgbClr val="FF0000"/>
                </a:solidFill>
              </a:rPr>
              <a:t>understand the overall nature of marketing strategy</a:t>
            </a:r>
            <a:r>
              <a:rPr lang="en-US" sz="2000" dirty="0"/>
              <a:t>, but it also provides a clear structure for evaluating specific strategy elements.</a:t>
            </a:r>
          </a:p>
          <a:p>
            <a:r>
              <a:rPr lang="en-US" sz="2000" dirty="0"/>
              <a:t>The funnel is a </a:t>
            </a:r>
            <a:r>
              <a:rPr lang="en-US" sz="2000" dirty="0">
                <a:solidFill>
                  <a:srgbClr val="FF0000"/>
                </a:solidFill>
              </a:rPr>
              <a:t>good analogy for the operation of a marketing strategy </a:t>
            </a:r>
            <a:r>
              <a:rPr lang="en-US" sz="2000" dirty="0"/>
              <a:t>because almost </a:t>
            </a:r>
            <a:r>
              <a:rPr lang="en-US" sz="2000" dirty="0">
                <a:solidFill>
                  <a:srgbClr val="FF0000"/>
                </a:solidFill>
              </a:rPr>
              <a:t>every marketing strategy starts with a large number of prospects and converts fewer and fewer of those prospects into serious prospects, customers, and finally, loyal customers</a:t>
            </a:r>
            <a:r>
              <a:rPr lang="en-US" sz="2000" dirty="0"/>
              <a:t>.</a:t>
            </a:r>
          </a:p>
          <a:p>
            <a:r>
              <a:rPr lang="en-US" sz="2000" dirty="0"/>
              <a:t>In this funnel model, repeat customers are on the </a:t>
            </a:r>
            <a:r>
              <a:rPr lang="en-US" sz="2000" dirty="0">
                <a:solidFill>
                  <a:srgbClr val="FF0000"/>
                </a:solidFill>
              </a:rPr>
              <a:t>right side </a:t>
            </a:r>
            <a:r>
              <a:rPr lang="en-US" sz="2000" dirty="0"/>
              <a:t>of the figure. </a:t>
            </a:r>
          </a:p>
          <a:p>
            <a:r>
              <a:rPr lang="en-US" sz="2000" dirty="0"/>
              <a:t>The </a:t>
            </a:r>
            <a:r>
              <a:rPr lang="en-US" sz="2000" dirty="0">
                <a:solidFill>
                  <a:srgbClr val="FF0000"/>
                </a:solidFill>
              </a:rPr>
              <a:t>top </a:t>
            </a:r>
            <a:r>
              <a:rPr lang="en-US" sz="2000" dirty="0"/>
              <a:t>of the figure explains the increasing level of commitment that occurs in each step. </a:t>
            </a:r>
          </a:p>
          <a:p>
            <a:r>
              <a:rPr lang="en-US" sz="2000" dirty="0"/>
              <a:t>The </a:t>
            </a:r>
            <a:r>
              <a:rPr lang="en-US" sz="2000" dirty="0">
                <a:solidFill>
                  <a:srgbClr val="FF0000"/>
                </a:solidFill>
              </a:rPr>
              <a:t>wider the right end</a:t>
            </a:r>
            <a:r>
              <a:rPr lang="en-US" sz="2000" dirty="0"/>
              <a:t> of the funnel, the better the strategy – that is, the more prospects are converted into loyal customers.</a:t>
            </a:r>
          </a:p>
        </p:txBody>
      </p:sp>
    </p:spTree>
    <p:extLst>
      <p:ext uri="{BB962C8B-B14F-4D97-AF65-F5344CB8AC3E}">
        <p14:creationId xmlns:p14="http://schemas.microsoft.com/office/powerpoint/2010/main" val="289905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F368-4E7C-4227-847E-0F9042921161}"/>
              </a:ext>
            </a:extLst>
          </p:cNvPr>
          <p:cNvSpPr>
            <a:spLocks noGrp="1"/>
          </p:cNvSpPr>
          <p:nvPr>
            <p:ph type="title"/>
          </p:nvPr>
        </p:nvSpPr>
        <p:spPr/>
        <p:txBody>
          <a:bodyPr/>
          <a:lstStyle/>
          <a:p>
            <a:pPr algn="ctr"/>
            <a:r>
              <a:rPr lang="en-US" dirty="0"/>
              <a:t>Web Marketing Strategies</a:t>
            </a:r>
          </a:p>
        </p:txBody>
      </p:sp>
      <p:sp>
        <p:nvSpPr>
          <p:cNvPr id="3" name="Content Placeholder 2">
            <a:extLst>
              <a:ext uri="{FF2B5EF4-FFF2-40B4-BE49-F238E27FC236}">
                <a16:creationId xmlns:a16="http://schemas.microsoft.com/office/drawing/2014/main" id="{BDCC9E24-795A-4649-8788-2E7D57C2662C}"/>
              </a:ext>
            </a:extLst>
          </p:cNvPr>
          <p:cNvSpPr>
            <a:spLocks noGrp="1"/>
          </p:cNvSpPr>
          <p:nvPr>
            <p:ph idx="1"/>
          </p:nvPr>
        </p:nvSpPr>
        <p:spPr/>
        <p:txBody>
          <a:bodyPr>
            <a:normAutofit/>
          </a:bodyPr>
          <a:lstStyle/>
          <a:p>
            <a:r>
              <a:rPr lang="en-US" sz="2800" dirty="0"/>
              <a:t>A company’s </a:t>
            </a:r>
            <a:r>
              <a:rPr lang="en-US" sz="2800" b="1" dirty="0"/>
              <a:t>marketing strategy </a:t>
            </a:r>
            <a:r>
              <a:rPr lang="en-US" sz="2800" dirty="0"/>
              <a:t>is an important tool for </a:t>
            </a:r>
            <a:r>
              <a:rPr lang="en-US" sz="2800" dirty="0">
                <a:solidFill>
                  <a:srgbClr val="FF0000"/>
                </a:solidFill>
              </a:rPr>
              <a:t>conveying its branding and advertising messages to current and prospective customers</a:t>
            </a:r>
          </a:p>
          <a:p>
            <a:r>
              <a:rPr lang="en-US" sz="2800" dirty="0"/>
              <a:t>A company’s </a:t>
            </a:r>
            <a:r>
              <a:rPr lang="en-US" sz="2800" dirty="0">
                <a:solidFill>
                  <a:srgbClr val="FF0000"/>
                </a:solidFill>
              </a:rPr>
              <a:t>Web</a:t>
            </a:r>
            <a:r>
              <a:rPr lang="en-US" sz="2800" dirty="0"/>
              <a:t> presence is an element of that </a:t>
            </a:r>
            <a:r>
              <a:rPr lang="en-US" sz="2800" dirty="0">
                <a:solidFill>
                  <a:srgbClr val="FF0000"/>
                </a:solidFill>
              </a:rPr>
              <a:t>marketing strategy.</a:t>
            </a:r>
          </a:p>
        </p:txBody>
      </p:sp>
    </p:spTree>
    <p:extLst>
      <p:ext uri="{BB962C8B-B14F-4D97-AF65-F5344CB8AC3E}">
        <p14:creationId xmlns:p14="http://schemas.microsoft.com/office/powerpoint/2010/main" val="2323245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3"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4"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peterson\chimbo temp\Schneider2014\artwork\C8757_ch04_no callouts\Fig4-06.gif">
            <a:extLst>
              <a:ext uri="{FF2B5EF4-FFF2-40B4-BE49-F238E27FC236}">
                <a16:creationId xmlns:a16="http://schemas.microsoft.com/office/drawing/2014/main" id="{CFF37A70-DDDF-43CA-A622-F2BBB97D6D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192" y="1531636"/>
            <a:ext cx="6202238" cy="379160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49"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2B21AE98-E731-40FF-9F09-CA6863B589B3}"/>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3400" cap="all" spc="-100">
                <a:solidFill>
                  <a:schemeClr val="bg1"/>
                </a:solidFill>
              </a:rPr>
              <a:t>Funnel Model of Customer Acquisition</a:t>
            </a:r>
          </a:p>
        </p:txBody>
      </p:sp>
      <p:sp>
        <p:nvSpPr>
          <p:cNvPr id="50"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74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C58D-5D21-4AE4-8EAC-2757E8D8A935}"/>
              </a:ext>
            </a:extLst>
          </p:cNvPr>
          <p:cNvSpPr>
            <a:spLocks noGrp="1"/>
          </p:cNvSpPr>
          <p:nvPr>
            <p:ph type="title"/>
          </p:nvPr>
        </p:nvSpPr>
        <p:spPr/>
        <p:txBody>
          <a:bodyPr/>
          <a:lstStyle/>
          <a:p>
            <a:pPr algn="ctr"/>
            <a:r>
              <a:rPr lang="en-US" dirty="0"/>
              <a:t>Cost of </a:t>
            </a:r>
            <a:r>
              <a:rPr lang="en-US"/>
              <a:t>customer </a:t>
            </a:r>
            <a:r>
              <a:rPr lang="en-US" dirty="0"/>
              <a:t>A</a:t>
            </a:r>
            <a:r>
              <a:rPr lang="en-US"/>
              <a:t>cquisition, Conversion</a:t>
            </a:r>
            <a:r>
              <a:rPr lang="en-US" dirty="0"/>
              <a:t>, and Retention</a:t>
            </a:r>
          </a:p>
        </p:txBody>
      </p:sp>
      <p:sp>
        <p:nvSpPr>
          <p:cNvPr id="3" name="Content Placeholder 2">
            <a:extLst>
              <a:ext uri="{FF2B5EF4-FFF2-40B4-BE49-F238E27FC236}">
                <a16:creationId xmlns:a16="http://schemas.microsoft.com/office/drawing/2014/main" id="{51AF3E8B-AEA2-4E43-BAE7-E57BA23E1AE4}"/>
              </a:ext>
            </a:extLst>
          </p:cNvPr>
          <p:cNvSpPr>
            <a:spLocks noGrp="1"/>
          </p:cNvSpPr>
          <p:nvPr>
            <p:ph idx="1"/>
          </p:nvPr>
        </p:nvSpPr>
        <p:spPr/>
        <p:txBody>
          <a:bodyPr>
            <a:normAutofit fontScale="92500" lnSpcReduction="20000"/>
          </a:bodyPr>
          <a:lstStyle/>
          <a:p>
            <a:r>
              <a:rPr lang="en-US" sz="2400" dirty="0"/>
              <a:t>The total amount of </a:t>
            </a:r>
            <a:r>
              <a:rPr lang="en-US" sz="2400" dirty="0">
                <a:solidFill>
                  <a:srgbClr val="FF0000"/>
                </a:solidFill>
              </a:rPr>
              <a:t>money</a:t>
            </a:r>
            <a:r>
              <a:rPr lang="en-US" sz="2400" dirty="0"/>
              <a:t> that a site </a:t>
            </a:r>
            <a:r>
              <a:rPr lang="en-US" sz="2400" dirty="0">
                <a:solidFill>
                  <a:srgbClr val="FF0000"/>
                </a:solidFill>
              </a:rPr>
              <a:t>spends,</a:t>
            </a:r>
            <a:r>
              <a:rPr lang="en-US" sz="2400" dirty="0"/>
              <a:t> on average, </a:t>
            </a:r>
            <a:r>
              <a:rPr lang="en-US" sz="2400" dirty="0">
                <a:solidFill>
                  <a:srgbClr val="FF0000"/>
                </a:solidFill>
              </a:rPr>
              <a:t>to draw one visitor to the site </a:t>
            </a:r>
            <a:r>
              <a:rPr lang="en-US" sz="2400" dirty="0"/>
              <a:t>is called the </a:t>
            </a:r>
            <a:r>
              <a:rPr lang="en-US" sz="2400" b="1" dirty="0"/>
              <a:t>acquisition cost</a:t>
            </a:r>
            <a:r>
              <a:rPr lang="en-US" sz="2400" dirty="0"/>
              <a:t>.</a:t>
            </a:r>
          </a:p>
          <a:p>
            <a:r>
              <a:rPr lang="en-US" sz="2400" dirty="0"/>
              <a:t>The second step that a Web business wants to take is to </a:t>
            </a:r>
            <a:r>
              <a:rPr lang="en-US" sz="2400" dirty="0">
                <a:solidFill>
                  <a:srgbClr val="FF0000"/>
                </a:solidFill>
              </a:rPr>
              <a:t>convert the first-time visitor into a customer</a:t>
            </a:r>
            <a:r>
              <a:rPr lang="en-US" sz="2400" dirty="0"/>
              <a:t>. This is called a </a:t>
            </a:r>
            <a:r>
              <a:rPr lang="en-US" sz="2400" b="1" dirty="0"/>
              <a:t>conversion</a:t>
            </a:r>
            <a:r>
              <a:rPr lang="en-US" sz="2400" dirty="0"/>
              <a:t>.</a:t>
            </a:r>
          </a:p>
          <a:p>
            <a:r>
              <a:rPr lang="en-US" sz="2400" dirty="0"/>
              <a:t>The total amount of </a:t>
            </a:r>
            <a:r>
              <a:rPr lang="en-US" sz="2400" dirty="0">
                <a:solidFill>
                  <a:srgbClr val="FF0000"/>
                </a:solidFill>
              </a:rPr>
              <a:t>money</a:t>
            </a:r>
            <a:r>
              <a:rPr lang="en-US" sz="2400" dirty="0"/>
              <a:t> that a site spends, on average, </a:t>
            </a:r>
            <a:r>
              <a:rPr lang="en-US" sz="2400" dirty="0">
                <a:solidFill>
                  <a:srgbClr val="FF0000"/>
                </a:solidFill>
              </a:rPr>
              <a:t>to induce one visitor to make a purchase</a:t>
            </a:r>
            <a:r>
              <a:rPr lang="en-US" sz="2400" dirty="0"/>
              <a:t>, sign up for a subscription, or register is called the </a:t>
            </a:r>
            <a:r>
              <a:rPr lang="en-US" sz="2400" b="1" dirty="0"/>
              <a:t>conversion cost</a:t>
            </a:r>
            <a:r>
              <a:rPr lang="en-US" sz="2400" dirty="0"/>
              <a:t>.</a:t>
            </a:r>
          </a:p>
          <a:p>
            <a:r>
              <a:rPr lang="en-US" sz="2400" dirty="0"/>
              <a:t>Customers who </a:t>
            </a:r>
            <a:r>
              <a:rPr lang="en-US" sz="2400" dirty="0">
                <a:solidFill>
                  <a:srgbClr val="FF0000"/>
                </a:solidFill>
              </a:rPr>
              <a:t>return to the site one or more times after making their first purchases </a:t>
            </a:r>
            <a:r>
              <a:rPr lang="en-US" sz="2400" dirty="0"/>
              <a:t>are called </a:t>
            </a:r>
            <a:r>
              <a:rPr lang="en-US" sz="2400" b="1" dirty="0"/>
              <a:t>retained customers</a:t>
            </a:r>
            <a:r>
              <a:rPr lang="en-US" sz="2400" dirty="0"/>
              <a:t>.</a:t>
            </a:r>
          </a:p>
          <a:p>
            <a:r>
              <a:rPr lang="en-US" sz="2400" dirty="0"/>
              <a:t>The </a:t>
            </a:r>
            <a:r>
              <a:rPr lang="en-US" sz="2400" dirty="0">
                <a:solidFill>
                  <a:srgbClr val="FF0000"/>
                </a:solidFill>
              </a:rPr>
              <a:t>costs</a:t>
            </a:r>
            <a:r>
              <a:rPr lang="en-US" sz="2400" dirty="0"/>
              <a:t> of inducing customers to </a:t>
            </a:r>
            <a:r>
              <a:rPr lang="en-US" sz="2400" dirty="0">
                <a:solidFill>
                  <a:srgbClr val="FF0000"/>
                </a:solidFill>
              </a:rPr>
              <a:t>return to a Web site and buy again</a:t>
            </a:r>
            <a:r>
              <a:rPr lang="en-US" sz="2400" dirty="0"/>
              <a:t> are called </a:t>
            </a:r>
            <a:r>
              <a:rPr lang="en-US" sz="2400" b="1" dirty="0"/>
              <a:t>retention costs</a:t>
            </a:r>
            <a:r>
              <a:rPr lang="en-US" sz="2400" dirty="0"/>
              <a:t>.</a:t>
            </a:r>
          </a:p>
          <a:p>
            <a:endParaRPr lang="en-US" dirty="0"/>
          </a:p>
        </p:txBody>
      </p:sp>
    </p:spTree>
    <p:extLst>
      <p:ext uri="{BB962C8B-B14F-4D97-AF65-F5344CB8AC3E}">
        <p14:creationId xmlns:p14="http://schemas.microsoft.com/office/powerpoint/2010/main" val="34568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8A93-46AA-4C13-A578-08EAA1DFA9C8}"/>
              </a:ext>
            </a:extLst>
          </p:cNvPr>
          <p:cNvSpPr>
            <a:spLocks noGrp="1"/>
          </p:cNvSpPr>
          <p:nvPr>
            <p:ph type="title"/>
          </p:nvPr>
        </p:nvSpPr>
        <p:spPr/>
        <p:txBody>
          <a:bodyPr/>
          <a:lstStyle/>
          <a:p>
            <a:pPr algn="ctr"/>
            <a:r>
              <a:rPr lang="en-US" dirty="0"/>
              <a:t>Advertising on the Web</a:t>
            </a:r>
          </a:p>
        </p:txBody>
      </p:sp>
      <p:sp>
        <p:nvSpPr>
          <p:cNvPr id="3" name="Content Placeholder 2">
            <a:extLst>
              <a:ext uri="{FF2B5EF4-FFF2-40B4-BE49-F238E27FC236}">
                <a16:creationId xmlns:a16="http://schemas.microsoft.com/office/drawing/2014/main" id="{91177779-0C6C-4316-9C3C-BB8F9D166A43}"/>
              </a:ext>
            </a:extLst>
          </p:cNvPr>
          <p:cNvSpPr>
            <a:spLocks noGrp="1"/>
          </p:cNvSpPr>
          <p:nvPr>
            <p:ph idx="1"/>
          </p:nvPr>
        </p:nvSpPr>
        <p:spPr/>
        <p:txBody>
          <a:bodyPr>
            <a:noAutofit/>
          </a:bodyPr>
          <a:lstStyle/>
          <a:p>
            <a:r>
              <a:rPr lang="en-US" sz="2000" dirty="0"/>
              <a:t>The </a:t>
            </a:r>
            <a:r>
              <a:rPr lang="en-US" sz="2000" dirty="0">
                <a:solidFill>
                  <a:srgbClr val="FF0000"/>
                </a:solidFill>
              </a:rPr>
              <a:t>five-stage customer loyalty model </a:t>
            </a:r>
            <a:r>
              <a:rPr lang="en-US" sz="2000" dirty="0"/>
              <a:t>can be </a:t>
            </a:r>
            <a:r>
              <a:rPr lang="en-US" sz="2000" dirty="0">
                <a:solidFill>
                  <a:srgbClr val="FF0000"/>
                </a:solidFill>
              </a:rPr>
              <a:t>helpful in creating the messages </a:t>
            </a:r>
            <a:r>
              <a:rPr lang="en-US" sz="2000" dirty="0"/>
              <a:t>to convey to each of these audiences.</a:t>
            </a:r>
          </a:p>
          <a:p>
            <a:r>
              <a:rPr lang="en-US" sz="2000" dirty="0"/>
              <a:t>In the </a:t>
            </a:r>
            <a:r>
              <a:rPr lang="en-US" sz="2000" dirty="0">
                <a:highlight>
                  <a:srgbClr val="FFFF00"/>
                </a:highlight>
              </a:rPr>
              <a:t>awareness stage, </a:t>
            </a:r>
            <a:r>
              <a:rPr lang="en-US" sz="2000" dirty="0"/>
              <a:t>the advertising message should inform. The message could describe a new product, suggest new uses for existing products, or describe specific improvements to a product.</a:t>
            </a:r>
          </a:p>
          <a:p>
            <a:r>
              <a:rPr lang="en-US" sz="2000" dirty="0"/>
              <a:t>Audience in the </a:t>
            </a:r>
            <a:r>
              <a:rPr lang="en-US" sz="2000" dirty="0">
                <a:highlight>
                  <a:srgbClr val="FFFF00"/>
                </a:highlight>
              </a:rPr>
              <a:t>exploration stage </a:t>
            </a:r>
            <a:r>
              <a:rPr lang="en-US" sz="2000" dirty="0"/>
              <a:t>should receive messages that explain how a product or service works and encourage switching to that brand. </a:t>
            </a:r>
          </a:p>
          <a:p>
            <a:r>
              <a:rPr lang="en-US" sz="2000" dirty="0"/>
              <a:t>In the </a:t>
            </a:r>
            <a:r>
              <a:rPr lang="en-US" sz="2000" dirty="0">
                <a:highlight>
                  <a:srgbClr val="FFFF00"/>
                </a:highlight>
              </a:rPr>
              <a:t>familiarity stage</a:t>
            </a:r>
            <a:r>
              <a:rPr lang="en-US" sz="2000" dirty="0"/>
              <a:t>, the advertising message persuasive – convincing customers to purchase specific products or request that a salesperson call.</a:t>
            </a:r>
          </a:p>
          <a:p>
            <a:r>
              <a:rPr lang="en-US" sz="2000" dirty="0"/>
              <a:t>Customers in the </a:t>
            </a:r>
            <a:r>
              <a:rPr lang="en-US" sz="2000" dirty="0">
                <a:highlight>
                  <a:srgbClr val="FFFF00"/>
                </a:highlight>
              </a:rPr>
              <a:t>commitment stage </a:t>
            </a:r>
            <a:r>
              <a:rPr lang="en-US" sz="2000" dirty="0"/>
              <a:t>should be sent reminder messages. These ads should reinforce customers’ good feelings about the brand and remind them to buy products or services.</a:t>
            </a:r>
          </a:p>
          <a:p>
            <a:r>
              <a:rPr lang="en-US" sz="2000" dirty="0"/>
              <a:t>Companies generally do not target ads at customers who are in the </a:t>
            </a:r>
            <a:r>
              <a:rPr lang="en-US" sz="2000" dirty="0">
                <a:highlight>
                  <a:srgbClr val="FFFF00"/>
                </a:highlight>
              </a:rPr>
              <a:t>separation stage</a:t>
            </a:r>
            <a:r>
              <a:rPr lang="en-US" sz="2000" dirty="0"/>
              <a:t>.</a:t>
            </a:r>
          </a:p>
        </p:txBody>
      </p:sp>
    </p:spTree>
    <p:extLst>
      <p:ext uri="{BB962C8B-B14F-4D97-AF65-F5344CB8AC3E}">
        <p14:creationId xmlns:p14="http://schemas.microsoft.com/office/powerpoint/2010/main" val="343686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3348-CB3C-475A-B1A5-59F66CE482C0}"/>
              </a:ext>
            </a:extLst>
          </p:cNvPr>
          <p:cNvSpPr>
            <a:spLocks noGrp="1"/>
          </p:cNvSpPr>
          <p:nvPr>
            <p:ph type="title"/>
          </p:nvPr>
        </p:nvSpPr>
        <p:spPr/>
        <p:txBody>
          <a:bodyPr/>
          <a:lstStyle/>
          <a:p>
            <a:pPr algn="ctr"/>
            <a:r>
              <a:rPr lang="en-US" dirty="0"/>
              <a:t>E-Mail Marketing</a:t>
            </a:r>
          </a:p>
        </p:txBody>
      </p:sp>
      <p:sp>
        <p:nvSpPr>
          <p:cNvPr id="3" name="Content Placeholder 2">
            <a:extLst>
              <a:ext uri="{FF2B5EF4-FFF2-40B4-BE49-F238E27FC236}">
                <a16:creationId xmlns:a16="http://schemas.microsoft.com/office/drawing/2014/main" id="{3CFA79F2-A695-428F-9C04-57EE139C97AC}"/>
              </a:ext>
            </a:extLst>
          </p:cNvPr>
          <p:cNvSpPr>
            <a:spLocks noGrp="1"/>
          </p:cNvSpPr>
          <p:nvPr>
            <p:ph idx="1"/>
          </p:nvPr>
        </p:nvSpPr>
        <p:spPr/>
        <p:txBody>
          <a:bodyPr>
            <a:normAutofit fontScale="92500" lnSpcReduction="10000"/>
          </a:bodyPr>
          <a:lstStyle/>
          <a:p>
            <a:r>
              <a:rPr lang="en-US" dirty="0"/>
              <a:t>E-mail is one of the greatest tools for human communication. </a:t>
            </a:r>
          </a:p>
          <a:p>
            <a:r>
              <a:rPr lang="en-US" dirty="0"/>
              <a:t>Because advertising is a process of communication, it is easy to see that e-mail can be a very powerful element in any company’s advertising strategy.</a:t>
            </a:r>
          </a:p>
          <a:p>
            <a:r>
              <a:rPr lang="en-US" b="1" dirty="0">
                <a:highlight>
                  <a:srgbClr val="FFFF00"/>
                </a:highlight>
              </a:rPr>
              <a:t>Unsolicited Commercial E-mail (UCE, Spam):</a:t>
            </a:r>
          </a:p>
          <a:p>
            <a:r>
              <a:rPr lang="en-US" b="1" dirty="0"/>
              <a:t>Spam</a:t>
            </a:r>
            <a:r>
              <a:rPr lang="en-US" dirty="0"/>
              <a:t>, also known as </a:t>
            </a:r>
            <a:r>
              <a:rPr lang="en-US" b="1" dirty="0"/>
              <a:t>unsolicited commercial e-mail (UCE) </a:t>
            </a:r>
            <a:r>
              <a:rPr lang="en-US" dirty="0"/>
              <a:t>or </a:t>
            </a:r>
            <a:r>
              <a:rPr lang="en-US" b="1" dirty="0"/>
              <a:t>bulk mail</a:t>
            </a:r>
            <a:r>
              <a:rPr lang="en-US" dirty="0"/>
              <a:t>, is </a:t>
            </a:r>
            <a:r>
              <a:rPr lang="en-US" dirty="0">
                <a:solidFill>
                  <a:srgbClr val="FF0000"/>
                </a:solidFill>
              </a:rPr>
              <a:t>electronic junk mail and can include solicitations, advertisements, or e-mail chain letters</a:t>
            </a:r>
            <a:r>
              <a:rPr lang="en-US" dirty="0"/>
              <a:t>.</a:t>
            </a:r>
          </a:p>
          <a:p>
            <a:r>
              <a:rPr lang="en-US" b="1" dirty="0">
                <a:highlight>
                  <a:srgbClr val="FFFF00"/>
                </a:highlight>
              </a:rPr>
              <a:t>Permission Marketing:</a:t>
            </a:r>
          </a:p>
          <a:p>
            <a:r>
              <a:rPr lang="en-US" dirty="0"/>
              <a:t>The practice of </a:t>
            </a:r>
            <a:r>
              <a:rPr lang="en-US" dirty="0">
                <a:solidFill>
                  <a:srgbClr val="FF0000"/>
                </a:solidFill>
              </a:rPr>
              <a:t>sending e-mail messages to people who request information on a particular topic </a:t>
            </a:r>
            <a:r>
              <a:rPr lang="en-US" dirty="0"/>
              <a:t>or about a specific product is called </a:t>
            </a:r>
            <a:r>
              <a:rPr lang="en-US" b="1" dirty="0"/>
              <a:t>opt-in e-mail </a:t>
            </a:r>
            <a:r>
              <a:rPr lang="en-US" dirty="0"/>
              <a:t>and is part of a marketing strategy called </a:t>
            </a:r>
            <a:r>
              <a:rPr lang="en-US" b="1" dirty="0"/>
              <a:t>permission marketing.</a:t>
            </a:r>
          </a:p>
          <a:p>
            <a:r>
              <a:rPr lang="en-US" b="1" dirty="0">
                <a:highlight>
                  <a:srgbClr val="FFFF00"/>
                </a:highlight>
              </a:rPr>
              <a:t>Combining Content and Advertising:</a:t>
            </a:r>
          </a:p>
          <a:p>
            <a:r>
              <a:rPr lang="en-US" dirty="0"/>
              <a:t>One strategy for getting e-mail accepted by customers and prospects that many companies have found successful is to combine </a:t>
            </a:r>
            <a:r>
              <a:rPr lang="en-US" dirty="0">
                <a:solidFill>
                  <a:srgbClr val="FF0000"/>
                </a:solidFill>
              </a:rPr>
              <a:t>useful content with an advertising </a:t>
            </a:r>
            <a:r>
              <a:rPr lang="en-US" dirty="0"/>
              <a:t>e-mail message.</a:t>
            </a:r>
          </a:p>
        </p:txBody>
      </p:sp>
    </p:spTree>
    <p:extLst>
      <p:ext uri="{BB962C8B-B14F-4D97-AF65-F5344CB8AC3E}">
        <p14:creationId xmlns:p14="http://schemas.microsoft.com/office/powerpoint/2010/main" val="2552333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14FA-F974-4B50-A65A-7D7A7F345C5E}"/>
              </a:ext>
            </a:extLst>
          </p:cNvPr>
          <p:cNvSpPr>
            <a:spLocks noGrp="1"/>
          </p:cNvSpPr>
          <p:nvPr>
            <p:ph type="title"/>
          </p:nvPr>
        </p:nvSpPr>
        <p:spPr/>
        <p:txBody>
          <a:bodyPr/>
          <a:lstStyle/>
          <a:p>
            <a:pPr algn="ctr"/>
            <a:r>
              <a:rPr lang="en-US" dirty="0"/>
              <a:t>Technology-Enabled Customer Relationship Management</a:t>
            </a:r>
          </a:p>
        </p:txBody>
      </p:sp>
      <p:sp>
        <p:nvSpPr>
          <p:cNvPr id="3" name="Content Placeholder 2">
            <a:extLst>
              <a:ext uri="{FF2B5EF4-FFF2-40B4-BE49-F238E27FC236}">
                <a16:creationId xmlns:a16="http://schemas.microsoft.com/office/drawing/2014/main" id="{FCD517E3-7721-472E-92BF-46221F1A37CF}"/>
              </a:ext>
            </a:extLst>
          </p:cNvPr>
          <p:cNvSpPr>
            <a:spLocks noGrp="1"/>
          </p:cNvSpPr>
          <p:nvPr>
            <p:ph idx="1"/>
          </p:nvPr>
        </p:nvSpPr>
        <p:spPr/>
        <p:txBody>
          <a:bodyPr/>
          <a:lstStyle/>
          <a:p>
            <a:r>
              <a:rPr lang="en-US" dirty="0"/>
              <a:t>The information that a Web site can gather about its visitors (which pages were viewed, how long each page was viewed, the sequence, and similar data) is called a </a:t>
            </a:r>
            <a:r>
              <a:rPr lang="en-US" b="1" dirty="0">
                <a:highlight>
                  <a:srgbClr val="FFFF00"/>
                </a:highlight>
              </a:rPr>
              <a:t>clickstream</a:t>
            </a:r>
            <a:r>
              <a:rPr lang="en-US" dirty="0"/>
              <a:t>.</a:t>
            </a:r>
          </a:p>
          <a:p>
            <a:r>
              <a:rPr lang="en-US" dirty="0"/>
              <a:t>Technology-enabled relationship management is important when promoting and selling on the Web.</a:t>
            </a:r>
          </a:p>
          <a:p>
            <a:r>
              <a:rPr lang="en-US" b="1" dirty="0"/>
              <a:t>Technology-enabled relationship management </a:t>
            </a:r>
            <a:r>
              <a:rPr lang="en-US" dirty="0"/>
              <a:t>occurs when a firm </a:t>
            </a:r>
            <a:r>
              <a:rPr lang="en-US" dirty="0">
                <a:solidFill>
                  <a:srgbClr val="FF0000"/>
                </a:solidFill>
              </a:rPr>
              <a:t>obtains detailed information about a customer’s behavior</a:t>
            </a:r>
            <a:r>
              <a:rPr lang="en-US" dirty="0"/>
              <a:t>, preferences, needs, and buying patterns, and uses that information to set prices, negotiate terms, tailor promotions, add product features, and otherwise customize its entire relationship with that customer.</a:t>
            </a:r>
          </a:p>
          <a:p>
            <a:r>
              <a:rPr lang="en-US" dirty="0"/>
              <a:t>Technology-enabled relationship management is often called </a:t>
            </a:r>
            <a:r>
              <a:rPr lang="en-US" b="1" dirty="0"/>
              <a:t>customer relationship management (CRM),  </a:t>
            </a:r>
            <a:r>
              <a:rPr lang="en-US" dirty="0"/>
              <a:t>or </a:t>
            </a:r>
            <a:r>
              <a:rPr lang="en-US" b="1" dirty="0"/>
              <a:t>electronic customer relationship management (</a:t>
            </a:r>
            <a:r>
              <a:rPr lang="en-US" b="1" dirty="0" err="1"/>
              <a:t>eCRM</a:t>
            </a:r>
            <a:r>
              <a:rPr lang="en-US" b="1" dirty="0"/>
              <a:t>).</a:t>
            </a:r>
          </a:p>
          <a:p>
            <a:endParaRPr lang="en-US" dirty="0"/>
          </a:p>
        </p:txBody>
      </p:sp>
    </p:spTree>
    <p:extLst>
      <p:ext uri="{BB962C8B-B14F-4D97-AF65-F5344CB8AC3E}">
        <p14:creationId xmlns:p14="http://schemas.microsoft.com/office/powerpoint/2010/main" val="1142768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B1B6-63D8-419C-B0FA-537956499B18}"/>
              </a:ext>
            </a:extLst>
          </p:cNvPr>
          <p:cNvSpPr>
            <a:spLocks noGrp="1"/>
          </p:cNvSpPr>
          <p:nvPr>
            <p:ph type="title"/>
          </p:nvPr>
        </p:nvSpPr>
        <p:spPr/>
        <p:txBody>
          <a:bodyPr/>
          <a:lstStyle/>
          <a:p>
            <a:pPr algn="ctr"/>
            <a:r>
              <a:rPr lang="en-US" dirty="0"/>
              <a:t>CRM as a Source of Value</a:t>
            </a:r>
          </a:p>
        </p:txBody>
      </p:sp>
      <p:sp>
        <p:nvSpPr>
          <p:cNvPr id="3" name="Content Placeholder 2">
            <a:extLst>
              <a:ext uri="{FF2B5EF4-FFF2-40B4-BE49-F238E27FC236}">
                <a16:creationId xmlns:a16="http://schemas.microsoft.com/office/drawing/2014/main" id="{4BE1ECDF-A79B-47FE-B650-3EA109F58532}"/>
              </a:ext>
            </a:extLst>
          </p:cNvPr>
          <p:cNvSpPr>
            <a:spLocks noGrp="1"/>
          </p:cNvSpPr>
          <p:nvPr>
            <p:ph idx="1"/>
          </p:nvPr>
        </p:nvSpPr>
        <p:spPr/>
        <p:txBody>
          <a:bodyPr/>
          <a:lstStyle/>
          <a:p>
            <a:r>
              <a:rPr lang="en-US" sz="2000" dirty="0"/>
              <a:t>Today’s CRM systems use </a:t>
            </a:r>
            <a:r>
              <a:rPr lang="en-US" sz="2000" dirty="0">
                <a:highlight>
                  <a:srgbClr val="FFFF00"/>
                </a:highlight>
              </a:rPr>
              <a:t>information gathered </a:t>
            </a:r>
            <a:r>
              <a:rPr lang="en-US" sz="2000" dirty="0"/>
              <a:t>from customer interactions on the company’s Web site and combine them with information gathered from other customer interactions, such as calls to customer service departments. </a:t>
            </a:r>
          </a:p>
          <a:p>
            <a:r>
              <a:rPr lang="en-US" sz="2000" dirty="0"/>
              <a:t>The occurrence of contact between the customer and any part of the company is called a </a:t>
            </a:r>
            <a:r>
              <a:rPr lang="en-US" sz="2000" b="1" dirty="0">
                <a:highlight>
                  <a:srgbClr val="FFFF00"/>
                </a:highlight>
              </a:rPr>
              <a:t>customer touchpoint. </a:t>
            </a:r>
          </a:p>
          <a:p>
            <a:r>
              <a:rPr lang="en-US" sz="2000" dirty="0"/>
              <a:t>A CRM system will </a:t>
            </a:r>
            <a:r>
              <a:rPr lang="en-US" sz="2000" dirty="0">
                <a:solidFill>
                  <a:srgbClr val="FF0000"/>
                </a:solidFill>
              </a:rPr>
              <a:t>gather information from every customer touchpoint and combine it with information from other sources</a:t>
            </a:r>
            <a:r>
              <a:rPr lang="en-US" sz="2000" dirty="0"/>
              <a:t> about industry trends, general economic conditions, and market research about changes in general preference level that might affect demand for the company’s products or services.</a:t>
            </a:r>
          </a:p>
          <a:p>
            <a:r>
              <a:rPr lang="en-US" sz="2000" dirty="0"/>
              <a:t>The multiple sources of information about customers, their preferences, and their behavior is </a:t>
            </a:r>
            <a:r>
              <a:rPr lang="en-US" sz="2000" dirty="0">
                <a:solidFill>
                  <a:srgbClr val="FF0000"/>
                </a:solidFill>
              </a:rPr>
              <a:t>entered into a large database </a:t>
            </a:r>
            <a:r>
              <a:rPr lang="en-US" sz="2000" dirty="0"/>
              <a:t>called a </a:t>
            </a:r>
            <a:r>
              <a:rPr lang="en-US" sz="2000" b="1" dirty="0">
                <a:highlight>
                  <a:srgbClr val="FFFF00"/>
                </a:highlight>
              </a:rPr>
              <a:t>data warehouse</a:t>
            </a:r>
            <a:r>
              <a:rPr lang="en-US" sz="2000" dirty="0"/>
              <a:t>.</a:t>
            </a:r>
          </a:p>
          <a:p>
            <a:endParaRPr lang="en-US" dirty="0"/>
          </a:p>
        </p:txBody>
      </p:sp>
    </p:spTree>
    <p:extLst>
      <p:ext uri="{BB962C8B-B14F-4D97-AF65-F5344CB8AC3E}">
        <p14:creationId xmlns:p14="http://schemas.microsoft.com/office/powerpoint/2010/main" val="3419988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87BF-F664-4C62-B6D9-FD0D9FA61AF0}"/>
              </a:ext>
            </a:extLst>
          </p:cNvPr>
          <p:cNvSpPr>
            <a:spLocks noGrp="1"/>
          </p:cNvSpPr>
          <p:nvPr>
            <p:ph type="title"/>
          </p:nvPr>
        </p:nvSpPr>
        <p:spPr/>
        <p:txBody>
          <a:bodyPr/>
          <a:lstStyle/>
          <a:p>
            <a:pPr algn="ctr"/>
            <a:r>
              <a:rPr lang="en-US" dirty="0"/>
              <a:t>CRM as a Source of Value</a:t>
            </a:r>
          </a:p>
        </p:txBody>
      </p:sp>
      <p:sp>
        <p:nvSpPr>
          <p:cNvPr id="3" name="Content Placeholder 2">
            <a:extLst>
              <a:ext uri="{FF2B5EF4-FFF2-40B4-BE49-F238E27FC236}">
                <a16:creationId xmlns:a16="http://schemas.microsoft.com/office/drawing/2014/main" id="{1FADFEEC-64F1-44D5-9B0D-F1E7F4184450}"/>
              </a:ext>
            </a:extLst>
          </p:cNvPr>
          <p:cNvSpPr>
            <a:spLocks noGrp="1"/>
          </p:cNvSpPr>
          <p:nvPr>
            <p:ph idx="1"/>
          </p:nvPr>
        </p:nvSpPr>
        <p:spPr/>
        <p:txBody>
          <a:bodyPr/>
          <a:lstStyle/>
          <a:p>
            <a:r>
              <a:rPr lang="en-US" dirty="0"/>
              <a:t>On a regular basis, analysts </a:t>
            </a:r>
            <a:r>
              <a:rPr lang="en-US" dirty="0">
                <a:solidFill>
                  <a:srgbClr val="FF0000"/>
                </a:solidFill>
              </a:rPr>
              <a:t>query the data warehouse </a:t>
            </a:r>
            <a:r>
              <a:rPr lang="en-US" dirty="0"/>
              <a:t>using sophisticated software tools to perform </a:t>
            </a:r>
            <a:r>
              <a:rPr lang="en-US" dirty="0">
                <a:highlight>
                  <a:srgbClr val="FFFF00"/>
                </a:highlight>
              </a:rPr>
              <a:t>data mining and statistical modeling.</a:t>
            </a:r>
            <a:r>
              <a:rPr lang="en-US" dirty="0"/>
              <a:t> </a:t>
            </a:r>
          </a:p>
          <a:p>
            <a:r>
              <a:rPr lang="en-US" b="1" dirty="0"/>
              <a:t>Data mining </a:t>
            </a:r>
            <a:r>
              <a:rPr lang="en-US" dirty="0"/>
              <a:t>(also called </a:t>
            </a:r>
            <a:r>
              <a:rPr lang="en-US" b="1" dirty="0"/>
              <a:t>analytical processing</a:t>
            </a:r>
            <a:r>
              <a:rPr lang="en-US" dirty="0"/>
              <a:t>) is a </a:t>
            </a:r>
            <a:r>
              <a:rPr lang="en-US" dirty="0">
                <a:solidFill>
                  <a:srgbClr val="FF0000"/>
                </a:solidFill>
              </a:rPr>
              <a:t>technique that examines stored information </a:t>
            </a:r>
            <a:r>
              <a:rPr lang="en-US" dirty="0"/>
              <a:t>and looks for patterns in the data that are not yet known or suspected.</a:t>
            </a:r>
          </a:p>
          <a:p>
            <a:r>
              <a:rPr lang="en-US" b="1" dirty="0"/>
              <a:t>Statistical modeling </a:t>
            </a:r>
            <a:r>
              <a:rPr lang="en-US" dirty="0"/>
              <a:t>is a </a:t>
            </a:r>
            <a:r>
              <a:rPr lang="en-US" dirty="0">
                <a:solidFill>
                  <a:srgbClr val="FF0000"/>
                </a:solidFill>
              </a:rPr>
              <a:t>technique that tests theories that CRM analysts have about relationships among elements of customer and sales data.</a:t>
            </a:r>
          </a:p>
          <a:p>
            <a:r>
              <a:rPr lang="en-US" dirty="0"/>
              <a:t>For example, a statistical model could be used to test whether free shipping increases sales enough to cover the cost of the free shipping.</a:t>
            </a:r>
          </a:p>
          <a:p>
            <a:endParaRPr lang="en-US" dirty="0"/>
          </a:p>
        </p:txBody>
      </p:sp>
    </p:spTree>
    <p:extLst>
      <p:ext uri="{BB962C8B-B14F-4D97-AF65-F5344CB8AC3E}">
        <p14:creationId xmlns:p14="http://schemas.microsoft.com/office/powerpoint/2010/main" val="364080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peterson\chimbo temp\Schneider2014\artwork\C8757_ch04_no callouts\Fig4-10.gif">
            <a:extLst>
              <a:ext uri="{FF2B5EF4-FFF2-40B4-BE49-F238E27FC236}">
                <a16:creationId xmlns:a16="http://schemas.microsoft.com/office/drawing/2014/main" id="{B92867FE-AAAA-4FF1-AD52-56022E12CE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192" y="847091"/>
            <a:ext cx="6202238" cy="516069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B0C45C95-EEDF-4BD9-B04A-9BB288AB8FF7}"/>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Elements of a typical CRM system</a:t>
            </a:r>
          </a:p>
        </p:txBody>
      </p:sp>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87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E2DC-AA0B-47B7-9A29-DB049A5993A6}"/>
              </a:ext>
            </a:extLst>
          </p:cNvPr>
          <p:cNvSpPr>
            <a:spLocks noGrp="1"/>
          </p:cNvSpPr>
          <p:nvPr>
            <p:ph type="title"/>
          </p:nvPr>
        </p:nvSpPr>
        <p:spPr/>
        <p:txBody>
          <a:bodyPr/>
          <a:lstStyle/>
          <a:p>
            <a:pPr algn="ctr"/>
            <a:r>
              <a:rPr lang="en-US" dirty="0"/>
              <a:t>Viral Marketing Strategies </a:t>
            </a:r>
            <a:r>
              <a:rPr lang="en-US"/>
              <a:t>and Social Media</a:t>
            </a:r>
          </a:p>
        </p:txBody>
      </p:sp>
      <p:sp>
        <p:nvSpPr>
          <p:cNvPr id="3" name="Content Placeholder 2">
            <a:extLst>
              <a:ext uri="{FF2B5EF4-FFF2-40B4-BE49-F238E27FC236}">
                <a16:creationId xmlns:a16="http://schemas.microsoft.com/office/drawing/2014/main" id="{24AD3126-354D-466D-BE03-D7878940A5E8}"/>
              </a:ext>
            </a:extLst>
          </p:cNvPr>
          <p:cNvSpPr>
            <a:spLocks noGrp="1"/>
          </p:cNvSpPr>
          <p:nvPr>
            <p:ph idx="1"/>
          </p:nvPr>
        </p:nvSpPr>
        <p:spPr/>
        <p:txBody>
          <a:bodyPr>
            <a:normAutofit lnSpcReduction="10000"/>
          </a:bodyPr>
          <a:lstStyle/>
          <a:p>
            <a:r>
              <a:rPr lang="en-US" b="1" dirty="0">
                <a:highlight>
                  <a:srgbClr val="FFFF00"/>
                </a:highlight>
              </a:rPr>
              <a:t>Viral marketing </a:t>
            </a:r>
            <a:r>
              <a:rPr lang="en-US" dirty="0"/>
              <a:t>relies on </a:t>
            </a:r>
            <a:r>
              <a:rPr lang="en-US" dirty="0">
                <a:solidFill>
                  <a:srgbClr val="FF0000"/>
                </a:solidFill>
              </a:rPr>
              <a:t>existing customers to tell other </a:t>
            </a:r>
            <a:r>
              <a:rPr lang="en-US" dirty="0"/>
              <a:t>people about the products or services they have enjoyed using. </a:t>
            </a:r>
          </a:p>
          <a:p>
            <a:r>
              <a:rPr lang="en-US" dirty="0"/>
              <a:t>Today, many viral marketing campaigns involve use of social media sites such as Facebook and social communication media such as Twitter.</a:t>
            </a:r>
          </a:p>
          <a:p>
            <a:r>
              <a:rPr lang="en-US" dirty="0"/>
              <a:t>Some companies make the mistake of posting a large number of information items in the social media environment. If you post too often, your posts can be filtered out. The key to viral marketing in this environment is to post frequently enough that your presence appears to be active, but not so often that your posts get filtered out of the environment.</a:t>
            </a:r>
          </a:p>
          <a:p>
            <a:r>
              <a:rPr lang="en-US" dirty="0"/>
              <a:t>In Facebook, </a:t>
            </a:r>
            <a:r>
              <a:rPr lang="en-US" b="1" dirty="0">
                <a:highlight>
                  <a:srgbClr val="FFFF00"/>
                </a:highlight>
              </a:rPr>
              <a:t>tags</a:t>
            </a:r>
            <a:r>
              <a:rPr lang="en-US" dirty="0"/>
              <a:t> are a method of </a:t>
            </a:r>
            <a:r>
              <a:rPr lang="en-US" dirty="0">
                <a:solidFill>
                  <a:srgbClr val="FF0000"/>
                </a:solidFill>
              </a:rPr>
              <a:t>linking to someone else</a:t>
            </a:r>
            <a:r>
              <a:rPr lang="en-US" dirty="0"/>
              <a:t>. </a:t>
            </a:r>
          </a:p>
          <a:p>
            <a:r>
              <a:rPr lang="en-US" dirty="0"/>
              <a:t>If your company has a Facebook page, you can post information on that page and everyone who is your Facebook “friend” will see it.</a:t>
            </a:r>
          </a:p>
          <a:p>
            <a:r>
              <a:rPr lang="en-US" dirty="0"/>
              <a:t>On social media Web sites, </a:t>
            </a:r>
            <a:r>
              <a:rPr lang="en-US" dirty="0">
                <a:solidFill>
                  <a:srgbClr val="FF0000"/>
                </a:solidFill>
              </a:rPr>
              <a:t>followers of a particular company’s discussion activity </a:t>
            </a:r>
            <a:r>
              <a:rPr lang="en-US" dirty="0"/>
              <a:t>are called </a:t>
            </a:r>
            <a:r>
              <a:rPr lang="en-US" b="1" dirty="0">
                <a:highlight>
                  <a:srgbClr val="FFFF00"/>
                </a:highlight>
              </a:rPr>
              <a:t>fans</a:t>
            </a:r>
            <a:r>
              <a:rPr lang="en-US" dirty="0"/>
              <a:t>. </a:t>
            </a:r>
          </a:p>
        </p:txBody>
      </p:sp>
    </p:spTree>
    <p:extLst>
      <p:ext uri="{BB962C8B-B14F-4D97-AF65-F5344CB8AC3E}">
        <p14:creationId xmlns:p14="http://schemas.microsoft.com/office/powerpoint/2010/main" val="742053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nagit_PPT9204">
            <a:extLst>
              <a:ext uri="{FF2B5EF4-FFF2-40B4-BE49-F238E27FC236}">
                <a16:creationId xmlns:a16="http://schemas.microsoft.com/office/drawing/2014/main" id="{43CB0830-01A4-41C0-9CAF-064FCF24C9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192" y="667442"/>
            <a:ext cx="6202238" cy="5519991"/>
          </a:xfrm>
          <a:prstGeom prst="rect">
            <a:avLst/>
          </a:prstGeom>
        </p:spPr>
      </p:pic>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4A620893-3F70-433E-BFBC-975D562A07D0}"/>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3700" cap="all" spc="-100">
                <a:solidFill>
                  <a:schemeClr val="bg1"/>
                </a:solidFill>
              </a:rPr>
              <a:t>Viral Marketing through Social Media</a:t>
            </a:r>
          </a:p>
        </p:txBody>
      </p:sp>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58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DD93-8D88-4DDE-979F-7B9C45C3A232}"/>
              </a:ext>
            </a:extLst>
          </p:cNvPr>
          <p:cNvSpPr>
            <a:spLocks noGrp="1"/>
          </p:cNvSpPr>
          <p:nvPr>
            <p:ph type="title"/>
          </p:nvPr>
        </p:nvSpPr>
        <p:spPr/>
        <p:txBody>
          <a:bodyPr/>
          <a:lstStyle/>
          <a:p>
            <a:pPr algn="ctr"/>
            <a:r>
              <a:rPr lang="en-US" dirty="0"/>
              <a:t>The Four Ps of Marketing</a:t>
            </a:r>
          </a:p>
        </p:txBody>
      </p:sp>
      <p:sp>
        <p:nvSpPr>
          <p:cNvPr id="3" name="Content Placeholder 2">
            <a:extLst>
              <a:ext uri="{FF2B5EF4-FFF2-40B4-BE49-F238E27FC236}">
                <a16:creationId xmlns:a16="http://schemas.microsoft.com/office/drawing/2014/main" id="{08C886C8-2B38-4E0A-B5ED-18B9CF06792C}"/>
              </a:ext>
            </a:extLst>
          </p:cNvPr>
          <p:cNvSpPr>
            <a:spLocks noGrp="1"/>
          </p:cNvSpPr>
          <p:nvPr>
            <p:ph idx="1"/>
          </p:nvPr>
        </p:nvSpPr>
        <p:spPr/>
        <p:txBody>
          <a:bodyPr>
            <a:normAutofit fontScale="92500" lnSpcReduction="10000"/>
          </a:bodyPr>
          <a:lstStyle/>
          <a:p>
            <a:r>
              <a:rPr lang="en-US" sz="2000" b="1" dirty="0">
                <a:highlight>
                  <a:srgbClr val="FFFF00"/>
                </a:highlight>
              </a:rPr>
              <a:t>Product</a:t>
            </a:r>
            <a:r>
              <a:rPr lang="en-US" sz="2000" b="1" dirty="0"/>
              <a:t>: </a:t>
            </a:r>
            <a:r>
              <a:rPr lang="en-US" sz="2000" dirty="0"/>
              <a:t>is the </a:t>
            </a:r>
            <a:r>
              <a:rPr lang="en-US" sz="2000" dirty="0">
                <a:solidFill>
                  <a:srgbClr val="FF0000"/>
                </a:solidFill>
              </a:rPr>
              <a:t>physical item or service </a:t>
            </a:r>
            <a:r>
              <a:rPr lang="en-US" sz="2000" dirty="0"/>
              <a:t>that a company is selling.</a:t>
            </a:r>
          </a:p>
          <a:p>
            <a:pPr lvl="1"/>
            <a:r>
              <a:rPr lang="en-US" sz="2000" dirty="0"/>
              <a:t>Quality, design, features, characteristics, and packaging are made up of the product.</a:t>
            </a:r>
          </a:p>
          <a:p>
            <a:pPr lvl="1"/>
            <a:r>
              <a:rPr lang="en-US" sz="2000" dirty="0"/>
              <a:t>They are important, but customer is more care about the product’s </a:t>
            </a:r>
            <a:r>
              <a:rPr lang="en-US" sz="2000" b="1" dirty="0"/>
              <a:t>brand</a:t>
            </a:r>
            <a:r>
              <a:rPr lang="en-US" sz="2000" dirty="0"/>
              <a:t>.</a:t>
            </a:r>
          </a:p>
          <a:p>
            <a:r>
              <a:rPr lang="en-US" sz="2000" b="1" dirty="0">
                <a:highlight>
                  <a:srgbClr val="FFFF00"/>
                </a:highlight>
              </a:rPr>
              <a:t>Price</a:t>
            </a:r>
            <a:r>
              <a:rPr lang="en-US" sz="2000" b="1" dirty="0"/>
              <a:t>: </a:t>
            </a:r>
            <a:r>
              <a:rPr lang="en-US" sz="2000" dirty="0"/>
              <a:t>is the </a:t>
            </a:r>
            <a:r>
              <a:rPr lang="en-US" sz="2000" dirty="0">
                <a:solidFill>
                  <a:srgbClr val="FF0000"/>
                </a:solidFill>
              </a:rPr>
              <a:t>amount the customer pays </a:t>
            </a:r>
            <a:r>
              <a:rPr lang="en-US" sz="2000" dirty="0"/>
              <a:t>for the product.</a:t>
            </a:r>
          </a:p>
          <a:p>
            <a:pPr lvl="1"/>
            <a:r>
              <a:rPr lang="en-US" sz="2000" dirty="0"/>
              <a:t>Customer value = customer benefits from the product – total financial costs </a:t>
            </a:r>
          </a:p>
          <a:p>
            <a:r>
              <a:rPr lang="en-US" sz="2000" b="1" dirty="0">
                <a:highlight>
                  <a:srgbClr val="FFFF00"/>
                </a:highlight>
              </a:rPr>
              <a:t>Promotion</a:t>
            </a:r>
            <a:r>
              <a:rPr lang="en-US" sz="2000" b="1" dirty="0"/>
              <a:t>: </a:t>
            </a:r>
            <a:r>
              <a:rPr lang="en-US" sz="2000" dirty="0"/>
              <a:t>includes any means of </a:t>
            </a:r>
            <a:r>
              <a:rPr lang="en-US" sz="2000" dirty="0">
                <a:solidFill>
                  <a:srgbClr val="FF0000"/>
                </a:solidFill>
              </a:rPr>
              <a:t>spreading the word about the product</a:t>
            </a:r>
            <a:r>
              <a:rPr lang="en-US" sz="2000" dirty="0"/>
              <a:t>.</a:t>
            </a:r>
          </a:p>
          <a:p>
            <a:pPr lvl="1"/>
            <a:r>
              <a:rPr lang="en-US" sz="2000" dirty="0"/>
              <a:t>It requires decisions about advertising, public relations, personal selling, and overall promotion of the product.</a:t>
            </a:r>
          </a:p>
          <a:p>
            <a:r>
              <a:rPr lang="en-US" sz="2000" b="1" dirty="0">
                <a:highlight>
                  <a:srgbClr val="FFFF00"/>
                </a:highlight>
              </a:rPr>
              <a:t>Place</a:t>
            </a:r>
            <a:r>
              <a:rPr lang="en-US" sz="2000" b="1" dirty="0"/>
              <a:t> (also called distribution): </a:t>
            </a:r>
            <a:r>
              <a:rPr lang="en-US" sz="2000" dirty="0"/>
              <a:t>is the need to have </a:t>
            </a:r>
            <a:r>
              <a:rPr lang="en-US" sz="2000" dirty="0">
                <a:solidFill>
                  <a:srgbClr val="FF0000"/>
                </a:solidFill>
              </a:rPr>
              <a:t>products or services available in many different locations</a:t>
            </a:r>
            <a:r>
              <a:rPr lang="en-US" sz="2000" dirty="0"/>
              <a:t>. </a:t>
            </a:r>
          </a:p>
          <a:p>
            <a:pPr lvl="1"/>
            <a:r>
              <a:rPr lang="en-US" sz="2000" dirty="0"/>
              <a:t>It is always difficult of getting the right products to the right places at the best time to sell them.</a:t>
            </a:r>
          </a:p>
          <a:p>
            <a:endParaRPr lang="en-US" dirty="0"/>
          </a:p>
          <a:p>
            <a:endParaRPr lang="en-US" b="1" dirty="0"/>
          </a:p>
          <a:p>
            <a:endParaRPr lang="en-US" dirty="0"/>
          </a:p>
          <a:p>
            <a:endParaRPr lang="en-US" dirty="0"/>
          </a:p>
        </p:txBody>
      </p:sp>
    </p:spTree>
    <p:extLst>
      <p:ext uri="{BB962C8B-B14F-4D97-AF65-F5344CB8AC3E}">
        <p14:creationId xmlns:p14="http://schemas.microsoft.com/office/powerpoint/2010/main" val="673889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3344-4376-48EB-9987-3CF7FF8B3658}"/>
              </a:ext>
            </a:extLst>
          </p:cNvPr>
          <p:cNvSpPr>
            <a:spLocks noGrp="1"/>
          </p:cNvSpPr>
          <p:nvPr>
            <p:ph type="title"/>
          </p:nvPr>
        </p:nvSpPr>
        <p:spPr/>
        <p:txBody>
          <a:bodyPr/>
          <a:lstStyle/>
          <a:p>
            <a:pPr algn="ctr"/>
            <a:r>
              <a:rPr lang="en-US" dirty="0"/>
              <a:t>Search Engines</a:t>
            </a:r>
          </a:p>
        </p:txBody>
      </p:sp>
      <p:sp>
        <p:nvSpPr>
          <p:cNvPr id="3" name="Content Placeholder 2">
            <a:extLst>
              <a:ext uri="{FF2B5EF4-FFF2-40B4-BE49-F238E27FC236}">
                <a16:creationId xmlns:a16="http://schemas.microsoft.com/office/drawing/2014/main" id="{E4594C06-5EE8-4291-94C2-29F51A4B329C}"/>
              </a:ext>
            </a:extLst>
          </p:cNvPr>
          <p:cNvSpPr>
            <a:spLocks noGrp="1"/>
          </p:cNvSpPr>
          <p:nvPr>
            <p:ph idx="1"/>
          </p:nvPr>
        </p:nvSpPr>
        <p:spPr/>
        <p:txBody>
          <a:bodyPr>
            <a:normAutofit lnSpcReduction="10000"/>
          </a:bodyPr>
          <a:lstStyle/>
          <a:p>
            <a:r>
              <a:rPr lang="en-US" dirty="0"/>
              <a:t>A </a:t>
            </a:r>
            <a:r>
              <a:rPr lang="en-US" b="1" dirty="0">
                <a:highlight>
                  <a:srgbClr val="FFFF00"/>
                </a:highlight>
              </a:rPr>
              <a:t>search engine </a:t>
            </a:r>
            <a:r>
              <a:rPr lang="en-US" dirty="0"/>
              <a:t>is a Web site that </a:t>
            </a:r>
            <a:r>
              <a:rPr lang="en-US" dirty="0">
                <a:solidFill>
                  <a:srgbClr val="FF0000"/>
                </a:solidFill>
              </a:rPr>
              <a:t>helps people find things </a:t>
            </a:r>
            <a:r>
              <a:rPr lang="en-US" dirty="0"/>
              <a:t>on the Web.</a:t>
            </a:r>
          </a:p>
          <a:p>
            <a:r>
              <a:rPr lang="en-US" dirty="0"/>
              <a:t>Search engines contain </a:t>
            </a:r>
            <a:r>
              <a:rPr lang="en-US" b="1" dirty="0">
                <a:solidFill>
                  <a:srgbClr val="FF0000"/>
                </a:solidFill>
              </a:rPr>
              <a:t>three</a:t>
            </a:r>
            <a:r>
              <a:rPr lang="en-US" dirty="0"/>
              <a:t> major parts.</a:t>
            </a:r>
          </a:p>
          <a:p>
            <a:r>
              <a:rPr lang="en-US" dirty="0"/>
              <a:t>The </a:t>
            </a:r>
            <a:r>
              <a:rPr lang="en-US" dirty="0">
                <a:solidFill>
                  <a:srgbClr val="FF0000"/>
                </a:solidFill>
              </a:rPr>
              <a:t>first</a:t>
            </a:r>
            <a:r>
              <a:rPr lang="en-US" dirty="0"/>
              <a:t> part, called a </a:t>
            </a:r>
            <a:r>
              <a:rPr lang="en-US" b="1" dirty="0">
                <a:highlight>
                  <a:srgbClr val="FFFF00"/>
                </a:highlight>
              </a:rPr>
              <a:t>spider</a:t>
            </a:r>
            <a:r>
              <a:rPr lang="en-US" dirty="0"/>
              <a:t>, a </a:t>
            </a:r>
            <a:r>
              <a:rPr lang="en-US" b="1" dirty="0"/>
              <a:t>crawler</a:t>
            </a:r>
            <a:r>
              <a:rPr lang="en-US" dirty="0"/>
              <a:t>, or a </a:t>
            </a:r>
            <a:r>
              <a:rPr lang="en-US" b="1" dirty="0"/>
              <a:t>robot</a:t>
            </a:r>
            <a:r>
              <a:rPr lang="en-US" dirty="0"/>
              <a:t> (or simply </a:t>
            </a:r>
            <a:r>
              <a:rPr lang="en-US" b="1" dirty="0"/>
              <a:t>bot</a:t>
            </a:r>
            <a:r>
              <a:rPr lang="en-US" dirty="0"/>
              <a:t>), is a </a:t>
            </a:r>
            <a:r>
              <a:rPr lang="en-US" dirty="0">
                <a:solidFill>
                  <a:srgbClr val="FF0000"/>
                </a:solidFill>
              </a:rPr>
              <a:t>program that automatically </a:t>
            </a:r>
            <a:r>
              <a:rPr lang="en-US" dirty="0">
                <a:solidFill>
                  <a:srgbClr val="FF0000"/>
                </a:solidFill>
                <a:highlight>
                  <a:srgbClr val="00FF00"/>
                </a:highlight>
              </a:rPr>
              <a:t>searches </a:t>
            </a:r>
            <a:r>
              <a:rPr lang="en-US" dirty="0">
                <a:solidFill>
                  <a:srgbClr val="FF0000"/>
                </a:solidFill>
              </a:rPr>
              <a:t>the Web to find Web pages </a:t>
            </a:r>
            <a:r>
              <a:rPr lang="en-US" dirty="0"/>
              <a:t>that might be </a:t>
            </a:r>
            <a:r>
              <a:rPr lang="en-US" dirty="0">
                <a:solidFill>
                  <a:srgbClr val="FF0000"/>
                </a:solidFill>
              </a:rPr>
              <a:t>interesting to people</a:t>
            </a:r>
            <a:r>
              <a:rPr lang="en-US" dirty="0"/>
              <a:t>.  Then, it collects the URL of the page and information contained on the page. </a:t>
            </a:r>
          </a:p>
          <a:p>
            <a:r>
              <a:rPr lang="en-US" dirty="0"/>
              <a:t>This information might include the </a:t>
            </a:r>
            <a:r>
              <a:rPr lang="en-US" dirty="0">
                <a:solidFill>
                  <a:srgbClr val="FF0000"/>
                </a:solidFill>
              </a:rPr>
              <a:t>page’s title</a:t>
            </a:r>
            <a:r>
              <a:rPr lang="en-US" dirty="0"/>
              <a:t>, </a:t>
            </a:r>
            <a:r>
              <a:rPr lang="en-US" dirty="0">
                <a:solidFill>
                  <a:srgbClr val="FF0000"/>
                </a:solidFill>
              </a:rPr>
              <a:t>keywords</a:t>
            </a:r>
            <a:r>
              <a:rPr lang="en-US" dirty="0"/>
              <a:t> included </a:t>
            </a:r>
            <a:r>
              <a:rPr lang="en-US" dirty="0">
                <a:solidFill>
                  <a:srgbClr val="FF0000"/>
                </a:solidFill>
              </a:rPr>
              <a:t>in the page’s text</a:t>
            </a:r>
            <a:r>
              <a:rPr lang="en-US" dirty="0"/>
              <a:t>, and information about other pages on that Web site.</a:t>
            </a:r>
          </a:p>
          <a:p>
            <a:r>
              <a:rPr lang="en-US" dirty="0"/>
              <a:t>In addition, </a:t>
            </a:r>
            <a:r>
              <a:rPr lang="en-US" dirty="0">
                <a:solidFill>
                  <a:srgbClr val="FF0000"/>
                </a:solidFill>
              </a:rPr>
              <a:t>Web site designers </a:t>
            </a:r>
            <a:r>
              <a:rPr lang="en-US" dirty="0"/>
              <a:t>can specify </a:t>
            </a:r>
            <a:r>
              <a:rPr lang="en-US" dirty="0">
                <a:solidFill>
                  <a:srgbClr val="FF0000"/>
                </a:solidFill>
              </a:rPr>
              <a:t>additional keywords </a:t>
            </a:r>
            <a:r>
              <a:rPr lang="en-US" dirty="0"/>
              <a:t>in the page that are hidden from the view of Web site visitors but that are visible to spiders. </a:t>
            </a:r>
          </a:p>
          <a:p>
            <a:r>
              <a:rPr lang="en-US" dirty="0"/>
              <a:t>These </a:t>
            </a:r>
            <a:r>
              <a:rPr lang="en-US" dirty="0">
                <a:solidFill>
                  <a:srgbClr val="FF0000"/>
                </a:solidFill>
              </a:rPr>
              <a:t>keywords are enclosed in an HTML tag </a:t>
            </a:r>
            <a:r>
              <a:rPr lang="en-US" dirty="0"/>
              <a:t>set called </a:t>
            </a:r>
            <a:r>
              <a:rPr lang="en-US" b="1" dirty="0"/>
              <a:t>meta tags</a:t>
            </a:r>
            <a:r>
              <a:rPr lang="en-US" dirty="0"/>
              <a:t>. </a:t>
            </a:r>
          </a:p>
          <a:p>
            <a:r>
              <a:rPr lang="en-US" dirty="0"/>
              <a:t>The word </a:t>
            </a:r>
            <a:r>
              <a:rPr lang="en-US" i="1" dirty="0"/>
              <a:t>meta </a:t>
            </a:r>
            <a:r>
              <a:rPr lang="en-US" dirty="0"/>
              <a:t>is used for this tag set to indicate that the keywords describe the content of a Web page and are not themselves part of the content.</a:t>
            </a:r>
          </a:p>
        </p:txBody>
      </p:sp>
    </p:spTree>
    <p:extLst>
      <p:ext uri="{BB962C8B-B14F-4D97-AF65-F5344CB8AC3E}">
        <p14:creationId xmlns:p14="http://schemas.microsoft.com/office/powerpoint/2010/main" val="230708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DF50-824C-402B-8FC1-47BC78BB18CE}"/>
              </a:ext>
            </a:extLst>
          </p:cNvPr>
          <p:cNvSpPr>
            <a:spLocks noGrp="1"/>
          </p:cNvSpPr>
          <p:nvPr>
            <p:ph type="title"/>
          </p:nvPr>
        </p:nvSpPr>
        <p:spPr/>
        <p:txBody>
          <a:bodyPr/>
          <a:lstStyle/>
          <a:p>
            <a:pPr algn="ctr"/>
            <a:r>
              <a:rPr lang="en-US" dirty="0"/>
              <a:t>Search Engines</a:t>
            </a:r>
          </a:p>
        </p:txBody>
      </p:sp>
      <p:sp>
        <p:nvSpPr>
          <p:cNvPr id="3" name="Content Placeholder 2">
            <a:extLst>
              <a:ext uri="{FF2B5EF4-FFF2-40B4-BE49-F238E27FC236}">
                <a16:creationId xmlns:a16="http://schemas.microsoft.com/office/drawing/2014/main" id="{23413029-6061-4F4D-8FD2-8D56E514A06E}"/>
              </a:ext>
            </a:extLst>
          </p:cNvPr>
          <p:cNvSpPr>
            <a:spLocks noGrp="1"/>
          </p:cNvSpPr>
          <p:nvPr>
            <p:ph idx="1"/>
          </p:nvPr>
        </p:nvSpPr>
        <p:spPr/>
        <p:txBody>
          <a:bodyPr>
            <a:normAutofit/>
          </a:bodyPr>
          <a:lstStyle/>
          <a:p>
            <a:r>
              <a:rPr lang="en-US" sz="2000" dirty="0"/>
              <a:t>The spider returns this information to the </a:t>
            </a:r>
            <a:r>
              <a:rPr lang="en-US" sz="2000" dirty="0">
                <a:solidFill>
                  <a:srgbClr val="FF0000"/>
                </a:solidFill>
              </a:rPr>
              <a:t>second</a:t>
            </a:r>
            <a:r>
              <a:rPr lang="en-US" sz="2000" dirty="0"/>
              <a:t> part of the search engine to be </a:t>
            </a:r>
            <a:r>
              <a:rPr lang="en-US" sz="2000" dirty="0">
                <a:solidFill>
                  <a:srgbClr val="FF0000"/>
                </a:solidFill>
                <a:highlight>
                  <a:srgbClr val="00FF00"/>
                </a:highlight>
              </a:rPr>
              <a:t>stored</a:t>
            </a:r>
            <a:r>
              <a:rPr lang="en-US" sz="2000" dirty="0"/>
              <a:t>.</a:t>
            </a:r>
          </a:p>
          <a:p>
            <a:r>
              <a:rPr lang="en-US" sz="2000" dirty="0"/>
              <a:t>The </a:t>
            </a:r>
            <a:r>
              <a:rPr lang="en-US" sz="2000" dirty="0">
                <a:solidFill>
                  <a:srgbClr val="FF0000"/>
                </a:solidFill>
              </a:rPr>
              <a:t>storage element </a:t>
            </a:r>
            <a:r>
              <a:rPr lang="en-US" sz="2000" dirty="0"/>
              <a:t>of a search engine is called its </a:t>
            </a:r>
            <a:r>
              <a:rPr lang="en-US" sz="2000" b="1" dirty="0"/>
              <a:t>index</a:t>
            </a:r>
            <a:r>
              <a:rPr lang="en-US" sz="2000" dirty="0"/>
              <a:t> or </a:t>
            </a:r>
            <a:r>
              <a:rPr lang="en-US" sz="2000" b="1" dirty="0"/>
              <a:t>database</a:t>
            </a:r>
            <a:r>
              <a:rPr lang="en-US" sz="2000" dirty="0"/>
              <a:t>.</a:t>
            </a:r>
          </a:p>
          <a:p>
            <a:r>
              <a:rPr lang="en-US" sz="2000" dirty="0"/>
              <a:t>The index checks to see if information about the Web page is already store. It compares the stored information to the new information and determines whether to update the page information or not.</a:t>
            </a:r>
          </a:p>
          <a:p>
            <a:r>
              <a:rPr lang="en-US" sz="2000" dirty="0"/>
              <a:t>The index is designed to allow fast searches.</a:t>
            </a:r>
          </a:p>
          <a:p>
            <a:r>
              <a:rPr lang="en-US" sz="2000" dirty="0"/>
              <a:t>The </a:t>
            </a:r>
            <a:r>
              <a:rPr lang="en-US" sz="2000" dirty="0">
                <a:solidFill>
                  <a:srgbClr val="FF0000"/>
                </a:solidFill>
              </a:rPr>
              <a:t>third</a:t>
            </a:r>
            <a:r>
              <a:rPr lang="en-US" sz="2000" dirty="0"/>
              <a:t> part of the search engine is the search utility. </a:t>
            </a:r>
          </a:p>
          <a:p>
            <a:r>
              <a:rPr lang="en-US" sz="2000" dirty="0"/>
              <a:t>The </a:t>
            </a:r>
            <a:r>
              <a:rPr lang="en-US" sz="2000" b="1" dirty="0"/>
              <a:t>search utility </a:t>
            </a:r>
            <a:r>
              <a:rPr lang="en-US" sz="2000" dirty="0"/>
              <a:t>is a </a:t>
            </a:r>
            <a:r>
              <a:rPr lang="en-US" sz="2000" dirty="0">
                <a:solidFill>
                  <a:srgbClr val="FF0000"/>
                </a:solidFill>
              </a:rPr>
              <a:t>program that </a:t>
            </a:r>
            <a:r>
              <a:rPr lang="en-US" sz="2000" dirty="0">
                <a:solidFill>
                  <a:srgbClr val="FF0000"/>
                </a:solidFill>
                <a:highlight>
                  <a:srgbClr val="00FF00"/>
                </a:highlight>
              </a:rPr>
              <a:t>creates a Web page </a:t>
            </a:r>
            <a:r>
              <a:rPr lang="en-US" sz="2000" dirty="0">
                <a:solidFill>
                  <a:srgbClr val="FF0000"/>
                </a:solidFill>
              </a:rPr>
              <a:t>that is a list of links to URLs </a:t>
            </a:r>
            <a:r>
              <a:rPr lang="en-US" sz="2000" dirty="0"/>
              <a:t>that the search engine has found in its index that match the site visitor’s search terms.</a:t>
            </a:r>
          </a:p>
          <a:p>
            <a:r>
              <a:rPr lang="en-US" sz="2000" dirty="0"/>
              <a:t>The visitor can then click the links to visit those sites.</a:t>
            </a:r>
          </a:p>
        </p:txBody>
      </p:sp>
    </p:spTree>
    <p:extLst>
      <p:ext uri="{BB962C8B-B14F-4D97-AF65-F5344CB8AC3E}">
        <p14:creationId xmlns:p14="http://schemas.microsoft.com/office/powerpoint/2010/main" val="4259669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3B5E-07CD-45BF-B099-A3D838155326}"/>
              </a:ext>
            </a:extLst>
          </p:cNvPr>
          <p:cNvSpPr>
            <a:spLocks noGrp="1"/>
          </p:cNvSpPr>
          <p:nvPr>
            <p:ph type="title"/>
          </p:nvPr>
        </p:nvSpPr>
        <p:spPr/>
        <p:txBody>
          <a:bodyPr/>
          <a:lstStyle/>
          <a:p>
            <a:pPr algn="ctr"/>
            <a:r>
              <a:rPr lang="en-US" dirty="0"/>
              <a:t>Search Engine Positioning</a:t>
            </a:r>
          </a:p>
        </p:txBody>
      </p:sp>
      <p:sp>
        <p:nvSpPr>
          <p:cNvPr id="3" name="Content Placeholder 2">
            <a:extLst>
              <a:ext uri="{FF2B5EF4-FFF2-40B4-BE49-F238E27FC236}">
                <a16:creationId xmlns:a16="http://schemas.microsoft.com/office/drawing/2014/main" id="{DAD809DD-73BE-4331-BD50-1FF9151D66D4}"/>
              </a:ext>
            </a:extLst>
          </p:cNvPr>
          <p:cNvSpPr>
            <a:spLocks noGrp="1"/>
          </p:cNvSpPr>
          <p:nvPr>
            <p:ph idx="1"/>
          </p:nvPr>
        </p:nvSpPr>
        <p:spPr/>
        <p:txBody>
          <a:bodyPr/>
          <a:lstStyle/>
          <a:p>
            <a:r>
              <a:rPr lang="en-US" dirty="0"/>
              <a:t>Marketers want to make sure that when a potential customer enters search terms that related to their products or services, their companies’ Web site URLs appear among the first 10 returned listings.</a:t>
            </a:r>
          </a:p>
          <a:p>
            <a:r>
              <a:rPr lang="en-US" dirty="0"/>
              <a:t>The </a:t>
            </a:r>
            <a:r>
              <a:rPr lang="en-US" dirty="0">
                <a:solidFill>
                  <a:srgbClr val="FF0000"/>
                </a:solidFill>
              </a:rPr>
              <a:t>weighting of the factors </a:t>
            </a:r>
            <a:r>
              <a:rPr lang="en-US" dirty="0"/>
              <a:t>that search engines use to </a:t>
            </a:r>
            <a:r>
              <a:rPr lang="en-US" dirty="0">
                <a:solidFill>
                  <a:srgbClr val="FF0000"/>
                </a:solidFill>
              </a:rPr>
              <a:t>decide which URLs appear first </a:t>
            </a:r>
            <a:r>
              <a:rPr lang="en-US" dirty="0"/>
              <a:t>on searches for a particular search term is called </a:t>
            </a:r>
            <a:r>
              <a:rPr lang="en-US" b="1" dirty="0">
                <a:highlight>
                  <a:srgbClr val="FFFF00"/>
                </a:highlight>
              </a:rPr>
              <a:t>search engine ranking</a:t>
            </a:r>
            <a:r>
              <a:rPr lang="en-US" dirty="0"/>
              <a:t>.</a:t>
            </a:r>
          </a:p>
          <a:p>
            <a:r>
              <a:rPr lang="en-US" dirty="0"/>
              <a:t>Having a </a:t>
            </a:r>
            <a:r>
              <a:rPr lang="en-US" dirty="0">
                <a:solidFill>
                  <a:srgbClr val="FF0000"/>
                </a:solidFill>
              </a:rPr>
              <a:t>particular URL listed near the top </a:t>
            </a:r>
            <a:r>
              <a:rPr lang="en-US" dirty="0"/>
              <a:t>of search engine results is called </a:t>
            </a:r>
            <a:r>
              <a:rPr lang="en-US" b="1" dirty="0">
                <a:highlight>
                  <a:srgbClr val="FFFF00"/>
                </a:highlight>
              </a:rPr>
              <a:t>search engine positioning</a:t>
            </a:r>
            <a:r>
              <a:rPr lang="en-US" dirty="0"/>
              <a:t>, </a:t>
            </a:r>
            <a:r>
              <a:rPr lang="en-US" b="1" dirty="0"/>
              <a:t>search engine optimization</a:t>
            </a:r>
            <a:r>
              <a:rPr lang="en-US" dirty="0"/>
              <a:t>, or </a:t>
            </a:r>
            <a:r>
              <a:rPr lang="en-US" b="1" dirty="0"/>
              <a:t>search engine placement</a:t>
            </a:r>
            <a:r>
              <a:rPr lang="en-US" dirty="0"/>
              <a:t>.</a:t>
            </a:r>
          </a:p>
          <a:p>
            <a:endParaRPr lang="en-US" dirty="0"/>
          </a:p>
        </p:txBody>
      </p:sp>
    </p:spTree>
    <p:extLst>
      <p:ext uri="{BB962C8B-B14F-4D97-AF65-F5344CB8AC3E}">
        <p14:creationId xmlns:p14="http://schemas.microsoft.com/office/powerpoint/2010/main" val="411111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7F13-29BA-451E-BB48-10E7A0AD037D}"/>
              </a:ext>
            </a:extLst>
          </p:cNvPr>
          <p:cNvSpPr>
            <a:spLocks noGrp="1"/>
          </p:cNvSpPr>
          <p:nvPr>
            <p:ph type="title"/>
          </p:nvPr>
        </p:nvSpPr>
        <p:spPr/>
        <p:txBody>
          <a:bodyPr/>
          <a:lstStyle/>
          <a:p>
            <a:pPr algn="ctr"/>
            <a:r>
              <a:rPr lang="en-US" dirty="0"/>
              <a:t>Paid Search Engine Inclusion and Placement</a:t>
            </a:r>
          </a:p>
        </p:txBody>
      </p:sp>
      <p:sp>
        <p:nvSpPr>
          <p:cNvPr id="3" name="Content Placeholder 2">
            <a:extLst>
              <a:ext uri="{FF2B5EF4-FFF2-40B4-BE49-F238E27FC236}">
                <a16:creationId xmlns:a16="http://schemas.microsoft.com/office/drawing/2014/main" id="{0BC695B3-D6CB-457B-88B0-EC18C94FC0E7}"/>
              </a:ext>
            </a:extLst>
          </p:cNvPr>
          <p:cNvSpPr>
            <a:spLocks noGrp="1"/>
          </p:cNvSpPr>
          <p:nvPr>
            <p:ph idx="1"/>
          </p:nvPr>
        </p:nvSpPr>
        <p:spPr/>
        <p:txBody>
          <a:bodyPr/>
          <a:lstStyle/>
          <a:p>
            <a:r>
              <a:rPr lang="en-US" sz="2800" dirty="0"/>
              <a:t>Today, a number of search engine sites make it easier to obtain good ad placement on search results pages – but for a price.</a:t>
            </a:r>
          </a:p>
          <a:p>
            <a:r>
              <a:rPr lang="en-US" sz="2800" dirty="0"/>
              <a:t>These search engine sites offer companies a </a:t>
            </a:r>
            <a:r>
              <a:rPr lang="en-US" sz="2800" b="1" dirty="0">
                <a:highlight>
                  <a:srgbClr val="FFFF00"/>
                </a:highlight>
              </a:rPr>
              <a:t>paid placement</a:t>
            </a:r>
            <a:r>
              <a:rPr lang="en-US" sz="2800" dirty="0"/>
              <a:t>, which is the </a:t>
            </a:r>
            <a:r>
              <a:rPr lang="en-US" sz="2800" dirty="0">
                <a:solidFill>
                  <a:srgbClr val="FF0000"/>
                </a:solidFill>
              </a:rPr>
              <a:t>option of purchasing a top listing on results pages</a:t>
            </a:r>
            <a:r>
              <a:rPr lang="en-US" sz="2800" dirty="0"/>
              <a:t> for a particular set of search terms. A paid placement also is called a </a:t>
            </a:r>
            <a:r>
              <a:rPr lang="en-US" sz="2800" b="1" dirty="0"/>
              <a:t>sponsorship</a:t>
            </a:r>
            <a:r>
              <a:rPr lang="en-US" sz="2800" dirty="0"/>
              <a:t> or a </a:t>
            </a:r>
            <a:r>
              <a:rPr lang="en-US" sz="2800" b="1" dirty="0"/>
              <a:t>search term sponsorship</a:t>
            </a:r>
            <a:r>
              <a:rPr lang="en-US" sz="2800" dirty="0"/>
              <a:t>.</a:t>
            </a:r>
          </a:p>
          <a:p>
            <a:r>
              <a:rPr lang="en-US" sz="2800" dirty="0"/>
              <a:t>Another option for companies is to buy </a:t>
            </a:r>
            <a:r>
              <a:rPr lang="en-US" sz="2800" dirty="0">
                <a:solidFill>
                  <a:srgbClr val="FF0000"/>
                </a:solidFill>
              </a:rPr>
              <a:t>display ad space at the top of search results pages </a:t>
            </a:r>
            <a:r>
              <a:rPr lang="en-US" sz="2800" dirty="0"/>
              <a:t>that include certain terms.</a:t>
            </a:r>
          </a:p>
          <a:p>
            <a:endParaRPr lang="en-US" dirty="0"/>
          </a:p>
          <a:p>
            <a:endParaRPr lang="en-US" dirty="0"/>
          </a:p>
        </p:txBody>
      </p:sp>
    </p:spTree>
    <p:extLst>
      <p:ext uri="{BB962C8B-B14F-4D97-AF65-F5344CB8AC3E}">
        <p14:creationId xmlns:p14="http://schemas.microsoft.com/office/powerpoint/2010/main" val="588905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FC54-83A7-4D5C-98B6-007EBD77226A}"/>
              </a:ext>
            </a:extLst>
          </p:cNvPr>
          <p:cNvSpPr>
            <a:spLocks noGrp="1"/>
          </p:cNvSpPr>
          <p:nvPr>
            <p:ph type="title"/>
          </p:nvPr>
        </p:nvSpPr>
        <p:spPr/>
        <p:txBody>
          <a:bodyPr/>
          <a:lstStyle/>
          <a:p>
            <a:pPr algn="ctr"/>
            <a:r>
              <a:rPr lang="en-US" dirty="0"/>
              <a:t>Web Site Naming Issues</a:t>
            </a:r>
          </a:p>
        </p:txBody>
      </p:sp>
      <p:sp>
        <p:nvSpPr>
          <p:cNvPr id="3" name="Content Placeholder 2">
            <a:extLst>
              <a:ext uri="{FF2B5EF4-FFF2-40B4-BE49-F238E27FC236}">
                <a16:creationId xmlns:a16="http://schemas.microsoft.com/office/drawing/2014/main" id="{C3142CFC-D2F1-4FAB-80F7-D3B940A20CA0}"/>
              </a:ext>
            </a:extLst>
          </p:cNvPr>
          <p:cNvSpPr>
            <a:spLocks noGrp="1"/>
          </p:cNvSpPr>
          <p:nvPr>
            <p:ph idx="1"/>
          </p:nvPr>
        </p:nvSpPr>
        <p:spPr/>
        <p:txBody>
          <a:bodyPr>
            <a:normAutofit fontScale="92500"/>
          </a:bodyPr>
          <a:lstStyle/>
          <a:p>
            <a:r>
              <a:rPr lang="en-US" sz="2400" dirty="0"/>
              <a:t>URLs should reflect company name or reputation, because it is the important part of establishing Web presence.</a:t>
            </a:r>
          </a:p>
          <a:p>
            <a:r>
              <a:rPr lang="en-US" sz="2400" dirty="0">
                <a:solidFill>
                  <a:srgbClr val="FF0000"/>
                </a:solidFill>
              </a:rPr>
              <a:t>Troublesome domain names </a:t>
            </a:r>
            <a:r>
              <a:rPr lang="en-US" sz="2400" dirty="0"/>
              <a:t>can lead to purchasing  more suitable domain names</a:t>
            </a:r>
          </a:p>
          <a:p>
            <a:pPr lvl="1"/>
            <a:r>
              <a:rPr lang="en-US" sz="2400" dirty="0"/>
              <a:t>www.iflyswa.com changed to www.southwest.com</a:t>
            </a:r>
          </a:p>
          <a:p>
            <a:pPr lvl="1"/>
            <a:r>
              <a:rPr lang="en-US" sz="2400" dirty="0"/>
              <a:t>www.delta-air.com changed to www.delta.com</a:t>
            </a:r>
          </a:p>
          <a:p>
            <a:r>
              <a:rPr lang="en-US" sz="2400" dirty="0"/>
              <a:t>Companies often </a:t>
            </a:r>
            <a:r>
              <a:rPr lang="en-US" sz="2400" dirty="0">
                <a:solidFill>
                  <a:srgbClr val="FF0000"/>
                </a:solidFill>
              </a:rPr>
              <a:t>buy more than one domain name to ensure users find the intended site</a:t>
            </a:r>
          </a:p>
          <a:p>
            <a:pPr lvl="1"/>
            <a:r>
              <a:rPr lang="en-US" sz="2400" dirty="0"/>
              <a:t>Prevents problems due to misspelled words</a:t>
            </a:r>
          </a:p>
          <a:p>
            <a:pPr lvl="1"/>
            <a:r>
              <a:rPr lang="en-US" sz="2400" dirty="0"/>
              <a:t>Many companies have different names or forms of names associated with them</a:t>
            </a:r>
          </a:p>
          <a:p>
            <a:endParaRPr lang="en-US" dirty="0"/>
          </a:p>
        </p:txBody>
      </p:sp>
    </p:spTree>
    <p:extLst>
      <p:ext uri="{BB962C8B-B14F-4D97-AF65-F5344CB8AC3E}">
        <p14:creationId xmlns:p14="http://schemas.microsoft.com/office/powerpoint/2010/main" val="227606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2788-9842-40E1-8F1B-C71BEB372867}"/>
              </a:ext>
            </a:extLst>
          </p:cNvPr>
          <p:cNvSpPr>
            <a:spLocks noGrp="1"/>
          </p:cNvSpPr>
          <p:nvPr>
            <p:ph type="title"/>
          </p:nvPr>
        </p:nvSpPr>
        <p:spPr/>
        <p:txBody>
          <a:bodyPr/>
          <a:lstStyle/>
          <a:p>
            <a:pPr algn="ctr"/>
            <a:r>
              <a:rPr lang="en-US" dirty="0"/>
              <a:t>URL Brokers and Registrars</a:t>
            </a:r>
          </a:p>
        </p:txBody>
      </p:sp>
      <p:sp>
        <p:nvSpPr>
          <p:cNvPr id="3" name="Content Placeholder 2">
            <a:extLst>
              <a:ext uri="{FF2B5EF4-FFF2-40B4-BE49-F238E27FC236}">
                <a16:creationId xmlns:a16="http://schemas.microsoft.com/office/drawing/2014/main" id="{A9E6FEE4-5539-48E5-9792-0441A5A87BF9}"/>
              </a:ext>
            </a:extLst>
          </p:cNvPr>
          <p:cNvSpPr>
            <a:spLocks noGrp="1"/>
          </p:cNvSpPr>
          <p:nvPr>
            <p:ph idx="1"/>
          </p:nvPr>
        </p:nvSpPr>
        <p:spPr>
          <a:xfrm>
            <a:off x="1066800" y="2093595"/>
            <a:ext cx="10058400" cy="3849624"/>
          </a:xfrm>
        </p:spPr>
        <p:txBody>
          <a:bodyPr/>
          <a:lstStyle/>
          <a:p>
            <a:r>
              <a:rPr lang="en-US" dirty="0"/>
              <a:t>Several legitimate online companies, known as </a:t>
            </a:r>
            <a:r>
              <a:rPr lang="en-US" b="1" dirty="0"/>
              <a:t>URL brokers</a:t>
            </a:r>
            <a:r>
              <a:rPr lang="en-US" dirty="0"/>
              <a:t>, are in the business of </a:t>
            </a:r>
            <a:r>
              <a:rPr lang="en-US" dirty="0">
                <a:solidFill>
                  <a:srgbClr val="FF0000"/>
                </a:solidFill>
              </a:rPr>
              <a:t>selling, leasing, or auctioning domain names </a:t>
            </a:r>
            <a:r>
              <a:rPr lang="en-US" dirty="0"/>
              <a:t>that they believe others will fine valuable.  (BuyDomains.com and </a:t>
            </a:r>
            <a:r>
              <a:rPr lang="en-US" dirty="0" err="1"/>
              <a:t>Sedo</a:t>
            </a:r>
            <a:r>
              <a:rPr lang="en-US" dirty="0"/>
              <a:t>)</a:t>
            </a:r>
          </a:p>
          <a:p>
            <a:r>
              <a:rPr lang="en-US" dirty="0"/>
              <a:t>Companies can also </a:t>
            </a:r>
            <a:r>
              <a:rPr lang="en-US" dirty="0">
                <a:solidFill>
                  <a:srgbClr val="FF0000"/>
                </a:solidFill>
              </a:rPr>
              <a:t>obtain domain names </a:t>
            </a:r>
            <a:r>
              <a:rPr lang="en-US" dirty="0"/>
              <a:t>that have never been issued, or that are currently unused, </a:t>
            </a:r>
            <a:r>
              <a:rPr lang="en-US" dirty="0">
                <a:solidFill>
                  <a:srgbClr val="FF0000"/>
                </a:solidFill>
              </a:rPr>
              <a:t>from a domain name registrar</a:t>
            </a:r>
            <a:r>
              <a:rPr lang="en-US" dirty="0"/>
              <a:t>. </a:t>
            </a:r>
          </a:p>
          <a:p>
            <a:r>
              <a:rPr lang="en-US" dirty="0"/>
              <a:t>The </a:t>
            </a:r>
            <a:r>
              <a:rPr lang="en-US" b="1" dirty="0"/>
              <a:t>Internet Corporation for Assigned Names and Numbers (ICANN)</a:t>
            </a:r>
            <a:r>
              <a:rPr lang="en-US" dirty="0"/>
              <a:t> </a:t>
            </a:r>
            <a:r>
              <a:rPr lang="en-US" dirty="0">
                <a:solidFill>
                  <a:srgbClr val="FF0000"/>
                </a:solidFill>
              </a:rPr>
              <a:t>maintains a list of accredited registrars</a:t>
            </a:r>
            <a:r>
              <a:rPr lang="en-US" dirty="0"/>
              <a:t>. </a:t>
            </a:r>
          </a:p>
          <a:p>
            <a:r>
              <a:rPr lang="en-US" dirty="0"/>
              <a:t>Many of these registrars offer </a:t>
            </a:r>
            <a:r>
              <a:rPr lang="en-US" dirty="0">
                <a:solidFill>
                  <a:srgbClr val="FF0000"/>
                </a:solidFill>
              </a:rPr>
              <a:t>domain name search tools </a:t>
            </a:r>
            <a:r>
              <a:rPr lang="en-US" dirty="0"/>
              <a:t>on their Web sites. </a:t>
            </a:r>
          </a:p>
          <a:p>
            <a:r>
              <a:rPr lang="en-US" dirty="0"/>
              <a:t>Another service offered by domain name registrars is </a:t>
            </a:r>
            <a:r>
              <a:rPr lang="en-US" b="1" dirty="0">
                <a:highlight>
                  <a:srgbClr val="FFFF00"/>
                </a:highlight>
              </a:rPr>
              <a:t>domain name parking</a:t>
            </a:r>
            <a:r>
              <a:rPr lang="en-US" dirty="0"/>
              <a:t>. </a:t>
            </a:r>
            <a:r>
              <a:rPr lang="en-US" b="1" dirty="0"/>
              <a:t>Domain name parking</a:t>
            </a:r>
            <a:r>
              <a:rPr lang="en-US" dirty="0"/>
              <a:t>, also called </a:t>
            </a:r>
            <a:r>
              <a:rPr lang="en-US" b="1" dirty="0"/>
              <a:t>domain name hosting</a:t>
            </a:r>
            <a:r>
              <a:rPr lang="en-US" dirty="0"/>
              <a:t>, is a </a:t>
            </a:r>
            <a:r>
              <a:rPr lang="en-US" dirty="0">
                <a:solidFill>
                  <a:srgbClr val="FF0000"/>
                </a:solidFill>
              </a:rPr>
              <a:t>service that permits the purchaser of a domain name to maintain a simple Web site (usually one page) </a:t>
            </a:r>
            <a:r>
              <a:rPr lang="en-US" dirty="0"/>
              <a:t>so that the domain name remains in use. The fees charged for this service are usually much lower than those for hosting an active Web site.</a:t>
            </a:r>
          </a:p>
        </p:txBody>
      </p:sp>
    </p:spTree>
    <p:extLst>
      <p:ext uri="{BB962C8B-B14F-4D97-AF65-F5344CB8AC3E}">
        <p14:creationId xmlns:p14="http://schemas.microsoft.com/office/powerpoint/2010/main" val="2881272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8AE6-A62D-476D-8474-207A35EB9550}"/>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8BFD2BF7-FBBE-4FA4-AD1B-0703C0E038C2}"/>
              </a:ext>
            </a:extLst>
          </p:cNvPr>
          <p:cNvSpPr>
            <a:spLocks noGrp="1"/>
          </p:cNvSpPr>
          <p:nvPr>
            <p:ph idx="1"/>
          </p:nvPr>
        </p:nvSpPr>
        <p:spPr/>
        <p:txBody>
          <a:bodyPr>
            <a:normAutofit fontScale="92500" lnSpcReduction="10000"/>
          </a:bodyPr>
          <a:lstStyle/>
          <a:p>
            <a:r>
              <a:rPr lang="en-US" dirty="0"/>
              <a:t>What is marketing strategy?</a:t>
            </a:r>
          </a:p>
          <a:p>
            <a:r>
              <a:rPr lang="en-US" dirty="0"/>
              <a:t>What are the four Ps of marketing?</a:t>
            </a:r>
          </a:p>
          <a:p>
            <a:r>
              <a:rPr lang="en-US" dirty="0"/>
              <a:t>What are the relationships between trust, complexity, and choice of media?</a:t>
            </a:r>
          </a:p>
          <a:p>
            <a:r>
              <a:rPr lang="en-US" dirty="0"/>
              <a:t>What is market segmentation?</a:t>
            </a:r>
          </a:p>
          <a:p>
            <a:r>
              <a:rPr lang="en-US" dirty="0"/>
              <a:t>Describe and explain three categories of market segments.</a:t>
            </a:r>
          </a:p>
          <a:p>
            <a:r>
              <a:rPr lang="en-US" dirty="0"/>
              <a:t>How does television advertising related to audience represented from different market segments?</a:t>
            </a:r>
          </a:p>
          <a:p>
            <a:r>
              <a:rPr lang="en-US" dirty="0"/>
              <a:t>What is one-to-one marketing? </a:t>
            </a:r>
          </a:p>
          <a:p>
            <a:r>
              <a:rPr lang="en-US" dirty="0"/>
              <a:t>What is behavioral segmentation, occasion segmentation, and usage-based market segmentation?</a:t>
            </a:r>
          </a:p>
          <a:p>
            <a:r>
              <a:rPr lang="en-US" dirty="0"/>
              <a:t>List the three categories of usage-based market segmentation?</a:t>
            </a:r>
          </a:p>
          <a:p>
            <a:r>
              <a:rPr lang="en-US" dirty="0"/>
              <a:t>What are the six behavioral-based categories of Web site visitors?</a:t>
            </a:r>
          </a:p>
          <a:p>
            <a:r>
              <a:rPr lang="en-US" dirty="0"/>
              <a:t>What is the five-stage model of customer loyalty? What is life-cycle segmentation?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89087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1665-6794-498F-BBBB-06F2C58F75DA}"/>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D7D662FC-2FC8-4B0A-B293-AEFFE264E1BB}"/>
              </a:ext>
            </a:extLst>
          </p:cNvPr>
          <p:cNvSpPr>
            <a:spLocks noGrp="1"/>
          </p:cNvSpPr>
          <p:nvPr>
            <p:ph idx="1"/>
          </p:nvPr>
        </p:nvSpPr>
        <p:spPr/>
        <p:txBody>
          <a:bodyPr/>
          <a:lstStyle/>
          <a:p>
            <a:r>
              <a:rPr lang="en-US" dirty="0"/>
              <a:t>What are cost of acquisition, conversion, and retention?</a:t>
            </a:r>
          </a:p>
          <a:p>
            <a:r>
              <a:rPr lang="en-US" dirty="0"/>
              <a:t>How each of the five-stage customer loyalty models helpful in creating the messages on the Web?</a:t>
            </a:r>
          </a:p>
          <a:p>
            <a:r>
              <a:rPr lang="en-US" dirty="0"/>
              <a:t>Explain what is e-mail marketing?</a:t>
            </a:r>
          </a:p>
          <a:p>
            <a:r>
              <a:rPr lang="en-US" dirty="0"/>
              <a:t>What is a typical CRM system?</a:t>
            </a:r>
          </a:p>
          <a:p>
            <a:r>
              <a:rPr lang="en-US" dirty="0"/>
              <a:t>What is viral marketing strategies with social media?</a:t>
            </a:r>
          </a:p>
          <a:p>
            <a:r>
              <a:rPr lang="en-US" dirty="0"/>
              <a:t>How does search engines work?</a:t>
            </a:r>
          </a:p>
          <a:p>
            <a:r>
              <a:rPr lang="en-US" dirty="0"/>
              <a:t>List some of the issues with Web site name, and how to make sure visitors come to the right Web site?</a:t>
            </a:r>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93444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2"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3"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4"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5"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6"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peterson\chimbo temp\Schneider2014\artwork\C8757_ch04_no callouts\Fig4-01.gif">
            <a:extLst>
              <a:ext uri="{FF2B5EF4-FFF2-40B4-BE49-F238E27FC236}">
                <a16:creationId xmlns:a16="http://schemas.microsoft.com/office/drawing/2014/main" id="{28DC776B-F5E1-499C-9239-1A67DCB133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71668" y="645106"/>
            <a:ext cx="8435657" cy="322927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B8CBB0-01D3-4A75-B450-3EC0668CC4A6}"/>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3700" cap="all" spc="-100">
                <a:solidFill>
                  <a:schemeClr val="bg1"/>
                </a:solidFill>
              </a:rPr>
              <a:t>The Four Ps of Marketing Contribute to Marketing Strategy</a:t>
            </a:r>
          </a:p>
        </p:txBody>
      </p:sp>
    </p:spTree>
    <p:extLst>
      <p:ext uri="{BB962C8B-B14F-4D97-AF65-F5344CB8AC3E}">
        <p14:creationId xmlns:p14="http://schemas.microsoft.com/office/powerpoint/2010/main" val="330267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50AF-7249-4E7B-98BE-52FAA875D8DF}"/>
              </a:ext>
            </a:extLst>
          </p:cNvPr>
          <p:cNvSpPr>
            <a:spLocks noGrp="1"/>
          </p:cNvSpPr>
          <p:nvPr>
            <p:ph type="title"/>
          </p:nvPr>
        </p:nvSpPr>
        <p:spPr/>
        <p:txBody>
          <a:bodyPr/>
          <a:lstStyle/>
          <a:p>
            <a:pPr algn="ctr"/>
            <a:r>
              <a:rPr lang="en-US" dirty="0"/>
              <a:t>Product-Based Marketing Strategies</a:t>
            </a:r>
          </a:p>
        </p:txBody>
      </p:sp>
      <p:sp>
        <p:nvSpPr>
          <p:cNvPr id="3" name="Content Placeholder 2">
            <a:extLst>
              <a:ext uri="{FF2B5EF4-FFF2-40B4-BE49-F238E27FC236}">
                <a16:creationId xmlns:a16="http://schemas.microsoft.com/office/drawing/2014/main" id="{A81AE2AF-B104-4271-BFCF-FFAE1E7F11F9}"/>
              </a:ext>
            </a:extLst>
          </p:cNvPr>
          <p:cNvSpPr>
            <a:spLocks noGrp="1"/>
          </p:cNvSpPr>
          <p:nvPr>
            <p:ph idx="1"/>
          </p:nvPr>
        </p:nvSpPr>
        <p:spPr/>
        <p:txBody>
          <a:bodyPr>
            <a:normAutofit/>
          </a:bodyPr>
          <a:lstStyle/>
          <a:p>
            <a:r>
              <a:rPr lang="en-US" sz="2800" dirty="0"/>
              <a:t>Companies spend a great deal of effort, time, and money to design and create those products and services. </a:t>
            </a:r>
          </a:p>
          <a:p>
            <a:r>
              <a:rPr lang="en-US" sz="2800" dirty="0"/>
              <a:t>(</a:t>
            </a:r>
            <a:r>
              <a:rPr lang="en-US" sz="2800" dirty="0">
                <a:solidFill>
                  <a:srgbClr val="FF0000"/>
                </a:solidFill>
              </a:rPr>
              <a:t>Companies emphasize on the products or services that they provide</a:t>
            </a:r>
            <a:r>
              <a:rPr lang="en-US" sz="2800" dirty="0"/>
              <a:t>)</a:t>
            </a:r>
          </a:p>
        </p:txBody>
      </p:sp>
    </p:spTree>
    <p:extLst>
      <p:ext uri="{BB962C8B-B14F-4D97-AF65-F5344CB8AC3E}">
        <p14:creationId xmlns:p14="http://schemas.microsoft.com/office/powerpoint/2010/main" val="27088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0130-450E-4809-9422-D04D52F7AEA3}"/>
              </a:ext>
            </a:extLst>
          </p:cNvPr>
          <p:cNvSpPr>
            <a:spLocks noGrp="1"/>
          </p:cNvSpPr>
          <p:nvPr>
            <p:ph type="title"/>
          </p:nvPr>
        </p:nvSpPr>
        <p:spPr/>
        <p:txBody>
          <a:bodyPr/>
          <a:lstStyle/>
          <a:p>
            <a:pPr algn="ctr"/>
            <a:r>
              <a:rPr lang="en-US" dirty="0"/>
              <a:t>Customer-Based Marketing Strategies</a:t>
            </a:r>
          </a:p>
        </p:txBody>
      </p:sp>
      <p:sp>
        <p:nvSpPr>
          <p:cNvPr id="3" name="Content Placeholder 2">
            <a:extLst>
              <a:ext uri="{FF2B5EF4-FFF2-40B4-BE49-F238E27FC236}">
                <a16:creationId xmlns:a16="http://schemas.microsoft.com/office/drawing/2014/main" id="{249EE6EA-250F-4D05-BAA7-AF11F4F5D77C}"/>
              </a:ext>
            </a:extLst>
          </p:cNvPr>
          <p:cNvSpPr>
            <a:spLocks noGrp="1"/>
          </p:cNvSpPr>
          <p:nvPr>
            <p:ph idx="1"/>
          </p:nvPr>
        </p:nvSpPr>
        <p:spPr/>
        <p:txBody>
          <a:bodyPr>
            <a:normAutofit/>
          </a:bodyPr>
          <a:lstStyle/>
          <a:p>
            <a:r>
              <a:rPr lang="en-US" sz="3200" dirty="0"/>
              <a:t>The approach to Web site design that accommodates the differing needs of various types of customers.</a:t>
            </a:r>
          </a:p>
          <a:p>
            <a:r>
              <a:rPr lang="en-US" sz="3200" dirty="0"/>
              <a:t>(</a:t>
            </a:r>
            <a:r>
              <a:rPr lang="en-US" sz="3200" dirty="0">
                <a:solidFill>
                  <a:srgbClr val="FF0000"/>
                </a:solidFill>
              </a:rPr>
              <a:t>Companies’ Web site emphasize on accommodating different customers</a:t>
            </a:r>
            <a:r>
              <a:rPr lang="en-US" sz="3200" dirty="0"/>
              <a:t>)</a:t>
            </a:r>
          </a:p>
        </p:txBody>
      </p:sp>
    </p:spTree>
    <p:extLst>
      <p:ext uri="{BB962C8B-B14F-4D97-AF65-F5344CB8AC3E}">
        <p14:creationId xmlns:p14="http://schemas.microsoft.com/office/powerpoint/2010/main" val="104609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1126-B7F3-48EF-9643-10A5446829EE}"/>
              </a:ext>
            </a:extLst>
          </p:cNvPr>
          <p:cNvSpPr>
            <a:spLocks noGrp="1"/>
          </p:cNvSpPr>
          <p:nvPr>
            <p:ph type="title"/>
          </p:nvPr>
        </p:nvSpPr>
        <p:spPr/>
        <p:txBody>
          <a:bodyPr/>
          <a:lstStyle/>
          <a:p>
            <a:pPr algn="ctr"/>
            <a:r>
              <a:rPr lang="en-US" dirty="0"/>
              <a:t>Communicating with Different Market Segments</a:t>
            </a:r>
          </a:p>
        </p:txBody>
      </p:sp>
      <p:sp>
        <p:nvSpPr>
          <p:cNvPr id="3" name="Content Placeholder 2">
            <a:extLst>
              <a:ext uri="{FF2B5EF4-FFF2-40B4-BE49-F238E27FC236}">
                <a16:creationId xmlns:a16="http://schemas.microsoft.com/office/drawing/2014/main" id="{E244732A-6B07-4A42-92A0-806F9126DFF4}"/>
              </a:ext>
            </a:extLst>
          </p:cNvPr>
          <p:cNvSpPr>
            <a:spLocks noGrp="1"/>
          </p:cNvSpPr>
          <p:nvPr>
            <p:ph idx="1"/>
          </p:nvPr>
        </p:nvSpPr>
        <p:spPr/>
        <p:txBody>
          <a:bodyPr/>
          <a:lstStyle/>
          <a:p>
            <a:r>
              <a:rPr lang="en-US" sz="2400" dirty="0">
                <a:solidFill>
                  <a:srgbClr val="FF0000"/>
                </a:solidFill>
              </a:rPr>
              <a:t>Identifying groups of potential customers is just the first step in selling to those customers</a:t>
            </a:r>
            <a:r>
              <a:rPr lang="en-US" sz="2400" dirty="0"/>
              <a:t>.</a:t>
            </a:r>
          </a:p>
          <a:p>
            <a:r>
              <a:rPr lang="en-US" sz="2400" dirty="0"/>
              <a:t>An </a:t>
            </a:r>
            <a:r>
              <a:rPr lang="en-US" sz="2400" dirty="0">
                <a:solidFill>
                  <a:srgbClr val="FF0000"/>
                </a:solidFill>
              </a:rPr>
              <a:t>equally important component </a:t>
            </a:r>
            <a:r>
              <a:rPr lang="en-US" sz="2400" dirty="0"/>
              <a:t>of any marketing strategy </a:t>
            </a:r>
            <a:r>
              <a:rPr lang="en-US" sz="2400" dirty="0">
                <a:solidFill>
                  <a:srgbClr val="FF0000"/>
                </a:solidFill>
              </a:rPr>
              <a:t>is the selection of communication media </a:t>
            </a:r>
            <a:r>
              <a:rPr lang="en-US" sz="2400" dirty="0"/>
              <a:t>to carry the marketing message.</a:t>
            </a:r>
          </a:p>
          <a:p>
            <a:r>
              <a:rPr lang="en-US" sz="2400" dirty="0">
                <a:solidFill>
                  <a:srgbClr val="FF0000"/>
                </a:solidFill>
              </a:rPr>
              <a:t>Media selection</a:t>
            </a:r>
            <a:r>
              <a:rPr lang="en-US" sz="2400" dirty="0"/>
              <a:t>, or choosing where to market and advertise a company, can be </a:t>
            </a:r>
            <a:r>
              <a:rPr lang="en-US" sz="2400" dirty="0">
                <a:solidFill>
                  <a:srgbClr val="FF0000"/>
                </a:solidFill>
              </a:rPr>
              <a:t>critical for an online-only firm </a:t>
            </a:r>
            <a:r>
              <a:rPr lang="en-US" sz="2400" dirty="0"/>
              <a:t>because it does not have a physical presence.</a:t>
            </a:r>
          </a:p>
          <a:p>
            <a:r>
              <a:rPr lang="en-US" sz="2400" dirty="0"/>
              <a:t>The challenge </a:t>
            </a:r>
            <a:r>
              <a:rPr lang="en-US" sz="2400" dirty="0">
                <a:solidFill>
                  <a:srgbClr val="FF0000"/>
                </a:solidFill>
              </a:rPr>
              <a:t>for online businesses</a:t>
            </a:r>
            <a:r>
              <a:rPr lang="en-US" sz="2400" dirty="0"/>
              <a:t>, especially new online businesses, is to convince customers to </a:t>
            </a:r>
            <a:r>
              <a:rPr lang="en-US" sz="2400" dirty="0">
                <a:solidFill>
                  <a:srgbClr val="FF0000"/>
                </a:solidFill>
                <a:highlight>
                  <a:srgbClr val="FFFF00"/>
                </a:highlight>
              </a:rPr>
              <a:t>trust</a:t>
            </a:r>
            <a:r>
              <a:rPr lang="en-US" sz="2400" dirty="0"/>
              <a:t> them even though they do not have a physical presence.</a:t>
            </a:r>
          </a:p>
          <a:p>
            <a:endParaRPr lang="en-US" dirty="0"/>
          </a:p>
        </p:txBody>
      </p:sp>
    </p:spTree>
    <p:extLst>
      <p:ext uri="{BB962C8B-B14F-4D97-AF65-F5344CB8AC3E}">
        <p14:creationId xmlns:p14="http://schemas.microsoft.com/office/powerpoint/2010/main" val="279528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1D4B-6975-463A-AD1E-EB88106F3338}"/>
              </a:ext>
            </a:extLst>
          </p:cNvPr>
          <p:cNvSpPr>
            <a:spLocks noGrp="1"/>
          </p:cNvSpPr>
          <p:nvPr>
            <p:ph type="title"/>
          </p:nvPr>
        </p:nvSpPr>
        <p:spPr/>
        <p:txBody>
          <a:bodyPr/>
          <a:lstStyle/>
          <a:p>
            <a:pPr algn="ctr"/>
            <a:r>
              <a:rPr lang="en-US" dirty="0"/>
              <a:t>Trust, Complexity, and Media Choice</a:t>
            </a:r>
          </a:p>
        </p:txBody>
      </p:sp>
      <p:sp>
        <p:nvSpPr>
          <p:cNvPr id="3" name="Content Placeholder 2">
            <a:extLst>
              <a:ext uri="{FF2B5EF4-FFF2-40B4-BE49-F238E27FC236}">
                <a16:creationId xmlns:a16="http://schemas.microsoft.com/office/drawing/2014/main" id="{CB4C930E-C116-48BF-9D3F-C1928EC44EDB}"/>
              </a:ext>
            </a:extLst>
          </p:cNvPr>
          <p:cNvSpPr>
            <a:spLocks noGrp="1"/>
          </p:cNvSpPr>
          <p:nvPr>
            <p:ph idx="1"/>
          </p:nvPr>
        </p:nvSpPr>
        <p:spPr/>
        <p:txBody>
          <a:bodyPr>
            <a:normAutofit fontScale="25000" lnSpcReduction="20000"/>
          </a:bodyPr>
          <a:lstStyle/>
          <a:p>
            <a:r>
              <a:rPr lang="en-US" sz="8800" dirty="0"/>
              <a:t>Mass media offers the </a:t>
            </a:r>
            <a:r>
              <a:rPr lang="en-US" sz="8800" dirty="0">
                <a:solidFill>
                  <a:srgbClr val="FF0000"/>
                </a:solidFill>
              </a:rPr>
              <a:t>lowest level </a:t>
            </a:r>
            <a:r>
              <a:rPr lang="en-US" sz="8800" dirty="0"/>
              <a:t>of </a:t>
            </a:r>
            <a:r>
              <a:rPr lang="en-US" sz="8800" dirty="0">
                <a:highlight>
                  <a:srgbClr val="FFFF00"/>
                </a:highlight>
              </a:rPr>
              <a:t>trust,</a:t>
            </a:r>
            <a:r>
              <a:rPr lang="en-US" sz="8800" dirty="0"/>
              <a:t> many companies continue to use it successfully. The cost of mass media advertising can be spread over the many people in its large audiences. (</a:t>
            </a:r>
            <a:r>
              <a:rPr lang="en-US" sz="8800" dirty="0">
                <a:solidFill>
                  <a:srgbClr val="FF0000"/>
                </a:solidFill>
              </a:rPr>
              <a:t>Personal contact has the highest level of trust, Web is in the middle</a:t>
            </a:r>
            <a:r>
              <a:rPr lang="en-US" sz="8800" dirty="0"/>
              <a:t>)</a:t>
            </a:r>
          </a:p>
          <a:p>
            <a:r>
              <a:rPr lang="en-US" sz="8800" dirty="0"/>
              <a:t>The level of </a:t>
            </a:r>
            <a:r>
              <a:rPr lang="en-US" sz="8800" dirty="0">
                <a:highlight>
                  <a:srgbClr val="FFFF00"/>
                </a:highlight>
              </a:rPr>
              <a:t>complexity</a:t>
            </a:r>
            <a:r>
              <a:rPr lang="en-US" sz="8800" dirty="0"/>
              <a:t> inherent in the product or service is also an important factor in media choice. Products that have </a:t>
            </a:r>
            <a:r>
              <a:rPr lang="en-US" sz="8800" dirty="0">
                <a:solidFill>
                  <a:srgbClr val="FF0000"/>
                </a:solidFill>
              </a:rPr>
              <a:t>few characteristics or that are easy to understand</a:t>
            </a:r>
            <a:r>
              <a:rPr lang="en-US" sz="8800" dirty="0"/>
              <a:t> can be promoted well using </a:t>
            </a:r>
            <a:r>
              <a:rPr lang="en-US" sz="8800" dirty="0">
                <a:highlight>
                  <a:srgbClr val="FFFF00"/>
                </a:highlight>
              </a:rPr>
              <a:t>mass media</a:t>
            </a:r>
            <a:r>
              <a:rPr lang="en-US" sz="8800" dirty="0"/>
              <a:t>.  Because mass media is expensive to produce, most companies use it to deliver short messages. </a:t>
            </a:r>
            <a:r>
              <a:rPr lang="en-US" sz="8800" dirty="0">
                <a:solidFill>
                  <a:srgbClr val="FF0000"/>
                </a:solidFill>
              </a:rPr>
              <a:t>Highly complex products and services </a:t>
            </a:r>
            <a:r>
              <a:rPr lang="en-US" sz="8800" dirty="0"/>
              <a:t>are best promoted through </a:t>
            </a:r>
            <a:r>
              <a:rPr lang="en-US" sz="8800" dirty="0">
                <a:highlight>
                  <a:srgbClr val="FFFF00"/>
                </a:highlight>
              </a:rPr>
              <a:t>personal contact</a:t>
            </a:r>
            <a:r>
              <a:rPr lang="en-US" sz="8800" dirty="0"/>
              <a:t>. </a:t>
            </a:r>
          </a:p>
          <a:p>
            <a:r>
              <a:rPr lang="en-US" sz="8800" dirty="0"/>
              <a:t>The </a:t>
            </a:r>
            <a:r>
              <a:rPr lang="en-US" sz="8800" dirty="0">
                <a:highlight>
                  <a:srgbClr val="FFFF00"/>
                </a:highlight>
              </a:rPr>
              <a:t>Web</a:t>
            </a:r>
            <a:r>
              <a:rPr lang="en-US" sz="8800" dirty="0"/>
              <a:t> occupies a wide </a:t>
            </a:r>
            <a:r>
              <a:rPr lang="en-US" sz="8800" dirty="0">
                <a:solidFill>
                  <a:srgbClr val="FF0000"/>
                </a:solidFill>
              </a:rPr>
              <a:t>middle ground </a:t>
            </a:r>
            <a:r>
              <a:rPr lang="en-US" sz="8800" dirty="0"/>
              <a:t>and can be used for </a:t>
            </a:r>
            <a:r>
              <a:rPr lang="en-US" sz="8800" dirty="0">
                <a:solidFill>
                  <a:srgbClr val="FF0000"/>
                </a:solidFill>
              </a:rPr>
              <a:t>delivering short but focused messages</a:t>
            </a:r>
            <a:r>
              <a:rPr lang="en-US" sz="8800" dirty="0"/>
              <a:t> that promote, but it can also be used to </a:t>
            </a:r>
            <a:r>
              <a:rPr lang="en-US" sz="8800" dirty="0">
                <a:solidFill>
                  <a:srgbClr val="FF0000"/>
                </a:solidFill>
              </a:rPr>
              <a:t>deliver longer and more complex messages</a:t>
            </a:r>
            <a:r>
              <a:rPr lang="en-US" sz="8800" dirty="0"/>
              <a:t>. The Web can even be used to engage back-and-forth dialog or interactive communication similar to personal contact (such as online chat).  Thus, the </a:t>
            </a:r>
            <a:r>
              <a:rPr lang="en-US" sz="8800" dirty="0">
                <a:solidFill>
                  <a:srgbClr val="FF0000"/>
                </a:solidFill>
              </a:rPr>
              <a:t>Web can offer elements of mass media messaging, personal contact interaction, and anything in between</a:t>
            </a:r>
            <a:r>
              <a:rPr lang="en-US" sz="8800" dirty="0"/>
              <a:t>.</a:t>
            </a:r>
          </a:p>
          <a:p>
            <a:endParaRPr lang="en-US" dirty="0"/>
          </a:p>
        </p:txBody>
      </p:sp>
    </p:spTree>
    <p:extLst>
      <p:ext uri="{BB962C8B-B14F-4D97-AF65-F5344CB8AC3E}">
        <p14:creationId xmlns:p14="http://schemas.microsoft.com/office/powerpoint/2010/main" val="3187944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13C22"/>
      </a:dk2>
      <a:lt2>
        <a:srgbClr val="E2E8E8"/>
      </a:lt2>
      <a:accent1>
        <a:srgbClr val="E73129"/>
      </a:accent1>
      <a:accent2>
        <a:srgbClr val="D56E17"/>
      </a:accent2>
      <a:accent3>
        <a:srgbClr val="B6A320"/>
      </a:accent3>
      <a:accent4>
        <a:srgbClr val="82B013"/>
      </a:accent4>
      <a:accent5>
        <a:srgbClr val="4EBB21"/>
      </a:accent5>
      <a:accent6>
        <a:srgbClr val="15BD2A"/>
      </a:accent6>
      <a:hlink>
        <a:srgbClr val="319095"/>
      </a:hlink>
      <a:folHlink>
        <a:srgbClr val="828282"/>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194</TotalTime>
  <Words>4034</Words>
  <Application>Microsoft Office PowerPoint</Application>
  <PresentationFormat>Widescreen</PresentationFormat>
  <Paragraphs>242</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Century Gothic</vt:lpstr>
      <vt:lpstr>Garamond</vt:lpstr>
      <vt:lpstr>Gill Sans MT</vt:lpstr>
      <vt:lpstr>SavonVTI</vt:lpstr>
      <vt:lpstr>Com 3105 E-Commerce Application Development</vt:lpstr>
      <vt:lpstr>Learning Objectives</vt:lpstr>
      <vt:lpstr>Web Marketing Strategies</vt:lpstr>
      <vt:lpstr>The Four Ps of Marketing</vt:lpstr>
      <vt:lpstr>The Four Ps of Marketing Contribute to Marketing Strategy</vt:lpstr>
      <vt:lpstr>Product-Based Marketing Strategies</vt:lpstr>
      <vt:lpstr>Customer-Based Marketing Strategies</vt:lpstr>
      <vt:lpstr>Communicating with Different Market Segments</vt:lpstr>
      <vt:lpstr>Trust, Complexity, and Media Choice</vt:lpstr>
      <vt:lpstr>Trust in Three Communication Modes</vt:lpstr>
      <vt:lpstr>Market Segmentation</vt:lpstr>
      <vt:lpstr>Geographic Segmentation</vt:lpstr>
      <vt:lpstr>Demographic Segmentation</vt:lpstr>
      <vt:lpstr>Psychographic Segmentation</vt:lpstr>
      <vt:lpstr>Television Advertising</vt:lpstr>
      <vt:lpstr>Television Advertising Messages Tailored to Program Audience</vt:lpstr>
      <vt:lpstr>Market Segmentation on the Web</vt:lpstr>
      <vt:lpstr>Offering Customers a Choice on the Web</vt:lpstr>
      <vt:lpstr>Segmentation Using Customer Behavior</vt:lpstr>
      <vt:lpstr>Browsers</vt:lpstr>
      <vt:lpstr>Buyers</vt:lpstr>
      <vt:lpstr>Shoppers</vt:lpstr>
      <vt:lpstr>Alternative Models</vt:lpstr>
      <vt:lpstr>Web site visitor categories based on a behavioral segmentation study</vt:lpstr>
      <vt:lpstr>Customer Relationship Intensity</vt:lpstr>
      <vt:lpstr>Five Stages of Customer Loyalty</vt:lpstr>
      <vt:lpstr>Five Stages of Customer Loyalty</vt:lpstr>
      <vt:lpstr>Life-Cycle Segmentation</vt:lpstr>
      <vt:lpstr>Customer Acquisition: The Funnel Model</vt:lpstr>
      <vt:lpstr>Funnel Model of Customer Acquisition</vt:lpstr>
      <vt:lpstr>Cost of customer Acquisition, Conversion, and Retention</vt:lpstr>
      <vt:lpstr>Advertising on the Web</vt:lpstr>
      <vt:lpstr>E-Mail Marketing</vt:lpstr>
      <vt:lpstr>Technology-Enabled Customer Relationship Management</vt:lpstr>
      <vt:lpstr>CRM as a Source of Value</vt:lpstr>
      <vt:lpstr>CRM as a Source of Value</vt:lpstr>
      <vt:lpstr>Elements of a typical CRM system</vt:lpstr>
      <vt:lpstr>Viral Marketing Strategies and Social Media</vt:lpstr>
      <vt:lpstr>Viral Marketing through Social Media</vt:lpstr>
      <vt:lpstr>Search Engines</vt:lpstr>
      <vt:lpstr>Search Engines</vt:lpstr>
      <vt:lpstr>Search Engine Positioning</vt:lpstr>
      <vt:lpstr>Paid Search Engine Inclusion and Placement</vt:lpstr>
      <vt:lpstr>Web Site Naming Issues</vt:lpstr>
      <vt:lpstr>URL Brokers and Registrars</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3105 E-Commerce Application Development</dc:title>
  <dc:creator>Hans Yip</dc:creator>
  <cp:lastModifiedBy>Hans Yip</cp:lastModifiedBy>
  <cp:revision>17</cp:revision>
  <dcterms:created xsi:type="dcterms:W3CDTF">2020-02-16T23:20:01Z</dcterms:created>
  <dcterms:modified xsi:type="dcterms:W3CDTF">2020-02-17T02:40:06Z</dcterms:modified>
</cp:coreProperties>
</file>