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345" r:id="rId4"/>
    <p:sldId id="344" r:id="rId5"/>
    <p:sldId id="351" r:id="rId6"/>
    <p:sldId id="346" r:id="rId7"/>
    <p:sldId id="347" r:id="rId8"/>
    <p:sldId id="348" r:id="rId9"/>
    <p:sldId id="349" r:id="rId10"/>
    <p:sldId id="350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6" r:id="rId32"/>
    <p:sldId id="305" r:id="rId33"/>
    <p:sldId id="307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08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atlasrfidstore.com/active-rfid-vs-passive-rf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3105 E-Commerce Application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1624-D8C0-46F6-A239-E81ED1EB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Enterprise Systems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B80192-BA1A-4DAF-9F13-D535BF5C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217" y="1003852"/>
            <a:ext cx="5054517" cy="49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C5AC6-E359-49B1-8A4D-55058E5ED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Enterprise systems </a:t>
            </a:r>
            <a:r>
              <a:rPr lang="en-US" dirty="0"/>
              <a:t>(also known as </a:t>
            </a:r>
            <a:r>
              <a:rPr lang="en-US" i="1" dirty="0"/>
              <a:t>enterprise resource planning (ERP)</a:t>
            </a:r>
            <a:r>
              <a:rPr lang="en-US" dirty="0"/>
              <a:t> systems) are used to bridge the communication gap between all departments (Island of data) and all users of information within a company.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3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84DF-0086-40FE-B85E-9837A119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Purchasing, Logistics, and Business Support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89B1-09CB-45F8-9AAD-93B02068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this chapter, you will </a:t>
            </a:r>
            <a:r>
              <a:rPr lang="en-US" sz="2400" dirty="0">
                <a:solidFill>
                  <a:srgbClr val="FF0000"/>
                </a:solidFill>
              </a:rPr>
              <a:t>learn how companies use electronic commerce to improve their business processes</a:t>
            </a:r>
            <a:r>
              <a:rPr lang="en-US" sz="2400" dirty="0"/>
              <a:t>, including purchasing and logistics primary activities and all of the processes relating to their support activities (which include finance and administration, human resources, and technology development).</a:t>
            </a:r>
          </a:p>
          <a:p>
            <a:r>
              <a:rPr lang="en-US" sz="2400" dirty="0"/>
              <a:t>Although the work </a:t>
            </a:r>
            <a:r>
              <a:rPr lang="en-US" sz="2400" dirty="0">
                <a:solidFill>
                  <a:srgbClr val="FF0000"/>
                </a:solidFill>
              </a:rPr>
              <a:t>might not seem as creative </a:t>
            </a:r>
            <a:r>
              <a:rPr lang="en-US" sz="2400" dirty="0"/>
              <a:t>as designing a Web site or developing an advertising campaign, the potential earnings impact of </a:t>
            </a:r>
            <a:r>
              <a:rPr lang="en-US" sz="2400" dirty="0">
                <a:solidFill>
                  <a:srgbClr val="FF0000"/>
                </a:solidFill>
              </a:rPr>
              <a:t>cost reductions and business process improvements</a:t>
            </a:r>
            <a:r>
              <a:rPr lang="en-US" sz="2400" dirty="0"/>
              <a:t> in purchasing, logistics, and support activities is tremendous.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4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0021-5BC3-4B6B-A6D7-B47ED121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Outsourcing and Offshoring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C4A7-3963-4500-8DBB-6E0B653FB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use of other organizations to perform specific activities </a:t>
            </a:r>
            <a:r>
              <a:rPr lang="en-US" sz="2400" dirty="0"/>
              <a:t>is called </a:t>
            </a:r>
            <a:r>
              <a:rPr lang="en-US" sz="2400" b="1" dirty="0"/>
              <a:t>outsourcing</a:t>
            </a:r>
            <a:r>
              <a:rPr lang="en-US" sz="2400" dirty="0"/>
              <a:t>.</a:t>
            </a:r>
          </a:p>
          <a:p>
            <a:r>
              <a:rPr lang="en-US" sz="2400" dirty="0"/>
              <a:t>For example, U.S,-based companies such as Paychex and </a:t>
            </a:r>
            <a:r>
              <a:rPr lang="en-US" sz="2400" dirty="0" err="1"/>
              <a:t>TriNet</a:t>
            </a:r>
            <a:r>
              <a:rPr lang="en-US" sz="2400" dirty="0"/>
              <a:t> handle payroll, human resources, health insurance, and other employee benefit plans for thousands of companies that have decided to outsource those business processes.</a:t>
            </a:r>
          </a:p>
          <a:p>
            <a:r>
              <a:rPr lang="en-US" sz="2400" dirty="0"/>
              <a:t>When the </a:t>
            </a:r>
            <a:r>
              <a:rPr lang="en-US" sz="2400" dirty="0">
                <a:solidFill>
                  <a:srgbClr val="FF0000"/>
                </a:solidFill>
              </a:rPr>
              <a:t>outsourcing is done by organizations in other countries</a:t>
            </a:r>
            <a:r>
              <a:rPr lang="en-US" sz="2400" dirty="0"/>
              <a:t>, it is often called </a:t>
            </a:r>
            <a:r>
              <a:rPr lang="en-US" sz="2400" b="1" dirty="0"/>
              <a:t>offshoring</a:t>
            </a:r>
            <a:r>
              <a:rPr lang="en-US" sz="2400" dirty="0"/>
              <a:t>.</a:t>
            </a:r>
          </a:p>
          <a:p>
            <a:r>
              <a:rPr lang="en-US" sz="2400" dirty="0"/>
              <a:t>For example, Apple or Motorola would offshore the manufacture of their U.S.-designed mobile phones by having them manufactured and assembled in less-developed Asian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1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8603-5BA0-45D6-A2EB-8D530C5B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Purchasing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0DC4-7C0F-47E3-8DAF-4124BD97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Purchasing activities </a:t>
            </a:r>
            <a:r>
              <a:rPr lang="en-US" sz="2000" dirty="0"/>
              <a:t>include </a:t>
            </a:r>
            <a:r>
              <a:rPr lang="en-US" sz="2000" dirty="0">
                <a:solidFill>
                  <a:srgbClr val="FF0000"/>
                </a:solidFill>
              </a:rPr>
              <a:t>identifying and evaluating vendors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selecting specific products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placing orders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resolving any issues that arise after receiving the ordered goods </a:t>
            </a:r>
            <a:r>
              <a:rPr lang="en-US" sz="2000" dirty="0"/>
              <a:t>or services.</a:t>
            </a:r>
          </a:p>
          <a:p>
            <a:r>
              <a:rPr lang="en-US" sz="2000" dirty="0"/>
              <a:t>These issues may include late deliveries, incorrect quantities, incorrect items, and defective items. </a:t>
            </a:r>
          </a:p>
          <a:p>
            <a:r>
              <a:rPr lang="en-US" sz="2000" dirty="0"/>
              <a:t>By monitoring all relevant elements of purchase transactions, </a:t>
            </a:r>
            <a:r>
              <a:rPr lang="en-US" sz="2000" dirty="0">
                <a:solidFill>
                  <a:srgbClr val="FF0000"/>
                </a:solidFill>
              </a:rPr>
              <a:t>purchasing managers </a:t>
            </a:r>
            <a:r>
              <a:rPr lang="en-US" sz="2000" dirty="0"/>
              <a:t>can play an </a:t>
            </a:r>
            <a:r>
              <a:rPr lang="en-US" sz="2000" dirty="0">
                <a:solidFill>
                  <a:srgbClr val="FF0000"/>
                </a:solidFill>
              </a:rPr>
              <a:t>important role in maintaining and improving product quality and reducing costs</a:t>
            </a:r>
            <a:r>
              <a:rPr lang="en-US" sz="2000" dirty="0"/>
              <a:t>.</a:t>
            </a:r>
          </a:p>
          <a:p>
            <a:r>
              <a:rPr lang="en-US" sz="2000" dirty="0"/>
              <a:t>In chapter 1, you learned how companies can organize their strategic business unit activities using an industry value chain. </a:t>
            </a:r>
          </a:p>
          <a:p>
            <a:r>
              <a:rPr lang="en-US" sz="2000" dirty="0"/>
              <a:t>The part of an industry value chain that </a:t>
            </a:r>
            <a:r>
              <a:rPr lang="en-US" sz="2000" dirty="0">
                <a:solidFill>
                  <a:srgbClr val="FF0000"/>
                </a:solidFill>
              </a:rPr>
              <a:t>precedes </a:t>
            </a:r>
            <a:r>
              <a:rPr lang="en-US" sz="2000" dirty="0"/>
              <a:t>a particular </a:t>
            </a:r>
            <a:r>
              <a:rPr lang="en-US" sz="2000" dirty="0">
                <a:solidFill>
                  <a:srgbClr val="FF0000"/>
                </a:solidFill>
              </a:rPr>
              <a:t>strategic business unit </a:t>
            </a:r>
            <a:r>
              <a:rPr lang="en-US" sz="2000" dirty="0"/>
              <a:t>is called that business unit’s </a:t>
            </a:r>
            <a:r>
              <a:rPr lang="en-US" sz="2000" b="1" dirty="0"/>
              <a:t>supply chain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7DBF84D-B6F7-4FF1-96FA-6EE0D578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D604F-D992-4E7E-AC12-BB9ABEB6D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D44EBC-15A8-4F99-B14E-6F1F43AEA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D5BDE09-E6AA-45EF-AD90-C3B69748C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190FB-6728-40D4-B2DC-05E57FD2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Industry Value Chain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21546-1A95-4587-8842-664C6813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917919-FE20-47BF-BF4E-3E407660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6C2F95-6201-4319-923C-08F54EB9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D89C19-CEAF-435B-A08F-CD0FA5A07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D28E65F-0327-4FCA-935F-5E3DE9F1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eterson\chimbo temp\Schneider2014\artwork\C8757_ch01_no callouts\Fig1-10.gif">
            <a:extLst>
              <a:ext uri="{FF2B5EF4-FFF2-40B4-BE49-F238E27FC236}">
                <a16:creationId xmlns:a16="http://schemas.microsoft.com/office/drawing/2014/main" id="{406CBF93-7244-4208-B4B6-18B246A8F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727" y="640080"/>
            <a:ext cx="2561212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0925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eterson\chimbo temp\Schneider2014\artwork\C8757_ch05_no callouts\Fig5-01.gif">
            <a:extLst>
              <a:ext uri="{FF2B5EF4-FFF2-40B4-BE49-F238E27FC236}">
                <a16:creationId xmlns:a16="http://schemas.microsoft.com/office/drawing/2014/main" id="{60C89603-0AE6-4547-B0E5-8705ACCFF2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510" y="645106"/>
            <a:ext cx="3064912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5560" y="643464"/>
            <a:ext cx="4780243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9117" y="806860"/>
            <a:ext cx="445312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955F0-2C3A-425A-AE26-273FB28D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988" y="1559768"/>
            <a:ext cx="3601387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Steps in a Typical Business Purchasing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119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9549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8713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9549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6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B7FC-B5A7-4735-B7B8-0542930A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VS. Indirect Materials Purchasing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7400-5352-4A6F-8807-ACA0FDB2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Direct materials </a:t>
            </a:r>
            <a:r>
              <a:rPr lang="en-US" dirty="0"/>
              <a:t>are those materials that become </a:t>
            </a:r>
            <a:r>
              <a:rPr lang="en-US" dirty="0">
                <a:solidFill>
                  <a:srgbClr val="FF0000"/>
                </a:solidFill>
              </a:rPr>
              <a:t>part of the finished product </a:t>
            </a:r>
            <a:r>
              <a:rPr lang="en-US" dirty="0"/>
              <a:t>in a manufacturing process. </a:t>
            </a:r>
          </a:p>
          <a:p>
            <a:r>
              <a:rPr lang="en-US" dirty="0"/>
              <a:t>Steel manufacturers, for example, consider the iron ore.</a:t>
            </a:r>
          </a:p>
          <a:p>
            <a:r>
              <a:rPr lang="en-US" dirty="0"/>
              <a:t>There are </a:t>
            </a:r>
            <a:r>
              <a:rPr lang="en-US" dirty="0">
                <a:highlight>
                  <a:srgbClr val="FFFF00"/>
                </a:highlight>
              </a:rPr>
              <a:t>two types of direct materials purchasing:</a:t>
            </a:r>
          </a:p>
          <a:p>
            <a:pPr lvl="1"/>
            <a:r>
              <a:rPr lang="en-US" sz="1800" b="1" dirty="0">
                <a:highlight>
                  <a:srgbClr val="FFFF00"/>
                </a:highlight>
              </a:rPr>
              <a:t>Replenishment purchasing </a:t>
            </a:r>
            <a:r>
              <a:rPr lang="en-US" sz="1800" dirty="0"/>
              <a:t>(or </a:t>
            </a:r>
            <a:r>
              <a:rPr lang="en-US" sz="1800" b="1" dirty="0"/>
              <a:t>contract purchasing</a:t>
            </a:r>
            <a:r>
              <a:rPr lang="en-US" sz="1800" dirty="0"/>
              <a:t>): the company </a:t>
            </a:r>
            <a:r>
              <a:rPr lang="en-US" sz="1800" dirty="0">
                <a:solidFill>
                  <a:srgbClr val="FF0000"/>
                </a:solidFill>
              </a:rPr>
              <a:t>negotiates long-term contracts </a:t>
            </a:r>
            <a:r>
              <a:rPr lang="en-US" sz="1800" dirty="0"/>
              <a:t>for most of the materials that it will need.</a:t>
            </a:r>
          </a:p>
          <a:p>
            <a:pPr lvl="1"/>
            <a:r>
              <a:rPr lang="en-US" sz="1800" dirty="0"/>
              <a:t>If demand is higher than the estimate need, it must buy additional materials during the year. These purchases are made in a loosely organized market, and companies that have excess materials that they purchased on contract. This market is called a </a:t>
            </a:r>
            <a:r>
              <a:rPr lang="en-US" sz="1800" b="1" dirty="0"/>
              <a:t>spot market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Buying from this market is called </a:t>
            </a:r>
            <a:r>
              <a:rPr lang="en-US" sz="1800" b="1" dirty="0">
                <a:highlight>
                  <a:srgbClr val="FFFF00"/>
                </a:highlight>
              </a:rPr>
              <a:t>Spot purchasing</a:t>
            </a:r>
            <a:r>
              <a:rPr lang="en-US" sz="1800" dirty="0"/>
              <a:t>, the second type of direct materials purchasing.</a:t>
            </a:r>
          </a:p>
          <a:p>
            <a:r>
              <a:rPr lang="en-US" b="1" dirty="0">
                <a:highlight>
                  <a:srgbClr val="FFFF00"/>
                </a:highlight>
              </a:rPr>
              <a:t>Indirect materials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all other materials </a:t>
            </a:r>
            <a:r>
              <a:rPr lang="en-US" dirty="0"/>
              <a:t>that the company purchases, including factory supplies (office supplies) such as sandpaper, hand tools, and replacement parts for manufacturing machinery.</a:t>
            </a:r>
          </a:p>
        </p:txBody>
      </p:sp>
    </p:spTree>
    <p:extLst>
      <p:ext uri="{BB962C8B-B14F-4D97-AF65-F5344CB8AC3E}">
        <p14:creationId xmlns:p14="http://schemas.microsoft.com/office/powerpoint/2010/main" val="92750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866E-782E-40F3-B416-D291ABF6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Logistics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762A-ED25-4D1C-BA9C-9896432C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 classic </a:t>
            </a:r>
            <a:r>
              <a:rPr lang="en-US" sz="2000" dirty="0">
                <a:solidFill>
                  <a:srgbClr val="FF0000"/>
                </a:solidFill>
              </a:rPr>
              <a:t>objective of logistics </a:t>
            </a:r>
            <a:r>
              <a:rPr lang="en-US" sz="2000" dirty="0"/>
              <a:t>is to </a:t>
            </a:r>
            <a:r>
              <a:rPr lang="en-US" sz="2000" dirty="0">
                <a:solidFill>
                  <a:srgbClr val="FF0000"/>
                </a:solidFill>
              </a:rPr>
              <a:t>provide the right goods </a:t>
            </a:r>
            <a:r>
              <a:rPr lang="en-US" sz="2000" dirty="0"/>
              <a:t>in the </a:t>
            </a:r>
            <a:r>
              <a:rPr lang="en-US" sz="2000" dirty="0">
                <a:solidFill>
                  <a:srgbClr val="FF0000"/>
                </a:solidFill>
              </a:rPr>
              <a:t>right quantities </a:t>
            </a:r>
            <a:r>
              <a:rPr lang="en-US" sz="2000" dirty="0"/>
              <a:t>in the </a:t>
            </a:r>
            <a:r>
              <a:rPr lang="en-US" sz="2000" dirty="0">
                <a:solidFill>
                  <a:srgbClr val="FF0000"/>
                </a:solidFill>
              </a:rPr>
              <a:t>right place </a:t>
            </a:r>
            <a:r>
              <a:rPr lang="en-US" sz="2000" dirty="0"/>
              <a:t>at the </a:t>
            </a:r>
            <a:r>
              <a:rPr lang="en-US" sz="2000" dirty="0">
                <a:solidFill>
                  <a:srgbClr val="FF0000"/>
                </a:solidFill>
              </a:rPr>
              <a:t>right time</a:t>
            </a:r>
            <a:r>
              <a:rPr lang="en-US" sz="2000" dirty="0"/>
              <a:t>. </a:t>
            </a:r>
          </a:p>
          <a:p>
            <a:r>
              <a:rPr lang="en-US" sz="2000" b="1" dirty="0">
                <a:highlight>
                  <a:srgbClr val="FFFF00"/>
                </a:highlight>
              </a:rPr>
              <a:t>Logistics activities </a:t>
            </a:r>
            <a:r>
              <a:rPr lang="en-US" sz="2000" dirty="0"/>
              <a:t>include </a:t>
            </a:r>
            <a:r>
              <a:rPr lang="en-US" sz="2000" dirty="0">
                <a:solidFill>
                  <a:srgbClr val="FF0000"/>
                </a:solidFill>
              </a:rPr>
              <a:t>managing the inbound movements of materials </a:t>
            </a:r>
            <a:r>
              <a:rPr lang="en-US" sz="2000" dirty="0"/>
              <a:t>and supplies and the </a:t>
            </a:r>
            <a:r>
              <a:rPr lang="en-US" sz="2000" dirty="0">
                <a:solidFill>
                  <a:srgbClr val="FF0000"/>
                </a:solidFill>
              </a:rPr>
              <a:t>outbound movements of finished goods </a:t>
            </a:r>
            <a:r>
              <a:rPr lang="en-US" sz="2000" dirty="0"/>
              <a:t>and services.</a:t>
            </a:r>
          </a:p>
          <a:p>
            <a:r>
              <a:rPr lang="en-US" sz="2000" dirty="0"/>
              <a:t>Thus, receiving warehousing, controlling inventory, scheduling and controlling vehicles, and distributing finished goods are all logistics activities.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Web and the Internet </a:t>
            </a:r>
            <a:r>
              <a:rPr lang="en-US" sz="2000" dirty="0"/>
              <a:t>are providing an increasing number of opportunities to manage these activities better as they </a:t>
            </a:r>
            <a:r>
              <a:rPr lang="en-US" sz="2000" dirty="0">
                <a:solidFill>
                  <a:srgbClr val="FF0000"/>
                </a:solidFill>
              </a:rPr>
              <a:t>lower transaction costs </a:t>
            </a:r>
            <a:r>
              <a:rPr lang="en-US" sz="2000" dirty="0"/>
              <a:t>and provide </a:t>
            </a:r>
            <a:r>
              <a:rPr lang="en-US" sz="2000" dirty="0">
                <a:solidFill>
                  <a:srgbClr val="FF0000"/>
                </a:solidFill>
              </a:rPr>
              <a:t>constant connectivity </a:t>
            </a:r>
            <a:r>
              <a:rPr lang="en-US" sz="2000" dirty="0"/>
              <a:t>between firms engaged in logistics management.</a:t>
            </a:r>
          </a:p>
          <a:p>
            <a:r>
              <a:rPr lang="en-US" sz="2000" dirty="0"/>
              <a:t>Web-enabled automated warehousing operations are saving companies millions of dollars each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9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4470-5E3B-41C1-8ECF-A773DAAA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E-Government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859D-A92C-4005-A0C9-FC148857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Governments perform many important functions for the individual citizens, businesses, and other organizations that they serve. </a:t>
            </a:r>
          </a:p>
          <a:p>
            <a:r>
              <a:rPr lang="en-US" dirty="0"/>
              <a:t>Many of these functions can be enhanced by the use of online technologies.</a:t>
            </a:r>
          </a:p>
          <a:p>
            <a:r>
              <a:rPr lang="en-US" dirty="0"/>
              <a:t>Governments also perform businesslike activities; for example, they </a:t>
            </a:r>
            <a:r>
              <a:rPr lang="en-US" dirty="0">
                <a:solidFill>
                  <a:srgbClr val="FF0000"/>
                </a:solidFill>
              </a:rPr>
              <a:t>employ people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buy supplies </a:t>
            </a:r>
            <a:r>
              <a:rPr lang="en-US" dirty="0"/>
              <a:t>from vendors, and </a:t>
            </a:r>
            <a:r>
              <a:rPr lang="en-US" dirty="0">
                <a:solidFill>
                  <a:srgbClr val="FF0000"/>
                </a:solidFill>
              </a:rPr>
              <a:t>distribute benefit payments </a:t>
            </a:r>
            <a:r>
              <a:rPr lang="en-US" dirty="0"/>
              <a:t>of many kinds.</a:t>
            </a:r>
          </a:p>
          <a:p>
            <a:r>
              <a:rPr lang="en-US" dirty="0"/>
              <a:t>Citizens can </a:t>
            </a:r>
            <a:r>
              <a:rPr lang="en-US" dirty="0">
                <a:solidFill>
                  <a:srgbClr val="FF0000"/>
                </a:solidFill>
              </a:rPr>
              <a:t>download blank tax forms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passport applications</a:t>
            </a:r>
            <a:r>
              <a:rPr lang="en-US" dirty="0"/>
              <a:t>, and other documents from government Web sites. </a:t>
            </a:r>
          </a:p>
          <a:p>
            <a:r>
              <a:rPr lang="en-US" dirty="0"/>
              <a:t>Government entities also </a:t>
            </a:r>
            <a:r>
              <a:rPr lang="en-US" dirty="0">
                <a:solidFill>
                  <a:srgbClr val="FF0000"/>
                </a:solidFill>
              </a:rPr>
              <a:t>collect a variety of taxes </a:t>
            </a:r>
            <a:r>
              <a:rPr lang="en-US" dirty="0"/>
              <a:t>and fees from their constituents and can use the </a:t>
            </a:r>
            <a:r>
              <a:rPr lang="en-US" dirty="0" err="1"/>
              <a:t>the</a:t>
            </a:r>
            <a:r>
              <a:rPr lang="en-US" dirty="0"/>
              <a:t> Internet to make that process more efficient.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use of Internet technologies by governments </a:t>
            </a:r>
            <a:r>
              <a:rPr lang="en-US" dirty="0"/>
              <a:t>and government agencies to </a:t>
            </a:r>
            <a:r>
              <a:rPr lang="en-US" dirty="0">
                <a:solidFill>
                  <a:srgbClr val="FF0000"/>
                </a:solidFill>
              </a:rPr>
              <a:t>perform these functions </a:t>
            </a:r>
            <a:r>
              <a:rPr lang="en-US" dirty="0"/>
              <a:t>is often called </a:t>
            </a:r>
            <a:r>
              <a:rPr lang="en-US" b="1" dirty="0">
                <a:highlight>
                  <a:srgbClr val="FFFF00"/>
                </a:highlight>
              </a:rPr>
              <a:t>e-government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36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319D-FCF6-4902-8804-F1C7B2C4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Electronic Data Interchange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30BE-0392-41E9-82A0-0EB5F1D1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Electronic data interchange (EDI)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computer-to-computer transfer of business information </a:t>
            </a:r>
            <a:r>
              <a:rPr lang="en-US" dirty="0"/>
              <a:t>between two businesses that uses a standard format of some kind.</a:t>
            </a:r>
          </a:p>
          <a:p>
            <a:r>
              <a:rPr lang="en-US" dirty="0"/>
              <a:t>The two businesses that are exchanging information are </a:t>
            </a:r>
            <a:r>
              <a:rPr lang="en-US" dirty="0">
                <a:solidFill>
                  <a:srgbClr val="FF0000"/>
                </a:solidFill>
              </a:rPr>
              <a:t>trading partners</a:t>
            </a:r>
            <a:r>
              <a:rPr lang="en-US" dirty="0"/>
              <a:t>.</a:t>
            </a:r>
          </a:p>
          <a:p>
            <a:r>
              <a:rPr lang="en-US" dirty="0"/>
              <a:t>Firms that exchange data in specific standard formats are said to be </a:t>
            </a:r>
            <a:r>
              <a:rPr lang="en-US" b="1" dirty="0">
                <a:highlight>
                  <a:srgbClr val="FFFF00"/>
                </a:highlight>
              </a:rPr>
              <a:t>EDI compatible</a:t>
            </a:r>
            <a:r>
              <a:rPr lang="en-US" dirty="0"/>
              <a:t>.</a:t>
            </a:r>
          </a:p>
          <a:p>
            <a:r>
              <a:rPr lang="en-US" dirty="0"/>
              <a:t>The business information exchanged is often transaction data; however, it can also include other information related to transactions, such as price quotes, invoices, purchase orders, requests for quotations, bulls of lading, and receiving reports. </a:t>
            </a:r>
          </a:p>
          <a:p>
            <a:r>
              <a:rPr lang="en-US" dirty="0">
                <a:solidFill>
                  <a:srgbClr val="FF0000"/>
                </a:solidFill>
              </a:rPr>
              <a:t>EDI was the first form of electronic commerce </a:t>
            </a:r>
            <a:r>
              <a:rPr lang="en-US" dirty="0"/>
              <a:t>to be widely used in business – beginning some 20 years before anyone used the term electronic commerce, and it continues to be an important part of B2B.</a:t>
            </a:r>
          </a:p>
          <a:p>
            <a:r>
              <a:rPr lang="en-US" dirty="0"/>
              <a:t>Understanding EDI is important because most B2B electronic commerce is based on EDI or adapted from EDI. </a:t>
            </a:r>
          </a:p>
          <a:p>
            <a:r>
              <a:rPr lang="en-US" dirty="0"/>
              <a:t>It is also important because EDI is still the single most commonly used technology in online B2B transactions.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6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Purchasing, Logistics, and Business Support Processes</a:t>
            </a:r>
          </a:p>
          <a:p>
            <a:r>
              <a:rPr lang="en-US" sz="2200" dirty="0"/>
              <a:t>Electronic Data Interchange</a:t>
            </a:r>
          </a:p>
          <a:p>
            <a:r>
              <a:rPr lang="en-US" sz="2200" dirty="0"/>
              <a:t>Supply Chain Management Using Internet Technologies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7576-27D1-456A-8A01-8AB28D7B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EDI (Early Business Information Interchange Efforts)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CCE2-0C4A-4E78-9523-F0C11E389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By the </a:t>
            </a:r>
            <a:r>
              <a:rPr lang="en-US" dirty="0">
                <a:solidFill>
                  <a:srgbClr val="FF0000"/>
                </a:solidFill>
              </a:rPr>
              <a:t>1950s</a:t>
            </a:r>
            <a:r>
              <a:rPr lang="en-US" dirty="0"/>
              <a:t>, companies were using computers to keep records of internal transactions, but information flows between businesses required </a:t>
            </a:r>
            <a:r>
              <a:rPr lang="en-US" dirty="0">
                <a:solidFill>
                  <a:srgbClr val="FF0000"/>
                </a:solidFill>
              </a:rPr>
              <a:t>paper documents </a:t>
            </a:r>
            <a:r>
              <a:rPr lang="en-US" dirty="0"/>
              <a:t>(purchase orders, invoices, bills of landing, checks, remittance advices, and so on) </a:t>
            </a:r>
            <a:r>
              <a:rPr lang="en-US" dirty="0">
                <a:solidFill>
                  <a:srgbClr val="FF0000"/>
                </a:solidFill>
              </a:rPr>
              <a:t>because one company’s computers could not communicate with other companies’ computers.</a:t>
            </a:r>
          </a:p>
          <a:p>
            <a:r>
              <a:rPr lang="en-US" dirty="0"/>
              <a:t>This kind of data flow was slow, inefficient, expensive, redundant and unreliable.</a:t>
            </a:r>
          </a:p>
          <a:p>
            <a:r>
              <a:rPr lang="en-US" dirty="0"/>
              <a:t>By the </a:t>
            </a:r>
            <a:r>
              <a:rPr lang="en-US" dirty="0">
                <a:solidFill>
                  <a:srgbClr val="FF0000"/>
                </a:solidFill>
              </a:rPr>
              <a:t>1960s</a:t>
            </a:r>
            <a:r>
              <a:rPr lang="en-US" dirty="0"/>
              <a:t>, businesses with large transaction volumes had </a:t>
            </a:r>
            <a:r>
              <a:rPr lang="en-US" dirty="0">
                <a:solidFill>
                  <a:srgbClr val="FF0000"/>
                </a:solidFill>
              </a:rPr>
              <a:t>begun exchanging information </a:t>
            </a:r>
            <a:r>
              <a:rPr lang="en-US" dirty="0"/>
              <a:t>with each other </a:t>
            </a:r>
            <a:r>
              <a:rPr lang="en-US" dirty="0">
                <a:solidFill>
                  <a:srgbClr val="FF0000"/>
                </a:solidFill>
              </a:rPr>
              <a:t>by shipping punched cards or reels of magnetic tape.</a:t>
            </a:r>
          </a:p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1960s and 1970s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data communications technologies improved</a:t>
            </a:r>
            <a:r>
              <a:rPr lang="en-US" dirty="0"/>
              <a:t>, allowing businesses to </a:t>
            </a:r>
            <a:r>
              <a:rPr lang="en-US" dirty="0">
                <a:solidFill>
                  <a:srgbClr val="FF0000"/>
                </a:solidFill>
              </a:rPr>
              <a:t>transfer data over telephone lines.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1968</a:t>
            </a:r>
            <a:r>
              <a:rPr lang="en-US" dirty="0"/>
              <a:t>, a number of </a:t>
            </a:r>
            <a:r>
              <a:rPr lang="en-US" dirty="0">
                <a:solidFill>
                  <a:srgbClr val="FF0000"/>
                </a:solidFill>
              </a:rPr>
              <a:t>freight and shipping companies </a:t>
            </a:r>
            <a:r>
              <a:rPr lang="en-US" dirty="0"/>
              <a:t>joined together to </a:t>
            </a:r>
            <a:r>
              <a:rPr lang="en-US" dirty="0">
                <a:solidFill>
                  <a:srgbClr val="FF0000"/>
                </a:solidFill>
              </a:rPr>
              <a:t>create a standardized information set </a:t>
            </a:r>
            <a:r>
              <a:rPr lang="en-US" dirty="0"/>
              <a:t>that included all the data elements that shippers commonly included on bills of landing, freight invoices, shipping manifests, and other paper forms, and </a:t>
            </a:r>
            <a:r>
              <a:rPr lang="en-US" dirty="0">
                <a:solidFill>
                  <a:srgbClr val="FF0000"/>
                </a:solidFill>
              </a:rPr>
              <a:t>converted those information into a computer file that they could send to any freight company that adopted the standard. </a:t>
            </a:r>
          </a:p>
          <a:p>
            <a:r>
              <a:rPr lang="en-US" dirty="0"/>
              <a:t>These industry-specific data interchange standards were helpful, but companies was </a:t>
            </a:r>
            <a:r>
              <a:rPr lang="en-US" dirty="0">
                <a:solidFill>
                  <a:srgbClr val="FF0000"/>
                </a:solidFill>
              </a:rPr>
              <a:t>looking for standards that could be used in all industries.</a:t>
            </a:r>
          </a:p>
        </p:txBody>
      </p:sp>
    </p:spTree>
    <p:extLst>
      <p:ext uri="{BB962C8B-B14F-4D97-AF65-F5344CB8AC3E}">
        <p14:creationId xmlns:p14="http://schemas.microsoft.com/office/powerpoint/2010/main" val="345992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5C92-6826-41E6-93C6-247E7E58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EDI (Emergence of Broader Standards: The Birth of EDI)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29B1-935A-49F0-ADB4-1A8A5CA1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1979</a:t>
            </a:r>
            <a:r>
              <a:rPr lang="en-US" sz="1600" dirty="0"/>
              <a:t>,  the </a:t>
            </a:r>
            <a:r>
              <a:rPr lang="en-US" sz="1600" b="1" dirty="0"/>
              <a:t>American National Standards Institute (ANSI) </a:t>
            </a:r>
            <a:r>
              <a:rPr lang="en-US" sz="1600" dirty="0"/>
              <a:t>chartered a new committees to </a:t>
            </a:r>
            <a:r>
              <a:rPr lang="en-US" sz="1600" dirty="0">
                <a:solidFill>
                  <a:srgbClr val="FF0000"/>
                </a:solidFill>
              </a:rPr>
              <a:t>develop uniform EDI standards.</a:t>
            </a:r>
          </a:p>
          <a:p>
            <a:r>
              <a:rPr lang="en-US" sz="1600" dirty="0"/>
              <a:t>This committee is called the </a:t>
            </a:r>
            <a:r>
              <a:rPr lang="en-US" sz="1600" b="1" dirty="0">
                <a:highlight>
                  <a:srgbClr val="FFFF00"/>
                </a:highlight>
              </a:rPr>
              <a:t>Accredited Standards Committee X12 (ASC X12)</a:t>
            </a:r>
            <a:r>
              <a:rPr lang="en-US" sz="1600" dirty="0">
                <a:highlight>
                  <a:srgbClr val="FFFF00"/>
                </a:highlight>
              </a:rPr>
              <a:t>.</a:t>
            </a:r>
          </a:p>
          <a:p>
            <a:r>
              <a:rPr lang="en-US" sz="1600" dirty="0"/>
              <a:t>The administrative body that coordinates ASC X12 activities is the </a:t>
            </a:r>
            <a:r>
              <a:rPr lang="en-US" sz="1600" b="1" dirty="0"/>
              <a:t>Data Interchange Standards Association (DISA)</a:t>
            </a:r>
            <a:r>
              <a:rPr lang="en-US" sz="1600" dirty="0"/>
              <a:t>.</a:t>
            </a:r>
          </a:p>
          <a:p>
            <a:r>
              <a:rPr lang="en-US" sz="1600" dirty="0"/>
              <a:t>The ASC X12 standard currently includes specifications for several hundred </a:t>
            </a:r>
            <a:r>
              <a:rPr lang="en-US" sz="1600" b="1" dirty="0"/>
              <a:t>transaction sets</a:t>
            </a:r>
            <a:r>
              <a:rPr lang="en-US" sz="1600" dirty="0"/>
              <a:t>. </a:t>
            </a:r>
          </a:p>
          <a:p>
            <a:r>
              <a:rPr lang="en-US" sz="1600" dirty="0"/>
              <a:t>The X12 standards were quickly adopted by major firms in the United States, but not in other countries.</a:t>
            </a:r>
          </a:p>
          <a:p>
            <a:r>
              <a:rPr lang="en-US" sz="1600" dirty="0"/>
              <a:t>In the </a:t>
            </a:r>
            <a:r>
              <a:rPr lang="en-US" sz="1600" dirty="0">
                <a:solidFill>
                  <a:srgbClr val="FF0000"/>
                </a:solidFill>
              </a:rPr>
              <a:t>mid-1980s</a:t>
            </a:r>
            <a:r>
              <a:rPr lang="en-US" sz="1600" dirty="0"/>
              <a:t>, the United Nations Economic Commission for </a:t>
            </a:r>
            <a:r>
              <a:rPr lang="en-US" sz="1600" dirty="0">
                <a:solidFill>
                  <a:srgbClr val="FF0000"/>
                </a:solidFill>
              </a:rPr>
              <a:t>Europe </a:t>
            </a:r>
            <a:r>
              <a:rPr lang="en-US" sz="1600" dirty="0"/>
              <a:t>invited North </a:t>
            </a:r>
            <a:r>
              <a:rPr lang="en-US" sz="1600" dirty="0">
                <a:solidFill>
                  <a:srgbClr val="FF0000"/>
                </a:solidFill>
              </a:rPr>
              <a:t>American </a:t>
            </a:r>
            <a:r>
              <a:rPr lang="en-US" sz="1600" dirty="0"/>
              <a:t>and European EDI experts to </a:t>
            </a:r>
            <a:r>
              <a:rPr lang="en-US" sz="1600" dirty="0">
                <a:solidFill>
                  <a:srgbClr val="FF0000"/>
                </a:solidFill>
              </a:rPr>
              <a:t>work together on designing a common set of EDI standards</a:t>
            </a:r>
            <a:r>
              <a:rPr lang="en-US" sz="1600" dirty="0"/>
              <a:t>. </a:t>
            </a:r>
          </a:p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1987,</a:t>
            </a:r>
            <a:r>
              <a:rPr lang="en-US" sz="1600" dirty="0"/>
              <a:t> the United Nations </a:t>
            </a:r>
            <a:r>
              <a:rPr lang="en-US" sz="1600" dirty="0">
                <a:solidFill>
                  <a:srgbClr val="FF0000"/>
                </a:solidFill>
              </a:rPr>
              <a:t>published its first standards under the title </a:t>
            </a:r>
            <a:r>
              <a:rPr lang="en-US" sz="1600" b="1" dirty="0">
                <a:solidFill>
                  <a:srgbClr val="FF0000"/>
                </a:solidFill>
              </a:rPr>
              <a:t>EDI for Administration, Commerce, and Transport (EDIFACT, or UN/EDIFACT).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 DISA and the UN/EDIFACT group have attempted to develop a single common set </a:t>
            </a:r>
            <a:r>
              <a:rPr lang="en-US" sz="1600" dirty="0"/>
              <a:t>of international standards </a:t>
            </a:r>
            <a:r>
              <a:rPr lang="en-US" sz="1600" dirty="0">
                <a:solidFill>
                  <a:srgbClr val="FF0000"/>
                </a:solidFill>
              </a:rPr>
              <a:t>several times since 2000; however, not succeeded</a:t>
            </a:r>
            <a:r>
              <a:rPr lang="en-US" sz="1600" dirty="0"/>
              <a:t>. </a:t>
            </a:r>
          </a:p>
          <a:p>
            <a:r>
              <a:rPr lang="en-US" sz="1600" dirty="0"/>
              <a:t>Today, </a:t>
            </a:r>
            <a:r>
              <a:rPr lang="en-US" sz="1600" dirty="0">
                <a:solidFill>
                  <a:srgbClr val="FF0000"/>
                </a:solidFill>
              </a:rPr>
              <a:t>both standards continue to exist</a:t>
            </a:r>
            <a:r>
              <a:rPr lang="en-US" sz="1600" dirty="0"/>
              <a:t>.  Companies that do business worldwide must either make their EDI software work with both standards or use a </a:t>
            </a:r>
            <a:r>
              <a:rPr lang="en-US" sz="1600" dirty="0">
                <a:solidFill>
                  <a:srgbClr val="FF0000"/>
                </a:solidFill>
              </a:rPr>
              <a:t>conversion software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02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5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57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9" name="Rectangle 59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0" name="Rectangle 61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1" name="Group 6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68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70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Rectangle 72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2849">
            <a:extLst>
              <a:ext uri="{FF2B5EF4-FFF2-40B4-BE49-F238E27FC236}">
                <a16:creationId xmlns:a16="http://schemas.microsoft.com/office/drawing/2014/main" id="{79C18272-5563-4EC6-AB35-092789EB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729575"/>
            <a:ext cx="6202238" cy="3395724"/>
          </a:xfrm>
          <a:prstGeom prst="rect">
            <a:avLst/>
          </a:prstGeom>
        </p:spPr>
      </p:pic>
      <p:sp>
        <p:nvSpPr>
          <p:cNvPr id="95" name="Rectangle 74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6" name="Rectangle 76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717CB-E9AD-4893-8A5E-FAF0DE00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Commonly Used EDI Transaction Sets</a:t>
            </a:r>
          </a:p>
        </p:txBody>
      </p:sp>
      <p:sp>
        <p:nvSpPr>
          <p:cNvPr id="97" name="Rectangle 78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80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8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84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0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0B72-E01E-40A1-9663-D2338DA9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EDI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A33D-47C5-45B6-AFA7-F1D85ED28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Basic idea: straightforward</a:t>
            </a:r>
          </a:p>
          <a:p>
            <a:r>
              <a:rPr lang="en-US" sz="2800" dirty="0"/>
              <a:t>Implementation: complicated</a:t>
            </a:r>
          </a:p>
          <a:p>
            <a:r>
              <a:rPr lang="en-US" sz="2800" dirty="0"/>
              <a:t>For example, consider a company that needs a replacement for one of its metal-cutting machines.</a:t>
            </a:r>
          </a:p>
          <a:p>
            <a:pPr lvl="1"/>
            <a:r>
              <a:rPr lang="en-US" sz="2800" b="1" dirty="0">
                <a:highlight>
                  <a:srgbClr val="FFFF00"/>
                </a:highlight>
              </a:rPr>
              <a:t>Steps to purchase using paper-based system</a:t>
            </a:r>
          </a:p>
          <a:p>
            <a:pPr lvl="1"/>
            <a:r>
              <a:rPr lang="en-US" sz="2800" b="1" dirty="0">
                <a:highlight>
                  <a:srgbClr val="FFFF00"/>
                </a:highlight>
              </a:rPr>
              <a:t>Steps to purchase using EDI </a:t>
            </a:r>
          </a:p>
          <a:p>
            <a:r>
              <a:rPr lang="en-US" sz="2800" b="1" dirty="0"/>
              <a:t>NOTE</a:t>
            </a:r>
            <a:r>
              <a:rPr lang="en-US" sz="2800" dirty="0"/>
              <a:t>: it is assumed that the vendor uses its own vehicles instead of a common carrier to deliver the purchased machine.</a:t>
            </a:r>
          </a:p>
        </p:txBody>
      </p:sp>
    </p:spTree>
    <p:extLst>
      <p:ext uri="{BB962C8B-B14F-4D97-AF65-F5344CB8AC3E}">
        <p14:creationId xmlns:p14="http://schemas.microsoft.com/office/powerpoint/2010/main" val="1481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5302-5F54-41EE-BB74-8A0A3D30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Paper-Based Purchasing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C05D-2748-479D-BD26-8EC39799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Buyer and vendor </a:t>
            </a:r>
            <a:r>
              <a:rPr lang="en-US" sz="3200" dirty="0">
                <a:solidFill>
                  <a:srgbClr val="FF0000"/>
                </a:solidFill>
              </a:rPr>
              <a:t>not using integrated software </a:t>
            </a:r>
            <a:r>
              <a:rPr lang="en-US" sz="3200" dirty="0"/>
              <a:t>for business processes so each information processing step results in </a:t>
            </a:r>
            <a:r>
              <a:rPr lang="en-US" sz="3200" dirty="0">
                <a:solidFill>
                  <a:srgbClr val="FF0000"/>
                </a:solidFill>
              </a:rPr>
              <a:t>paper document</a:t>
            </a:r>
          </a:p>
          <a:p>
            <a:r>
              <a:rPr lang="en-US" sz="3200" dirty="0"/>
              <a:t>Paper-based information transfer</a:t>
            </a:r>
          </a:p>
          <a:p>
            <a:pPr lvl="2"/>
            <a:r>
              <a:rPr lang="en-US" sz="3200" dirty="0">
                <a:solidFill>
                  <a:srgbClr val="FF0000"/>
                </a:solidFill>
              </a:rPr>
              <a:t>Mail, courier, fax</a:t>
            </a:r>
          </a:p>
          <a:p>
            <a:r>
              <a:rPr lang="en-US" sz="3200" dirty="0"/>
              <a:t>Information flows shown in Figure 5-5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1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eterson\chimbo temp\Schneider2014\artwork\C8757_ch05_no callouts\Fig5-05.gif">
            <a:extLst>
              <a:ext uri="{FF2B5EF4-FFF2-40B4-BE49-F238E27FC236}">
                <a16:creationId xmlns:a16="http://schemas.microsoft.com/office/drawing/2014/main" id="{EC3F1A5D-2F8E-4157-B52E-B8F4FEBE3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938765"/>
            <a:ext cx="6202238" cy="49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E6F8E-3D0A-4248-971B-19C891A8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Information Flows in a Paper-Based Purchasing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5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3CAF-293A-41E3-BE16-E4E9BBD3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EDI Purchasing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2BF6-9D6D-41EB-9AAF-1E647730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Mail service replaced with EDI network </a:t>
            </a:r>
            <a:r>
              <a:rPr lang="en-US" sz="3600" dirty="0"/>
              <a:t>data communications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Paper flows </a:t>
            </a:r>
            <a:r>
              <a:rPr lang="en-US" sz="3600" dirty="0"/>
              <a:t>within buyer’s and vendor’s organizations </a:t>
            </a:r>
            <a:r>
              <a:rPr lang="en-US" sz="3600" dirty="0">
                <a:solidFill>
                  <a:srgbClr val="FF0000"/>
                </a:solidFill>
              </a:rPr>
              <a:t>replaced with computers running EDI translation software</a:t>
            </a:r>
          </a:p>
          <a:p>
            <a:pPr lvl="1"/>
            <a:r>
              <a:rPr lang="en-US" sz="3600" dirty="0"/>
              <a:t>Information flows shown in Figure 5-6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44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eterson\chimbo temp\Schneider2014\artwork\C8757_ch05_no callouts\Fig5-06.gif">
            <a:extLst>
              <a:ext uri="{FF2B5EF4-FFF2-40B4-BE49-F238E27FC236}">
                <a16:creationId xmlns:a16="http://schemas.microsoft.com/office/drawing/2014/main" id="{A7FD9249-4657-46FB-8FBD-F44A1B3D0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915139"/>
            <a:ext cx="6202238" cy="50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8539B-4340-4772-AC26-3A70DE2B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Information Flows in an EDI Purchasing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99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2608-ED0B-460C-B197-7AEC8F27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Value-Added Networks (VAN)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15F8-217B-408D-98A6-FE3A4AAD9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Trading partners can implement the EDI network and EDI translation processes in several ways.</a:t>
            </a:r>
          </a:p>
          <a:p>
            <a:r>
              <a:rPr lang="en-US" sz="2400" dirty="0"/>
              <a:t>Each of these ways uses one of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/>
              <a:t> basic approaches: </a:t>
            </a:r>
            <a:r>
              <a:rPr lang="en-US" sz="2400" b="1" dirty="0"/>
              <a:t>direct connection or indirect connection.</a:t>
            </a:r>
          </a:p>
          <a:p>
            <a:r>
              <a:rPr lang="en-US" sz="2400" dirty="0"/>
              <a:t>The first approach, called </a:t>
            </a:r>
            <a:r>
              <a:rPr lang="en-US" sz="2400" b="1" dirty="0">
                <a:highlight>
                  <a:srgbClr val="FFFF00"/>
                </a:highlight>
              </a:rPr>
              <a:t>direct connection EDI</a:t>
            </a:r>
            <a:r>
              <a:rPr lang="en-US" sz="2400" dirty="0"/>
              <a:t>, requires </a:t>
            </a:r>
            <a:r>
              <a:rPr lang="en-US" sz="2400" dirty="0">
                <a:solidFill>
                  <a:srgbClr val="FF0000"/>
                </a:solidFill>
              </a:rPr>
              <a:t>each business in the network to operate its own on-site EDI translator computer</a:t>
            </a:r>
            <a:r>
              <a:rPr lang="en-US" sz="2400" dirty="0"/>
              <a:t>.</a:t>
            </a:r>
          </a:p>
          <a:p>
            <a:r>
              <a:rPr lang="en-US" sz="2400" dirty="0"/>
              <a:t>Because dedicated leased-lines are expensive, only a few very large companies still use direct connection EDI.</a:t>
            </a:r>
          </a:p>
        </p:txBody>
      </p:sp>
    </p:spTree>
    <p:extLst>
      <p:ext uri="{BB962C8B-B14F-4D97-AF65-F5344CB8AC3E}">
        <p14:creationId xmlns:p14="http://schemas.microsoft.com/office/powerpoint/2010/main" val="315891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eterson\chimbo temp\Schneider2014\artwork\C8757_ch05_no callouts\Fig5-07.gif">
            <a:extLst>
              <a:ext uri="{FF2B5EF4-FFF2-40B4-BE49-F238E27FC236}">
                <a16:creationId xmlns:a16="http://schemas.microsoft.com/office/drawing/2014/main" id="{888C0370-4EBA-48B3-9892-ED87B5D3E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556011"/>
            <a:ext cx="6909386" cy="37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6764-8449-414A-8205-B60E0929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Direct Connection EDI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29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1F14-4673-4DA4-897B-B5B4CC8C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business background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13312-E278-4C67-BBB7-DB0D8AE9C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business functions</a:t>
            </a:r>
          </a:p>
          <a:p>
            <a:r>
              <a:rPr lang="en-US" dirty="0"/>
              <a:t>The business environment</a:t>
            </a:r>
          </a:p>
          <a:p>
            <a:r>
              <a:rPr lang="en-US" dirty="0"/>
              <a:t>Common types of Information System for business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9211-A136-495C-9558-6102ACED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Value-Added Networks (VAN)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7664-7B65-46C5-8344-579E65EE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Instead of connecting directly to each of its trading partners, a company might decide </a:t>
            </a:r>
            <a:r>
              <a:rPr lang="en-US" dirty="0">
                <a:solidFill>
                  <a:srgbClr val="FF0000"/>
                </a:solidFill>
              </a:rPr>
              <a:t>to use the services of a value-added network (VAN)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b="1" dirty="0">
                <a:highlight>
                  <a:srgbClr val="FFFF00"/>
                </a:highlight>
              </a:rPr>
              <a:t>value-added network (VAN) </a:t>
            </a:r>
            <a:r>
              <a:rPr lang="en-US" dirty="0"/>
              <a:t>is a company that </a:t>
            </a:r>
            <a:r>
              <a:rPr lang="en-US" dirty="0">
                <a:solidFill>
                  <a:srgbClr val="FF0000"/>
                </a:solidFill>
              </a:rPr>
              <a:t>provides communications equipment, software, and skills needed to receive, store, and forward electronic messages that contain EDI transaction sets</a:t>
            </a:r>
            <a:r>
              <a:rPr lang="en-US" dirty="0"/>
              <a:t>.</a:t>
            </a:r>
          </a:p>
          <a:p>
            <a:r>
              <a:rPr lang="en-US" dirty="0"/>
              <a:t>To use the services of a VAN, a company </a:t>
            </a:r>
            <a:r>
              <a:rPr lang="en-US" dirty="0">
                <a:solidFill>
                  <a:srgbClr val="FF0000"/>
                </a:solidFill>
              </a:rPr>
              <a:t>must install EDI translator software that is compatible with the VAN</a:t>
            </a:r>
            <a:r>
              <a:rPr lang="en-US" dirty="0"/>
              <a:t>. </a:t>
            </a:r>
          </a:p>
          <a:p>
            <a:r>
              <a:rPr lang="en-US" dirty="0"/>
              <a:t>To send an EDI transaction set to a trading partner, the VAN customer </a:t>
            </a:r>
            <a:r>
              <a:rPr lang="en-US" dirty="0">
                <a:solidFill>
                  <a:srgbClr val="FF0000"/>
                </a:solidFill>
              </a:rPr>
              <a:t>connects to the VAN </a:t>
            </a:r>
            <a:r>
              <a:rPr lang="en-US" dirty="0"/>
              <a:t>using a dedicated telecommunications line and then </a:t>
            </a:r>
            <a:r>
              <a:rPr lang="en-US" dirty="0">
                <a:solidFill>
                  <a:srgbClr val="FF0000"/>
                </a:solidFill>
              </a:rPr>
              <a:t>forwards the EDI-formatted message to the VAN</a:t>
            </a:r>
            <a:r>
              <a:rPr lang="en-US" dirty="0"/>
              <a:t>.</a:t>
            </a:r>
          </a:p>
          <a:p>
            <a:r>
              <a:rPr lang="en-US" dirty="0"/>
              <a:t>The VAN </a:t>
            </a:r>
            <a:r>
              <a:rPr lang="en-US" dirty="0">
                <a:solidFill>
                  <a:srgbClr val="FF0000"/>
                </a:solidFill>
              </a:rPr>
              <a:t>logs the message and delivers it to the trading partner’s mailbox </a:t>
            </a:r>
            <a:r>
              <a:rPr lang="en-US" dirty="0"/>
              <a:t>on the VAN computer.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trading partner then dials in to the VAN and retrieves its EDI-formatted messages </a:t>
            </a:r>
            <a:r>
              <a:rPr lang="en-US" dirty="0"/>
              <a:t>from that mailbox.</a:t>
            </a:r>
          </a:p>
          <a:p>
            <a:r>
              <a:rPr lang="en-US" dirty="0"/>
              <a:t>This approach is called </a:t>
            </a:r>
            <a:r>
              <a:rPr lang="en-US" b="1" dirty="0">
                <a:highlight>
                  <a:srgbClr val="FFFF00"/>
                </a:highlight>
              </a:rPr>
              <a:t>indirect connection EDI </a:t>
            </a:r>
            <a:r>
              <a:rPr lang="en-US" dirty="0"/>
              <a:t>because the </a:t>
            </a:r>
            <a:r>
              <a:rPr lang="en-US" dirty="0">
                <a:solidFill>
                  <a:srgbClr val="FF0000"/>
                </a:solidFill>
              </a:rPr>
              <a:t>trading partners pass messages through the VAN </a:t>
            </a:r>
            <a:r>
              <a:rPr lang="en-US" dirty="0"/>
              <a:t>instead of connecting their computers directly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62512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eterson\chimbo temp\Schneider2014\artwork\C8757_ch05_no callouts\Fig5-08.gif">
            <a:extLst>
              <a:ext uri="{FF2B5EF4-FFF2-40B4-BE49-F238E27FC236}">
                <a16:creationId xmlns:a16="http://schemas.microsoft.com/office/drawing/2014/main" id="{742A1BB9-5BB5-4DFD-AD93-15B617427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556011"/>
            <a:ext cx="6909386" cy="37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088C5-C603-4EF0-842D-613191FB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Indirect Connection EDI Through a VAN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80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021E-49C3-4969-B1B7-FE6C4DFF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VAN services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F716-5A54-4392-A3AD-71466B82A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Because EDI transactions are business contracts and often involve large amounts of money, the existence of an independent audit log helps establish nonrepudiation.</a:t>
            </a:r>
          </a:p>
          <a:p>
            <a:r>
              <a:rPr lang="en-US" b="1" dirty="0">
                <a:highlight>
                  <a:srgbClr val="FFFF00"/>
                </a:highlight>
              </a:rPr>
              <a:t>Nonrepudiation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ability to establish that a particular transaction actually occurred</a:t>
            </a:r>
            <a:r>
              <a:rPr lang="en-US" dirty="0"/>
              <a:t>. It prevents either party from repudiating, or </a:t>
            </a:r>
            <a:r>
              <a:rPr lang="en-US" dirty="0">
                <a:solidFill>
                  <a:srgbClr val="FF0000"/>
                </a:solidFill>
              </a:rPr>
              <a:t>denying, the transaction’s </a:t>
            </a:r>
            <a:r>
              <a:rPr lang="en-US" dirty="0"/>
              <a:t>validity or existence.</a:t>
            </a:r>
          </a:p>
          <a:p>
            <a:r>
              <a:rPr lang="en-US" dirty="0"/>
              <a:t>In the past, VANs had one serious </a:t>
            </a:r>
            <a:r>
              <a:rPr lang="en-US" dirty="0">
                <a:solidFill>
                  <a:srgbClr val="FF0000"/>
                </a:solidFill>
              </a:rPr>
              <a:t>disadvantage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cost.</a:t>
            </a:r>
          </a:p>
          <a:p>
            <a:r>
              <a:rPr lang="en-US" dirty="0"/>
              <a:t>Most VANs required an enrollment fee, a monthly maintenance fee, and a transaction fee. </a:t>
            </a:r>
          </a:p>
          <a:p>
            <a:r>
              <a:rPr lang="en-US" dirty="0">
                <a:solidFill>
                  <a:srgbClr val="FF0000"/>
                </a:solidFill>
              </a:rPr>
              <a:t>The up-front cost of implementing indirect connection EDI, including software, VAN enrollment fee, and hardware. </a:t>
            </a:r>
          </a:p>
          <a:p>
            <a:r>
              <a:rPr lang="en-US" dirty="0"/>
              <a:t>Today, VAN costs are much lower because </a:t>
            </a:r>
            <a:r>
              <a:rPr lang="en-US" dirty="0">
                <a:solidFill>
                  <a:srgbClr val="FF0000"/>
                </a:solidFill>
              </a:rPr>
              <a:t>VANs use the Internet </a:t>
            </a:r>
            <a:r>
              <a:rPr lang="en-US" dirty="0"/>
              <a:t>instead of leased telecommunication lines.</a:t>
            </a:r>
          </a:p>
          <a:p>
            <a:r>
              <a:rPr lang="en-US" dirty="0"/>
              <a:t>Many companies that provide VAN services today all use the Internet as their main data communication technology.</a:t>
            </a:r>
          </a:p>
          <a:p>
            <a:r>
              <a:rPr lang="en-US" dirty="0">
                <a:solidFill>
                  <a:srgbClr val="FF0000"/>
                </a:solidFill>
              </a:rPr>
              <a:t>EDI on the Internet</a:t>
            </a:r>
            <a:r>
              <a:rPr lang="en-US" dirty="0"/>
              <a:t> is called </a:t>
            </a:r>
            <a:r>
              <a:rPr lang="en-US" b="1" dirty="0"/>
              <a:t>Internet EDI </a:t>
            </a:r>
            <a:r>
              <a:rPr lang="en-US" dirty="0"/>
              <a:t>or </a:t>
            </a:r>
            <a:r>
              <a:rPr lang="en-US" b="1" dirty="0"/>
              <a:t>Web EDI</a:t>
            </a:r>
            <a:r>
              <a:rPr lang="en-US" dirty="0"/>
              <a:t>. It is also called </a:t>
            </a:r>
            <a:r>
              <a:rPr lang="en-US" b="1" dirty="0"/>
              <a:t>open EDI </a:t>
            </a:r>
            <a:r>
              <a:rPr lang="en-US" dirty="0"/>
              <a:t>because the Internet is an open architecture network. </a:t>
            </a:r>
          </a:p>
          <a:p>
            <a:r>
              <a:rPr lang="en-US" dirty="0"/>
              <a:t>The </a:t>
            </a:r>
            <a:r>
              <a:rPr lang="en-US" b="1" dirty="0"/>
              <a:t>EDIINT</a:t>
            </a:r>
            <a:r>
              <a:rPr lang="en-US" dirty="0"/>
              <a:t> (Electronic Data Interchange-Internet Integration) set of protocols is the most common set used for the exchange of EDI transaction sets over the Internet.</a:t>
            </a:r>
          </a:p>
        </p:txBody>
      </p:sp>
    </p:spTree>
    <p:extLst>
      <p:ext uri="{BB962C8B-B14F-4D97-AF65-F5344CB8AC3E}">
        <p14:creationId xmlns:p14="http://schemas.microsoft.com/office/powerpoint/2010/main" val="140159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0251-6FD4-4E3F-8740-8E4D08D4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EDI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4B44-0C8B-452E-89C4-8BE67E9F7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</a:t>
            </a:r>
            <a:r>
              <a:rPr lang="en-US" sz="2400" dirty="0">
                <a:solidFill>
                  <a:srgbClr val="FF0000"/>
                </a:solidFill>
              </a:rPr>
              <a:t>EDI transaction sets provide instructions to a trading partner’s bank</a:t>
            </a:r>
            <a:r>
              <a:rPr lang="en-US" sz="2400" dirty="0"/>
              <a:t>.</a:t>
            </a:r>
          </a:p>
          <a:p>
            <a:r>
              <a:rPr lang="en-US" sz="2400" dirty="0"/>
              <a:t>These transaction sets are negotiable instruments; that is, they are the electronic equivalent of checks.</a:t>
            </a:r>
          </a:p>
          <a:p>
            <a:r>
              <a:rPr lang="en-US" sz="2400" dirty="0"/>
              <a:t>All banks have the ability to perform electronic funds transfers (EFTs).  </a:t>
            </a:r>
          </a:p>
          <a:p>
            <a:r>
              <a:rPr lang="en-US" sz="2400" dirty="0"/>
              <a:t>When EFTs involve two banks, they are executed using an </a:t>
            </a:r>
            <a:r>
              <a:rPr lang="en-US" sz="2400" b="1" dirty="0">
                <a:highlight>
                  <a:srgbClr val="FFFF00"/>
                </a:highlight>
              </a:rPr>
              <a:t>automated clearing house (ACH) </a:t>
            </a:r>
            <a:r>
              <a:rPr lang="en-US" sz="2400" dirty="0"/>
              <a:t>system, which is a service that banks use to manage their accounts with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9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723F-F651-4927-B02F-4E285FF5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Supply Chain Management Using Internet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9C98-7CD0-43CF-BF39-291BD37D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When companies </a:t>
            </a:r>
            <a:r>
              <a:rPr lang="en-US" sz="3200" dirty="0">
                <a:solidFill>
                  <a:srgbClr val="FF0000"/>
                </a:solidFill>
              </a:rPr>
              <a:t>integrate their supply management and logistics activities across multiple participants in a particular product’s supply chain</a:t>
            </a:r>
            <a:r>
              <a:rPr lang="en-US" sz="3200" dirty="0"/>
              <a:t>, the job of managing that integration is called </a:t>
            </a:r>
            <a:r>
              <a:rPr lang="en-US" sz="3200" b="1" dirty="0">
                <a:highlight>
                  <a:srgbClr val="FFFF00"/>
                </a:highlight>
              </a:rPr>
              <a:t>supply chain management</a:t>
            </a:r>
            <a:r>
              <a:rPr lang="en-US" sz="3200" dirty="0"/>
              <a:t>.</a:t>
            </a:r>
          </a:p>
          <a:p>
            <a:r>
              <a:rPr lang="en-US" sz="3200" dirty="0"/>
              <a:t>The ultimate </a:t>
            </a:r>
            <a:r>
              <a:rPr lang="en-US" sz="3200" dirty="0">
                <a:solidFill>
                  <a:srgbClr val="FF0000"/>
                </a:solidFill>
              </a:rPr>
              <a:t>goal</a:t>
            </a:r>
            <a:r>
              <a:rPr lang="en-US" sz="3200" dirty="0"/>
              <a:t> of supply chain management is to achieve a </a:t>
            </a:r>
            <a:r>
              <a:rPr lang="en-US" sz="3200" dirty="0">
                <a:solidFill>
                  <a:srgbClr val="FF0000"/>
                </a:solidFill>
              </a:rPr>
              <a:t>higher quality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FF0000"/>
                </a:solidFill>
              </a:rPr>
              <a:t>lower-cost </a:t>
            </a:r>
            <a:r>
              <a:rPr lang="en-US" sz="3200" dirty="0"/>
              <a:t>product at the end of the chain.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12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72EA">
            <a:extLst>
              <a:ext uri="{FF2B5EF4-FFF2-40B4-BE49-F238E27FC236}">
                <a16:creationId xmlns:a16="http://schemas.microsoft.com/office/drawing/2014/main" id="{447A1D00-45C8-4A28-8CB5-026C07560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283"/>
          <a:stretch/>
        </p:blipFill>
        <p:spPr>
          <a:xfrm>
            <a:off x="2253807" y="645106"/>
            <a:ext cx="7671378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0A523-94CD-44F2-B821-FBE030B5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Advantages of Using Internet Technologies in Supply Chain Management</a:t>
            </a:r>
          </a:p>
        </p:txBody>
      </p:sp>
    </p:spTree>
    <p:extLst>
      <p:ext uri="{BB962C8B-B14F-4D97-AF65-F5344CB8AC3E}">
        <p14:creationId xmlns:p14="http://schemas.microsoft.com/office/powerpoint/2010/main" val="1503341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C6E2-A04C-4C43-AD0D-1A21FCBC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Materials-Tracking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069EC-1E44-4A05-85F2-E709892A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Companies have been using </a:t>
            </a:r>
            <a:r>
              <a:rPr lang="en-US" sz="2400" dirty="0">
                <a:solidFill>
                  <a:srgbClr val="FF0000"/>
                </a:solidFill>
              </a:rPr>
              <a:t>optical scanners </a:t>
            </a:r>
            <a:r>
              <a:rPr lang="en-US" sz="2400" dirty="0"/>
              <a:t>and </a:t>
            </a:r>
            <a:r>
              <a:rPr lang="en-US" sz="2400" b="1" dirty="0">
                <a:highlight>
                  <a:srgbClr val="FFFF00"/>
                </a:highlight>
              </a:rPr>
              <a:t>bar codes </a:t>
            </a:r>
            <a:r>
              <a:rPr lang="en-US" sz="2400" dirty="0"/>
              <a:t>for many years to help track the movement of materials.</a:t>
            </a:r>
          </a:p>
          <a:p>
            <a:r>
              <a:rPr lang="en-US" sz="2400" dirty="0"/>
              <a:t>Figure 5-10 shows a typical bar-coded shipping label that is used in the auto industry.</a:t>
            </a:r>
          </a:p>
          <a:p>
            <a:r>
              <a:rPr lang="en-US" sz="2400" dirty="0"/>
              <a:t>Each bar-coded element is a representation of an element of the ASC X12 transaction set number 856, Advance Shipping Notice.</a:t>
            </a:r>
          </a:p>
          <a:p>
            <a:r>
              <a:rPr lang="en-US" sz="2400" dirty="0"/>
              <a:t>Five of the 856 transaction set’s elements are bar coded including Part Number, Quantity Shipped, Purchase Order Number, Serial Number, and Packing List Number).</a:t>
            </a:r>
          </a:p>
        </p:txBody>
      </p:sp>
    </p:spTree>
    <p:extLst>
      <p:ext uri="{BB962C8B-B14F-4D97-AF65-F5344CB8AC3E}">
        <p14:creationId xmlns:p14="http://schemas.microsoft.com/office/powerpoint/2010/main" val="235327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peterson\chimbo temp\Schneider2014\artwork\C8757_ch05_no callouts\Fig5-10.gif">
            <a:extLst>
              <a:ext uri="{FF2B5EF4-FFF2-40B4-BE49-F238E27FC236}">
                <a16:creationId xmlns:a16="http://schemas.microsoft.com/office/drawing/2014/main" id="{2A440F8E-81D8-497B-BF3F-753608E14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859" y="1732675"/>
            <a:ext cx="5600897" cy="37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CE9D3-C367-4180-B59D-021760CE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/>
              <a:t>Shipping Label with Bar-coded Elements from EDI Transaction Set 856, Advance Shipping Notice</a:t>
            </a:r>
          </a:p>
        </p:txBody>
      </p:sp>
    </p:spTree>
    <p:extLst>
      <p:ext uri="{BB962C8B-B14F-4D97-AF65-F5344CB8AC3E}">
        <p14:creationId xmlns:p14="http://schemas.microsoft.com/office/powerpoint/2010/main" val="340260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F3A9-E9E4-42B5-ADD7-62FAAE25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Radio Frequency Identification Devices (RFID)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1657-E18F-480E-BFAB-7E7AF342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second wave of electronic commerce, companies are integrating </a:t>
            </a:r>
            <a:r>
              <a:rPr lang="en-US" dirty="0">
                <a:solidFill>
                  <a:srgbClr val="FF0000"/>
                </a:solidFill>
              </a:rPr>
              <a:t>new types of tracking </a:t>
            </a:r>
            <a:r>
              <a:rPr lang="en-US" dirty="0"/>
              <a:t>into their Internet-based materials-tracking systems.</a:t>
            </a:r>
          </a:p>
          <a:p>
            <a:r>
              <a:rPr lang="en-US" dirty="0"/>
              <a:t>The most promising technology now being used is </a:t>
            </a:r>
            <a:r>
              <a:rPr lang="en-US" b="1" dirty="0">
                <a:highlight>
                  <a:srgbClr val="FFFF00"/>
                </a:highlight>
              </a:rPr>
              <a:t>radio frequency identification devices (RFIDs)</a:t>
            </a:r>
            <a:r>
              <a:rPr lang="en-US" dirty="0"/>
              <a:t>, which are small chips that use radio transmissions to track inventory.</a:t>
            </a:r>
          </a:p>
          <a:p>
            <a:r>
              <a:rPr lang="en-US" dirty="0"/>
              <a:t>RFIDs that have their own </a:t>
            </a:r>
            <a:r>
              <a:rPr lang="en-US" dirty="0">
                <a:solidFill>
                  <a:srgbClr val="FF0000"/>
                </a:solidFill>
              </a:rPr>
              <a:t>power supply </a:t>
            </a:r>
            <a:r>
              <a:rPr lang="en-US" dirty="0"/>
              <a:t>are called </a:t>
            </a:r>
            <a:r>
              <a:rPr lang="en-US" b="1" dirty="0">
                <a:highlight>
                  <a:srgbClr val="FFFF00"/>
                </a:highlight>
              </a:rPr>
              <a:t>active RFIDs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b="1" dirty="0">
                <a:highlight>
                  <a:srgbClr val="FFFF00"/>
                </a:highlight>
              </a:rPr>
              <a:t>passive RFID</a:t>
            </a:r>
            <a:r>
              <a:rPr lang="en-US" dirty="0"/>
              <a:t>, which can be made cheaply and in very small sizes</a:t>
            </a:r>
            <a:r>
              <a:rPr lang="en-US" dirty="0">
                <a:solidFill>
                  <a:srgbClr val="FF0000"/>
                </a:solidFill>
              </a:rPr>
              <a:t>, does not need a power source</a:t>
            </a:r>
            <a:r>
              <a:rPr lang="en-US" dirty="0"/>
              <a:t>.</a:t>
            </a:r>
          </a:p>
          <a:p>
            <a:r>
              <a:rPr lang="en-US" dirty="0"/>
              <a:t>It receives a radio signal form a nearby transmitter and extracts a tiny amount of power from that signal.</a:t>
            </a:r>
          </a:p>
          <a:p>
            <a:r>
              <a:rPr lang="en-US" dirty="0"/>
              <a:t>It uses the power it extracts to send a signal back to the transmitter. That signal includes information about the inventory item to which the RFID has been affixed.</a:t>
            </a:r>
          </a:p>
          <a:p>
            <a:r>
              <a:rPr lang="en-US" dirty="0"/>
              <a:t>Passive RFIDs are small enough to be installed on the face of credit cards or sewn into clothing items.</a:t>
            </a:r>
          </a:p>
        </p:txBody>
      </p:sp>
    </p:spTree>
    <p:extLst>
      <p:ext uri="{BB962C8B-B14F-4D97-AF65-F5344CB8AC3E}">
        <p14:creationId xmlns:p14="http://schemas.microsoft.com/office/powerpoint/2010/main" val="390197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FCFB47-3C9E-4532-8065-D3633A77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7A625B-A166-4C03-ADD8-0535D718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5A5F97-C3A9-4101-8F5C-06E22105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Snagit_PPTA284">
            <a:extLst>
              <a:ext uri="{FF2B5EF4-FFF2-40B4-BE49-F238E27FC236}">
                <a16:creationId xmlns:a16="http://schemas.microsoft.com/office/drawing/2014/main" id="{AF324717-B41C-42FB-B599-7C09A3EEC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3" b="3"/>
          <a:stretch/>
        </p:blipFill>
        <p:spPr>
          <a:xfrm>
            <a:off x="806117" y="809244"/>
            <a:ext cx="6583680" cy="5239512"/>
          </a:xfrm>
          <a:prstGeom prst="rect">
            <a:avLst/>
          </a:prstGeom>
          <a:ln w="6350" cap="sq">
            <a:noFill/>
            <a:miter lim="800000"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239F34-0E2D-4746-AAA9-920BD606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079E22-5065-47F9-AFCA-63C0DF22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098EF8-6D81-466E-A59B-778568FC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B163DD-56F6-482F-862E-B6B9244D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44EF4DE-2334-4B49-8DC2-FDAC562A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DC9CA-E7B6-4C28-9AD2-4CFA11AF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/>
              <a:t>Passive RFID tag</a:t>
            </a:r>
          </a:p>
        </p:txBody>
      </p:sp>
    </p:spTree>
    <p:extLst>
      <p:ext uri="{BB962C8B-B14F-4D97-AF65-F5344CB8AC3E}">
        <p14:creationId xmlns:p14="http://schemas.microsoft.com/office/powerpoint/2010/main" val="354004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CA2E-9CD3-4427-95F1-7062B951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Basic Business Functions</a:t>
            </a:r>
          </a:p>
        </p:txBody>
      </p:sp>
      <p:pic>
        <p:nvPicPr>
          <p:cNvPr id="4" name="Picture 5" descr="fig02">
            <a:extLst>
              <a:ext uri="{FF2B5EF4-FFF2-40B4-BE49-F238E27FC236}">
                <a16:creationId xmlns:a16="http://schemas.microsoft.com/office/drawing/2014/main" id="{B6D6E7BB-5B55-43ED-A6B8-014C6303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 bwMode="auto">
          <a:xfrm>
            <a:off x="1227747" y="1206900"/>
            <a:ext cx="4369455" cy="44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58F2-48D3-4C40-BA9D-27A967CE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business</a:t>
            </a:r>
            <a:r>
              <a:rPr lang="en-US" dirty="0"/>
              <a:t> consists of </a:t>
            </a:r>
            <a:r>
              <a:rPr lang="en-US" dirty="0">
                <a:solidFill>
                  <a:srgbClr val="FF0000"/>
                </a:solidFill>
              </a:rPr>
              <a:t>four basic functions </a:t>
            </a:r>
            <a:r>
              <a:rPr lang="en-US" dirty="0"/>
              <a:t>in order to be successful. </a:t>
            </a:r>
          </a:p>
          <a:p>
            <a:pPr hangingPunct="0"/>
            <a:r>
              <a:rPr lang="en-US" dirty="0"/>
              <a:t>In a successful business, the four basic functions will work seamlessly together to </a:t>
            </a:r>
            <a:r>
              <a:rPr lang="en-US" dirty="0">
                <a:solidFill>
                  <a:srgbClr val="FF0000"/>
                </a:solidFill>
              </a:rPr>
              <a:t>serve five entities</a:t>
            </a:r>
            <a:r>
              <a:rPr lang="en-US" dirty="0"/>
              <a:t>:  </a:t>
            </a:r>
          </a:p>
          <a:p>
            <a:pPr lvl="1" hangingPunct="0">
              <a:buFont typeface="Wingdings" panose="05000000000000000000" pitchFamily="2" charset="2"/>
              <a:buChar char="§"/>
            </a:pPr>
            <a:r>
              <a:rPr lang="en-US" dirty="0"/>
              <a:t>Suppliers</a:t>
            </a:r>
          </a:p>
          <a:p>
            <a:pPr lvl="1" hangingPunct="0">
              <a:buFont typeface="Wingdings" panose="05000000000000000000" pitchFamily="2" charset="2"/>
              <a:buChar char="§"/>
            </a:pPr>
            <a:r>
              <a:rPr lang="en-US" dirty="0"/>
              <a:t>Customers</a:t>
            </a:r>
          </a:p>
          <a:p>
            <a:pPr lvl="1" hangingPunct="0">
              <a:buFont typeface="Wingdings" panose="05000000000000000000" pitchFamily="2" charset="2"/>
              <a:buChar char="§"/>
            </a:pPr>
            <a:r>
              <a:rPr lang="en-US" dirty="0"/>
              <a:t>Employees</a:t>
            </a:r>
          </a:p>
          <a:p>
            <a:pPr lvl="1" hangingPunct="0">
              <a:buFont typeface="Wingdings" panose="05000000000000000000" pitchFamily="2" charset="2"/>
              <a:buChar char="§"/>
            </a:pPr>
            <a:r>
              <a:rPr lang="en-US" dirty="0"/>
              <a:t>Invoices/payments</a:t>
            </a:r>
          </a:p>
          <a:p>
            <a:pPr lvl="1" hangingPunct="0">
              <a:buFont typeface="Wingdings" panose="05000000000000000000" pitchFamily="2" charset="2"/>
              <a:buChar char="§"/>
            </a:pPr>
            <a:r>
              <a:rPr lang="en-US" dirty="0"/>
              <a:t>Products and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6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E7DD">
            <a:extLst>
              <a:ext uri="{FF2B5EF4-FFF2-40B4-BE49-F238E27FC236}">
                <a16:creationId xmlns:a16="http://schemas.microsoft.com/office/drawing/2014/main" id="{47C50925-6C90-4C47-B814-F1E0E2AA5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32" y="645106"/>
            <a:ext cx="8847329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727CE-8133-4B94-91C9-77AD1399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Key Features of Bar Code, Passive RFID, and Active RFID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8656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5ED6-0544-4884-B45B-0DFF88CE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585F-C3AB-498C-8D5C-9C43A4257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Outsourcing? </a:t>
            </a:r>
          </a:p>
          <a:p>
            <a:r>
              <a:rPr lang="en-US" dirty="0"/>
              <a:t>What is Offshoring? </a:t>
            </a:r>
          </a:p>
          <a:p>
            <a:r>
              <a:rPr lang="en-US" dirty="0"/>
              <a:t>What is the difference between Outsourcing and Offshoring?</a:t>
            </a:r>
          </a:p>
          <a:p>
            <a:r>
              <a:rPr lang="en-US" dirty="0"/>
              <a:t>What is Direct and Indirect materials purchasing?</a:t>
            </a:r>
          </a:p>
          <a:p>
            <a:r>
              <a:rPr lang="en-US" dirty="0"/>
              <a:t>What are considered logistics activities?</a:t>
            </a:r>
          </a:p>
          <a:p>
            <a:r>
              <a:rPr lang="en-US" dirty="0"/>
              <a:t>What is E-government?</a:t>
            </a:r>
          </a:p>
          <a:p>
            <a:r>
              <a:rPr lang="en-US" dirty="0"/>
              <a:t>What is Electronic Data Interchange (EDI)?</a:t>
            </a:r>
          </a:p>
          <a:p>
            <a:r>
              <a:rPr lang="en-US" dirty="0"/>
              <a:t>What are the two types of EDI connections?</a:t>
            </a:r>
          </a:p>
          <a:p>
            <a:r>
              <a:rPr lang="en-US" dirty="0"/>
              <a:t>What is value-added network (VAN)?</a:t>
            </a:r>
          </a:p>
          <a:p>
            <a:r>
              <a:rPr lang="en-US" dirty="0"/>
              <a:t>What are the three material-tracking technologies? (what are the difference?)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05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C096-ACDB-4453-BE9A-BCC9D778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9CF7-1612-41A8-9B16-67533788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Laudon, K., Essentials of MIS 12</a:t>
            </a:r>
            <a:r>
              <a:rPr lang="en-US" baseline="30000" dirty="0"/>
              <a:t>th</a:t>
            </a:r>
            <a:r>
              <a:rPr lang="en-US" dirty="0"/>
              <a:t> Edition (2017), Pearson, ISBN: 9780134474014</a:t>
            </a:r>
          </a:p>
          <a:p>
            <a:r>
              <a:rPr lang="en-US" dirty="0">
                <a:hlinkClick r:id="rId2"/>
              </a:rPr>
              <a:t>https://blog.atlasrfidstore.com/active-rfid-vs-passive-rfid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F501-8E8F-43AF-8470-FD2CF920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Business Environment</a:t>
            </a:r>
          </a:p>
        </p:txBody>
      </p:sp>
      <p:pic>
        <p:nvPicPr>
          <p:cNvPr id="4" name="Picture 3" descr="fig02">
            <a:extLst>
              <a:ext uri="{FF2B5EF4-FFF2-40B4-BE49-F238E27FC236}">
                <a16:creationId xmlns:a16="http://schemas.microsoft.com/office/drawing/2014/main" id="{6C648E6B-3977-4D8C-9CA7-6468B175F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654996" y="1209579"/>
            <a:ext cx="5199152" cy="44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D145-5CA5-4ADC-A689-81EE4B88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Every business will have to </a:t>
            </a:r>
            <a:r>
              <a:rPr lang="en-US" dirty="0">
                <a:solidFill>
                  <a:srgbClr val="FF0000"/>
                </a:solidFill>
              </a:rPr>
              <a:t>deal with </a:t>
            </a:r>
            <a:r>
              <a:rPr lang="en-US" dirty="0"/>
              <a:t>all of these environmental entities.</a:t>
            </a:r>
          </a:p>
        </p:txBody>
      </p:sp>
    </p:spTree>
    <p:extLst>
      <p:ext uri="{BB962C8B-B14F-4D97-AF65-F5344CB8AC3E}">
        <p14:creationId xmlns:p14="http://schemas.microsoft.com/office/powerpoint/2010/main" val="425041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51F8-E6E7-4023-9366-268C8B8E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Types of Information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8B16-DEB5-4505-BB7F-8C386B69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There are four major enterprise applications typically used to make an organization success.</a:t>
            </a:r>
          </a:p>
          <a:p>
            <a:pPr lvl="1"/>
            <a:r>
              <a:rPr lang="en-US" sz="3000" b="1" dirty="0"/>
              <a:t>Supply Chain Management Systems (SCM)</a:t>
            </a:r>
          </a:p>
          <a:p>
            <a:pPr lvl="1"/>
            <a:r>
              <a:rPr lang="en-US" sz="3000" b="1" dirty="0"/>
              <a:t>Customer Relationship Management Systems (CRM)</a:t>
            </a:r>
          </a:p>
          <a:p>
            <a:pPr lvl="1"/>
            <a:r>
              <a:rPr lang="en-US" sz="3000" b="1" dirty="0"/>
              <a:t>Knowledge Management systems (KMS)</a:t>
            </a:r>
          </a:p>
          <a:p>
            <a:pPr lvl="1"/>
            <a:r>
              <a:rPr lang="en-US" sz="3000" b="1" dirty="0"/>
              <a:t>Enterprise Systems (AKA Enterprise Resource Planning (ERP))</a:t>
            </a:r>
          </a:p>
          <a:p>
            <a:pPr marL="274320" lvl="1" indent="0">
              <a:buNone/>
            </a:pP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8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8188-26FC-4671-90F0-E5AB67E6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Supply Chain Management Systems (SCM)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2C1BF-14EA-4DBE-86A1-B70A4C06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Supply chain management systems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offer new opportunities for companies to integrate data and information with their suppliers and ultimately, lower costs for everyone.</a:t>
            </a:r>
          </a:p>
        </p:txBody>
      </p:sp>
    </p:spTree>
    <p:extLst>
      <p:ext uri="{BB962C8B-B14F-4D97-AF65-F5344CB8AC3E}">
        <p14:creationId xmlns:p14="http://schemas.microsoft.com/office/powerpoint/2010/main" val="385540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1B13-7EFE-497B-94CD-205CA42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Customer Relationship Management Systems (CRM)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64BA-8A98-4C65-85BF-4DDFF562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ideal </a:t>
            </a:r>
            <a:r>
              <a:rPr lang="en-US" sz="3200" b="1" dirty="0">
                <a:highlight>
                  <a:srgbClr val="FFFF00"/>
                </a:highlight>
              </a:rPr>
              <a:t>CRM system </a:t>
            </a:r>
            <a:r>
              <a:rPr lang="en-US" sz="3200" dirty="0"/>
              <a:t>provides end-to-end customer care from receipt of order through product delivery.</a:t>
            </a:r>
          </a:p>
          <a:p>
            <a:r>
              <a:rPr lang="en-US" sz="3200" dirty="0"/>
              <a:t>CRM also helps a firm cut the costs of keeping good customers by supplying the entire organization with a consolidated view of the customers’ needs. </a:t>
            </a:r>
          </a:p>
          <a:p>
            <a:r>
              <a:rPr lang="en-US" sz="3200" dirty="0"/>
              <a:t>Unprofitable customers are more easily identified with a CRM system and the time and energy spent can be retargeted to more profitable customers.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3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24D9-7D31-4334-BBBB-0DD1C1D7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Knowledge Management Systems (KMS)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49A6-4BE7-4EEF-B701-5528D218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Knowledge management systems (KMS)</a:t>
            </a:r>
            <a:r>
              <a:rPr lang="en-US" sz="3200" dirty="0"/>
              <a:t> enable organizations to better manage processes for capturing and applying knowledge and expertise.</a:t>
            </a:r>
          </a:p>
        </p:txBody>
      </p:sp>
    </p:spTree>
    <p:extLst>
      <p:ext uri="{BB962C8B-B14F-4D97-AF65-F5344CB8AC3E}">
        <p14:creationId xmlns:p14="http://schemas.microsoft.com/office/powerpoint/2010/main" val="269685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2794</Words>
  <Application>Microsoft Office PowerPoint</Application>
  <PresentationFormat>Widescreen</PresentationFormat>
  <Paragraphs>182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Century Gothic</vt:lpstr>
      <vt:lpstr>Garamond</vt:lpstr>
      <vt:lpstr>Gill Sans MT</vt:lpstr>
      <vt:lpstr>Wingdings</vt:lpstr>
      <vt:lpstr>SavonVTI</vt:lpstr>
      <vt:lpstr>Com 3105 E-Commerce Application Development</vt:lpstr>
      <vt:lpstr>Learning Objectives</vt:lpstr>
      <vt:lpstr>Some business background for you</vt:lpstr>
      <vt:lpstr>Basic Business Functions</vt:lpstr>
      <vt:lpstr>The Business Environment</vt:lpstr>
      <vt:lpstr>Common Types of Information System</vt:lpstr>
      <vt:lpstr>Supply Chain Management Systems (SCM)</vt:lpstr>
      <vt:lpstr>Customer Relationship Management Systems (CRM)</vt:lpstr>
      <vt:lpstr>Knowledge Management Systems (KMS)</vt:lpstr>
      <vt:lpstr>Enterprise Systems </vt:lpstr>
      <vt:lpstr>Purchasing, Logistics, and Business Support Processes</vt:lpstr>
      <vt:lpstr>Outsourcing and Offshoring</vt:lpstr>
      <vt:lpstr>Purchasing Activities</vt:lpstr>
      <vt:lpstr>Industry Value Chain</vt:lpstr>
      <vt:lpstr>Steps in a Typical Business Purchasing Process</vt:lpstr>
      <vt:lpstr>Direct VS. Indirect Materials Purchasing</vt:lpstr>
      <vt:lpstr>Logistics Activities</vt:lpstr>
      <vt:lpstr>E-Government</vt:lpstr>
      <vt:lpstr>Electronic Data Interchange</vt:lpstr>
      <vt:lpstr>History of EDI (Early Business Information Interchange Efforts)</vt:lpstr>
      <vt:lpstr>History of EDI (Emergence of Broader Standards: The Birth of EDI)</vt:lpstr>
      <vt:lpstr>Commonly Used EDI Transaction Sets</vt:lpstr>
      <vt:lpstr>How EDI Works</vt:lpstr>
      <vt:lpstr>Paper-Based Purchasing Process</vt:lpstr>
      <vt:lpstr>Information Flows in a Paper-Based Purchasing Process</vt:lpstr>
      <vt:lpstr>EDI Purchasing Process</vt:lpstr>
      <vt:lpstr>Information Flows in an EDI Purchasing Process</vt:lpstr>
      <vt:lpstr>Value-Added Networks (VAN)</vt:lpstr>
      <vt:lpstr>Direct Connection EDI</vt:lpstr>
      <vt:lpstr>Value-Added Networks (VAN)</vt:lpstr>
      <vt:lpstr>Indirect Connection EDI Through a VAN</vt:lpstr>
      <vt:lpstr>VAN services Today</vt:lpstr>
      <vt:lpstr>EDI Payments</vt:lpstr>
      <vt:lpstr>Supply Chain Management Using Internet Technologies</vt:lpstr>
      <vt:lpstr>Advantages of Using Internet Technologies in Supply Chain Management</vt:lpstr>
      <vt:lpstr>Materials-Tracking Technologies</vt:lpstr>
      <vt:lpstr>Shipping Label with Bar-coded Elements from EDI Transaction Set 856, Advance Shipping Notice</vt:lpstr>
      <vt:lpstr>Radio Frequency Identification Devices (RFID)</vt:lpstr>
      <vt:lpstr>Passive RFID tag</vt:lpstr>
      <vt:lpstr>Key Features of Bar Code, Passive RFID, and Active RFID technologies</vt:lpstr>
      <vt:lpstr>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3105 E-Commerce Application Development</dc:title>
  <dc:creator>Hans Yip</dc:creator>
  <cp:lastModifiedBy>Hans Yip</cp:lastModifiedBy>
  <cp:revision>14</cp:revision>
  <dcterms:created xsi:type="dcterms:W3CDTF">2020-02-23T22:15:06Z</dcterms:created>
  <dcterms:modified xsi:type="dcterms:W3CDTF">2020-02-24T06:03:07Z</dcterms:modified>
</cp:coreProperties>
</file>