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1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5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2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2" r:id="rId5"/>
    <p:sldLayoutId id="2147483748" r:id="rId6"/>
    <p:sldLayoutId id="2147483749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A picture containing outdoor, kite, colorful, orange&#10;&#10;Description automatically generated">
            <a:extLst>
              <a:ext uri="{FF2B5EF4-FFF2-40B4-BE49-F238E27FC236}">
                <a16:creationId xmlns:a16="http://schemas.microsoft.com/office/drawing/2014/main" id="{0FBF40BD-B57D-42B8-B4BC-1938B6C02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60" b="2018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D17C5-6542-49F6-BC63-B0189151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Com 3105 E-Commerce Application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3F2DC-BA66-499A-887C-A390309A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75" y="5783001"/>
            <a:ext cx="10656310" cy="4259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pc="80" dirty="0"/>
              <a:t>Hans Yip</a:t>
            </a:r>
          </a:p>
        </p:txBody>
      </p:sp>
    </p:spTree>
    <p:extLst>
      <p:ext uri="{BB962C8B-B14F-4D97-AF65-F5344CB8AC3E}">
        <p14:creationId xmlns:p14="http://schemas.microsoft.com/office/powerpoint/2010/main" val="418406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nagit_PPTD524">
            <a:extLst>
              <a:ext uri="{FF2B5EF4-FFF2-40B4-BE49-F238E27FC236}">
                <a16:creationId xmlns:a16="http://schemas.microsoft.com/office/drawing/2014/main" id="{1CC60F4D-9760-45B9-B2F6-615F5F66F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110410"/>
            <a:ext cx="6909386" cy="462928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64F8B-050C-4DB6-B79E-CFC993209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/>
              <a:t>Social Media Strategies for Business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48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C92D-DBA1-40C7-9BD4-FE7E589A1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Social Shopping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D5B4D-23D3-4B07-B690-167C40824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Craigslist</a:t>
            </a:r>
            <a:r>
              <a:rPr lang="en-US" sz="2800" dirty="0"/>
              <a:t> started as </a:t>
            </a:r>
            <a:r>
              <a:rPr lang="en-US" sz="2800" dirty="0">
                <a:solidFill>
                  <a:srgbClr val="FF0000"/>
                </a:solidFill>
              </a:rPr>
              <a:t>information resource </a:t>
            </a:r>
            <a:r>
              <a:rPr lang="en-US" sz="2800" dirty="0"/>
              <a:t>for San Francisco residents</a:t>
            </a:r>
          </a:p>
          <a:p>
            <a:pPr lvl="1"/>
            <a:r>
              <a:rPr lang="en-US" sz="2800" dirty="0"/>
              <a:t>Expanded to other cities and several other countries</a:t>
            </a:r>
          </a:p>
          <a:p>
            <a:pPr lvl="1"/>
            <a:r>
              <a:rPr lang="en-US" sz="2800" dirty="0"/>
              <a:t>Operated as a not-for-profit foundation with all postings other than help-wanted ads free</a:t>
            </a:r>
          </a:p>
          <a:p>
            <a:r>
              <a:rPr lang="en-US" sz="2800" dirty="0"/>
              <a:t>Etsy is a place to buy and sell handmade items</a:t>
            </a:r>
          </a:p>
          <a:p>
            <a:r>
              <a:rPr lang="en-US" sz="2800" dirty="0" err="1"/>
              <a:t>Poshmark</a:t>
            </a:r>
            <a:r>
              <a:rPr lang="en-US" sz="2800" dirty="0"/>
              <a:t> is devoted to women’s clothing and fashion accessories and optimized for mobile phone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3651-C0E8-4BB8-A1A7-CA5ED69A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Virtual Learning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FB857-3D85-4775-A9CD-3CEF27FEF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Distance learning platforms </a:t>
            </a:r>
            <a:r>
              <a:rPr lang="en-US" sz="2800" dirty="0"/>
              <a:t>for student-instructor interaction (Blackboard)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Tools</a:t>
            </a:r>
            <a:r>
              <a:rPr lang="en-US" sz="2800" dirty="0"/>
              <a:t> include bulletin boards, chat rooms, drawing boards</a:t>
            </a:r>
          </a:p>
          <a:p>
            <a:r>
              <a:rPr lang="en-US" sz="2800" dirty="0"/>
              <a:t>Massive Open Online Courses (MOOC) became widely known in 2012 with the formation of Coursera and Udacity</a:t>
            </a:r>
          </a:p>
          <a:p>
            <a:pPr lvl="1"/>
            <a:r>
              <a:rPr lang="en-US" sz="2800" dirty="0"/>
              <a:t>Many schools are launching MOOCs or using them in some way but issue with low completion rates (in some cases lower than 2%)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AA815-6DCE-4B05-818F-B7294D39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Open-Source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CCAE1-068D-4201-9BD4-C134DEC20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Some 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open-source software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devoted to development of virtual learning communities including Moodle and </a:t>
            </a:r>
            <a:r>
              <a:rPr lang="en-US" sz="2800" dirty="0" err="1"/>
              <a:t>uPortal</a:t>
            </a:r>
            <a:endParaRPr lang="en-US" sz="2800" dirty="0"/>
          </a:p>
          <a:p>
            <a:r>
              <a:rPr lang="en-US" sz="2800" dirty="0"/>
              <a:t>Developed  by a community of programmers who make it </a:t>
            </a:r>
            <a:r>
              <a:rPr lang="en-US" sz="2800" dirty="0">
                <a:solidFill>
                  <a:srgbClr val="FF0000"/>
                </a:solidFill>
              </a:rPr>
              <a:t>available at no cost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Other programmers </a:t>
            </a:r>
            <a:r>
              <a:rPr lang="en-US" sz="2800" dirty="0"/>
              <a:t>use, work with and </a:t>
            </a:r>
            <a:r>
              <a:rPr lang="en-US" sz="2800" dirty="0">
                <a:solidFill>
                  <a:srgbClr val="FF0000"/>
                </a:solidFill>
              </a:rPr>
              <a:t>improve the software</a:t>
            </a:r>
          </a:p>
          <a:p>
            <a:r>
              <a:rPr lang="en-US" sz="2800" dirty="0"/>
              <a:t>Early and successful example of a virtual community we would now call a social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7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3BD7-C8C2-4323-92CF-AE989731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Internal Social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F9F8-5E7F-4B8A-A24B-27959CA3D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Provide social interaction among organization’s employees</a:t>
            </a:r>
          </a:p>
          <a:p>
            <a:r>
              <a:rPr lang="en-US" sz="2800" dirty="0"/>
              <a:t>Also includes important information for employees</a:t>
            </a:r>
          </a:p>
          <a:p>
            <a:r>
              <a:rPr lang="en-US" sz="2800" dirty="0"/>
              <a:t>Run on organization’s </a:t>
            </a:r>
            <a:r>
              <a:rPr lang="en-US" sz="2800" dirty="0">
                <a:solidFill>
                  <a:srgbClr val="FF0000"/>
                </a:solidFill>
              </a:rPr>
              <a:t>intranet</a:t>
            </a:r>
          </a:p>
          <a:p>
            <a:r>
              <a:rPr lang="en-US" sz="2800" dirty="0"/>
              <a:t>Saves money by replacing printed distribution</a:t>
            </a:r>
          </a:p>
          <a:p>
            <a:r>
              <a:rPr lang="en-US" sz="2800" dirty="0"/>
              <a:t>Provided easy access to employee information</a:t>
            </a:r>
          </a:p>
          <a:p>
            <a:r>
              <a:rPr lang="en-US" sz="2800" dirty="0"/>
              <a:t>Good for geographically dispersed employees</a:t>
            </a:r>
          </a:p>
          <a:p>
            <a:r>
              <a:rPr lang="en-US" sz="2800" dirty="0"/>
              <a:t>Many companies are now adding wireless connectivity for employees who are traveling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73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10B3-6ADB-4DB6-9784-02B687C1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Mobile Commerce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A6287-947F-4D9B-B800-29AB1D1F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Short messaging service (SMS) </a:t>
            </a:r>
            <a:r>
              <a:rPr lang="en-US" sz="2800" dirty="0"/>
              <a:t>is usually </a:t>
            </a:r>
            <a:r>
              <a:rPr lang="en-US" sz="2800" dirty="0">
                <a:solidFill>
                  <a:srgbClr val="FF0000"/>
                </a:solidFill>
              </a:rPr>
              <a:t>called texting </a:t>
            </a:r>
            <a:r>
              <a:rPr lang="en-US" sz="2800" dirty="0"/>
              <a:t>and allows mobile phone users to send short text messages to each other</a:t>
            </a:r>
          </a:p>
          <a:p>
            <a:r>
              <a:rPr lang="en-US" sz="2800" dirty="0"/>
              <a:t>United States developments allowing phones to be used as Web browsers occurred in 2008</a:t>
            </a:r>
          </a:p>
          <a:p>
            <a:pPr lvl="1"/>
            <a:r>
              <a:rPr lang="en-US" sz="2800" dirty="0"/>
              <a:t>High-speed mobile telephone network availability grew dramatically</a:t>
            </a:r>
          </a:p>
          <a:p>
            <a:pPr lvl="1"/>
            <a:r>
              <a:rPr lang="en-US" sz="2800" dirty="0"/>
              <a:t>Manufacturers offered range of smart phones with Web browser, large screens, operating system, ability to run applications</a:t>
            </a:r>
          </a:p>
          <a:p>
            <a:pPr lvl="2"/>
            <a:r>
              <a:rPr lang="en-US" sz="2800" dirty="0"/>
              <a:t>Potential for </a:t>
            </a:r>
            <a:r>
              <a:rPr lang="en-US" sz="2800" dirty="0">
                <a:highlight>
                  <a:srgbClr val="FFFF00"/>
                </a:highlight>
              </a:rPr>
              <a:t>mobile commerce (m-commerce)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47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E648-1BE9-4AEC-83DE-81012512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Mobile Phones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29494-0924-4BF9-9580-748A0D83E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Internet-capable phones </a:t>
            </a:r>
            <a:r>
              <a:rPr lang="en-US" sz="2800" dirty="0"/>
              <a:t>first caught on in Japan and Southeast Asia </a:t>
            </a:r>
          </a:p>
          <a:p>
            <a:pPr lvl="1"/>
            <a:r>
              <a:rPr lang="en-US" sz="2800" dirty="0"/>
              <a:t>Telecommunication companies there offered high-capacity mobile phone networks before U.S.</a:t>
            </a:r>
          </a:p>
          <a:p>
            <a:pPr lvl="1"/>
            <a:r>
              <a:rPr lang="en-US" sz="2800" dirty="0"/>
              <a:t>NTT DoCoMo, Japan’s largest phone company, pioneered mobile commerce in 2000</a:t>
            </a:r>
          </a:p>
          <a:p>
            <a:r>
              <a:rPr lang="en-US" sz="2800" dirty="0"/>
              <a:t>In the U.S. the introduction of smart phones and high-capacity networks began appearing in 2008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Apple iPhone and Android phones </a:t>
            </a:r>
            <a:r>
              <a:rPr lang="en-US" sz="2800" dirty="0"/>
              <a:t>opened the door for serious U.S. mobile commerce for the first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30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51238-126E-4801-B33A-42DA79EF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Tablet </a:t>
            </a:r>
            <a:r>
              <a:rPr lang="en-US" dirty="0"/>
              <a:t>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98A31-B5E5-4436-81A4-6D1719DC3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Smaller than laptop </a:t>
            </a:r>
            <a:r>
              <a:rPr lang="en-US" sz="2400" dirty="0"/>
              <a:t>computer, </a:t>
            </a:r>
            <a:r>
              <a:rPr lang="en-US" sz="2400" dirty="0">
                <a:solidFill>
                  <a:srgbClr val="FF0000"/>
                </a:solidFill>
              </a:rPr>
              <a:t>larger than phone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Connect to the Internet wirelessly </a:t>
            </a:r>
            <a:r>
              <a:rPr lang="en-US" sz="2400" dirty="0"/>
              <a:t>through phone carrier service or local network</a:t>
            </a:r>
          </a:p>
          <a:p>
            <a:r>
              <a:rPr lang="en-US" sz="2400" b="1" dirty="0">
                <a:highlight>
                  <a:srgbClr val="FFFF00"/>
                </a:highlight>
              </a:rPr>
              <a:t>Phablets</a:t>
            </a:r>
            <a:r>
              <a:rPr lang="en-US" sz="2400" dirty="0"/>
              <a:t> - </a:t>
            </a:r>
            <a:r>
              <a:rPr lang="en-US" sz="2400" dirty="0">
                <a:solidFill>
                  <a:srgbClr val="FF0000"/>
                </a:solidFill>
              </a:rPr>
              <a:t>large phones with high-resolution screens</a:t>
            </a:r>
          </a:p>
          <a:p>
            <a:pPr lvl="1"/>
            <a:r>
              <a:rPr lang="en-US" sz="2400" dirty="0"/>
              <a:t>By 2015 more tablets sold than personal computers</a:t>
            </a:r>
          </a:p>
          <a:p>
            <a:r>
              <a:rPr lang="en-US" sz="2400" dirty="0">
                <a:highlight>
                  <a:srgbClr val="FFFF00"/>
                </a:highlight>
              </a:rPr>
              <a:t>Wireless Application Protocol (WAP) </a:t>
            </a:r>
            <a:r>
              <a:rPr lang="en-US" sz="2400" dirty="0"/>
              <a:t>allows HTML Web pages to be displayed on small-screen devices</a:t>
            </a:r>
          </a:p>
          <a:p>
            <a:pPr lvl="1"/>
            <a:r>
              <a:rPr lang="en-US" sz="2400" dirty="0"/>
              <a:t>Optional due to larger, high resolution screens and phablets where normal pages can be displayed</a:t>
            </a:r>
          </a:p>
          <a:p>
            <a:r>
              <a:rPr lang="en-US" sz="2400" dirty="0"/>
              <a:t>Touchscreen controls now prevalent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45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CD9E4-47CC-4452-900A-9FEF47B10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>
                <a:solidFill>
                  <a:schemeClr val="bg1"/>
                </a:solidFill>
              </a:rPr>
              <a:t>Mobile Devices, including Smartphones, Tablets and Phablets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nagit_PPTC28">
            <a:extLst>
              <a:ext uri="{FF2B5EF4-FFF2-40B4-BE49-F238E27FC236}">
                <a16:creationId xmlns:a16="http://schemas.microsoft.com/office/drawing/2014/main" id="{378AF31A-7146-465A-B9BA-8DEE92890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70" y="1597777"/>
            <a:ext cx="6202238" cy="365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46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F042-C8F8-492B-A1D5-C90B5D14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Mobile Device Operating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F347D-A232-4375-8C0D-C12F3AF09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Apple/BlackBerry use proprietary operating systems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HTC, Motorola and Samsung</a:t>
            </a:r>
            <a:r>
              <a:rPr lang="en-US" sz="2400" dirty="0"/>
              <a:t> once created their own operating systems and software applications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Now use a standard operating system </a:t>
            </a:r>
            <a:r>
              <a:rPr lang="en-US" sz="2400" dirty="0"/>
              <a:t>provided by a third party such as </a:t>
            </a:r>
            <a:r>
              <a:rPr lang="en-US" sz="2400" dirty="0">
                <a:solidFill>
                  <a:srgbClr val="FF0000"/>
                </a:solidFill>
              </a:rPr>
              <a:t>Android and Windows Phone</a:t>
            </a:r>
          </a:p>
          <a:p>
            <a:r>
              <a:rPr lang="en-US" sz="2400" dirty="0">
                <a:highlight>
                  <a:srgbClr val="FFFF00"/>
                </a:highlight>
              </a:rPr>
              <a:t>Google’s Android </a:t>
            </a:r>
            <a:r>
              <a:rPr lang="en-US" sz="2400" dirty="0"/>
              <a:t>is most popular and fastest growing third-party, </a:t>
            </a:r>
            <a:r>
              <a:rPr lang="en-US" sz="2400" dirty="0">
                <a:solidFill>
                  <a:srgbClr val="FF0000"/>
                </a:solidFill>
              </a:rPr>
              <a:t>open source, operating system</a:t>
            </a:r>
          </a:p>
          <a:p>
            <a:r>
              <a:rPr lang="en-US" sz="2400" dirty="0"/>
              <a:t>Modifying operating system generally voids warranty</a:t>
            </a:r>
          </a:p>
          <a:p>
            <a:pPr lvl="1"/>
            <a:r>
              <a:rPr lang="en-US" sz="2400" dirty="0"/>
              <a:t>Jailbreaking (Apple iPhone modification)</a:t>
            </a:r>
          </a:p>
          <a:p>
            <a:pPr lvl="1"/>
            <a:r>
              <a:rPr lang="en-US" sz="2400" dirty="0"/>
              <a:t>Rooting (Android modification)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5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DA08-7390-4611-BD7F-02C79976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EBF6-3F95-44F8-BF61-3DC2438DC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Social Networking</a:t>
            </a:r>
          </a:p>
          <a:p>
            <a:r>
              <a:rPr lang="en-US" sz="2200" dirty="0"/>
              <a:t>Open-Source Software</a:t>
            </a:r>
          </a:p>
          <a:p>
            <a:r>
              <a:rPr lang="en-US" sz="2200" dirty="0"/>
              <a:t>Mobile Commerce</a:t>
            </a:r>
          </a:p>
          <a:p>
            <a:r>
              <a:rPr lang="en-US" sz="2200" dirty="0"/>
              <a:t>Online Auctions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12980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F2EA-0142-4AA7-8CD2-08BB63A0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Mobile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82EA3-8E45-448C-8E63-D28B2D680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Today most mobile phones use a common operating system due to a change in the way software applications are developed and sold</a:t>
            </a:r>
          </a:p>
          <a:p>
            <a:r>
              <a:rPr lang="en-US" sz="2800" dirty="0">
                <a:highlight>
                  <a:srgbClr val="FFFF00"/>
                </a:highlight>
              </a:rPr>
              <a:t>Apple App Store </a:t>
            </a:r>
            <a:r>
              <a:rPr lang="en-US" sz="2800" dirty="0"/>
              <a:t>and </a:t>
            </a:r>
            <a:r>
              <a:rPr lang="en-US" sz="2800" dirty="0" err="1">
                <a:highlight>
                  <a:srgbClr val="FFFF00"/>
                </a:highlight>
              </a:rPr>
              <a:t>GooglePlay</a:t>
            </a:r>
            <a:r>
              <a:rPr lang="en-US" sz="2800" dirty="0"/>
              <a:t> sell apps </a:t>
            </a:r>
          </a:p>
          <a:p>
            <a:pPr lvl="1"/>
            <a:r>
              <a:rPr lang="en-US" sz="2800" dirty="0"/>
              <a:t>Some developed and sold by independent software developers under a revenue sharing agreement</a:t>
            </a:r>
          </a:p>
          <a:p>
            <a:r>
              <a:rPr lang="en-US" sz="2800" dirty="0"/>
              <a:t>Some apps provide a gateway to a company’s Web site and some sold for a small fee </a:t>
            </a:r>
          </a:p>
          <a:p>
            <a:pPr lvl="1"/>
            <a:r>
              <a:rPr lang="en-US" sz="2800" dirty="0"/>
              <a:t>Most sell for $1 - $5</a:t>
            </a:r>
          </a:p>
          <a:p>
            <a:pPr lvl="1"/>
            <a:r>
              <a:rPr lang="en-US" sz="2800" dirty="0"/>
              <a:t>Games, puzzles, productivity tools, reference 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02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CF7E5-6360-4ED2-BA41-CA773889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Mobile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FC472-60F3-45A5-B652-ADA1FFB8F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Some media sites offer </a:t>
            </a:r>
            <a:r>
              <a:rPr lang="en-US" sz="2800" dirty="0">
                <a:solidFill>
                  <a:srgbClr val="FF0000"/>
                </a:solidFill>
              </a:rPr>
              <a:t>free access to online content </a:t>
            </a:r>
            <a:r>
              <a:rPr lang="en-US" sz="2800" dirty="0"/>
              <a:t>through apps while </a:t>
            </a:r>
            <a:r>
              <a:rPr lang="en-US" sz="2800" dirty="0">
                <a:solidFill>
                  <a:srgbClr val="FF0000"/>
                </a:solidFill>
              </a:rPr>
              <a:t>others sell subscriptions</a:t>
            </a:r>
          </a:p>
          <a:p>
            <a:r>
              <a:rPr lang="en-US" sz="2800" dirty="0"/>
              <a:t>Some mobile apps </a:t>
            </a:r>
            <a:r>
              <a:rPr lang="en-US" sz="2800" dirty="0">
                <a:solidFill>
                  <a:srgbClr val="FF0000"/>
                </a:solidFill>
              </a:rPr>
              <a:t>include advertising </a:t>
            </a:r>
            <a:r>
              <a:rPr lang="en-US" sz="2800" dirty="0"/>
              <a:t>in their revenue model</a:t>
            </a:r>
          </a:p>
          <a:p>
            <a:r>
              <a:rPr lang="en-US" sz="2800" dirty="0"/>
              <a:t>Mobile device use for banking and financial services is growing</a:t>
            </a:r>
          </a:p>
          <a:p>
            <a:r>
              <a:rPr lang="en-US" sz="2800" dirty="0"/>
              <a:t>Hospitals and clinics are providing apps to give doctors information for treating patients</a:t>
            </a:r>
          </a:p>
          <a:p>
            <a:r>
              <a:rPr lang="en-US" sz="2800" dirty="0"/>
              <a:t>Phones’ </a:t>
            </a:r>
            <a:r>
              <a:rPr lang="en-US" sz="2800" dirty="0">
                <a:solidFill>
                  <a:srgbClr val="FF0000"/>
                </a:solidFill>
              </a:rPr>
              <a:t>global positioning satellite (GPS) </a:t>
            </a:r>
            <a:r>
              <a:rPr lang="en-US" sz="2800" dirty="0"/>
              <a:t>service capabilities create mobile business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61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FCDA-F832-4E7F-859E-32EE4746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Mobile Payment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7D988-A32A-46AB-8777-02F478522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Mobile wallets </a:t>
            </a:r>
            <a:r>
              <a:rPr lang="en-US" sz="2400" dirty="0"/>
              <a:t>are mobile phones that function as credit cards (available since 2004 in Japan)</a:t>
            </a:r>
          </a:p>
          <a:p>
            <a:pPr lvl="1"/>
            <a:r>
              <a:rPr lang="en-US" sz="2400" dirty="0"/>
              <a:t>Other countries have seen significant adoptions of mobile phone apps that make payments</a:t>
            </a:r>
          </a:p>
          <a:p>
            <a:r>
              <a:rPr lang="en-US" sz="2400" dirty="0"/>
              <a:t>Widespread credit card use in U.S. has limited the popularity of mobile device payment apps</a:t>
            </a:r>
          </a:p>
          <a:p>
            <a:pPr lvl="1"/>
            <a:r>
              <a:rPr lang="en-US" sz="2400" dirty="0"/>
              <a:t>2011: Phone readers made available to retailers by American Express, Visa, MasterCard</a:t>
            </a:r>
          </a:p>
          <a:p>
            <a:pPr lvl="1"/>
            <a:r>
              <a:rPr lang="en-US" sz="2400" dirty="0"/>
              <a:t>2013: </a:t>
            </a:r>
            <a:r>
              <a:rPr lang="en-US" sz="2400" dirty="0">
                <a:solidFill>
                  <a:srgbClr val="FF0000"/>
                </a:solidFill>
              </a:rPr>
              <a:t>Google Wallet </a:t>
            </a:r>
            <a:r>
              <a:rPr lang="en-US" sz="2400" dirty="0"/>
              <a:t>use increased</a:t>
            </a:r>
          </a:p>
          <a:p>
            <a:pPr lvl="1"/>
            <a:r>
              <a:rPr lang="en-US" sz="2400" dirty="0"/>
              <a:t>2015: Starbucks attributed growth to customers using its order and pay mobile app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72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756FC-8123-4025-8375-79F7F01E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Online Auctions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CF94E-4D2E-4BAF-8E2C-428924D43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Perfect business opportunity for the Web</a:t>
            </a:r>
          </a:p>
          <a:p>
            <a:r>
              <a:rPr lang="en-US" sz="2800" dirty="0">
                <a:highlight>
                  <a:srgbClr val="FFFF00"/>
                </a:highlight>
              </a:rPr>
              <a:t>Auction site </a:t>
            </a:r>
            <a:r>
              <a:rPr lang="en-US" sz="2800" dirty="0">
                <a:solidFill>
                  <a:srgbClr val="FF0000"/>
                </a:solidFill>
              </a:rPr>
              <a:t>charges both buyers and sellers </a:t>
            </a:r>
            <a:r>
              <a:rPr lang="en-US" sz="2800" dirty="0"/>
              <a:t>to participate and sells advertising</a:t>
            </a:r>
          </a:p>
          <a:p>
            <a:r>
              <a:rPr lang="en-US" sz="2800" dirty="0"/>
              <a:t>Online auctions capitalize on Internet’s strength</a:t>
            </a:r>
          </a:p>
          <a:p>
            <a:pPr lvl="1"/>
            <a:r>
              <a:rPr lang="en-US" sz="2800" dirty="0"/>
              <a:t>Bring together geographically dispersed people sharing narrow interests</a:t>
            </a:r>
          </a:p>
          <a:p>
            <a:pPr lvl="1"/>
            <a:r>
              <a:rPr lang="en-US" sz="2800" dirty="0"/>
              <a:t>Create a natural social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29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17CB0-42B7-4B23-B914-36CD327A7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Auction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BD0B2-6675-4BA7-91FD-991EE0F2C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Auctions date from Babylon in 500 B.C. </a:t>
            </a:r>
          </a:p>
          <a:p>
            <a:r>
              <a:rPr lang="en-US" sz="2400" dirty="0"/>
              <a:t>Common activity in 17th century England</a:t>
            </a:r>
          </a:p>
          <a:p>
            <a:r>
              <a:rPr lang="en-US" sz="2400" dirty="0"/>
              <a:t>Seller offers item for sale and provides information to potential buyers, but does not establish a price</a:t>
            </a:r>
          </a:p>
          <a:p>
            <a:pPr lvl="1"/>
            <a:r>
              <a:rPr lang="en-US" sz="2400" dirty="0"/>
              <a:t>Potential buyers (bidders) offer the price they are willing to pay (bids)</a:t>
            </a:r>
          </a:p>
          <a:p>
            <a:pPr lvl="1"/>
            <a:r>
              <a:rPr lang="en-US" sz="2400" dirty="0"/>
              <a:t>Private valuations are the amounts buyers are willing to pay</a:t>
            </a:r>
          </a:p>
          <a:p>
            <a:r>
              <a:rPr lang="en-US" sz="2400" dirty="0"/>
              <a:t>Auctioneer manages auction process</a:t>
            </a:r>
          </a:p>
          <a:p>
            <a:pPr lvl="1"/>
            <a:r>
              <a:rPr lang="en-US" sz="2400" dirty="0"/>
              <a:t>Shill bidders make bids on behalf of the seller and may artificially inflate the price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09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1F29-2F88-4B53-AFFD-03EC56952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English Auctions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0A145-C5B3-4C34-8D79-651644D00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Bidders publicly announce successively higher bids until no higher bid is forthcoming</a:t>
            </a:r>
          </a:p>
          <a:p>
            <a:pPr lvl="1"/>
            <a:r>
              <a:rPr lang="en-US" sz="2400" dirty="0"/>
              <a:t>Item sold to highest bidder (at bidder’s price)</a:t>
            </a:r>
          </a:p>
          <a:p>
            <a:r>
              <a:rPr lang="en-US" sz="2400" dirty="0"/>
              <a:t>Called ascending-price auction, open auction or open-outcry auction as bids are publicly announced</a:t>
            </a:r>
          </a:p>
          <a:p>
            <a:r>
              <a:rPr lang="en-US" sz="2400" dirty="0"/>
              <a:t>Minimum bid is the beginning price</a:t>
            </a:r>
          </a:p>
          <a:p>
            <a:pPr lvl="1"/>
            <a:r>
              <a:rPr lang="en-US" sz="2400" dirty="0"/>
              <a:t>If no bidders willing to pay, item is not sold</a:t>
            </a:r>
          </a:p>
          <a:p>
            <a:r>
              <a:rPr lang="en-US" sz="2400" dirty="0"/>
              <a:t>Reserve price is seller’s minimum price</a:t>
            </a:r>
          </a:p>
          <a:p>
            <a:pPr lvl="1"/>
            <a:r>
              <a:rPr lang="en-US" sz="2400" dirty="0"/>
              <a:t>If not met, item is not sold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00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94564-DA52-40D7-993E-B260B6C1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English Auctions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92D23-D025-45B2-931A-3C02BD494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Yankee auctions offer multiple units of an item for sale and allow bidders to specify desired quantity</a:t>
            </a:r>
          </a:p>
          <a:p>
            <a:pPr lvl="1"/>
            <a:r>
              <a:rPr lang="en-US" sz="2400" dirty="0"/>
              <a:t>Highest bidder allotted bid quantity</a:t>
            </a:r>
          </a:p>
          <a:p>
            <a:pPr lvl="1"/>
            <a:r>
              <a:rPr lang="en-US" sz="2400" dirty="0"/>
              <a:t>Remaining items allocated to next highest bidders until all items distributed</a:t>
            </a:r>
          </a:p>
          <a:p>
            <a:pPr lvl="1"/>
            <a:r>
              <a:rPr lang="en-US" sz="2400" dirty="0"/>
              <a:t>Bidders all pay lowest successful bidder price</a:t>
            </a:r>
          </a:p>
          <a:p>
            <a:r>
              <a:rPr lang="en-US" sz="2400" dirty="0"/>
              <a:t>Drawbacks for both buyers and sellers</a:t>
            </a:r>
          </a:p>
          <a:p>
            <a:pPr lvl="1"/>
            <a:r>
              <a:rPr lang="en-US" sz="2400" dirty="0"/>
              <a:t>Winning bidders tend not to bid their full private valuation so seller does not obtain maximum price</a:t>
            </a:r>
          </a:p>
          <a:p>
            <a:pPr lvl="1"/>
            <a:r>
              <a:rPr lang="en-US" sz="2400" dirty="0"/>
              <a:t>Bidders risk getting caught up in the excitement and bidding more than private valuation (winner’s curse)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41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FD2C-7D9E-4091-91E0-EAD895D0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Dutch Auctions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FEB79-7788-4949-B639-F84D28BA8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Form of open auction where bidding starts at a high price and drops until bidder accepts price</a:t>
            </a:r>
          </a:p>
          <a:p>
            <a:r>
              <a:rPr lang="en-US" sz="2400" dirty="0"/>
              <a:t>Also called descending-price auctions</a:t>
            </a:r>
          </a:p>
          <a:p>
            <a:r>
              <a:rPr lang="en-US" sz="2400" dirty="0"/>
              <a:t>Seller offers a number of similar items for sale</a:t>
            </a:r>
          </a:p>
          <a:p>
            <a:r>
              <a:rPr lang="en-US" sz="2400" dirty="0"/>
              <a:t>Common implementation is to use a clock (price drops with each tick)</a:t>
            </a:r>
          </a:p>
          <a:p>
            <a:pPr lvl="1"/>
            <a:r>
              <a:rPr lang="en-US" sz="2400" dirty="0"/>
              <a:t>First bidders to stop the clock becomes the winning bidder and if items remain, the clock is restarted</a:t>
            </a:r>
          </a:p>
          <a:p>
            <a:r>
              <a:rPr lang="en-US" sz="2400" dirty="0"/>
              <a:t>Often better for the seller because buyer will not let bid drop much below valuation for fear of losing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064B-812E-498B-B092-89C4B7DB2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First-Price Sealed-Bid Auctions/Second-Price Sealed-Bid Auctions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5DF47-4B50-4F18-B311-A548100FB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Sealed-bid auction bidders submit bids independently</a:t>
            </a:r>
          </a:p>
          <a:p>
            <a:r>
              <a:rPr lang="en-US" sz="2400" dirty="0"/>
              <a:t>First-price sealed-bid auction the highest bidder wins</a:t>
            </a:r>
          </a:p>
          <a:p>
            <a:pPr lvl="1"/>
            <a:r>
              <a:rPr lang="en-US" sz="2400" dirty="0"/>
              <a:t>If multiple items auctioned, next highest bidders awarded remaining items at their bid price</a:t>
            </a:r>
          </a:p>
          <a:p>
            <a:r>
              <a:rPr lang="en-US" sz="2400" dirty="0"/>
              <a:t>Second-price sealed-bid auction is same as first-price sealed-bid auction except highest bidder awarded item at second-highest bidder price</a:t>
            </a:r>
          </a:p>
          <a:p>
            <a:pPr lvl="1"/>
            <a:r>
              <a:rPr lang="en-US" sz="2400" dirty="0"/>
              <a:t>Commonly called </a:t>
            </a:r>
            <a:r>
              <a:rPr lang="en-US" sz="2400" dirty="0" err="1"/>
              <a:t>Vickrey</a:t>
            </a:r>
            <a:r>
              <a:rPr lang="en-US" sz="2400" dirty="0"/>
              <a:t> auctions</a:t>
            </a:r>
          </a:p>
          <a:p>
            <a:pPr lvl="2"/>
            <a:r>
              <a:rPr lang="en-US" sz="2400" dirty="0"/>
              <a:t>Yields higher seller returns</a:t>
            </a:r>
          </a:p>
          <a:p>
            <a:pPr lvl="2"/>
            <a:r>
              <a:rPr lang="en-US" sz="2400" dirty="0"/>
              <a:t>Encourages bidders to bid private valuation amounts</a:t>
            </a:r>
          </a:p>
          <a:p>
            <a:pPr lvl="2"/>
            <a:r>
              <a:rPr lang="en-US" sz="2400" dirty="0"/>
              <a:t>Reduces tendency for bidder collusion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55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703A-197F-4CE2-990D-2A524D62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Open-Outcry Double Auctions/Double Auctions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C2F6B-1778-4BD5-A9D6-E0E644014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Open-outcry double auctions</a:t>
            </a:r>
          </a:p>
          <a:p>
            <a:pPr lvl="1"/>
            <a:r>
              <a:rPr lang="en-US" sz="2400" dirty="0"/>
              <a:t>Buy and sell offers shouted by traders in trading pit</a:t>
            </a:r>
          </a:p>
          <a:p>
            <a:pPr lvl="2"/>
            <a:r>
              <a:rPr lang="en-US" sz="2400" dirty="0"/>
              <a:t>Each commodity, stock option traded in own pit which can become quite frenzied</a:t>
            </a:r>
          </a:p>
          <a:p>
            <a:r>
              <a:rPr lang="en-US" sz="2400" dirty="0"/>
              <a:t>Double auction buyer and sellers each submit combined price-quantity bids to auctioneer</a:t>
            </a:r>
          </a:p>
          <a:p>
            <a:pPr lvl="1"/>
            <a:r>
              <a:rPr lang="en-US" sz="2400" dirty="0"/>
              <a:t>Either sealed-bid or open-outcry</a:t>
            </a:r>
          </a:p>
          <a:p>
            <a:pPr lvl="1"/>
            <a:r>
              <a:rPr lang="en-US" sz="2400" dirty="0"/>
              <a:t>Auctioneer matches offers (starting with the lowest seller’s offer and highest buyer’s offer)</a:t>
            </a:r>
          </a:p>
          <a:p>
            <a:pPr lvl="1"/>
            <a:r>
              <a:rPr lang="en-US" sz="2400" dirty="0"/>
              <a:t>Used by New York Stock Exchange but now mostly via an electronic system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4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1C15-84F8-47FD-A8EE-269ADBCA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Social Networking Emerges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35EA9-5E77-459C-8EC0-CAB8CF41D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Internet was simply a tool that enabled communication among virtual community members. This </a:t>
            </a:r>
            <a:r>
              <a:rPr lang="en-US" sz="2400" dirty="0">
                <a:solidFill>
                  <a:srgbClr val="FF0000"/>
                </a:solidFill>
              </a:rPr>
              <a:t>intracommunity interaction among members </a:t>
            </a:r>
            <a:r>
              <a:rPr lang="en-US" sz="2400" dirty="0"/>
              <a:t>is now called </a:t>
            </a:r>
            <a:r>
              <a:rPr lang="en-US" sz="2400" b="1" dirty="0">
                <a:highlight>
                  <a:srgbClr val="FFFF00"/>
                </a:highlight>
              </a:rPr>
              <a:t>social networking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Web sites that facilitate those interactions </a:t>
            </a:r>
            <a:r>
              <a:rPr lang="en-US" sz="2400" dirty="0"/>
              <a:t>are called </a:t>
            </a:r>
            <a:r>
              <a:rPr lang="en-US" sz="2400" b="1" dirty="0">
                <a:highlight>
                  <a:srgbClr val="FFFF00"/>
                </a:highlight>
              </a:rPr>
              <a:t>social networking sites</a:t>
            </a:r>
            <a:r>
              <a:rPr lang="en-US" sz="2400" dirty="0"/>
              <a:t>. </a:t>
            </a:r>
          </a:p>
          <a:p>
            <a:r>
              <a:rPr lang="en-US" sz="2400" dirty="0"/>
              <a:t>Social networking sites </a:t>
            </a:r>
            <a:r>
              <a:rPr lang="en-US" sz="2400" dirty="0">
                <a:solidFill>
                  <a:srgbClr val="FF0000"/>
                </a:solidFill>
              </a:rPr>
              <a:t>allow individuals </a:t>
            </a:r>
            <a:r>
              <a:rPr lang="en-US" sz="2400" dirty="0"/>
              <a:t>to:</a:t>
            </a:r>
          </a:p>
          <a:p>
            <a:pPr lvl="1"/>
            <a:r>
              <a:rPr lang="en-US" sz="2400" dirty="0"/>
              <a:t>Create and publish a profile and a list of other users with whom they share a connection (or connections)</a:t>
            </a:r>
          </a:p>
          <a:p>
            <a:pPr lvl="1"/>
            <a:r>
              <a:rPr lang="en-US" sz="2400" dirty="0"/>
              <a:t>Control the list and monitor similar lists made by other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3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52F5-2336-4C4D-9E16-6F412AC2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Reverse (Seller-Bid) Auctions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32DE8-B028-489B-8200-047B0AC51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Multiple sellers submit price bids to an auctioneer who represents single buyer</a:t>
            </a:r>
          </a:p>
          <a:p>
            <a:pPr lvl="1"/>
            <a:r>
              <a:rPr lang="en-US" sz="2800" dirty="0"/>
              <a:t>Bids for given amount of specific item to purchase</a:t>
            </a:r>
          </a:p>
          <a:p>
            <a:pPr lvl="1"/>
            <a:r>
              <a:rPr lang="en-US" sz="2800" dirty="0"/>
              <a:t>Prices go down as bidding continues until no seller willing to bid lower</a:t>
            </a:r>
          </a:p>
          <a:p>
            <a:pPr lvl="1"/>
            <a:r>
              <a:rPr lang="en-US" sz="2800" dirty="0"/>
              <a:t>Most involve businesses as buyers and sellers</a:t>
            </a:r>
          </a:p>
          <a:p>
            <a:r>
              <a:rPr lang="en-US" sz="2800" dirty="0"/>
              <a:t>In many business reverse auctions, buyer acts as auctioneer and screens sellers before they can participate</a:t>
            </a:r>
          </a:p>
        </p:txBody>
      </p:sp>
    </p:spTree>
    <p:extLst>
      <p:ext uri="{BB962C8B-B14F-4D97-AF65-F5344CB8AC3E}">
        <p14:creationId xmlns:p14="http://schemas.microsoft.com/office/powerpoint/2010/main" val="64484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1B402B-3DC0-491F-A412-E9CB298CA0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585" y="645106"/>
            <a:ext cx="5762600" cy="55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C4A5B-2795-4C46-9D55-4BA88D83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600" cap="all" spc="-100"/>
              <a:t>Key Characteristics of Seven Major Auction Types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70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760B-B8C2-45AA-8338-2FFD28AD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Online Auctions and Related Businesses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51FA-A077-4C9C-8DC1-EB340C42A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Online auction business is rapidly changing</a:t>
            </a:r>
          </a:p>
          <a:p>
            <a:r>
              <a:rPr lang="en-US" sz="2400" dirty="0"/>
              <a:t>Three auction Web site categories</a:t>
            </a:r>
          </a:p>
          <a:p>
            <a:pPr lvl="1"/>
            <a:r>
              <a:rPr lang="en-US" sz="2400" dirty="0"/>
              <a:t>General consumer auctions</a:t>
            </a:r>
          </a:p>
          <a:p>
            <a:pPr lvl="1"/>
            <a:r>
              <a:rPr lang="en-US" sz="2400" dirty="0"/>
              <a:t>Specialty consumer auctions</a:t>
            </a:r>
          </a:p>
          <a:p>
            <a:pPr lvl="1"/>
            <a:r>
              <a:rPr lang="en-US" sz="2400" dirty="0"/>
              <a:t>Business-to-business auctions</a:t>
            </a:r>
          </a:p>
          <a:p>
            <a:r>
              <a:rPr lang="en-US" sz="2400" dirty="0"/>
              <a:t>Varying opinions on categorizing consumer auctions</a:t>
            </a:r>
          </a:p>
          <a:p>
            <a:pPr lvl="1"/>
            <a:r>
              <a:rPr lang="en-US" sz="2400" dirty="0"/>
              <a:t>Business-to-consumer</a:t>
            </a:r>
          </a:p>
          <a:p>
            <a:pPr lvl="1"/>
            <a:r>
              <a:rPr lang="en-US" sz="2400" dirty="0"/>
              <a:t>Consumer-to-consumer</a:t>
            </a:r>
          </a:p>
          <a:p>
            <a:pPr lvl="1"/>
            <a:r>
              <a:rPr lang="en-US" sz="2400" dirty="0"/>
              <a:t>Consumer-to-business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08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A521-A2B2-4D5D-B3E8-78324F69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Consumer Auctions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102F5-1D96-4833-A1B0-0F3B1AB16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eBay is most successful consumer auction Web site</a:t>
            </a:r>
          </a:p>
          <a:p>
            <a:pPr lvl="1"/>
            <a:r>
              <a:rPr lang="en-US" sz="2400" dirty="0"/>
              <a:t>Registration required, seller fees, rating system</a:t>
            </a:r>
          </a:p>
          <a:p>
            <a:pPr lvl="1"/>
            <a:r>
              <a:rPr lang="en-US" sz="2400" dirty="0"/>
              <a:t>Seller’s risk: buyer uses stolen credit card; buyer fails to conclude transaction </a:t>
            </a:r>
          </a:p>
          <a:p>
            <a:pPr lvl="1"/>
            <a:r>
              <a:rPr lang="en-US" sz="2400" dirty="0"/>
              <a:t>Buyer’s risk: no item delivery; misrepresented item</a:t>
            </a:r>
          </a:p>
          <a:p>
            <a:r>
              <a:rPr lang="en-US" sz="2400" dirty="0"/>
              <a:t>Most common format on eBay is English auction</a:t>
            </a:r>
          </a:p>
          <a:p>
            <a:pPr lvl="1"/>
            <a:r>
              <a:rPr lang="en-US" sz="2400" dirty="0"/>
              <a:t>Seller may set reserve price</a:t>
            </a:r>
          </a:p>
          <a:p>
            <a:pPr lvl="1"/>
            <a:r>
              <a:rPr lang="en-US" sz="2400" dirty="0"/>
              <a:t>Bidders listed, bids not disclosed (until auction end)</a:t>
            </a:r>
          </a:p>
          <a:p>
            <a:pPr lvl="1"/>
            <a:r>
              <a:rPr lang="en-US" sz="2400" dirty="0"/>
              <a:t>Continually updated high bid amount displayed</a:t>
            </a:r>
          </a:p>
          <a:p>
            <a:pPr lvl="1"/>
            <a:r>
              <a:rPr lang="en-US" sz="2400" dirty="0"/>
              <a:t>Private auction option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83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C600-BD9E-4EB5-BFC7-B1406EF1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Consumer Auctions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424FF-A824-4D55-A036-D18801143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eBay private auction site does not identify bidders</a:t>
            </a:r>
          </a:p>
          <a:p>
            <a:pPr lvl="1"/>
            <a:r>
              <a:rPr lang="en-US" sz="2400" dirty="0"/>
              <a:t>eBay only notifies seller and highest bidder </a:t>
            </a:r>
          </a:p>
          <a:p>
            <a:r>
              <a:rPr lang="en-US" sz="2400" dirty="0"/>
              <a:t>eBay’s Dutch auction is actually a Yankee auction </a:t>
            </a:r>
          </a:p>
          <a:p>
            <a:r>
              <a:rPr lang="en-US" sz="2400" dirty="0"/>
              <a:t>Minimum bid increment is the amount by which one bid must exceed previous bid</a:t>
            </a:r>
          </a:p>
          <a:p>
            <a:pPr lvl="1"/>
            <a:r>
              <a:rPr lang="en-US" sz="2400" dirty="0"/>
              <a:t>Bidder’s proxy bid automatically increases to next highest-increment needed up to maximum specified bid (may cause bidding to rise rapidly)</a:t>
            </a:r>
          </a:p>
          <a:p>
            <a:r>
              <a:rPr lang="en-US" sz="2400" dirty="0"/>
              <a:t>eBay stores allow sellers to show sale and auction items as a way to generate additional profits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72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B61D-2381-4ADF-AAB1-451AE2CD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Consumer Auctions: The Lock-In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30404-5691-4B91-A4F2-F52727B44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Economic structure of online markets is biased against new entrants</a:t>
            </a:r>
          </a:p>
          <a:p>
            <a:pPr lvl="1"/>
            <a:r>
              <a:rPr lang="en-US" sz="2800" dirty="0"/>
              <a:t>Markets become more efficient as number of buyers and sellers increase</a:t>
            </a:r>
          </a:p>
          <a:p>
            <a:pPr lvl="1"/>
            <a:r>
              <a:rPr lang="en-US" sz="2800" dirty="0"/>
              <a:t>New auction participants are more likely to patronize established sites like eBay (the lock-in effect)</a:t>
            </a:r>
          </a:p>
          <a:p>
            <a:r>
              <a:rPr lang="en-US" sz="2800" dirty="0"/>
              <a:t>eBay is dominant in the U.S. but Yahoo! was the first major online auction site in Japan and holds more than 90% of the market</a:t>
            </a:r>
          </a:p>
          <a:p>
            <a:pPr lvl="1"/>
            <a:r>
              <a:rPr lang="en-US" sz="2800" dirty="0"/>
              <a:t>eBay maintains low market share (less than 5%)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60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D0EA5-F36E-4956-A46E-1AE8B407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Specialty Consumer Auctions/Consumer Reverse Auctions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7FB53-286A-4F88-9434-762CB729B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Some firms identified special interest markets </a:t>
            </a:r>
          </a:p>
          <a:p>
            <a:pPr lvl="1"/>
            <a:r>
              <a:rPr lang="en-US" sz="2000" dirty="0"/>
              <a:t>Created specialized Web auction sites to meet the needs of that market segment</a:t>
            </a:r>
          </a:p>
          <a:p>
            <a:r>
              <a:rPr lang="en-US" sz="2000" dirty="0"/>
              <a:t>Some companies created sites allowing visitors to describe items and services they wanted to buy</a:t>
            </a:r>
          </a:p>
          <a:p>
            <a:pPr lvl="1"/>
            <a:r>
              <a:rPr lang="en-US" sz="2000" dirty="0"/>
              <a:t>Requests routed to participating merchants who offered item at a specific price (reverse-bid)</a:t>
            </a:r>
          </a:p>
          <a:p>
            <a:pPr lvl="1"/>
            <a:r>
              <a:rPr lang="en-US" sz="2000" dirty="0"/>
              <a:t>None were successful and all have closed</a:t>
            </a:r>
          </a:p>
          <a:p>
            <a:pPr lvl="1"/>
            <a:r>
              <a:rPr lang="en-US" sz="2000" dirty="0"/>
              <a:t>Priceline.com is seen as a seller-bid auction site</a:t>
            </a:r>
          </a:p>
          <a:p>
            <a:pPr lvl="2"/>
            <a:r>
              <a:rPr lang="en-US" sz="2000" dirty="0"/>
              <a:t>Completes many transactions from inventory purchased from airlines, car rental agencies and hotels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69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AABA-3B56-4428-8F41-DE37C9DA1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 Shopping and Coupon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BCB3-762E-4366-AF57-46F01A3EC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On group purchasing or group shopping sites the seller posts an item with a tentative price</a:t>
            </a:r>
          </a:p>
          <a:p>
            <a:pPr lvl="1"/>
            <a:r>
              <a:rPr lang="en-US" sz="2400" dirty="0"/>
              <a:t>Buyers enter bids to buy one unit (no price provided) and site negotiates with seller for lower price</a:t>
            </a:r>
          </a:p>
          <a:p>
            <a:pPr lvl="1"/>
            <a:r>
              <a:rPr lang="en-US" sz="2400" dirty="0"/>
              <a:t>Posted price decreases if number of bids increases </a:t>
            </a:r>
          </a:p>
          <a:p>
            <a:pPr lvl="2"/>
            <a:r>
              <a:rPr lang="en-US" sz="2400" dirty="0"/>
              <a:t>Encourages seller to offer a quantity discount (similar to a reverse auction)</a:t>
            </a:r>
          </a:p>
          <a:p>
            <a:pPr lvl="1"/>
            <a:r>
              <a:rPr lang="en-US" sz="2400" dirty="0"/>
              <a:t>Works well for reputable, non-perishable branded products but sellers not always interested</a:t>
            </a:r>
          </a:p>
          <a:p>
            <a:pPr lvl="2"/>
            <a:r>
              <a:rPr lang="en-US" sz="2400" dirty="0"/>
              <a:t>No advantage and fear of cannibalizing other sales</a:t>
            </a:r>
          </a:p>
          <a:p>
            <a:pPr lvl="1"/>
            <a:r>
              <a:rPr lang="en-US" sz="2400" dirty="0"/>
              <a:t>Successful sites: Groupon, LivingSocial, Gilt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27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2668F-15A6-46D3-8643-C99C77A8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Business-to-Business Auctions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68E1F-7BD7-4008-ABA6-7D7808153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Evolved to meet specific existing need such as excess inventory disposal (manufacturing)</a:t>
            </a:r>
          </a:p>
          <a:p>
            <a:pPr lvl="1"/>
            <a:r>
              <a:rPr lang="en-US" sz="2400" dirty="0"/>
              <a:t>Liquidation specialists: find buyers for unusable items</a:t>
            </a:r>
          </a:p>
          <a:p>
            <a:pPr lvl="1"/>
            <a:r>
              <a:rPr lang="en-US" sz="2400" dirty="0"/>
              <a:t>Liquidation brokers: firms that finds buyers for items</a:t>
            </a:r>
          </a:p>
          <a:p>
            <a:r>
              <a:rPr lang="en-US" sz="2400" dirty="0"/>
              <a:t>Online auctions are logical extensions </a:t>
            </a:r>
          </a:p>
          <a:p>
            <a:pPr lvl="1"/>
            <a:r>
              <a:rPr lang="en-US" sz="2400" dirty="0"/>
              <a:t>Large company model: Business creates its own auction site to sell excess inventory</a:t>
            </a:r>
          </a:p>
          <a:p>
            <a:pPr lvl="1"/>
            <a:r>
              <a:rPr lang="en-US" sz="2400" dirty="0"/>
              <a:t>Small company model: Third-party Web auction site takes the place of the liquidation broker</a:t>
            </a:r>
          </a:p>
          <a:p>
            <a:pPr lvl="1"/>
            <a:r>
              <a:rPr lang="en-US" sz="2400" dirty="0"/>
              <a:t>Third model: Resembles consumer online auctions</a:t>
            </a:r>
          </a:p>
          <a:p>
            <a:r>
              <a:rPr lang="en-US" sz="2400" dirty="0"/>
              <a:t>Also used to fill temporary employment openings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38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8FFE-7862-4FDD-87AA-AFC884CD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Business-to-Business Reverse Auctions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DA200-AE8C-497A-96D2-B7F6D02E0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Many electronic marketplaces that conduct B2B transactions include reverse auctions</a:t>
            </a:r>
          </a:p>
          <a:p>
            <a:pPr lvl="1"/>
            <a:r>
              <a:rPr lang="en-US" sz="2400" dirty="0"/>
              <a:t>Owens Corning has reduced purchasing costs for reverse auction purchases by an average of 10%</a:t>
            </a:r>
          </a:p>
          <a:p>
            <a:pPr lvl="1"/>
            <a:r>
              <a:rPr lang="en-US" sz="2400" dirty="0"/>
              <a:t>Reverse auctions cause suppliers to compete or price alone which may impact quality</a:t>
            </a:r>
          </a:p>
          <a:p>
            <a:pPr lvl="2"/>
            <a:r>
              <a:rPr lang="en-US" sz="2400" dirty="0"/>
              <a:t>May be useful for commodity items</a:t>
            </a:r>
          </a:p>
          <a:p>
            <a:pPr lvl="1"/>
            <a:r>
              <a:rPr lang="en-US" sz="2400" dirty="0"/>
              <a:t>Replaces trusting relationships with bidding</a:t>
            </a:r>
          </a:p>
          <a:p>
            <a:pPr lvl="1"/>
            <a:r>
              <a:rPr lang="en-US" sz="2400" dirty="0"/>
              <a:t>Large, powerful suppliers in some industries refuse to participate which may make the auction impossible </a:t>
            </a:r>
          </a:p>
          <a:p>
            <a:pPr lvl="1"/>
            <a:r>
              <a:rPr lang="en-US" sz="2400" dirty="0"/>
              <a:t>Can be efficient when high competition exists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9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1CD5C-C7F4-4113-8E32-A18D716E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Social Networking Emerges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8B2FB-7596-43BC-9C17-9A8335867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Early social networking sites included Six Degrees (1997), Friendster (2002), Tribe.net and </a:t>
            </a:r>
            <a:r>
              <a:rPr lang="en-US" sz="2400" dirty="0" err="1"/>
              <a:t>MySpace</a:t>
            </a:r>
            <a:endParaRPr lang="en-US" sz="2400" dirty="0"/>
          </a:p>
          <a:p>
            <a:r>
              <a:rPr lang="en-US" sz="2400" dirty="0"/>
              <a:t>Facebook emerged in 2006 and overtook </a:t>
            </a:r>
            <a:r>
              <a:rPr lang="en-US" sz="2400" dirty="0" err="1"/>
              <a:t>MySpace</a:t>
            </a:r>
            <a:r>
              <a:rPr lang="en-US" sz="2400" dirty="0"/>
              <a:t> as the leading social network site worldwide</a:t>
            </a:r>
          </a:p>
          <a:p>
            <a:pPr lvl="1"/>
            <a:r>
              <a:rPr lang="en-US" sz="2400" dirty="0"/>
              <a:t>More than a billion users and $6 billion in revenues</a:t>
            </a:r>
          </a:p>
          <a:p>
            <a:r>
              <a:rPr lang="en-US" sz="2400" dirty="0"/>
              <a:t>Other sites include Google+, GREE (Japan), and </a:t>
            </a:r>
            <a:r>
              <a:rPr lang="en-US" sz="2400" dirty="0" err="1">
                <a:solidFill>
                  <a:srgbClr val="FF0000"/>
                </a:solidFill>
              </a:rPr>
              <a:t>Renren</a:t>
            </a:r>
            <a:r>
              <a:rPr lang="en-US" sz="2400" dirty="0">
                <a:solidFill>
                  <a:srgbClr val="FF0000"/>
                </a:solidFill>
              </a:rPr>
              <a:t> and QQ </a:t>
            </a:r>
            <a:r>
              <a:rPr lang="en-US" sz="2400" dirty="0"/>
              <a:t>(China)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LinkedIn</a:t>
            </a:r>
            <a:r>
              <a:rPr lang="en-US" sz="2400" dirty="0"/>
              <a:t> dedicated to facilitating business contacts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Twitter</a:t>
            </a:r>
            <a:r>
              <a:rPr lang="en-US" sz="2400" dirty="0"/>
              <a:t> allows users send short messages (tweets) to other users who sign up to follow their messages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34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5F2504-5284-4919-8907-53E5F08E26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768556"/>
            <a:ext cx="6909386" cy="331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824FF-2535-4F0F-864C-5AF594B8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600" cap="all" spc="-100"/>
              <a:t>Supply Chain Characteristics and Reverse Auctions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0485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7C137-B9F1-4AF2-AB19-D62D989E0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Auction Escrow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FA246-F829-4160-BFF1-89F067B45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Buyers’ common concern is reliability of the seller</a:t>
            </a:r>
          </a:p>
          <a:p>
            <a:r>
              <a:rPr lang="en-US" sz="2400" dirty="0"/>
              <a:t>When purchasing high-value items, an escrow service can be used to protect buyer’s interest</a:t>
            </a:r>
          </a:p>
          <a:p>
            <a:pPr lvl="1"/>
            <a:r>
              <a:rPr lang="en-US" sz="2400" dirty="0"/>
              <a:t>Independent party holds payment until buyer receives item and is satisfied with it</a:t>
            </a:r>
          </a:p>
          <a:p>
            <a:pPr lvl="1"/>
            <a:r>
              <a:rPr lang="en-US" sz="2400" dirty="0"/>
              <a:t>Some escrow services take delivery and perform the inspection (qualified to do so)</a:t>
            </a:r>
          </a:p>
          <a:p>
            <a:pPr lvl="2"/>
            <a:r>
              <a:rPr lang="en-US" sz="2400" dirty="0"/>
              <a:t>Fee charged may make service too expensive</a:t>
            </a:r>
          </a:p>
          <a:p>
            <a:r>
              <a:rPr lang="en-US" sz="2400" dirty="0"/>
              <a:t>Bidders in low-price auctions should check seller’s record (rating) on the auction site and other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86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C132-65C6-400E-A2FA-ACEA1A4E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Auction Directory and Information Services/Auction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A9ED-C04E-445D-88C1-F8B953A67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err="1"/>
              <a:t>eCommerceBytes</a:t>
            </a:r>
            <a:r>
              <a:rPr lang="en-US" sz="2800" dirty="0"/>
              <a:t> publishes articles about auction industry developments and provides guidance to new participants</a:t>
            </a:r>
          </a:p>
          <a:p>
            <a:r>
              <a:rPr lang="en-US" sz="2800" dirty="0"/>
              <a:t>Price Watch lists current selling prices for computer hardware, software, and electronics to help with bidding strategies</a:t>
            </a:r>
          </a:p>
          <a:p>
            <a:r>
              <a:rPr lang="en-US" sz="2800" dirty="0"/>
              <a:t>Companies such as </a:t>
            </a:r>
            <a:r>
              <a:rPr lang="en-US" sz="2800" dirty="0" err="1"/>
              <a:t>AuctionHawk</a:t>
            </a:r>
            <a:r>
              <a:rPr lang="en-US" sz="2800" dirty="0"/>
              <a:t> and Vendio sell auction management software for buyers and sellers</a:t>
            </a:r>
          </a:p>
          <a:p>
            <a:pPr lvl="1"/>
            <a:r>
              <a:rPr lang="en-US" sz="2800" dirty="0"/>
              <a:t>Helps seller manage auctions and automate tasks</a:t>
            </a:r>
          </a:p>
          <a:p>
            <a:pPr lvl="1"/>
            <a:r>
              <a:rPr lang="en-US" sz="2800" dirty="0"/>
              <a:t>Sniping software places last second winning bids (snipes) for buyers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2C985-A119-4B37-B23E-D45FD9EA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Social Networking Emerges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C4385-ECCA-47EC-90F0-2C1FC7847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Basic idea behind many </a:t>
            </a:r>
            <a:r>
              <a:rPr lang="en-US" sz="2400" dirty="0">
                <a:highlight>
                  <a:srgbClr val="FFFF00"/>
                </a:highlight>
              </a:rPr>
              <a:t>social networking sites </a:t>
            </a:r>
            <a:r>
              <a:rPr lang="en-US" sz="2400" dirty="0"/>
              <a:t>is that people are </a:t>
            </a:r>
            <a:r>
              <a:rPr lang="en-US" sz="2400" dirty="0">
                <a:solidFill>
                  <a:srgbClr val="FF0000"/>
                </a:solidFill>
              </a:rPr>
              <a:t>invited</a:t>
            </a:r>
            <a:r>
              <a:rPr lang="en-US" sz="2400" dirty="0"/>
              <a:t> to join by </a:t>
            </a:r>
            <a:r>
              <a:rPr lang="en-US" sz="2400" dirty="0">
                <a:solidFill>
                  <a:srgbClr val="FF0000"/>
                </a:solidFill>
              </a:rPr>
              <a:t>existing members</a:t>
            </a:r>
          </a:p>
          <a:p>
            <a:pPr lvl="1"/>
            <a:r>
              <a:rPr lang="en-US" sz="2400" dirty="0"/>
              <a:t>Site provides directory (without contact information)</a:t>
            </a:r>
          </a:p>
          <a:p>
            <a:pPr lvl="1"/>
            <a:r>
              <a:rPr lang="en-US" sz="2400" dirty="0"/>
              <a:t>Communication does not occur until intended </a:t>
            </a:r>
            <a:r>
              <a:rPr lang="en-US" sz="2400" dirty="0">
                <a:solidFill>
                  <a:srgbClr val="FF0000"/>
                </a:solidFill>
              </a:rPr>
              <a:t>recipient approves </a:t>
            </a:r>
            <a:r>
              <a:rPr lang="en-US" sz="2400" dirty="0"/>
              <a:t>the contact</a:t>
            </a:r>
          </a:p>
          <a:p>
            <a:r>
              <a:rPr lang="en-US" sz="2400" dirty="0"/>
              <a:t>Some social networks focused around specific interests or capabilities</a:t>
            </a:r>
          </a:p>
          <a:p>
            <a:pPr lvl="1"/>
            <a:r>
              <a:rPr lang="en-US" sz="2400" dirty="0"/>
              <a:t>Flickr, Pinterest, </a:t>
            </a:r>
            <a:r>
              <a:rPr lang="en-US" sz="2400" dirty="0">
                <a:solidFill>
                  <a:srgbClr val="FF0000"/>
                </a:solidFill>
              </a:rPr>
              <a:t>Instagram</a:t>
            </a:r>
            <a:r>
              <a:rPr lang="en-US" sz="2400" dirty="0"/>
              <a:t>, </a:t>
            </a:r>
            <a:r>
              <a:rPr lang="en-US" sz="2400" dirty="0" err="1"/>
              <a:t>CafeMom</a:t>
            </a:r>
            <a:r>
              <a:rPr lang="en-US" sz="2400" dirty="0"/>
              <a:t>, Snapchat</a:t>
            </a:r>
          </a:p>
          <a:p>
            <a:r>
              <a:rPr lang="en-US" sz="2400" dirty="0"/>
              <a:t>The expansion of social networking sites into all corners of the world with successful sites in local languages emerging in many countries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1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515FA-DE0A-443C-9648-13F666182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5536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/>
              <a:t>Social Networking Web Sites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nagit_PPT98BB">
            <a:extLst>
              <a:ext uri="{FF2B5EF4-FFF2-40B4-BE49-F238E27FC236}">
                <a16:creationId xmlns:a16="http://schemas.microsoft.com/office/drawing/2014/main" id="{BB43A38B-DD2E-4265-AD44-4705C2214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72" y="1395172"/>
            <a:ext cx="6820639" cy="22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4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0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1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A9E01-D3E1-46B6-9D6A-3B48CD8F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>
                <a:solidFill>
                  <a:schemeClr val="bg1"/>
                </a:solidFill>
              </a:rPr>
              <a:t>Leading Social Networking sites around the World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nagit_PPT6C63">
            <a:extLst>
              <a:ext uri="{FF2B5EF4-FFF2-40B4-BE49-F238E27FC236}">
                <a16:creationId xmlns:a16="http://schemas.microsoft.com/office/drawing/2014/main" id="{995EE061-BDBC-4548-9A52-8091C3983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/>
          <a:stretch/>
        </p:blipFill>
        <p:spPr>
          <a:xfrm>
            <a:off x="5346570" y="1345139"/>
            <a:ext cx="6202238" cy="41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54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4832-ADFE-44A6-BA18-A8B21FD6E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Location-Aware Mobile Social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958D0-0513-44BB-A2C9-B0F7D211C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Traveling Internet connection </a:t>
            </a:r>
            <a:r>
              <a:rPr lang="en-US" sz="2800" dirty="0"/>
              <a:t>opens up social media possibilities that </a:t>
            </a:r>
            <a:r>
              <a:rPr lang="en-US" sz="2800" dirty="0">
                <a:solidFill>
                  <a:srgbClr val="FF0000"/>
                </a:solidFill>
              </a:rPr>
              <a:t>integrate</a:t>
            </a:r>
            <a:r>
              <a:rPr lang="en-US" sz="2800" dirty="0"/>
              <a:t> with a </a:t>
            </a:r>
            <a:r>
              <a:rPr lang="en-US" sz="2800" dirty="0">
                <a:solidFill>
                  <a:srgbClr val="FF0000"/>
                </a:solidFill>
              </a:rPr>
              <a:t>user’s specific location</a:t>
            </a:r>
          </a:p>
          <a:p>
            <a:pPr lvl="1"/>
            <a:r>
              <a:rPr lang="en-US" sz="2800" dirty="0"/>
              <a:t>Mobile devices </a:t>
            </a:r>
            <a:r>
              <a:rPr lang="en-US" sz="2800" dirty="0">
                <a:solidFill>
                  <a:srgbClr val="FF0000"/>
                </a:solidFill>
              </a:rPr>
              <a:t>transmit their location </a:t>
            </a:r>
            <a:r>
              <a:rPr lang="en-US" sz="2800" dirty="0"/>
              <a:t>to Web sites </a:t>
            </a:r>
          </a:p>
          <a:p>
            <a:pPr lvl="1"/>
            <a:r>
              <a:rPr lang="en-US" sz="2800" dirty="0"/>
              <a:t>Sites use location information to </a:t>
            </a:r>
            <a:r>
              <a:rPr lang="en-US" sz="2800" dirty="0">
                <a:solidFill>
                  <a:srgbClr val="FF0000"/>
                </a:solidFill>
              </a:rPr>
              <a:t>provide customized advertising </a:t>
            </a:r>
            <a:r>
              <a:rPr lang="en-US" sz="2800" dirty="0"/>
              <a:t>and other services</a:t>
            </a:r>
          </a:p>
          <a:p>
            <a:r>
              <a:rPr lang="en-US" sz="2800" dirty="0"/>
              <a:t>In 2015, about 35% of social media users tagged their posts with location info and 82% of mobile users obtained directions or other location information</a:t>
            </a:r>
          </a:p>
          <a:p>
            <a:r>
              <a:rPr lang="en-US" sz="2800" dirty="0"/>
              <a:t>Examples: Foursquare, Facebook, Google+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7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02BAF-D89E-47CF-BAEB-7ED6AC80A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Business Uses of Social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18844-2CFE-4BA2-95B8-7BBCB3E2B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Experts agree </a:t>
            </a:r>
            <a:r>
              <a:rPr lang="en-US" sz="2800" dirty="0">
                <a:solidFill>
                  <a:srgbClr val="FF0000"/>
                </a:solidFill>
              </a:rPr>
              <a:t>social media </a:t>
            </a:r>
            <a:r>
              <a:rPr lang="en-US" sz="2800" dirty="0"/>
              <a:t>should be </a:t>
            </a:r>
            <a:r>
              <a:rPr lang="en-US" sz="2800" dirty="0">
                <a:highlight>
                  <a:srgbClr val="FFFF00"/>
                </a:highlight>
              </a:rPr>
              <a:t>managed differently </a:t>
            </a:r>
            <a:r>
              <a:rPr lang="en-US" sz="2800" dirty="0"/>
              <a:t>than advertising efforts </a:t>
            </a:r>
          </a:p>
          <a:p>
            <a:pPr lvl="1"/>
            <a:r>
              <a:rPr lang="en-US" sz="2800" dirty="0"/>
              <a:t>Managed effectively, </a:t>
            </a:r>
            <a:r>
              <a:rPr lang="en-US" sz="2800" dirty="0">
                <a:solidFill>
                  <a:srgbClr val="FF0000"/>
                </a:solidFill>
              </a:rPr>
              <a:t>social media engagement can provide much more info about customers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Brooks</a:t>
            </a:r>
            <a:r>
              <a:rPr lang="en-US" sz="2800" dirty="0"/>
              <a:t> Running contributes to social media </a:t>
            </a:r>
            <a:r>
              <a:rPr lang="en-US" sz="2800" dirty="0">
                <a:solidFill>
                  <a:srgbClr val="FF0000"/>
                </a:solidFill>
              </a:rPr>
              <a:t>discussions dedicated to fitness </a:t>
            </a:r>
            <a:r>
              <a:rPr lang="en-US" sz="2800" dirty="0"/>
              <a:t>and does not sell products directly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Campbell’s Soup discussion </a:t>
            </a:r>
            <a:r>
              <a:rPr lang="en-US" sz="2800" dirty="0"/>
              <a:t>areas focusing on </a:t>
            </a:r>
            <a:r>
              <a:rPr lang="en-US" sz="2800" dirty="0">
                <a:solidFill>
                  <a:srgbClr val="FF0000"/>
                </a:solidFill>
              </a:rPr>
              <a:t>what soup can do for the 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51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313C22"/>
      </a:dk2>
      <a:lt2>
        <a:srgbClr val="E2E8E8"/>
      </a:lt2>
      <a:accent1>
        <a:srgbClr val="E73129"/>
      </a:accent1>
      <a:accent2>
        <a:srgbClr val="D56E17"/>
      </a:accent2>
      <a:accent3>
        <a:srgbClr val="B6A320"/>
      </a:accent3>
      <a:accent4>
        <a:srgbClr val="82B013"/>
      </a:accent4>
      <a:accent5>
        <a:srgbClr val="4EBB21"/>
      </a:accent5>
      <a:accent6>
        <a:srgbClr val="15BD2A"/>
      </a:accent6>
      <a:hlink>
        <a:srgbClr val="319095"/>
      </a:hlink>
      <a:folHlink>
        <a:srgbClr val="828282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2513</Words>
  <Application>Microsoft Office PowerPoint</Application>
  <PresentationFormat>Widescreen</PresentationFormat>
  <Paragraphs>255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Century Gothic</vt:lpstr>
      <vt:lpstr>Garamond</vt:lpstr>
      <vt:lpstr>Gill Sans MT</vt:lpstr>
      <vt:lpstr>SavonVTI</vt:lpstr>
      <vt:lpstr>Com 3105 E-Commerce Application Development</vt:lpstr>
      <vt:lpstr>Learning Objectives</vt:lpstr>
      <vt:lpstr>Social Networking Emerges</vt:lpstr>
      <vt:lpstr>Social Networking Emerges</vt:lpstr>
      <vt:lpstr>Social Networking Emerges</vt:lpstr>
      <vt:lpstr>Social Networking Web Sites</vt:lpstr>
      <vt:lpstr>Leading Social Networking sites around the World</vt:lpstr>
      <vt:lpstr>Location-Aware Mobile Social Networks</vt:lpstr>
      <vt:lpstr>Business Uses of Social Networking</vt:lpstr>
      <vt:lpstr>Social Media Strategies for Business</vt:lpstr>
      <vt:lpstr>Social Shopping Sites</vt:lpstr>
      <vt:lpstr>Virtual Learning Networks</vt:lpstr>
      <vt:lpstr>Open-Source Software</vt:lpstr>
      <vt:lpstr>Internal Social Networking</vt:lpstr>
      <vt:lpstr>Mobile Commerce</vt:lpstr>
      <vt:lpstr>Mobile Phones</vt:lpstr>
      <vt:lpstr>Tablet Devices</vt:lpstr>
      <vt:lpstr>Mobile Devices, including Smartphones, Tablets and Phablets</vt:lpstr>
      <vt:lpstr>Mobile Device Operating Systems</vt:lpstr>
      <vt:lpstr>Mobile Apps</vt:lpstr>
      <vt:lpstr>Mobile Apps</vt:lpstr>
      <vt:lpstr>Mobile Payment Apps</vt:lpstr>
      <vt:lpstr>Online Auctions</vt:lpstr>
      <vt:lpstr>Auction Basics</vt:lpstr>
      <vt:lpstr>English Auctions</vt:lpstr>
      <vt:lpstr>English Auctions</vt:lpstr>
      <vt:lpstr>Dutch Auctions</vt:lpstr>
      <vt:lpstr>First-Price Sealed-Bid Auctions/Second-Price Sealed-Bid Auctions</vt:lpstr>
      <vt:lpstr>Open-Outcry Double Auctions/Double Auctions</vt:lpstr>
      <vt:lpstr>Reverse (Seller-Bid) Auctions</vt:lpstr>
      <vt:lpstr>Key Characteristics of Seven Major Auction Types</vt:lpstr>
      <vt:lpstr>Online Auctions and Related Businesses</vt:lpstr>
      <vt:lpstr>General Consumer Auctions</vt:lpstr>
      <vt:lpstr>General Consumer Auctions</vt:lpstr>
      <vt:lpstr>General Consumer Auctions: The Lock-In Effect</vt:lpstr>
      <vt:lpstr>Specialty Consumer Auctions/Consumer Reverse Auctions</vt:lpstr>
      <vt:lpstr>Group Shopping and Coupon Sites</vt:lpstr>
      <vt:lpstr>Business-to-Business Auctions</vt:lpstr>
      <vt:lpstr>Business-to-Business Reverse Auctions</vt:lpstr>
      <vt:lpstr>Supply Chain Characteristics and Reverse Auctions</vt:lpstr>
      <vt:lpstr>Auction Escrow Services</vt:lpstr>
      <vt:lpstr>Auction Directory and Information Services/Auction Software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Ajax Demo</dc:title>
  <dc:creator>Hans Yip</dc:creator>
  <cp:lastModifiedBy>Hans Yip</cp:lastModifiedBy>
  <cp:revision>34</cp:revision>
  <dcterms:created xsi:type="dcterms:W3CDTF">2019-11-08T14:14:16Z</dcterms:created>
  <dcterms:modified xsi:type="dcterms:W3CDTF">2020-03-09T22:55:36Z</dcterms:modified>
</cp:coreProperties>
</file>