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1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3105 E-Commerce Application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9326-CB45-45C6-AC2D-74748691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Client/Server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E302-5C17-4FBC-96A9-181022C6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Three-tier</a:t>
            </a:r>
            <a:r>
              <a:rPr lang="en-US" sz="2800" dirty="0"/>
              <a:t> architecture allows additional processing before server responds to client’s request</a:t>
            </a:r>
          </a:p>
          <a:p>
            <a:pPr lvl="1"/>
            <a:r>
              <a:rPr lang="en-US" sz="2800" dirty="0"/>
              <a:t>Often includes databases and related software applications that supply information to the Web server</a:t>
            </a:r>
          </a:p>
          <a:p>
            <a:pPr lvl="2"/>
            <a:r>
              <a:rPr lang="en-US" sz="2800" dirty="0"/>
              <a:t>Web server uses software applications’ output when responding to client requests</a:t>
            </a:r>
          </a:p>
          <a:p>
            <a:r>
              <a:rPr lang="en-US" sz="2800" i="1" dirty="0">
                <a:highlight>
                  <a:srgbClr val="FFFF00"/>
                </a:highlight>
              </a:rPr>
              <a:t>N</a:t>
            </a:r>
            <a:r>
              <a:rPr lang="en-US" sz="2800" dirty="0">
                <a:highlight>
                  <a:srgbClr val="FFFF00"/>
                </a:highlight>
              </a:rPr>
              <a:t>-tier</a:t>
            </a:r>
            <a:r>
              <a:rPr lang="en-US" sz="2800" dirty="0"/>
              <a:t> architectures have more than three tiers</a:t>
            </a:r>
          </a:p>
          <a:p>
            <a:pPr lvl="1"/>
            <a:r>
              <a:rPr lang="en-US" sz="2800" dirty="0"/>
              <a:t>Track customer purchases stored in shopping carts</a:t>
            </a:r>
          </a:p>
          <a:p>
            <a:pPr lvl="1"/>
            <a:r>
              <a:rPr lang="en-US" sz="2800" dirty="0"/>
              <a:t>Look up sales tax rates</a:t>
            </a:r>
          </a:p>
          <a:p>
            <a:pPr lvl="1"/>
            <a:r>
              <a:rPr lang="en-US" sz="2800" dirty="0"/>
              <a:t>keep track of customer preferences, update in-stock inventory databases</a:t>
            </a:r>
          </a:p>
          <a:p>
            <a:pPr lvl="1"/>
            <a:r>
              <a:rPr lang="en-US" sz="2800" dirty="0"/>
              <a:t>Keep product catalog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1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92F0">
            <a:extLst>
              <a:ext uri="{FF2B5EF4-FFF2-40B4-BE49-F238E27FC236}">
                <a16:creationId xmlns:a16="http://schemas.microsoft.com/office/drawing/2014/main" id="{A47A41DC-35DA-4B21-8BD4-FC7ADD6CA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83" y="645106"/>
            <a:ext cx="6036026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8802C-7CD6-4E65-B24C-B3A6F9A1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Three-tier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52528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7C5E-1B62-4580-9D12-49F935B4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Server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08F7C-B57E-4822-922E-C643576B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Commonly used programs </a:t>
            </a:r>
            <a:r>
              <a:rPr lang="en-US" sz="2400" dirty="0"/>
              <a:t>are Apache HTTP Server and Microsoft Internet Information Server (IIS)</a:t>
            </a:r>
          </a:p>
          <a:p>
            <a:pPr lvl="1"/>
            <a:r>
              <a:rPr lang="en-US" sz="2400" dirty="0"/>
              <a:t>Some businesses, such as Google, wrote their own</a:t>
            </a:r>
          </a:p>
          <a:p>
            <a:r>
              <a:rPr lang="en-US" sz="2400" dirty="0"/>
              <a:t>Apache dominant Web server software since 1996</a:t>
            </a:r>
          </a:p>
          <a:p>
            <a:pPr lvl="1"/>
            <a:r>
              <a:rPr lang="en-US" sz="2400" dirty="0"/>
              <a:t>Free and user-supported with other services available</a:t>
            </a:r>
          </a:p>
          <a:p>
            <a:r>
              <a:rPr lang="en-US" sz="2400" dirty="0"/>
              <a:t>Microsoft IIS bundled with Microsoft Windows Server OS and runs only on Windows systems</a:t>
            </a:r>
          </a:p>
          <a:p>
            <a:pPr lvl="1"/>
            <a:r>
              <a:rPr lang="en-US" sz="2400" dirty="0"/>
              <a:t>Used on many intranets, and small and large sites that have adopted Microsoft products as standard</a:t>
            </a:r>
          </a:p>
          <a:p>
            <a:pPr lvl="1"/>
            <a:r>
              <a:rPr lang="en-US" sz="2400" dirty="0"/>
              <a:t>ISS is free but OS it comes with can be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6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492F-C057-4286-9906-51749FE0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Server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892E-011C-4460-A7B1-1463E385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Wide variety of computer brands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types, sizes used by organizations to host online operations</a:t>
            </a:r>
          </a:p>
          <a:p>
            <a:r>
              <a:rPr lang="en-US" sz="2800" dirty="0"/>
              <a:t>Small companies run Web sites on desktop PCs</a:t>
            </a:r>
          </a:p>
          <a:p>
            <a:r>
              <a:rPr lang="en-US" sz="2800" dirty="0"/>
              <a:t>Most online business operations are operated on computers designed for site hosting</a:t>
            </a:r>
          </a:p>
          <a:p>
            <a:r>
              <a:rPr lang="en-US" sz="2800" dirty="0"/>
              <a:t>Businesses select specific hardware and software elements based on site’s functionality, expected visitors, number and size of pages and 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1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C399-75DA-44E4-864B-2290F1C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Server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5997-96EA-48FA-8F9B-CB988604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Generally </a:t>
            </a:r>
            <a:r>
              <a:rPr lang="en-US" sz="3200" dirty="0">
                <a:solidFill>
                  <a:srgbClr val="FF0000"/>
                </a:solidFill>
              </a:rPr>
              <a:t>have more memory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larger (faster) hard disk drives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faster processors </a:t>
            </a:r>
            <a:r>
              <a:rPr lang="en-US" sz="3200" dirty="0"/>
              <a:t>than typical desktop computers</a:t>
            </a:r>
          </a:p>
          <a:p>
            <a:pPr lvl="1"/>
            <a:r>
              <a:rPr lang="en-US" sz="3200" dirty="0"/>
              <a:t>Many Web server computers use multiple processors</a:t>
            </a:r>
          </a:p>
          <a:p>
            <a:pPr lvl="1"/>
            <a:r>
              <a:rPr lang="en-US" sz="3200" dirty="0"/>
              <a:t>Most companies spend $2,000-$50,000 on an individual Web server with large organizations spending millions on server hardware</a:t>
            </a:r>
          </a:p>
          <a:p>
            <a:r>
              <a:rPr lang="en-US" sz="3200" dirty="0"/>
              <a:t>May be housed in freestanding cases but most are installed in equipment racks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Blade servers are servers-on-a-card </a:t>
            </a:r>
          </a:p>
          <a:p>
            <a:pPr lvl="1"/>
            <a:r>
              <a:rPr lang="en-US" sz="3200" dirty="0"/>
              <a:t>Small in size: 300 installed in single 6-foot rack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8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agit_PPT25D3">
            <a:extLst>
              <a:ext uri="{FF2B5EF4-FFF2-40B4-BE49-F238E27FC236}">
                <a16:creationId xmlns:a16="http://schemas.microsoft.com/office/drawing/2014/main" id="{F62C76B2-1713-4A4F-987D-798D3269B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56" y="645106"/>
            <a:ext cx="4949080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DBB1E-BA7D-497D-AB9D-2021AC0D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Rack-mounted blade servers</a:t>
            </a:r>
          </a:p>
        </p:txBody>
      </p:sp>
    </p:spTree>
    <p:extLst>
      <p:ext uri="{BB962C8B-B14F-4D97-AF65-F5344CB8AC3E}">
        <p14:creationId xmlns:p14="http://schemas.microsoft.com/office/powerpoint/2010/main" val="151968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31E4-211D-4036-B129-314647EC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Servers and Green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C429-F1E4-4583-89D6-8035F54E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Significant electrical power </a:t>
            </a:r>
            <a:r>
              <a:rPr lang="en-US" sz="2800" dirty="0"/>
              <a:t>needs for operating servers and cooling the room where servers housed</a:t>
            </a:r>
          </a:p>
          <a:p>
            <a:r>
              <a:rPr lang="en-US" sz="2800" dirty="0">
                <a:highlight>
                  <a:srgbClr val="FFFF00"/>
                </a:highlight>
              </a:rPr>
              <a:t>Green computing </a:t>
            </a:r>
            <a:r>
              <a:rPr lang="en-US" sz="2800" dirty="0"/>
              <a:t>is efforts to reduce environmental impact of large computing installations</a:t>
            </a:r>
          </a:p>
          <a:p>
            <a:r>
              <a:rPr lang="en-US" sz="2800" dirty="0"/>
              <a:t>Novel approaches </a:t>
            </a:r>
            <a:r>
              <a:rPr lang="en-US" sz="2800" dirty="0">
                <a:solidFill>
                  <a:srgbClr val="FF0000"/>
                </a:solidFill>
              </a:rPr>
              <a:t>using natural cooling</a:t>
            </a:r>
          </a:p>
          <a:p>
            <a:pPr lvl="1"/>
            <a:r>
              <a:rPr lang="en-US" sz="2800" dirty="0"/>
              <a:t>Google server facility in Finland</a:t>
            </a:r>
          </a:p>
          <a:p>
            <a:pPr lvl="1"/>
            <a:r>
              <a:rPr lang="en-US" sz="2800" dirty="0"/>
              <a:t>Facebook server in Lulea, Sweden</a:t>
            </a:r>
          </a:p>
          <a:p>
            <a:pPr lvl="1"/>
            <a:r>
              <a:rPr lang="en-US" sz="2800" dirty="0"/>
              <a:t>Other companies: Hewlett-Packard, FedEx, Harris 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BE85-D567-436B-9ACC-08CE8D7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Server Hardware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FB75-A2A1-4CDC-AFA2-4BD1D8FE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Electronic commerce Web sites use tiered architecture </a:t>
            </a:r>
            <a:r>
              <a:rPr lang="en-US" sz="3200" dirty="0"/>
              <a:t>to divide work of serving Web pages</a:t>
            </a:r>
          </a:p>
          <a:p>
            <a:pPr lvl="1"/>
            <a:r>
              <a:rPr lang="en-US" sz="3200" dirty="0"/>
              <a:t>May use more than one computer within each tier</a:t>
            </a:r>
          </a:p>
          <a:p>
            <a:r>
              <a:rPr lang="en-US" sz="3200" dirty="0">
                <a:highlight>
                  <a:srgbClr val="FFFF00"/>
                </a:highlight>
              </a:rPr>
              <a:t>Server farms </a:t>
            </a:r>
            <a:r>
              <a:rPr lang="en-US" sz="3200" dirty="0"/>
              <a:t>are large collections of servers lined up row after row </a:t>
            </a:r>
          </a:p>
          <a:p>
            <a:r>
              <a:rPr lang="en-US" sz="3200" dirty="0">
                <a:highlight>
                  <a:srgbClr val="FFFF00"/>
                </a:highlight>
              </a:rPr>
              <a:t>Centralized architecture </a:t>
            </a:r>
            <a:r>
              <a:rPr lang="en-US" sz="3200" dirty="0"/>
              <a:t>uses a </a:t>
            </a:r>
            <a:r>
              <a:rPr lang="en-US" sz="3200" dirty="0">
                <a:solidFill>
                  <a:srgbClr val="FF0000"/>
                </a:solidFill>
              </a:rPr>
              <a:t>few expensive, fast computers </a:t>
            </a:r>
            <a:r>
              <a:rPr lang="en-US" sz="3200" dirty="0"/>
              <a:t>and more </a:t>
            </a:r>
            <a:r>
              <a:rPr lang="en-US" sz="3200" dirty="0">
                <a:solidFill>
                  <a:srgbClr val="FF0000"/>
                </a:solidFill>
              </a:rPr>
              <a:t>sensitive to technical problems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Requires adequate backup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6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0805-C060-46C4-A27C-19B31082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Server Hardware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54E1-D181-43A4-A4FC-0ED6F591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ighlight>
                  <a:srgbClr val="FFFF00"/>
                </a:highlight>
              </a:rPr>
              <a:t>Distributed architecture (decentralized architecture)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uses many </a:t>
            </a:r>
            <a:r>
              <a:rPr lang="en-US" sz="3200" dirty="0">
                <a:solidFill>
                  <a:srgbClr val="FF0000"/>
                </a:solidFill>
              </a:rPr>
              <a:t>less-powerful, less-expensive </a:t>
            </a:r>
            <a:r>
              <a:rPr lang="en-US" sz="3200" dirty="0"/>
              <a:t>computers</a:t>
            </a:r>
          </a:p>
          <a:p>
            <a:pPr lvl="1"/>
            <a:r>
              <a:rPr lang="en-US" sz="3200" dirty="0"/>
              <a:t>Spreads risk over large number of servers</a:t>
            </a:r>
          </a:p>
          <a:p>
            <a:pPr lvl="1"/>
            <a:r>
              <a:rPr lang="en-US" sz="3200" dirty="0"/>
              <a:t>Requires additional hubs or switches to connect servers to each and the Internet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Requires cost of load balancing </a:t>
            </a:r>
            <a:r>
              <a:rPr lang="en-US" sz="3200" dirty="0"/>
              <a:t>to assign the workload efficiently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3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F5B06-6CC6-43F7-B6AF-0B172ED9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000" cap="all" spc="-100">
                <a:solidFill>
                  <a:schemeClr val="bg1"/>
                </a:solidFill>
              </a:rPr>
              <a:t>Centralized and Decentralized Web Site Architectures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4737C2-9306-4C15-AF39-70C6213131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417" y="2384"/>
            <a:ext cx="7004879" cy="66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0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Web Server Basics</a:t>
            </a:r>
          </a:p>
          <a:p>
            <a:r>
              <a:rPr lang="en-US" sz="2200" dirty="0"/>
              <a:t>Dynamic Content Generation</a:t>
            </a:r>
          </a:p>
          <a:p>
            <a:r>
              <a:rPr lang="en-US" sz="2200" dirty="0"/>
              <a:t>Multiple meanings of Web Server</a:t>
            </a:r>
          </a:p>
          <a:p>
            <a:r>
              <a:rPr lang="en-US" sz="2200" dirty="0"/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E54A-CD32-4D26-9F65-8953DA9C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Load-Balancing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EFE9-D391-44CA-8FA1-36DA56360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Load-balancing switch </a:t>
            </a:r>
            <a:r>
              <a:rPr lang="en-US" sz="4000" dirty="0"/>
              <a:t>is network </a:t>
            </a:r>
            <a:r>
              <a:rPr lang="en-US" sz="4000" dirty="0">
                <a:solidFill>
                  <a:srgbClr val="FF0000"/>
                </a:solidFill>
              </a:rPr>
              <a:t>hardware</a:t>
            </a:r>
            <a:r>
              <a:rPr lang="en-US" sz="4000" dirty="0"/>
              <a:t> that monitors server workloads and assigns incoming Web traffic to the server with most available capacity</a:t>
            </a:r>
          </a:p>
          <a:p>
            <a:pPr lvl="1"/>
            <a:r>
              <a:rPr lang="en-US" sz="4000" dirty="0">
                <a:highlight>
                  <a:srgbClr val="FFFF00"/>
                </a:highlight>
              </a:rPr>
              <a:t>Simple load-balancing system </a:t>
            </a:r>
            <a:r>
              <a:rPr lang="en-US" sz="4000" dirty="0"/>
              <a:t>traffic enters through site’s router and encounters load-balancing switch which directs traffic to best Web server</a:t>
            </a:r>
          </a:p>
          <a:p>
            <a:pPr lvl="1"/>
            <a:r>
              <a:rPr lang="en-US" sz="4000" dirty="0"/>
              <a:t>More </a:t>
            </a:r>
            <a:r>
              <a:rPr lang="en-US" sz="4000" dirty="0">
                <a:highlight>
                  <a:srgbClr val="FFFF00"/>
                </a:highlight>
              </a:rPr>
              <a:t>complex load-balancing systems </a:t>
            </a:r>
            <a:r>
              <a:rPr lang="en-US" sz="4000" dirty="0"/>
              <a:t>incoming Web traffic directed to groups of dedicated Web servers</a:t>
            </a:r>
          </a:p>
          <a:p>
            <a:pPr lvl="2"/>
            <a:r>
              <a:rPr lang="en-US" sz="4000" dirty="0"/>
              <a:t>Groups </a:t>
            </a:r>
            <a:r>
              <a:rPr lang="en-US" sz="4000" dirty="0">
                <a:solidFill>
                  <a:srgbClr val="FF0000"/>
                </a:solidFill>
              </a:rPr>
              <a:t>organized by specific functions</a:t>
            </a:r>
          </a:p>
          <a:p>
            <a:r>
              <a:rPr lang="en-US" sz="4000" dirty="0"/>
              <a:t>Cost of load-balancing systems range from about $2,000 (simple) to $15,000 - $40,000 (complex)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63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BCA921-891C-437D-94A4-E552CFDBE5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173" y="645106"/>
            <a:ext cx="7188646" cy="32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8CD2E-15A3-4419-A9FC-336E4DE6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Basic Load-balancing System</a:t>
            </a:r>
          </a:p>
        </p:txBody>
      </p:sp>
    </p:spTree>
    <p:extLst>
      <p:ext uri="{BB962C8B-B14F-4D97-AF65-F5344CB8AC3E}">
        <p14:creationId xmlns:p14="http://schemas.microsoft.com/office/powerpoint/2010/main" val="14514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6CA91-2E80-49FE-92D3-532192EF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Complex Load-balancing System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47C7EF-5201-4F73-A3C3-5265CE9AC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9541" y="2384"/>
            <a:ext cx="6926386" cy="67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5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C6CE-87E5-4312-9D9B-9AD357E6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85F5-2824-427A-A625-08916238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To </a:t>
            </a:r>
            <a:r>
              <a:rPr lang="en-US" sz="2800" dirty="0">
                <a:solidFill>
                  <a:srgbClr val="FF0000"/>
                </a:solidFill>
              </a:rPr>
              <a:t>reduce costs and effort </a:t>
            </a:r>
            <a:r>
              <a:rPr lang="en-US" sz="2800" dirty="0"/>
              <a:t>many businesses are outsourcing entire networks using </a:t>
            </a:r>
            <a:r>
              <a:rPr lang="en-US" sz="2800" dirty="0">
                <a:highlight>
                  <a:srgbClr val="FFFF00"/>
                </a:highlight>
              </a:rPr>
              <a:t>cloud computing</a:t>
            </a:r>
          </a:p>
          <a:p>
            <a:pPr lvl="1"/>
            <a:r>
              <a:rPr lang="en-US" sz="2800" dirty="0"/>
              <a:t>Allows multiple organizations to share a network of servers and software giving businesses access to computers, storage and backup at lower cost</a:t>
            </a:r>
          </a:p>
          <a:p>
            <a:pPr lvl="1"/>
            <a:r>
              <a:rPr lang="en-US" sz="2800" dirty="0"/>
              <a:t>Sometimes called infrastructure as a service (IaaS) or platform as a service (PaaS)</a:t>
            </a:r>
          </a:p>
          <a:p>
            <a:pPr lvl="1"/>
            <a:r>
              <a:rPr lang="en-US" sz="2800" dirty="0"/>
              <a:t>Resources can be allocated dynamically as needed </a:t>
            </a:r>
          </a:p>
          <a:p>
            <a:r>
              <a:rPr lang="en-US" sz="2800" dirty="0"/>
              <a:t>Some larger firms use </a:t>
            </a:r>
            <a:r>
              <a:rPr lang="en-US" sz="2800" dirty="0">
                <a:highlight>
                  <a:srgbClr val="FFFF00"/>
                </a:highlight>
              </a:rPr>
              <a:t>hybrid cloud computing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Move large-volume, routine work to cloud provider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maintain more sensitive data and processes internally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2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EA2E-023B-4A57-9C44-18922AFA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Server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5B43-482F-4864-AE1A-FA3ECCFF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Client/server architectures </a:t>
            </a:r>
            <a:r>
              <a:rPr lang="en-US" sz="2400" dirty="0"/>
              <a:t>used in LANs, WANs, Web </a:t>
            </a:r>
          </a:p>
          <a:p>
            <a:pPr lvl="1"/>
            <a:r>
              <a:rPr lang="en-US" sz="2400" dirty="0"/>
              <a:t>Server computers have more memory and larger, faster disk drives than the client computers they serve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Web browser</a:t>
            </a:r>
            <a:r>
              <a:rPr lang="en-US" sz="2400" dirty="0"/>
              <a:t>: a type of Web client software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Platform neutrality </a:t>
            </a:r>
            <a:r>
              <a:rPr lang="en-US" sz="2400" dirty="0"/>
              <a:t>is the ability of a network to connect devices using different operating systems</a:t>
            </a:r>
          </a:p>
          <a:p>
            <a:pPr lvl="1"/>
            <a:r>
              <a:rPr lang="en-US" sz="2400" dirty="0"/>
              <a:t>Critical in rapid spread, widespread Web acceptance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Web server’s main job to respond to Web client requests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highlight>
                  <a:srgbClr val="FFFF00"/>
                </a:highlight>
              </a:rPr>
              <a:t>Main elements</a:t>
            </a:r>
            <a:r>
              <a:rPr lang="en-US" sz="2400" dirty="0"/>
              <a:t>: Hardware, operating system software, and Web server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9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1F825-7378-4CEE-8FF8-8155BE1E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pPr algn="ctr"/>
            <a:r>
              <a:rPr lang="en-US" sz="2800" dirty="0"/>
              <a:t>Platform Neutrality of the Web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D3E0F-45A0-4859-95C9-7EA44710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422" y="924338"/>
            <a:ext cx="7237877" cy="507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6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620E-7016-46CD-B09F-057DC7A6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Content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7FC6-B7A8-4993-B8DF-244B618FB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Static page </a:t>
            </a:r>
            <a:r>
              <a:rPr lang="en-US" sz="2800" dirty="0"/>
              <a:t>is an unchanging page retrieved from stored Web server file(s)</a:t>
            </a:r>
          </a:p>
          <a:p>
            <a:r>
              <a:rPr lang="en-US" sz="2800" dirty="0">
                <a:highlight>
                  <a:srgbClr val="FFFF00"/>
                </a:highlight>
              </a:rPr>
              <a:t>Dynamic page </a:t>
            </a:r>
            <a:r>
              <a:rPr lang="en-US" sz="2800" dirty="0"/>
              <a:t>created in response to user request</a:t>
            </a:r>
          </a:p>
          <a:p>
            <a:pPr lvl="1"/>
            <a:r>
              <a:rPr lang="en-US" sz="2800" dirty="0"/>
              <a:t>Customized pages give user an </a:t>
            </a:r>
            <a:r>
              <a:rPr lang="en-US" sz="2800" dirty="0">
                <a:solidFill>
                  <a:srgbClr val="FF0000"/>
                </a:solidFill>
              </a:rPr>
              <a:t>interactive experience</a:t>
            </a:r>
          </a:p>
          <a:p>
            <a:pPr lvl="2"/>
            <a:r>
              <a:rPr lang="en-US" sz="2800" dirty="0">
                <a:highlight>
                  <a:srgbClr val="FFFF00"/>
                </a:highlight>
              </a:rPr>
              <a:t>Client-side scripting software </a:t>
            </a:r>
            <a:r>
              <a:rPr lang="en-US" sz="2800" dirty="0"/>
              <a:t>operates on the Web client (browser) and changes Web page display in response to a user’s actions (JavaScript or Adobe Flash)</a:t>
            </a:r>
          </a:p>
          <a:p>
            <a:pPr lvl="2"/>
            <a:r>
              <a:rPr lang="en-US" sz="2800" dirty="0">
                <a:highlight>
                  <a:srgbClr val="FFFF00"/>
                </a:highlight>
              </a:rPr>
              <a:t>Server-side scripting program </a:t>
            </a:r>
            <a:r>
              <a:rPr lang="en-US" sz="2800" dirty="0"/>
              <a:t>runs on a Web server and creates Web page in response to request for specific information from a Web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3012-508F-46E3-A475-BD83B6D0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Dynamic Content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5517-7DF5-4B5C-B0A7-EAAAFF8F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ighlight>
                  <a:srgbClr val="FFFF00"/>
                </a:highlight>
              </a:rPr>
              <a:t>Software tools </a:t>
            </a:r>
            <a:r>
              <a:rPr lang="en-US" sz="2400" dirty="0"/>
              <a:t>to create dynamic Web pages </a:t>
            </a:r>
          </a:p>
          <a:p>
            <a:pPr lvl="1"/>
            <a:r>
              <a:rPr lang="en-US" sz="2400" dirty="0"/>
              <a:t>Microsoft </a:t>
            </a:r>
            <a:r>
              <a:rPr lang="en-US" sz="2400" dirty="0">
                <a:solidFill>
                  <a:srgbClr val="FF0000"/>
                </a:solidFill>
              </a:rPr>
              <a:t>ASP.NET</a:t>
            </a:r>
            <a:r>
              <a:rPr lang="en-US" sz="2400" dirty="0"/>
              <a:t>, Apache Software Foundation Hypertext Preprocessor </a:t>
            </a:r>
            <a:r>
              <a:rPr lang="en-US" sz="2400" dirty="0">
                <a:solidFill>
                  <a:srgbClr val="FF0000"/>
                </a:solidFill>
              </a:rPr>
              <a:t>(PHP) </a:t>
            </a:r>
            <a:r>
              <a:rPr lang="en-US" sz="2400" dirty="0"/>
              <a:t>and Adobe </a:t>
            </a:r>
            <a:r>
              <a:rPr lang="en-US" sz="2400" dirty="0">
                <a:solidFill>
                  <a:srgbClr val="FF0000"/>
                </a:solidFill>
              </a:rPr>
              <a:t>ColdFusion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AJAX</a:t>
            </a:r>
            <a:r>
              <a:rPr lang="en-US" sz="2400" dirty="0"/>
              <a:t> (asynchronous JavaScript and XML) creates interactive Web sites that look like applications</a:t>
            </a:r>
          </a:p>
          <a:p>
            <a:pPr lvl="2"/>
            <a:r>
              <a:rPr lang="en-US" sz="2400" dirty="0"/>
              <a:t>Ruby on Rails, Scala and Python (scripting language) are used to accomplish the same objectives</a:t>
            </a:r>
          </a:p>
          <a:p>
            <a:r>
              <a:rPr lang="en-US" sz="2400" dirty="0"/>
              <a:t>Many Web sites use more than one language and/or development framework to accomplish specific 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7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B383-4DA9-4709-9ACF-9C5E41D3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Meanings of “Server”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0CAC-1BDB-486C-82C6-B388F30B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Server</a:t>
            </a:r>
            <a:r>
              <a:rPr lang="en-US" sz="2400" dirty="0"/>
              <a:t> is any computer providing files or making programs available to other computers connected to it through a network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Server software </a:t>
            </a:r>
            <a:r>
              <a:rPr lang="en-US" sz="2400" dirty="0"/>
              <a:t>makes files and programs available</a:t>
            </a:r>
          </a:p>
          <a:p>
            <a:pPr lvl="2"/>
            <a:r>
              <a:rPr lang="en-US" sz="2400" dirty="0"/>
              <a:t>May be part of the operating system (OS) and be referred to as server software (confusing)</a:t>
            </a:r>
          </a:p>
          <a:p>
            <a:r>
              <a:rPr lang="en-US" sz="2400" dirty="0"/>
              <a:t>Some </a:t>
            </a:r>
            <a:r>
              <a:rPr lang="en-US" sz="2400" dirty="0">
                <a:highlight>
                  <a:srgbClr val="FFFF00"/>
                </a:highlight>
              </a:rPr>
              <a:t>servers connected to Internet </a:t>
            </a:r>
            <a:r>
              <a:rPr lang="en-US" sz="2400" dirty="0"/>
              <a:t>via a router</a:t>
            </a:r>
          </a:p>
          <a:p>
            <a:pPr lvl="1"/>
            <a:r>
              <a:rPr lang="en-US" sz="2400" dirty="0"/>
              <a:t>Runs Web server software that makes server’s files available to other computers and called a </a:t>
            </a:r>
            <a:r>
              <a:rPr lang="en-US" sz="2400" dirty="0">
                <a:highlight>
                  <a:srgbClr val="FFFF00"/>
                </a:highlight>
              </a:rPr>
              <a:t>Web server</a:t>
            </a:r>
          </a:p>
          <a:p>
            <a:r>
              <a:rPr lang="en-US" sz="2400" dirty="0">
                <a:highlight>
                  <a:srgbClr val="FFFF00"/>
                </a:highlight>
              </a:rPr>
              <a:t>E-mail server</a:t>
            </a:r>
            <a:r>
              <a:rPr lang="en-US" sz="2400" dirty="0"/>
              <a:t>: handles incoming and outgoing e-mail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Database server </a:t>
            </a:r>
            <a:r>
              <a:rPr lang="en-US" sz="2400" dirty="0"/>
              <a:t>runs database management software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Transaction server </a:t>
            </a:r>
            <a:r>
              <a:rPr lang="en-US" sz="2400" dirty="0"/>
              <a:t>runs accounting and inventory management software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7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9D31-48D1-41A3-8197-A94A1BE4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 Client/Server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C706D-A4B1-48A3-85A8-6D983E42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Basic model is </a:t>
            </a:r>
            <a:r>
              <a:rPr lang="en-US" sz="2400" dirty="0">
                <a:highlight>
                  <a:srgbClr val="FFFF00"/>
                </a:highlight>
              </a:rPr>
              <a:t>two-tier </a:t>
            </a:r>
            <a:r>
              <a:rPr lang="en-US" sz="2400" dirty="0"/>
              <a:t>client/server architecture</a:t>
            </a:r>
          </a:p>
          <a:p>
            <a:pPr lvl="1"/>
            <a:r>
              <a:rPr lang="en-US" sz="2400" dirty="0"/>
              <a:t>One client and one server computer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9D07C5-1E36-40CD-A89D-7651ABA8B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231" y="645106"/>
            <a:ext cx="9900531" cy="32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5ED66-812A-4A85-9DAA-1F4B0E5D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Two-tier Client/server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757910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1036</Words>
  <Application>Microsoft Office PowerPoint</Application>
  <PresentationFormat>Widescreen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Gothic</vt:lpstr>
      <vt:lpstr>Garamond</vt:lpstr>
      <vt:lpstr>Gill Sans MT</vt:lpstr>
      <vt:lpstr>SavonVTI</vt:lpstr>
      <vt:lpstr>Com 3105 E-Commerce Application Development</vt:lpstr>
      <vt:lpstr>Learning Objectives</vt:lpstr>
      <vt:lpstr>Web Server Basics</vt:lpstr>
      <vt:lpstr>Platform Neutrality of the Web</vt:lpstr>
      <vt:lpstr>Dynamic Content Generation</vt:lpstr>
      <vt:lpstr>Dynamic Content Generation</vt:lpstr>
      <vt:lpstr>Multiple Meanings of “Server”</vt:lpstr>
      <vt:lpstr>Web Client/Server Architectures</vt:lpstr>
      <vt:lpstr>Two-tier Client/server architecture</vt:lpstr>
      <vt:lpstr>Web Client/Server Architectures</vt:lpstr>
      <vt:lpstr>Three-tier Architecture</vt:lpstr>
      <vt:lpstr>Web Server Software</vt:lpstr>
      <vt:lpstr>Web Server Hardware</vt:lpstr>
      <vt:lpstr>Server Computers</vt:lpstr>
      <vt:lpstr>Rack-mounted blade servers</vt:lpstr>
      <vt:lpstr>Web Servers and Green Computing</vt:lpstr>
      <vt:lpstr>Web Server Hardware Architectures</vt:lpstr>
      <vt:lpstr>Web Server Hardware Architectures</vt:lpstr>
      <vt:lpstr>Centralized and Decentralized Web Site Architectures</vt:lpstr>
      <vt:lpstr>Load-Balancing Systems</vt:lpstr>
      <vt:lpstr>Basic Load-balancing System</vt:lpstr>
      <vt:lpstr>Complex Load-balancing System</vt:lpstr>
      <vt:lpstr>Cloud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3105 E-Commerce Application Development</dc:title>
  <dc:creator>Hans Yip</dc:creator>
  <cp:lastModifiedBy>Hans Yip</cp:lastModifiedBy>
  <cp:revision>4</cp:revision>
  <dcterms:created xsi:type="dcterms:W3CDTF">2020-03-16T21:41:42Z</dcterms:created>
  <dcterms:modified xsi:type="dcterms:W3CDTF">2020-03-16T22:00:34Z</dcterms:modified>
</cp:coreProperties>
</file>