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3105 E-Commerce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nagit_PPTFFD2">
            <a:extLst>
              <a:ext uri="{FF2B5EF4-FFF2-40B4-BE49-F238E27FC236}">
                <a16:creationId xmlns:a16="http://schemas.microsoft.com/office/drawing/2014/main" id="{59D6A59A-05BF-4FEE-8A6C-A089CE0DDE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2" y="1516336"/>
            <a:ext cx="6909386" cy="381743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DA924-38B7-4F3E-B072-6E7494A0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800" cap="all" spc="-100"/>
              <a:t>Typical Shopping Cart Page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77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E734E-F79C-4961-A458-D18D7A5BE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Transaction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330DC-5038-4737-B7D0-A07563F5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Occurs when </a:t>
            </a:r>
            <a:r>
              <a:rPr lang="en-US" sz="2800" dirty="0">
                <a:solidFill>
                  <a:srgbClr val="FF0000"/>
                </a:solidFill>
              </a:rPr>
              <a:t>shopper proceeds to virtual checkout counter </a:t>
            </a:r>
            <a:r>
              <a:rPr lang="en-US" sz="2800" dirty="0"/>
              <a:t>by clicking the checkout button</a:t>
            </a:r>
          </a:p>
          <a:p>
            <a:pPr lvl="1"/>
            <a:r>
              <a:rPr lang="en-US" sz="2800" dirty="0"/>
              <a:t>Electronic commerce software performs calculations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Web browser software and seller’s Web server software switch into secure communication state</a:t>
            </a:r>
          </a:p>
          <a:p>
            <a:pPr lvl="1"/>
            <a:r>
              <a:rPr lang="en-US" sz="2800" dirty="0"/>
              <a:t>Electronic commerce software communicates with  </a:t>
            </a:r>
            <a:r>
              <a:rPr lang="en-US" sz="2800" dirty="0">
                <a:solidFill>
                  <a:srgbClr val="FF0000"/>
                </a:solidFill>
              </a:rPr>
              <a:t>accounting software sales and inventory modules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FedEx and UPS shipping rate software </a:t>
            </a:r>
            <a:r>
              <a:rPr lang="en-US" sz="2800" dirty="0"/>
              <a:t>integrates with electronic commerce software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Other calculations </a:t>
            </a:r>
            <a:r>
              <a:rPr lang="en-US" sz="2800" dirty="0"/>
              <a:t>include coupons, promotions, time-sensitive offers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1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Users\peterson\chimbo temp\Schneider2014\artwork\C8757_ch09_no callouts\C8757_ch09_no callouts\Fig9-02.gif">
            <a:extLst>
              <a:ext uri="{FF2B5EF4-FFF2-40B4-BE49-F238E27FC236}">
                <a16:creationId xmlns:a16="http://schemas.microsoft.com/office/drawing/2014/main" id="{B0AAD820-97ED-42F0-8B23-DFD73FD6CB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92" y="1400820"/>
            <a:ext cx="6909386" cy="404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EFDA19-C5EE-441A-A169-4243D57D0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400" cap="all" spc="-100"/>
              <a:t>Basic Electronic Commerce Site Architecture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39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059A-26AC-4B1B-9826-6A3AD1F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Electronic Commerce Software Works with Other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DEA79-43D2-4034-8B48-964B6156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</a:t>
            </a:r>
            <a:r>
              <a:rPr lang="en-US" sz="3200" dirty="0">
                <a:solidFill>
                  <a:srgbClr val="FF0000"/>
                </a:solidFill>
              </a:rPr>
              <a:t>large companies </a:t>
            </a:r>
            <a:r>
              <a:rPr lang="en-US" sz="3200" dirty="0"/>
              <a:t>with electronic commerce operations </a:t>
            </a:r>
            <a:r>
              <a:rPr lang="en-US" sz="3200" dirty="0">
                <a:solidFill>
                  <a:srgbClr val="FF0000"/>
                </a:solidFill>
              </a:rPr>
              <a:t>also have substantial business activity </a:t>
            </a:r>
            <a:r>
              <a:rPr lang="en-US" sz="3200" dirty="0"/>
              <a:t>unrelated to electronic commerce</a:t>
            </a:r>
          </a:p>
          <a:p>
            <a:pPr lvl="1"/>
            <a:r>
              <a:rPr lang="en-US" sz="3200" dirty="0"/>
              <a:t>Important to integrate electronic commerce activities into the company’s other operations</a:t>
            </a:r>
          </a:p>
          <a:p>
            <a:r>
              <a:rPr lang="en-US" sz="3200" dirty="0"/>
              <a:t>Basic information system element is a collection of </a:t>
            </a:r>
            <a:r>
              <a:rPr lang="en-US" sz="3200" dirty="0">
                <a:solidFill>
                  <a:srgbClr val="FF0000"/>
                </a:solidFill>
              </a:rPr>
              <a:t>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6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C65D-6F74-41ED-9BB6-1F0EB9A50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2AFB-915C-4A52-8F29-9D36D7163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Highly </a:t>
            </a:r>
            <a:r>
              <a:rPr lang="en-US" sz="2800" dirty="0">
                <a:solidFill>
                  <a:srgbClr val="FF0000"/>
                </a:solidFill>
              </a:rPr>
              <a:t>structured information stored </a:t>
            </a:r>
            <a:r>
              <a:rPr lang="en-US" sz="2800" dirty="0"/>
              <a:t>on a computer </a:t>
            </a:r>
          </a:p>
          <a:p>
            <a:r>
              <a:rPr lang="en-US" sz="2800" dirty="0"/>
              <a:t>Business rules are how the company does business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Database management software </a:t>
            </a:r>
            <a:r>
              <a:rPr lang="en-US" sz="2800" dirty="0"/>
              <a:t>allows users to enter, edit, update, retrieve database information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Distributed information systems </a:t>
            </a:r>
            <a:r>
              <a:rPr lang="en-US" sz="2800" dirty="0"/>
              <a:t>are large systems </a:t>
            </a:r>
            <a:r>
              <a:rPr lang="en-US" sz="2800" dirty="0">
                <a:solidFill>
                  <a:srgbClr val="FF0000"/>
                </a:solidFill>
              </a:rPr>
              <a:t>storing data in many different physical locations </a:t>
            </a:r>
          </a:p>
          <a:p>
            <a:pPr lvl="1"/>
            <a:r>
              <a:rPr lang="en-US" sz="2800" dirty="0"/>
              <a:t>Distributed database systems are databases within distributed information systems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MySQL database is open-source software </a:t>
            </a:r>
            <a:r>
              <a:rPr lang="en-US" sz="2800" dirty="0"/>
              <a:t>owned by Oracle and maintained by group of programmers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47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5700F-7979-484A-8CF5-7F8606F5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Middleware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A5CA6-BD26-4949-9C85-772DE2975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Middleware</a:t>
            </a:r>
            <a:r>
              <a:rPr lang="en-US" sz="2800" dirty="0"/>
              <a:t> takes sales and inventory shipments information from electronic commerce software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Transmits to accounting and inventory management software</a:t>
            </a:r>
          </a:p>
          <a:p>
            <a:pPr lvl="1"/>
            <a:r>
              <a:rPr lang="en-US" sz="2800" dirty="0"/>
              <a:t>Companies can </a:t>
            </a:r>
            <a:r>
              <a:rPr lang="en-US" sz="2800" dirty="0">
                <a:solidFill>
                  <a:srgbClr val="FF0000"/>
                </a:solidFill>
              </a:rPr>
              <a:t>write </a:t>
            </a:r>
            <a:r>
              <a:rPr lang="en-US" sz="2800" dirty="0"/>
              <a:t>their own </a:t>
            </a:r>
            <a:r>
              <a:rPr lang="en-US" sz="2800" dirty="0">
                <a:solidFill>
                  <a:srgbClr val="FF0000"/>
                </a:solidFill>
              </a:rPr>
              <a:t>or purchase </a:t>
            </a:r>
            <a:r>
              <a:rPr lang="en-US" sz="2800" dirty="0"/>
              <a:t>customized </a:t>
            </a:r>
            <a:r>
              <a:rPr lang="en-US" sz="2800" dirty="0">
                <a:solidFill>
                  <a:srgbClr val="FF0000"/>
                </a:solidFill>
              </a:rPr>
              <a:t>middleware</a:t>
            </a:r>
            <a:endParaRPr lang="en-US" sz="2800" dirty="0"/>
          </a:p>
          <a:p>
            <a:r>
              <a:rPr lang="en-US" sz="2800" dirty="0"/>
              <a:t>Middleware cost range is $30,000 to several millions</a:t>
            </a:r>
          </a:p>
          <a:p>
            <a:pPr lvl="1"/>
            <a:r>
              <a:rPr lang="en-US" sz="2800" dirty="0"/>
              <a:t>Depending on complexity and existing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5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12A2D-08C4-4D3E-9A6B-EDA16714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Enterprise Application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604D8-3BA4-41BE-ACB9-9D7516F31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Application software (application) </a:t>
            </a:r>
            <a:r>
              <a:rPr lang="en-US" sz="2400" dirty="0"/>
              <a:t>is a program that performs specific function like creating invoices 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Application server </a:t>
            </a:r>
            <a:r>
              <a:rPr lang="en-US" sz="2400" dirty="0"/>
              <a:t>(computer) takes request messages received by Web server </a:t>
            </a:r>
          </a:p>
          <a:p>
            <a:pPr lvl="1"/>
            <a:r>
              <a:rPr lang="en-US" sz="2400" dirty="0"/>
              <a:t>Runs application program performing action based on request message’s contents</a:t>
            </a:r>
          </a:p>
          <a:p>
            <a:pPr lvl="1"/>
            <a:r>
              <a:rPr lang="en-US" sz="2400" dirty="0"/>
              <a:t>Actions determined by business logic rules such as  verifying customer password upon log in</a:t>
            </a:r>
          </a:p>
          <a:p>
            <a:r>
              <a:rPr lang="en-US" sz="2400" dirty="0"/>
              <a:t>Enterprise application integration is a creation of links among scattered applications so business logic can be interconnected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0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120A-536C-4C03-A6C9-8EFEAEBD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Enterprise Application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B288-6557-4EFE-80D4-C1491688C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As information is transferred from one application to another </a:t>
            </a:r>
            <a:r>
              <a:rPr lang="en-US" sz="2800" dirty="0"/>
              <a:t>program data formats differ</a:t>
            </a:r>
          </a:p>
          <a:p>
            <a:pPr lvl="1"/>
            <a:r>
              <a:rPr lang="en-US" sz="2800" dirty="0"/>
              <a:t>Must edit and reformat often using XML data feeds</a:t>
            </a:r>
          </a:p>
          <a:p>
            <a:r>
              <a:rPr lang="en-US" sz="2800" dirty="0">
                <a:highlight>
                  <a:srgbClr val="FFFF00"/>
                </a:highlight>
              </a:rPr>
              <a:t>Page-based application systems </a:t>
            </a:r>
            <a:r>
              <a:rPr lang="en-US" sz="2800" dirty="0">
                <a:solidFill>
                  <a:srgbClr val="FF0000"/>
                </a:solidFill>
              </a:rPr>
              <a:t>return pages generated by scripts containing rules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Present data on Web page </a:t>
            </a:r>
            <a:r>
              <a:rPr lang="en-US" sz="2800" dirty="0"/>
              <a:t>with the business logic</a:t>
            </a:r>
          </a:p>
          <a:p>
            <a:r>
              <a:rPr lang="en-US" sz="2800" dirty="0">
                <a:highlight>
                  <a:srgbClr val="FFFF00"/>
                </a:highlight>
              </a:rPr>
              <a:t>Component-based application systems </a:t>
            </a:r>
            <a:r>
              <a:rPr lang="en-US" sz="2800" dirty="0">
                <a:solidFill>
                  <a:srgbClr val="FF0000"/>
                </a:solidFill>
              </a:rPr>
              <a:t>separate presentation logic from business logic</a:t>
            </a:r>
          </a:p>
          <a:p>
            <a:pPr lvl="1"/>
            <a:r>
              <a:rPr lang="en-US" sz="2800" dirty="0"/>
              <a:t>Logic components created and maintained separately</a:t>
            </a:r>
          </a:p>
          <a:p>
            <a:pPr lvl="2"/>
            <a:r>
              <a:rPr lang="en-US" sz="2800" dirty="0"/>
              <a:t>Updating and changing system elements much easier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61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FA2E-EF43-4E7D-90A5-A8753EDD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Integration with ERP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FB82B-E6EB-47F5-855E-DB3A8FDE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Enterprise resource planning (ERP) software </a:t>
            </a:r>
            <a:r>
              <a:rPr lang="en-US" sz="2800" dirty="0"/>
              <a:t>are business systems integrating all facets of a business</a:t>
            </a:r>
          </a:p>
          <a:p>
            <a:pPr lvl="1"/>
            <a:r>
              <a:rPr lang="en-US" sz="2800" dirty="0"/>
              <a:t>Accounting, logistics, manufacturing, marketing, planning, project management, and treasury functions</a:t>
            </a:r>
          </a:p>
          <a:p>
            <a:r>
              <a:rPr lang="en-US" sz="2800" dirty="0">
                <a:highlight>
                  <a:srgbClr val="FFFF00"/>
                </a:highlight>
              </a:rPr>
              <a:t>Two major ERP vendors</a:t>
            </a:r>
            <a:r>
              <a:rPr lang="en-US" sz="2800" dirty="0"/>
              <a:t>: Oracle and SAP</a:t>
            </a:r>
          </a:p>
          <a:p>
            <a:pPr lvl="1"/>
            <a:r>
              <a:rPr lang="en-US" sz="2800" dirty="0"/>
              <a:t>ERP software installation costs between $1 million and $10 million for a midsize company</a:t>
            </a:r>
          </a:p>
          <a:p>
            <a:r>
              <a:rPr lang="en-US" sz="2800" dirty="0"/>
              <a:t>Smaller online businesses can purchase products like NetSuite that offer ERP system subscriptions</a:t>
            </a:r>
          </a:p>
          <a:p>
            <a:pPr lvl="1"/>
            <a:r>
              <a:rPr lang="en-US" sz="2800" dirty="0"/>
              <a:t>Called software as a service (SaaS)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8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C3E817E-E139-426E-89E5-9DD346EC7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Users\peterson\chimbo temp\Schneider2014\artwork\C8757_ch09_no callouts\C8757_ch09_no callouts\Fig9-03.gif">
            <a:extLst>
              <a:ext uri="{FF2B5EF4-FFF2-40B4-BE49-F238E27FC236}">
                <a16:creationId xmlns:a16="http://schemas.microsoft.com/office/drawing/2014/main" id="{C7D92BB0-AF60-403C-B1F7-A89040C0B2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950" y="645106"/>
            <a:ext cx="6435869" cy="555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61065-2667-4C53-8FCC-D730ADF8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700" cap="all" spc="-100"/>
              <a:t>ERP System Integration with EDI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65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How to find and evaluate Web-hosting services</a:t>
            </a:r>
          </a:p>
          <a:p>
            <a:r>
              <a:rPr lang="en-US" sz="2400" dirty="0"/>
              <a:t>What functions are performed by electronic commerce software </a:t>
            </a:r>
          </a:p>
          <a:p>
            <a:r>
              <a:rPr lang="en-US" sz="2400" dirty="0"/>
              <a:t>How electronic commerce software works with database and ERP software</a:t>
            </a:r>
          </a:p>
          <a:p>
            <a:r>
              <a:rPr lang="en-US" sz="2400" dirty="0"/>
              <a:t>What enterprise application integration and Web services are and how they can be used with electronic commerce software</a:t>
            </a:r>
          </a:p>
          <a:p>
            <a:r>
              <a:rPr lang="en-US" sz="2400" dirty="0"/>
              <a:t>Which types of electronic commerce software are used by small, medium, and large businesses</a:t>
            </a:r>
          </a:p>
          <a:p>
            <a:r>
              <a:rPr lang="en-US" sz="2400" dirty="0"/>
              <a:t>How electronic commerce software works with customer relationships management, knowledge management, and supply chain management software</a:t>
            </a:r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9FC5-9A37-4134-8CCE-3CFA950C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4D8B-9B16-4B60-97D9-D213195E4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Software systems </a:t>
            </a:r>
            <a:r>
              <a:rPr lang="en-US" sz="3200" dirty="0"/>
              <a:t>supporting interoperable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machine-to-machine interaction </a:t>
            </a:r>
            <a:r>
              <a:rPr lang="en-US" sz="3200" dirty="0"/>
              <a:t>over a network</a:t>
            </a:r>
          </a:p>
          <a:p>
            <a:pPr lvl="1"/>
            <a:r>
              <a:rPr lang="en-US" sz="3200" dirty="0"/>
              <a:t>Set of software and technologies allowing computers to use the Web to interact with each other directly</a:t>
            </a:r>
          </a:p>
          <a:p>
            <a:pPr lvl="1"/>
            <a:r>
              <a:rPr lang="en-US" sz="3200" dirty="0"/>
              <a:t>Does not require human operators directing the specific interactions</a:t>
            </a:r>
          </a:p>
          <a:p>
            <a:r>
              <a:rPr lang="en-US" sz="3200" dirty="0">
                <a:highlight>
                  <a:srgbClr val="FFFF00"/>
                </a:highlight>
              </a:rPr>
              <a:t>Application program interface (API) </a:t>
            </a:r>
            <a:r>
              <a:rPr lang="en-US" sz="3200" dirty="0"/>
              <a:t>is a general name for the ways programs interconnect with each other</a:t>
            </a:r>
          </a:p>
          <a:p>
            <a:pPr lvl="1"/>
            <a:r>
              <a:rPr lang="en-US" sz="3200" dirty="0">
                <a:highlight>
                  <a:srgbClr val="FFFF00"/>
                </a:highlight>
              </a:rPr>
              <a:t>Web APIs</a:t>
            </a:r>
            <a:r>
              <a:rPr lang="en-US" sz="3200" dirty="0"/>
              <a:t>: interaction over the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74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0A663-1FE1-4C12-9149-F173D646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Web Services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6784-DC56-4A7F-A262-4B22C0F82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Offer </a:t>
            </a:r>
            <a:r>
              <a:rPr lang="en-US" sz="2600" dirty="0">
                <a:solidFill>
                  <a:srgbClr val="FF0000"/>
                </a:solidFill>
              </a:rPr>
              <a:t>improved customer service, reduced costs</a:t>
            </a:r>
          </a:p>
          <a:p>
            <a:r>
              <a:rPr lang="en-US" sz="2600" dirty="0">
                <a:solidFill>
                  <a:srgbClr val="FF0000"/>
                </a:solidFill>
              </a:rPr>
              <a:t>Transmit XML-tagged data </a:t>
            </a:r>
            <a:r>
              <a:rPr lang="en-US" sz="2600" dirty="0"/>
              <a:t>from one enterprise integrated application to another </a:t>
            </a:r>
          </a:p>
          <a:p>
            <a:r>
              <a:rPr lang="en-US" sz="2600" dirty="0">
                <a:solidFill>
                  <a:srgbClr val="FF0000"/>
                </a:solidFill>
              </a:rPr>
              <a:t>Provide data feeds </a:t>
            </a:r>
            <a:r>
              <a:rPr lang="en-US" sz="2600" dirty="0"/>
              <a:t>between two different companies</a:t>
            </a:r>
          </a:p>
          <a:p>
            <a:r>
              <a:rPr lang="en-US" sz="2600" dirty="0">
                <a:solidFill>
                  <a:srgbClr val="FF0000"/>
                </a:solidFill>
              </a:rPr>
              <a:t>Programmers write software accessing business application logic units </a:t>
            </a:r>
            <a:r>
              <a:rPr lang="en-US" sz="2600" dirty="0"/>
              <a:t>without knowing details </a:t>
            </a:r>
          </a:p>
          <a:p>
            <a:pPr lvl="1"/>
            <a:r>
              <a:rPr lang="en-US" sz="2600" dirty="0"/>
              <a:t>Allows </a:t>
            </a:r>
            <a:r>
              <a:rPr lang="en-US" sz="2600" dirty="0">
                <a:solidFill>
                  <a:srgbClr val="FF0000"/>
                </a:solidFill>
              </a:rPr>
              <a:t>communication between programs written in different languages </a:t>
            </a:r>
            <a:r>
              <a:rPr lang="en-US" sz="2600" dirty="0"/>
              <a:t>on different platforms</a:t>
            </a:r>
          </a:p>
          <a:p>
            <a:pPr lvl="2"/>
            <a:r>
              <a:rPr lang="en-US" sz="2600" dirty="0"/>
              <a:t>Example task: transaction processing</a:t>
            </a:r>
          </a:p>
          <a:p>
            <a:pPr lvl="1"/>
            <a:r>
              <a:rPr lang="en-US" sz="2600" dirty="0"/>
              <a:t>Can be </a:t>
            </a:r>
            <a:r>
              <a:rPr lang="en-US" sz="2600" dirty="0">
                <a:solidFill>
                  <a:srgbClr val="FF0000"/>
                </a:solidFill>
              </a:rPr>
              <a:t>combined with other Web services </a:t>
            </a:r>
            <a:r>
              <a:rPr lang="en-US" sz="2600" dirty="0"/>
              <a:t>for complex tasks</a:t>
            </a:r>
          </a:p>
          <a:p>
            <a:r>
              <a:rPr lang="en-US" sz="2600" dirty="0"/>
              <a:t>More advanced </a:t>
            </a:r>
            <a:r>
              <a:rPr lang="en-US" sz="2600" dirty="0">
                <a:solidFill>
                  <a:srgbClr val="FF0000"/>
                </a:solidFill>
              </a:rPr>
              <a:t>example is purchasing software </a:t>
            </a:r>
            <a:r>
              <a:rPr lang="en-US" sz="2600" dirty="0"/>
              <a:t>used to obtain vendor price information</a:t>
            </a:r>
          </a:p>
          <a:p>
            <a:pPr lvl="1"/>
            <a:r>
              <a:rPr lang="en-US" sz="2600" dirty="0">
                <a:solidFill>
                  <a:srgbClr val="FF0000"/>
                </a:solidFill>
              </a:rPr>
              <a:t>Purchasing agent authorizes transaction and Web services submits order and tracks until delivered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5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1992D-84EE-4805-AC6B-017EDC8E8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Services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956EC-B8D9-486D-A3CA-B30BB7471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Simple Object Access Protocol (SOAP) </a:t>
            </a:r>
            <a:r>
              <a:rPr lang="en-US" sz="2800" dirty="0"/>
              <a:t>is a message-passing protocol</a:t>
            </a:r>
          </a:p>
          <a:p>
            <a:pPr lvl="1"/>
            <a:r>
              <a:rPr lang="en-US" sz="2800" dirty="0"/>
              <a:t>Defines how to send marked up data from one software application to another across a network</a:t>
            </a:r>
          </a:p>
          <a:p>
            <a:r>
              <a:rPr lang="en-US" sz="2800" dirty="0"/>
              <a:t>Utilizes </a:t>
            </a:r>
            <a:r>
              <a:rPr lang="en-US" sz="2800" dirty="0">
                <a:solidFill>
                  <a:srgbClr val="FF0000"/>
                </a:solidFill>
              </a:rPr>
              <a:t>three rule sets</a:t>
            </a:r>
          </a:p>
          <a:p>
            <a:pPr lvl="1"/>
            <a:r>
              <a:rPr lang="en-US" sz="2800" dirty="0"/>
              <a:t>Communication rules included in </a:t>
            </a:r>
            <a:r>
              <a:rPr lang="en-US" sz="2800" dirty="0">
                <a:solidFill>
                  <a:srgbClr val="FF0000"/>
                </a:solidFill>
              </a:rPr>
              <a:t>SOAP specification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Web Services Description Language (WSDL) </a:t>
            </a:r>
            <a:r>
              <a:rPr lang="en-US" sz="2800" dirty="0"/>
              <a:t>describes logic unit characteristics of each Web service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Universal Description, Discovery, and Integration Specification (UDDI)  </a:t>
            </a:r>
            <a:r>
              <a:rPr lang="en-US" sz="2800" dirty="0"/>
              <a:t>woks as address book to identify Web services locations and associated descriptions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99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B836-1DAA-46E2-AD97-0814E3CB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REST and RESTful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48F8-1E07-4765-898E-126B1D327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Representational State Transfer (REST)</a:t>
            </a:r>
          </a:p>
          <a:p>
            <a:pPr lvl="1"/>
            <a:r>
              <a:rPr lang="en-US" sz="2800" dirty="0"/>
              <a:t>Principle describing how the Web uses networking architecture to identify and locate Web pages and elements making up those Web pages</a:t>
            </a:r>
          </a:p>
          <a:p>
            <a:r>
              <a:rPr lang="en-US" sz="2800" dirty="0">
                <a:highlight>
                  <a:srgbClr val="FFFF00"/>
                </a:highlight>
              </a:rPr>
              <a:t>RESTful design (RESTful applications) </a:t>
            </a:r>
            <a:r>
              <a:rPr lang="en-US" sz="2800" dirty="0"/>
              <a:t>are Web services built on the REST model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Transfers structured information </a:t>
            </a:r>
            <a:r>
              <a:rPr lang="en-US" sz="2800" dirty="0"/>
              <a:t>from one Web location to another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Services accessible at a specific address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More than half of all Web services today are RESTful ap</a:t>
            </a:r>
            <a:r>
              <a:rPr lang="en-US" sz="2800" dirty="0"/>
              <a:t>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1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D2D36-26B8-427F-93F9-6456E847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Hosting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A100-8DF7-447B-BAF0-D937B0E47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Self-hosting</a:t>
            </a:r>
            <a:r>
              <a:rPr lang="en-US" sz="2400" dirty="0"/>
              <a:t> is running </a:t>
            </a:r>
            <a:r>
              <a:rPr lang="en-US" sz="2400" dirty="0">
                <a:solidFill>
                  <a:srgbClr val="FF0000"/>
                </a:solidFill>
              </a:rPr>
              <a:t>servers in-house</a:t>
            </a:r>
          </a:p>
          <a:p>
            <a:pPr lvl="1"/>
            <a:r>
              <a:rPr lang="en-US" sz="2400" dirty="0"/>
              <a:t>Most often used by </a:t>
            </a:r>
            <a:r>
              <a:rPr lang="en-US" sz="2400" dirty="0">
                <a:solidFill>
                  <a:srgbClr val="FF0000"/>
                </a:solidFill>
              </a:rPr>
              <a:t>large companies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Third-party Web-hosting service providers </a:t>
            </a:r>
            <a:r>
              <a:rPr lang="en-US" sz="2400" dirty="0"/>
              <a:t>offer </a:t>
            </a:r>
            <a:r>
              <a:rPr lang="en-US" sz="2400" dirty="0">
                <a:solidFill>
                  <a:srgbClr val="FF0000"/>
                </a:solidFill>
              </a:rPr>
              <a:t>Web services, electronic commerce functions</a:t>
            </a:r>
          </a:p>
          <a:p>
            <a:pPr lvl="1"/>
            <a:r>
              <a:rPr lang="en-US" sz="2400" dirty="0"/>
              <a:t>Often used by </a:t>
            </a:r>
            <a:r>
              <a:rPr lang="en-US" sz="2400" dirty="0">
                <a:solidFill>
                  <a:srgbClr val="FF0000"/>
                </a:solidFill>
              </a:rPr>
              <a:t>midsize, smaller companies</a:t>
            </a:r>
          </a:p>
          <a:p>
            <a:r>
              <a:rPr lang="en-US" sz="2400" dirty="0">
                <a:highlight>
                  <a:srgbClr val="FFFF00"/>
                </a:highlight>
              </a:rPr>
              <a:t>Commerce service providers (CSPs)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provide Internet access and Web-hosting services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Offer Web server management and rent application software</a:t>
            </a:r>
          </a:p>
          <a:p>
            <a:pPr lvl="1"/>
            <a:r>
              <a:rPr lang="en-US" sz="2400" dirty="0"/>
              <a:t>Also called Managed service providers (MSPs) or Application service providers (ASPs)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2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A798-5F9E-4604-8DFD-860C3674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Hosting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55F-0428-4E08-A2FD-DF5AAC900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Web-hosting service options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Shared hosting </a:t>
            </a:r>
            <a:r>
              <a:rPr lang="en-US" sz="2400" dirty="0"/>
              <a:t>means client's Web site on a server hosting other Web sites simultaneously</a:t>
            </a:r>
          </a:p>
          <a:p>
            <a:pPr lvl="1"/>
            <a:r>
              <a:rPr lang="en-US" sz="2400" dirty="0">
                <a:highlight>
                  <a:srgbClr val="FFFF00"/>
                </a:highlight>
              </a:rPr>
              <a:t>Dedicated hosting </a:t>
            </a:r>
            <a:r>
              <a:rPr lang="en-US" sz="2400" dirty="0"/>
              <a:t>means the client Web server not shared with other clients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Service provider owns and maintains server hardware</a:t>
            </a:r>
            <a:r>
              <a:rPr lang="en-US" sz="2400" dirty="0"/>
              <a:t>, leases it to client, and provides Internet </a:t>
            </a:r>
          </a:p>
          <a:p>
            <a:r>
              <a:rPr lang="en-US" sz="2400" dirty="0"/>
              <a:t>With </a:t>
            </a:r>
            <a:r>
              <a:rPr lang="en-US" sz="2400" dirty="0">
                <a:highlight>
                  <a:srgbClr val="FFFF00"/>
                </a:highlight>
              </a:rPr>
              <a:t>co-location (collocation or colocation) service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provider rents physical space to client </a:t>
            </a:r>
            <a:r>
              <a:rPr lang="en-US" sz="2400" dirty="0"/>
              <a:t>with a  reliable power supply, Internet connection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Clients install/maintain server hardware and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3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775B-02FC-4D2E-91E3-E3DC0E2F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Functions of Electronic Commerce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FD558-511E-4767-A442-35C1B15AD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ighlight>
                  <a:srgbClr val="FFFF00"/>
                </a:highlight>
              </a:rPr>
              <a:t>All electronic commerce solutions </a:t>
            </a:r>
            <a:r>
              <a:rPr lang="en-US" sz="3200" dirty="0"/>
              <a:t>must provide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Catalog display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shopping cart capabilities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</a:rPr>
              <a:t>transaction processing</a:t>
            </a:r>
          </a:p>
          <a:p>
            <a:r>
              <a:rPr lang="en-US" sz="3200" dirty="0"/>
              <a:t>Larger complex sites may include software with added features and capabilities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4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8647-C2A7-4C9C-994C-B0AF481AC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Catalog Display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A5E49-9359-4437-8E7D-EA4E62036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Catalog </a:t>
            </a:r>
            <a:r>
              <a:rPr lang="en-US" sz="2400" dirty="0">
                <a:solidFill>
                  <a:srgbClr val="FF0000"/>
                </a:solidFill>
              </a:rPr>
              <a:t>organizes goods and services being sold</a:t>
            </a:r>
          </a:p>
          <a:p>
            <a:pPr lvl="1"/>
            <a:r>
              <a:rPr lang="en-US" sz="2400" dirty="0"/>
              <a:t>May organize by logical departments</a:t>
            </a:r>
          </a:p>
          <a:p>
            <a:pPr lvl="2"/>
            <a:r>
              <a:rPr lang="en-US" sz="2400" dirty="0"/>
              <a:t>Web store advantage is a single product may appear in multiple categories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Catalog is a listing of goods and services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Static catalog is a simple list written in HTML</a:t>
            </a:r>
          </a:p>
          <a:p>
            <a:pPr lvl="2"/>
            <a:r>
              <a:rPr lang="en-US" sz="2400" dirty="0"/>
              <a:t>Must edit HTML to add or delete items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Dynamic catalog stores information in a database with photos, detailed descriptions and a search tool </a:t>
            </a:r>
            <a:r>
              <a:rPr lang="en-US" sz="2400" dirty="0"/>
              <a:t>for locating item and determining availability</a:t>
            </a:r>
          </a:p>
          <a:p>
            <a:pPr lvl="1"/>
            <a:r>
              <a:rPr lang="en-US" sz="2400" dirty="0"/>
              <a:t>Both located in third tier of Web site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4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95CB-944D-41C5-8775-42D68C50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Shopping Cart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2A24-5F98-47AC-A61E-7E72B2CFC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Early electronic commerce used forms-based </a:t>
            </a:r>
            <a:r>
              <a:rPr lang="en-US" sz="2800" dirty="0"/>
              <a:t>shopping</a:t>
            </a:r>
          </a:p>
          <a:p>
            <a:pPr lvl="1"/>
            <a:r>
              <a:rPr lang="en-US" sz="2800" dirty="0"/>
              <a:t>Shoppers selected items by filling out online forms which was awkward if ordering more than one or two items and error prone</a:t>
            </a:r>
          </a:p>
          <a:p>
            <a:r>
              <a:rPr lang="en-US" sz="2800" dirty="0">
                <a:highlight>
                  <a:srgbClr val="FFFF00"/>
                </a:highlight>
              </a:rPr>
              <a:t>Electronic shopping carts </a:t>
            </a:r>
            <a:r>
              <a:rPr lang="en-US" sz="2800" dirty="0"/>
              <a:t>are </a:t>
            </a:r>
            <a:r>
              <a:rPr lang="en-US" sz="2800" dirty="0">
                <a:solidFill>
                  <a:srgbClr val="FF0000"/>
                </a:solidFill>
              </a:rPr>
              <a:t>now standard </a:t>
            </a:r>
          </a:p>
          <a:p>
            <a:pPr lvl="1"/>
            <a:r>
              <a:rPr lang="en-US" sz="2800" dirty="0"/>
              <a:t>Keep track of items customer selected and allows them to view cart contents, add and remove items</a:t>
            </a:r>
          </a:p>
          <a:p>
            <a:pPr lvl="1"/>
            <a:r>
              <a:rPr lang="en-US" sz="2800" dirty="0"/>
              <a:t>Ordering requires a simple click which executes the </a:t>
            </a:r>
            <a:r>
              <a:rPr lang="en-US" sz="2800" dirty="0">
                <a:highlight>
                  <a:srgbClr val="FFFF00"/>
                </a:highlight>
              </a:rPr>
              <a:t>purchase transaction</a:t>
            </a:r>
          </a:p>
          <a:p>
            <a:pPr lvl="2"/>
            <a:r>
              <a:rPr lang="en-US" sz="2800" dirty="0"/>
              <a:t>Screen </a:t>
            </a:r>
            <a:r>
              <a:rPr lang="en-US" sz="2800" dirty="0">
                <a:solidFill>
                  <a:srgbClr val="FF0000"/>
                </a:solidFill>
              </a:rPr>
              <a:t>asks for billing and shipping </a:t>
            </a:r>
            <a:r>
              <a:rPr lang="en-US" sz="2800" dirty="0"/>
              <a:t>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5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3B22-C4F9-4D47-874F-0C56710D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Shopping Cart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D435-74C7-4B70-8B44-DCA169DC4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Web is a stateless system that does not retain information from one transmission to another</a:t>
            </a:r>
          </a:p>
          <a:p>
            <a:pPr lvl="1"/>
            <a:r>
              <a:rPr lang="en-US" sz="2400" dirty="0"/>
              <a:t>Shopping cart software must store information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Cookies allows information to be stored and retrieved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Dynamic pricing management software </a:t>
            </a:r>
            <a:r>
              <a:rPr lang="en-US" sz="2400" dirty="0"/>
              <a:t>adjusts prices in real time based on variables seller chooses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Promotion management software </a:t>
            </a:r>
            <a:r>
              <a:rPr lang="en-US" sz="2400" dirty="0"/>
              <a:t>allows sellers to create special offers on specific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7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5C10-2450-41D6-8F19-E10A1EE3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Shopping Cart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35640-A910-4D21-94C1-6B4820C9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849624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Fulfillment integration software</a:t>
            </a:r>
            <a:r>
              <a:rPr lang="en-US" sz="2400" dirty="0"/>
              <a:t> connects seller’s shopping cart to fulfillment provider’s computer</a:t>
            </a:r>
          </a:p>
          <a:p>
            <a:pPr lvl="1"/>
            <a:r>
              <a:rPr lang="en-US" sz="2400" dirty="0"/>
              <a:t> Shipping automatically triggered at completed sale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Product review management software </a:t>
            </a:r>
            <a:r>
              <a:rPr lang="en-US" sz="2400" dirty="0"/>
              <a:t>allows customers to post reviews of products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Product recommendation triggers</a:t>
            </a:r>
            <a:r>
              <a:rPr lang="en-US" sz="2400" dirty="0"/>
              <a:t> are tools that respond to customer’s product selection</a:t>
            </a:r>
          </a:p>
          <a:p>
            <a:pPr lvl="1"/>
            <a:r>
              <a:rPr lang="en-US" sz="2400" dirty="0"/>
              <a:t>Provides suggestions for related products, refills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Abandoned cart management software </a:t>
            </a:r>
            <a:r>
              <a:rPr lang="en-US" sz="2400" dirty="0"/>
              <a:t>enables shopping cart to be retained for later when customer session is terminated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3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1238</Words>
  <Application>Microsoft Office PowerPoint</Application>
  <PresentationFormat>Widescreen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Century Gothic</vt:lpstr>
      <vt:lpstr>Garamond</vt:lpstr>
      <vt:lpstr>Gill Sans MT</vt:lpstr>
      <vt:lpstr>SavonVTI</vt:lpstr>
      <vt:lpstr>Com 3105 E-Commerce Application Development</vt:lpstr>
      <vt:lpstr>Learning Objectives</vt:lpstr>
      <vt:lpstr>Web Hosting</vt:lpstr>
      <vt:lpstr>Web Hosting Alternatives</vt:lpstr>
      <vt:lpstr>Basic Functions of Electronic Commerce Software</vt:lpstr>
      <vt:lpstr>Catalog Display Software</vt:lpstr>
      <vt:lpstr>Shopping Cart Software</vt:lpstr>
      <vt:lpstr>Shopping Cart Software</vt:lpstr>
      <vt:lpstr>Shopping Cart Software</vt:lpstr>
      <vt:lpstr>Typical Shopping Cart Page</vt:lpstr>
      <vt:lpstr>Transaction Processing</vt:lpstr>
      <vt:lpstr>Basic Electronic Commerce Site Architecture</vt:lpstr>
      <vt:lpstr>How Electronic Commerce Software Works with Other Software</vt:lpstr>
      <vt:lpstr>Databases</vt:lpstr>
      <vt:lpstr>Middleware</vt:lpstr>
      <vt:lpstr>Enterprise Application Integration</vt:lpstr>
      <vt:lpstr>Enterprise Application Integration</vt:lpstr>
      <vt:lpstr>Integration with ERP Systems</vt:lpstr>
      <vt:lpstr>ERP System Integration with EDI</vt:lpstr>
      <vt:lpstr>Web Services</vt:lpstr>
      <vt:lpstr>How Web Services Work</vt:lpstr>
      <vt:lpstr>Web Services Specifications</vt:lpstr>
      <vt:lpstr>REST and RESTful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3105 E-Commerce Application Development</dc:title>
  <dc:creator>Hans Yip</dc:creator>
  <cp:lastModifiedBy>Hans Yip</cp:lastModifiedBy>
  <cp:revision>10</cp:revision>
  <dcterms:created xsi:type="dcterms:W3CDTF">2020-04-05T23:50:48Z</dcterms:created>
  <dcterms:modified xsi:type="dcterms:W3CDTF">2020-04-06T23:47:08Z</dcterms:modified>
</cp:coreProperties>
</file>