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4/7/2020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5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7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6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4/7/2020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82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2" r:id="rId5"/>
    <p:sldLayoutId id="2147483748" r:id="rId6"/>
    <p:sldLayoutId id="2147483749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A picture containing outdoor, kite, colorful, orange&#10;&#10;Description automatically generated">
            <a:extLst>
              <a:ext uri="{FF2B5EF4-FFF2-40B4-BE49-F238E27FC236}">
                <a16:creationId xmlns:a16="http://schemas.microsoft.com/office/drawing/2014/main" id="{0FBF40BD-B57D-42B8-B4BC-1938B6C02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060" b="2018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D17C5-6542-49F6-BC63-B0189151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23" y="4956811"/>
            <a:ext cx="11439414" cy="89743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tx1"/>
                </a:solidFill>
              </a:rPr>
              <a:t>Com 3105 E-Commerce Application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3F2DC-BA66-499A-887C-A390309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5783001"/>
            <a:ext cx="10656310" cy="42596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pc="80" dirty="0"/>
              <a:t>Hans Yip</a:t>
            </a:r>
          </a:p>
        </p:txBody>
      </p:sp>
    </p:spTree>
    <p:extLst>
      <p:ext uri="{BB962C8B-B14F-4D97-AF65-F5344CB8AC3E}">
        <p14:creationId xmlns:p14="http://schemas.microsoft.com/office/powerpoint/2010/main" val="41840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1C3E817E-E139-426E-89E5-9DD346EC7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ADD2F6-F7FC-464F-8F18-5BDBD27A7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3A31F1-FA83-497F-98FF-9A5621DC5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nagit_PPTFFD2">
            <a:extLst>
              <a:ext uri="{FF2B5EF4-FFF2-40B4-BE49-F238E27FC236}">
                <a16:creationId xmlns:a16="http://schemas.microsoft.com/office/drawing/2014/main" id="{59D6A59A-05BF-4FEE-8A6C-A089CE0DDE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92" y="1516336"/>
            <a:ext cx="6909386" cy="3817435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343FF9E2-8F7E-4BCC-9A50-C41AD8A56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31468" y="164592"/>
            <a:ext cx="3708894" cy="6540176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4DA924-38B7-4F3E-B072-6E7494A07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024" y="1559768"/>
            <a:ext cx="3238829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800" cap="all" spc="-100"/>
              <a:t>Typical Shopping Cart Page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7751BC8-250F-493B-BDF9-D45BA5991D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19318" y="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F0F044C-8394-47CB-8E3D-FA56B0693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B2DCD75-B707-4C51-8ADC-813834C09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02525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4851414-8BB1-42EF-912B-608FCE07B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644123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8776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E734E-F79C-4961-A458-D18D7A5BE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Transaction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330DC-5038-4737-B7D0-A07563F5D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Occurs when </a:t>
            </a:r>
            <a:r>
              <a:rPr lang="en-US" sz="2800" dirty="0">
                <a:solidFill>
                  <a:srgbClr val="FF0000"/>
                </a:solidFill>
              </a:rPr>
              <a:t>shopper proceeds to virtual checkout counter </a:t>
            </a:r>
            <a:r>
              <a:rPr lang="en-US" sz="2800" dirty="0"/>
              <a:t>by clicking the checkout button</a:t>
            </a:r>
          </a:p>
          <a:p>
            <a:pPr lvl="1"/>
            <a:r>
              <a:rPr lang="en-US" sz="2800" dirty="0"/>
              <a:t>Electronic commerce software performs calculations</a:t>
            </a:r>
          </a:p>
          <a:p>
            <a:r>
              <a:rPr lang="en-US" sz="2800" dirty="0">
                <a:solidFill>
                  <a:srgbClr val="FF0000"/>
                </a:solidFill>
              </a:rPr>
              <a:t>Web browser software and seller’s Web server software switch into secure communication state</a:t>
            </a:r>
          </a:p>
          <a:p>
            <a:pPr lvl="1"/>
            <a:r>
              <a:rPr lang="en-US" sz="2800" dirty="0"/>
              <a:t>Electronic commerce software communicates with  </a:t>
            </a:r>
            <a:r>
              <a:rPr lang="en-US" sz="2800" dirty="0">
                <a:solidFill>
                  <a:srgbClr val="FF0000"/>
                </a:solidFill>
              </a:rPr>
              <a:t>accounting software sales and inventory modules 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FedEx and UPS shipping rate software </a:t>
            </a:r>
            <a:r>
              <a:rPr lang="en-US" sz="2800" dirty="0"/>
              <a:t>integrates with electronic commerce software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Other calculations </a:t>
            </a:r>
            <a:r>
              <a:rPr lang="en-US" sz="2800" dirty="0"/>
              <a:t>include coupons, promotions, time-sensitive offers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019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1C3E817E-E139-426E-89E5-9DD346EC7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ADD2F6-F7FC-464F-8F18-5BDBD27A7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3A31F1-FA83-497F-98FF-9A5621DC5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C:\Users\peterson\chimbo temp\Schneider2014\artwork\C8757_ch09_no callouts\C8757_ch09_no callouts\Fig9-02.gif">
            <a:extLst>
              <a:ext uri="{FF2B5EF4-FFF2-40B4-BE49-F238E27FC236}">
                <a16:creationId xmlns:a16="http://schemas.microsoft.com/office/drawing/2014/main" id="{B0AAD820-97ED-42F0-8B23-DFD73FD6CBC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192" y="1400820"/>
            <a:ext cx="6909386" cy="4048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343FF9E2-8F7E-4BCC-9A50-C41AD8A56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31468" y="164592"/>
            <a:ext cx="3708894" cy="6540176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EFDA19-C5EE-441A-A169-4243D57D0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024" y="1559768"/>
            <a:ext cx="3238829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3400" cap="all" spc="-100"/>
              <a:t>Basic Electronic Commerce Site Architecture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7751BC8-250F-493B-BDF9-D45BA5991D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19318" y="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F0F044C-8394-47CB-8E3D-FA56B0693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B2DCD75-B707-4C51-8ADC-813834C09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02525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4851414-8BB1-42EF-912B-608FCE07B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644123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397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5059A-26AC-4B1B-9826-6A3AD1F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Electronic Commerce Software Works with Other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DEA79-43D2-4034-8B48-964B6156D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Most </a:t>
            </a:r>
            <a:r>
              <a:rPr lang="en-US" sz="3200" dirty="0">
                <a:solidFill>
                  <a:srgbClr val="FF0000"/>
                </a:solidFill>
              </a:rPr>
              <a:t>large companies </a:t>
            </a:r>
            <a:r>
              <a:rPr lang="en-US" sz="3200" dirty="0"/>
              <a:t>with electronic commerce operations </a:t>
            </a:r>
            <a:r>
              <a:rPr lang="en-US" sz="3200" dirty="0">
                <a:solidFill>
                  <a:srgbClr val="FF0000"/>
                </a:solidFill>
              </a:rPr>
              <a:t>also have substantial business activity </a:t>
            </a:r>
            <a:r>
              <a:rPr lang="en-US" sz="3200" dirty="0"/>
              <a:t>unrelated to electronic commerce</a:t>
            </a:r>
          </a:p>
          <a:p>
            <a:pPr lvl="1"/>
            <a:r>
              <a:rPr lang="en-US" sz="3200" dirty="0"/>
              <a:t>Important to integrate electronic commerce activities into the company’s other operations</a:t>
            </a:r>
          </a:p>
          <a:p>
            <a:r>
              <a:rPr lang="en-US" sz="3200" dirty="0"/>
              <a:t>Basic information system element is a collection of </a:t>
            </a:r>
            <a:r>
              <a:rPr lang="en-US" sz="3200" dirty="0">
                <a:solidFill>
                  <a:srgbClr val="FF0000"/>
                </a:solidFill>
              </a:rPr>
              <a:t>databases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469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6C65D-6F74-41ED-9BB6-1F0EB9A50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52AFB-915C-4A52-8F29-9D36D7163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Highly </a:t>
            </a:r>
            <a:r>
              <a:rPr lang="en-US" sz="2800" dirty="0">
                <a:solidFill>
                  <a:srgbClr val="FF0000"/>
                </a:solidFill>
              </a:rPr>
              <a:t>structured information stored </a:t>
            </a:r>
            <a:r>
              <a:rPr lang="en-US" sz="2800" dirty="0"/>
              <a:t>on a computer </a:t>
            </a:r>
          </a:p>
          <a:p>
            <a:r>
              <a:rPr lang="en-US" sz="2800" dirty="0"/>
              <a:t>Business rules are how the company does business</a:t>
            </a:r>
          </a:p>
          <a:p>
            <a:r>
              <a:rPr lang="en-US" sz="2800" dirty="0">
                <a:solidFill>
                  <a:srgbClr val="FF0000"/>
                </a:solidFill>
              </a:rPr>
              <a:t>Database management software </a:t>
            </a:r>
            <a:r>
              <a:rPr lang="en-US" sz="2800" dirty="0"/>
              <a:t>allows users to enter, edit, update, retrieve database information </a:t>
            </a:r>
          </a:p>
          <a:p>
            <a:r>
              <a:rPr lang="en-US" sz="2800" dirty="0">
                <a:solidFill>
                  <a:srgbClr val="FF0000"/>
                </a:solidFill>
              </a:rPr>
              <a:t>Distributed information systems </a:t>
            </a:r>
            <a:r>
              <a:rPr lang="en-US" sz="2800" dirty="0"/>
              <a:t>are large systems </a:t>
            </a:r>
            <a:r>
              <a:rPr lang="en-US" sz="2800" dirty="0">
                <a:solidFill>
                  <a:srgbClr val="FF0000"/>
                </a:solidFill>
              </a:rPr>
              <a:t>storing data in many different physical locations </a:t>
            </a:r>
          </a:p>
          <a:p>
            <a:pPr lvl="1"/>
            <a:r>
              <a:rPr lang="en-US" sz="2800" dirty="0"/>
              <a:t>Distributed database systems are databases within distributed information systems</a:t>
            </a:r>
          </a:p>
          <a:p>
            <a:r>
              <a:rPr lang="en-US" sz="2800" dirty="0">
                <a:solidFill>
                  <a:srgbClr val="FF0000"/>
                </a:solidFill>
              </a:rPr>
              <a:t>MySQL database is open-source software </a:t>
            </a:r>
            <a:r>
              <a:rPr lang="en-US" sz="2800" dirty="0"/>
              <a:t>owned by Oracle and maintained by group of programmers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847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5700F-7979-484A-8CF5-7F8606F58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Middleware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A5CA6-BD26-4949-9C85-772DE2975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highlight>
                  <a:srgbClr val="FFFF00"/>
                </a:highlight>
              </a:rPr>
              <a:t>Middleware</a:t>
            </a:r>
            <a:r>
              <a:rPr lang="en-US" sz="2800" dirty="0"/>
              <a:t> takes sales and inventory shipments information from electronic commerce software 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Transmits to accounting and inventory management software</a:t>
            </a:r>
          </a:p>
          <a:p>
            <a:pPr lvl="1"/>
            <a:r>
              <a:rPr lang="en-US" sz="2800" dirty="0"/>
              <a:t>Companies can </a:t>
            </a:r>
            <a:r>
              <a:rPr lang="en-US" sz="2800" dirty="0">
                <a:solidFill>
                  <a:srgbClr val="FF0000"/>
                </a:solidFill>
              </a:rPr>
              <a:t>write </a:t>
            </a:r>
            <a:r>
              <a:rPr lang="en-US" sz="2800" dirty="0"/>
              <a:t>their own </a:t>
            </a:r>
            <a:r>
              <a:rPr lang="en-US" sz="2800" dirty="0">
                <a:solidFill>
                  <a:srgbClr val="FF0000"/>
                </a:solidFill>
              </a:rPr>
              <a:t>or purchase </a:t>
            </a:r>
            <a:r>
              <a:rPr lang="en-US" sz="2800" dirty="0"/>
              <a:t>customized </a:t>
            </a:r>
            <a:r>
              <a:rPr lang="en-US" sz="2800" dirty="0">
                <a:solidFill>
                  <a:srgbClr val="FF0000"/>
                </a:solidFill>
              </a:rPr>
              <a:t>middleware</a:t>
            </a:r>
            <a:endParaRPr lang="en-US" sz="2800" dirty="0"/>
          </a:p>
          <a:p>
            <a:r>
              <a:rPr lang="en-US" sz="2800" dirty="0"/>
              <a:t>Middleware cost range is $30,000 to several millions</a:t>
            </a:r>
          </a:p>
          <a:p>
            <a:pPr lvl="1"/>
            <a:r>
              <a:rPr lang="en-US" sz="2800" dirty="0"/>
              <a:t>Depending on complexity and existing systems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157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12A2D-08C4-4D3E-9A6B-EDA167144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Enterprise Application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604D8-3BA4-41BE-ACB9-9D7516F31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highlight>
                  <a:srgbClr val="FFFF00"/>
                </a:highlight>
              </a:rPr>
              <a:t>Application software (application) </a:t>
            </a:r>
            <a:r>
              <a:rPr lang="en-US" sz="2400" dirty="0"/>
              <a:t>is a program that performs specific function like creating invoices </a:t>
            </a:r>
          </a:p>
          <a:p>
            <a:r>
              <a:rPr lang="en-US" sz="2400" dirty="0">
                <a:highlight>
                  <a:srgbClr val="FFFF00"/>
                </a:highlight>
              </a:rPr>
              <a:t>Application server </a:t>
            </a:r>
            <a:r>
              <a:rPr lang="en-US" sz="2400" dirty="0"/>
              <a:t>(computer) takes request messages received by Web server </a:t>
            </a:r>
          </a:p>
          <a:p>
            <a:pPr lvl="1"/>
            <a:r>
              <a:rPr lang="en-US" sz="2400" dirty="0"/>
              <a:t>Runs application program performing action based on request message’s contents</a:t>
            </a:r>
          </a:p>
          <a:p>
            <a:pPr lvl="1"/>
            <a:r>
              <a:rPr lang="en-US" sz="2400" dirty="0"/>
              <a:t>Actions determined by business logic rules such as  verifying customer password upon log in</a:t>
            </a:r>
          </a:p>
          <a:p>
            <a:r>
              <a:rPr lang="en-US" sz="2400" dirty="0"/>
              <a:t>Enterprise application integration is a creation of links among scattered applications so business logic can be interconnected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009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F120A-536C-4C03-A6C9-8EFEAEBD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Enterprise Application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B288-6557-4EFE-80D4-C1491688C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849624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As information is transferred from one application to another </a:t>
            </a:r>
            <a:r>
              <a:rPr lang="en-US" sz="2800" dirty="0"/>
              <a:t>program data formats differ</a:t>
            </a:r>
          </a:p>
          <a:p>
            <a:pPr lvl="1"/>
            <a:r>
              <a:rPr lang="en-US" sz="2800" dirty="0"/>
              <a:t>Must edit and reformat often using XML data feeds</a:t>
            </a:r>
          </a:p>
          <a:p>
            <a:r>
              <a:rPr lang="en-US" sz="2800" dirty="0">
                <a:highlight>
                  <a:srgbClr val="FFFF00"/>
                </a:highlight>
              </a:rPr>
              <a:t>Page-based application systems </a:t>
            </a:r>
            <a:r>
              <a:rPr lang="en-US" sz="2800" dirty="0">
                <a:solidFill>
                  <a:srgbClr val="FF0000"/>
                </a:solidFill>
              </a:rPr>
              <a:t>return pages generated by scripts containing rules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Present data on Web page </a:t>
            </a:r>
            <a:r>
              <a:rPr lang="en-US" sz="2800" dirty="0"/>
              <a:t>with the business logic</a:t>
            </a:r>
          </a:p>
          <a:p>
            <a:r>
              <a:rPr lang="en-US" sz="2800" dirty="0">
                <a:highlight>
                  <a:srgbClr val="FFFF00"/>
                </a:highlight>
              </a:rPr>
              <a:t>Component-based application systems </a:t>
            </a:r>
            <a:r>
              <a:rPr lang="en-US" sz="2800" dirty="0">
                <a:solidFill>
                  <a:srgbClr val="FF0000"/>
                </a:solidFill>
              </a:rPr>
              <a:t>separate presentation logic from business logic</a:t>
            </a:r>
          </a:p>
          <a:p>
            <a:pPr lvl="1"/>
            <a:r>
              <a:rPr lang="en-US" sz="2800" dirty="0"/>
              <a:t>Logic components created and maintained separately</a:t>
            </a:r>
          </a:p>
          <a:p>
            <a:pPr lvl="2"/>
            <a:r>
              <a:rPr lang="en-US" sz="2800" dirty="0"/>
              <a:t>Updating and changing system elements much easier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961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0FA2E-EF43-4E7D-90A5-A8753EDD8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Integration with ERP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FB82B-E6EB-47F5-855E-DB3A8FDEE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>
                <a:highlight>
                  <a:srgbClr val="FFFF00"/>
                </a:highlight>
              </a:rPr>
              <a:t>Enterprise resource planning (ERP) software </a:t>
            </a:r>
            <a:r>
              <a:rPr lang="en-US" sz="2800" dirty="0"/>
              <a:t>are business systems integrating all facets of a business</a:t>
            </a:r>
          </a:p>
          <a:p>
            <a:pPr lvl="1"/>
            <a:r>
              <a:rPr lang="en-US" sz="2800" dirty="0"/>
              <a:t>Accounting, logistics, manufacturing, marketing, planning, project management, and treasury functions</a:t>
            </a:r>
          </a:p>
          <a:p>
            <a:r>
              <a:rPr lang="en-US" sz="2800" dirty="0">
                <a:highlight>
                  <a:srgbClr val="FFFF00"/>
                </a:highlight>
              </a:rPr>
              <a:t>Two major ERP vendors</a:t>
            </a:r>
            <a:r>
              <a:rPr lang="en-US" sz="2800" dirty="0"/>
              <a:t>: Oracle and SAP</a:t>
            </a:r>
          </a:p>
          <a:p>
            <a:pPr lvl="1"/>
            <a:r>
              <a:rPr lang="en-US" sz="2800" dirty="0"/>
              <a:t>ERP software installation costs between $1 million and $10 million for a midsize company</a:t>
            </a:r>
          </a:p>
          <a:p>
            <a:r>
              <a:rPr lang="en-US" sz="2800" dirty="0"/>
              <a:t>Smaller online businesses can purchase products like NetSuite that offer ERP system subscriptions</a:t>
            </a:r>
          </a:p>
          <a:p>
            <a:pPr lvl="1"/>
            <a:r>
              <a:rPr lang="en-US" sz="2800" dirty="0"/>
              <a:t>Called software as a service (SaaS)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8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1C3E817E-E139-426E-89E5-9DD346EC7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ADD2F6-F7FC-464F-8F18-5BDBD27A7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3A31F1-FA83-497F-98FF-9A5621DC5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C:\Users\peterson\chimbo temp\Schneider2014\artwork\C8757_ch09_no callouts\C8757_ch09_no callouts\Fig9-03.gif">
            <a:extLst>
              <a:ext uri="{FF2B5EF4-FFF2-40B4-BE49-F238E27FC236}">
                <a16:creationId xmlns:a16="http://schemas.microsoft.com/office/drawing/2014/main" id="{C7D92BB0-AF60-403C-B1F7-A89040C0B2B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9950" y="645106"/>
            <a:ext cx="6435869" cy="555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343FF9E2-8F7E-4BCC-9A50-C41AD8A56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31468" y="164592"/>
            <a:ext cx="3708894" cy="6540176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961065-2667-4C53-8FCC-D730ADF89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024" y="1559768"/>
            <a:ext cx="3238829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3700" cap="all" spc="-100"/>
              <a:t>ERP System Integration with EDI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7751BC8-250F-493B-BDF9-D45BA5991D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19318" y="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F0F044C-8394-47CB-8E3D-FA56B0693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B2DCD75-B707-4C51-8ADC-813834C09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02525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4851414-8BB1-42EF-912B-608FCE07B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644123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656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DA08-7390-4611-BD7F-02C79976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Learning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EBF6-3F95-44F8-BF61-3DC2438DC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How to find and evaluate Web-hosting services</a:t>
            </a:r>
          </a:p>
          <a:p>
            <a:r>
              <a:rPr lang="en-US" sz="2400" dirty="0"/>
              <a:t>What functions are performed by electronic commerce software </a:t>
            </a:r>
          </a:p>
          <a:p>
            <a:r>
              <a:rPr lang="en-US" sz="2400" dirty="0"/>
              <a:t>How electronic commerce software works with database and ERP software</a:t>
            </a:r>
          </a:p>
          <a:p>
            <a:r>
              <a:rPr lang="en-US" sz="2400" dirty="0"/>
              <a:t>What enterprise application integration and Web services are and how they can be used with electronic commerce software</a:t>
            </a:r>
          </a:p>
          <a:p>
            <a:r>
              <a:rPr lang="en-US" sz="2400" dirty="0"/>
              <a:t>Which types of electronic commerce software are used by small, medium, and large businesses</a:t>
            </a:r>
          </a:p>
          <a:p>
            <a:r>
              <a:rPr lang="en-US" sz="2400" dirty="0"/>
              <a:t>How electronic commerce software works with customer relationships management, knowledge management, and supply chain management software</a:t>
            </a:r>
          </a:p>
          <a:p>
            <a:endParaRPr lang="en-US" sz="24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129806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A9FC5-9A37-4134-8CCE-3CFA950CC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Web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94D8B-9B16-4B60-97D9-D213195E4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Software systems </a:t>
            </a:r>
            <a:r>
              <a:rPr lang="en-US" sz="3200" dirty="0"/>
              <a:t>supporting interoperable </a:t>
            </a:r>
            <a:br>
              <a:rPr lang="en-US" sz="3200" dirty="0"/>
            </a:br>
            <a:r>
              <a:rPr lang="en-US" sz="3200" dirty="0">
                <a:solidFill>
                  <a:srgbClr val="FF0000"/>
                </a:solidFill>
              </a:rPr>
              <a:t>machine-to-machine interaction </a:t>
            </a:r>
            <a:r>
              <a:rPr lang="en-US" sz="3200" dirty="0"/>
              <a:t>over a network</a:t>
            </a:r>
          </a:p>
          <a:p>
            <a:pPr lvl="1"/>
            <a:r>
              <a:rPr lang="en-US" sz="3200" dirty="0"/>
              <a:t>Set of software and technologies allowing computers to use the Web to interact with each other directly</a:t>
            </a:r>
          </a:p>
          <a:p>
            <a:pPr lvl="1"/>
            <a:r>
              <a:rPr lang="en-US" sz="3200" dirty="0"/>
              <a:t>Does not require human operators directing the specific interactions</a:t>
            </a:r>
          </a:p>
          <a:p>
            <a:r>
              <a:rPr lang="en-US" sz="3200" dirty="0">
                <a:highlight>
                  <a:srgbClr val="FFFF00"/>
                </a:highlight>
              </a:rPr>
              <a:t>Application program interface (API) </a:t>
            </a:r>
            <a:r>
              <a:rPr lang="en-US" sz="3200" dirty="0"/>
              <a:t>is a general name for the ways programs interconnect with each other</a:t>
            </a:r>
          </a:p>
          <a:p>
            <a:pPr lvl="1"/>
            <a:r>
              <a:rPr lang="en-US" sz="3200" dirty="0">
                <a:highlight>
                  <a:srgbClr val="FFFF00"/>
                </a:highlight>
              </a:rPr>
              <a:t>Web APIs</a:t>
            </a:r>
            <a:r>
              <a:rPr lang="en-US" sz="3200" dirty="0"/>
              <a:t>: interaction over the Web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374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0A663-1FE1-4C12-9149-F173D646A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Web Services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66784-DC56-4A7F-A262-4B22C0F82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600" dirty="0"/>
              <a:t>Offer </a:t>
            </a:r>
            <a:r>
              <a:rPr lang="en-US" sz="2600" dirty="0">
                <a:solidFill>
                  <a:srgbClr val="FF0000"/>
                </a:solidFill>
              </a:rPr>
              <a:t>improved customer service, reduced costs</a:t>
            </a:r>
          </a:p>
          <a:p>
            <a:r>
              <a:rPr lang="en-US" sz="2600" dirty="0">
                <a:solidFill>
                  <a:srgbClr val="FF0000"/>
                </a:solidFill>
              </a:rPr>
              <a:t>Transmit XML-tagged data </a:t>
            </a:r>
            <a:r>
              <a:rPr lang="en-US" sz="2600" dirty="0"/>
              <a:t>from one enterprise integrated application to another </a:t>
            </a:r>
          </a:p>
          <a:p>
            <a:r>
              <a:rPr lang="en-US" sz="2600" dirty="0">
                <a:solidFill>
                  <a:srgbClr val="FF0000"/>
                </a:solidFill>
              </a:rPr>
              <a:t>Provide data feeds </a:t>
            </a:r>
            <a:r>
              <a:rPr lang="en-US" sz="2600" dirty="0"/>
              <a:t>between two different companies</a:t>
            </a:r>
          </a:p>
          <a:p>
            <a:r>
              <a:rPr lang="en-US" sz="2600" dirty="0">
                <a:solidFill>
                  <a:srgbClr val="FF0000"/>
                </a:solidFill>
              </a:rPr>
              <a:t>Programmers write software accessing business application logic units </a:t>
            </a:r>
            <a:r>
              <a:rPr lang="en-US" sz="2600" dirty="0"/>
              <a:t>without knowing details </a:t>
            </a:r>
          </a:p>
          <a:p>
            <a:pPr lvl="1"/>
            <a:r>
              <a:rPr lang="en-US" sz="2600" dirty="0"/>
              <a:t>Allows </a:t>
            </a:r>
            <a:r>
              <a:rPr lang="en-US" sz="2600" dirty="0">
                <a:solidFill>
                  <a:srgbClr val="FF0000"/>
                </a:solidFill>
              </a:rPr>
              <a:t>communication between programs written in different languages </a:t>
            </a:r>
            <a:r>
              <a:rPr lang="en-US" sz="2600" dirty="0"/>
              <a:t>on different platforms</a:t>
            </a:r>
          </a:p>
          <a:p>
            <a:pPr lvl="2"/>
            <a:r>
              <a:rPr lang="en-US" sz="2600" dirty="0"/>
              <a:t>Example task: transaction processing</a:t>
            </a:r>
          </a:p>
          <a:p>
            <a:pPr lvl="1"/>
            <a:r>
              <a:rPr lang="en-US" sz="2600" dirty="0"/>
              <a:t>Can be </a:t>
            </a:r>
            <a:r>
              <a:rPr lang="en-US" sz="2600" dirty="0">
                <a:solidFill>
                  <a:srgbClr val="FF0000"/>
                </a:solidFill>
              </a:rPr>
              <a:t>combined with other Web services </a:t>
            </a:r>
            <a:r>
              <a:rPr lang="en-US" sz="2600" dirty="0"/>
              <a:t>for complex tasks</a:t>
            </a:r>
          </a:p>
          <a:p>
            <a:r>
              <a:rPr lang="en-US" sz="2600" dirty="0"/>
              <a:t>More advanced </a:t>
            </a:r>
            <a:r>
              <a:rPr lang="en-US" sz="2600" dirty="0">
                <a:solidFill>
                  <a:srgbClr val="FF0000"/>
                </a:solidFill>
              </a:rPr>
              <a:t>example is purchasing software </a:t>
            </a:r>
            <a:r>
              <a:rPr lang="en-US" sz="2600" dirty="0"/>
              <a:t>used to obtain vendor price information</a:t>
            </a:r>
          </a:p>
          <a:p>
            <a:pPr lvl="1"/>
            <a:r>
              <a:rPr lang="en-US" sz="2600" dirty="0">
                <a:solidFill>
                  <a:srgbClr val="FF0000"/>
                </a:solidFill>
              </a:rPr>
              <a:t>Purchasing agent authorizes transaction and Web services submits order and tracks until delivered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55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1992D-84EE-4805-AC6B-017EDC8E8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Web Services 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956EC-B8D9-486D-A3CA-B30BB7471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>
                <a:highlight>
                  <a:srgbClr val="FFFF00"/>
                </a:highlight>
              </a:rPr>
              <a:t>Simple Object Access Protocol (SOAP) </a:t>
            </a:r>
            <a:r>
              <a:rPr lang="en-US" sz="2800" dirty="0"/>
              <a:t>is a message-passing protocol</a:t>
            </a:r>
          </a:p>
          <a:p>
            <a:pPr lvl="1"/>
            <a:r>
              <a:rPr lang="en-US" sz="2800" dirty="0"/>
              <a:t>Defines how to send marked up data from one software application to another across a network</a:t>
            </a:r>
          </a:p>
          <a:p>
            <a:r>
              <a:rPr lang="en-US" sz="2800" dirty="0"/>
              <a:t>Utilizes </a:t>
            </a:r>
            <a:r>
              <a:rPr lang="en-US" sz="2800" dirty="0">
                <a:solidFill>
                  <a:srgbClr val="FF0000"/>
                </a:solidFill>
              </a:rPr>
              <a:t>three rule sets</a:t>
            </a:r>
          </a:p>
          <a:p>
            <a:pPr lvl="1"/>
            <a:r>
              <a:rPr lang="en-US" sz="2800" dirty="0"/>
              <a:t>Communication rules included in </a:t>
            </a:r>
            <a:r>
              <a:rPr lang="en-US" sz="2800" dirty="0">
                <a:solidFill>
                  <a:srgbClr val="FF0000"/>
                </a:solidFill>
              </a:rPr>
              <a:t>SOAP specification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Web Services Description Language (WSDL) </a:t>
            </a:r>
            <a:r>
              <a:rPr lang="en-US" sz="2800" dirty="0"/>
              <a:t>describes logic unit characteristics of each Web service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Universal Description, Discovery, and Integration Specification (UDDI)  </a:t>
            </a:r>
            <a:r>
              <a:rPr lang="en-US" sz="2800" dirty="0"/>
              <a:t>woks as address book to identify Web services locations and associated descriptions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99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6B836-1DAA-46E2-AD97-0814E3CBE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REST and RESTful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B48F8-1E07-4765-898E-126B1D327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>
                <a:highlight>
                  <a:srgbClr val="FFFF00"/>
                </a:highlight>
              </a:rPr>
              <a:t>Representational State Transfer (REST)</a:t>
            </a:r>
          </a:p>
          <a:p>
            <a:pPr lvl="1"/>
            <a:r>
              <a:rPr lang="en-US" sz="2800" dirty="0"/>
              <a:t>Principle describing how the Web uses networking architecture to identify and locate Web pages and elements making up those Web pages</a:t>
            </a:r>
          </a:p>
          <a:p>
            <a:r>
              <a:rPr lang="en-US" sz="2800" dirty="0">
                <a:highlight>
                  <a:srgbClr val="FFFF00"/>
                </a:highlight>
              </a:rPr>
              <a:t>RESTful design (RESTful applications) </a:t>
            </a:r>
            <a:r>
              <a:rPr lang="en-US" sz="2800" dirty="0"/>
              <a:t>are Web services built on the REST model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Transfers structured information </a:t>
            </a:r>
            <a:r>
              <a:rPr lang="en-US" sz="2800" dirty="0"/>
              <a:t>from one Web location to another 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Services accessible at a specific address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More than half of all Web services today are RESTful ap</a:t>
            </a:r>
            <a:r>
              <a:rPr lang="en-US" sz="2800" dirty="0"/>
              <a:t>plications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317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D2D36-26B8-427F-93F9-6456E847B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Web Hosting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9A100-8DF7-447B-BAF0-D937B0E47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>
                <a:highlight>
                  <a:srgbClr val="FFFF00"/>
                </a:highlight>
              </a:rPr>
              <a:t>Self-hosting</a:t>
            </a:r>
            <a:r>
              <a:rPr lang="en-US" sz="2400" dirty="0"/>
              <a:t> is running </a:t>
            </a:r>
            <a:r>
              <a:rPr lang="en-US" sz="2400" dirty="0">
                <a:solidFill>
                  <a:srgbClr val="FF0000"/>
                </a:solidFill>
              </a:rPr>
              <a:t>servers in-house</a:t>
            </a:r>
          </a:p>
          <a:p>
            <a:pPr lvl="1"/>
            <a:r>
              <a:rPr lang="en-US" sz="2400" dirty="0"/>
              <a:t>Most often used by </a:t>
            </a:r>
            <a:r>
              <a:rPr lang="en-US" sz="2400" dirty="0">
                <a:solidFill>
                  <a:srgbClr val="FF0000"/>
                </a:solidFill>
              </a:rPr>
              <a:t>large companies</a:t>
            </a:r>
          </a:p>
          <a:p>
            <a:r>
              <a:rPr lang="en-US" sz="2400" dirty="0">
                <a:highlight>
                  <a:srgbClr val="FFFF00"/>
                </a:highlight>
              </a:rPr>
              <a:t>Third-party Web-hosting service providers </a:t>
            </a:r>
            <a:r>
              <a:rPr lang="en-US" sz="2400" dirty="0"/>
              <a:t>offer </a:t>
            </a:r>
            <a:r>
              <a:rPr lang="en-US" sz="2400" dirty="0">
                <a:solidFill>
                  <a:srgbClr val="FF0000"/>
                </a:solidFill>
              </a:rPr>
              <a:t>Web services, electronic commerce functions</a:t>
            </a:r>
          </a:p>
          <a:p>
            <a:pPr lvl="1"/>
            <a:r>
              <a:rPr lang="en-US" sz="2400" dirty="0"/>
              <a:t>Often used by </a:t>
            </a:r>
            <a:r>
              <a:rPr lang="en-US" sz="2400" dirty="0">
                <a:solidFill>
                  <a:srgbClr val="FF0000"/>
                </a:solidFill>
              </a:rPr>
              <a:t>midsize, smaller companies</a:t>
            </a:r>
          </a:p>
          <a:p>
            <a:r>
              <a:rPr lang="en-US" sz="2400" dirty="0">
                <a:highlight>
                  <a:srgbClr val="FFFF00"/>
                </a:highlight>
              </a:rPr>
              <a:t>Commerce service providers (CSPs)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provide Internet access and Web-hosting services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Offer Web server management and rent application software</a:t>
            </a:r>
          </a:p>
          <a:p>
            <a:pPr lvl="1"/>
            <a:r>
              <a:rPr lang="en-US" sz="2400" dirty="0"/>
              <a:t>Also called Managed service providers (MSPs) or Application service providers (ASPs)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12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A798-5F9E-4604-8DFD-860C3674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Web Hosting Alternatives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1D55F-0428-4E08-A2FD-DF5AAC900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Web-hosting service options</a:t>
            </a:r>
          </a:p>
          <a:p>
            <a:pPr lvl="1"/>
            <a:r>
              <a:rPr lang="en-US" sz="2400" dirty="0">
                <a:highlight>
                  <a:srgbClr val="FFFF00"/>
                </a:highlight>
              </a:rPr>
              <a:t>Shared hosting </a:t>
            </a:r>
            <a:r>
              <a:rPr lang="en-US" sz="2400" dirty="0"/>
              <a:t>means client's Web site on a server hosting other Web sites simultaneously</a:t>
            </a:r>
          </a:p>
          <a:p>
            <a:pPr lvl="1"/>
            <a:r>
              <a:rPr lang="en-US" sz="2400" dirty="0">
                <a:highlight>
                  <a:srgbClr val="FFFF00"/>
                </a:highlight>
              </a:rPr>
              <a:t>Dedicated hosting </a:t>
            </a:r>
            <a:r>
              <a:rPr lang="en-US" sz="2400" dirty="0"/>
              <a:t>means the client Web server not shared with other clients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Service provider owns and maintains server hardware</a:t>
            </a:r>
            <a:r>
              <a:rPr lang="en-US" sz="2400" dirty="0"/>
              <a:t>, leases it to client, and provides Internet </a:t>
            </a:r>
          </a:p>
          <a:p>
            <a:r>
              <a:rPr lang="en-US" sz="2400" dirty="0"/>
              <a:t>With </a:t>
            </a:r>
            <a:r>
              <a:rPr lang="en-US" sz="2400" dirty="0">
                <a:highlight>
                  <a:srgbClr val="FFFF00"/>
                </a:highlight>
              </a:rPr>
              <a:t>co-location (collocation or colocation) service </a:t>
            </a:r>
            <a:r>
              <a:rPr lang="en-US" sz="2400" dirty="0"/>
              <a:t>the </a:t>
            </a:r>
            <a:r>
              <a:rPr lang="en-US" sz="2400" dirty="0">
                <a:solidFill>
                  <a:srgbClr val="FF0000"/>
                </a:solidFill>
              </a:rPr>
              <a:t>provider rents physical space to client </a:t>
            </a:r>
            <a:r>
              <a:rPr lang="en-US" sz="2400" dirty="0"/>
              <a:t>with a  reliable power supply, Internet connection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Clients install/maintain server hardware and software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930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3775B-02FC-4D2E-91E3-E3DC0E2FA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 Functions of Electronic Commerce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FD558-511E-4767-A442-35C1B15AD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highlight>
                  <a:srgbClr val="FFFF00"/>
                </a:highlight>
              </a:rPr>
              <a:t>All electronic commerce solutions </a:t>
            </a:r>
            <a:r>
              <a:rPr lang="en-US" sz="3200" dirty="0"/>
              <a:t>must provide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Catalog display</a:t>
            </a:r>
            <a:r>
              <a:rPr lang="en-US" sz="3200" dirty="0"/>
              <a:t>, 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shopping cart capabilities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transaction processing</a:t>
            </a:r>
          </a:p>
          <a:p>
            <a:r>
              <a:rPr lang="en-US" sz="3200" dirty="0"/>
              <a:t>Larger complex sites may include software with added features and capabilities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40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98647-C2A7-4C9C-994C-B0AF481AC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Catalog Display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A5E49-9359-4437-8E7D-EA4E62036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highlight>
                  <a:srgbClr val="FFFF00"/>
                </a:highlight>
              </a:rPr>
              <a:t>Catalog </a:t>
            </a:r>
            <a:r>
              <a:rPr lang="en-US" sz="2400" dirty="0">
                <a:solidFill>
                  <a:srgbClr val="FF0000"/>
                </a:solidFill>
              </a:rPr>
              <a:t>organizes goods and services being sold</a:t>
            </a:r>
          </a:p>
          <a:p>
            <a:pPr lvl="1"/>
            <a:r>
              <a:rPr lang="en-US" sz="2400" dirty="0"/>
              <a:t>May organize by logical departments</a:t>
            </a:r>
          </a:p>
          <a:p>
            <a:pPr lvl="2"/>
            <a:r>
              <a:rPr lang="en-US" sz="2400" dirty="0"/>
              <a:t>Web store advantage is a single product may appear in multiple categories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Catalog is a listing of goods and services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Static catalog is a simple list written in HTML</a:t>
            </a:r>
          </a:p>
          <a:p>
            <a:pPr lvl="2"/>
            <a:r>
              <a:rPr lang="en-US" sz="2400" dirty="0"/>
              <a:t>Must edit HTML to add or delete items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Dynamic catalog stores information in a database with photos, detailed descriptions and a search tool </a:t>
            </a:r>
            <a:r>
              <a:rPr lang="en-US" sz="2400" dirty="0"/>
              <a:t>for locating item and determining availability</a:t>
            </a:r>
          </a:p>
          <a:p>
            <a:pPr lvl="1"/>
            <a:r>
              <a:rPr lang="en-US" sz="2400" dirty="0"/>
              <a:t>Both located in third tier of Web site architecture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440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295CB-944D-41C5-8775-42D68C508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Shopping Cart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52A24-5F98-47AC-A61E-7E72B2CFC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Early electronic commerce used forms-based </a:t>
            </a:r>
            <a:r>
              <a:rPr lang="en-US" sz="2800" dirty="0"/>
              <a:t>shopping</a:t>
            </a:r>
          </a:p>
          <a:p>
            <a:pPr lvl="1"/>
            <a:r>
              <a:rPr lang="en-US" sz="2800" dirty="0"/>
              <a:t>Shoppers selected items by filling out online forms which was awkward if ordering more than one or two items and error prone</a:t>
            </a:r>
          </a:p>
          <a:p>
            <a:r>
              <a:rPr lang="en-US" sz="2800" dirty="0">
                <a:highlight>
                  <a:srgbClr val="FFFF00"/>
                </a:highlight>
              </a:rPr>
              <a:t>Electronic shopping carts </a:t>
            </a:r>
            <a:r>
              <a:rPr lang="en-US" sz="2800" dirty="0"/>
              <a:t>are </a:t>
            </a:r>
            <a:r>
              <a:rPr lang="en-US" sz="2800" dirty="0">
                <a:solidFill>
                  <a:srgbClr val="FF0000"/>
                </a:solidFill>
              </a:rPr>
              <a:t>now standard </a:t>
            </a:r>
          </a:p>
          <a:p>
            <a:pPr lvl="1"/>
            <a:r>
              <a:rPr lang="en-US" sz="2800" dirty="0"/>
              <a:t>Keep track of items customer selected and allows them to view cart contents, add and remove items</a:t>
            </a:r>
          </a:p>
          <a:p>
            <a:pPr lvl="1"/>
            <a:r>
              <a:rPr lang="en-US" sz="2800" dirty="0"/>
              <a:t>Ordering requires a simple click which executes the </a:t>
            </a:r>
            <a:r>
              <a:rPr lang="en-US" sz="2800" dirty="0">
                <a:highlight>
                  <a:srgbClr val="FFFF00"/>
                </a:highlight>
              </a:rPr>
              <a:t>purchase transaction</a:t>
            </a:r>
          </a:p>
          <a:p>
            <a:pPr lvl="2"/>
            <a:r>
              <a:rPr lang="en-US" sz="2800" dirty="0"/>
              <a:t>Screen </a:t>
            </a:r>
            <a:r>
              <a:rPr lang="en-US" sz="2800" dirty="0">
                <a:solidFill>
                  <a:srgbClr val="FF0000"/>
                </a:solidFill>
              </a:rPr>
              <a:t>asks for billing and shipping </a:t>
            </a:r>
            <a:r>
              <a:rPr lang="en-US" sz="2800" dirty="0"/>
              <a:t>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053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D3B22-C4F9-4D47-874F-0C56710D4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Shopping Cart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ED435-74C7-4B70-8B44-DCA169DC4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Web is a stateless system that does not retain information from one transmission to another</a:t>
            </a:r>
          </a:p>
          <a:p>
            <a:pPr lvl="1"/>
            <a:r>
              <a:rPr lang="en-US" sz="2400" dirty="0"/>
              <a:t>Shopping cart software must store information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Cookies allows information to be stored and retrieved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Dynamic pricing management software </a:t>
            </a:r>
            <a:r>
              <a:rPr lang="en-US" sz="2400" dirty="0"/>
              <a:t>adjusts prices in real time based on variables seller chooses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Promotion management software </a:t>
            </a:r>
            <a:r>
              <a:rPr lang="en-US" sz="2400" dirty="0"/>
              <a:t>allows sellers to create special offers on specific products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79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C5C10-2450-41D6-8F19-E10A1EE3B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Shopping Cart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35640-A910-4D21-94C1-6B4820C95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849624"/>
          </a:xfrm>
        </p:spPr>
        <p:txBody>
          <a:bodyPr>
            <a:normAutofit fontScale="92500"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Fulfillment integration software</a:t>
            </a:r>
            <a:r>
              <a:rPr lang="en-US" sz="2400" dirty="0"/>
              <a:t> connects seller’s shopping cart to fulfillment provider’s computer</a:t>
            </a:r>
          </a:p>
          <a:p>
            <a:pPr lvl="1"/>
            <a:r>
              <a:rPr lang="en-US" sz="2400" dirty="0"/>
              <a:t> Shipping automatically triggered at completed sale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Product review management software </a:t>
            </a:r>
            <a:r>
              <a:rPr lang="en-US" sz="2400" dirty="0"/>
              <a:t>allows customers to post reviews of products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Product recommendation triggers</a:t>
            </a:r>
            <a:r>
              <a:rPr lang="en-US" sz="2400" dirty="0"/>
              <a:t> are tools that respond to customer’s product selection</a:t>
            </a:r>
          </a:p>
          <a:p>
            <a:pPr lvl="1"/>
            <a:r>
              <a:rPr lang="en-US" sz="2400" dirty="0"/>
              <a:t>Provides suggestions for related products, refills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Abandoned cart management software </a:t>
            </a:r>
            <a:r>
              <a:rPr lang="en-US" sz="2400" dirty="0"/>
              <a:t>enables shopping cart to be retained for later when customer session is terminated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434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313C22"/>
      </a:dk2>
      <a:lt2>
        <a:srgbClr val="E2E8E8"/>
      </a:lt2>
      <a:accent1>
        <a:srgbClr val="E73129"/>
      </a:accent1>
      <a:accent2>
        <a:srgbClr val="D56E17"/>
      </a:accent2>
      <a:accent3>
        <a:srgbClr val="B6A320"/>
      </a:accent3>
      <a:accent4>
        <a:srgbClr val="82B013"/>
      </a:accent4>
      <a:accent5>
        <a:srgbClr val="4EBB21"/>
      </a:accent5>
      <a:accent6>
        <a:srgbClr val="15BD2A"/>
      </a:accent6>
      <a:hlink>
        <a:srgbClr val="319095"/>
      </a:hlink>
      <a:folHlink>
        <a:srgbClr val="828282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1238</Words>
  <Application>Microsoft Office PowerPoint</Application>
  <PresentationFormat>Widescreen</PresentationFormat>
  <Paragraphs>135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Century Gothic</vt:lpstr>
      <vt:lpstr>Garamond</vt:lpstr>
      <vt:lpstr>Gill Sans MT</vt:lpstr>
      <vt:lpstr>SavonVTI</vt:lpstr>
      <vt:lpstr>Com 3105 E-Commerce Application Development</vt:lpstr>
      <vt:lpstr>Learning Objectives</vt:lpstr>
      <vt:lpstr>Web Hosting</vt:lpstr>
      <vt:lpstr>Web Hosting Alternatives</vt:lpstr>
      <vt:lpstr>Basic Functions of Electronic Commerce Software</vt:lpstr>
      <vt:lpstr>Catalog Display Software</vt:lpstr>
      <vt:lpstr>Shopping Cart Software</vt:lpstr>
      <vt:lpstr>Shopping Cart Software</vt:lpstr>
      <vt:lpstr>Shopping Cart Software</vt:lpstr>
      <vt:lpstr>Typical Shopping Cart Page</vt:lpstr>
      <vt:lpstr>Transaction Processing</vt:lpstr>
      <vt:lpstr>Basic Electronic Commerce Site Architecture</vt:lpstr>
      <vt:lpstr>How Electronic Commerce Software Works with Other Software</vt:lpstr>
      <vt:lpstr>Databases</vt:lpstr>
      <vt:lpstr>Middleware</vt:lpstr>
      <vt:lpstr>Enterprise Application Integration</vt:lpstr>
      <vt:lpstr>Enterprise Application Integration</vt:lpstr>
      <vt:lpstr>Integration with ERP Systems</vt:lpstr>
      <vt:lpstr>ERP System Integration with EDI</vt:lpstr>
      <vt:lpstr>Web Services</vt:lpstr>
      <vt:lpstr>How Web Services Work</vt:lpstr>
      <vt:lpstr>Web Services Specifications</vt:lpstr>
      <vt:lpstr>REST and RESTful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 3105 E-Commerce Application Development</dc:title>
  <dc:creator>Hans Yip</dc:creator>
  <cp:lastModifiedBy>Hans Yip</cp:lastModifiedBy>
  <cp:revision>10</cp:revision>
  <dcterms:created xsi:type="dcterms:W3CDTF">2020-04-05T23:50:48Z</dcterms:created>
  <dcterms:modified xsi:type="dcterms:W3CDTF">2020-04-06T23:47:08Z</dcterms:modified>
</cp:coreProperties>
</file>