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point.com/cyber-edu/defense-depth" TargetMode="External"/><Relationship Id="rId2" Type="http://schemas.openxmlformats.org/officeDocument/2006/relationships/hyperlink" Target="https://en.wikipedia.org/wiki/Defense_in_depth_(computing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what+is+defense+in+depth&amp;tbm=isch&amp;source=iu&amp;ictx=1&amp;fir=C02qLgB3JIiEnM%253A%252CyYfrWf2eIT3_fM%252C%252Fm%252F026mpzj&amp;vet=1&amp;usg=AI4_-kQ2P7SdC0Z3nY0CVljlQTnhhipenw&amp;sa=X&amp;ved=2ahUKEwj74JHymdToAhUGPq0KHYGCDuAQ_B0wEnoECAcQAw&amp;biw=1280&amp;bih=578&amp;dpr=1.5#imgrc=UqxAClkWzCCGkM" TargetMode="External"/><Relationship Id="rId4" Type="http://schemas.openxmlformats.org/officeDocument/2006/relationships/hyperlink" Target="https://bigideatech.com/how-a-defense-in-depth-strategy-protects-businesses-from-ransomware-and-other-cyberattack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3105 E-Commerce Application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E831-B0C0-4A3F-A548-8ACD2742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for Client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4EA5-BEA7-403D-B83B-275E757DF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ighlight>
                  <a:srgbClr val="FFFF00"/>
                </a:highlight>
              </a:rPr>
              <a:t>Threats to computers</a:t>
            </a:r>
            <a:r>
              <a:rPr lang="en-US" sz="3200" dirty="0"/>
              <a:t>, smartphones, and tablets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Originate</a:t>
            </a:r>
            <a:r>
              <a:rPr lang="en-US" sz="3200" dirty="0"/>
              <a:t> in </a:t>
            </a:r>
            <a:r>
              <a:rPr lang="en-US" sz="3200" dirty="0">
                <a:solidFill>
                  <a:srgbClr val="FF0000"/>
                </a:solidFill>
              </a:rPr>
              <a:t>software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downloaded Internet data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Malevolent server site </a:t>
            </a:r>
            <a:r>
              <a:rPr lang="en-US" sz="3200" dirty="0"/>
              <a:t>masquerades as </a:t>
            </a:r>
            <a:r>
              <a:rPr lang="en-US" sz="3200" dirty="0">
                <a:solidFill>
                  <a:srgbClr val="FF0000"/>
                </a:solidFill>
              </a:rPr>
              <a:t>legitimate Web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11FB-E538-4C5A-8DDF-A30739AD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Cookies and Web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C97A9-6E15-454E-8B7A-766D53EF6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Internet connection between Web clients and servers accomplished by multiple independent transmissions</a:t>
            </a:r>
          </a:p>
          <a:p>
            <a:pPr lvl="1"/>
            <a:r>
              <a:rPr lang="en-US" sz="2800" dirty="0"/>
              <a:t>No continuous connection (open session) maintained between any client and server</a:t>
            </a:r>
          </a:p>
          <a:p>
            <a:r>
              <a:rPr lang="en-US" sz="2800" dirty="0">
                <a:highlight>
                  <a:srgbClr val="FFFF00"/>
                </a:highlight>
              </a:rPr>
              <a:t>Cookies</a:t>
            </a:r>
            <a:r>
              <a:rPr lang="en-US" sz="2800" dirty="0"/>
              <a:t> are small text files Web servers place on Web client to identify returning visitors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Allow shopping cart and payment processing functions </a:t>
            </a:r>
            <a:r>
              <a:rPr lang="en-US" sz="2800" dirty="0"/>
              <a:t>without creating an open session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Session cookies </a:t>
            </a:r>
            <a:r>
              <a:rPr lang="en-US" sz="2800" dirty="0"/>
              <a:t>exist until client connection ends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Persistent cookies </a:t>
            </a:r>
            <a:r>
              <a:rPr lang="en-US" sz="2800" dirty="0"/>
              <a:t>remain indefinitely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Electronic commerce sites use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450F-1113-4259-AC75-920C9D9B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Cookies and Web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B0BA-B23B-4CD1-A360-0206F1F8A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Cookies</a:t>
            </a:r>
            <a:r>
              <a:rPr lang="en-US" sz="2800" dirty="0"/>
              <a:t> may be categorized by their source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First-party cookies </a:t>
            </a:r>
            <a:r>
              <a:rPr lang="en-US" sz="2800" dirty="0"/>
              <a:t>are placed on client computer by the Web server site 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Third-party cookies </a:t>
            </a:r>
            <a:r>
              <a:rPr lang="en-US" sz="2800" dirty="0"/>
              <a:t>originate on a Web site other than the site being visited</a:t>
            </a:r>
          </a:p>
          <a:p>
            <a:r>
              <a:rPr lang="en-US" sz="2800" dirty="0">
                <a:highlight>
                  <a:srgbClr val="FFFF00"/>
                </a:highlight>
              </a:rPr>
              <a:t>Disable cookies entirely for complete protection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Useful cookies blocked </a:t>
            </a:r>
            <a:r>
              <a:rPr lang="en-US" sz="2800" dirty="0"/>
              <a:t>(along with others) so that information is not stored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Full site resources not available </a:t>
            </a:r>
            <a:r>
              <a:rPr lang="en-US" sz="2800" dirty="0"/>
              <a:t>if cookies are not 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0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C0C1-CE98-440C-92F3-D698582F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Cookies and Web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339C7-1D1A-440F-A7BA-E41291DD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Web browser cookie management</a:t>
            </a:r>
            <a:r>
              <a:rPr lang="en-US" sz="2800" dirty="0"/>
              <a:t> functions </a:t>
            </a:r>
            <a:r>
              <a:rPr lang="en-US" sz="2800" dirty="0">
                <a:solidFill>
                  <a:srgbClr val="FF0000"/>
                </a:solidFill>
              </a:rPr>
              <a:t>refuse only third-party cookies or review each cookie before allowing</a:t>
            </a:r>
          </a:p>
          <a:p>
            <a:pPr lvl="1"/>
            <a:r>
              <a:rPr lang="en-US" sz="2800" dirty="0"/>
              <a:t>Settings available with most Web browsers</a:t>
            </a:r>
          </a:p>
          <a:p>
            <a:r>
              <a:rPr lang="en-US" sz="2800" dirty="0">
                <a:highlight>
                  <a:srgbClr val="FFFF00"/>
                </a:highlight>
              </a:rPr>
              <a:t>Web bug or Web beacon </a:t>
            </a:r>
            <a:r>
              <a:rPr lang="en-US" sz="2800" dirty="0"/>
              <a:t>is a </a:t>
            </a:r>
            <a:r>
              <a:rPr lang="en-US" sz="2800" dirty="0">
                <a:solidFill>
                  <a:srgbClr val="FF0000"/>
                </a:solidFill>
              </a:rPr>
              <a:t>tiny graphic </a:t>
            </a:r>
            <a:r>
              <a:rPr lang="en-US" sz="2800" dirty="0"/>
              <a:t>that third-party Web site places on another site’s Web page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Provides method for third-party site to place cookie on visitor’s computer</a:t>
            </a:r>
          </a:p>
          <a:p>
            <a:pPr lvl="1"/>
            <a:r>
              <a:rPr lang="en-US" sz="2800" dirty="0"/>
              <a:t>Also called “clear GIFs” or “1-by-1 GIFs” because graphics created in GIF format with a color value of “transparent” and as small as 1 pixel by 1 pixel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1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E8B7-C9FC-4B09-B63A-2F364602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84C0-E7BF-43B6-BFE9-B6434EFC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Active content programs </a:t>
            </a:r>
            <a:r>
              <a:rPr lang="en-US" sz="2800" dirty="0">
                <a:solidFill>
                  <a:srgbClr val="FF0000"/>
                </a:solidFill>
              </a:rPr>
              <a:t>run when client device loads Web p</a:t>
            </a:r>
            <a:r>
              <a:rPr lang="en-US" sz="2800" dirty="0"/>
              <a:t>age</a:t>
            </a:r>
          </a:p>
          <a:p>
            <a:pPr lvl="1"/>
            <a:r>
              <a:rPr lang="en-US" sz="2800" dirty="0"/>
              <a:t>Example actions: play audio, display moving graphics, place items into shopping cart</a:t>
            </a:r>
          </a:p>
          <a:p>
            <a:pPr lvl="1"/>
            <a:r>
              <a:rPr lang="en-US" sz="2800" dirty="0"/>
              <a:t>Moves processing work from server to client device but can pose a threat to client device</a:t>
            </a:r>
          </a:p>
          <a:p>
            <a:r>
              <a:rPr lang="en-US" sz="2800" dirty="0">
                <a:highlight>
                  <a:srgbClr val="FFFF00"/>
                </a:highlight>
              </a:rPr>
              <a:t>Methods to deliver active content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Cookies, Java applets, JavaScript, VBScript, ActiveX controls, graphics, Web browser plug-ins, e-mail attachments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0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EA46-F32F-46A1-B769-6C66D23C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643A-F471-4E8C-BF0B-EA92130AE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Scripting languages provide executable script</a:t>
            </a:r>
          </a:p>
          <a:p>
            <a:pPr lvl="1"/>
            <a:r>
              <a:rPr lang="en-US" sz="2800" dirty="0"/>
              <a:t>Examples: JavaScript and VBScript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Applets</a:t>
            </a:r>
            <a:r>
              <a:rPr lang="en-US" sz="2800" dirty="0"/>
              <a:t> are small application programs that typically runs within Web browser</a:t>
            </a:r>
          </a:p>
          <a:p>
            <a:r>
              <a:rPr lang="en-US" sz="2800" dirty="0"/>
              <a:t>Most browsers include tools limiting applets’ and </a:t>
            </a:r>
            <a:r>
              <a:rPr lang="en-US" sz="2800" dirty="0">
                <a:highlight>
                  <a:srgbClr val="FFFF00"/>
                </a:highlight>
              </a:rPr>
              <a:t>scripting language </a:t>
            </a:r>
            <a:r>
              <a:rPr lang="en-US" sz="2800" dirty="0"/>
              <a:t>actions by running in a sandbox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ActiveX controls </a:t>
            </a:r>
            <a:r>
              <a:rPr lang="en-US" sz="2800" dirty="0"/>
              <a:t>are objects containing programs or properties placed on Web pages to perform tasks</a:t>
            </a:r>
          </a:p>
          <a:p>
            <a:pPr lvl="1"/>
            <a:r>
              <a:rPr lang="en-US" sz="2800" dirty="0"/>
              <a:t>Run only on Windows operating systems</a:t>
            </a:r>
          </a:p>
          <a:p>
            <a:pPr lvl="1"/>
            <a:r>
              <a:rPr lang="en-US" sz="2800" dirty="0"/>
              <a:t>Give full access to client system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DFAC-08C3-42D6-B1BB-7DCDD623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2B16-ADF2-4349-9DCB-985034432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Crackers can embed malicious active content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Trojan horse </a:t>
            </a:r>
            <a:r>
              <a:rPr lang="en-US" sz="2800" dirty="0"/>
              <a:t>is a program hidden inside another program or Web page that masks its true purpose</a:t>
            </a:r>
          </a:p>
          <a:p>
            <a:pPr lvl="1"/>
            <a:r>
              <a:rPr lang="en-US" sz="2800" dirty="0"/>
              <a:t>May result in </a:t>
            </a:r>
            <a:r>
              <a:rPr lang="en-US" sz="2800" dirty="0">
                <a:solidFill>
                  <a:srgbClr val="FF0000"/>
                </a:solidFill>
              </a:rPr>
              <a:t>secrecy and integrity violations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Zombie</a:t>
            </a:r>
            <a:r>
              <a:rPr lang="en-US" sz="2800" dirty="0"/>
              <a:t> secretly </a:t>
            </a:r>
            <a:r>
              <a:rPr lang="en-US" sz="2800" dirty="0">
                <a:solidFill>
                  <a:srgbClr val="FF0000"/>
                </a:solidFill>
              </a:rPr>
              <a:t>takes over another computer </a:t>
            </a:r>
            <a:r>
              <a:rPr lang="en-US" sz="2800" dirty="0"/>
              <a:t>to launch attacks on other computers</a:t>
            </a:r>
          </a:p>
          <a:p>
            <a:pPr lvl="2"/>
            <a:r>
              <a:rPr lang="en-US" sz="2800" dirty="0">
                <a:highlight>
                  <a:srgbClr val="FFFF00"/>
                </a:highlight>
              </a:rPr>
              <a:t>Botnet (robotic network, zombie farm) </a:t>
            </a:r>
            <a:r>
              <a:rPr lang="en-US" sz="2800" dirty="0"/>
              <a:t>is all controlled computers act as </a:t>
            </a:r>
            <a:r>
              <a:rPr lang="en-US" sz="2800" dirty="0">
                <a:solidFill>
                  <a:srgbClr val="FF0000"/>
                </a:solidFill>
              </a:rPr>
              <a:t>an attacking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FDF9-A90A-4E4F-A56A-4EAD3A55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Graphic and Plug-Ins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43E36-BFD8-42DB-A389-62D23A303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ighlight>
                  <a:srgbClr val="FFFF00"/>
                </a:highlight>
              </a:rPr>
              <a:t>Graphics, browser plug-ins, and e-mail attachments</a:t>
            </a:r>
            <a:r>
              <a:rPr lang="en-US" sz="3200" dirty="0"/>
              <a:t> can harbor executable content</a:t>
            </a:r>
          </a:p>
          <a:p>
            <a:pPr lvl="1"/>
            <a:r>
              <a:rPr lang="en-US" sz="3200" dirty="0"/>
              <a:t>Embedded code can harm client computer</a:t>
            </a:r>
          </a:p>
          <a:p>
            <a:r>
              <a:rPr lang="en-US" sz="3200" dirty="0">
                <a:highlight>
                  <a:srgbClr val="FFFF00"/>
                </a:highlight>
              </a:rPr>
              <a:t>Browser plug-ins </a:t>
            </a:r>
            <a:r>
              <a:rPr lang="en-US" sz="3200" dirty="0"/>
              <a:t>(programs) enhance browser capabilities bit can pose security threats</a:t>
            </a:r>
          </a:p>
          <a:p>
            <a:pPr lvl="1"/>
            <a:r>
              <a:rPr lang="en-US" sz="3200" dirty="0"/>
              <a:t>Plug-ins executing commands buried within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0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A609-9916-4B67-88F3-C9A8F491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Viruses, Worms, and Antivirus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387E-C199-4E20-9250-BCB53FC6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Programs automatically execute associated programs to display e-mail attachments 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Macro viruses</a:t>
            </a:r>
            <a:r>
              <a:rPr lang="en-US" sz="2800" dirty="0"/>
              <a:t> in attached files can cause damage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Virus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software that attaches itself to host program and causes damage when program is activated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Worm</a:t>
            </a:r>
            <a:r>
              <a:rPr lang="en-US" sz="2800" dirty="0"/>
              <a:t> is a virus that </a:t>
            </a:r>
            <a:r>
              <a:rPr lang="en-US" sz="2800" dirty="0">
                <a:solidFill>
                  <a:srgbClr val="FF0000"/>
                </a:solidFill>
              </a:rPr>
              <a:t>replicates itself</a:t>
            </a:r>
            <a:r>
              <a:rPr lang="en-US" sz="2800" dirty="0"/>
              <a:t> on computers it infects and spreads quickly through the Internet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Macro virus </a:t>
            </a:r>
            <a:r>
              <a:rPr lang="en-US" sz="2800" dirty="0"/>
              <a:t>is a small program embedded in file</a:t>
            </a:r>
          </a:p>
          <a:p>
            <a:r>
              <a:rPr lang="en-US" sz="2800" dirty="0"/>
              <a:t>First major virus was I LOVE YOU in 2000</a:t>
            </a:r>
          </a:p>
          <a:p>
            <a:pPr lvl="1"/>
            <a:r>
              <a:rPr lang="en-US" sz="2800" dirty="0"/>
              <a:t>Spread to 40 million computers in 20 countries and caused estimated $9 billion in damages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34C1">
            <a:extLst>
              <a:ext uri="{FF2B5EF4-FFF2-40B4-BE49-F238E27FC236}">
                <a16:creationId xmlns:a16="http://schemas.microsoft.com/office/drawing/2014/main" id="{2C8CE24E-8E66-4ED7-BD34-92B25E691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1" y="-1172"/>
            <a:ext cx="7521156" cy="685917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A6F69-534B-458A-AD84-FEC45490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Early Computer Viruses, Worms, and Trojan Horses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1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E438-97BE-47D4-A8B9-321FAC60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Computer Security and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4BF9-DD9B-4790-BFE4-8929E8150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Asset protection </a:t>
            </a:r>
            <a:r>
              <a:rPr lang="en-US" sz="2400" dirty="0"/>
              <a:t>from unauthorized access, use, alteration, and destruction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Physical security </a:t>
            </a:r>
            <a:r>
              <a:rPr lang="en-US" sz="2400" dirty="0"/>
              <a:t>includes </a:t>
            </a:r>
            <a:r>
              <a:rPr lang="en-US" sz="2400" dirty="0">
                <a:solidFill>
                  <a:srgbClr val="FF0000"/>
                </a:solidFill>
              </a:rPr>
              <a:t>tangible protection devices</a:t>
            </a:r>
          </a:p>
          <a:p>
            <a:pPr lvl="2"/>
            <a:r>
              <a:rPr lang="en-US" sz="2400" dirty="0"/>
              <a:t>Alarms, guards, fireproof doors, security fences, safes or vaults, and bombproof buildings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Logical security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protection using nonphysical means</a:t>
            </a:r>
          </a:p>
          <a:p>
            <a:pPr lvl="2"/>
            <a:r>
              <a:rPr lang="en-US" sz="2200" dirty="0"/>
              <a:t>Firewall (software), </a:t>
            </a:r>
            <a:r>
              <a:rPr lang="en-US" sz="2200" dirty="0" err="1"/>
              <a:t>userid</a:t>
            </a:r>
            <a:r>
              <a:rPr lang="en-US" sz="2200" dirty="0"/>
              <a:t>/password, antivirus programs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Threat </a:t>
            </a:r>
            <a:r>
              <a:rPr lang="en-US" sz="2400" dirty="0"/>
              <a:t>is anything </a:t>
            </a:r>
            <a:r>
              <a:rPr lang="en-US" sz="2400" dirty="0">
                <a:solidFill>
                  <a:srgbClr val="FF0000"/>
                </a:solidFill>
              </a:rPr>
              <a:t>posing danger to computer assets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Countermeasures</a:t>
            </a:r>
            <a:r>
              <a:rPr lang="en-US" sz="2400" dirty="0">
                <a:solidFill>
                  <a:srgbClr val="FF0000"/>
                </a:solidFill>
              </a:rPr>
              <a:t> are procedures (physical or logical) that recognizes, reduces, and eliminates threats</a:t>
            </a:r>
          </a:p>
          <a:p>
            <a:pPr lvl="2"/>
            <a:r>
              <a:rPr lang="en-US" sz="2400" dirty="0"/>
              <a:t>Extent and expense depends on importance of asset at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7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683B-DA23-4828-A7B7-F900DC34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Viruses, Worms, and Antivirus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974D-4997-4DE9-855C-79EBD069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2001 Code Red and </a:t>
            </a:r>
            <a:r>
              <a:rPr lang="en-US" sz="2400" dirty="0" err="1"/>
              <a:t>Nimda</a:t>
            </a:r>
            <a:r>
              <a:rPr lang="en-US" sz="2400" dirty="0"/>
              <a:t>: </a:t>
            </a:r>
            <a:r>
              <a:rPr lang="en-US" sz="2400" dirty="0" err="1"/>
              <a:t>multivector</a:t>
            </a:r>
            <a:r>
              <a:rPr lang="en-US" sz="2400" dirty="0"/>
              <a:t> virus-worm</a:t>
            </a:r>
          </a:p>
          <a:p>
            <a:pPr lvl="1"/>
            <a:r>
              <a:rPr lang="en-US" sz="2400" dirty="0"/>
              <a:t>Entered computer system in several different ways and caused billions in damages</a:t>
            </a:r>
          </a:p>
          <a:p>
            <a:pPr lvl="1"/>
            <a:r>
              <a:rPr lang="en-US" sz="2400" dirty="0"/>
              <a:t>2003: New version of Code Red (Bugbear) checked for antivirus software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Antivirus software </a:t>
            </a:r>
            <a:r>
              <a:rPr lang="en-US" sz="2400" dirty="0">
                <a:solidFill>
                  <a:srgbClr val="FF0000"/>
                </a:solidFill>
              </a:rPr>
              <a:t>detects viruses and worms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Deletes or isolates them </a:t>
            </a:r>
            <a:r>
              <a:rPr lang="en-US" sz="2400" dirty="0"/>
              <a:t>on client computer</a:t>
            </a:r>
          </a:p>
          <a:p>
            <a:r>
              <a:rPr lang="en-US" sz="2400" dirty="0"/>
              <a:t>2008: </a:t>
            </a:r>
            <a:r>
              <a:rPr lang="en-US" sz="2400" dirty="0" err="1"/>
              <a:t>Conficker</a:t>
            </a:r>
            <a:r>
              <a:rPr lang="en-US" sz="2400" dirty="0"/>
              <a:t> virus which continues to be a concern because it can reinstall itself after removal</a:t>
            </a:r>
          </a:p>
          <a:p>
            <a:r>
              <a:rPr lang="en-US" sz="2400" dirty="0"/>
              <a:t>2010 &amp; 2011: New and more Trojan combinations</a:t>
            </a:r>
          </a:p>
          <a:p>
            <a:pPr lvl="1"/>
            <a:r>
              <a:rPr lang="en-US" sz="2400" dirty="0"/>
              <a:t>Some targeted bank accounts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4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FDBC">
            <a:extLst>
              <a:ext uri="{FF2B5EF4-FFF2-40B4-BE49-F238E27FC236}">
                <a16:creationId xmlns:a16="http://schemas.microsoft.com/office/drawing/2014/main" id="{8942488B-9526-4FC9-92C3-DF1A20F62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0" y="164592"/>
            <a:ext cx="7640427" cy="669340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3DD7A-7291-4866-AF09-E0749185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Computer Viruses, Worms, and Trojan Horses: 2000 - 2007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1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Snagit_PPT959A">
            <a:extLst>
              <a:ext uri="{FF2B5EF4-FFF2-40B4-BE49-F238E27FC236}">
                <a16:creationId xmlns:a16="http://schemas.microsoft.com/office/drawing/2014/main" id="{7A57500C-E13F-491B-99D5-6056A7BFD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"/>
          <a:stretch/>
        </p:blipFill>
        <p:spPr>
          <a:xfrm>
            <a:off x="151638" y="164592"/>
            <a:ext cx="7900939" cy="654017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3DD7A-7291-4866-AF09-E0749185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/>
              <a:t>Computer Viruses, Worms, and Trojan Horses: 2000 - 2007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5A19-847E-4B3E-B08C-5633709E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Viruses, Worms, and Antivirus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9BD3A-BBB4-49BE-AD84-A6563691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2013: Ransomware (</a:t>
            </a:r>
            <a:r>
              <a:rPr lang="en-US" sz="2400" dirty="0" err="1"/>
              <a:t>Cryptolocker</a:t>
            </a:r>
            <a:r>
              <a:rPr lang="en-US" sz="2400" dirty="0"/>
              <a:t>) encrypted files and demanded payment for keys to unlock</a:t>
            </a:r>
          </a:p>
          <a:p>
            <a:pPr lvl="1"/>
            <a:r>
              <a:rPr lang="en-US" sz="2400" dirty="0"/>
              <a:t>Perpetrators got away with more than $3 million </a:t>
            </a:r>
          </a:p>
          <a:p>
            <a:pPr lvl="1"/>
            <a:r>
              <a:rPr lang="en-US" sz="2400" dirty="0"/>
              <a:t>2015: New version attached itself to games</a:t>
            </a:r>
          </a:p>
          <a:p>
            <a:r>
              <a:rPr lang="en-US" sz="2400" dirty="0"/>
              <a:t>Companies such as </a:t>
            </a:r>
            <a:r>
              <a:rPr lang="en-US" sz="2400" dirty="0">
                <a:highlight>
                  <a:srgbClr val="FFFF00"/>
                </a:highlight>
              </a:rPr>
              <a:t>Symantec and McAfee </a:t>
            </a:r>
            <a:r>
              <a:rPr lang="en-US" sz="2400" dirty="0">
                <a:solidFill>
                  <a:srgbClr val="FF0000"/>
                </a:solidFill>
              </a:rPr>
              <a:t>track viruses and sell antivirus software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Data files must be updated regularly</a:t>
            </a:r>
            <a:r>
              <a:rPr lang="en-US" sz="2400" dirty="0"/>
              <a:t> so that newest  viruses are recognized and eliminated</a:t>
            </a:r>
          </a:p>
          <a:p>
            <a:r>
              <a:rPr lang="en-US" sz="2400" dirty="0"/>
              <a:t>Some </a:t>
            </a:r>
            <a:r>
              <a:rPr lang="en-US" sz="2400" dirty="0">
                <a:solidFill>
                  <a:srgbClr val="FF0000"/>
                </a:solidFill>
              </a:rPr>
              <a:t>Web e-mail systems </a:t>
            </a:r>
            <a:r>
              <a:rPr lang="en-US" sz="2400" dirty="0"/>
              <a:t>such as </a:t>
            </a:r>
            <a:r>
              <a:rPr lang="en-US" sz="2400" dirty="0">
                <a:solidFill>
                  <a:srgbClr val="FF0000"/>
                </a:solidFill>
              </a:rPr>
              <a:t>Yahoo!</a:t>
            </a:r>
            <a:r>
              <a:rPr lang="en-US" sz="2400" dirty="0"/>
              <a:t> Mail and </a:t>
            </a:r>
            <a:r>
              <a:rPr lang="en-US" sz="2400" dirty="0">
                <a:solidFill>
                  <a:srgbClr val="FF0000"/>
                </a:solidFill>
              </a:rPr>
              <a:t>Gmail automatically scan attachments before downloading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5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CCC">
            <a:extLst>
              <a:ext uri="{FF2B5EF4-FFF2-40B4-BE49-F238E27FC236}">
                <a16:creationId xmlns:a16="http://schemas.microsoft.com/office/drawing/2014/main" id="{2CACC40C-AED1-4E89-9922-C8DF9E10A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" y="0"/>
            <a:ext cx="7900939" cy="67047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CF175-AD91-4546-8F20-40470E03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Computer Viruses, Worms, and Trojan Horses: 2008 - 2015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88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DFC3-5FDF-424C-84A3-6EF37675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Digital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44855-581E-4C4F-95DD-0017893B9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ighlight>
                  <a:srgbClr val="FFFF00"/>
                </a:highlight>
              </a:rPr>
              <a:t>Digital certificate </a:t>
            </a:r>
            <a:r>
              <a:rPr lang="en-US" sz="2000" dirty="0"/>
              <a:t>is an </a:t>
            </a:r>
            <a:r>
              <a:rPr lang="en-US" sz="2000" dirty="0">
                <a:solidFill>
                  <a:srgbClr val="FF0000"/>
                </a:solidFill>
              </a:rPr>
              <a:t>e-mail attachment or program embedded in Web page that verifies identity</a:t>
            </a:r>
          </a:p>
          <a:p>
            <a:pPr lvl="1"/>
            <a:r>
              <a:rPr lang="en-US" sz="2000" dirty="0"/>
              <a:t>Contains a means to send encrypted communication</a:t>
            </a:r>
          </a:p>
          <a:p>
            <a:pPr lvl="1"/>
            <a:r>
              <a:rPr lang="en-US" sz="2000" dirty="0"/>
              <a:t>Used to execute online transactions, send encrypted email and make electronic funds transfers</a:t>
            </a:r>
          </a:p>
          <a:p>
            <a:r>
              <a:rPr lang="en-US" sz="2000" dirty="0">
                <a:highlight>
                  <a:srgbClr val="FFFF00"/>
                </a:highlight>
              </a:rPr>
              <a:t>Certification authority (CA) </a:t>
            </a:r>
            <a:r>
              <a:rPr lang="en-US" sz="2000" dirty="0">
                <a:solidFill>
                  <a:srgbClr val="FF0000"/>
                </a:solidFill>
              </a:rPr>
              <a:t>issues digital certificates to organizations, individuals with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six</a:t>
            </a:r>
            <a:r>
              <a:rPr lang="en-US" sz="2000" dirty="0">
                <a:solidFill>
                  <a:srgbClr val="FF0000"/>
                </a:solidFill>
              </a:rPr>
              <a:t> elements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Owner’s identification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public key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validity dates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serial number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issuer name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digital signature</a:t>
            </a:r>
          </a:p>
          <a:p>
            <a:pPr lvl="2"/>
            <a:r>
              <a:rPr lang="en-US" sz="2000" dirty="0">
                <a:highlight>
                  <a:srgbClr val="FFFF00"/>
                </a:highlight>
              </a:rPr>
              <a:t>Key</a:t>
            </a:r>
            <a:r>
              <a:rPr lang="en-US" sz="2000" dirty="0"/>
              <a:t> is a </a:t>
            </a:r>
            <a:r>
              <a:rPr lang="en-US" sz="2000" dirty="0">
                <a:solidFill>
                  <a:srgbClr val="FF0000"/>
                </a:solidFill>
              </a:rPr>
              <a:t>long binary number </a:t>
            </a:r>
            <a:r>
              <a:rPr lang="en-US" sz="2000" dirty="0"/>
              <a:t>used with encryption algorithm to “Lock” protected message characters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34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E757-EA9A-4155-ABDA-10A96E28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Digital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1B0E-7046-4B58-9646-D4873B066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Identification requirements </a:t>
            </a:r>
            <a:r>
              <a:rPr lang="en-US" sz="2800" dirty="0"/>
              <a:t>vary between Certification Authorities (Cas)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Driver’s license, notarized form, fingerprints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More stringent rules </a:t>
            </a:r>
            <a:r>
              <a:rPr lang="en-US" sz="2800" dirty="0"/>
              <a:t>adopted in 2008 after hackers obtained falsified digital certificates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Secure Sockets Layer-Extended Validation </a:t>
            </a:r>
            <a:r>
              <a:rPr lang="en-US" sz="2800" dirty="0"/>
              <a:t>(SSL-EV) </a:t>
            </a:r>
            <a:r>
              <a:rPr lang="en-US" sz="2800" dirty="0">
                <a:solidFill>
                  <a:srgbClr val="FF0000"/>
                </a:solidFill>
              </a:rPr>
              <a:t>requires extensive confirmations</a:t>
            </a:r>
          </a:p>
          <a:p>
            <a:r>
              <a:rPr lang="en-US" sz="2800" dirty="0"/>
              <a:t>Annual fees range from $100 to more than $1000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Digital certificates expire after period of time</a:t>
            </a:r>
          </a:p>
          <a:p>
            <a:pPr lvl="1"/>
            <a:r>
              <a:rPr lang="en-US" sz="2800" dirty="0"/>
              <a:t>Provides protection by requiring  credentials be resubmitted for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FACD-2E5E-42DB-B252-311AF8EA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Security for Client Devices and Client Security for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49A76-94F9-44C9-9851-9EFC61C9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Client computers require </a:t>
            </a:r>
            <a:r>
              <a:rPr lang="en-US" sz="2400" dirty="0">
                <a:highlight>
                  <a:srgbClr val="FFFF00"/>
                </a:highlight>
              </a:rPr>
              <a:t>physical security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Fingerprint readers</a:t>
            </a:r>
            <a:r>
              <a:rPr lang="en-US" sz="2400" dirty="0"/>
              <a:t>: more protection than passwords 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Biometric security devices</a:t>
            </a:r>
            <a:r>
              <a:rPr lang="en-US" sz="2400" dirty="0"/>
              <a:t> use an element of a person’s biological makeup to provide identification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Signature recognition, eye or palm scanners, veins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Access passwords </a:t>
            </a:r>
            <a:r>
              <a:rPr lang="en-US" sz="2400" dirty="0"/>
              <a:t>help secure mobile devices</a:t>
            </a:r>
          </a:p>
          <a:p>
            <a:pPr lvl="1"/>
            <a:r>
              <a:rPr lang="en-US" sz="2400" dirty="0"/>
              <a:t>Remote wipe clears all personal data and can be added as a app or done through e-mail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Many users install antivirus software</a:t>
            </a:r>
          </a:p>
          <a:p>
            <a:pPr lvl="1"/>
            <a:r>
              <a:rPr lang="en-US" sz="2400" dirty="0"/>
              <a:t>Rogue apps contain malware or collect information and forward to perpetrators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FD93-FD8D-497D-A301-A6A4E5DF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 Channel Security and Secrecy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F852-639F-48F1-BBEB-8DF85303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Internet was designed to provide redundancy, not to be secure</a:t>
            </a:r>
          </a:p>
          <a:p>
            <a:pPr lvl="1"/>
            <a:r>
              <a:rPr lang="en-US" sz="2800" dirty="0"/>
              <a:t>Remains unchanged from original insecure state</a:t>
            </a:r>
          </a:p>
          <a:p>
            <a:r>
              <a:rPr lang="en-US" sz="2800" dirty="0">
                <a:highlight>
                  <a:srgbClr val="FFFF00"/>
                </a:highlight>
              </a:rPr>
              <a:t>Secrecy </a:t>
            </a:r>
            <a:r>
              <a:rPr lang="en-US" sz="2800" dirty="0"/>
              <a:t>is the </a:t>
            </a:r>
            <a:r>
              <a:rPr lang="en-US" sz="2800" dirty="0">
                <a:solidFill>
                  <a:srgbClr val="FF0000"/>
                </a:solidFill>
              </a:rPr>
              <a:t>prevention of unauthorized information disclosure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Technical issue </a:t>
            </a:r>
            <a:r>
              <a:rPr lang="en-US" sz="2800" dirty="0"/>
              <a:t>requiring sophisticated physical and logical mechanisms such as </a:t>
            </a:r>
            <a:r>
              <a:rPr lang="en-US" sz="2800" dirty="0">
                <a:solidFill>
                  <a:srgbClr val="FF0000"/>
                </a:solidFill>
              </a:rPr>
              <a:t>encryption of emails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Privacy</a:t>
            </a:r>
            <a:r>
              <a:rPr lang="en-US" sz="2800" dirty="0"/>
              <a:t> is the </a:t>
            </a:r>
            <a:r>
              <a:rPr lang="en-US" sz="2800" dirty="0">
                <a:solidFill>
                  <a:srgbClr val="FF0000"/>
                </a:solidFill>
              </a:rPr>
              <a:t>protection of individual rights to nondisclosure </a:t>
            </a:r>
            <a:r>
              <a:rPr lang="en-US" sz="2800" dirty="0"/>
              <a:t>which is a </a:t>
            </a:r>
            <a:r>
              <a:rPr lang="en-US" sz="2800" dirty="0">
                <a:solidFill>
                  <a:srgbClr val="FF0000"/>
                </a:solidFill>
              </a:rPr>
              <a:t>legal matter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Should supervisors be allowed to randomly read employee emails?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4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B0EE-B358-4639-99D1-75057BEB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Secrecy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EC4E-0711-479D-8DEA-19591445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Theft of sensitive or personal information is a significant electronic commerce threat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Sniffer programs </a:t>
            </a:r>
            <a:r>
              <a:rPr lang="en-US" sz="2400" dirty="0"/>
              <a:t>record information passing through computer or router handling Internet traffic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Backdoor</a:t>
            </a:r>
            <a:r>
              <a:rPr lang="en-US" sz="2400" dirty="0"/>
              <a:t> allows users to run a program without going through the normal authentication procedures</a:t>
            </a:r>
          </a:p>
          <a:p>
            <a:pPr lvl="2"/>
            <a:r>
              <a:rPr lang="en-US" sz="2400" dirty="0"/>
              <a:t>May be left by programmers accidently or intentionally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Stolen corporate info </a:t>
            </a:r>
            <a:r>
              <a:rPr lang="en-US" sz="2400" dirty="0"/>
              <a:t>(Eavesdropper example)</a:t>
            </a:r>
          </a:p>
          <a:p>
            <a:r>
              <a:rPr lang="en-US" sz="2400" dirty="0"/>
              <a:t>Several companies offer anonymous Web services that hide personal information from sites visited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1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C4B7-F6BB-43D5-B5D0-B20716B3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Computer Security and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BC65-8AD0-4475-A9D1-A7561877F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Risk management model</a:t>
            </a:r>
            <a:r>
              <a:rPr lang="en-US" sz="2400" dirty="0"/>
              <a:t>: four general actions </a:t>
            </a:r>
            <a:r>
              <a:rPr lang="en-US" sz="2400" dirty="0">
                <a:solidFill>
                  <a:srgbClr val="FF0000"/>
                </a:solidFill>
              </a:rPr>
              <a:t>based on impact (cost) &amp; probability </a:t>
            </a:r>
            <a:r>
              <a:rPr lang="en-US" sz="2400" dirty="0"/>
              <a:t>of physical threat</a:t>
            </a:r>
          </a:p>
          <a:p>
            <a:pPr lvl="1"/>
            <a:r>
              <a:rPr lang="en-US" sz="2400" dirty="0"/>
              <a:t>Also </a:t>
            </a:r>
            <a:r>
              <a:rPr lang="en-US" sz="2400" dirty="0">
                <a:solidFill>
                  <a:srgbClr val="FF0000"/>
                </a:solidFill>
              </a:rPr>
              <a:t>applicable for protecting Internet and electronic commerce </a:t>
            </a:r>
            <a:r>
              <a:rPr lang="en-US" sz="2400" dirty="0"/>
              <a:t>assets from physical and electronic threats 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Eavesdropper</a:t>
            </a:r>
            <a:r>
              <a:rPr lang="en-US" sz="2400" dirty="0"/>
              <a:t> (person or device) that </a:t>
            </a:r>
            <a:r>
              <a:rPr lang="en-US" sz="2400" dirty="0">
                <a:solidFill>
                  <a:srgbClr val="FF0000"/>
                </a:solidFill>
              </a:rPr>
              <a:t>listens in on and copies Internet transmissions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Crackers or hackers </a:t>
            </a:r>
            <a:r>
              <a:rPr lang="en-US" sz="2400" dirty="0"/>
              <a:t>obtain </a:t>
            </a:r>
            <a:r>
              <a:rPr lang="en-US" sz="2400" dirty="0">
                <a:solidFill>
                  <a:srgbClr val="FF0000"/>
                </a:solidFill>
              </a:rPr>
              <a:t>unauthorized access </a:t>
            </a:r>
            <a:r>
              <a:rPr lang="en-US" sz="2400" dirty="0"/>
              <a:t>to computers and networks</a:t>
            </a:r>
          </a:p>
          <a:p>
            <a:pPr lvl="2"/>
            <a:r>
              <a:rPr lang="en-US" sz="2400" dirty="0"/>
              <a:t>White hat (good) and black hat (bad) hackers</a:t>
            </a:r>
          </a:p>
          <a:p>
            <a:r>
              <a:rPr lang="en-US" sz="2400" dirty="0"/>
              <a:t>Companies </a:t>
            </a:r>
            <a:r>
              <a:rPr lang="en-US" sz="2400" dirty="0">
                <a:solidFill>
                  <a:srgbClr val="FF0000"/>
                </a:solidFill>
              </a:rPr>
              <a:t>must identify risks</a:t>
            </a:r>
            <a:r>
              <a:rPr lang="en-US" sz="2400" dirty="0"/>
              <a:t>, determine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how to protect assets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and calculate how much to spend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FE1E-7797-4171-BC28-5C3E30C6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Integrity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9495-20C9-42E8-9CAC-5A18647E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Active wiretapping </a:t>
            </a:r>
            <a:r>
              <a:rPr lang="en-US" sz="2800" dirty="0"/>
              <a:t>when an unauthorized party alters message information stream</a:t>
            </a:r>
          </a:p>
          <a:p>
            <a:pPr lvl="1"/>
            <a:r>
              <a:rPr lang="en-US" sz="2800" dirty="0" err="1">
                <a:highlight>
                  <a:srgbClr val="FFFF00"/>
                </a:highlight>
              </a:rPr>
              <a:t>Cybervandalism</a:t>
            </a:r>
            <a:r>
              <a:rPr lang="en-US" sz="2800" dirty="0"/>
              <a:t> is electronic defacing of a Web site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Masquerading </a:t>
            </a:r>
            <a:r>
              <a:rPr lang="en-US" sz="2800" dirty="0"/>
              <a:t>(spoofing) is pretending to be someone else or a fake Web site representing itself as original</a:t>
            </a:r>
          </a:p>
          <a:p>
            <a:r>
              <a:rPr lang="en-US" sz="2800" dirty="0">
                <a:highlight>
                  <a:srgbClr val="FFFF00"/>
                </a:highlight>
              </a:rPr>
              <a:t>Domain name servers </a:t>
            </a:r>
            <a:r>
              <a:rPr lang="en-US" sz="2800" dirty="0"/>
              <a:t>(DNSs) are Internet computers that link domain names to IP addresses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Perpetrators substitute their Web site address in place of real one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Phishing </a:t>
            </a:r>
            <a:r>
              <a:rPr lang="en-US" sz="2800" dirty="0"/>
              <a:t>expeditions trick victims into disclosing confidential info (banking and payment systems)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9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DEB8-0138-4904-8020-BFF31D75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Necessity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8049-12BD-4786-910D-B45780ED0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ighlight>
                  <a:srgbClr val="FFFF00"/>
                </a:highlight>
              </a:rPr>
              <a:t>Delay, denial, and denial-of-service (DoS) </a:t>
            </a:r>
            <a:r>
              <a:rPr lang="en-US" sz="2400" dirty="0"/>
              <a:t>attacks that disrupt or deny normal computer processing</a:t>
            </a:r>
          </a:p>
          <a:p>
            <a:pPr lvl="1"/>
            <a:r>
              <a:rPr lang="en-US" sz="2400" dirty="0"/>
              <a:t>Intolerably </a:t>
            </a:r>
            <a:r>
              <a:rPr lang="en-US" sz="2400" dirty="0">
                <a:solidFill>
                  <a:srgbClr val="FF0000"/>
                </a:solidFill>
              </a:rPr>
              <a:t>slow-speed computer processing</a:t>
            </a:r>
          </a:p>
          <a:p>
            <a:pPr lvl="1"/>
            <a:r>
              <a:rPr lang="en-US" sz="2400" dirty="0"/>
              <a:t>Renders </a:t>
            </a:r>
            <a:r>
              <a:rPr lang="en-US" sz="2400" dirty="0">
                <a:solidFill>
                  <a:srgbClr val="FF0000"/>
                </a:solidFill>
              </a:rPr>
              <a:t>service unusable or unattractive</a:t>
            </a:r>
          </a:p>
          <a:p>
            <a:pPr lvl="1"/>
            <a:r>
              <a:rPr lang="en-US" sz="2400" dirty="0"/>
              <a:t>Distributed denial-of-service (DDoS) attack </a:t>
            </a:r>
            <a:r>
              <a:rPr lang="en-US" sz="2400" dirty="0">
                <a:solidFill>
                  <a:srgbClr val="FF0000"/>
                </a:solidFill>
              </a:rPr>
              <a:t>uses botnets </a:t>
            </a:r>
            <a:r>
              <a:rPr lang="en-US" sz="2400" dirty="0"/>
              <a:t>to launch simultaneous attack on a Web site</a:t>
            </a:r>
          </a:p>
          <a:p>
            <a:r>
              <a:rPr lang="en-US" sz="2400" dirty="0"/>
              <a:t> DoS attacks can </a:t>
            </a:r>
            <a:r>
              <a:rPr lang="en-US" sz="2400" dirty="0">
                <a:solidFill>
                  <a:srgbClr val="FF0000"/>
                </a:solidFill>
              </a:rPr>
              <a:t>remove information from a transmission </a:t>
            </a:r>
            <a:r>
              <a:rPr lang="en-US" sz="2400" dirty="0"/>
              <a:t>or file</a:t>
            </a:r>
          </a:p>
          <a:p>
            <a:pPr lvl="1"/>
            <a:r>
              <a:rPr lang="en-US" sz="2400" dirty="0"/>
              <a:t>Quicken accounting program diverted money to perpetrator’s bank account</a:t>
            </a:r>
          </a:p>
          <a:p>
            <a:pPr lvl="1"/>
            <a:r>
              <a:rPr lang="en-US" sz="2400" dirty="0"/>
              <a:t>Overwhelmed servers and stopped customers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37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B95E-6264-4D63-83C7-EE3A6234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Threats to the Physical Security </a:t>
            </a:r>
            <a:r>
              <a:rPr lang="en-US" dirty="0"/>
              <a:t>of Internet Communications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3936-3995-446E-8346-338D39EB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Internet’s </a:t>
            </a:r>
            <a:r>
              <a:rPr lang="en-US" sz="3200" dirty="0">
                <a:solidFill>
                  <a:srgbClr val="FF0000"/>
                </a:solidFill>
              </a:rPr>
              <a:t>packet-based network design precludes it from being shut down </a:t>
            </a:r>
            <a:r>
              <a:rPr lang="en-US" sz="3200" dirty="0"/>
              <a:t>by attack on single communications link</a:t>
            </a:r>
          </a:p>
          <a:p>
            <a:r>
              <a:rPr lang="en-US" sz="3200" dirty="0"/>
              <a:t>Individual </a:t>
            </a:r>
            <a:r>
              <a:rPr lang="en-US" sz="3200" dirty="0">
                <a:solidFill>
                  <a:srgbClr val="FF0000"/>
                </a:solidFill>
              </a:rPr>
              <a:t>user’s Internet service can be interrupted </a:t>
            </a:r>
          </a:p>
          <a:p>
            <a:pPr lvl="1"/>
            <a:r>
              <a:rPr lang="en-US" sz="3200" dirty="0"/>
              <a:t>Destruction of user’s Internet link</a:t>
            </a:r>
          </a:p>
          <a:p>
            <a:r>
              <a:rPr lang="en-US" sz="3200" dirty="0"/>
              <a:t>Larger companies, organizations </a:t>
            </a:r>
            <a:r>
              <a:rPr lang="en-US" sz="3200" dirty="0">
                <a:solidFill>
                  <a:srgbClr val="FF0000"/>
                </a:solidFill>
              </a:rPr>
              <a:t>use more than one link </a:t>
            </a:r>
            <a:r>
              <a:rPr lang="en-US" sz="3200" dirty="0"/>
              <a:t>to main Internet backbone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05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FA44-3703-430F-84DB-BC4D0DF8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Threats to Wireless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BD79-DB8A-4DA2-80FE-3E7D1D661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Wireless Encryption Protocol (WEP) </a:t>
            </a:r>
            <a:r>
              <a:rPr lang="en-US" sz="2800" dirty="0"/>
              <a:t>is a set of rules for </a:t>
            </a:r>
            <a:r>
              <a:rPr lang="en-US" sz="2800" dirty="0">
                <a:solidFill>
                  <a:srgbClr val="FF0000"/>
                </a:solidFill>
              </a:rPr>
              <a:t>encrypting transmissions</a:t>
            </a:r>
            <a:r>
              <a:rPr lang="en-US" sz="2800" dirty="0"/>
              <a:t> from the wireless devices to the wireless access points (WAPs)</a:t>
            </a:r>
          </a:p>
          <a:p>
            <a:r>
              <a:rPr lang="en-US" sz="2800" dirty="0" err="1">
                <a:highlight>
                  <a:srgbClr val="FFFF00"/>
                </a:highlight>
              </a:rPr>
              <a:t>Wardrivers</a:t>
            </a:r>
            <a:r>
              <a:rPr lang="en-US" sz="2800" dirty="0">
                <a:highlight>
                  <a:srgbClr val="FFFF00"/>
                </a:highlight>
              </a:rPr>
              <a:t> attackers </a:t>
            </a:r>
            <a:r>
              <a:rPr lang="en-US" sz="2800" dirty="0"/>
              <a:t>drive around in cars and </a:t>
            </a:r>
            <a:r>
              <a:rPr lang="en-US" sz="2800" dirty="0">
                <a:solidFill>
                  <a:srgbClr val="FF0000"/>
                </a:solidFill>
              </a:rPr>
              <a:t>search for accessible networks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Warchalking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0000"/>
                </a:solidFill>
              </a:rPr>
              <a:t>placing a chalk mark on buildings </a:t>
            </a:r>
            <a:r>
              <a:rPr lang="en-US" sz="2800" dirty="0"/>
              <a:t>when open networks are found</a:t>
            </a:r>
          </a:p>
          <a:p>
            <a:r>
              <a:rPr lang="en-US" sz="2800" dirty="0"/>
              <a:t>Companies can </a:t>
            </a:r>
            <a:r>
              <a:rPr lang="en-US" sz="2800" dirty="0">
                <a:solidFill>
                  <a:srgbClr val="FF0000"/>
                </a:solidFill>
              </a:rPr>
              <a:t>avoid attacks by turning on WEP </a:t>
            </a:r>
            <a:r>
              <a:rPr lang="en-US" sz="2800" dirty="0"/>
              <a:t>and changing default login and password settings</a:t>
            </a:r>
          </a:p>
          <a:p>
            <a:pPr lvl="1"/>
            <a:r>
              <a:rPr lang="en-US" sz="2800" dirty="0"/>
              <a:t>Best Buy wireless point-of-sale (POS) failed to enable WEP and customer intercepted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48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3C8D-5BFB-4BB2-ACEB-CF968864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Encryption Solutions and Encryption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3BFB1-B7A4-4F0A-A999-7584A6E61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Encryption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coding information </a:t>
            </a:r>
            <a:r>
              <a:rPr lang="en-US" sz="2800" dirty="0"/>
              <a:t>using mathematically based program and a </a:t>
            </a:r>
            <a:r>
              <a:rPr lang="en-US" sz="2800" dirty="0">
                <a:solidFill>
                  <a:srgbClr val="FF0000"/>
                </a:solidFill>
              </a:rPr>
              <a:t>secret key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Cryptography</a:t>
            </a:r>
            <a:r>
              <a:rPr lang="en-US" sz="2800" dirty="0"/>
              <a:t> is the science of </a:t>
            </a:r>
            <a:r>
              <a:rPr lang="en-US" sz="2800" dirty="0">
                <a:solidFill>
                  <a:srgbClr val="FF0000"/>
                </a:solidFill>
              </a:rPr>
              <a:t>studying encryption</a:t>
            </a:r>
          </a:p>
          <a:p>
            <a:pPr lvl="2"/>
            <a:r>
              <a:rPr lang="en-US" sz="2800" dirty="0"/>
              <a:t>Converts text that is visible but has no apparent meaning</a:t>
            </a:r>
          </a:p>
          <a:p>
            <a:r>
              <a:rPr lang="en-US" sz="2800" dirty="0">
                <a:highlight>
                  <a:srgbClr val="FFFF00"/>
                </a:highlight>
              </a:rPr>
              <a:t>Encryption programs </a:t>
            </a:r>
            <a:r>
              <a:rPr lang="en-US" sz="2800" dirty="0">
                <a:solidFill>
                  <a:srgbClr val="FF0000"/>
                </a:solidFill>
              </a:rPr>
              <a:t>transforms normal text </a:t>
            </a:r>
            <a:r>
              <a:rPr lang="en-US" sz="2800" dirty="0"/>
              <a:t>(plain text) </a:t>
            </a:r>
            <a:r>
              <a:rPr lang="en-US" sz="2800" dirty="0">
                <a:solidFill>
                  <a:srgbClr val="FF0000"/>
                </a:solidFill>
              </a:rPr>
              <a:t>into cipher </a:t>
            </a:r>
            <a:r>
              <a:rPr lang="en-US" sz="2800" dirty="0"/>
              <a:t>text (unintelligible characters string)</a:t>
            </a:r>
          </a:p>
          <a:p>
            <a:pPr lvl="1"/>
            <a:r>
              <a:rPr lang="en-US" sz="2800" dirty="0"/>
              <a:t>Encryption algorithm is the logic behind the program </a:t>
            </a:r>
          </a:p>
          <a:p>
            <a:pPr lvl="1"/>
            <a:r>
              <a:rPr lang="en-US" sz="2800" dirty="0"/>
              <a:t>Includes mathematics to do transformation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Decryption program </a:t>
            </a:r>
            <a:r>
              <a:rPr lang="en-US" sz="2800" dirty="0"/>
              <a:t>is an </a:t>
            </a:r>
            <a:r>
              <a:rPr lang="en-US" sz="2800" dirty="0">
                <a:solidFill>
                  <a:srgbClr val="FF0000"/>
                </a:solidFill>
              </a:rPr>
              <a:t>encryption-reversing procedure </a:t>
            </a:r>
            <a:r>
              <a:rPr lang="en-US" sz="2800" dirty="0"/>
              <a:t>that decodes or decrypts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0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5F16-F5C7-4E3F-8BA7-B7290BF6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Encryption Algorithms and Hash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BBE6-B6E1-40EC-84E1-8A56307F2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In the U.S. the National Security Agency controls dissemination which banned publication of details</a:t>
            </a:r>
          </a:p>
          <a:p>
            <a:pPr lvl="1"/>
            <a:r>
              <a:rPr lang="en-US" sz="3200" dirty="0"/>
              <a:t>Illegal for U.S. companies to export</a:t>
            </a:r>
          </a:p>
          <a:p>
            <a:r>
              <a:rPr lang="en-US" sz="3200" dirty="0"/>
              <a:t>Encryption algorithm property is that message cannot be deciphered without key used to encrypt it</a:t>
            </a:r>
          </a:p>
          <a:p>
            <a:r>
              <a:rPr lang="en-US" sz="3200" dirty="0">
                <a:highlight>
                  <a:srgbClr val="FFFF00"/>
                </a:highlight>
              </a:rPr>
              <a:t>Hash coding </a:t>
            </a:r>
            <a:r>
              <a:rPr lang="en-US" sz="3200" dirty="0"/>
              <a:t>uses a </a:t>
            </a:r>
            <a:r>
              <a:rPr lang="en-US" sz="3200" dirty="0">
                <a:solidFill>
                  <a:srgbClr val="FF0000"/>
                </a:solidFill>
              </a:rPr>
              <a:t>hash algorithm to calculate a number </a:t>
            </a:r>
            <a:r>
              <a:rPr lang="en-US" sz="3200" dirty="0"/>
              <a:t>(hash value) from a message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Unique message fingerprint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Can determine if message was altered </a:t>
            </a:r>
            <a:r>
              <a:rPr lang="en-US" sz="3200" dirty="0"/>
              <a:t>during transit </a:t>
            </a:r>
          </a:p>
          <a:p>
            <a:pPr lvl="2"/>
            <a:r>
              <a:rPr lang="en-US" sz="3200" dirty="0"/>
              <a:t>Mismatch between original hash value and receiver computed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75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9C10-C608-4596-80D7-2D1D2400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Asymmetric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DB17-22B4-45B4-8879-5D729EC6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ighlight>
                  <a:srgbClr val="FFFF00"/>
                </a:highlight>
              </a:rPr>
              <a:t>Public-key encryption </a:t>
            </a:r>
            <a:r>
              <a:rPr lang="en-US" sz="2400" dirty="0">
                <a:solidFill>
                  <a:srgbClr val="FF0000"/>
                </a:solidFill>
              </a:rPr>
              <a:t>encodes messages using two mathematically related numeric keys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Public key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freely distributed </a:t>
            </a:r>
            <a:r>
              <a:rPr lang="en-US" sz="2400" dirty="0"/>
              <a:t>and encrypts messages using encryption algorithm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Private key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secret and belongs to key owner</a:t>
            </a:r>
          </a:p>
          <a:p>
            <a:pPr lvl="2"/>
            <a:r>
              <a:rPr lang="en-US" sz="2400" dirty="0"/>
              <a:t>Decrypts all messages received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Pretty Good Privacy (PGP)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FF0000"/>
                </a:solidFill>
              </a:rPr>
              <a:t>popular public-key encryption technology</a:t>
            </a:r>
          </a:p>
          <a:p>
            <a:pPr lvl="1"/>
            <a:r>
              <a:rPr lang="en-US" sz="2400" dirty="0"/>
              <a:t>Uses several different encryption algorithms</a:t>
            </a:r>
          </a:p>
          <a:p>
            <a:pPr lvl="1"/>
            <a:r>
              <a:rPr lang="en-US" sz="2400" dirty="0"/>
              <a:t>Free for individuals and sold to businesses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95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F8AF-EB25-4076-8F15-AE84695B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Symmetric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17FC-FF0D-4E80-942D-7248CF7C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Private-key encryption </a:t>
            </a:r>
            <a:r>
              <a:rPr lang="en-US" sz="2800" dirty="0"/>
              <a:t>that </a:t>
            </a:r>
            <a:r>
              <a:rPr lang="en-US" sz="2800" dirty="0">
                <a:solidFill>
                  <a:srgbClr val="FF0000"/>
                </a:solidFill>
              </a:rPr>
              <a:t>encodes message with a single numeric key to encode and decode data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Both sender and receiver must know the key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Very fast and efficient </a:t>
            </a:r>
            <a:r>
              <a:rPr lang="en-US" sz="2800" dirty="0"/>
              <a:t>but does not work well in large environments because of number of keys required</a:t>
            </a:r>
          </a:p>
          <a:p>
            <a:r>
              <a:rPr lang="en-US" sz="2800" dirty="0">
                <a:highlight>
                  <a:srgbClr val="FFFF00"/>
                </a:highlight>
              </a:rPr>
              <a:t>Data Encryption Standard (DES) </a:t>
            </a:r>
            <a:r>
              <a:rPr lang="en-US" sz="2800" dirty="0"/>
              <a:t>was first U.S. government private-key encryption system</a:t>
            </a:r>
          </a:p>
          <a:p>
            <a:pPr lvl="1"/>
            <a:r>
              <a:rPr lang="en-US" sz="2800" dirty="0"/>
              <a:t>Triple Data Encryption Standard (Triple DES, 3DES) was a stronger version of DES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Advanced Encryption Standard (AES)</a:t>
            </a:r>
            <a:r>
              <a:rPr lang="en-US" sz="2800" dirty="0"/>
              <a:t> is a more secure standard that is commonly used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6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A982-666C-48E3-A8AF-BE019ED6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Comparing Asymmetric and Symmetric Encryption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883A-B554-4EB0-B9F5-41E2492AF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Advantages of public-key </a:t>
            </a:r>
            <a:r>
              <a:rPr lang="en-US" sz="2800" dirty="0"/>
              <a:t>(asymmetric) systems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Small combination of keys </a:t>
            </a:r>
            <a:r>
              <a:rPr lang="en-US" sz="2800" dirty="0"/>
              <a:t>required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No problem in key distribution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Implementation of digital signatures </a:t>
            </a:r>
            <a:r>
              <a:rPr lang="en-US" sz="2800" dirty="0"/>
              <a:t>possible</a:t>
            </a:r>
          </a:p>
          <a:p>
            <a:r>
              <a:rPr lang="en-US" sz="2800" dirty="0">
                <a:highlight>
                  <a:srgbClr val="FFFF00"/>
                </a:highlight>
              </a:rPr>
              <a:t>Disadvantage </a:t>
            </a:r>
            <a:r>
              <a:rPr lang="en-US" sz="2800" dirty="0"/>
              <a:t>is that </a:t>
            </a:r>
            <a:r>
              <a:rPr lang="en-US" sz="2800" dirty="0">
                <a:solidFill>
                  <a:srgbClr val="FF0000"/>
                </a:solidFill>
              </a:rPr>
              <a:t>public key systems are significantly slower than private-key systems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Public-key systems complement </a:t>
            </a:r>
            <a:r>
              <a:rPr lang="en-US" sz="2800" dirty="0"/>
              <a:t>rather than replace private-key systems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62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AD16C4-FD4D-4586-8451-4CB15BA16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48" y="164592"/>
            <a:ext cx="7399130" cy="66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95D2E-6F2C-4CB3-A1F7-1E2882CB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/>
              <a:t>Comparison of </a:t>
            </a:r>
            <a:br>
              <a:rPr lang="en-US" sz="3000" cap="all" spc="-100"/>
            </a:br>
            <a:r>
              <a:rPr lang="en-US" sz="3000" cap="all" spc="-100"/>
              <a:t>(a) hash coding, (b) private-key, and (c) public-key encryption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35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7D0FEA-636A-439B-BE0C-4E5509432C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286113"/>
            <a:ext cx="6909386" cy="42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E20ED-739C-4037-8007-02243ECA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/>
              <a:t>Risk Management Model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42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7A13-711D-4551-9387-F1CA5F50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Encryption in Web Browsers: </a:t>
            </a:r>
            <a:r>
              <a:rPr lang="en-US" dirty="0">
                <a:highlight>
                  <a:srgbClr val="FFFF00"/>
                </a:highlight>
              </a:rPr>
              <a:t>Secure Sockets Layer (SSL)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80B4-89D5-4A42-BF1B-A8EB02F83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Provides security “handshake” </a:t>
            </a:r>
            <a:r>
              <a:rPr lang="en-US" sz="2400" dirty="0"/>
              <a:t>in which client and server exchange brief burst of messages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Agreed level of security, </a:t>
            </a:r>
            <a:r>
              <a:rPr lang="en-US" sz="2400" dirty="0"/>
              <a:t>all communication encrypted </a:t>
            </a:r>
          </a:p>
          <a:p>
            <a:pPr lvl="2"/>
            <a:r>
              <a:rPr lang="en-US" sz="2400" dirty="0"/>
              <a:t>Eavesdropper receives unintelligible information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Secures many different communication ty</a:t>
            </a:r>
            <a:r>
              <a:rPr lang="en-US" sz="2400" dirty="0"/>
              <a:t>pes</a:t>
            </a:r>
          </a:p>
          <a:p>
            <a:pPr lvl="1"/>
            <a:r>
              <a:rPr lang="en-US" sz="2400" dirty="0"/>
              <a:t>Protocol for implementing SSL is </a:t>
            </a:r>
            <a:r>
              <a:rPr lang="en-US" sz="2400" dirty="0">
                <a:solidFill>
                  <a:srgbClr val="FF0000"/>
                </a:solidFill>
              </a:rPr>
              <a:t>to precede URL with protocol name HTTPS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Session key </a:t>
            </a:r>
            <a:r>
              <a:rPr lang="en-US" sz="2400" dirty="0"/>
              <a:t>used by algorithm to </a:t>
            </a:r>
            <a:r>
              <a:rPr lang="en-US" sz="2400" dirty="0">
                <a:solidFill>
                  <a:srgbClr val="FF0000"/>
                </a:solidFill>
              </a:rPr>
              <a:t>create cipher text from plain text during single secure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1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9E42-2984-4AB7-A184-0D9E01CC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SSL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E50E-E43F-4CC5-82D0-A137A373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Browser generates a private key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encrypts it using the server’s public key</a:t>
            </a:r>
          </a:p>
          <a:p>
            <a:pPr lvl="1"/>
            <a:r>
              <a:rPr lang="en-US" sz="2800" dirty="0"/>
              <a:t>Browser sends encrypted key to the </a:t>
            </a:r>
            <a:r>
              <a:rPr lang="en-US" sz="2800" dirty="0">
                <a:solidFill>
                  <a:srgbClr val="FF0000"/>
                </a:solidFill>
              </a:rPr>
              <a:t>server which decrypts message and exposes shared private key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After secure session is established public-key encryption no longer used</a:t>
            </a:r>
          </a:p>
          <a:p>
            <a:pPr lvl="1"/>
            <a:r>
              <a:rPr lang="en-US" sz="2800" dirty="0"/>
              <a:t>Message transmission </a:t>
            </a:r>
            <a:r>
              <a:rPr lang="en-US" sz="2800" dirty="0">
                <a:solidFill>
                  <a:srgbClr val="FF0000"/>
                </a:solidFill>
              </a:rPr>
              <a:t>protected by private-key encryption with session key (private key) discarded when session ends</a:t>
            </a:r>
          </a:p>
          <a:p>
            <a:r>
              <a:rPr lang="en-US" sz="2800" dirty="0"/>
              <a:t>Any </a:t>
            </a:r>
            <a:r>
              <a:rPr lang="en-US" sz="2800" dirty="0">
                <a:solidFill>
                  <a:srgbClr val="FF0000"/>
                </a:solidFill>
              </a:rPr>
              <a:t>new connection requires the entire process to be restarted </a:t>
            </a:r>
            <a:r>
              <a:rPr lang="en-US" sz="2800" dirty="0"/>
              <a:t>beginning with the handshake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7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E39F45-7D4C-4B39-AE40-71A037516C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07567"/>
            <a:ext cx="6909386" cy="40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C6FDB-3524-42EB-8CBF-684FAA51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Establishing an SSL Session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13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DEE7-2DED-48D4-B6BE-1A79885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Encryption in Web Browsers: </a:t>
            </a:r>
            <a:r>
              <a:rPr lang="en-US" dirty="0">
                <a:highlight>
                  <a:srgbClr val="FFFF00"/>
                </a:highlight>
              </a:rPr>
              <a:t>Secure HTTP (S-HTTP)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5672C-C2F9-4152-8016-8E1A31CF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Extension to HTTP providing security features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Symmetric encryption for secret communications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public-key encryption to establish client-server authentication</a:t>
            </a:r>
          </a:p>
          <a:p>
            <a:r>
              <a:rPr lang="en-US" sz="2400" dirty="0">
                <a:highlight>
                  <a:srgbClr val="FFFF00"/>
                </a:highlight>
              </a:rPr>
              <a:t>Session negotiation </a:t>
            </a:r>
            <a:r>
              <a:rPr lang="en-US" sz="2400" dirty="0">
                <a:solidFill>
                  <a:srgbClr val="FF0000"/>
                </a:solidFill>
              </a:rPr>
              <a:t>setting transmission conditions </a:t>
            </a:r>
            <a:r>
              <a:rPr lang="en-US" sz="2400" dirty="0"/>
              <a:t>occurs between client and server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Establishes secure session </a:t>
            </a:r>
            <a:r>
              <a:rPr lang="en-US" sz="2400" dirty="0"/>
              <a:t>with a </a:t>
            </a:r>
            <a:r>
              <a:rPr lang="en-US" sz="2400" dirty="0">
                <a:solidFill>
                  <a:srgbClr val="FF0000"/>
                </a:solidFill>
              </a:rPr>
              <a:t>client-server handshake </a:t>
            </a:r>
            <a:r>
              <a:rPr lang="en-US" sz="2400" dirty="0"/>
              <a:t>exchange that includes security details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Secure envelope </a:t>
            </a:r>
            <a:r>
              <a:rPr lang="en-US" sz="2400" dirty="0">
                <a:solidFill>
                  <a:srgbClr val="FF0000"/>
                </a:solidFill>
              </a:rPr>
              <a:t>encapsulates message, provides secrecy, integrity, and client-server authentication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SSL has largely replaced S-HTTP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63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5F7B-48E9-4E7A-8418-CE766F6C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Hash Functions, Message Digests, and Digital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628D-4B25-45E2-A7E3-BAFBACFD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ighlight>
                  <a:srgbClr val="FFFF00"/>
                </a:highlight>
              </a:rPr>
              <a:t>To detect message alteration </a:t>
            </a:r>
            <a:r>
              <a:rPr lang="en-US" sz="2400" dirty="0">
                <a:solidFill>
                  <a:srgbClr val="FF0000"/>
                </a:solidFill>
              </a:rPr>
              <a:t>hash algorithm applied to message content to create message digest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Receiving computer </a:t>
            </a:r>
            <a:r>
              <a:rPr lang="en-US" sz="2400" dirty="0"/>
              <a:t>can </a:t>
            </a:r>
            <a:r>
              <a:rPr lang="en-US" sz="2400" dirty="0">
                <a:solidFill>
                  <a:srgbClr val="FF0000"/>
                </a:solidFill>
              </a:rPr>
              <a:t>calculate value to determine if numbers match </a:t>
            </a:r>
            <a:r>
              <a:rPr lang="en-US" sz="2400" dirty="0"/>
              <a:t>(no alteration) or not (alteration)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Not ideal </a:t>
            </a:r>
            <a:r>
              <a:rPr lang="en-US" sz="2400" dirty="0"/>
              <a:t>because hash algorithm is public</a:t>
            </a:r>
          </a:p>
          <a:p>
            <a:r>
              <a:rPr lang="en-US" sz="2400" dirty="0">
                <a:highlight>
                  <a:srgbClr val="FFFF00"/>
                </a:highlight>
              </a:rPr>
              <a:t>Digital signature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an encrypted message digest created using a private key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Provides nonrepudiation and positive identification of the sender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Secrecy </a:t>
            </a:r>
            <a:r>
              <a:rPr lang="en-US" sz="2400" dirty="0"/>
              <a:t>when used with an encrypted message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Same legal status as traditional written signature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6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75F1B9-D8F4-4D67-B57E-071423911C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647102"/>
            <a:ext cx="6909386" cy="35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33A8-ABB4-4766-9C2C-A0D782AE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Sending and Receiving a Digital Signed Message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56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AC40-3F0C-4E06-98CC-0AF443F1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for Server Computers and Password Attack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CD44-9281-479F-A3A1-09CFF600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Server is the third link in client-Internet-server electronic commerce path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Web server administrator ensures security policies documented and implemented</a:t>
            </a:r>
          </a:p>
          <a:p>
            <a:r>
              <a:rPr lang="en-US" sz="2800" dirty="0"/>
              <a:t>One of the most sensitive file on Web server holds Web server username-password pairs</a:t>
            </a:r>
          </a:p>
          <a:p>
            <a:pPr lvl="1"/>
            <a:r>
              <a:rPr lang="en-US" sz="2800" dirty="0"/>
              <a:t>Most encrypt authentication information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Passwords threats </a:t>
            </a:r>
            <a:r>
              <a:rPr lang="en-US" sz="2800" dirty="0"/>
              <a:t>include using </a:t>
            </a:r>
            <a:r>
              <a:rPr lang="en-US" sz="2800" dirty="0">
                <a:solidFill>
                  <a:srgbClr val="FF0000"/>
                </a:solidFill>
              </a:rPr>
              <a:t>easy passwords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Dictionary attack programs </a:t>
            </a:r>
            <a:r>
              <a:rPr lang="en-US" sz="2800" dirty="0"/>
              <a:t>cycle through electronic dictionary, trying every word as password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60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0469-72F6-42CB-8A44-0E4FDA99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Password Attack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A2A9-57A8-4392-B71B-FFB8ABB2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Solutions to threat </a:t>
            </a:r>
            <a:r>
              <a:rPr lang="en-US" sz="2800" dirty="0"/>
              <a:t>include </a:t>
            </a:r>
            <a:r>
              <a:rPr lang="en-US" sz="2800" dirty="0">
                <a:solidFill>
                  <a:srgbClr val="FF0000"/>
                </a:solidFill>
              </a:rPr>
              <a:t>stringent requirements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company dictionary checks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Passphrase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0000"/>
                </a:solidFill>
              </a:rPr>
              <a:t>a sequence of words or text easy to remember but a good password or password hint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Password manager software</a:t>
            </a:r>
            <a:r>
              <a:rPr lang="en-US" sz="2800" dirty="0"/>
              <a:t> securely stores all of a person’s passwords</a:t>
            </a:r>
          </a:p>
          <a:p>
            <a:pPr lvl="1"/>
            <a:r>
              <a:rPr lang="en-US" sz="2800" dirty="0"/>
              <a:t>User only needs to remember master password to get access to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9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A388E2-1ADB-4176-9D1C-2DC1493F5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105" y="645106"/>
            <a:ext cx="6305559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757B9-93A7-4222-83FA-76F62E5B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Examples of Passwords, from very weak to very strong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33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B514-032B-427B-88C3-FE0A7CAD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Database Threats and Other Software-Based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06FA-B21E-43B9-9EE1-1F3B7C90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Most </a:t>
            </a:r>
            <a:r>
              <a:rPr lang="en-US" sz="2400" dirty="0">
                <a:solidFill>
                  <a:srgbClr val="FF0000"/>
                </a:solidFill>
              </a:rPr>
              <a:t>database systems rely on usernames and passwords </a:t>
            </a:r>
            <a:r>
              <a:rPr lang="en-US" sz="2400" dirty="0"/>
              <a:t>that may be stored in unencrypted tables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Database fails to enforce security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Unauthorized users can masquerade as legitimate users </a:t>
            </a:r>
            <a:r>
              <a:rPr lang="en-US" sz="2400" dirty="0"/>
              <a:t>and reveal or download information</a:t>
            </a:r>
          </a:p>
          <a:p>
            <a:r>
              <a:rPr lang="en-US" sz="2400" dirty="0">
                <a:highlight>
                  <a:srgbClr val="FFFF00"/>
                </a:highlight>
              </a:rPr>
              <a:t>Trojan horse programs </a:t>
            </a:r>
            <a:r>
              <a:rPr lang="en-US" sz="2400" dirty="0"/>
              <a:t>hide within database system</a:t>
            </a:r>
          </a:p>
          <a:p>
            <a:pPr lvl="1"/>
            <a:r>
              <a:rPr lang="en-US" sz="2400" dirty="0"/>
              <a:t>Reveal information by changing access rights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Java or C++ programs </a:t>
            </a:r>
            <a:r>
              <a:rPr lang="en-US" sz="2400" dirty="0"/>
              <a:t>executed by server </a:t>
            </a:r>
            <a:r>
              <a:rPr lang="en-US" sz="2400" dirty="0">
                <a:solidFill>
                  <a:srgbClr val="FF0000"/>
                </a:solidFill>
              </a:rPr>
              <a:t>often use a buffer memory area </a:t>
            </a:r>
            <a:r>
              <a:rPr lang="en-US" sz="2400" dirty="0"/>
              <a:t>to hold data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Buffer overrun (buffer overflow) error </a:t>
            </a:r>
            <a:r>
              <a:rPr lang="en-US" sz="2400" dirty="0"/>
              <a:t>occurs when program malfunctions and spills data outside buffer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2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FC8E-4E76-4DE8-872E-F946B3BF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 of Computer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2EA5-61A5-4D5D-94E0-6F12D6F55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Secrecy</a:t>
            </a:r>
            <a:r>
              <a:rPr lang="en-US" sz="2800" dirty="0"/>
              <a:t> refers to </a:t>
            </a:r>
            <a:r>
              <a:rPr lang="en-US" sz="2800" dirty="0">
                <a:solidFill>
                  <a:srgbClr val="FF0000"/>
                </a:solidFill>
              </a:rPr>
              <a:t>protecting against unauthorized data disclosure </a:t>
            </a:r>
            <a:r>
              <a:rPr lang="en-US" sz="2800" dirty="0"/>
              <a:t>and ensuring data source authenticity</a:t>
            </a:r>
          </a:p>
          <a:p>
            <a:r>
              <a:rPr lang="en-US" sz="2800" dirty="0">
                <a:highlight>
                  <a:srgbClr val="FFFF00"/>
                </a:highlight>
              </a:rPr>
              <a:t>Integrity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preventing unauthorized data modification</a:t>
            </a:r>
          </a:p>
          <a:p>
            <a:pPr lvl="1"/>
            <a:r>
              <a:rPr lang="en-US" sz="2800" dirty="0"/>
              <a:t>Integrity violation occurs when an e-mail message is intercepted and changed before reaching destination</a:t>
            </a:r>
          </a:p>
          <a:p>
            <a:pPr lvl="2"/>
            <a:r>
              <a:rPr lang="en-US" sz="2800" dirty="0"/>
              <a:t>Man-in-the-middle exploit</a:t>
            </a:r>
          </a:p>
          <a:p>
            <a:r>
              <a:rPr lang="en-US" sz="2800" dirty="0">
                <a:highlight>
                  <a:srgbClr val="FFFF00"/>
                </a:highlight>
              </a:rPr>
              <a:t>Necessity </a:t>
            </a:r>
            <a:r>
              <a:rPr lang="en-US" sz="2800" dirty="0"/>
              <a:t>refers to </a:t>
            </a:r>
            <a:r>
              <a:rPr lang="en-US" sz="2800" dirty="0">
                <a:solidFill>
                  <a:srgbClr val="FF0000"/>
                </a:solidFill>
              </a:rPr>
              <a:t>preventing data delays or denials </a:t>
            </a:r>
            <a:r>
              <a:rPr lang="en-US" sz="2800" dirty="0"/>
              <a:t>(removal)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35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D9E5-41F7-4DD5-83CA-2742E115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Software-Based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4FAF-CCBA-4207-AE8A-24E4B6F7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Buffer overflow can be a error or intentional</a:t>
            </a:r>
          </a:p>
          <a:p>
            <a:pPr lvl="1"/>
            <a:r>
              <a:rPr lang="en-US" sz="2800" dirty="0"/>
              <a:t>Insidious version of </a:t>
            </a:r>
            <a:r>
              <a:rPr lang="en-US" sz="2800" dirty="0">
                <a:highlight>
                  <a:srgbClr val="FFFF00"/>
                </a:highlight>
              </a:rPr>
              <a:t>buffer overflow attack </a:t>
            </a:r>
            <a:r>
              <a:rPr lang="en-US" sz="2800" dirty="0">
                <a:solidFill>
                  <a:srgbClr val="FF0000"/>
                </a:solidFill>
              </a:rPr>
              <a:t>writes instructions into critical memory locations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Web server resumes execution by loading internal registers with address of attacking program’s code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Good programming practices can reduce potential errors from buffer overflow</a:t>
            </a:r>
          </a:p>
          <a:p>
            <a:pPr lvl="1"/>
            <a:r>
              <a:rPr lang="en-US" sz="2800" dirty="0"/>
              <a:t>Some computers </a:t>
            </a:r>
            <a:r>
              <a:rPr lang="en-US" sz="2800" dirty="0">
                <a:solidFill>
                  <a:srgbClr val="FF0000"/>
                </a:solidFill>
              </a:rPr>
              <a:t>include hardware to limit effects</a:t>
            </a:r>
          </a:p>
          <a:p>
            <a:r>
              <a:rPr lang="en-US" sz="2800" dirty="0">
                <a:highlight>
                  <a:srgbClr val="FFFF00"/>
                </a:highlight>
              </a:rPr>
              <a:t>Mail bomb attack </a:t>
            </a:r>
            <a:r>
              <a:rPr lang="en-US" sz="2800" dirty="0"/>
              <a:t>occurs when hundreds or thousands of people send a message to particular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7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E1B1-FEBE-43C7-9E4E-68E029F3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Threats to Physical Security of Web Servers and Access Control and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E8DC-4455-4F56-8184-C462E9F6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Web servers and computers networked closely to them must be protected from </a:t>
            </a:r>
            <a:r>
              <a:rPr lang="en-US" sz="2800" dirty="0">
                <a:solidFill>
                  <a:srgbClr val="FF0000"/>
                </a:solidFill>
              </a:rPr>
              <a:t>physical harm</a:t>
            </a:r>
          </a:p>
          <a:p>
            <a:pPr lvl="1"/>
            <a:r>
              <a:rPr lang="en-US" sz="2800" dirty="0"/>
              <a:t>Companies </a:t>
            </a:r>
            <a:r>
              <a:rPr lang="en-US" sz="2800" dirty="0">
                <a:solidFill>
                  <a:srgbClr val="FF0000"/>
                </a:solidFill>
              </a:rPr>
              <a:t>outsource hosting Web servers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0000"/>
                </a:solidFill>
              </a:rPr>
              <a:t>maintain server content’s backup copies at remote location</a:t>
            </a:r>
          </a:p>
          <a:p>
            <a:pPr lvl="1"/>
            <a:r>
              <a:rPr lang="en-US" sz="2800" dirty="0"/>
              <a:t>Companies often </a:t>
            </a:r>
            <a:r>
              <a:rPr lang="en-US" sz="2800" dirty="0">
                <a:solidFill>
                  <a:srgbClr val="FF0000"/>
                </a:solidFill>
              </a:rPr>
              <a:t>rely on service providers for Web security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Access control and authentication </a:t>
            </a:r>
            <a:r>
              <a:rPr lang="en-US" sz="2800" dirty="0"/>
              <a:t>refers to </a:t>
            </a:r>
            <a:r>
              <a:rPr lang="en-US" sz="2800" dirty="0">
                <a:solidFill>
                  <a:srgbClr val="FF0000"/>
                </a:solidFill>
              </a:rPr>
              <a:t>controlling who and what has access to Web server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Authentication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identity verification </a:t>
            </a:r>
            <a:r>
              <a:rPr lang="en-US" sz="2800" dirty="0"/>
              <a:t>of entity requesting computer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89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552E-66AA-4B1C-9449-72835144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 Control and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20F02-840A-425F-BF56-AF26D1BF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Server user authentication occurs in several ways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Digital signature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FF0000"/>
                </a:solidFill>
              </a:rPr>
              <a:t>contained certificate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certificate timestamp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0000"/>
                </a:solidFill>
              </a:rPr>
              <a:t>callback system</a:t>
            </a:r>
          </a:p>
          <a:p>
            <a:r>
              <a:rPr lang="en-US" sz="2800" dirty="0"/>
              <a:t>Usernames and passwords provide some protection</a:t>
            </a:r>
          </a:p>
          <a:p>
            <a:pPr lvl="1"/>
            <a:r>
              <a:rPr lang="en-US" sz="2800" dirty="0"/>
              <a:t>Many maintain usernames in plain text and encrypt passwords with one-way encryption algorithm</a:t>
            </a:r>
          </a:p>
          <a:p>
            <a:pPr lvl="1"/>
            <a:r>
              <a:rPr lang="en-US" sz="2800" dirty="0"/>
              <a:t>Site visitor may save username and password as a cookie which might be stored in plain text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Access control list (ACL) </a:t>
            </a:r>
            <a:r>
              <a:rPr lang="en-US" sz="2800" dirty="0"/>
              <a:t>restricts file access to selected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10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4464-D2FC-4B5F-A199-1E77DF9E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E0B46-A447-4D7A-B901-050A11745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Software or hardware-software </a:t>
            </a:r>
            <a:r>
              <a:rPr lang="en-US" sz="2800" dirty="0"/>
              <a:t>combination that is installed in a network to </a:t>
            </a:r>
            <a:r>
              <a:rPr lang="en-US" sz="2800" dirty="0">
                <a:solidFill>
                  <a:srgbClr val="FF0000"/>
                </a:solidFill>
              </a:rPr>
              <a:t>control packet traffic</a:t>
            </a:r>
          </a:p>
          <a:p>
            <a:pPr lvl="1"/>
            <a:r>
              <a:rPr lang="en-US" sz="2800" dirty="0"/>
              <a:t>Placed at </a:t>
            </a:r>
            <a:r>
              <a:rPr lang="en-US" sz="2800" dirty="0">
                <a:solidFill>
                  <a:srgbClr val="FF0000"/>
                </a:solidFill>
              </a:rPr>
              <a:t>Internet entry point </a:t>
            </a:r>
            <a:r>
              <a:rPr lang="en-US" sz="2800" dirty="0"/>
              <a:t>of network as a </a:t>
            </a:r>
            <a:r>
              <a:rPr lang="en-US" sz="2800" dirty="0">
                <a:solidFill>
                  <a:srgbClr val="FF0000"/>
                </a:solidFill>
              </a:rPr>
              <a:t>defense </a:t>
            </a:r>
            <a:r>
              <a:rPr lang="en-US" sz="2800" dirty="0"/>
              <a:t>between network and Internet or other network</a:t>
            </a:r>
          </a:p>
          <a:p>
            <a:r>
              <a:rPr lang="en-US" sz="2800" dirty="0">
                <a:highlight>
                  <a:srgbClr val="FFFF00"/>
                </a:highlight>
              </a:rPr>
              <a:t>Firewall principles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All traffic must pass through it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only authorized traffic can pass and it is immune to penetration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Networks inside the firewall are trusted </a:t>
            </a:r>
            <a:r>
              <a:rPr lang="en-US" sz="2800" dirty="0"/>
              <a:t>and those outside the firewall are untrusted</a:t>
            </a:r>
          </a:p>
          <a:p>
            <a:r>
              <a:rPr lang="en-US" sz="2800" dirty="0">
                <a:highlight>
                  <a:srgbClr val="FFFF00"/>
                </a:highlight>
              </a:rPr>
              <a:t>Filter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permits selected messages though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3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5729-FD50-45AF-AA9C-FE694FDF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26B8-75B1-4697-800D-5678F42A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separate corporate networks from one another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Segment corporate network </a:t>
            </a:r>
            <a:r>
              <a:rPr lang="en-US" sz="2400" dirty="0"/>
              <a:t>into secure zones</a:t>
            </a:r>
          </a:p>
          <a:p>
            <a:pPr lvl="1"/>
            <a:r>
              <a:rPr lang="en-US" sz="2400" dirty="0"/>
              <a:t>Large organizations must install firewalls at each location that all follow the same security policy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Packet-filter firewalls </a:t>
            </a:r>
            <a:r>
              <a:rPr lang="en-US" sz="2400" dirty="0">
                <a:solidFill>
                  <a:srgbClr val="FF0000"/>
                </a:solidFill>
              </a:rPr>
              <a:t>examine data flowing back and forth </a:t>
            </a:r>
            <a:r>
              <a:rPr lang="en-US" sz="2400" dirty="0"/>
              <a:t>between trusted network and the Internet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Gateway servers filter traffic </a:t>
            </a:r>
            <a:r>
              <a:rPr lang="en-US" sz="2400" dirty="0"/>
              <a:t>based on requested application and limit access to specific applications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Proxy server firewalls </a:t>
            </a:r>
            <a:r>
              <a:rPr lang="en-US" sz="2400" dirty="0"/>
              <a:t>communicate with the Internet on private network’s behalf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04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9017-F9B0-4622-AAC4-87538673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6A68-E773-4FD4-8911-113318382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Perimeter expansion problems occur when computers are used outside traditional physical site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Intrusion detection systems </a:t>
            </a:r>
            <a:r>
              <a:rPr lang="en-US" sz="2400" dirty="0"/>
              <a:t>monitor server login attempts</a:t>
            </a:r>
          </a:p>
          <a:p>
            <a:pPr lvl="1"/>
            <a:r>
              <a:rPr lang="en-US" sz="2400" dirty="0"/>
              <a:t>Analyze for patterns indicating cracker attack and block attempts originating from same IP address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Growth of cloud computing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increasing the need for cloud security </a:t>
            </a:r>
            <a:r>
              <a:rPr lang="en-US" sz="2400" dirty="0"/>
              <a:t>which has lagged behind the need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Personal firewalls </a:t>
            </a:r>
            <a:r>
              <a:rPr lang="en-US" sz="2400" dirty="0">
                <a:solidFill>
                  <a:srgbClr val="FF0000"/>
                </a:solidFill>
              </a:rPr>
              <a:t>on individual client computers </a:t>
            </a:r>
            <a:r>
              <a:rPr lang="en-US" sz="2400" dirty="0"/>
              <a:t>have become an important tool for expanded network perimeters and individuals</a:t>
            </a:r>
          </a:p>
        </p:txBody>
      </p:sp>
    </p:spTree>
    <p:extLst>
      <p:ext uri="{BB962C8B-B14F-4D97-AF65-F5344CB8AC3E}">
        <p14:creationId xmlns:p14="http://schemas.microsoft.com/office/powerpoint/2010/main" val="3220569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0B5-0426-4AB4-A840-EE282E07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Organizations that Promote Computer Security and CERT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421F5-E103-45F2-A5E9-6A8EF857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After 1988 </a:t>
            </a:r>
            <a:r>
              <a:rPr lang="en-US" sz="2200" dirty="0">
                <a:highlight>
                  <a:srgbClr val="FFFF00"/>
                </a:highlight>
              </a:rPr>
              <a:t>Internet Worm organizations </a:t>
            </a:r>
            <a:r>
              <a:rPr lang="en-US" sz="2200" dirty="0"/>
              <a:t>formed to share information about computer system threats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Sharing information about attacks and defenses </a:t>
            </a:r>
            <a:r>
              <a:rPr lang="en-US" sz="2200" dirty="0"/>
              <a:t>for attacks helps create better computer security</a:t>
            </a:r>
          </a:p>
          <a:p>
            <a:r>
              <a:rPr lang="en-US" sz="2200" dirty="0">
                <a:highlight>
                  <a:srgbClr val="FFFF00"/>
                </a:highlight>
              </a:rPr>
              <a:t>Computer Emergency Response Team (CERT)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Maintains effective, quick communications </a:t>
            </a:r>
            <a:r>
              <a:rPr lang="en-US" sz="2200" dirty="0"/>
              <a:t>among security experts to handle or avoid security incidents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Responds to thousands of  incidents </a:t>
            </a:r>
            <a:r>
              <a:rPr lang="en-US" sz="2200" dirty="0"/>
              <a:t>and provides security risk information and event alerts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Primary authoritative source </a:t>
            </a:r>
            <a:r>
              <a:rPr lang="en-US" sz="2200" dirty="0"/>
              <a:t>for viruses, worms, and other types of attack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97016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FD8F-EDD4-4EFB-933B-A02DFC85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2200-1C91-44E8-AE77-8238B45E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ighlight>
                  <a:srgbClr val="FFFF00"/>
                </a:highlight>
              </a:rPr>
              <a:t>System Administrator, Audit, Network and Security (SANS) </a:t>
            </a:r>
            <a:r>
              <a:rPr lang="en-US" sz="2400" dirty="0"/>
              <a:t>Institute is a cooperative education and research organization</a:t>
            </a:r>
          </a:p>
          <a:p>
            <a:pPr lvl="1"/>
            <a:r>
              <a:rPr lang="en-US" sz="2400" dirty="0"/>
              <a:t>SANS Internet Storm Center Web site provides current information on computer attacks worldwide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CERIAS (Center for Education and Research in Information Assurance and Security) </a:t>
            </a:r>
            <a:r>
              <a:rPr lang="en-US" sz="2400" dirty="0"/>
              <a:t>is a center for multidisciplinary research and education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Center for Internet Security </a:t>
            </a:r>
            <a:r>
              <a:rPr lang="en-US" sz="2400" dirty="0"/>
              <a:t>is a not-for-profit organization that helps electronic commerce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124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EA19-3CF8-4E78-92B1-BD6E51CE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Computer Forensics and </a:t>
            </a:r>
            <a:r>
              <a:rPr lang="en-US"/>
              <a:t>Ethical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D159-9A0A-4F94-8CC0-373EA8CCE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Computer forensics experts (ethical hackers) are computer sleuths hired to probe PCs</a:t>
            </a:r>
          </a:p>
          <a:p>
            <a:pPr lvl="1"/>
            <a:r>
              <a:rPr lang="en-US" sz="2800" dirty="0"/>
              <a:t>Locate information usable in legal proceedings</a:t>
            </a:r>
          </a:p>
          <a:p>
            <a:pPr lvl="1"/>
            <a:r>
              <a:rPr lang="en-US" sz="2800" dirty="0"/>
              <a:t>Job of breaking into client computers</a:t>
            </a:r>
          </a:p>
          <a:p>
            <a:r>
              <a:rPr lang="en-US" sz="2800" dirty="0">
                <a:highlight>
                  <a:srgbClr val="FFFF00"/>
                </a:highlight>
              </a:rPr>
              <a:t>Computer forensics </a:t>
            </a:r>
            <a:r>
              <a:rPr lang="en-US" sz="2800" dirty="0"/>
              <a:t>field is </a:t>
            </a:r>
            <a:r>
              <a:rPr lang="en-US" sz="2800" dirty="0">
                <a:solidFill>
                  <a:srgbClr val="FF0000"/>
                </a:solidFill>
              </a:rPr>
              <a:t>responsible for collection, preservation, and computer-related evidence analysis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Companies hire ethical hackers to test computer security safeguards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18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E3D8-62A9-4B22-84B3-616CC511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Defense in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DFEB1-26CC-4B3D-A178-259C95D68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Defense in depth</a:t>
            </a:r>
            <a:r>
              <a:rPr lang="en-US" sz="2800" dirty="0"/>
              <a:t> is a concept </a:t>
            </a:r>
            <a:r>
              <a:rPr lang="en-US" sz="2800" dirty="0">
                <a:solidFill>
                  <a:srgbClr val="FF0000"/>
                </a:solidFill>
              </a:rPr>
              <a:t>used in Information security</a:t>
            </a:r>
            <a:r>
              <a:rPr lang="en-US" sz="2800" dirty="0"/>
              <a:t> in which </a:t>
            </a:r>
            <a:r>
              <a:rPr lang="en-US" sz="2800" dirty="0">
                <a:highlight>
                  <a:srgbClr val="FFFF00"/>
                </a:highlight>
              </a:rPr>
              <a:t>multiple layers </a:t>
            </a:r>
            <a:r>
              <a:rPr lang="en-US" sz="2800" dirty="0"/>
              <a:t>of security controls (defense) are placed throughout an </a:t>
            </a:r>
            <a:r>
              <a:rPr lang="en-US" sz="2800" dirty="0">
                <a:solidFill>
                  <a:srgbClr val="FF0000"/>
                </a:solidFill>
              </a:rPr>
              <a:t>information technology (IT) system. </a:t>
            </a:r>
          </a:p>
          <a:p>
            <a:r>
              <a:rPr lang="en-US" sz="2800" dirty="0"/>
              <a:t>Its intent is to provide redundancy in the event a security control fails or a vulnerability is exploited that can cover aspects of </a:t>
            </a:r>
            <a:r>
              <a:rPr lang="en-US" sz="2800" i="1" dirty="0"/>
              <a:t>personnel</a:t>
            </a:r>
            <a:r>
              <a:rPr lang="en-US" sz="2800" dirty="0"/>
              <a:t>, </a:t>
            </a:r>
            <a:r>
              <a:rPr lang="en-US" sz="2800" i="1" dirty="0"/>
              <a:t>procedural</a:t>
            </a:r>
            <a:r>
              <a:rPr lang="en-US" sz="2800" dirty="0"/>
              <a:t>, </a:t>
            </a:r>
            <a:r>
              <a:rPr lang="en-US" sz="2800" i="1" dirty="0"/>
              <a:t>technical</a:t>
            </a:r>
            <a:r>
              <a:rPr lang="en-US" sz="2800" dirty="0"/>
              <a:t> and </a:t>
            </a:r>
            <a:r>
              <a:rPr lang="en-US" sz="2800" i="1" dirty="0"/>
              <a:t>physical</a:t>
            </a:r>
            <a:r>
              <a:rPr lang="en-US" sz="2800" dirty="0"/>
              <a:t> security for the duration of the system's life cycle.</a:t>
            </a:r>
          </a:p>
        </p:txBody>
      </p:sp>
    </p:spTree>
    <p:extLst>
      <p:ext uri="{BB962C8B-B14F-4D97-AF65-F5344CB8AC3E}">
        <p14:creationId xmlns:p14="http://schemas.microsoft.com/office/powerpoint/2010/main" val="228137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0403-3FD1-4E79-B7B1-F0047671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Establishing a Security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5024-CFCC-454D-8846-CD12B3BE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ighlight>
                  <a:srgbClr val="FFFF00"/>
                </a:highlight>
              </a:rPr>
              <a:t>Security Policy is a written statement of</a:t>
            </a:r>
            <a:r>
              <a:rPr lang="en-US" sz="2400" dirty="0"/>
              <a:t> assets to protect and </a:t>
            </a:r>
            <a:r>
              <a:rPr lang="en-US" sz="2400" dirty="0">
                <a:solidFill>
                  <a:srgbClr val="FF0000"/>
                </a:solidFill>
              </a:rPr>
              <a:t>why, who is responsible for protection </a:t>
            </a:r>
            <a:r>
              <a:rPr lang="en-US" sz="2400" dirty="0"/>
              <a:t>and acceptable and unacceptable behaviors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Addresses physical and network security, access authorizations, virus protection, disaster recovery</a:t>
            </a:r>
          </a:p>
          <a:p>
            <a:r>
              <a:rPr lang="en-US" sz="2400" dirty="0"/>
              <a:t>Steps to create security policy</a:t>
            </a:r>
          </a:p>
          <a:p>
            <a:pPr lvl="1"/>
            <a:r>
              <a:rPr lang="en-US" sz="2400" dirty="0"/>
              <a:t>Determine </a:t>
            </a:r>
            <a:r>
              <a:rPr lang="en-US" sz="2400" dirty="0">
                <a:solidFill>
                  <a:srgbClr val="FF0000"/>
                </a:solidFill>
              </a:rPr>
              <a:t>which assets </a:t>
            </a:r>
            <a:r>
              <a:rPr lang="en-US" sz="2400" dirty="0"/>
              <a:t>to protect from </a:t>
            </a:r>
            <a:r>
              <a:rPr lang="en-US" sz="2400" dirty="0">
                <a:solidFill>
                  <a:srgbClr val="FF0000"/>
                </a:solidFill>
              </a:rPr>
              <a:t>which threats</a:t>
            </a:r>
          </a:p>
          <a:p>
            <a:pPr lvl="1"/>
            <a:r>
              <a:rPr lang="en-US" sz="2400" dirty="0"/>
              <a:t>Determine </a:t>
            </a:r>
            <a:r>
              <a:rPr lang="en-US" sz="2400" dirty="0">
                <a:solidFill>
                  <a:srgbClr val="FF0000"/>
                </a:solidFill>
              </a:rPr>
              <a:t>access needs </a:t>
            </a:r>
            <a:r>
              <a:rPr lang="en-US" sz="2400" dirty="0"/>
              <a:t>to various system parts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Identify resources </a:t>
            </a:r>
            <a:r>
              <a:rPr lang="en-US" sz="2400" dirty="0"/>
              <a:t>to protect assets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Develop written </a:t>
            </a:r>
            <a:r>
              <a:rPr lang="en-US" sz="2400" dirty="0"/>
              <a:t>security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77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a Defense-in-Depth Strategy Protects Businesses from ...">
            <a:extLst>
              <a:ext uri="{FF2B5EF4-FFF2-40B4-BE49-F238E27FC236}">
                <a16:creationId xmlns:a16="http://schemas.microsoft.com/office/drawing/2014/main" id="{49ED682D-240D-43AC-A139-E5D50C7A1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859" y="2027685"/>
            <a:ext cx="5600897" cy="32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76CA-59AC-4F05-9462-A0CAA72E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endParaRPr lang="en-US" sz="4800" cap="all" spc="-100"/>
          </a:p>
        </p:txBody>
      </p:sp>
    </p:spTree>
    <p:extLst>
      <p:ext uri="{BB962C8B-B14F-4D97-AF65-F5344CB8AC3E}">
        <p14:creationId xmlns:p14="http://schemas.microsoft.com/office/powerpoint/2010/main" val="121891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63DB-50C1-4221-A95B-08FCAF11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4F83-A6DB-4312-98CD-63ED063A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https://en.wikipedia.org/wiki/Defense_in_depth_(computing)</a:t>
            </a:r>
            <a:endParaRPr lang="en-US" dirty="0"/>
          </a:p>
          <a:p>
            <a:r>
              <a:rPr lang="en-US" dirty="0">
                <a:hlinkClick r:id="rId3"/>
              </a:rPr>
              <a:t>https://www.forcepoint.com/cyber-edu/defense-depth</a:t>
            </a:r>
            <a:endParaRPr lang="en-US" dirty="0"/>
          </a:p>
          <a:p>
            <a:r>
              <a:rPr lang="en-US" dirty="0">
                <a:hlinkClick r:id="rId4"/>
              </a:rPr>
              <a:t>https://bigideatech.com/how-a-defense-in-depth-strategy-protects-businesses-from-ransomware-and-other-cyberattacks/</a:t>
            </a:r>
            <a:endParaRPr lang="en-US" dirty="0"/>
          </a:p>
          <a:p>
            <a:r>
              <a:rPr lang="en-US" dirty="0">
                <a:hlinkClick r:id="rId5"/>
              </a:rPr>
              <a:t>https://www.google.com/search?q=what+is+defense+in+depth&amp;tbm=isch&amp;source=iu&amp;ictx=1&amp;fir=C02qLgB3JIiEnM%253A%252CyYfrWf2eIT3_fM%252C%252Fm%252F026mpzj&amp;vet=1&amp;usg=AI4_-kQ2P7SdC0Z3nY0CVljlQTnhhipenw&amp;sa=X&amp;ved=2ahUKEwj74JHymdToAhUGPq0KHYGCDuAQ_B0wEnoECAcQAw&amp;biw=1280&amp;bih=578&amp;dpr=1.5#imgrc=UqxAClkWzCCGk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9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A207-8EEA-4B97-A054-F517BABF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Establishing a Security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D7F6-3192-4AF2-BAB3-36325CEAA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Once policy is written and approved resources are committed to implement the policy</a:t>
            </a:r>
          </a:p>
          <a:p>
            <a:r>
              <a:rPr lang="en-US" sz="2800" dirty="0">
                <a:highlight>
                  <a:srgbClr val="FFFF00"/>
                </a:highlight>
              </a:rPr>
              <a:t>Comprehensive security plan </a:t>
            </a:r>
            <a:r>
              <a:rPr lang="en-US" sz="2800" dirty="0">
                <a:solidFill>
                  <a:srgbClr val="FF0000"/>
                </a:solidFill>
              </a:rPr>
              <a:t>protects system’s privacy, integrity, availability and authenticates users</a:t>
            </a:r>
          </a:p>
          <a:p>
            <a:pPr lvl="1"/>
            <a:r>
              <a:rPr lang="en-US" sz="2800" dirty="0"/>
              <a:t>Selected to satisfy requirements in the next slide</a:t>
            </a:r>
          </a:p>
          <a:p>
            <a:pPr lvl="1"/>
            <a:r>
              <a:rPr lang="en-US" sz="2800" dirty="0"/>
              <a:t>Provides a minimum level of acceptable security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All security measures must work together </a:t>
            </a:r>
            <a:r>
              <a:rPr lang="en-US" sz="2800" dirty="0"/>
              <a:t>to prevent unauthorized disclosure, destruction, or modification of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E6F43B-1870-41E6-AD4E-B22A12301E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397446"/>
            <a:ext cx="6909386" cy="40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98BA9-6F10-4C69-A25A-D832C988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/>
              <a:t>Figure 10-2 Requirements for Secure Electronic Commerce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4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7456-80C8-4889-B708-F84611D7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Establishing a Security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75284-CC9E-4559-974A-5BBC6662E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Security policy points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Authentication</a:t>
            </a:r>
            <a:r>
              <a:rPr lang="en-US" sz="3200" dirty="0"/>
              <a:t>: Who is trying to </a:t>
            </a:r>
            <a:r>
              <a:rPr lang="en-US" sz="3200" dirty="0">
                <a:solidFill>
                  <a:srgbClr val="FF0000"/>
                </a:solidFill>
              </a:rPr>
              <a:t>access site</a:t>
            </a:r>
            <a:r>
              <a:rPr lang="en-US" sz="3200" dirty="0"/>
              <a:t>?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Access control</a:t>
            </a:r>
            <a:r>
              <a:rPr lang="en-US" sz="3200" dirty="0"/>
              <a:t>: Who is allowed to </a:t>
            </a:r>
            <a:r>
              <a:rPr lang="en-US" sz="3200" dirty="0">
                <a:solidFill>
                  <a:srgbClr val="FF0000"/>
                </a:solidFill>
              </a:rPr>
              <a:t>log on </a:t>
            </a:r>
            <a:r>
              <a:rPr lang="en-US" sz="3200" dirty="0"/>
              <a:t>to and access site?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Secrecy</a:t>
            </a:r>
            <a:r>
              <a:rPr lang="en-US" sz="3200" dirty="0"/>
              <a:t>: Who is permitted to </a:t>
            </a:r>
            <a:r>
              <a:rPr lang="en-US" sz="3200" dirty="0">
                <a:solidFill>
                  <a:srgbClr val="FF0000"/>
                </a:solidFill>
              </a:rPr>
              <a:t>view </a:t>
            </a:r>
            <a:r>
              <a:rPr lang="en-US" sz="3200" dirty="0"/>
              <a:t>selected information?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Data integrity</a:t>
            </a:r>
            <a:r>
              <a:rPr lang="en-US" sz="3200" dirty="0"/>
              <a:t>: Who is allowed to </a:t>
            </a:r>
            <a:r>
              <a:rPr lang="en-US" sz="3200" dirty="0">
                <a:solidFill>
                  <a:srgbClr val="FF0000"/>
                </a:solidFill>
              </a:rPr>
              <a:t>change </a:t>
            </a:r>
            <a:r>
              <a:rPr lang="en-US" sz="3200" dirty="0"/>
              <a:t>data?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Audit</a:t>
            </a:r>
            <a:r>
              <a:rPr lang="en-US" sz="3200" dirty="0"/>
              <a:t>: Who or what </a:t>
            </a:r>
            <a:r>
              <a:rPr lang="en-US" sz="3200" dirty="0">
                <a:solidFill>
                  <a:srgbClr val="FF0000"/>
                </a:solidFill>
              </a:rPr>
              <a:t>causes specific events </a:t>
            </a:r>
            <a:r>
              <a:rPr lang="en-US" sz="3200" dirty="0"/>
              <a:t>to occur, and when?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1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3521</Words>
  <Application>Microsoft Office PowerPoint</Application>
  <PresentationFormat>Widescreen</PresentationFormat>
  <Paragraphs>344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Century Gothic</vt:lpstr>
      <vt:lpstr>Garamond</vt:lpstr>
      <vt:lpstr>Gill Sans MT</vt:lpstr>
      <vt:lpstr>SavonVTI</vt:lpstr>
      <vt:lpstr>Com 3105 E-Commerce Application Development</vt:lpstr>
      <vt:lpstr>Computer Security and Risk Management</vt:lpstr>
      <vt:lpstr>Computer Security and Risk Management</vt:lpstr>
      <vt:lpstr>Risk Management Model</vt:lpstr>
      <vt:lpstr>Elements of Computer Security</vt:lpstr>
      <vt:lpstr>Establishing a Security Policy</vt:lpstr>
      <vt:lpstr>Establishing a Security Policy</vt:lpstr>
      <vt:lpstr>Figure 10-2 Requirements for Secure Electronic Commerce</vt:lpstr>
      <vt:lpstr>Establishing a Security Policy</vt:lpstr>
      <vt:lpstr>Security for Client Devices</vt:lpstr>
      <vt:lpstr>Cookies and Web Bugs</vt:lpstr>
      <vt:lpstr>Cookies and Web Bugs</vt:lpstr>
      <vt:lpstr>Cookies and Web Bugs</vt:lpstr>
      <vt:lpstr>Active Content</vt:lpstr>
      <vt:lpstr>Active Content</vt:lpstr>
      <vt:lpstr>Active Content</vt:lpstr>
      <vt:lpstr>Graphic and Plug-Ins</vt:lpstr>
      <vt:lpstr>Viruses, Worms, and Antivirus Software</vt:lpstr>
      <vt:lpstr>Early Computer Viruses, Worms, and Trojan Horses</vt:lpstr>
      <vt:lpstr>Viruses, Worms, and Antivirus Software</vt:lpstr>
      <vt:lpstr>Computer Viruses, Worms, and Trojan Horses: 2000 - 2007</vt:lpstr>
      <vt:lpstr>Computer Viruses, Worms, and Trojan Horses: 2000 - 2007</vt:lpstr>
      <vt:lpstr>Viruses, Worms, and Antivirus Software</vt:lpstr>
      <vt:lpstr>Computer Viruses, Worms, and Trojan Horses: 2008 - 2015</vt:lpstr>
      <vt:lpstr>Digital Certificates</vt:lpstr>
      <vt:lpstr>Digital Certificates</vt:lpstr>
      <vt:lpstr>Physical Security for Client Devices and Client Security for Mobile Devices</vt:lpstr>
      <vt:lpstr>Communication Channel Security and Secrecy Threats</vt:lpstr>
      <vt:lpstr>Secrecy Threats</vt:lpstr>
      <vt:lpstr>Integrity Threats</vt:lpstr>
      <vt:lpstr>Necessity Threats</vt:lpstr>
      <vt:lpstr>Threats to the Physical Security of Internet Communications Channels</vt:lpstr>
      <vt:lpstr>Threats to Wireless Networks</vt:lpstr>
      <vt:lpstr>Encryption Solutions and Encryption Algorithms</vt:lpstr>
      <vt:lpstr>Encryption Algorithms and Hash Coding</vt:lpstr>
      <vt:lpstr>Asymmetric Encryption</vt:lpstr>
      <vt:lpstr>Symmetric Encryption</vt:lpstr>
      <vt:lpstr>Comparing Asymmetric and Symmetric Encryption Systems</vt:lpstr>
      <vt:lpstr>Comparison of  (a) hash coding, (b) private-key, and (c) public-key encryption</vt:lpstr>
      <vt:lpstr>Encryption in Web Browsers: Secure Sockets Layer (SSL) Protocol</vt:lpstr>
      <vt:lpstr>SSL Protocol</vt:lpstr>
      <vt:lpstr>Establishing an SSL Session</vt:lpstr>
      <vt:lpstr>Encryption in Web Browsers: Secure HTTP (S-HTTP)</vt:lpstr>
      <vt:lpstr>Hash Functions, Message Digests, and Digital Signatures</vt:lpstr>
      <vt:lpstr>Sending and Receiving a Digital Signed Message</vt:lpstr>
      <vt:lpstr>Security for Server Computers and Password Attack Threats</vt:lpstr>
      <vt:lpstr>Password Attack Threats</vt:lpstr>
      <vt:lpstr>Examples of Passwords, from very weak to very strong</vt:lpstr>
      <vt:lpstr>Database Threats and Other Software-Based Threats</vt:lpstr>
      <vt:lpstr>Other Software-Based Threats</vt:lpstr>
      <vt:lpstr>Threats to Physical Security of Web Servers and Access Control and Authentication</vt:lpstr>
      <vt:lpstr>Access Control and Authentication</vt:lpstr>
      <vt:lpstr>Firewalls</vt:lpstr>
      <vt:lpstr>Firewalls</vt:lpstr>
      <vt:lpstr>Firewalls</vt:lpstr>
      <vt:lpstr>Organizations that Promote Computer Security and CERT</vt:lpstr>
      <vt:lpstr>Other Organizations</vt:lpstr>
      <vt:lpstr>Computer Forensics and Ethical Hacking</vt:lpstr>
      <vt:lpstr>Defense in Depth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3105 E-Commerce Application Development</dc:title>
  <dc:creator>Hans Yip</dc:creator>
  <cp:lastModifiedBy>Hans Yip</cp:lastModifiedBy>
  <cp:revision>18</cp:revision>
  <dcterms:created xsi:type="dcterms:W3CDTF">2020-04-06T16:47:44Z</dcterms:created>
  <dcterms:modified xsi:type="dcterms:W3CDTF">2020-04-13T04:34:13Z</dcterms:modified>
</cp:coreProperties>
</file>