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23" r:id="rId37"/>
    <p:sldId id="319" r:id="rId38"/>
    <p:sldId id="320" r:id="rId39"/>
    <p:sldId id="318" r:id="rId40"/>
    <p:sldId id="321" r:id="rId41"/>
    <p:sldId id="322" r:id="rId4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3/24/2020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3/24/2020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wg.org/" TargetMode="External"/><Relationship Id="rId2" Type="http://schemas.openxmlformats.org/officeDocument/2006/relationships/hyperlink" Target="https://www.paypal.com@218.36.41.188/fl/login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paypal.com/classic-home/" TargetMode="External"/><Relationship Id="rId2" Type="http://schemas.openxmlformats.org/officeDocument/2006/relationships/hyperlink" Target="https://www.sandbox.paypal.com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paypal.com/classic-home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p.hkbu.edu.hk/~hansyip/hsuhk/paypal/dev_02_html_approval.html" TargetMode="External"/><Relationship Id="rId2" Type="http://schemas.openxmlformats.org/officeDocument/2006/relationships/hyperlink" Target="https://developer.paypal.com/docs/checkout/integrat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.hkbu.edu.hk/~hansyip/hsuhk/paypal/dev_02_html_payou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Com 3105 E-Commerce Application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26CF6-D24D-476A-B199-63FADC5C9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Closed Loop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237B4-899E-4ADF-AACE-63F33E042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With a </a:t>
            </a:r>
            <a:r>
              <a:rPr lang="en-US" sz="3200" dirty="0">
                <a:highlight>
                  <a:srgbClr val="FFFF00"/>
                </a:highlight>
              </a:rPr>
              <a:t>closed loop system </a:t>
            </a:r>
            <a:r>
              <a:rPr lang="en-US" sz="3200" dirty="0"/>
              <a:t>the card issuer pays merchant directly without a bank or clearinghouse 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American Express, Discover Card</a:t>
            </a:r>
          </a:p>
          <a:p>
            <a:pPr lvl="1"/>
            <a:r>
              <a:rPr lang="en-US" sz="3200" dirty="0"/>
              <a:t>Issue cards directly to consumers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20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1C3E817E-E139-426E-89E5-9DD346EC7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ADD2F6-F7FC-464F-8F18-5BDBD27A7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3A31F1-FA83-497F-98FF-9A5621DC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9C0E9BC-A171-4C3C-B5E3-176243533C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192" y="723217"/>
            <a:ext cx="6909386" cy="5403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343FF9E2-8F7E-4BCC-9A50-C41AD8A56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3A9A33-A8DF-42B0-88E1-BBD966BF0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559768"/>
            <a:ext cx="3238829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/>
              <a:t>Closed Loop Payment Card System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751BC8-250F-493B-BDF9-D45BA5991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19318" y="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F0F044C-8394-47CB-8E3D-FA56B0693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B2DCD75-B707-4C51-8ADC-813834C09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2525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4851414-8BB1-42EF-912B-608FCE07B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644123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158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4A024-1BD6-4598-8C67-8BBDD02C6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Open Loop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C5EB8-1F89-453F-AB42-2F58BAFC0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highlight>
                  <a:srgbClr val="FFFF00"/>
                </a:highlight>
              </a:rPr>
              <a:t>Open loop systems </a:t>
            </a:r>
            <a:r>
              <a:rPr lang="en-US" sz="3200" dirty="0"/>
              <a:t>add additional payment processing intermediaries to the closed loop system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Visa, MasterCard </a:t>
            </a:r>
            <a:r>
              <a:rPr lang="en-US" sz="3200" dirty="0"/>
              <a:t>issued by local bank</a:t>
            </a:r>
          </a:p>
          <a:p>
            <a:pPr lvl="1"/>
            <a:r>
              <a:rPr lang="en-US" sz="3200" dirty="0"/>
              <a:t>Visa and MasterCard are credit card associations operated by customer </a:t>
            </a:r>
            <a:r>
              <a:rPr lang="en-US" sz="3200" dirty="0">
                <a:solidFill>
                  <a:srgbClr val="FF0000"/>
                </a:solidFill>
              </a:rPr>
              <a:t>issuing banks </a:t>
            </a:r>
            <a:r>
              <a:rPr lang="en-US" sz="3200" dirty="0"/>
              <a:t>who evaluate credit standing, establish credit limits and </a:t>
            </a:r>
            <a:r>
              <a:rPr lang="en-US" sz="3200" dirty="0">
                <a:solidFill>
                  <a:srgbClr val="FF0000"/>
                </a:solidFill>
              </a:rPr>
              <a:t>absorb non-payment losses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036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4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5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22">
            <a:extLst>
              <a:ext uri="{FF2B5EF4-FFF2-40B4-BE49-F238E27FC236}">
                <a16:creationId xmlns:a16="http://schemas.microsoft.com/office/drawing/2014/main" id="{1C3E817E-E139-426E-89E5-9DD346EC7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id="{E2ADD2F6-F7FC-464F-8F18-5BDBD27A7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26">
            <a:extLst>
              <a:ext uri="{FF2B5EF4-FFF2-40B4-BE49-F238E27FC236}">
                <a16:creationId xmlns:a16="http://schemas.microsoft.com/office/drawing/2014/main" id="{5A3A31F1-FA83-497F-98FF-9A5621DC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C8242AE-405D-408F-894D-F4AACA1B50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192" y="1397446"/>
            <a:ext cx="6909386" cy="4055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28">
            <a:extLst>
              <a:ext uri="{FF2B5EF4-FFF2-40B4-BE49-F238E27FC236}">
                <a16:creationId xmlns:a16="http://schemas.microsoft.com/office/drawing/2014/main" id="{343FF9E2-8F7E-4BCC-9A50-C41AD8A56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66B2A0-A90E-442A-A806-F2A9F59C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559768"/>
            <a:ext cx="3238829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/>
              <a:t>Open Loop Payment Card System</a:t>
            </a:r>
          </a:p>
        </p:txBody>
      </p:sp>
      <p:sp>
        <p:nvSpPr>
          <p:cNvPr id="50" name="Rectangle 30">
            <a:extLst>
              <a:ext uri="{FF2B5EF4-FFF2-40B4-BE49-F238E27FC236}">
                <a16:creationId xmlns:a16="http://schemas.microsoft.com/office/drawing/2014/main" id="{47751BC8-250F-493B-BDF9-D45BA5991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19318" y="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1" name="Straight Connector 32">
            <a:extLst>
              <a:ext uri="{FF2B5EF4-FFF2-40B4-BE49-F238E27FC236}">
                <a16:creationId xmlns:a16="http://schemas.microsoft.com/office/drawing/2014/main" id="{BF0F044C-8394-47CB-8E3D-FA56B0693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34">
            <a:extLst>
              <a:ext uri="{FF2B5EF4-FFF2-40B4-BE49-F238E27FC236}">
                <a16:creationId xmlns:a16="http://schemas.microsoft.com/office/drawing/2014/main" id="{6B2DCD75-B707-4C51-8ADC-813834C09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2525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36">
            <a:extLst>
              <a:ext uri="{FF2B5EF4-FFF2-40B4-BE49-F238E27FC236}">
                <a16:creationId xmlns:a16="http://schemas.microsoft.com/office/drawing/2014/main" id="{F4851414-8BB1-42EF-912B-608FCE07B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644123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552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B8F8B-CE0B-4A59-8BF3-6F5DA71E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Merchant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6962F-2578-41BD-BFFA-5A28B906B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/>
              <a:t>Business must set up a </a:t>
            </a:r>
            <a:r>
              <a:rPr lang="en-US" sz="1900" dirty="0">
                <a:highlight>
                  <a:srgbClr val="FFFF00"/>
                </a:highlight>
              </a:rPr>
              <a:t>merchant account </a:t>
            </a:r>
            <a:r>
              <a:rPr lang="en-US" sz="1900" dirty="0"/>
              <a:t>in order </a:t>
            </a:r>
            <a:r>
              <a:rPr lang="en-US" sz="1900" dirty="0">
                <a:solidFill>
                  <a:srgbClr val="FF0000"/>
                </a:solidFill>
              </a:rPr>
              <a:t>to process Internet transactions</a:t>
            </a:r>
          </a:p>
          <a:p>
            <a:r>
              <a:rPr lang="en-US" sz="1900" dirty="0"/>
              <a:t>Obtaining merchant account requires merchant to provide business information and the bank will assess risk.</a:t>
            </a:r>
          </a:p>
          <a:p>
            <a:r>
              <a:rPr lang="en-US" sz="1900" dirty="0">
                <a:highlight>
                  <a:srgbClr val="FFFF00"/>
                </a:highlight>
              </a:rPr>
              <a:t>Chargeback</a:t>
            </a:r>
            <a:r>
              <a:rPr lang="en-US" sz="1900" dirty="0"/>
              <a:t> occurs </a:t>
            </a:r>
            <a:r>
              <a:rPr lang="en-US" sz="1900" dirty="0">
                <a:solidFill>
                  <a:srgbClr val="FF0000"/>
                </a:solidFill>
              </a:rPr>
              <a:t>when cardholder successfully contests charge </a:t>
            </a:r>
            <a:r>
              <a:rPr lang="en-US" sz="1900" dirty="0"/>
              <a:t>(acquiring bank must retrieve money from merchant account which may have funds on deposit)</a:t>
            </a:r>
          </a:p>
          <a:p>
            <a:r>
              <a:rPr lang="en-US" sz="1900" dirty="0"/>
              <a:t>Acquirer fees are charges for providing payment card processing service (Per month and transaction, set by the acquiring bank)</a:t>
            </a:r>
          </a:p>
          <a:p>
            <a:r>
              <a:rPr lang="en-US" sz="1900" dirty="0"/>
              <a:t>Interchange fees are charged at rates that depend on the merchant’s industry (Set by card association, charged to acquiring bank and usually passed along to merchant)</a:t>
            </a:r>
          </a:p>
          <a:p>
            <a:r>
              <a:rPr lang="en-US" sz="1900" dirty="0">
                <a:solidFill>
                  <a:srgbClr val="FF0000"/>
                </a:solidFill>
              </a:rPr>
              <a:t>Level of fraud is higher online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906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2A476-419E-41FF-AA88-1808CBF73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Merchant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586E7-A86F-4DBA-95F8-34A773F46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highlight>
                  <a:srgbClr val="FFFF00"/>
                </a:highlight>
              </a:rPr>
              <a:t>Antifraud measures </a:t>
            </a:r>
            <a:r>
              <a:rPr lang="en-US" sz="2800" dirty="0"/>
              <a:t>include 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Fraud scoring services </a:t>
            </a:r>
            <a:r>
              <a:rPr lang="en-US" sz="2800" dirty="0"/>
              <a:t>that provide </a:t>
            </a:r>
            <a:r>
              <a:rPr lang="en-US" sz="2800" dirty="0">
                <a:solidFill>
                  <a:srgbClr val="FF0000"/>
                </a:solidFill>
              </a:rPr>
              <a:t>risk ratings </a:t>
            </a:r>
            <a:r>
              <a:rPr lang="en-US" sz="2800" dirty="0"/>
              <a:t>for individual transactions in real time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Shipping only to card billing address </a:t>
            </a:r>
            <a:r>
              <a:rPr lang="en-US" sz="2800" dirty="0"/>
              <a:t>and requiring card </a:t>
            </a:r>
            <a:r>
              <a:rPr lang="en-US" sz="2800" dirty="0" err="1"/>
              <a:t>card</a:t>
            </a:r>
            <a:r>
              <a:rPr lang="en-US" sz="2800" dirty="0"/>
              <a:t> verification numbers (CVNs) for card not present transactions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177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3C949-3DB7-4801-B1E8-0F33F1A2B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Payment Card Transaction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51003-881F-4810-9A72-F9CBE34DB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0000"/>
                </a:solidFill>
              </a:rPr>
              <a:t>Most  online merchants accept </a:t>
            </a:r>
            <a:r>
              <a:rPr lang="en-US" sz="2400" dirty="0"/>
              <a:t>both </a:t>
            </a:r>
            <a:r>
              <a:rPr lang="en-US" sz="2400" dirty="0">
                <a:solidFill>
                  <a:srgbClr val="FF0000"/>
                </a:solidFill>
              </a:rPr>
              <a:t>closed loop and open loop system cards and some accept direct deductions from customers’ checking accounts</a:t>
            </a:r>
          </a:p>
          <a:p>
            <a:pPr lvl="1"/>
            <a:r>
              <a:rPr lang="en-US" sz="2400" dirty="0"/>
              <a:t>Automated Clearing House (ACH) is a network of banks involved in direct deduction transactions</a:t>
            </a:r>
          </a:p>
          <a:p>
            <a:r>
              <a:rPr lang="en-US" sz="2400" dirty="0"/>
              <a:t>Processing depends on size of business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Large</a:t>
            </a:r>
            <a:r>
              <a:rPr lang="en-US" sz="2400" dirty="0"/>
              <a:t> business build and manage their own systems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Mid-size</a:t>
            </a:r>
            <a:r>
              <a:rPr lang="en-US" sz="2400" dirty="0"/>
              <a:t> business use purchased software with skilled staff to manage system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Small business </a:t>
            </a:r>
            <a:r>
              <a:rPr lang="en-US" sz="2400" dirty="0"/>
              <a:t>rely on service payment processing service providers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23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758A-A95B-4319-BC47-8BF39BA0F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Payment Card Transaction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A09E3-5944-4AA3-B17D-B934D4542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ighlight>
                  <a:srgbClr val="FFFF00"/>
                </a:highlight>
              </a:rPr>
              <a:t>Front-end processor </a:t>
            </a:r>
            <a:r>
              <a:rPr lang="en-US" sz="2400" dirty="0"/>
              <a:t>(payment gateway) obtains and stores transaction authorization </a:t>
            </a:r>
          </a:p>
          <a:p>
            <a:r>
              <a:rPr lang="en-US" sz="2400" dirty="0">
                <a:highlight>
                  <a:srgbClr val="FFFF00"/>
                </a:highlight>
              </a:rPr>
              <a:t>Back-end processor </a:t>
            </a:r>
            <a:r>
              <a:rPr lang="en-US" sz="2400" dirty="0"/>
              <a:t>takes front-end processor transactions and coordinates information flows </a:t>
            </a:r>
          </a:p>
          <a:p>
            <a:pPr lvl="1"/>
            <a:r>
              <a:rPr lang="en-US" sz="2400" dirty="0"/>
              <a:t>Handles chargebacks, other reconciliation items through the interchange network and acquiring and issuing banks, including ACH transfers</a:t>
            </a:r>
          </a:p>
          <a:p>
            <a:r>
              <a:rPr lang="en-US" sz="2400" dirty="0"/>
              <a:t>Some processors handle all elements of payment processing and others specialize in one element or a particular industry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562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C8A1C-99FC-470A-B44D-D3D68F16C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Stored-Value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FA44D-A10E-43F4-8C81-B034656F5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Plastic card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FF0000"/>
                </a:solidFill>
              </a:rPr>
              <a:t>embedded microchip </a:t>
            </a:r>
            <a:r>
              <a:rPr lang="en-US" sz="2400" dirty="0"/>
              <a:t>that can store information and perform calculations</a:t>
            </a:r>
          </a:p>
          <a:p>
            <a:pPr lvl="1"/>
            <a:r>
              <a:rPr lang="en-US" sz="2400" dirty="0"/>
              <a:t>Most incorporate near field communication (NFC) technology which allows for contactless data transmissions over short distances</a:t>
            </a:r>
          </a:p>
          <a:p>
            <a:pPr lvl="2"/>
            <a:r>
              <a:rPr lang="en-US" sz="2400" dirty="0"/>
              <a:t>Allows interacts with readers and other devices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Can hold much more data </a:t>
            </a:r>
            <a:r>
              <a:rPr lang="en-US" sz="2400" dirty="0"/>
              <a:t>than a magnetic card </a:t>
            </a:r>
          </a:p>
          <a:p>
            <a:pPr lvl="1"/>
            <a:r>
              <a:rPr lang="en-US" sz="2400" dirty="0"/>
              <a:t>Safer because data can be encrypted</a:t>
            </a:r>
          </a:p>
          <a:p>
            <a:r>
              <a:rPr lang="en-US" sz="2400" dirty="0">
                <a:solidFill>
                  <a:srgbClr val="FF0000"/>
                </a:solidFill>
              </a:rPr>
              <a:t>Used in Europe and Asia </a:t>
            </a:r>
            <a:r>
              <a:rPr lang="en-US" sz="2400" dirty="0"/>
              <a:t>but less successful in U.S.</a:t>
            </a:r>
          </a:p>
          <a:p>
            <a:pPr lvl="1"/>
            <a:r>
              <a:rPr lang="en-US" sz="2400" dirty="0"/>
              <a:t>U.S. use has increased in recent years but still not widespread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01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B8F30-5DB0-4AC6-AD4E-198D708BB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Digital Cash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D323F-2571-4C22-A31B-638192314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Also called </a:t>
            </a:r>
            <a:r>
              <a:rPr lang="en-US" sz="2800" dirty="0">
                <a:highlight>
                  <a:srgbClr val="FFFF00"/>
                </a:highlight>
              </a:rPr>
              <a:t>electronic cash or e-cash</a:t>
            </a:r>
          </a:p>
          <a:p>
            <a:r>
              <a:rPr lang="en-US" sz="2800" dirty="0"/>
              <a:t>Describes any value storage and exchange system </a:t>
            </a:r>
            <a:r>
              <a:rPr lang="en-US" sz="2800" dirty="0">
                <a:solidFill>
                  <a:srgbClr val="FF0000"/>
                </a:solidFill>
              </a:rPr>
              <a:t>created by private (nongovernmental) entity</a:t>
            </a:r>
          </a:p>
          <a:p>
            <a:pPr lvl="1"/>
            <a:r>
              <a:rPr lang="en-US" sz="2800" dirty="0"/>
              <a:t>Does not use paper documents or coins</a:t>
            </a:r>
          </a:p>
          <a:p>
            <a:pPr lvl="1"/>
            <a:r>
              <a:rPr lang="en-US" sz="2800" dirty="0"/>
              <a:t>Can serve as substitute for government-issued physical currency</a:t>
            </a:r>
          </a:p>
          <a:p>
            <a:pPr lvl="1"/>
            <a:r>
              <a:rPr lang="en-US" sz="2800" dirty="0"/>
              <a:t>No common standard adopted so far</a:t>
            </a:r>
          </a:p>
          <a:p>
            <a:pPr lvl="1"/>
            <a:r>
              <a:rPr lang="en-US" sz="2800" dirty="0"/>
              <a:t>None adopted so far</a:t>
            </a:r>
          </a:p>
          <a:p>
            <a:r>
              <a:rPr lang="en-US" sz="2800" dirty="0">
                <a:solidFill>
                  <a:srgbClr val="FF0000"/>
                </a:solidFill>
              </a:rPr>
              <a:t>Can be held in online storage or offline storage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04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Common Online Payment Methods</a:t>
            </a:r>
          </a:p>
          <a:p>
            <a:r>
              <a:rPr lang="en-US" sz="2200" dirty="0"/>
              <a:t>Payment System Thefts</a:t>
            </a:r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3A730-EA97-4105-BA89-6C43D6218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Digital Cash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788BA-E1D0-4AC8-9A16-38A7FEDEC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With online cash storage </a:t>
            </a:r>
            <a:r>
              <a:rPr lang="en-US" sz="3200" dirty="0">
                <a:solidFill>
                  <a:srgbClr val="FF0000"/>
                </a:solidFill>
              </a:rPr>
              <a:t>consumer has no personal possession </a:t>
            </a:r>
            <a:r>
              <a:rPr lang="en-US" sz="3200" dirty="0"/>
              <a:t>of digital cash</a:t>
            </a:r>
          </a:p>
          <a:p>
            <a:pPr lvl="1"/>
            <a:r>
              <a:rPr lang="en-US" sz="3200" dirty="0"/>
              <a:t>Trusted </a:t>
            </a:r>
            <a:r>
              <a:rPr lang="en-US" sz="3200" dirty="0">
                <a:solidFill>
                  <a:srgbClr val="FF0000"/>
                </a:solidFill>
              </a:rPr>
              <a:t>third party (online bank) involved in all transfers</a:t>
            </a:r>
            <a:r>
              <a:rPr lang="en-US" sz="3200" dirty="0"/>
              <a:t>, holds consumers’ cash accounts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Merchant contacts consumer’s bank </a:t>
            </a:r>
            <a:r>
              <a:rPr lang="en-US" sz="3200" dirty="0"/>
              <a:t>for payment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Helps prevent fraud </a:t>
            </a:r>
            <a:r>
              <a:rPr lang="en-US" sz="3200" dirty="0"/>
              <a:t>(confirm valid cash)</a:t>
            </a:r>
          </a:p>
          <a:p>
            <a:r>
              <a:rPr lang="en-US" sz="3200" dirty="0"/>
              <a:t>Fills a need in developing countries that rely on cash as they conduct B2C electronic commerce</a:t>
            </a:r>
          </a:p>
          <a:p>
            <a:pPr lvl="1"/>
            <a:r>
              <a:rPr lang="en-US" sz="3200" dirty="0"/>
              <a:t>Need does not exist here because U.S. consumers already have payment cards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18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FDD15-BA63-4ED9-BDEF-C57E9680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Digital Cash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FEDC-7BE2-4E99-BF1B-0559C3508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Bitcoin</a:t>
            </a:r>
            <a:r>
              <a:rPr lang="en-US" sz="2800" dirty="0"/>
              <a:t> is the most well-known provider today</a:t>
            </a:r>
          </a:p>
          <a:p>
            <a:pPr lvl="1"/>
            <a:r>
              <a:rPr lang="en-US" sz="2800" dirty="0"/>
              <a:t>Online ledger book that tracks balances while participants remain anonymous</a:t>
            </a:r>
          </a:p>
          <a:p>
            <a:pPr lvl="1"/>
            <a:r>
              <a:rPr lang="en-US" sz="2800" dirty="0"/>
              <a:t>Public-key cryptography is used (cryptocurrency)</a:t>
            </a:r>
          </a:p>
          <a:p>
            <a:pPr lvl="1"/>
            <a:r>
              <a:rPr lang="en-US" sz="2800" dirty="0"/>
              <a:t>Large percentage of uses involve illegal purchases and currency speculation</a:t>
            </a:r>
          </a:p>
          <a:p>
            <a:r>
              <a:rPr lang="en-US" sz="2800" dirty="0"/>
              <a:t>Concerns include privacy and security, independence, portability, convenience</a:t>
            </a:r>
          </a:p>
          <a:p>
            <a:pPr lvl="1"/>
            <a:r>
              <a:rPr lang="en-US" sz="2800" dirty="0"/>
              <a:t>Must be impossible to spend more than once, easy to use and not traceable to the person who spent it</a:t>
            </a:r>
          </a:p>
          <a:p>
            <a:pPr lvl="2"/>
            <a:r>
              <a:rPr lang="en-US" sz="2800" dirty="0"/>
              <a:t>Anonymous digital cash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32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1BA15-E39A-42B1-A550-9DC0BCF11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Advantages and Disadvantages of </a:t>
            </a:r>
            <a:r>
              <a:rPr lang="en-US"/>
              <a:t>Digital Cash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8B831-00C7-4B03-A8F7-D0B50E3E3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Can be </a:t>
            </a:r>
            <a:r>
              <a:rPr lang="en-US" sz="2800" dirty="0">
                <a:solidFill>
                  <a:srgbClr val="FF0000"/>
                </a:solidFill>
              </a:rPr>
              <a:t>more efficient </a:t>
            </a:r>
            <a:r>
              <a:rPr lang="en-US" sz="2800" dirty="0"/>
              <a:t>(less costly) than traditional payment methods</a:t>
            </a:r>
          </a:p>
          <a:p>
            <a:pPr lvl="1"/>
            <a:r>
              <a:rPr lang="en-US" sz="2800" dirty="0"/>
              <a:t>Less than processing credit card transactions or conventional money exchange systems</a:t>
            </a:r>
          </a:p>
          <a:p>
            <a:pPr lvl="1"/>
            <a:r>
              <a:rPr lang="en-US" sz="2800" dirty="0"/>
              <a:t>Does not require authorization</a:t>
            </a:r>
          </a:p>
          <a:p>
            <a:r>
              <a:rPr lang="en-US" sz="2800" dirty="0">
                <a:solidFill>
                  <a:srgbClr val="FF0000"/>
                </a:solidFill>
              </a:rPr>
              <a:t>No audit trail </a:t>
            </a:r>
            <a:r>
              <a:rPr lang="en-US" sz="2800" dirty="0"/>
              <a:t>(similar to physical cash) makes it </a:t>
            </a:r>
            <a:r>
              <a:rPr lang="en-US" sz="2800" dirty="0">
                <a:solidFill>
                  <a:srgbClr val="FF0000"/>
                </a:solidFill>
              </a:rPr>
              <a:t>non-traceable</a:t>
            </a:r>
            <a:r>
              <a:rPr lang="en-US" sz="2800" dirty="0"/>
              <a:t> which can lead to </a:t>
            </a:r>
            <a:r>
              <a:rPr lang="en-US" sz="2800" dirty="0">
                <a:solidFill>
                  <a:srgbClr val="FF0000"/>
                </a:solidFill>
              </a:rPr>
              <a:t>money laundering</a:t>
            </a:r>
          </a:p>
          <a:p>
            <a:pPr lvl="1"/>
            <a:r>
              <a:rPr lang="en-US" sz="2800" dirty="0"/>
              <a:t>Convert illegally-obtained money into money spendable without being linked to illegal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41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9A28-BF73-4871-A07C-4B654EF6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Digital Wallets and Software-Based Digital Wallets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EEBB8-922C-4632-A0A4-4BA3CC65D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Allows customer to store name, address, credit card information on an electronic device or software</a:t>
            </a:r>
          </a:p>
          <a:p>
            <a:pPr lvl="1"/>
            <a:r>
              <a:rPr lang="en-US" sz="2800" dirty="0"/>
              <a:t>Benefit is customer enters information just once </a:t>
            </a:r>
          </a:p>
          <a:p>
            <a:r>
              <a:rPr lang="en-US" sz="2800" dirty="0">
                <a:highlight>
                  <a:srgbClr val="FFFF00"/>
                </a:highlight>
              </a:rPr>
              <a:t>Server-side digital wallet </a:t>
            </a:r>
            <a:r>
              <a:rPr lang="en-US" sz="2800" dirty="0"/>
              <a:t>stores information on remote server of merchant or wallet publisher</a:t>
            </a:r>
          </a:p>
          <a:p>
            <a:pPr lvl="1"/>
            <a:r>
              <a:rPr lang="en-US" sz="2800" dirty="0"/>
              <a:t>Security breach can reveal thousands of users’ personal information to unauthorized parties </a:t>
            </a:r>
          </a:p>
          <a:p>
            <a:pPr lvl="2"/>
            <a:r>
              <a:rPr lang="en-US" sz="2800" dirty="0"/>
              <a:t>Google Wallet, Microsoft Windows Live ID, Yahoo! Wallet</a:t>
            </a:r>
          </a:p>
          <a:p>
            <a:r>
              <a:rPr lang="en-US" sz="2800" dirty="0">
                <a:highlight>
                  <a:srgbClr val="FFFF00"/>
                </a:highlight>
              </a:rPr>
              <a:t>Client-side digital wallet </a:t>
            </a:r>
            <a:r>
              <a:rPr lang="en-US" sz="2800" dirty="0"/>
              <a:t>stores information on consumers computers</a:t>
            </a:r>
          </a:p>
          <a:p>
            <a:pPr lvl="1"/>
            <a:r>
              <a:rPr lang="en-US" sz="2800" dirty="0"/>
              <a:t>Must download wallet software onto every computer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42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34DE8-428E-40D2-B28D-DB8CD67A6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Hardware-Based Digital Wallets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26803-0A64-4814-AAA2-E5ED982AB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Implemented using smart phones or tablets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Store owner’s identity credentials </a:t>
            </a:r>
            <a:r>
              <a:rPr lang="en-US" sz="2400" dirty="0"/>
              <a:t>(driver’s license, medical insurance card, store loyalty cards, etc.)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Transmit portions of information using Bluetooth or wireless </a:t>
            </a:r>
            <a:r>
              <a:rPr lang="en-US" sz="2400" dirty="0"/>
              <a:t>transmission to nearby terminal</a:t>
            </a:r>
          </a:p>
          <a:p>
            <a:r>
              <a:rPr lang="en-US" sz="2400" dirty="0">
                <a:solidFill>
                  <a:srgbClr val="FF0000"/>
                </a:solidFill>
              </a:rPr>
              <a:t>Near field communication (NFC) </a:t>
            </a:r>
            <a:r>
              <a:rPr lang="en-US" sz="2400" dirty="0"/>
              <a:t>technology can be used if equipped with NFC chip</a:t>
            </a:r>
          </a:p>
          <a:p>
            <a:r>
              <a:rPr lang="en-US" sz="2400" dirty="0"/>
              <a:t>Google Wallet, Android Pay and Apple Pay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Security and privacy are major concerns</a:t>
            </a:r>
          </a:p>
          <a:p>
            <a:pPr lvl="1"/>
            <a:r>
              <a:rPr lang="en-US" sz="2400" dirty="0"/>
              <a:t>Must prevent unauthorized 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32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E1D27-DB2F-43E5-9026-1F3A230B2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Processing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1EA9F-13BD-4B51-BDB4-DF0A5ECA8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Old method of physical check processing</a:t>
            </a:r>
          </a:p>
          <a:p>
            <a:pPr lvl="1"/>
            <a:r>
              <a:rPr lang="en-US" sz="2400" dirty="0"/>
              <a:t>Person wrote check which was deposited by retailer and sent to clearinghouse to manage funds transfer</a:t>
            </a:r>
          </a:p>
          <a:p>
            <a:pPr lvl="1"/>
            <a:r>
              <a:rPr lang="en-US" sz="2400" dirty="0"/>
              <a:t>Paper check transported to consumer’s bank and cancelled check sent to consumer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Disadvantages include transportation cost </a:t>
            </a:r>
            <a:r>
              <a:rPr lang="en-US" sz="2400" dirty="0"/>
              <a:t>and float</a:t>
            </a:r>
          </a:p>
          <a:p>
            <a:pPr lvl="2"/>
            <a:r>
              <a:rPr lang="en-US" sz="2400" dirty="0"/>
              <a:t>Delay between time check is written and clears</a:t>
            </a:r>
          </a:p>
          <a:p>
            <a:r>
              <a:rPr lang="en-US" sz="2400" dirty="0">
                <a:highlight>
                  <a:srgbClr val="FFFF00"/>
                </a:highlight>
              </a:rPr>
              <a:t>Check Clearing for the 21st Century Act (Check 21) </a:t>
            </a:r>
            <a:r>
              <a:rPr lang="en-US" sz="2400" dirty="0">
                <a:solidFill>
                  <a:srgbClr val="FF0000"/>
                </a:solidFill>
              </a:rPr>
              <a:t>permits bank to eliminate movement of physical checks and use image scanning technology</a:t>
            </a:r>
          </a:p>
          <a:p>
            <a:pPr lvl="1"/>
            <a:r>
              <a:rPr lang="en-US" sz="2400" dirty="0"/>
              <a:t>Instant check clearing eliminates float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56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3975C-6A90-4464-AF13-9864E40C4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Mobile Banking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26959-6326-4D8B-8F13-2CEA2A5CB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Banks exploring </a:t>
            </a:r>
            <a:r>
              <a:rPr lang="en-US" sz="2800" dirty="0">
                <a:highlight>
                  <a:srgbClr val="FFFF00"/>
                </a:highlight>
              </a:rPr>
              <a:t>mobile commerce </a:t>
            </a:r>
            <a:r>
              <a:rPr lang="en-US" sz="2800" dirty="0"/>
              <a:t>potential</a:t>
            </a:r>
          </a:p>
          <a:p>
            <a:r>
              <a:rPr lang="en-US" sz="2800" dirty="0"/>
              <a:t>Most banks offer </a:t>
            </a:r>
            <a:r>
              <a:rPr lang="en-US" sz="2800" dirty="0">
                <a:solidFill>
                  <a:srgbClr val="FF0000"/>
                </a:solidFill>
              </a:rPr>
              <a:t>apps for mobile devices</a:t>
            </a:r>
          </a:p>
          <a:p>
            <a:pPr lvl="1"/>
            <a:r>
              <a:rPr lang="en-US" sz="2800" dirty="0"/>
              <a:t>Check and transfer balances between accounts</a:t>
            </a:r>
          </a:p>
          <a:p>
            <a:pPr lvl="1"/>
            <a:r>
              <a:rPr lang="en-US" sz="2800" dirty="0"/>
              <a:t>View statements</a:t>
            </a:r>
          </a:p>
          <a:p>
            <a:pPr lvl="1"/>
            <a:r>
              <a:rPr lang="en-US" sz="2800" dirty="0"/>
              <a:t>Find an ATM</a:t>
            </a:r>
          </a:p>
          <a:p>
            <a:r>
              <a:rPr lang="en-US" sz="2800" dirty="0"/>
              <a:t>Some </a:t>
            </a:r>
            <a:r>
              <a:rPr lang="en-US" sz="2800" dirty="0">
                <a:solidFill>
                  <a:srgbClr val="FF0000"/>
                </a:solidFill>
              </a:rPr>
              <a:t>bank apps allow checks to be deposited by taking a picture</a:t>
            </a:r>
          </a:p>
          <a:p>
            <a:r>
              <a:rPr lang="en-US" sz="2800" dirty="0"/>
              <a:t>Vendors such as </a:t>
            </a:r>
            <a:r>
              <a:rPr lang="en-US" sz="2800" dirty="0" err="1"/>
              <a:t>GoPayment</a:t>
            </a:r>
            <a:r>
              <a:rPr lang="en-US" sz="2800" dirty="0"/>
              <a:t> and Square offer a tiny credit card reader that can be attached to a mobile device to take payments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41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07CF-E919-4971-83C3-E69F408AF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Payment System Threats: Phishing and Identity Theft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AE6B5-05BF-49A3-93FA-19C958932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Online payment systems </a:t>
            </a:r>
            <a:r>
              <a:rPr lang="en-US" sz="3200" dirty="0"/>
              <a:t>offer </a:t>
            </a:r>
            <a:r>
              <a:rPr lang="en-US" sz="3200" dirty="0">
                <a:solidFill>
                  <a:srgbClr val="FF0000"/>
                </a:solidFill>
              </a:rPr>
              <a:t>attractive arena for criminals </a:t>
            </a:r>
            <a:r>
              <a:rPr lang="en-US" sz="3200" dirty="0"/>
              <a:t>and criminal enterprises</a:t>
            </a:r>
          </a:p>
          <a:p>
            <a:r>
              <a:rPr lang="en-US" sz="3200" dirty="0">
                <a:highlight>
                  <a:srgbClr val="FFFF00"/>
                </a:highlight>
              </a:rPr>
              <a:t>Phishing attacks </a:t>
            </a:r>
            <a:r>
              <a:rPr lang="en-US" sz="3200" dirty="0"/>
              <a:t>are techniques for committing fraud against online businesses customers</a:t>
            </a:r>
          </a:p>
          <a:p>
            <a:pPr lvl="1"/>
            <a:r>
              <a:rPr lang="en-US" sz="3200" dirty="0"/>
              <a:t>Particular concern to financial institutions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191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2847B-90BE-4A39-97CC-1A3CCF88B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Phishing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B3800-5517-4C76-AAB4-1AF43ECF3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Attacker sends e-mail </a:t>
            </a:r>
            <a:r>
              <a:rPr lang="en-US" sz="2400" dirty="0"/>
              <a:t>message to accounts with potential for an account at targeted Web site</a:t>
            </a:r>
          </a:p>
          <a:p>
            <a:pPr lvl="1"/>
            <a:r>
              <a:rPr lang="en-US" sz="2400" dirty="0"/>
              <a:t>E-mail message </a:t>
            </a:r>
            <a:r>
              <a:rPr lang="en-US" sz="2400" dirty="0">
                <a:solidFill>
                  <a:srgbClr val="FF0000"/>
                </a:solidFill>
              </a:rPr>
              <a:t>tells recipient account compromised and recipient must log in to correct problem</a:t>
            </a:r>
          </a:p>
          <a:p>
            <a:pPr lvl="2"/>
            <a:r>
              <a:rPr lang="en-US" sz="2400" dirty="0"/>
              <a:t>Includes </a:t>
            </a:r>
            <a:r>
              <a:rPr lang="en-US" sz="2400" dirty="0">
                <a:solidFill>
                  <a:srgbClr val="FF0000"/>
                </a:solidFill>
              </a:rPr>
              <a:t>link that appears to be Web site login page </a:t>
            </a:r>
          </a:p>
          <a:p>
            <a:pPr lvl="2"/>
            <a:r>
              <a:rPr lang="en-US" sz="2400" dirty="0"/>
              <a:t>Actually </a:t>
            </a:r>
            <a:r>
              <a:rPr lang="en-US" sz="2400" dirty="0">
                <a:solidFill>
                  <a:srgbClr val="FF0000"/>
                </a:solidFill>
              </a:rPr>
              <a:t>leads to perpetrator’s site </a:t>
            </a:r>
            <a:r>
              <a:rPr lang="en-US" sz="2400" dirty="0"/>
              <a:t>so that victim’s log in information can be captured and used</a:t>
            </a:r>
          </a:p>
          <a:p>
            <a:r>
              <a:rPr lang="en-US" sz="2400" dirty="0">
                <a:highlight>
                  <a:srgbClr val="FFFF00"/>
                </a:highlight>
              </a:rPr>
              <a:t>Spear phishing </a:t>
            </a:r>
            <a:r>
              <a:rPr lang="en-US" sz="2400" dirty="0"/>
              <a:t>is a carefully </a:t>
            </a:r>
            <a:r>
              <a:rPr lang="en-US" sz="2400" dirty="0">
                <a:solidFill>
                  <a:srgbClr val="FF0000"/>
                </a:solidFill>
              </a:rPr>
              <a:t>designed phishing attack targeting a particular person or organization</a:t>
            </a:r>
          </a:p>
          <a:p>
            <a:pPr lvl="1"/>
            <a:r>
              <a:rPr lang="en-US" sz="2400" dirty="0"/>
              <a:t>Requires considerable research which increases change of e-mail being opened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76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nagit_PPTE51F">
            <a:extLst>
              <a:ext uri="{FF2B5EF4-FFF2-40B4-BE49-F238E27FC236}">
                <a16:creationId xmlns:a16="http://schemas.microsoft.com/office/drawing/2014/main" id="{B11DB2A9-6B86-4BE4-A491-9F7F3644B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385" y="645106"/>
            <a:ext cx="4117851" cy="5564663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1973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7364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CD9F1E-E947-4F98-9273-2886E84C7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7225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>
                <a:solidFill>
                  <a:schemeClr val="bg1"/>
                </a:solidFill>
              </a:rPr>
              <a:t>Phishing e-mail message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03768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8068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09708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8068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65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BCAB7-3182-46DA-AA54-5B4A414FA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Online Payment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EFE8E-707E-4DD2-8326-CCC612B00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Cash, checks, credit cards, debit cards are the most common world methods </a:t>
            </a:r>
            <a:r>
              <a:rPr lang="en-US" sz="2800" dirty="0"/>
              <a:t>used to pay for purchases</a:t>
            </a:r>
          </a:p>
          <a:p>
            <a:pPr lvl="1"/>
            <a:r>
              <a:rPr lang="en-US" sz="2800" dirty="0"/>
              <a:t>More than 90% of all US consumer payments</a:t>
            </a:r>
          </a:p>
          <a:p>
            <a:r>
              <a:rPr lang="en-US" sz="2800" dirty="0">
                <a:solidFill>
                  <a:srgbClr val="FF0000"/>
                </a:solidFill>
              </a:rPr>
              <a:t>Electronic transfer </a:t>
            </a:r>
            <a:r>
              <a:rPr lang="en-US" sz="2800" dirty="0"/>
              <a:t>is a small percentage</a:t>
            </a:r>
          </a:p>
          <a:p>
            <a:pPr lvl="1"/>
            <a:r>
              <a:rPr lang="en-US" sz="2800" dirty="0"/>
              <a:t>Mostly automated payments from checking accounts</a:t>
            </a:r>
          </a:p>
          <a:p>
            <a:r>
              <a:rPr lang="en-US" sz="2800" dirty="0">
                <a:solidFill>
                  <a:srgbClr val="FF0000"/>
                </a:solidFill>
              </a:rPr>
              <a:t>Credit and debit cards </a:t>
            </a:r>
            <a:r>
              <a:rPr lang="en-US" sz="2800" dirty="0"/>
              <a:t>used for more than 60% of online payments with alternative systems such as PayPal used for the remainder </a:t>
            </a:r>
          </a:p>
          <a:p>
            <a:pPr lvl="1"/>
            <a:r>
              <a:rPr lang="en-US" sz="2800" dirty="0"/>
              <a:t>Convenient for customers and cost effective for businesses and provides a significant environmental impact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767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0776B-E38F-4E86-8EC8-09A284CED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Phishing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8374F-CD3A-4F73-A6FD-1F7551B68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Example: </a:t>
            </a:r>
            <a:r>
              <a:rPr lang="en-US" sz="2400" dirty="0">
                <a:highlight>
                  <a:srgbClr val="FFFF00"/>
                </a:highlight>
              </a:rPr>
              <a:t>2008 government stimulus checks</a:t>
            </a:r>
          </a:p>
          <a:p>
            <a:pPr lvl="1"/>
            <a:r>
              <a:rPr lang="en-US" sz="2400" dirty="0"/>
              <a:t>Phishing </a:t>
            </a:r>
            <a:r>
              <a:rPr lang="en-US" sz="2400" dirty="0">
                <a:solidFill>
                  <a:srgbClr val="FF0000"/>
                </a:solidFill>
              </a:rPr>
              <a:t>e-mails that seemed to be from the IRS </a:t>
            </a:r>
            <a:r>
              <a:rPr lang="en-US" sz="2400" dirty="0"/>
              <a:t>appeared within one week of passage</a:t>
            </a:r>
          </a:p>
          <a:p>
            <a:r>
              <a:rPr lang="en-US" sz="2400" dirty="0"/>
              <a:t>E-mail link </a:t>
            </a:r>
            <a:r>
              <a:rPr lang="en-US" sz="2400" dirty="0">
                <a:solidFill>
                  <a:srgbClr val="FF0000"/>
                </a:solidFill>
              </a:rPr>
              <a:t>disguise the real URL by using “@” </a:t>
            </a:r>
            <a:r>
              <a:rPr lang="en-US" sz="2400" dirty="0"/>
              <a:t>which causes the Web site to ignore characters before it</a:t>
            </a:r>
          </a:p>
          <a:p>
            <a:pPr lvl="1"/>
            <a:r>
              <a:rPr lang="en-US" sz="2400" dirty="0">
                <a:hlinkClick r:id="rId2"/>
              </a:rPr>
              <a:t>https://www.paypal.com@218.36.41.188/fl/login.html</a:t>
            </a:r>
            <a:endParaRPr lang="en-US" sz="2400" dirty="0"/>
          </a:p>
          <a:p>
            <a:pPr lvl="1"/>
            <a:r>
              <a:rPr lang="en-US" sz="2400" dirty="0"/>
              <a:t>Phony site invisible due to JavaScript code</a:t>
            </a:r>
          </a:p>
          <a:p>
            <a:r>
              <a:rPr lang="en-US" sz="2400" dirty="0"/>
              <a:t>Pop-up windows look exactly like browser address bar including Web site graphics to make it even more convincing</a:t>
            </a:r>
          </a:p>
          <a:p>
            <a:r>
              <a:rPr lang="en-US" sz="2400" dirty="0"/>
              <a:t>For more information visit: </a:t>
            </a:r>
            <a:r>
              <a:rPr lang="en-US" sz="2400" dirty="0">
                <a:hlinkClick r:id="rId3"/>
              </a:rPr>
              <a:t>https://apwg.org</a:t>
            </a:r>
            <a:r>
              <a:rPr lang="en-US" sz="2400" dirty="0"/>
              <a:t> (Anti-Phishing Working Group)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53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36B09-F524-4B24-8886-70A8E39E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Phishing Attacks for Identity Theft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E559A-E7BC-445B-937E-E241E5C4C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Organized crime (racketeering) is unlawful activities conducted by highly organized, disciplined association for profit</a:t>
            </a:r>
          </a:p>
          <a:p>
            <a:pPr lvl="1"/>
            <a:r>
              <a:rPr lang="en-US" sz="2800" dirty="0"/>
              <a:t>Differentiated from less-organized groups</a:t>
            </a:r>
          </a:p>
          <a:p>
            <a:pPr lvl="1"/>
            <a:r>
              <a:rPr lang="en-US" sz="2800" dirty="0"/>
              <a:t>Internet providing new criminal activity opportunities</a:t>
            </a:r>
          </a:p>
          <a:p>
            <a:pPr lvl="2"/>
            <a:r>
              <a:rPr lang="en-US" sz="2800" dirty="0"/>
              <a:t>Generates spam, phishing, identity theft</a:t>
            </a:r>
          </a:p>
          <a:p>
            <a:r>
              <a:rPr lang="en-US" sz="2800" dirty="0">
                <a:highlight>
                  <a:srgbClr val="FFFF00"/>
                </a:highlight>
              </a:rPr>
              <a:t>Identity theft </a:t>
            </a:r>
            <a:r>
              <a:rPr lang="en-US" sz="2800" dirty="0"/>
              <a:t>is a criminal act where perpetrator gathers victim’s personal information </a:t>
            </a:r>
          </a:p>
          <a:p>
            <a:pPr lvl="1"/>
            <a:r>
              <a:rPr lang="en-US" sz="2800" dirty="0"/>
              <a:t>Goal is to obtain credit</a:t>
            </a:r>
          </a:p>
          <a:p>
            <a:pPr lvl="1"/>
            <a:r>
              <a:rPr lang="en-US" sz="2800" dirty="0"/>
              <a:t>Perpetrator runs up account charges and disappears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840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1733E00-7783-4138-8FFB-237A993EF0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192" y="1243935"/>
            <a:ext cx="6202238" cy="436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1973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7364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063A0B-666D-4D98-B64F-B1F1A735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7225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000" cap="all" spc="-100">
                <a:solidFill>
                  <a:schemeClr val="bg1"/>
                </a:solidFill>
              </a:rPr>
              <a:t>Types of personal information most useful to identity thieves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03768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8068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09708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8068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5281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B371-EA2E-4891-8AC5-8BF374CF6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Phishing Attacks for Identity Theft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CE4E3-B41F-4A7D-A8AB-FD000DB29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Large criminal organizations can be highly efficient perpetrators of identity theft</a:t>
            </a:r>
          </a:p>
          <a:p>
            <a:r>
              <a:rPr lang="en-US" sz="2400" dirty="0">
                <a:highlight>
                  <a:srgbClr val="FFFF00"/>
                </a:highlight>
              </a:rPr>
              <a:t>Zombie farm </a:t>
            </a:r>
            <a:r>
              <a:rPr lang="en-US" sz="2400" dirty="0"/>
              <a:t>is a large number of computers implanted with zombie programs </a:t>
            </a:r>
          </a:p>
          <a:p>
            <a:pPr lvl="1"/>
            <a:r>
              <a:rPr lang="en-US" sz="2400" dirty="0">
                <a:highlight>
                  <a:srgbClr val="FFFF00"/>
                </a:highlight>
              </a:rPr>
              <a:t>Pharming attack </a:t>
            </a:r>
            <a:r>
              <a:rPr lang="en-US" sz="2400" dirty="0"/>
              <a:t>is the use of a zombie farm, often by organized crime, to launch a massive phishing attack</a:t>
            </a:r>
          </a:p>
          <a:p>
            <a:r>
              <a:rPr lang="en-US" sz="2400" dirty="0"/>
              <a:t>Phishing needs both collectors and cashers (users) of information which requires different skills</a:t>
            </a:r>
          </a:p>
          <a:p>
            <a:pPr lvl="1"/>
            <a:r>
              <a:rPr lang="en-US" sz="2400" dirty="0"/>
              <a:t>Crime organizations increase efficiency and volume by facilitating and participating in these transactions</a:t>
            </a:r>
          </a:p>
          <a:p>
            <a:pPr lvl="1"/>
            <a:r>
              <a:rPr lang="en-US" sz="2400" dirty="0"/>
              <a:t>Over a million victims and $1.5 billion lost annually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8838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6B5A5-B29F-471A-8C12-97853AFC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Phishing Attack Countermeasures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A1F50-ED34-4238-B54B-3D6947BA9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Spam</a:t>
            </a:r>
            <a:r>
              <a:rPr lang="en-US" sz="2800" dirty="0"/>
              <a:t> is a key element of phishing attacks </a:t>
            </a:r>
          </a:p>
          <a:p>
            <a:pPr lvl="1"/>
            <a:r>
              <a:rPr lang="en-US" sz="2800" dirty="0"/>
              <a:t>Any protocol changes that improve e-mail recipients’ ability to identify message source reduces phishing</a:t>
            </a:r>
          </a:p>
          <a:p>
            <a:r>
              <a:rPr lang="en-US" sz="2800" dirty="0">
                <a:highlight>
                  <a:srgbClr val="FFFF00"/>
                </a:highlight>
              </a:rPr>
              <a:t>Educate</a:t>
            </a:r>
            <a:r>
              <a:rPr lang="en-US" sz="2800" dirty="0"/>
              <a:t> Web site users</a:t>
            </a:r>
          </a:p>
          <a:p>
            <a:r>
              <a:rPr lang="en-US" sz="2800" dirty="0">
                <a:highlight>
                  <a:srgbClr val="FFFF00"/>
                </a:highlight>
              </a:rPr>
              <a:t>Contract with consulting firms specializing in anti-phishing work</a:t>
            </a:r>
          </a:p>
          <a:p>
            <a:pPr lvl="1"/>
            <a:r>
              <a:rPr lang="en-US" sz="2800" dirty="0"/>
              <a:t>Monitor online chat rooms used by criminals</a:t>
            </a:r>
          </a:p>
          <a:p>
            <a:r>
              <a:rPr lang="en-US" sz="2800" dirty="0"/>
              <a:t>Incidence of phishing has grown rapidly over the past two years and experts expect it will continue</a:t>
            </a:r>
          </a:p>
          <a:p>
            <a:pPr lvl="1"/>
            <a:r>
              <a:rPr lang="en-US" sz="2800" dirty="0"/>
              <a:t>Extremely profitable criminal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088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EE96A-E1CA-497F-B321-F293FF580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Paypal</a:t>
            </a:r>
            <a:r>
              <a:rPr lang="en-US" dirty="0"/>
              <a:t> sandbox payment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70FEE-174A-42B3-AC0D-CB3F61E1B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Sign up </a:t>
            </a:r>
            <a:r>
              <a:rPr lang="en-US" sz="2800" dirty="0"/>
              <a:t>for a </a:t>
            </a:r>
            <a:r>
              <a:rPr lang="en-US" sz="2800" dirty="0" err="1"/>
              <a:t>Paypal</a:t>
            </a:r>
            <a:r>
              <a:rPr lang="en-US" sz="2800" dirty="0"/>
              <a:t> </a:t>
            </a:r>
            <a:r>
              <a:rPr lang="en-US" sz="2800" dirty="0" err="1"/>
              <a:t>sanbox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Personal/Business </a:t>
            </a:r>
            <a:r>
              <a:rPr lang="en-US" sz="2800" dirty="0"/>
              <a:t>account: </a:t>
            </a:r>
            <a:r>
              <a:rPr lang="en-US" sz="2800" dirty="0">
                <a:hlinkClick r:id="rId2"/>
              </a:rPr>
              <a:t>https://www.sandbox.paypal.com/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Sign up </a:t>
            </a:r>
            <a:r>
              <a:rPr lang="en-US" sz="2800" dirty="0"/>
              <a:t>for a </a:t>
            </a:r>
            <a:r>
              <a:rPr lang="en-US" sz="2800" dirty="0" err="1"/>
              <a:t>Paypal</a:t>
            </a:r>
            <a:r>
              <a:rPr lang="en-US" sz="2800" dirty="0"/>
              <a:t> sandbox </a:t>
            </a:r>
            <a:r>
              <a:rPr lang="en-US" sz="2800" dirty="0">
                <a:solidFill>
                  <a:srgbClr val="FF0000"/>
                </a:solidFill>
              </a:rPr>
              <a:t>developer</a:t>
            </a:r>
            <a:r>
              <a:rPr lang="en-US" sz="2800" dirty="0"/>
              <a:t> account: </a:t>
            </a:r>
            <a:r>
              <a:rPr lang="en-US" sz="2800" dirty="0">
                <a:hlinkClick r:id="rId3"/>
              </a:rPr>
              <a:t>https://developer.paypal.com/classic-home/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developer account can be same as business account</a:t>
            </a:r>
          </a:p>
        </p:txBody>
      </p:sp>
    </p:spTree>
    <p:extLst>
      <p:ext uri="{BB962C8B-B14F-4D97-AF65-F5344CB8AC3E}">
        <p14:creationId xmlns:p14="http://schemas.microsoft.com/office/powerpoint/2010/main" val="2619096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86D7C-A1D3-4320-8238-232968842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find out your developer client-id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C89D0-352E-4E29-8346-4D10CA686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Logon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to your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Paypal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sandbox </a:t>
            </a:r>
            <a:r>
              <a:rPr lang="en-US" sz="3200" dirty="0">
                <a:solidFill>
                  <a:srgbClr val="FF0000"/>
                </a:solidFill>
              </a:rPr>
              <a:t>developer account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https://developer.paypal.com/classic-home/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lang="en-US" sz="3200" dirty="0">
                <a:solidFill>
                  <a:srgbClr val="FF0000"/>
                </a:solidFill>
              </a:rPr>
              <a:t>Default Application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should be created if you filled out all the required information.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Click the “Default Application”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see the Client-id.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Save this Client-id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future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0666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0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5" name="Rectangle 22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56" name="Rectangle 24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57" name="Rectangle 26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58" name="Group 28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33">
            <a:extLst>
              <a:ext uri="{FF2B5EF4-FFF2-40B4-BE49-F238E27FC236}">
                <a16:creationId xmlns:a16="http://schemas.microsoft.com/office/drawing/2014/main" id="{1C3E817E-E139-426E-89E5-9DD346EC7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35">
            <a:extLst>
              <a:ext uri="{FF2B5EF4-FFF2-40B4-BE49-F238E27FC236}">
                <a16:creationId xmlns:a16="http://schemas.microsoft.com/office/drawing/2014/main" id="{E2ADD2F6-F7FC-464F-8F18-5BDBD27A7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37">
            <a:extLst>
              <a:ext uri="{FF2B5EF4-FFF2-40B4-BE49-F238E27FC236}">
                <a16:creationId xmlns:a16="http://schemas.microsoft.com/office/drawing/2014/main" id="{5A3A31F1-FA83-497F-98FF-9A5621DC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B890935-C6CC-41CF-AF0C-2B8EE545BC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192" y="1835895"/>
            <a:ext cx="6909386" cy="3178318"/>
          </a:xfrm>
          <a:prstGeom prst="rect">
            <a:avLst/>
          </a:prstGeom>
        </p:spPr>
      </p:pic>
      <p:sp>
        <p:nvSpPr>
          <p:cNvPr id="62" name="Rectangle 39">
            <a:extLst>
              <a:ext uri="{FF2B5EF4-FFF2-40B4-BE49-F238E27FC236}">
                <a16:creationId xmlns:a16="http://schemas.microsoft.com/office/drawing/2014/main" id="{343FF9E2-8F7E-4BCC-9A50-C41AD8A56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95CE01-7B00-4ACA-910D-BD77A48A8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559768"/>
            <a:ext cx="3238829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/>
              <a:t>To find out your developer client-id</a:t>
            </a:r>
          </a:p>
        </p:txBody>
      </p:sp>
      <p:sp>
        <p:nvSpPr>
          <p:cNvPr id="63" name="Rectangle 41">
            <a:extLst>
              <a:ext uri="{FF2B5EF4-FFF2-40B4-BE49-F238E27FC236}">
                <a16:creationId xmlns:a16="http://schemas.microsoft.com/office/drawing/2014/main" id="{47751BC8-250F-493B-BDF9-D45BA5991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19318" y="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4" name="Straight Connector 43">
            <a:extLst>
              <a:ext uri="{FF2B5EF4-FFF2-40B4-BE49-F238E27FC236}">
                <a16:creationId xmlns:a16="http://schemas.microsoft.com/office/drawing/2014/main" id="{BF0F044C-8394-47CB-8E3D-FA56B0693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45">
            <a:extLst>
              <a:ext uri="{FF2B5EF4-FFF2-40B4-BE49-F238E27FC236}">
                <a16:creationId xmlns:a16="http://schemas.microsoft.com/office/drawing/2014/main" id="{6B2DCD75-B707-4C51-8ADC-813834C09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2525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47">
            <a:extLst>
              <a:ext uri="{FF2B5EF4-FFF2-40B4-BE49-F238E27FC236}">
                <a16:creationId xmlns:a16="http://schemas.microsoft.com/office/drawing/2014/main" id="{F4851414-8BB1-42EF-912B-608FCE07B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644123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0518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1C3E817E-E139-426E-89E5-9DD346EC7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2ADD2F6-F7FC-464F-8F18-5BDBD27A7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A3A31F1-FA83-497F-98FF-9A5621DC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7E33531F-4618-4462-B7A1-5445AF52F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92" y="1628613"/>
            <a:ext cx="6909386" cy="3592881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343FF9E2-8F7E-4BCC-9A50-C41AD8A56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44596-76EA-499D-8530-A8143CFC2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559768"/>
            <a:ext cx="3238829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/>
              <a:t>To find out your Client-id for testing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7751BC8-250F-493B-BDF9-D45BA5991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19318" y="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F0F044C-8394-47CB-8E3D-FA56B0693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B2DCD75-B707-4C51-8ADC-813834C09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2525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4851414-8BB1-42EF-912B-608FCE07B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644123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4007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C4AD-5A37-454F-AF9D-6712441B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Create approval.html to allow buyers to pay for the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8266D-2FB2-4D31-BBCB-3A1488B48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Create approval.html </a:t>
            </a:r>
            <a:r>
              <a:rPr lang="en-US" sz="2800" dirty="0"/>
              <a:t>to allow buyers to pay online (Web only, no backend) by following the web page below steps-by-steps:</a:t>
            </a:r>
          </a:p>
          <a:p>
            <a:r>
              <a:rPr lang="en-US" sz="2800" dirty="0">
                <a:hlinkClick r:id="rId2"/>
              </a:rPr>
              <a:t>https://developer.paypal.com/docs/checkout/integrate/</a:t>
            </a:r>
            <a:endParaRPr lang="en-US" sz="2800" dirty="0"/>
          </a:p>
          <a:p>
            <a:endParaRPr lang="en-US" sz="2800" dirty="0">
              <a:hlinkClick r:id="rId3"/>
            </a:endParaRPr>
          </a:p>
          <a:p>
            <a:r>
              <a:rPr lang="en-US" sz="2800" dirty="0">
                <a:hlinkClick r:id="rId3"/>
              </a:rPr>
              <a:t>https://www.comp.hkbu.edu.hk/~hansyip/hsuhk/paypal/dev_02_html_approval.html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(enter the client-id in the web page of the JavaScript)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743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9891C27D-8C9D-415C-A639-23D76B7B1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8F4C0D6-B7E0-42D0-A57F-6781017A21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B4D6D08-A7F1-4445-BA2E-E449562C0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7C1A41-D915-4D26-8D5E-C01B27160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6909241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0B663E-F671-4504-99A8-455955469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227" y="805446"/>
            <a:ext cx="6570161" cy="5244497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F89585-ECD6-4B38-96B1-AD41A1BD4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37837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B6FCD50-3FE8-4AB2-B746-2CC0EA9D4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3E90108-E441-4AF0-A059-613D076C7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4377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B422045-789A-442D-9E39-6FC4EC452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Snagit_PPT87B">
            <a:extLst>
              <a:ext uri="{FF2B5EF4-FFF2-40B4-BE49-F238E27FC236}">
                <a16:creationId xmlns:a16="http://schemas.microsoft.com/office/drawing/2014/main" id="{E0A34F8C-798B-46E4-9FE2-E965D09319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59" y="2293421"/>
            <a:ext cx="5600897" cy="2674428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3F4C63FE-9526-4F8E-BCFD-954D2EF94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8CA6B9-3D55-4DCC-A215-1FB6CB712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182454"/>
            <a:ext cx="3238829" cy="34807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000" cap="all" spc="-100"/>
              <a:t>Forms of Payments for US online transactions, estimates for 2018</a:t>
            </a:r>
          </a:p>
        </p:txBody>
      </p:sp>
    </p:spTree>
    <p:extLst>
      <p:ext uri="{BB962C8B-B14F-4D97-AF65-F5344CB8AC3E}">
        <p14:creationId xmlns:p14="http://schemas.microsoft.com/office/powerpoint/2010/main" val="870356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1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2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ectangle 21">
            <a:extLst>
              <a:ext uri="{FF2B5EF4-FFF2-40B4-BE49-F238E27FC236}">
                <a16:creationId xmlns:a16="http://schemas.microsoft.com/office/drawing/2014/main" id="{56F7F177-4AE8-4934-A7F6-B3910259F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23">
            <a:extLst>
              <a:ext uri="{FF2B5EF4-FFF2-40B4-BE49-F238E27FC236}">
                <a16:creationId xmlns:a16="http://schemas.microsoft.com/office/drawing/2014/main" id="{1DAC2350-FA6C-4B24-9A17-926C160E8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5" name="Rectangle 25">
            <a:extLst>
              <a:ext uri="{FF2B5EF4-FFF2-40B4-BE49-F238E27FC236}">
                <a16:creationId xmlns:a16="http://schemas.microsoft.com/office/drawing/2014/main" id="{2A637C44-0146-4C54-A1A1-57BC8E6C3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4A89E1-E1A8-41F0-8874-9EE97F1F9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170" y="3755360"/>
            <a:ext cx="9732773" cy="14651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5100" cap="all" spc="-100"/>
              <a:t>Enter the client-id in the web page of the JavaScript</a:t>
            </a:r>
          </a:p>
        </p:txBody>
      </p:sp>
      <p:sp>
        <p:nvSpPr>
          <p:cNvPr id="46" name="Rectangle 27">
            <a:extLst>
              <a:ext uri="{FF2B5EF4-FFF2-40B4-BE49-F238E27FC236}">
                <a16:creationId xmlns:a16="http://schemas.microsoft.com/office/drawing/2014/main" id="{6AB310E7-DE5C-4964-8CBB-E87A22B5B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29">
            <a:extLst>
              <a:ext uri="{FF2B5EF4-FFF2-40B4-BE49-F238E27FC236}">
                <a16:creationId xmlns:a16="http://schemas.microsoft.com/office/drawing/2014/main" id="{BC6D0BA2-2FCA-496D-A55A-C56A7B3E0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31">
            <a:extLst>
              <a:ext uri="{FF2B5EF4-FFF2-40B4-BE49-F238E27FC236}">
                <a16:creationId xmlns:a16="http://schemas.microsoft.com/office/drawing/2014/main" id="{EA158404-99A1-4EB0-B63C-8744C273A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33">
            <a:extLst>
              <a:ext uri="{FF2B5EF4-FFF2-40B4-BE49-F238E27FC236}">
                <a16:creationId xmlns:a16="http://schemas.microsoft.com/office/drawing/2014/main" id="{B1848EA8-FE52-4762-AE9B-5D1DD4C33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9874AB-B014-480D-AC13-D3949FFE08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599" y="1912315"/>
            <a:ext cx="9459385" cy="118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728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7AADB-0FC5-4DF4-9B7D-161CC734B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Create a payout.html to call the approval.html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51650-C669-4CC4-BDB7-5827D1E5F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Create</a:t>
            </a:r>
            <a:r>
              <a:rPr lang="en-US" sz="2800" dirty="0"/>
              <a:t> a payout.html </a:t>
            </a:r>
            <a:r>
              <a:rPr lang="en-US" sz="2800" dirty="0">
                <a:solidFill>
                  <a:srgbClr val="FF0000"/>
                </a:solidFill>
              </a:rPr>
              <a:t>web page to call </a:t>
            </a:r>
            <a:r>
              <a:rPr lang="en-US" sz="2800" dirty="0"/>
              <a:t>the approval.html, and also </a:t>
            </a:r>
            <a:r>
              <a:rPr lang="en-US" sz="2800" dirty="0">
                <a:solidFill>
                  <a:srgbClr val="FF0000"/>
                </a:solidFill>
              </a:rPr>
              <a:t>send order amount </a:t>
            </a:r>
            <a:r>
              <a:rPr lang="en-US" sz="2800" dirty="0"/>
              <a:t>for payment.</a:t>
            </a:r>
          </a:p>
          <a:p>
            <a:r>
              <a:rPr lang="en-US" sz="2800" dirty="0">
                <a:hlinkClick r:id="rId2"/>
              </a:rPr>
              <a:t>https://www.comp.hkbu.edu.hk/~hansyip/hsuhk/paypal/dev_02_html_payout.html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8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ED88A-0B01-4180-A59D-6AC4A792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Electronic Bill Presentment and Payment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ADE35-CD8D-44A3-B2B9-8998D4DFB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Electronic Bill</a:t>
            </a:r>
            <a:r>
              <a:rPr lang="en-US" sz="2400" dirty="0"/>
              <a:t>: Designed to </a:t>
            </a:r>
            <a:r>
              <a:rPr lang="en-US" sz="2400" dirty="0">
                <a:solidFill>
                  <a:srgbClr val="FF0000"/>
                </a:solidFill>
              </a:rPr>
              <a:t>deliver bills and accept payments </a:t>
            </a:r>
          </a:p>
          <a:p>
            <a:pPr lvl="1"/>
            <a:r>
              <a:rPr lang="en-US" sz="2400" dirty="0"/>
              <a:t>Success depends on ease of use and time required</a:t>
            </a:r>
          </a:p>
          <a:p>
            <a:r>
              <a:rPr lang="en-US" sz="2400" dirty="0"/>
              <a:t>Consumers choosing this option is increasing</a:t>
            </a:r>
          </a:p>
          <a:p>
            <a:pPr lvl="1"/>
            <a:r>
              <a:rPr lang="en-US" sz="2400" dirty="0"/>
              <a:t>70% of bills paid by check are now paid electronically which is a huge savings in paper, postage and time</a:t>
            </a:r>
          </a:p>
          <a:p>
            <a:r>
              <a:rPr lang="en-US" sz="2400" dirty="0">
                <a:highlight>
                  <a:srgbClr val="FFFF00"/>
                </a:highlight>
              </a:rPr>
              <a:t>Biller-direct systems </a:t>
            </a:r>
            <a:r>
              <a:rPr lang="en-US" sz="2400" dirty="0"/>
              <a:t>are used by large companies who want to manage the systems themselves</a:t>
            </a:r>
          </a:p>
          <a:p>
            <a:r>
              <a:rPr lang="en-US" sz="2400" dirty="0">
                <a:highlight>
                  <a:srgbClr val="FFFF00"/>
                </a:highlight>
              </a:rPr>
              <a:t>Consolidator systems </a:t>
            </a:r>
            <a:r>
              <a:rPr lang="en-US" sz="2400" dirty="0"/>
              <a:t>aggregate all a customer’s bills on one system mostly via banks</a:t>
            </a:r>
          </a:p>
          <a:p>
            <a:pPr lvl="1"/>
            <a:r>
              <a:rPr lang="en-US" sz="2400" dirty="0"/>
              <a:t>Not as attractive to billers because it requires a fee and delays receipt of funds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22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92194-787E-4B3E-9117-48BD81AE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Payment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2D473-055A-4497-A06F-652E67E80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Payment cards </a:t>
            </a:r>
            <a:r>
              <a:rPr lang="en-US" sz="2800" dirty="0"/>
              <a:t>are plastic cards used for purchases</a:t>
            </a:r>
          </a:p>
          <a:p>
            <a:pPr lvl="1"/>
            <a:r>
              <a:rPr lang="en-US" sz="2800" dirty="0"/>
              <a:t>Categories: </a:t>
            </a:r>
            <a:r>
              <a:rPr lang="en-US" sz="2800" dirty="0">
                <a:solidFill>
                  <a:srgbClr val="FF0000"/>
                </a:solidFill>
              </a:rPr>
              <a:t>credit cards, debit cards, charge cards, prepaid cards, and gift cards</a:t>
            </a:r>
          </a:p>
          <a:p>
            <a:r>
              <a:rPr lang="en-US" sz="2800" dirty="0">
                <a:highlight>
                  <a:srgbClr val="FFFF00"/>
                </a:highlight>
              </a:rPr>
              <a:t>Credit cards </a:t>
            </a:r>
            <a:r>
              <a:rPr lang="en-US" sz="2800" dirty="0"/>
              <a:t>(Visa, MasterCard) have a spending limit based on user’s credit history</a:t>
            </a:r>
          </a:p>
          <a:p>
            <a:pPr lvl="1"/>
            <a:r>
              <a:rPr lang="en-US" sz="2800" dirty="0"/>
              <a:t>Pay off entire credit card balance or minimum amount with interest charged on unpaid balances</a:t>
            </a:r>
          </a:p>
          <a:p>
            <a:pPr lvl="1"/>
            <a:r>
              <a:rPr lang="en-US" sz="2800" dirty="0"/>
              <a:t>Widely accepted and provides consumer protection: 30-day dispute period</a:t>
            </a:r>
          </a:p>
          <a:p>
            <a:pPr lvl="1"/>
            <a:r>
              <a:rPr lang="en-US" sz="2800" dirty="0"/>
              <a:t>Card not present transactions include an extra degree of risk for merchant and bank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33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9994D-2668-4F13-86BF-8A5E770FD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Payment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95B18-E823-4694-A202-C3A36A39B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Debit card </a:t>
            </a:r>
            <a:r>
              <a:rPr lang="en-US" sz="2400" dirty="0"/>
              <a:t>(electronic funds transfer at point of sale (EFTPOS) cards) removes funds from cardholder’s bank account and transfers it to seller’s account</a:t>
            </a:r>
          </a:p>
          <a:p>
            <a:pPr lvl="1"/>
            <a:r>
              <a:rPr lang="en-US" sz="2400" dirty="0"/>
              <a:t>Issued by bank with major credit card issuer's name</a:t>
            </a:r>
          </a:p>
          <a:p>
            <a:r>
              <a:rPr lang="en-US" sz="2400" dirty="0">
                <a:highlight>
                  <a:srgbClr val="FFFF00"/>
                </a:highlight>
              </a:rPr>
              <a:t>Charge card </a:t>
            </a:r>
            <a:r>
              <a:rPr lang="en-US" sz="2400" dirty="0"/>
              <a:t>(American Express) has no spending limit with entire amount due at end of billing period</a:t>
            </a:r>
          </a:p>
          <a:p>
            <a:r>
              <a:rPr lang="en-US" sz="2400" dirty="0"/>
              <a:t>Retailers may offer their own </a:t>
            </a:r>
            <a:r>
              <a:rPr lang="en-US" sz="2400" dirty="0">
                <a:highlight>
                  <a:srgbClr val="FFFF00"/>
                </a:highlight>
              </a:rPr>
              <a:t>store charge cards</a:t>
            </a:r>
          </a:p>
          <a:p>
            <a:r>
              <a:rPr lang="en-US" sz="2400" dirty="0">
                <a:highlight>
                  <a:srgbClr val="FFFF00"/>
                </a:highlight>
              </a:rPr>
              <a:t>Prepaid cards </a:t>
            </a:r>
            <a:r>
              <a:rPr lang="en-US" sz="2400" dirty="0"/>
              <a:t>are </a:t>
            </a:r>
            <a:r>
              <a:rPr lang="en-US" sz="2400" dirty="0">
                <a:solidFill>
                  <a:srgbClr val="FF0000"/>
                </a:solidFill>
              </a:rPr>
              <a:t>called gift cards</a:t>
            </a:r>
          </a:p>
          <a:p>
            <a:r>
              <a:rPr lang="en-US" sz="2400" dirty="0"/>
              <a:t>Single-use cards had disposable numbers, valid for one transaction, but not adopted by consumers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20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5F7D9-8098-4B0C-85E0-1A0F904B8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Advantages and Disadvantages of Payment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CC777-2E3F-4E41-89B2-7067FF097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Advantage</a:t>
            </a:r>
            <a:r>
              <a:rPr lang="en-US" sz="2400" dirty="0"/>
              <a:t> for merchants include fraud protection</a:t>
            </a:r>
          </a:p>
          <a:p>
            <a:pPr lvl="1"/>
            <a:r>
              <a:rPr lang="en-US" sz="2400" dirty="0"/>
              <a:t>Can authenticate and authorize purchases using a payment card processing network</a:t>
            </a:r>
          </a:p>
          <a:p>
            <a:pPr lvl="2"/>
            <a:r>
              <a:rPr lang="en-US" sz="2400" dirty="0"/>
              <a:t>Interchange network is a set of connections between banks and  associations owning credit cards</a:t>
            </a:r>
          </a:p>
          <a:p>
            <a:r>
              <a:rPr lang="en-US" sz="2400" dirty="0">
                <a:highlight>
                  <a:srgbClr val="FFFF00"/>
                </a:highlight>
              </a:rPr>
              <a:t>Advantage</a:t>
            </a:r>
            <a:r>
              <a:rPr lang="en-US" sz="2400" dirty="0"/>
              <a:t> for U.S. consumers is limited fraud liability of $50 which is often waived if card is stolen</a:t>
            </a:r>
          </a:p>
          <a:p>
            <a:r>
              <a:rPr lang="en-US" sz="2400" dirty="0"/>
              <a:t>Merchants view the </a:t>
            </a:r>
            <a:r>
              <a:rPr lang="en-US" sz="2400" dirty="0">
                <a:solidFill>
                  <a:srgbClr val="FF0000"/>
                </a:solidFill>
              </a:rPr>
              <a:t>per-transaction and monthly processing fees as a cost </a:t>
            </a:r>
            <a:r>
              <a:rPr lang="en-US" sz="2400" dirty="0"/>
              <a:t>of doing business</a:t>
            </a:r>
          </a:p>
          <a:p>
            <a:r>
              <a:rPr lang="en-US" sz="2400" dirty="0"/>
              <a:t>Consumers pay a </a:t>
            </a:r>
            <a:r>
              <a:rPr lang="en-US" sz="2400" dirty="0">
                <a:solidFill>
                  <a:srgbClr val="FF0000"/>
                </a:solidFill>
              </a:rPr>
              <a:t>slightly higher cost </a:t>
            </a:r>
            <a:r>
              <a:rPr lang="en-US" sz="2400" dirty="0"/>
              <a:t>for goods due to these cards and some charge an </a:t>
            </a:r>
            <a:r>
              <a:rPr lang="en-US" sz="2400" dirty="0">
                <a:solidFill>
                  <a:srgbClr val="FF0000"/>
                </a:solidFill>
              </a:rPr>
              <a:t>annual fee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29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C34A1-64C1-405D-9ADA-5DB1DF459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Payment Acceptance and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5F7E-0D9D-4C5D-B7FA-3F57B8E88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US online and mail order stores </a:t>
            </a:r>
            <a:r>
              <a:rPr lang="en-US" sz="2800" dirty="0">
                <a:solidFill>
                  <a:srgbClr val="FF0000"/>
                </a:solidFill>
              </a:rPr>
              <a:t>must ship merchandise within 30 days of charging payment</a:t>
            </a:r>
          </a:p>
          <a:p>
            <a:pPr lvl="1"/>
            <a:r>
              <a:rPr lang="en-US" sz="2800" dirty="0"/>
              <a:t>Significant violation penalties so most stores charge account when order shipped</a:t>
            </a:r>
          </a:p>
          <a:p>
            <a:r>
              <a:rPr lang="en-US" sz="2800" dirty="0">
                <a:solidFill>
                  <a:srgbClr val="FF0000"/>
                </a:solidFill>
              </a:rPr>
              <a:t>Processing payment card </a:t>
            </a:r>
            <a:r>
              <a:rPr lang="en-US" sz="2800" dirty="0"/>
              <a:t>transactions online is a </a:t>
            </a:r>
            <a:r>
              <a:rPr lang="en-US" sz="2800" dirty="0">
                <a:solidFill>
                  <a:srgbClr val="FF0000"/>
                </a:solidFill>
              </a:rPr>
              <a:t>two step process 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Payment acceptance </a:t>
            </a:r>
            <a:r>
              <a:rPr lang="en-US" sz="2800" dirty="0"/>
              <a:t>is establishing card validity and verifying card’s limit not exceeded by transaction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Clearing the transaction </a:t>
            </a:r>
            <a:r>
              <a:rPr lang="en-US" sz="2800" dirty="0"/>
              <a:t>includes all steps to move funds from card holder’s bank account into the merchant’s bank account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393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2278</Words>
  <Application>Microsoft Office PowerPoint</Application>
  <PresentationFormat>Widescreen</PresentationFormat>
  <Paragraphs>217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Century Gothic</vt:lpstr>
      <vt:lpstr>Garamond</vt:lpstr>
      <vt:lpstr>Gill Sans MT</vt:lpstr>
      <vt:lpstr>SavonVTI</vt:lpstr>
      <vt:lpstr>Com 3105 E-Commerce Application Development</vt:lpstr>
      <vt:lpstr>Learning Objectives</vt:lpstr>
      <vt:lpstr>Common Online Payment Methods </vt:lpstr>
      <vt:lpstr>Forms of Payments for US online transactions, estimates for 2018</vt:lpstr>
      <vt:lpstr>Electronic Bill Presentment and Payment Systems</vt:lpstr>
      <vt:lpstr>Payment Cards</vt:lpstr>
      <vt:lpstr>Payment Cards</vt:lpstr>
      <vt:lpstr>Advantages and Disadvantages of Payment Cards</vt:lpstr>
      <vt:lpstr>Payment Acceptance and Processing</vt:lpstr>
      <vt:lpstr>Closed Loop Systems</vt:lpstr>
      <vt:lpstr>Closed Loop Payment Card System</vt:lpstr>
      <vt:lpstr>Open Loop Systems</vt:lpstr>
      <vt:lpstr>Open Loop Payment Card System</vt:lpstr>
      <vt:lpstr>Merchant Accounts</vt:lpstr>
      <vt:lpstr>Merchant Accounts</vt:lpstr>
      <vt:lpstr>Payment Card Transaction Processing</vt:lpstr>
      <vt:lpstr>Payment Card Transaction Processing</vt:lpstr>
      <vt:lpstr>Stored-Value Cards</vt:lpstr>
      <vt:lpstr>Digital Cash</vt:lpstr>
      <vt:lpstr>Digital Cash</vt:lpstr>
      <vt:lpstr>Digital Cash</vt:lpstr>
      <vt:lpstr>Advantages and Disadvantages of Digital Cash</vt:lpstr>
      <vt:lpstr>Digital Wallets and Software-Based Digital Wallets</vt:lpstr>
      <vt:lpstr>Hardware-Based Digital Wallets</vt:lpstr>
      <vt:lpstr>Check Processing </vt:lpstr>
      <vt:lpstr>Mobile Banking</vt:lpstr>
      <vt:lpstr>Payment System Threats: Phishing and Identity Theft</vt:lpstr>
      <vt:lpstr>Phishing Attacks</vt:lpstr>
      <vt:lpstr>Phishing e-mail message</vt:lpstr>
      <vt:lpstr>Phishing Attacks</vt:lpstr>
      <vt:lpstr>Using Phishing Attacks for Identity Theft </vt:lpstr>
      <vt:lpstr>Types of personal information most useful to identity thieves</vt:lpstr>
      <vt:lpstr>Using Phishing Attacks for Identity Theft</vt:lpstr>
      <vt:lpstr>Phishing Attack Countermeasures</vt:lpstr>
      <vt:lpstr>Paypal sandbox payment sample</vt:lpstr>
      <vt:lpstr>To find out your developer client-id</vt:lpstr>
      <vt:lpstr>To find out your developer client-id</vt:lpstr>
      <vt:lpstr>To find out your Client-id for testing</vt:lpstr>
      <vt:lpstr>Create approval.html to allow buyers to pay for the order</vt:lpstr>
      <vt:lpstr>Enter the client-id in the web page of the JavaScript</vt:lpstr>
      <vt:lpstr>Create a payout.html to call the approval.html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3105 E-Commerce Application Development</dc:title>
  <dc:creator>Hans Yip</dc:creator>
  <cp:lastModifiedBy>Hans Yip</cp:lastModifiedBy>
  <cp:revision>6</cp:revision>
  <dcterms:created xsi:type="dcterms:W3CDTF">2020-03-23T21:17:59Z</dcterms:created>
  <dcterms:modified xsi:type="dcterms:W3CDTF">2020-03-23T23:37:59Z</dcterms:modified>
</cp:coreProperties>
</file>