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5" r:id="rId4"/>
    <p:sldId id="286" r:id="rId5"/>
    <p:sldId id="287" r:id="rId6"/>
    <p:sldId id="288" r:id="rId7"/>
    <p:sldId id="289" r:id="rId8"/>
    <p:sldId id="291" r:id="rId9"/>
    <p:sldId id="293" r:id="rId10"/>
    <p:sldId id="292" r:id="rId11"/>
    <p:sldId id="294" r:id="rId12"/>
    <p:sldId id="295" r:id="rId13"/>
    <p:sldId id="296" r:id="rId14"/>
    <p:sldId id="297"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1" autoAdjust="0"/>
    <p:restoredTop sz="94660"/>
  </p:normalViewPr>
  <p:slideViewPr>
    <p:cSldViewPr snapToGrid="0">
      <p:cViewPr varScale="1">
        <p:scale>
          <a:sx n="67" d="100"/>
          <a:sy n="67" d="100"/>
        </p:scale>
        <p:origin x="6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3/31/2020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3/31/2020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3/31/2020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3/31/2020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3/31/2020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3105 E-Commerce Application Development</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45">
            <a:extLst>
              <a:ext uri="{FF2B5EF4-FFF2-40B4-BE49-F238E27FC236}">
                <a16:creationId xmlns:a16="http://schemas.microsoft.com/office/drawing/2014/main" id="{94C58ED0-C700-47B2-8D54-31F4BB36B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ln>
            <a:noFill/>
          </a:ln>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p:nvSpPr>
          <p:cNvPr id="53" name="Rectangle 47">
            <a:extLst>
              <a:ext uri="{FF2B5EF4-FFF2-40B4-BE49-F238E27FC236}">
                <a16:creationId xmlns:a16="http://schemas.microsoft.com/office/drawing/2014/main" id="{B2D40F7A-4BD9-4F50-A33B-8CB290C00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54" name="Rectangle 49">
            <a:extLst>
              <a:ext uri="{FF2B5EF4-FFF2-40B4-BE49-F238E27FC236}">
                <a16:creationId xmlns:a16="http://schemas.microsoft.com/office/drawing/2014/main" id="{BD2FDAD1-72F9-4134-9A38-92BDC75F7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5B39CE-4AF9-44B8-B20A-BDE94D52ABD8}"/>
              </a:ext>
            </a:extLst>
          </p:cNvPr>
          <p:cNvSpPr>
            <a:spLocks noGrp="1"/>
          </p:cNvSpPr>
          <p:nvPr>
            <p:ph type="title"/>
          </p:nvPr>
        </p:nvSpPr>
        <p:spPr>
          <a:xfrm>
            <a:off x="7747000" y="965200"/>
            <a:ext cx="3454400" cy="4936067"/>
          </a:xfrm>
        </p:spPr>
        <p:txBody>
          <a:bodyPr>
            <a:normAutofit/>
          </a:bodyPr>
          <a:lstStyle/>
          <a:p>
            <a:pPr algn="ctr"/>
            <a:r>
              <a:rPr lang="en-US" dirty="0"/>
              <a:t>RESTful Web Service</a:t>
            </a:r>
          </a:p>
        </p:txBody>
      </p:sp>
      <p:grpSp>
        <p:nvGrpSpPr>
          <p:cNvPr id="17" name="Canvas 12">
            <a:extLst>
              <a:ext uri="{FF2B5EF4-FFF2-40B4-BE49-F238E27FC236}">
                <a16:creationId xmlns:a16="http://schemas.microsoft.com/office/drawing/2014/main" id="{127C5614-FB21-48DA-ACA6-6AB4A346A177}"/>
              </a:ext>
            </a:extLst>
          </p:cNvPr>
          <p:cNvGrpSpPr>
            <a:grpSpLocks/>
          </p:cNvGrpSpPr>
          <p:nvPr/>
        </p:nvGrpSpPr>
        <p:grpSpPr bwMode="auto">
          <a:xfrm>
            <a:off x="552450" y="2000250"/>
            <a:ext cx="6553200" cy="3352800"/>
            <a:chOff x="2184" y="-5962"/>
            <a:chExt cx="57836" cy="28871"/>
          </a:xfrm>
        </p:grpSpPr>
        <p:sp>
          <p:nvSpPr>
            <p:cNvPr id="28" name="AutoShape 11">
              <a:extLst>
                <a:ext uri="{FF2B5EF4-FFF2-40B4-BE49-F238E27FC236}">
                  <a16:creationId xmlns:a16="http://schemas.microsoft.com/office/drawing/2014/main" id="{DC7DE8F7-667D-4EFC-B630-1F0B72893384}"/>
                </a:ext>
              </a:extLst>
            </p:cNvPr>
            <p:cNvSpPr>
              <a:spLocks noChangeAspect="1" noChangeArrowheads="1"/>
            </p:cNvSpPr>
            <p:nvPr/>
          </p:nvSpPr>
          <p:spPr bwMode="auto">
            <a:xfrm>
              <a:off x="2184" y="-5962"/>
              <a:ext cx="57836" cy="2887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Oval 10">
              <a:extLst>
                <a:ext uri="{FF2B5EF4-FFF2-40B4-BE49-F238E27FC236}">
                  <a16:creationId xmlns:a16="http://schemas.microsoft.com/office/drawing/2014/main" id="{F5481ED2-40BE-4C28-A25B-206D2B26EBA8}"/>
                </a:ext>
              </a:extLst>
            </p:cNvPr>
            <p:cNvSpPr>
              <a:spLocks noChangeArrowheads="1"/>
            </p:cNvSpPr>
            <p:nvPr/>
          </p:nvSpPr>
          <p:spPr bwMode="auto">
            <a:xfrm>
              <a:off x="7880" y="4146"/>
              <a:ext cx="15208" cy="55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App 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1" name="Rectangle 9">
              <a:extLst>
                <a:ext uri="{FF2B5EF4-FFF2-40B4-BE49-F238E27FC236}">
                  <a16:creationId xmlns:a16="http://schemas.microsoft.com/office/drawing/2014/main" id="{D618EA15-E12C-48A2-853A-C248F02F004C}"/>
                </a:ext>
              </a:extLst>
            </p:cNvPr>
            <p:cNvSpPr>
              <a:spLocks noChangeArrowheads="1"/>
            </p:cNvSpPr>
            <p:nvPr/>
          </p:nvSpPr>
          <p:spPr bwMode="auto">
            <a:xfrm>
              <a:off x="9392" y="14432"/>
              <a:ext cx="10553" cy="28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Client</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2" name="AutoShape 8">
              <a:extLst>
                <a:ext uri="{FF2B5EF4-FFF2-40B4-BE49-F238E27FC236}">
                  <a16:creationId xmlns:a16="http://schemas.microsoft.com/office/drawing/2014/main" id="{4688F226-DE02-4139-930C-ED081C5DF99A}"/>
                </a:ext>
              </a:extLst>
            </p:cNvPr>
            <p:cNvSpPr>
              <a:spLocks noChangeShapeType="1"/>
            </p:cNvSpPr>
            <p:nvPr/>
          </p:nvSpPr>
          <p:spPr bwMode="auto">
            <a:xfrm flipV="1">
              <a:off x="23088" y="6845"/>
              <a:ext cx="17768" cy="5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3" name="Oval 7">
              <a:extLst>
                <a:ext uri="{FF2B5EF4-FFF2-40B4-BE49-F238E27FC236}">
                  <a16:creationId xmlns:a16="http://schemas.microsoft.com/office/drawing/2014/main" id="{46381F39-CFFE-4A24-B481-049CBAE39221}"/>
                </a:ext>
              </a:extLst>
            </p:cNvPr>
            <p:cNvSpPr>
              <a:spLocks noChangeArrowheads="1"/>
            </p:cNvSpPr>
            <p:nvPr/>
          </p:nvSpPr>
          <p:spPr bwMode="auto">
            <a:xfrm>
              <a:off x="40856" y="4026"/>
              <a:ext cx="14421" cy="563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App B</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4" name="AutoShape 6">
              <a:extLst>
                <a:ext uri="{FF2B5EF4-FFF2-40B4-BE49-F238E27FC236}">
                  <a16:creationId xmlns:a16="http://schemas.microsoft.com/office/drawing/2014/main" id="{4BE382BC-C45F-4DD7-B1D2-5437231BF324}"/>
                </a:ext>
              </a:extLst>
            </p:cNvPr>
            <p:cNvSpPr>
              <a:spLocks noChangeShapeType="1"/>
            </p:cNvSpPr>
            <p:nvPr/>
          </p:nvSpPr>
          <p:spPr bwMode="auto">
            <a:xfrm flipH="1">
              <a:off x="20859" y="8832"/>
              <a:ext cx="22111" cy="1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5" name="Rectangle 5">
              <a:extLst>
                <a:ext uri="{FF2B5EF4-FFF2-40B4-BE49-F238E27FC236}">
                  <a16:creationId xmlns:a16="http://schemas.microsoft.com/office/drawing/2014/main" id="{FBCFB860-BD35-479D-AA5B-71C5AAE91C1D}"/>
                </a:ext>
              </a:extLst>
            </p:cNvPr>
            <p:cNvSpPr>
              <a:spLocks noChangeArrowheads="1"/>
            </p:cNvSpPr>
            <p:nvPr/>
          </p:nvSpPr>
          <p:spPr bwMode="auto">
            <a:xfrm>
              <a:off x="43669" y="13861"/>
              <a:ext cx="10553" cy="28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Server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6" name="Oval 4">
              <a:extLst>
                <a:ext uri="{FF2B5EF4-FFF2-40B4-BE49-F238E27FC236}">
                  <a16:creationId xmlns:a16="http://schemas.microsoft.com/office/drawing/2014/main" id="{F14D9406-E9E8-49A2-8F68-23C935E1A2FE}"/>
                </a:ext>
              </a:extLst>
            </p:cNvPr>
            <p:cNvSpPr>
              <a:spLocks noChangeArrowheads="1"/>
            </p:cNvSpPr>
            <p:nvPr/>
          </p:nvSpPr>
          <p:spPr bwMode="auto">
            <a:xfrm>
              <a:off x="26466" y="9658"/>
              <a:ext cx="9145" cy="91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HTTP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7" name="Oval 3">
              <a:extLst>
                <a:ext uri="{FF2B5EF4-FFF2-40B4-BE49-F238E27FC236}">
                  <a16:creationId xmlns:a16="http://schemas.microsoft.com/office/drawing/2014/main" id="{CA4DB9E0-2EC7-4A23-9AEF-A4F946588665}"/>
                </a:ext>
              </a:extLst>
            </p:cNvPr>
            <p:cNvSpPr>
              <a:spLocks noChangeArrowheads="1"/>
            </p:cNvSpPr>
            <p:nvPr/>
          </p:nvSpPr>
          <p:spPr bwMode="auto">
            <a:xfrm>
              <a:off x="27756" y="13861"/>
              <a:ext cx="6604" cy="39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JSON</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38" name="Oval 2">
              <a:extLst>
                <a:ext uri="{FF2B5EF4-FFF2-40B4-BE49-F238E27FC236}">
                  <a16:creationId xmlns:a16="http://schemas.microsoft.com/office/drawing/2014/main" id="{93495610-D365-4492-B900-20E6A03974A0}"/>
                </a:ext>
              </a:extLst>
            </p:cNvPr>
            <p:cNvSpPr>
              <a:spLocks noChangeArrowheads="1"/>
            </p:cNvSpPr>
            <p:nvPr/>
          </p:nvSpPr>
          <p:spPr bwMode="auto">
            <a:xfrm>
              <a:off x="26028" y="-2971"/>
              <a:ext cx="9144" cy="91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HTTP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2982114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8CB8-82F4-426A-AF4D-76DE9AE2E8DE}"/>
              </a:ext>
            </a:extLst>
          </p:cNvPr>
          <p:cNvSpPr>
            <a:spLocks noGrp="1"/>
          </p:cNvSpPr>
          <p:nvPr>
            <p:ph type="title"/>
          </p:nvPr>
        </p:nvSpPr>
        <p:spPr/>
        <p:txBody>
          <a:bodyPr/>
          <a:lstStyle/>
          <a:p>
            <a:pPr algn="ctr"/>
            <a:r>
              <a:rPr lang="en-US" dirty="0"/>
              <a:t>REST vs SOAP Web Services</a:t>
            </a:r>
          </a:p>
        </p:txBody>
      </p:sp>
      <p:sp>
        <p:nvSpPr>
          <p:cNvPr id="3" name="Content Placeholder 2">
            <a:extLst>
              <a:ext uri="{FF2B5EF4-FFF2-40B4-BE49-F238E27FC236}">
                <a16:creationId xmlns:a16="http://schemas.microsoft.com/office/drawing/2014/main" id="{0356E0A1-305B-492C-848C-0BB026A8197C}"/>
              </a:ext>
            </a:extLst>
          </p:cNvPr>
          <p:cNvSpPr>
            <a:spLocks noGrp="1"/>
          </p:cNvSpPr>
          <p:nvPr>
            <p:ph idx="1"/>
          </p:nvPr>
        </p:nvSpPr>
        <p:spPr/>
        <p:txBody>
          <a:bodyPr>
            <a:normAutofit fontScale="25000" lnSpcReduction="20000"/>
          </a:bodyPr>
          <a:lstStyle/>
          <a:p>
            <a:r>
              <a:rPr lang="en-US" sz="7200" b="1" dirty="0">
                <a:highlight>
                  <a:srgbClr val="FFFF00"/>
                </a:highlight>
              </a:rPr>
              <a:t>REST Web Services</a:t>
            </a:r>
            <a:r>
              <a:rPr lang="en-US" sz="7200" b="1" dirty="0"/>
              <a:t>:</a:t>
            </a:r>
          </a:p>
          <a:p>
            <a:pPr lvl="1">
              <a:buFont typeface="Wingdings" pitchFamily="2" charset="2"/>
              <a:buChar char="§"/>
            </a:pPr>
            <a:r>
              <a:rPr lang="en-US" sz="7200" dirty="0"/>
              <a:t>RESTful web services are </a:t>
            </a:r>
            <a:r>
              <a:rPr lang="en-US" sz="7200" dirty="0">
                <a:solidFill>
                  <a:srgbClr val="FF0000"/>
                </a:solidFill>
              </a:rPr>
              <a:t>stateless</a:t>
            </a:r>
            <a:r>
              <a:rPr lang="en-US" sz="7200" dirty="0"/>
              <a:t>. You can test this condition by restarting the server and checking if interactions survive.</a:t>
            </a:r>
          </a:p>
          <a:p>
            <a:pPr lvl="1">
              <a:buFont typeface="Wingdings" pitchFamily="2" charset="2"/>
              <a:buChar char="§"/>
            </a:pPr>
            <a:r>
              <a:rPr lang="en-US" sz="7200" dirty="0"/>
              <a:t>For most servers, RESTful web services provide a </a:t>
            </a:r>
            <a:r>
              <a:rPr lang="en-US" sz="7200" dirty="0">
                <a:solidFill>
                  <a:srgbClr val="FF0000"/>
                </a:solidFill>
              </a:rPr>
              <a:t>good caching infrastructure </a:t>
            </a:r>
            <a:r>
              <a:rPr lang="en-US" sz="7200" dirty="0"/>
              <a:t>over an HTTP GET method. This can improve the </a:t>
            </a:r>
            <a:r>
              <a:rPr lang="en-US" sz="7200" dirty="0">
                <a:solidFill>
                  <a:srgbClr val="FF0000"/>
                </a:solidFill>
              </a:rPr>
              <a:t>performance</a:t>
            </a:r>
            <a:r>
              <a:rPr lang="en-US" sz="7200" dirty="0"/>
              <a:t> if the information the service returns is not altered frequently and is not dynamic.</a:t>
            </a:r>
          </a:p>
          <a:p>
            <a:pPr lvl="1">
              <a:buFont typeface="Wingdings" pitchFamily="2" charset="2"/>
              <a:buChar char="§"/>
            </a:pPr>
            <a:r>
              <a:rPr lang="en-US" sz="7200" dirty="0"/>
              <a:t>REST is </a:t>
            </a:r>
            <a:r>
              <a:rPr lang="en-US" sz="7200" dirty="0">
                <a:solidFill>
                  <a:srgbClr val="FF0000"/>
                </a:solidFill>
              </a:rPr>
              <a:t>useful for restricted-profile devices, such as mobile</a:t>
            </a:r>
            <a:r>
              <a:rPr lang="en-US" sz="7200" dirty="0"/>
              <a:t>, for which the overhead of additional parameters are less (e.g., headers).</a:t>
            </a:r>
          </a:p>
          <a:p>
            <a:pPr lvl="1">
              <a:buFont typeface="Wingdings" pitchFamily="2" charset="2"/>
              <a:buChar char="§"/>
            </a:pPr>
            <a:r>
              <a:rPr lang="en-US" sz="7200" dirty="0"/>
              <a:t>REST services are </a:t>
            </a:r>
            <a:r>
              <a:rPr lang="en-US" sz="7200" dirty="0">
                <a:solidFill>
                  <a:srgbClr val="FF0000"/>
                </a:solidFill>
              </a:rPr>
              <a:t>easy to integrate with existing websites</a:t>
            </a:r>
            <a:r>
              <a:rPr lang="en-US" sz="7200" dirty="0"/>
              <a:t> and are exposed with XML so the HTML pages can consume the same with ease. There is little need to refactor the existing site architecture. As such, developers are more productive because they don't need to rewrite everything from scratch; instead, they just need to add on the existing functionality.</a:t>
            </a:r>
          </a:p>
          <a:p>
            <a:pPr lvl="1">
              <a:buFont typeface="Wingdings" pitchFamily="2" charset="2"/>
              <a:buChar char="§"/>
            </a:pPr>
            <a:r>
              <a:rPr lang="en-US" sz="7200" dirty="0"/>
              <a:t>A REST-based </a:t>
            </a:r>
            <a:r>
              <a:rPr lang="en-US" sz="7200" dirty="0">
                <a:solidFill>
                  <a:srgbClr val="FF0000"/>
                </a:solidFill>
              </a:rPr>
              <a:t>implementation is simple </a:t>
            </a:r>
            <a:r>
              <a:rPr lang="en-US" sz="7200" dirty="0"/>
              <a:t>compared to SOAP.</a:t>
            </a:r>
          </a:p>
          <a:p>
            <a:pPr lvl="1">
              <a:buFont typeface="Wingdings" pitchFamily="2" charset="2"/>
              <a:buChar char="§"/>
            </a:pPr>
            <a:r>
              <a:rPr lang="en-US" sz="7200" dirty="0"/>
              <a:t>REST </a:t>
            </a:r>
            <a:r>
              <a:rPr lang="en-US" sz="7200" dirty="0">
                <a:solidFill>
                  <a:srgbClr val="FF0000"/>
                </a:solidFill>
              </a:rPr>
              <a:t>does not enforce any message format such as XML or JSON</a:t>
            </a:r>
            <a:r>
              <a:rPr lang="en-US" sz="7200" dirty="0"/>
              <a:t>. Whereas, SOAP is XML based messaging protocol.</a:t>
            </a:r>
          </a:p>
          <a:p>
            <a:endParaRPr lang="en-US" dirty="0"/>
          </a:p>
        </p:txBody>
      </p:sp>
    </p:spTree>
    <p:extLst>
      <p:ext uri="{BB962C8B-B14F-4D97-AF65-F5344CB8AC3E}">
        <p14:creationId xmlns:p14="http://schemas.microsoft.com/office/powerpoint/2010/main" val="3682511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95C81-7721-4D22-A2CE-C98BCF406791}"/>
              </a:ext>
            </a:extLst>
          </p:cNvPr>
          <p:cNvSpPr>
            <a:spLocks noGrp="1"/>
          </p:cNvSpPr>
          <p:nvPr>
            <p:ph type="title"/>
          </p:nvPr>
        </p:nvSpPr>
        <p:spPr/>
        <p:txBody>
          <a:bodyPr/>
          <a:lstStyle/>
          <a:p>
            <a:pPr algn="ctr"/>
            <a:r>
              <a:rPr lang="en-US" dirty="0"/>
              <a:t>REST vs SOAP Web Services</a:t>
            </a:r>
          </a:p>
        </p:txBody>
      </p:sp>
      <p:sp>
        <p:nvSpPr>
          <p:cNvPr id="3" name="Content Placeholder 2">
            <a:extLst>
              <a:ext uri="{FF2B5EF4-FFF2-40B4-BE49-F238E27FC236}">
                <a16:creationId xmlns:a16="http://schemas.microsoft.com/office/drawing/2014/main" id="{A304DE84-AB0F-477E-BCD7-5B928F22BA65}"/>
              </a:ext>
            </a:extLst>
          </p:cNvPr>
          <p:cNvSpPr>
            <a:spLocks noGrp="1"/>
          </p:cNvSpPr>
          <p:nvPr>
            <p:ph idx="1"/>
          </p:nvPr>
        </p:nvSpPr>
        <p:spPr/>
        <p:txBody>
          <a:bodyPr>
            <a:normAutofit/>
          </a:bodyPr>
          <a:lstStyle/>
          <a:p>
            <a:r>
              <a:rPr lang="en-US" sz="2000" b="1" dirty="0">
                <a:highlight>
                  <a:srgbClr val="FFFF00"/>
                </a:highlight>
              </a:rPr>
              <a:t>SOAP Web Services</a:t>
            </a:r>
            <a:r>
              <a:rPr lang="en-US" sz="2000" b="1" dirty="0"/>
              <a:t>:</a:t>
            </a:r>
          </a:p>
          <a:p>
            <a:pPr lvl="1">
              <a:buFont typeface="Wingdings" pitchFamily="2" charset="2"/>
              <a:buChar char="§"/>
            </a:pPr>
            <a:r>
              <a:rPr lang="en-US" sz="2000" dirty="0"/>
              <a:t>The </a:t>
            </a:r>
            <a:r>
              <a:rPr lang="en-US" sz="2000" dirty="0">
                <a:solidFill>
                  <a:srgbClr val="FF0000"/>
                </a:solidFill>
              </a:rPr>
              <a:t>Web Services Description Language (WSDL) describes a common set of rules </a:t>
            </a:r>
            <a:r>
              <a:rPr lang="en-US" sz="2000" dirty="0"/>
              <a:t>to define the messages, bindings, operations and location of the service. WSDL is akin to a contract to define the interface that the service offers.</a:t>
            </a:r>
          </a:p>
          <a:p>
            <a:pPr lvl="1">
              <a:buFont typeface="Wingdings" pitchFamily="2" charset="2"/>
              <a:buChar char="§"/>
            </a:pPr>
            <a:r>
              <a:rPr lang="en-US" sz="2000" dirty="0"/>
              <a:t>SOAP web services, such as JAX-WS, are </a:t>
            </a:r>
            <a:r>
              <a:rPr lang="en-US" sz="2000" dirty="0">
                <a:solidFill>
                  <a:srgbClr val="FF0000"/>
                </a:solidFill>
              </a:rPr>
              <a:t>useful for asynchronous processing </a:t>
            </a:r>
            <a:r>
              <a:rPr lang="en-US" sz="2000" dirty="0"/>
              <a:t>and invocation.</a:t>
            </a:r>
          </a:p>
          <a:p>
            <a:pPr lvl="1">
              <a:buFont typeface="Wingdings" pitchFamily="2" charset="2"/>
              <a:buChar char="§"/>
            </a:pPr>
            <a:r>
              <a:rPr lang="en-US" sz="2000" dirty="0"/>
              <a:t>SOAP </a:t>
            </a:r>
            <a:r>
              <a:rPr lang="en-US" sz="2000" dirty="0">
                <a:solidFill>
                  <a:srgbClr val="FF0000"/>
                </a:solidFill>
              </a:rPr>
              <a:t>supports several protocols and technologies</a:t>
            </a:r>
            <a:r>
              <a:rPr lang="en-US" sz="2000" dirty="0"/>
              <a:t>, including WSDL, XSDs and WS-Addressing.</a:t>
            </a:r>
          </a:p>
          <a:p>
            <a:endParaRPr lang="en-US" dirty="0"/>
          </a:p>
        </p:txBody>
      </p:sp>
    </p:spTree>
    <p:extLst>
      <p:ext uri="{BB962C8B-B14F-4D97-AF65-F5344CB8AC3E}">
        <p14:creationId xmlns:p14="http://schemas.microsoft.com/office/powerpoint/2010/main" val="3459495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55E10-66D8-4005-A4B2-BAA17D031086}"/>
              </a:ext>
            </a:extLst>
          </p:cNvPr>
          <p:cNvSpPr>
            <a:spLocks noGrp="1"/>
          </p:cNvSpPr>
          <p:nvPr>
            <p:ph type="title"/>
          </p:nvPr>
        </p:nvSpPr>
        <p:spPr/>
        <p:txBody>
          <a:bodyPr/>
          <a:lstStyle/>
          <a:p>
            <a:pPr algn="ctr"/>
            <a:r>
              <a:rPr lang="en-US" dirty="0"/>
              <a:t>API Economy</a:t>
            </a:r>
          </a:p>
        </p:txBody>
      </p:sp>
      <p:sp>
        <p:nvSpPr>
          <p:cNvPr id="3" name="Content Placeholder 2">
            <a:extLst>
              <a:ext uri="{FF2B5EF4-FFF2-40B4-BE49-F238E27FC236}">
                <a16:creationId xmlns:a16="http://schemas.microsoft.com/office/drawing/2014/main" id="{D0DC24EC-BB09-4586-B784-1BB0AEEA1D62}"/>
              </a:ext>
            </a:extLst>
          </p:cNvPr>
          <p:cNvSpPr>
            <a:spLocks noGrp="1"/>
          </p:cNvSpPr>
          <p:nvPr>
            <p:ph idx="1"/>
          </p:nvPr>
        </p:nvSpPr>
        <p:spPr/>
        <p:txBody>
          <a:bodyPr>
            <a:normAutofit fontScale="92500" lnSpcReduction="10000"/>
          </a:bodyPr>
          <a:lstStyle/>
          <a:p>
            <a:r>
              <a:rPr lang="en-US" sz="2400" b="1" dirty="0">
                <a:highlight>
                  <a:srgbClr val="FFFF00"/>
                </a:highlight>
              </a:rPr>
              <a:t>API economy (application programming interface economy)</a:t>
            </a:r>
            <a:r>
              <a:rPr lang="en-US" sz="2400" dirty="0">
                <a:highlight>
                  <a:srgbClr val="FFFF00"/>
                </a:highlight>
              </a:rPr>
              <a:t>: </a:t>
            </a:r>
            <a:r>
              <a:rPr lang="en-US" sz="2400" dirty="0"/>
              <a:t>is a general term that </a:t>
            </a:r>
            <a:r>
              <a:rPr lang="en-US" sz="2400" dirty="0">
                <a:solidFill>
                  <a:srgbClr val="FF0000"/>
                </a:solidFill>
              </a:rPr>
              <a:t>describes the way application programming interfaces (APIs) can positively affect an organization's profitability </a:t>
            </a:r>
            <a:r>
              <a:rPr lang="en-US" sz="2400" dirty="0"/>
              <a:t>. </a:t>
            </a:r>
          </a:p>
          <a:p>
            <a:r>
              <a:rPr lang="en-US" sz="2400" dirty="0"/>
              <a:t>An API is a customer interface for technology products that allows software components to communicate.</a:t>
            </a:r>
          </a:p>
          <a:p>
            <a:r>
              <a:rPr lang="en-US" sz="2400" dirty="0"/>
              <a:t>There was a time when only software professionals knew about APIs. </a:t>
            </a:r>
            <a:r>
              <a:rPr lang="en-US" sz="2400" dirty="0">
                <a:solidFill>
                  <a:srgbClr val="FF0000"/>
                </a:solidFill>
              </a:rPr>
              <a:t>Today, business leaders are aware of the financial impact APIs can have and companies are generating revenue by exposing APIs as business building blocks for third party applications.</a:t>
            </a:r>
          </a:p>
          <a:p>
            <a:r>
              <a:rPr lang="en-US" sz="2400" dirty="0"/>
              <a:t>The emerging financial effects of APIs on businesses have gained steam thanks in part to mobile and social media technologies. Major companies that have gained revenue from APIs include SalesForce.com, Amazon, Facebook, Twitter, and Google.</a:t>
            </a:r>
          </a:p>
          <a:p>
            <a:endParaRPr lang="en-US" dirty="0"/>
          </a:p>
        </p:txBody>
      </p:sp>
    </p:spTree>
    <p:extLst>
      <p:ext uri="{BB962C8B-B14F-4D97-AF65-F5344CB8AC3E}">
        <p14:creationId xmlns:p14="http://schemas.microsoft.com/office/powerpoint/2010/main" val="2379073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AD921-DAD3-4C82-B8DB-4B165D16EE2E}"/>
              </a:ext>
            </a:extLst>
          </p:cNvPr>
          <p:cNvSpPr>
            <a:spLocks noGrp="1"/>
          </p:cNvSpPr>
          <p:nvPr>
            <p:ph type="title"/>
          </p:nvPr>
        </p:nvSpPr>
        <p:spPr/>
        <p:txBody>
          <a:bodyPr/>
          <a:lstStyle/>
          <a:p>
            <a:pPr algn="ctr"/>
            <a:r>
              <a:rPr lang="en-US" dirty="0" err="1"/>
              <a:t>Paypal</a:t>
            </a:r>
            <a:r>
              <a:rPr lang="en-US" dirty="0"/>
              <a:t> API Payment Sample</a:t>
            </a:r>
          </a:p>
        </p:txBody>
      </p:sp>
      <p:sp>
        <p:nvSpPr>
          <p:cNvPr id="3" name="Content Placeholder 2">
            <a:extLst>
              <a:ext uri="{FF2B5EF4-FFF2-40B4-BE49-F238E27FC236}">
                <a16:creationId xmlns:a16="http://schemas.microsoft.com/office/drawing/2014/main" id="{D5ABEB36-79C4-4A79-819B-BB2B0264BC66}"/>
              </a:ext>
            </a:extLst>
          </p:cNvPr>
          <p:cNvSpPr>
            <a:spLocks noGrp="1"/>
          </p:cNvSpPr>
          <p:nvPr>
            <p:ph idx="1"/>
          </p:nvPr>
        </p:nvSpPr>
        <p:spPr/>
        <p:txBody>
          <a:bodyPr>
            <a:normAutofit fontScale="85000" lnSpcReduction="20000"/>
          </a:bodyPr>
          <a:lstStyle/>
          <a:p>
            <a:r>
              <a:rPr lang="en-US" sz="2200" dirty="0" err="1">
                <a:highlight>
                  <a:srgbClr val="FFFF00"/>
                </a:highlight>
              </a:rPr>
              <a:t>Paypal</a:t>
            </a:r>
            <a:r>
              <a:rPr lang="en-US" sz="2200" dirty="0">
                <a:highlight>
                  <a:srgbClr val="FFFF00"/>
                </a:highlight>
              </a:rPr>
              <a:t> API payout process </a:t>
            </a:r>
            <a:r>
              <a:rPr lang="en-US" sz="2200" dirty="0"/>
              <a:t>: is a </a:t>
            </a:r>
            <a:r>
              <a:rPr lang="en-US" sz="2200" dirty="0">
                <a:solidFill>
                  <a:srgbClr val="FF0000"/>
                </a:solidFill>
              </a:rPr>
              <a:t>backend payment process (B2B).</a:t>
            </a:r>
          </a:p>
          <a:p>
            <a:r>
              <a:rPr lang="en-US" sz="2200" dirty="0"/>
              <a:t>It involves </a:t>
            </a:r>
            <a:r>
              <a:rPr lang="en-US" sz="2200" dirty="0">
                <a:solidFill>
                  <a:srgbClr val="FF0000"/>
                </a:solidFill>
              </a:rPr>
              <a:t>three steps</a:t>
            </a:r>
            <a:r>
              <a:rPr lang="en-US" sz="2200" dirty="0"/>
              <a:t>:</a:t>
            </a:r>
          </a:p>
          <a:p>
            <a:pPr marL="342900" indent="-342900">
              <a:buFont typeface="+mj-lt"/>
              <a:buAutoNum type="arabicPeriod"/>
            </a:pPr>
            <a:r>
              <a:rPr lang="en-US" sz="2200" dirty="0">
                <a:highlight>
                  <a:srgbClr val="FFFF00"/>
                </a:highlight>
              </a:rPr>
              <a:t>Get </a:t>
            </a:r>
            <a:r>
              <a:rPr lang="en-US" sz="2200" dirty="0" err="1">
                <a:highlight>
                  <a:srgbClr val="FFFF00"/>
                </a:highlight>
              </a:rPr>
              <a:t>access_token</a:t>
            </a:r>
            <a:r>
              <a:rPr lang="en-US" sz="2200" dirty="0"/>
              <a:t>: This step is retrieved </a:t>
            </a:r>
            <a:r>
              <a:rPr lang="en-US" sz="2200" dirty="0" err="1"/>
              <a:t>access_token</a:t>
            </a:r>
            <a:r>
              <a:rPr lang="en-US" sz="2200" dirty="0"/>
              <a:t> from the business unit using developer’s business account &lt;</a:t>
            </a:r>
            <a:r>
              <a:rPr lang="en-US" sz="2200" dirty="0" err="1"/>
              <a:t>client_id</a:t>
            </a:r>
            <a:r>
              <a:rPr lang="en-US" sz="2200" dirty="0"/>
              <a:t>&gt;:&lt;</a:t>
            </a:r>
            <a:r>
              <a:rPr lang="en-US" sz="2200" dirty="0" err="1"/>
              <a:t>secret_id</a:t>
            </a:r>
            <a:r>
              <a:rPr lang="en-US" sz="2200" dirty="0"/>
              <a:t>&gt;.</a:t>
            </a:r>
          </a:p>
          <a:p>
            <a:pPr marL="342900" indent="-342900">
              <a:buFont typeface="+mj-lt"/>
              <a:buAutoNum type="arabicPeriod"/>
            </a:pPr>
            <a:r>
              <a:rPr lang="en-US" sz="2200" dirty="0">
                <a:highlight>
                  <a:srgbClr val="FFFF00"/>
                </a:highlight>
              </a:rPr>
              <a:t>Modify </a:t>
            </a:r>
            <a:r>
              <a:rPr lang="en-US" sz="2200" dirty="0" err="1">
                <a:highlight>
                  <a:srgbClr val="FFFF00"/>
                </a:highlight>
              </a:rPr>
              <a:t>create_payout</a:t>
            </a:r>
            <a:r>
              <a:rPr lang="en-US" sz="2200" dirty="0">
                <a:highlight>
                  <a:srgbClr val="FFFF00"/>
                </a:highlight>
              </a:rPr>
              <a:t> API</a:t>
            </a:r>
            <a:r>
              <a:rPr lang="en-US" sz="2200" dirty="0"/>
              <a:t>: Copy </a:t>
            </a:r>
            <a:r>
              <a:rPr lang="en-US" sz="2200" dirty="0" err="1"/>
              <a:t>access_token</a:t>
            </a:r>
            <a:r>
              <a:rPr lang="en-US" sz="2200" dirty="0"/>
              <a:t> from step 1, and enter recipient phone, recipient email, and recipient </a:t>
            </a:r>
            <a:r>
              <a:rPr lang="en-US" sz="2200" dirty="0" err="1"/>
              <a:t>merchant_id</a:t>
            </a:r>
            <a:r>
              <a:rPr lang="en-US" sz="2200" dirty="0"/>
              <a:t> (data should be copied from sandbox business account).</a:t>
            </a:r>
          </a:p>
          <a:p>
            <a:pPr marL="342900" indent="-342900">
              <a:buFont typeface="+mj-lt"/>
              <a:buAutoNum type="arabicPeriod"/>
            </a:pPr>
            <a:r>
              <a:rPr lang="en-US" sz="2200" dirty="0">
                <a:highlight>
                  <a:srgbClr val="FFFF00"/>
                </a:highlight>
              </a:rPr>
              <a:t>Execute </a:t>
            </a:r>
            <a:r>
              <a:rPr lang="en-US" sz="2200" dirty="0" err="1">
                <a:highlight>
                  <a:srgbClr val="FFFF00"/>
                </a:highlight>
              </a:rPr>
              <a:t>create_payout</a:t>
            </a:r>
            <a:r>
              <a:rPr lang="en-US" sz="2200" dirty="0">
                <a:highlight>
                  <a:srgbClr val="FFFF00"/>
                </a:highlight>
              </a:rPr>
              <a:t> API: </a:t>
            </a:r>
            <a:r>
              <a:rPr lang="en-US" sz="2200" dirty="0"/>
              <a:t>Execute </a:t>
            </a:r>
            <a:r>
              <a:rPr lang="en-US" sz="2200" dirty="0" err="1"/>
              <a:t>create_payout</a:t>
            </a:r>
            <a:r>
              <a:rPr lang="en-US" sz="2200" dirty="0"/>
              <a:t> API on a Linux platform.</a:t>
            </a:r>
          </a:p>
          <a:p>
            <a:pPr lvl="0"/>
            <a:r>
              <a:rPr lang="en-US" sz="2200" dirty="0"/>
              <a:t>NOTE: </a:t>
            </a:r>
          </a:p>
          <a:p>
            <a:pPr lvl="0"/>
            <a:r>
              <a:rPr lang="en-US" sz="2200" dirty="0" err="1"/>
              <a:t>Access_token</a:t>
            </a:r>
            <a:r>
              <a:rPr lang="en-US" sz="2200" dirty="0"/>
              <a:t> may only valid for x number of hours, therefore, need to generate a new </a:t>
            </a:r>
            <a:r>
              <a:rPr lang="en-US" sz="2200" dirty="0" err="1"/>
              <a:t>access_token</a:t>
            </a:r>
            <a:r>
              <a:rPr lang="en-US" sz="2200" dirty="0"/>
              <a:t> by running the get-access-token API.</a:t>
            </a:r>
          </a:p>
          <a:p>
            <a:pPr lvl="0"/>
            <a:r>
              <a:rPr lang="en-US" sz="2200" dirty="0"/>
              <a:t>Windows curl can only process read command, but cannot perform update.  </a:t>
            </a:r>
          </a:p>
          <a:p>
            <a:pPr lvl="0"/>
            <a:r>
              <a:rPr lang="en-US" sz="2200" dirty="0"/>
              <a:t>So, this process can only do it in Linux.</a:t>
            </a:r>
          </a:p>
          <a:p>
            <a:pPr marL="0" indent="0">
              <a:buNone/>
            </a:pPr>
            <a:endParaRPr lang="en-US" dirty="0"/>
          </a:p>
        </p:txBody>
      </p:sp>
    </p:spTree>
    <p:extLst>
      <p:ext uri="{BB962C8B-B14F-4D97-AF65-F5344CB8AC3E}">
        <p14:creationId xmlns:p14="http://schemas.microsoft.com/office/powerpoint/2010/main" val="2131916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p:txBody>
          <a:bodyPr>
            <a:normAutofit/>
          </a:bodyPr>
          <a:lstStyle/>
          <a:p>
            <a:r>
              <a:rPr lang="en-US" sz="2200" dirty="0"/>
              <a:t>What is Application Programming Interface (API)?</a:t>
            </a:r>
          </a:p>
          <a:p>
            <a:r>
              <a:rPr lang="en-US" sz="2200" dirty="0"/>
              <a:t>Types of API</a:t>
            </a:r>
          </a:p>
          <a:p>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9C15E-D330-4CDE-A54E-BB377C246419}"/>
              </a:ext>
            </a:extLst>
          </p:cNvPr>
          <p:cNvSpPr>
            <a:spLocks noGrp="1"/>
          </p:cNvSpPr>
          <p:nvPr>
            <p:ph type="title"/>
          </p:nvPr>
        </p:nvSpPr>
        <p:spPr/>
        <p:txBody>
          <a:bodyPr/>
          <a:lstStyle/>
          <a:p>
            <a:pPr algn="ctr"/>
            <a:r>
              <a:rPr lang="en-US" dirty="0"/>
              <a:t>What is Application Programming Interface (API)</a:t>
            </a:r>
          </a:p>
        </p:txBody>
      </p:sp>
      <p:sp>
        <p:nvSpPr>
          <p:cNvPr id="3" name="Content Placeholder 2">
            <a:extLst>
              <a:ext uri="{FF2B5EF4-FFF2-40B4-BE49-F238E27FC236}">
                <a16:creationId xmlns:a16="http://schemas.microsoft.com/office/drawing/2014/main" id="{6C4492C7-E9AD-48F1-A017-0ACE2D08F636}"/>
              </a:ext>
            </a:extLst>
          </p:cNvPr>
          <p:cNvSpPr>
            <a:spLocks noGrp="1"/>
          </p:cNvSpPr>
          <p:nvPr>
            <p:ph idx="1"/>
          </p:nvPr>
        </p:nvSpPr>
        <p:spPr/>
        <p:txBody>
          <a:bodyPr>
            <a:normAutofit lnSpcReduction="10000"/>
          </a:bodyPr>
          <a:lstStyle/>
          <a:p>
            <a:r>
              <a:rPr lang="en-US" sz="2400" b="1" dirty="0">
                <a:highlight>
                  <a:srgbClr val="FFFF00"/>
                </a:highlight>
              </a:rPr>
              <a:t>Application Programming Interface (API)</a:t>
            </a:r>
            <a:r>
              <a:rPr lang="en-US" sz="2400" dirty="0">
                <a:highlight>
                  <a:srgbClr val="FFFF00"/>
                </a:highlight>
              </a:rPr>
              <a:t>:</a:t>
            </a:r>
            <a:r>
              <a:rPr lang="en-US" sz="2400" b="1" dirty="0">
                <a:highlight>
                  <a:srgbClr val="FFFF00"/>
                </a:highlight>
              </a:rPr>
              <a:t> </a:t>
            </a:r>
            <a:r>
              <a:rPr lang="en-US" sz="2400" dirty="0"/>
              <a:t>is a </a:t>
            </a:r>
            <a:r>
              <a:rPr lang="en-US" sz="2400" dirty="0">
                <a:solidFill>
                  <a:srgbClr val="FF0000"/>
                </a:solidFill>
              </a:rPr>
              <a:t>software-to-software interface</a:t>
            </a:r>
            <a:r>
              <a:rPr lang="en-US" sz="2400" dirty="0"/>
              <a:t>, not a user interface. </a:t>
            </a:r>
          </a:p>
          <a:p>
            <a:r>
              <a:rPr lang="en-US" sz="2400" dirty="0"/>
              <a:t>With API, </a:t>
            </a:r>
            <a:r>
              <a:rPr lang="en-US" sz="2400" dirty="0">
                <a:solidFill>
                  <a:srgbClr val="FF0000"/>
                </a:solidFill>
              </a:rPr>
              <a:t>applications talk to each other without any user knowledge or intervention.</a:t>
            </a:r>
          </a:p>
          <a:p>
            <a:r>
              <a:rPr lang="en-US" sz="2400" b="1" dirty="0"/>
              <a:t>Note</a:t>
            </a:r>
            <a:r>
              <a:rPr lang="en-US" sz="2400" dirty="0"/>
              <a:t>: </a:t>
            </a:r>
            <a:r>
              <a:rPr lang="en-US" sz="2400" dirty="0">
                <a:solidFill>
                  <a:srgbClr val="FF0000"/>
                </a:solidFill>
              </a:rPr>
              <a:t>Main goal </a:t>
            </a:r>
            <a:r>
              <a:rPr lang="en-US" sz="2400" dirty="0"/>
              <a:t>of API is code/program </a:t>
            </a:r>
            <a:r>
              <a:rPr lang="en-US" sz="2400" dirty="0">
                <a:solidFill>
                  <a:srgbClr val="FF0000"/>
                </a:solidFill>
              </a:rPr>
              <a:t>reusable</a:t>
            </a:r>
            <a:r>
              <a:rPr lang="en-US" sz="2400" dirty="0"/>
              <a:t>.</a:t>
            </a:r>
          </a:p>
          <a:p>
            <a:r>
              <a:rPr lang="en-US" sz="2400" dirty="0"/>
              <a:t>An API resembles Software as a Service (SaaS), since software developers don’t have to start from scratch </a:t>
            </a:r>
            <a:r>
              <a:rPr lang="en-US" sz="2400" dirty="0" err="1"/>
              <a:t>everytime</a:t>
            </a:r>
            <a:r>
              <a:rPr lang="en-US" sz="2400" dirty="0"/>
              <a:t> they write a program. </a:t>
            </a:r>
          </a:p>
          <a:p>
            <a:r>
              <a:rPr lang="en-US" sz="2400" dirty="0">
                <a:solidFill>
                  <a:srgbClr val="FF0000"/>
                </a:solidFill>
              </a:rPr>
              <a:t>Instead of building one core application </a:t>
            </a:r>
            <a:r>
              <a:rPr lang="en-US" sz="2400" dirty="0"/>
              <a:t>that tries to do everything, the same application can </a:t>
            </a:r>
            <a:r>
              <a:rPr lang="en-US" sz="2400" dirty="0">
                <a:solidFill>
                  <a:srgbClr val="FF0000"/>
                </a:solidFill>
              </a:rPr>
              <a:t>contract out certain responsibilities to remote software </a:t>
            </a:r>
            <a:r>
              <a:rPr lang="en-US" sz="2400" dirty="0"/>
              <a:t>that does it better.</a:t>
            </a:r>
          </a:p>
          <a:p>
            <a:endParaRPr lang="en-US" dirty="0"/>
          </a:p>
        </p:txBody>
      </p:sp>
    </p:spTree>
    <p:extLst>
      <p:ext uri="{BB962C8B-B14F-4D97-AF65-F5344CB8AC3E}">
        <p14:creationId xmlns:p14="http://schemas.microsoft.com/office/powerpoint/2010/main" val="2051913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45">
            <a:extLst>
              <a:ext uri="{FF2B5EF4-FFF2-40B4-BE49-F238E27FC236}">
                <a16:creationId xmlns:a16="http://schemas.microsoft.com/office/drawing/2014/main" id="{94C58ED0-C700-47B2-8D54-31F4BB36B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ln>
            <a:noFill/>
          </a:ln>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p:nvSpPr>
          <p:cNvPr id="53" name="Rectangle 47">
            <a:extLst>
              <a:ext uri="{FF2B5EF4-FFF2-40B4-BE49-F238E27FC236}">
                <a16:creationId xmlns:a16="http://schemas.microsoft.com/office/drawing/2014/main" id="{B2D40F7A-4BD9-4F50-A33B-8CB290C00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54" name="Rectangle 49">
            <a:extLst>
              <a:ext uri="{FF2B5EF4-FFF2-40B4-BE49-F238E27FC236}">
                <a16:creationId xmlns:a16="http://schemas.microsoft.com/office/drawing/2014/main" id="{BD2FDAD1-72F9-4134-9A38-92BDC75F7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5B39CE-4AF9-44B8-B20A-BDE94D52ABD8}"/>
              </a:ext>
            </a:extLst>
          </p:cNvPr>
          <p:cNvSpPr>
            <a:spLocks noGrp="1"/>
          </p:cNvSpPr>
          <p:nvPr>
            <p:ph type="title"/>
          </p:nvPr>
        </p:nvSpPr>
        <p:spPr>
          <a:xfrm>
            <a:off x="7747000" y="965200"/>
            <a:ext cx="3454400" cy="4936067"/>
          </a:xfrm>
        </p:spPr>
        <p:txBody>
          <a:bodyPr>
            <a:normAutofit/>
          </a:bodyPr>
          <a:lstStyle/>
          <a:p>
            <a:pPr algn="ctr"/>
            <a:r>
              <a:rPr lang="en-US"/>
              <a:t>What is API?</a:t>
            </a:r>
            <a:endParaRPr lang="en-US" dirty="0"/>
          </a:p>
        </p:txBody>
      </p:sp>
      <p:grpSp>
        <p:nvGrpSpPr>
          <p:cNvPr id="28" name="Canvas 12">
            <a:extLst>
              <a:ext uri="{FF2B5EF4-FFF2-40B4-BE49-F238E27FC236}">
                <a16:creationId xmlns:a16="http://schemas.microsoft.com/office/drawing/2014/main" id="{16A5FFA9-7A67-4B71-968A-C2C82FDEAB8D}"/>
              </a:ext>
            </a:extLst>
          </p:cNvPr>
          <p:cNvGrpSpPr>
            <a:grpSpLocks/>
          </p:cNvGrpSpPr>
          <p:nvPr/>
        </p:nvGrpSpPr>
        <p:grpSpPr bwMode="auto">
          <a:xfrm>
            <a:off x="793590" y="1540705"/>
            <a:ext cx="6036579" cy="3772862"/>
            <a:chOff x="2184" y="-3835"/>
            <a:chExt cx="49835" cy="30541"/>
          </a:xfrm>
        </p:grpSpPr>
        <p:sp>
          <p:nvSpPr>
            <p:cNvPr id="30" name="AutoShape 10">
              <a:extLst>
                <a:ext uri="{FF2B5EF4-FFF2-40B4-BE49-F238E27FC236}">
                  <a16:creationId xmlns:a16="http://schemas.microsoft.com/office/drawing/2014/main" id="{3EBD0CD6-D884-4CB8-BEB6-95E312747783}"/>
                </a:ext>
              </a:extLst>
            </p:cNvPr>
            <p:cNvSpPr>
              <a:spLocks noChangeAspect="1" noChangeArrowheads="1"/>
            </p:cNvSpPr>
            <p:nvPr/>
          </p:nvSpPr>
          <p:spPr bwMode="auto">
            <a:xfrm>
              <a:off x="2184" y="-3835"/>
              <a:ext cx="49835" cy="3054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4" name="Oval 9">
              <a:extLst>
                <a:ext uri="{FF2B5EF4-FFF2-40B4-BE49-F238E27FC236}">
                  <a16:creationId xmlns:a16="http://schemas.microsoft.com/office/drawing/2014/main" id="{510EDD1B-D028-426C-B612-593476BAA73C}"/>
                </a:ext>
              </a:extLst>
            </p:cNvPr>
            <p:cNvSpPr>
              <a:spLocks noChangeArrowheads="1"/>
            </p:cNvSpPr>
            <p:nvPr/>
          </p:nvSpPr>
          <p:spPr bwMode="auto">
            <a:xfrm>
              <a:off x="8604" y="2743"/>
              <a:ext cx="11957" cy="756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normAutofit/>
            </a:bodyPr>
            <a:lstStyle/>
            <a:p>
              <a:pPr marL="0" marR="0" lvl="0" indent="0" algn="ctr" defTabSz="914400" rtl="0" eaLnBrk="1" fontAlgn="base" latinLnBrk="0" hangingPunct="1">
                <a:lnSpc>
                  <a:spcPct val="90000"/>
                </a:lnSpc>
                <a:spcBef>
                  <a:spcPct val="0"/>
                </a:spcBef>
                <a:spcAft>
                  <a:spcPts val="600"/>
                </a:spcAft>
                <a:buClrTx/>
                <a:buSzTx/>
                <a:buFontTx/>
                <a:buNone/>
                <a:tabLst/>
              </a:pPr>
              <a:r>
                <a:rPr kumimoji="0" lang="en-US" sz="2400" b="1" i="0" u="none" strike="noStrike" cap="none" normalizeH="0" baseline="0">
                  <a:ln>
                    <a:noFill/>
                  </a:ln>
                  <a:solidFill>
                    <a:schemeClr val="tx1"/>
                  </a:solidFill>
                  <a:effectLst/>
                  <a:latin typeface="Calibri" pitchFamily="34" charset="0"/>
                  <a:ea typeface="Calibri" pitchFamily="34" charset="0"/>
                  <a:cs typeface="Times New Roman" pitchFamily="18" charset="0"/>
                </a:rPr>
                <a:t>App A</a:t>
              </a:r>
              <a:endParaRPr kumimoji="0" lang="en-US" sz="2400" b="0" i="0" u="none" strike="noStrike" cap="none" normalizeH="0" baseline="0">
                <a:ln>
                  <a:noFill/>
                </a:ln>
                <a:solidFill>
                  <a:schemeClr val="tx1"/>
                </a:solidFill>
                <a:effectLst/>
                <a:latin typeface="Arial" pitchFamily="34" charset="0"/>
                <a:cs typeface="Arial" pitchFamily="34" charset="0"/>
              </a:endParaRPr>
            </a:p>
          </p:txBody>
        </p:sp>
        <p:sp>
          <p:nvSpPr>
            <p:cNvPr id="35" name="Rectangle 8">
              <a:extLst>
                <a:ext uri="{FF2B5EF4-FFF2-40B4-BE49-F238E27FC236}">
                  <a16:creationId xmlns:a16="http://schemas.microsoft.com/office/drawing/2014/main" id="{47EEB565-AFA5-49D9-A4AE-708D47F7E512}"/>
                </a:ext>
              </a:extLst>
            </p:cNvPr>
            <p:cNvSpPr>
              <a:spLocks noChangeArrowheads="1"/>
            </p:cNvSpPr>
            <p:nvPr/>
          </p:nvSpPr>
          <p:spPr bwMode="auto">
            <a:xfrm>
              <a:off x="9392" y="14432"/>
              <a:ext cx="10553" cy="28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a:bodyPr>
            <a:lstStyle/>
            <a:p>
              <a:pPr marL="0" marR="0" lvl="0" indent="0" algn="ctr" defTabSz="914400" rtl="0" eaLnBrk="1" fontAlgn="base" latinLnBrk="0" hangingPunct="1">
                <a:lnSpc>
                  <a:spcPct val="90000"/>
                </a:lnSpc>
                <a:spcBef>
                  <a:spcPct val="0"/>
                </a:spcBef>
                <a:spcAft>
                  <a:spcPts val="600"/>
                </a:spcAft>
                <a:buClrTx/>
                <a:buSzTx/>
                <a:buFontTx/>
                <a:buNone/>
                <a:tabLst/>
              </a:pPr>
              <a:r>
                <a:rPr kumimoji="0" lang="en-US" sz="1600" b="1" i="0" u="none" strike="noStrike" cap="none" normalizeH="0" baseline="0">
                  <a:ln>
                    <a:noFill/>
                  </a:ln>
                  <a:solidFill>
                    <a:schemeClr val="tx1"/>
                  </a:solidFill>
                  <a:effectLst/>
                  <a:latin typeface="Calibri" pitchFamily="34" charset="0"/>
                  <a:ea typeface="Calibri" pitchFamily="34" charset="0"/>
                  <a:cs typeface="Times New Roman" pitchFamily="18" charset="0"/>
                </a:rPr>
                <a:t>Client</a:t>
              </a:r>
              <a:endParaRPr kumimoji="0" lang="en-US" sz="1600" b="0" i="0" u="none" strike="noStrike" cap="none" normalizeH="0" baseline="0">
                <a:ln>
                  <a:noFill/>
                </a:ln>
                <a:solidFill>
                  <a:schemeClr val="tx1"/>
                </a:solidFill>
                <a:effectLst/>
                <a:latin typeface="Arial" pitchFamily="34" charset="0"/>
                <a:cs typeface="Arial" pitchFamily="34" charset="0"/>
              </a:endParaRPr>
            </a:p>
          </p:txBody>
        </p:sp>
        <p:sp>
          <p:nvSpPr>
            <p:cNvPr id="36" name="AutoShape 7">
              <a:extLst>
                <a:ext uri="{FF2B5EF4-FFF2-40B4-BE49-F238E27FC236}">
                  <a16:creationId xmlns:a16="http://schemas.microsoft.com/office/drawing/2014/main" id="{40E8A2F0-6E20-4C1D-B7B1-E6744416BFB6}"/>
                </a:ext>
              </a:extLst>
            </p:cNvPr>
            <p:cNvSpPr>
              <a:spLocks noChangeShapeType="1"/>
            </p:cNvSpPr>
            <p:nvPr/>
          </p:nvSpPr>
          <p:spPr bwMode="auto">
            <a:xfrm>
              <a:off x="20561" y="6527"/>
              <a:ext cx="13304"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7" name="Oval 6">
              <a:extLst>
                <a:ext uri="{FF2B5EF4-FFF2-40B4-BE49-F238E27FC236}">
                  <a16:creationId xmlns:a16="http://schemas.microsoft.com/office/drawing/2014/main" id="{E60FCD21-C0BF-47C8-A514-1F570CBBA344}"/>
                </a:ext>
              </a:extLst>
            </p:cNvPr>
            <p:cNvSpPr>
              <a:spLocks noChangeArrowheads="1"/>
            </p:cNvSpPr>
            <p:nvPr/>
          </p:nvSpPr>
          <p:spPr bwMode="auto">
            <a:xfrm>
              <a:off x="33865" y="2743"/>
              <a:ext cx="11957" cy="756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normAutofit/>
            </a:bodyPr>
            <a:lstStyle/>
            <a:p>
              <a:pPr marL="0" marR="0" lvl="0" indent="0" algn="ctr" defTabSz="914400" rtl="0" eaLnBrk="1" fontAlgn="base" latinLnBrk="0" hangingPunct="1">
                <a:lnSpc>
                  <a:spcPct val="90000"/>
                </a:lnSpc>
                <a:spcBef>
                  <a:spcPct val="0"/>
                </a:spcBef>
                <a:spcAft>
                  <a:spcPts val="600"/>
                </a:spcAft>
                <a:buClrTx/>
                <a:buSzTx/>
                <a:buFontTx/>
                <a:buNone/>
                <a:tabLst/>
              </a:pPr>
              <a:r>
                <a:rPr kumimoji="0" lang="en-US" sz="2400" b="1" i="0" u="none" strike="noStrike" cap="none" normalizeH="0" baseline="0">
                  <a:ln>
                    <a:noFill/>
                  </a:ln>
                  <a:solidFill>
                    <a:schemeClr val="tx1"/>
                  </a:solidFill>
                  <a:effectLst/>
                  <a:latin typeface="Calibri" pitchFamily="34" charset="0"/>
                  <a:ea typeface="Calibri" pitchFamily="34" charset="0"/>
                  <a:cs typeface="Times New Roman" pitchFamily="18" charset="0"/>
                </a:rPr>
                <a:t>App B</a:t>
              </a:r>
              <a:endParaRPr kumimoji="0" lang="en-US" sz="2400" b="0" i="0" u="none" strike="noStrike" cap="none" normalizeH="0" baseline="0">
                <a:ln>
                  <a:noFill/>
                </a:ln>
                <a:solidFill>
                  <a:schemeClr val="tx1"/>
                </a:solidFill>
                <a:effectLst/>
                <a:latin typeface="Arial" pitchFamily="34" charset="0"/>
                <a:cs typeface="Arial" pitchFamily="34" charset="0"/>
              </a:endParaRPr>
            </a:p>
          </p:txBody>
        </p:sp>
        <p:sp>
          <p:nvSpPr>
            <p:cNvPr id="38" name="AutoShape 5">
              <a:extLst>
                <a:ext uri="{FF2B5EF4-FFF2-40B4-BE49-F238E27FC236}">
                  <a16:creationId xmlns:a16="http://schemas.microsoft.com/office/drawing/2014/main" id="{AE7C34F4-7131-420C-BD99-C8B9C6BB487A}"/>
                </a:ext>
              </a:extLst>
            </p:cNvPr>
            <p:cNvSpPr>
              <a:spLocks noChangeShapeType="1"/>
            </p:cNvSpPr>
            <p:nvPr/>
          </p:nvSpPr>
          <p:spPr bwMode="auto">
            <a:xfrm flipH="1">
              <a:off x="18809" y="9200"/>
              <a:ext cx="16808" cy="1"/>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39" name="AutoShape 4">
              <a:extLst>
                <a:ext uri="{FF2B5EF4-FFF2-40B4-BE49-F238E27FC236}">
                  <a16:creationId xmlns:a16="http://schemas.microsoft.com/office/drawing/2014/main" id="{657B7106-7D05-4CCF-BA2B-17E91947F8EB}"/>
                </a:ext>
              </a:extLst>
            </p:cNvPr>
            <p:cNvSpPr>
              <a:spLocks noChangeArrowheads="1"/>
            </p:cNvSpPr>
            <p:nvPr/>
          </p:nvSpPr>
          <p:spPr bwMode="auto">
            <a:xfrm>
              <a:off x="22060" y="279"/>
              <a:ext cx="9766" cy="4858"/>
            </a:xfrm>
            <a:prstGeom prst="rightArrow">
              <a:avLst>
                <a:gd name="adj1" fmla="val 50000"/>
                <a:gd name="adj2" fmla="val 5025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a:bodyPr>
            <a:lstStyle/>
            <a:p>
              <a:pPr marL="0" marR="0" lvl="0" indent="0" algn="l" defTabSz="914400" rtl="0" eaLnBrk="1" fontAlgn="base" latinLnBrk="0" hangingPunct="1">
                <a:lnSpc>
                  <a:spcPct val="90000"/>
                </a:lnSpc>
                <a:spcBef>
                  <a:spcPct val="0"/>
                </a:spcBef>
                <a:spcAft>
                  <a:spcPts val="600"/>
                </a:spcAft>
                <a:buClrTx/>
                <a:buSzTx/>
                <a:buFontTx/>
                <a:buNone/>
                <a:tabLst/>
              </a:pPr>
              <a:r>
                <a:rPr kumimoji="0" lang="en-US" sz="1300" b="0" i="0" u="none" strike="noStrike" cap="none" normalizeH="0" baseline="0">
                  <a:ln>
                    <a:noFill/>
                  </a:ln>
                  <a:solidFill>
                    <a:schemeClr val="tx1"/>
                  </a:solidFill>
                  <a:effectLst/>
                  <a:latin typeface="Calibri" pitchFamily="34" charset="0"/>
                  <a:ea typeface="Calibri" pitchFamily="34" charset="0"/>
                  <a:cs typeface="Times New Roman" pitchFamily="18" charset="0"/>
                </a:rPr>
                <a:t>Request</a:t>
              </a:r>
              <a:endParaRPr kumimoji="0" lang="en-US" sz="1300" b="0" i="0" u="none" strike="noStrike" cap="none" normalizeH="0" baseline="0">
                <a:ln>
                  <a:noFill/>
                </a:ln>
                <a:solidFill>
                  <a:schemeClr val="tx1"/>
                </a:solidFill>
                <a:effectLst/>
                <a:latin typeface="Arial" pitchFamily="34" charset="0"/>
                <a:cs typeface="Arial" pitchFamily="34" charset="0"/>
              </a:endParaRPr>
            </a:p>
          </p:txBody>
        </p:sp>
        <p:sp>
          <p:nvSpPr>
            <p:cNvPr id="40" name="AutoShape 3">
              <a:extLst>
                <a:ext uri="{FF2B5EF4-FFF2-40B4-BE49-F238E27FC236}">
                  <a16:creationId xmlns:a16="http://schemas.microsoft.com/office/drawing/2014/main" id="{EBA8E3C0-240A-43EE-88ED-6944731FC3BE}"/>
                </a:ext>
              </a:extLst>
            </p:cNvPr>
            <p:cNvSpPr>
              <a:spLocks noChangeArrowheads="1"/>
            </p:cNvSpPr>
            <p:nvPr/>
          </p:nvSpPr>
          <p:spPr bwMode="auto">
            <a:xfrm>
              <a:off x="22060" y="10839"/>
              <a:ext cx="9766" cy="4857"/>
            </a:xfrm>
            <a:prstGeom prst="leftArrow">
              <a:avLst>
                <a:gd name="adj1" fmla="val 50000"/>
                <a:gd name="adj2" fmla="val 50268"/>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a:bodyPr>
            <a:lstStyle/>
            <a:p>
              <a:pPr marL="0" marR="0" lvl="0" indent="0" algn="l" defTabSz="914400" rtl="0" eaLnBrk="1" fontAlgn="base" latinLnBrk="0" hangingPunct="1">
                <a:lnSpc>
                  <a:spcPct val="90000"/>
                </a:lnSpc>
                <a:spcBef>
                  <a:spcPct val="0"/>
                </a:spcBef>
                <a:spcAft>
                  <a:spcPts val="600"/>
                </a:spcAft>
                <a:buClrTx/>
                <a:buSzTx/>
                <a:buFontTx/>
                <a:buNone/>
                <a:tabLst/>
              </a:pPr>
              <a:r>
                <a:rPr kumimoji="0" lang="en-US" sz="1300" b="0" i="0" u="none" strike="noStrike" cap="none" normalizeH="0" baseline="0">
                  <a:ln>
                    <a:noFill/>
                  </a:ln>
                  <a:solidFill>
                    <a:schemeClr val="tx1"/>
                  </a:solidFill>
                  <a:effectLst/>
                  <a:latin typeface="Calibri" pitchFamily="34" charset="0"/>
                  <a:ea typeface="Calibri" pitchFamily="34" charset="0"/>
                  <a:cs typeface="Times New Roman" pitchFamily="18" charset="0"/>
                </a:rPr>
                <a:t>Response</a:t>
              </a:r>
              <a:endParaRPr kumimoji="0" lang="en-US" sz="1300" b="0" i="0" u="none" strike="noStrike" cap="none" normalizeH="0" baseline="0">
                <a:ln>
                  <a:noFill/>
                </a:ln>
                <a:solidFill>
                  <a:schemeClr val="tx1"/>
                </a:solidFill>
                <a:effectLst/>
                <a:latin typeface="Arial" pitchFamily="34" charset="0"/>
                <a:cs typeface="Arial" pitchFamily="34" charset="0"/>
              </a:endParaRPr>
            </a:p>
          </p:txBody>
        </p:sp>
        <p:sp>
          <p:nvSpPr>
            <p:cNvPr id="41" name="Rectangle 2">
              <a:extLst>
                <a:ext uri="{FF2B5EF4-FFF2-40B4-BE49-F238E27FC236}">
                  <a16:creationId xmlns:a16="http://schemas.microsoft.com/office/drawing/2014/main" id="{5D891D1F-4A24-4AD8-900E-44ABF8C44DAC}"/>
                </a:ext>
              </a:extLst>
            </p:cNvPr>
            <p:cNvSpPr>
              <a:spLocks noChangeArrowheads="1"/>
            </p:cNvSpPr>
            <p:nvPr/>
          </p:nvSpPr>
          <p:spPr bwMode="auto">
            <a:xfrm>
              <a:off x="36240" y="14432"/>
              <a:ext cx="10553" cy="28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normAutofit/>
            </a:bodyPr>
            <a:lstStyle/>
            <a:p>
              <a:pPr marL="0" marR="0" lvl="0" indent="0" algn="ctr" defTabSz="914400" rtl="0" eaLnBrk="1" fontAlgn="base" latinLnBrk="0" hangingPunct="1">
                <a:lnSpc>
                  <a:spcPct val="90000"/>
                </a:lnSpc>
                <a:spcBef>
                  <a:spcPct val="0"/>
                </a:spcBef>
                <a:spcAft>
                  <a:spcPts val="600"/>
                </a:spcAft>
                <a:buClrTx/>
                <a:buSzTx/>
                <a:buFontTx/>
                <a:buNone/>
                <a:tabLst/>
              </a:pPr>
              <a:r>
                <a:rPr kumimoji="0" lang="en-US" sz="1600" b="1" i="0" u="none" strike="noStrike" cap="none" normalizeH="0" baseline="0">
                  <a:ln>
                    <a:noFill/>
                  </a:ln>
                  <a:solidFill>
                    <a:schemeClr val="tx1"/>
                  </a:solidFill>
                  <a:effectLst/>
                  <a:latin typeface="Calibri" pitchFamily="34" charset="0"/>
                  <a:ea typeface="Calibri" pitchFamily="34" charset="0"/>
                  <a:cs typeface="Times New Roman" pitchFamily="18" charset="0"/>
                </a:rPr>
                <a:t>Server</a:t>
              </a:r>
              <a:endParaRPr kumimoji="0" lang="en-US" sz="16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2633048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78482-24C2-4D0A-B92C-075F158E288C}"/>
              </a:ext>
            </a:extLst>
          </p:cNvPr>
          <p:cNvSpPr>
            <a:spLocks noGrp="1"/>
          </p:cNvSpPr>
          <p:nvPr>
            <p:ph type="title"/>
          </p:nvPr>
        </p:nvSpPr>
        <p:spPr/>
        <p:txBody>
          <a:bodyPr/>
          <a:lstStyle/>
          <a:p>
            <a:pPr algn="ctr"/>
            <a:r>
              <a:rPr lang="en-US" dirty="0"/>
              <a:t>Types of API</a:t>
            </a:r>
          </a:p>
        </p:txBody>
      </p:sp>
      <p:sp>
        <p:nvSpPr>
          <p:cNvPr id="3" name="Content Placeholder 2">
            <a:extLst>
              <a:ext uri="{FF2B5EF4-FFF2-40B4-BE49-F238E27FC236}">
                <a16:creationId xmlns:a16="http://schemas.microsoft.com/office/drawing/2014/main" id="{0C3CB627-E05F-464A-8FA9-E4BE7691A3E8}"/>
              </a:ext>
            </a:extLst>
          </p:cNvPr>
          <p:cNvSpPr>
            <a:spLocks noGrp="1"/>
          </p:cNvSpPr>
          <p:nvPr>
            <p:ph idx="1"/>
          </p:nvPr>
        </p:nvSpPr>
        <p:spPr/>
        <p:txBody>
          <a:bodyPr>
            <a:normAutofit lnSpcReduction="10000"/>
          </a:bodyPr>
          <a:lstStyle/>
          <a:p>
            <a:r>
              <a:rPr lang="en-US" sz="2400" b="1" dirty="0">
                <a:highlight>
                  <a:srgbClr val="FFFF00"/>
                </a:highlight>
              </a:rPr>
              <a:t>Local API</a:t>
            </a:r>
            <a:r>
              <a:rPr lang="en-US" sz="2400" dirty="0"/>
              <a:t>: is the original form of API which is the OS APIs that provide services to application programs (Front-end/GUI) requesting services or data from the back-end such as voice service or data from DB.</a:t>
            </a:r>
          </a:p>
          <a:p>
            <a:r>
              <a:rPr lang="en-US" sz="2400" b="1" dirty="0">
                <a:highlight>
                  <a:srgbClr val="FFFF00"/>
                </a:highlight>
              </a:rPr>
              <a:t>Program API</a:t>
            </a:r>
            <a:r>
              <a:rPr lang="en-US" sz="2400" dirty="0"/>
              <a:t>: is based on RPC (Remote Procedure Call) technology that making a remote program execution from another servers. SOA (Service Oriented Architecture) APIs are sample of Program API.</a:t>
            </a:r>
          </a:p>
          <a:p>
            <a:r>
              <a:rPr lang="en-US" sz="2400" b="1" dirty="0">
                <a:highlight>
                  <a:srgbClr val="FFFF00"/>
                </a:highlight>
              </a:rPr>
              <a:t>Web API</a:t>
            </a:r>
            <a:r>
              <a:rPr lang="en-US" sz="2400" dirty="0"/>
              <a:t>: also known as </a:t>
            </a:r>
            <a:r>
              <a:rPr lang="en-US" sz="2400" b="1" dirty="0">
                <a:highlight>
                  <a:srgbClr val="FFFF00"/>
                </a:highlight>
              </a:rPr>
              <a:t>Web Service</a:t>
            </a:r>
            <a:r>
              <a:rPr lang="en-US" sz="2400" dirty="0"/>
              <a:t>, is application/device communicate to each others via World Wide Web (HTTP architecture).</a:t>
            </a:r>
          </a:p>
          <a:p>
            <a:r>
              <a:rPr lang="en-US" sz="2400" dirty="0"/>
              <a:t>There are </a:t>
            </a:r>
            <a:r>
              <a:rPr lang="en-US" sz="2400" dirty="0">
                <a:solidFill>
                  <a:srgbClr val="FF0000"/>
                </a:solidFill>
              </a:rPr>
              <a:t>two kinds </a:t>
            </a:r>
            <a:r>
              <a:rPr lang="en-US" sz="2400" dirty="0"/>
              <a:t>of Web Service:  </a:t>
            </a:r>
            <a:r>
              <a:rPr lang="en-US" sz="2400" b="1" dirty="0">
                <a:highlight>
                  <a:srgbClr val="FFFF00"/>
                </a:highlight>
              </a:rPr>
              <a:t>SOAP (Simple Object Access Protocol)</a:t>
            </a:r>
            <a:r>
              <a:rPr lang="en-US" sz="2400" dirty="0">
                <a:highlight>
                  <a:srgbClr val="FFFF00"/>
                </a:highlight>
              </a:rPr>
              <a:t> and </a:t>
            </a:r>
            <a:r>
              <a:rPr lang="en-US" sz="2400" b="1" dirty="0">
                <a:highlight>
                  <a:srgbClr val="FFFF00"/>
                </a:highlight>
              </a:rPr>
              <a:t>RESTful (</a:t>
            </a:r>
            <a:r>
              <a:rPr lang="en-US" sz="2400" b="1" dirty="0" err="1">
                <a:highlight>
                  <a:srgbClr val="FFFF00"/>
                </a:highlight>
              </a:rPr>
              <a:t>REpresentational</a:t>
            </a:r>
            <a:r>
              <a:rPr lang="en-US" sz="2400" b="1" dirty="0">
                <a:highlight>
                  <a:srgbClr val="FFFF00"/>
                </a:highlight>
              </a:rPr>
              <a:t> State Transfer)</a:t>
            </a:r>
          </a:p>
          <a:p>
            <a:endParaRPr lang="en-US" dirty="0"/>
          </a:p>
        </p:txBody>
      </p:sp>
    </p:spTree>
    <p:extLst>
      <p:ext uri="{BB962C8B-B14F-4D97-AF65-F5344CB8AC3E}">
        <p14:creationId xmlns:p14="http://schemas.microsoft.com/office/powerpoint/2010/main" val="378281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A232B-CCCA-4D8C-A634-EE505F556484}"/>
              </a:ext>
            </a:extLst>
          </p:cNvPr>
          <p:cNvSpPr>
            <a:spLocks noGrp="1"/>
          </p:cNvSpPr>
          <p:nvPr>
            <p:ph type="title"/>
          </p:nvPr>
        </p:nvSpPr>
        <p:spPr/>
        <p:txBody>
          <a:bodyPr/>
          <a:lstStyle/>
          <a:p>
            <a:pPr algn="ctr"/>
            <a:r>
              <a:rPr lang="en-US" dirty="0"/>
              <a:t>What is SOAP Web Service?</a:t>
            </a:r>
          </a:p>
        </p:txBody>
      </p:sp>
      <p:sp>
        <p:nvSpPr>
          <p:cNvPr id="3" name="Content Placeholder 2">
            <a:extLst>
              <a:ext uri="{FF2B5EF4-FFF2-40B4-BE49-F238E27FC236}">
                <a16:creationId xmlns:a16="http://schemas.microsoft.com/office/drawing/2014/main" id="{61E1D044-5E2A-4978-928D-F13E3DAB09A4}"/>
              </a:ext>
            </a:extLst>
          </p:cNvPr>
          <p:cNvSpPr>
            <a:spLocks noGrp="1"/>
          </p:cNvSpPr>
          <p:nvPr>
            <p:ph idx="1"/>
          </p:nvPr>
        </p:nvSpPr>
        <p:spPr/>
        <p:txBody>
          <a:bodyPr>
            <a:normAutofit lnSpcReduction="10000"/>
          </a:bodyPr>
          <a:lstStyle/>
          <a:p>
            <a:r>
              <a:rPr lang="en-US" sz="2400" b="1" dirty="0">
                <a:highlight>
                  <a:srgbClr val="FFFF00"/>
                </a:highlight>
              </a:rPr>
              <a:t>SOAP Web Service</a:t>
            </a:r>
            <a:r>
              <a:rPr lang="en-US" sz="2400" dirty="0"/>
              <a:t>: describes a </a:t>
            </a:r>
            <a:r>
              <a:rPr lang="en-US" sz="2400" dirty="0">
                <a:solidFill>
                  <a:srgbClr val="FF0000"/>
                </a:solidFill>
              </a:rPr>
              <a:t>standardized way of integrating Web-based applications </a:t>
            </a:r>
            <a:r>
              <a:rPr lang="en-US" sz="2400" dirty="0"/>
              <a:t>using the </a:t>
            </a:r>
            <a:r>
              <a:rPr lang="en-US" sz="2400" dirty="0">
                <a:solidFill>
                  <a:srgbClr val="FF0000"/>
                </a:solidFill>
              </a:rPr>
              <a:t>XML, SOAP, WSDL and UDDI </a:t>
            </a:r>
            <a:r>
              <a:rPr lang="en-US" sz="2400" dirty="0"/>
              <a:t>open standards over an Internet protocol backbone.</a:t>
            </a:r>
          </a:p>
          <a:p>
            <a:r>
              <a:rPr lang="en-US" sz="2400" b="1" dirty="0">
                <a:highlight>
                  <a:srgbClr val="FFFF00"/>
                </a:highlight>
              </a:rPr>
              <a:t>XML (</a:t>
            </a:r>
            <a:r>
              <a:rPr lang="en-US" sz="2400" b="1" dirty="0" err="1">
                <a:highlight>
                  <a:srgbClr val="FFFF00"/>
                </a:highlight>
              </a:rPr>
              <a:t>EXtensible</a:t>
            </a:r>
            <a:r>
              <a:rPr lang="en-US" sz="2400" b="1" dirty="0">
                <a:highlight>
                  <a:srgbClr val="FFFF00"/>
                </a:highlight>
              </a:rPr>
              <a:t> Markup Language)</a:t>
            </a:r>
            <a:r>
              <a:rPr lang="en-US" sz="2400" dirty="0">
                <a:highlight>
                  <a:srgbClr val="FFFF00"/>
                </a:highlight>
              </a:rPr>
              <a:t> </a:t>
            </a:r>
            <a:r>
              <a:rPr lang="en-US" sz="2400" dirty="0"/>
              <a:t>is used to tag the data.</a:t>
            </a:r>
          </a:p>
          <a:p>
            <a:r>
              <a:rPr lang="en-US" sz="2400" b="1" dirty="0">
                <a:highlight>
                  <a:srgbClr val="FFFF00"/>
                </a:highlight>
              </a:rPr>
              <a:t>SOAP (Simple Object Access Protocol)</a:t>
            </a:r>
            <a:r>
              <a:rPr lang="en-US" sz="2400" dirty="0">
                <a:highlight>
                  <a:srgbClr val="FFFF00"/>
                </a:highlight>
              </a:rPr>
              <a:t> </a:t>
            </a:r>
            <a:r>
              <a:rPr lang="en-US" sz="2400" dirty="0"/>
              <a:t>is used to transfer the data. (XML-based messaging protocol)</a:t>
            </a:r>
          </a:p>
          <a:p>
            <a:r>
              <a:rPr lang="en-US" sz="2400" b="1" dirty="0">
                <a:highlight>
                  <a:srgbClr val="FFFF00"/>
                </a:highlight>
              </a:rPr>
              <a:t>WSDL (Web Services Description Language)</a:t>
            </a:r>
            <a:r>
              <a:rPr lang="en-US" sz="2400" dirty="0"/>
              <a:t> is used for describing the services available. (Written in XML)</a:t>
            </a:r>
          </a:p>
          <a:p>
            <a:r>
              <a:rPr lang="en-US" sz="2400" b="1" dirty="0">
                <a:highlight>
                  <a:srgbClr val="FFFF00"/>
                </a:highlight>
              </a:rPr>
              <a:t>UDDI (Universal Description, Discovery, and Integration)</a:t>
            </a:r>
            <a:r>
              <a:rPr lang="en-US" sz="2400" dirty="0">
                <a:highlight>
                  <a:srgbClr val="FFFF00"/>
                </a:highlight>
              </a:rPr>
              <a:t> </a:t>
            </a:r>
            <a:r>
              <a:rPr lang="en-US" sz="2400" dirty="0"/>
              <a:t>is used for listing what services are available (XML-based registry)</a:t>
            </a:r>
          </a:p>
          <a:p>
            <a:endParaRPr lang="en-US" dirty="0"/>
          </a:p>
        </p:txBody>
      </p:sp>
    </p:spTree>
    <p:extLst>
      <p:ext uri="{BB962C8B-B14F-4D97-AF65-F5344CB8AC3E}">
        <p14:creationId xmlns:p14="http://schemas.microsoft.com/office/powerpoint/2010/main" val="260909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CB54-86C5-4EC4-B1E1-2DDDE2238A1A}"/>
              </a:ext>
            </a:extLst>
          </p:cNvPr>
          <p:cNvSpPr>
            <a:spLocks noGrp="1"/>
          </p:cNvSpPr>
          <p:nvPr>
            <p:ph type="title"/>
          </p:nvPr>
        </p:nvSpPr>
        <p:spPr/>
        <p:txBody>
          <a:bodyPr/>
          <a:lstStyle/>
          <a:p>
            <a:pPr algn="ctr"/>
            <a:r>
              <a:rPr lang="en-US" dirty="0"/>
              <a:t>What is SOAP Web Service?</a:t>
            </a:r>
          </a:p>
        </p:txBody>
      </p:sp>
      <p:sp>
        <p:nvSpPr>
          <p:cNvPr id="3" name="Content Placeholder 2">
            <a:extLst>
              <a:ext uri="{FF2B5EF4-FFF2-40B4-BE49-F238E27FC236}">
                <a16:creationId xmlns:a16="http://schemas.microsoft.com/office/drawing/2014/main" id="{57F04204-7839-4BC3-A3D7-42F529E7B520}"/>
              </a:ext>
            </a:extLst>
          </p:cNvPr>
          <p:cNvSpPr>
            <a:spLocks noGrp="1"/>
          </p:cNvSpPr>
          <p:nvPr>
            <p:ph idx="1"/>
          </p:nvPr>
        </p:nvSpPr>
        <p:spPr/>
        <p:txBody>
          <a:bodyPr/>
          <a:lstStyle/>
          <a:p>
            <a:r>
              <a:rPr lang="en-US" sz="2800" b="1" dirty="0"/>
              <a:t>NOTE</a:t>
            </a:r>
            <a:r>
              <a:rPr lang="en-US" sz="2800" dirty="0"/>
              <a:t>: </a:t>
            </a:r>
            <a:r>
              <a:rPr lang="en-US" sz="2800" dirty="0">
                <a:highlight>
                  <a:srgbClr val="FFFF00"/>
                </a:highlight>
              </a:rPr>
              <a:t>Web services </a:t>
            </a:r>
            <a:r>
              <a:rPr lang="en-US" sz="2800" dirty="0"/>
              <a:t>allow </a:t>
            </a:r>
            <a:r>
              <a:rPr lang="en-US" sz="2800" dirty="0">
                <a:solidFill>
                  <a:srgbClr val="FF0000"/>
                </a:solidFill>
              </a:rPr>
              <a:t>different web applications </a:t>
            </a:r>
            <a:r>
              <a:rPr lang="en-US" sz="2800" dirty="0"/>
              <a:t>from different sources to </a:t>
            </a:r>
            <a:r>
              <a:rPr lang="en-US" sz="2800" dirty="0">
                <a:solidFill>
                  <a:srgbClr val="FF0000"/>
                </a:solidFill>
              </a:rPr>
              <a:t>communicate with each other </a:t>
            </a:r>
            <a:r>
              <a:rPr lang="en-US" sz="2800" dirty="0"/>
              <a:t>without time-consuming custom coding and because all communication is in XML. </a:t>
            </a:r>
          </a:p>
          <a:p>
            <a:r>
              <a:rPr lang="en-US" sz="2800" dirty="0">
                <a:solidFill>
                  <a:srgbClr val="FF0000"/>
                </a:solidFill>
              </a:rPr>
              <a:t>Web services are not tied to any one operating system or programming language. </a:t>
            </a:r>
            <a:r>
              <a:rPr lang="en-US" sz="2800" dirty="0"/>
              <a:t>For example, Java can talk with Perl, Windows applications can talk with UNIX applications.</a:t>
            </a:r>
          </a:p>
          <a:p>
            <a:endParaRPr lang="en-US" dirty="0"/>
          </a:p>
        </p:txBody>
      </p:sp>
    </p:spTree>
    <p:extLst>
      <p:ext uri="{BB962C8B-B14F-4D97-AF65-F5344CB8AC3E}">
        <p14:creationId xmlns:p14="http://schemas.microsoft.com/office/powerpoint/2010/main" val="3290707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45">
            <a:extLst>
              <a:ext uri="{FF2B5EF4-FFF2-40B4-BE49-F238E27FC236}">
                <a16:creationId xmlns:a16="http://schemas.microsoft.com/office/drawing/2014/main" id="{94C58ED0-C700-47B2-8D54-31F4BB36BE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3081" cy="6858000"/>
          </a:xfrm>
          <a:prstGeom prst="rect">
            <a:avLst/>
          </a:prstGeom>
          <a:ln>
            <a:noFill/>
          </a:ln>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p:nvSpPr>
          <p:cNvPr id="53" name="Rectangle 47">
            <a:extLst>
              <a:ext uri="{FF2B5EF4-FFF2-40B4-BE49-F238E27FC236}">
                <a16:creationId xmlns:a16="http://schemas.microsoft.com/office/drawing/2014/main" id="{B2D40F7A-4BD9-4F50-A33B-8CB290C00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1973" y="643464"/>
            <a:ext cx="4143830" cy="5566305"/>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p:nvSpPr>
          <p:cNvPr id="54" name="Rectangle 49">
            <a:extLst>
              <a:ext uri="{FF2B5EF4-FFF2-40B4-BE49-F238E27FC236}">
                <a16:creationId xmlns:a16="http://schemas.microsoft.com/office/drawing/2014/main" id="{BD2FDAD1-72F9-4134-9A38-92BDC75F71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7364" y="806860"/>
            <a:ext cx="3813048" cy="5239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5B39CE-4AF9-44B8-B20A-BDE94D52ABD8}"/>
              </a:ext>
            </a:extLst>
          </p:cNvPr>
          <p:cNvSpPr>
            <a:spLocks noGrp="1"/>
          </p:cNvSpPr>
          <p:nvPr>
            <p:ph type="title"/>
          </p:nvPr>
        </p:nvSpPr>
        <p:spPr>
          <a:xfrm>
            <a:off x="7747000" y="965200"/>
            <a:ext cx="3454400" cy="4936067"/>
          </a:xfrm>
        </p:spPr>
        <p:txBody>
          <a:bodyPr>
            <a:normAutofit/>
          </a:bodyPr>
          <a:lstStyle/>
          <a:p>
            <a:pPr algn="ctr"/>
            <a:r>
              <a:rPr lang="en-US" dirty="0"/>
              <a:t>SOAP Web Service</a:t>
            </a:r>
          </a:p>
        </p:txBody>
      </p:sp>
      <p:grpSp>
        <p:nvGrpSpPr>
          <p:cNvPr id="18" name="Canvas 12">
            <a:extLst>
              <a:ext uri="{FF2B5EF4-FFF2-40B4-BE49-F238E27FC236}">
                <a16:creationId xmlns:a16="http://schemas.microsoft.com/office/drawing/2014/main" id="{F4FEF06A-08A0-4DC0-84F0-D24B814C906C}"/>
              </a:ext>
            </a:extLst>
          </p:cNvPr>
          <p:cNvGrpSpPr>
            <a:grpSpLocks/>
          </p:cNvGrpSpPr>
          <p:nvPr/>
        </p:nvGrpSpPr>
        <p:grpSpPr bwMode="auto">
          <a:xfrm>
            <a:off x="821588" y="2047875"/>
            <a:ext cx="6172200" cy="3048000"/>
            <a:chOff x="2184" y="-5962"/>
            <a:chExt cx="57836" cy="28871"/>
          </a:xfrm>
        </p:grpSpPr>
        <p:sp>
          <p:nvSpPr>
            <p:cNvPr id="19" name="AutoShape 11">
              <a:extLst>
                <a:ext uri="{FF2B5EF4-FFF2-40B4-BE49-F238E27FC236}">
                  <a16:creationId xmlns:a16="http://schemas.microsoft.com/office/drawing/2014/main" id="{17ED0E6D-579A-4EA3-83B4-DBF7B9865A40}"/>
                </a:ext>
              </a:extLst>
            </p:cNvPr>
            <p:cNvSpPr>
              <a:spLocks noChangeAspect="1" noChangeArrowheads="1"/>
            </p:cNvSpPr>
            <p:nvPr/>
          </p:nvSpPr>
          <p:spPr bwMode="auto">
            <a:xfrm>
              <a:off x="2184" y="-5962"/>
              <a:ext cx="57836" cy="28871"/>
            </a:xfrm>
            <a:prstGeom prst="rect">
              <a:avLst/>
            </a:prstGeom>
            <a:noFill/>
            <a:ln w="9525">
              <a:solidFill>
                <a:srgbClr val="17365D"/>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Oval 10">
              <a:extLst>
                <a:ext uri="{FF2B5EF4-FFF2-40B4-BE49-F238E27FC236}">
                  <a16:creationId xmlns:a16="http://schemas.microsoft.com/office/drawing/2014/main" id="{C0682902-065E-45A7-8E83-0D50AA73E64C}"/>
                </a:ext>
              </a:extLst>
            </p:cNvPr>
            <p:cNvSpPr>
              <a:spLocks noChangeArrowheads="1"/>
            </p:cNvSpPr>
            <p:nvPr/>
          </p:nvSpPr>
          <p:spPr bwMode="auto">
            <a:xfrm>
              <a:off x="7880" y="4146"/>
              <a:ext cx="15208" cy="551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Calibri" pitchFamily="34" charset="0"/>
                  <a:ea typeface="Calibri" pitchFamily="34" charset="0"/>
                  <a:cs typeface="Times New Roman" pitchFamily="18" charset="0"/>
                </a:rPr>
                <a:t> </a:t>
              </a: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App A</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1" name="Rectangle 9">
              <a:extLst>
                <a:ext uri="{FF2B5EF4-FFF2-40B4-BE49-F238E27FC236}">
                  <a16:creationId xmlns:a16="http://schemas.microsoft.com/office/drawing/2014/main" id="{D97F53BB-8C15-4753-8217-BBBBE66A55D9}"/>
                </a:ext>
              </a:extLst>
            </p:cNvPr>
            <p:cNvSpPr>
              <a:spLocks noChangeArrowheads="1"/>
            </p:cNvSpPr>
            <p:nvPr/>
          </p:nvSpPr>
          <p:spPr bwMode="auto">
            <a:xfrm>
              <a:off x="9392" y="14432"/>
              <a:ext cx="10553" cy="28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Client</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2" name="AutoShape 8">
              <a:extLst>
                <a:ext uri="{FF2B5EF4-FFF2-40B4-BE49-F238E27FC236}">
                  <a16:creationId xmlns:a16="http://schemas.microsoft.com/office/drawing/2014/main" id="{250ECF4D-8518-41EE-A770-7E8C0BFEF8DE}"/>
                </a:ext>
              </a:extLst>
            </p:cNvPr>
            <p:cNvSpPr>
              <a:spLocks noChangeShapeType="1"/>
            </p:cNvSpPr>
            <p:nvPr/>
          </p:nvSpPr>
          <p:spPr bwMode="auto">
            <a:xfrm flipV="1">
              <a:off x="23088" y="6845"/>
              <a:ext cx="17768" cy="57"/>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3" name="Oval 7">
              <a:extLst>
                <a:ext uri="{FF2B5EF4-FFF2-40B4-BE49-F238E27FC236}">
                  <a16:creationId xmlns:a16="http://schemas.microsoft.com/office/drawing/2014/main" id="{CAF0014D-1082-40F1-AB0E-62591BF79280}"/>
                </a:ext>
              </a:extLst>
            </p:cNvPr>
            <p:cNvSpPr>
              <a:spLocks noChangeArrowheads="1"/>
            </p:cNvSpPr>
            <p:nvPr/>
          </p:nvSpPr>
          <p:spPr bwMode="auto">
            <a:xfrm>
              <a:off x="40856" y="4026"/>
              <a:ext cx="14421" cy="5632"/>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App B</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4" name="AutoShape 6">
              <a:extLst>
                <a:ext uri="{FF2B5EF4-FFF2-40B4-BE49-F238E27FC236}">
                  <a16:creationId xmlns:a16="http://schemas.microsoft.com/office/drawing/2014/main" id="{F208EB87-85A7-457A-A35E-16F0C20F6790}"/>
                </a:ext>
              </a:extLst>
            </p:cNvPr>
            <p:cNvSpPr>
              <a:spLocks noChangeShapeType="1"/>
            </p:cNvSpPr>
            <p:nvPr/>
          </p:nvSpPr>
          <p:spPr bwMode="auto">
            <a:xfrm flipH="1">
              <a:off x="20859" y="8832"/>
              <a:ext cx="22111" cy="19"/>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5" name="Rectangle 5">
              <a:extLst>
                <a:ext uri="{FF2B5EF4-FFF2-40B4-BE49-F238E27FC236}">
                  <a16:creationId xmlns:a16="http://schemas.microsoft.com/office/drawing/2014/main" id="{ED97369E-237E-407D-A28A-57382B4E46C1}"/>
                </a:ext>
              </a:extLst>
            </p:cNvPr>
            <p:cNvSpPr>
              <a:spLocks noChangeArrowheads="1"/>
            </p:cNvSpPr>
            <p:nvPr/>
          </p:nvSpPr>
          <p:spPr bwMode="auto">
            <a:xfrm>
              <a:off x="43669" y="13861"/>
              <a:ext cx="10553" cy="28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chemeClr val="tx1"/>
                  </a:solidFill>
                  <a:effectLst/>
                  <a:latin typeface="Calibri" pitchFamily="34" charset="0"/>
                  <a:ea typeface="Calibri" pitchFamily="34" charset="0"/>
                  <a:cs typeface="Times New Roman" pitchFamily="18" charset="0"/>
                </a:rPr>
                <a:t>Server</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6" name="Oval 4">
              <a:extLst>
                <a:ext uri="{FF2B5EF4-FFF2-40B4-BE49-F238E27FC236}">
                  <a16:creationId xmlns:a16="http://schemas.microsoft.com/office/drawing/2014/main" id="{C8C36F8C-4D00-460D-83DF-A95576A08CEB}"/>
                </a:ext>
              </a:extLst>
            </p:cNvPr>
            <p:cNvSpPr>
              <a:spLocks noChangeArrowheads="1"/>
            </p:cNvSpPr>
            <p:nvPr/>
          </p:nvSpPr>
          <p:spPr bwMode="auto">
            <a:xfrm>
              <a:off x="26466" y="9658"/>
              <a:ext cx="9145" cy="91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SOAP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7" name="Oval 3">
              <a:extLst>
                <a:ext uri="{FF2B5EF4-FFF2-40B4-BE49-F238E27FC236}">
                  <a16:creationId xmlns:a16="http://schemas.microsoft.com/office/drawing/2014/main" id="{5E0D769D-6206-4A66-99C3-076597F0F53D}"/>
                </a:ext>
              </a:extLst>
            </p:cNvPr>
            <p:cNvSpPr>
              <a:spLocks noChangeArrowheads="1"/>
            </p:cNvSpPr>
            <p:nvPr/>
          </p:nvSpPr>
          <p:spPr bwMode="auto">
            <a:xfrm>
              <a:off x="28289" y="13861"/>
              <a:ext cx="6071" cy="39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XML</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9" name="Oval 2">
              <a:extLst>
                <a:ext uri="{FF2B5EF4-FFF2-40B4-BE49-F238E27FC236}">
                  <a16:creationId xmlns:a16="http://schemas.microsoft.com/office/drawing/2014/main" id="{A6175841-F26C-4F57-8014-02BD31DD9081}"/>
                </a:ext>
              </a:extLst>
            </p:cNvPr>
            <p:cNvSpPr>
              <a:spLocks noChangeArrowheads="1"/>
            </p:cNvSpPr>
            <p:nvPr/>
          </p:nvSpPr>
          <p:spPr bwMode="auto">
            <a:xfrm>
              <a:off x="26028" y="-2971"/>
              <a:ext cx="9144" cy="9143"/>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a:ln>
                    <a:noFill/>
                  </a:ln>
                  <a:solidFill>
                    <a:schemeClr val="tx1"/>
                  </a:solidFill>
                  <a:effectLst/>
                  <a:latin typeface="Calibri" pitchFamily="34" charset="0"/>
                  <a:ea typeface="Calibri" pitchFamily="34" charset="0"/>
                  <a:cs typeface="Times New Roman" pitchFamily="18" charset="0"/>
                </a:rPr>
                <a:t>SOAP</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420434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94EBD-F68D-44DC-AC82-B97987765EC4}"/>
              </a:ext>
            </a:extLst>
          </p:cNvPr>
          <p:cNvSpPr>
            <a:spLocks noGrp="1"/>
          </p:cNvSpPr>
          <p:nvPr>
            <p:ph type="title"/>
          </p:nvPr>
        </p:nvSpPr>
        <p:spPr/>
        <p:txBody>
          <a:bodyPr/>
          <a:lstStyle/>
          <a:p>
            <a:pPr algn="ctr"/>
            <a:r>
              <a:rPr lang="en-US" dirty="0"/>
              <a:t>What is RESTful Web Service?</a:t>
            </a:r>
          </a:p>
        </p:txBody>
      </p:sp>
      <p:sp>
        <p:nvSpPr>
          <p:cNvPr id="3" name="Content Placeholder 2">
            <a:extLst>
              <a:ext uri="{FF2B5EF4-FFF2-40B4-BE49-F238E27FC236}">
                <a16:creationId xmlns:a16="http://schemas.microsoft.com/office/drawing/2014/main" id="{EBF418CB-6228-431D-9059-F458818B15A7}"/>
              </a:ext>
            </a:extLst>
          </p:cNvPr>
          <p:cNvSpPr>
            <a:spLocks noGrp="1"/>
          </p:cNvSpPr>
          <p:nvPr>
            <p:ph idx="1"/>
          </p:nvPr>
        </p:nvSpPr>
        <p:spPr/>
        <p:txBody>
          <a:bodyPr/>
          <a:lstStyle/>
          <a:p>
            <a:r>
              <a:rPr lang="en-US" sz="2400" b="1" dirty="0">
                <a:highlight>
                  <a:srgbClr val="FFFF00"/>
                </a:highlight>
              </a:rPr>
              <a:t>RESTful (</a:t>
            </a:r>
            <a:r>
              <a:rPr lang="en-US" sz="2400" b="1" dirty="0" err="1">
                <a:highlight>
                  <a:srgbClr val="FFFF00"/>
                </a:highlight>
              </a:rPr>
              <a:t>REpresentational</a:t>
            </a:r>
            <a:r>
              <a:rPr lang="en-US" sz="2400" b="1" dirty="0">
                <a:highlight>
                  <a:srgbClr val="FFFF00"/>
                </a:highlight>
              </a:rPr>
              <a:t> State Transfer) Web Service</a:t>
            </a:r>
            <a:r>
              <a:rPr lang="en-US" sz="2400" dirty="0">
                <a:highlight>
                  <a:srgbClr val="FFFF00"/>
                </a:highlight>
              </a:rPr>
              <a:t>: </a:t>
            </a:r>
            <a:r>
              <a:rPr lang="en-US" sz="2400" dirty="0"/>
              <a:t>also known as </a:t>
            </a:r>
            <a:r>
              <a:rPr lang="en-US" sz="2400" dirty="0">
                <a:solidFill>
                  <a:srgbClr val="FF0000"/>
                </a:solidFill>
              </a:rPr>
              <a:t>RESTful API</a:t>
            </a:r>
            <a:r>
              <a:rPr lang="en-US" sz="2400" dirty="0"/>
              <a:t>, is </a:t>
            </a:r>
            <a:r>
              <a:rPr lang="en-US" sz="2400" dirty="0">
                <a:solidFill>
                  <a:srgbClr val="FF0000"/>
                </a:solidFill>
              </a:rPr>
              <a:t>based on REST technology </a:t>
            </a:r>
            <a:r>
              <a:rPr lang="en-US" sz="2400" dirty="0"/>
              <a:t>which is an web application that </a:t>
            </a:r>
            <a:r>
              <a:rPr lang="en-US" sz="2400" dirty="0">
                <a:solidFill>
                  <a:srgbClr val="FF0000"/>
                </a:solidFill>
              </a:rPr>
              <a:t>uses HTTP requests </a:t>
            </a:r>
            <a:r>
              <a:rPr lang="en-US" sz="2400" dirty="0"/>
              <a:t>to GET, PUT, POST and DELETE data.</a:t>
            </a:r>
          </a:p>
          <a:p>
            <a:r>
              <a:rPr lang="en-US" sz="2400" dirty="0"/>
              <a:t>REST technology is generally preferred to the more robust Simple Object Access Protocol (SOAP) technology because REST leverages less bandwidth, making it more suitable for internet usage. </a:t>
            </a:r>
          </a:p>
          <a:p>
            <a:r>
              <a:rPr lang="en-US" sz="2400" dirty="0"/>
              <a:t>With cloud use on the rise, APIs are emerging to expose web services. REST is a logical choice for building APIs that allow users to connect and interact with cloud services.</a:t>
            </a:r>
            <a:endParaRPr lang="en-US" sz="2400" b="1" dirty="0"/>
          </a:p>
          <a:p>
            <a:endParaRPr lang="en-US" dirty="0"/>
          </a:p>
        </p:txBody>
      </p:sp>
    </p:spTree>
    <p:extLst>
      <p:ext uri="{BB962C8B-B14F-4D97-AF65-F5344CB8AC3E}">
        <p14:creationId xmlns:p14="http://schemas.microsoft.com/office/powerpoint/2010/main" val="40229905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111</TotalTime>
  <Words>1135</Words>
  <Application>Microsoft Office PowerPoint</Application>
  <PresentationFormat>Widescreen</PresentationFormat>
  <Paragraphs>80</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Garamond</vt:lpstr>
      <vt:lpstr>Gill Sans MT</vt:lpstr>
      <vt:lpstr>Wingdings</vt:lpstr>
      <vt:lpstr>SavonVTI</vt:lpstr>
      <vt:lpstr>Com 3105 E-Commerce Application Development</vt:lpstr>
      <vt:lpstr>Learning Objectives</vt:lpstr>
      <vt:lpstr>What is Application Programming Interface (API)</vt:lpstr>
      <vt:lpstr>What is API?</vt:lpstr>
      <vt:lpstr>Types of API</vt:lpstr>
      <vt:lpstr>What is SOAP Web Service?</vt:lpstr>
      <vt:lpstr>What is SOAP Web Service?</vt:lpstr>
      <vt:lpstr>SOAP Web Service</vt:lpstr>
      <vt:lpstr>What is RESTful Web Service?</vt:lpstr>
      <vt:lpstr>RESTful Web Service</vt:lpstr>
      <vt:lpstr>REST vs SOAP Web Services</vt:lpstr>
      <vt:lpstr>REST vs SOAP Web Services</vt:lpstr>
      <vt:lpstr>API Economy</vt:lpstr>
      <vt:lpstr>Paypal API Payment Sample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Ajax Demo</dc:title>
  <dc:creator>Hans Yip</dc:creator>
  <cp:lastModifiedBy>Hans Yip</cp:lastModifiedBy>
  <cp:revision>22</cp:revision>
  <dcterms:created xsi:type="dcterms:W3CDTF">2019-11-08T14:14:16Z</dcterms:created>
  <dcterms:modified xsi:type="dcterms:W3CDTF">2020-03-30T22:17:33Z</dcterms:modified>
</cp:coreProperties>
</file>