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3/31/2020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3/31/2020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Com 3105 E-Commerce Application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Learning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What is microservice?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8AC3-D1E0-4DB3-9B30-8300DB7E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microservice?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264E6-87F7-4BA6-AC24-C091A8473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err="1">
                <a:highlight>
                  <a:srgbClr val="FFFF00"/>
                </a:highlight>
              </a:rPr>
              <a:t>microService</a:t>
            </a:r>
            <a:r>
              <a:rPr lang="en-US" sz="3200" dirty="0"/>
              <a:t>: is an </a:t>
            </a:r>
            <a:r>
              <a:rPr lang="en-US" sz="3200" dirty="0">
                <a:solidFill>
                  <a:srgbClr val="FF0000"/>
                </a:solidFill>
              </a:rPr>
              <a:t>architectural style </a:t>
            </a:r>
            <a:r>
              <a:rPr lang="en-US" sz="3200" dirty="0"/>
              <a:t>in which </a:t>
            </a:r>
            <a:r>
              <a:rPr lang="en-US" sz="3200" dirty="0">
                <a:solidFill>
                  <a:srgbClr val="FF0000"/>
                </a:solidFill>
              </a:rPr>
              <a:t>applications are composed from loosely coupled API services </a:t>
            </a:r>
            <a:r>
              <a:rPr lang="en-US" sz="3200" dirty="0"/>
              <a:t>with automated lifecycles.</a:t>
            </a:r>
          </a:p>
          <a:p>
            <a:r>
              <a:rPr lang="en-US" sz="3200" dirty="0"/>
              <a:t>NOTE: Microservice is a variant of the SOA (Service-oriented architecture) architectural style that structures an application as a collection of loosely coupled services.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7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FEC6-AC4A-45C5-844D-FC1DCC66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Without </a:t>
            </a:r>
            <a:r>
              <a:rPr lang="en-US" dirty="0" err="1"/>
              <a:t>MicroService</a:t>
            </a:r>
            <a:endParaRPr lang="en-US" dirty="0"/>
          </a:p>
        </p:txBody>
      </p:sp>
      <p:grpSp>
        <p:nvGrpSpPr>
          <p:cNvPr id="4" name="Canvas 12">
            <a:extLst>
              <a:ext uri="{FF2B5EF4-FFF2-40B4-BE49-F238E27FC236}">
                <a16:creationId xmlns:a16="http://schemas.microsoft.com/office/drawing/2014/main" id="{08F6FC4B-22E0-4ABD-AF30-7AD62213D1D7}"/>
              </a:ext>
            </a:extLst>
          </p:cNvPr>
          <p:cNvGrpSpPr>
            <a:grpSpLocks/>
          </p:cNvGrpSpPr>
          <p:nvPr/>
        </p:nvGrpSpPr>
        <p:grpSpPr bwMode="auto">
          <a:xfrm>
            <a:off x="2752725" y="2638425"/>
            <a:ext cx="6324600" cy="3054350"/>
            <a:chOff x="0" y="-3835"/>
            <a:chExt cx="52210" cy="30541"/>
          </a:xfrm>
        </p:grpSpPr>
        <p:sp>
          <p:nvSpPr>
            <p:cNvPr id="5" name="AutoShape 9">
              <a:extLst>
                <a:ext uri="{FF2B5EF4-FFF2-40B4-BE49-F238E27FC236}">
                  <a16:creationId xmlns:a16="http://schemas.microsoft.com/office/drawing/2014/main" id="{CD4D50EE-1044-4AEE-8299-8573CEB44F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-3835"/>
              <a:ext cx="52210" cy="30541"/>
            </a:xfrm>
            <a:prstGeom prst="rect">
              <a:avLst/>
            </a:prstGeom>
            <a:noFill/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18">
              <a:extLst>
                <a:ext uri="{FF2B5EF4-FFF2-40B4-BE49-F238E27FC236}">
                  <a16:creationId xmlns:a16="http://schemas.microsoft.com/office/drawing/2014/main" id="{DF38A923-BF7B-4916-9F8B-715B0903E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939" y="-2140"/>
              <a:ext cx="15564" cy="1309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AutoShape 7">
              <a:extLst>
                <a:ext uri="{FF2B5EF4-FFF2-40B4-BE49-F238E27FC236}">
                  <a16:creationId xmlns:a16="http://schemas.microsoft.com/office/drawing/2014/main" id="{29257046-BB2E-46BE-BA8D-3FC462603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3" y="16585"/>
              <a:ext cx="8173" cy="6768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BF2C53F-1E06-4D65-BC6E-64A0481ED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3" y="-1086"/>
              <a:ext cx="6941" cy="29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C494A1BE-F07B-4E0D-A837-34F1C371C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3" y="2870"/>
              <a:ext cx="6941" cy="29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">
              <a:extLst>
                <a:ext uri="{FF2B5EF4-FFF2-40B4-BE49-F238E27FC236}">
                  <a16:creationId xmlns:a16="http://schemas.microsoft.com/office/drawing/2014/main" id="{B229602C-35CD-426F-B861-9293BB838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3" y="6858"/>
              <a:ext cx="6941" cy="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37003C15-97C4-4526-BC62-2318940957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553" y="10959"/>
              <a:ext cx="171" cy="56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CC7FBDFC-BBF8-4417-9416-19D651519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2" y="-1702"/>
              <a:ext cx="9144" cy="115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sng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PAST</a:t>
              </a: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Complex, single-unit, Monolithic solutions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719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74AE6-AC9A-484B-A253-EE2EE026B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With </a:t>
            </a:r>
            <a:r>
              <a:rPr lang="en-US" dirty="0" err="1"/>
              <a:t>MicroService</a:t>
            </a:r>
            <a:endParaRPr lang="en-US" dirty="0"/>
          </a:p>
        </p:txBody>
      </p:sp>
      <p:grpSp>
        <p:nvGrpSpPr>
          <p:cNvPr id="4" name="Canvas 12">
            <a:extLst>
              <a:ext uri="{FF2B5EF4-FFF2-40B4-BE49-F238E27FC236}">
                <a16:creationId xmlns:a16="http://schemas.microsoft.com/office/drawing/2014/main" id="{680CBDCE-7D90-4713-AE45-03F69A809B0D}"/>
              </a:ext>
            </a:extLst>
          </p:cNvPr>
          <p:cNvGrpSpPr>
            <a:grpSpLocks/>
          </p:cNvGrpSpPr>
          <p:nvPr/>
        </p:nvGrpSpPr>
        <p:grpSpPr bwMode="auto">
          <a:xfrm>
            <a:off x="2638425" y="2257425"/>
            <a:ext cx="6629400" cy="3359150"/>
            <a:chOff x="0" y="-3835"/>
            <a:chExt cx="52210" cy="30541"/>
          </a:xfrm>
        </p:grpSpPr>
        <p:sp>
          <p:nvSpPr>
            <p:cNvPr id="5" name="AutoShape 12">
              <a:extLst>
                <a:ext uri="{FF2B5EF4-FFF2-40B4-BE49-F238E27FC236}">
                  <a16:creationId xmlns:a16="http://schemas.microsoft.com/office/drawing/2014/main" id="{41916278-333A-41AF-B11F-2909415804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-3835"/>
              <a:ext cx="52210" cy="30541"/>
            </a:xfrm>
            <a:prstGeom prst="rect">
              <a:avLst/>
            </a:prstGeom>
            <a:noFill/>
            <a:ln w="9525">
              <a:solidFill>
                <a:srgbClr val="17365D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11">
              <a:extLst>
                <a:ext uri="{FF2B5EF4-FFF2-40B4-BE49-F238E27FC236}">
                  <a16:creationId xmlns:a16="http://schemas.microsoft.com/office/drawing/2014/main" id="{4C98971A-79F5-42AD-87FE-5EE514302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8" y="15531"/>
              <a:ext cx="8172" cy="6768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0131DC93-75AC-42BD-9E24-775E7B271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59" y="-387"/>
              <a:ext cx="6941" cy="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710C3374-81A3-4404-8E16-F12EFFAF9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0" y="-387"/>
              <a:ext cx="6941" cy="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3B90315-F74F-4098-A7AE-2B2D02C2B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4" y="-387"/>
              <a:ext cx="6940" cy="2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7">
              <a:extLst>
                <a:ext uri="{FF2B5EF4-FFF2-40B4-BE49-F238E27FC236}">
                  <a16:creationId xmlns:a16="http://schemas.microsoft.com/office/drawing/2014/main" id="{6B948EFD-8998-43C5-9FC6-90F5BB5271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33" y="2603"/>
              <a:ext cx="44" cy="12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D852C02D-67F0-4EF8-BFC0-FB9D1603E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7" y="-387"/>
              <a:ext cx="9766" cy="129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sng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FUTURE</a:t>
              </a:r>
              <a:endParaRPr kumimoji="0" 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Cloud &amp; microService based, SaaS solutions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5">
              <a:extLst>
                <a:ext uri="{FF2B5EF4-FFF2-40B4-BE49-F238E27FC236}">
                  <a16:creationId xmlns:a16="http://schemas.microsoft.com/office/drawing/2014/main" id="{706F3032-719D-413D-98B6-B64966E89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70" y="15531"/>
              <a:ext cx="8173" cy="6768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4">
              <a:extLst>
                <a:ext uri="{FF2B5EF4-FFF2-40B4-BE49-F238E27FC236}">
                  <a16:creationId xmlns:a16="http://schemas.microsoft.com/office/drawing/2014/main" id="{8E32B228-A01F-4ABA-BE9E-9D2B67BF1D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64" y="15531"/>
              <a:ext cx="8172" cy="6768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3">
              <a:extLst>
                <a:ext uri="{FF2B5EF4-FFF2-40B4-BE49-F238E27FC236}">
                  <a16:creationId xmlns:a16="http://schemas.microsoft.com/office/drawing/2014/main" id="{D681683D-A246-472E-8D1E-E83CEADC1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160" y="2603"/>
              <a:ext cx="1" cy="12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utoShape 2">
              <a:extLst>
                <a:ext uri="{FF2B5EF4-FFF2-40B4-BE49-F238E27FC236}">
                  <a16:creationId xmlns:a16="http://schemas.microsoft.com/office/drawing/2014/main" id="{8B41FC5D-87E0-48F5-8ED7-79ABAEA937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89" y="2603"/>
              <a:ext cx="45" cy="129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7988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739BC-A680-4544-8CD8-FD09B924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Characteristics of </a:t>
            </a:r>
            <a:r>
              <a:rPr lang="en-US" dirty="0" err="1"/>
              <a:t>microService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E212E-BA6D-4B30-9046-408C14154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dirty="0">
                <a:highlight>
                  <a:srgbClr val="FFFF00"/>
                </a:highlight>
              </a:rPr>
              <a:t>Behavior</a:t>
            </a:r>
            <a:r>
              <a:rPr lang="en-US" sz="3200" dirty="0"/>
              <a:t>: Deployed Independently &amp; Frequently.</a:t>
            </a:r>
          </a:p>
          <a:p>
            <a:pPr lvl="0"/>
            <a:r>
              <a:rPr lang="en-US" sz="3200" b="1" dirty="0">
                <a:highlight>
                  <a:srgbClr val="FFFF00"/>
                </a:highlight>
              </a:rPr>
              <a:t>Control</a:t>
            </a:r>
            <a:r>
              <a:rPr lang="en-US" sz="3200" dirty="0"/>
              <a:t>: Easily Scale Development.</a:t>
            </a:r>
          </a:p>
          <a:p>
            <a:pPr lvl="0"/>
            <a:r>
              <a:rPr lang="en-US" sz="3200" b="1" dirty="0">
                <a:highlight>
                  <a:srgbClr val="FFFF00"/>
                </a:highlight>
              </a:rPr>
              <a:t>Reusability</a:t>
            </a:r>
            <a:r>
              <a:rPr lang="en-US" sz="3200" dirty="0"/>
              <a:t>: Services are built for reusable.</a:t>
            </a:r>
          </a:p>
          <a:p>
            <a:pPr lvl="0"/>
            <a:r>
              <a:rPr lang="en-US" sz="3200" b="1" dirty="0">
                <a:highlight>
                  <a:srgbClr val="FFFF00"/>
                </a:highlight>
              </a:rPr>
              <a:t>Resiliency</a:t>
            </a:r>
            <a:r>
              <a:rPr lang="en-US" sz="3200" dirty="0"/>
              <a:t>: Independently Affected &amp; Highly Observable (easy to id the problem).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8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F00D2-608A-41C2-ADBA-A78E88712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MicroServices</a:t>
            </a:r>
            <a:r>
              <a:rPr lang="en-US" dirty="0"/>
              <a:t> vs Monolithic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A29D2-D739-42F8-835D-B24A49702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highlight>
                  <a:srgbClr val="FFFF00"/>
                </a:highlight>
              </a:rPr>
              <a:t>Traditional</a:t>
            </a:r>
            <a:r>
              <a:rPr lang="en-US" sz="2800" b="1" dirty="0"/>
              <a:t> software development processes </a:t>
            </a:r>
            <a:r>
              <a:rPr lang="en-US" sz="2800" dirty="0"/>
              <a:t>(waterfall, agile, </a:t>
            </a:r>
            <a:r>
              <a:rPr lang="en-US" sz="2800" dirty="0" err="1"/>
              <a:t>etc</a:t>
            </a:r>
            <a:r>
              <a:rPr lang="en-US" sz="2800" dirty="0"/>
              <a:t>) usually result in relatively </a:t>
            </a:r>
            <a:r>
              <a:rPr lang="en-US" sz="2800" dirty="0">
                <a:solidFill>
                  <a:srgbClr val="FF0000"/>
                </a:solidFill>
              </a:rPr>
              <a:t>large teams </a:t>
            </a:r>
            <a:r>
              <a:rPr lang="en-US" sz="2800" dirty="0"/>
              <a:t>working on a </a:t>
            </a:r>
            <a:r>
              <a:rPr lang="en-US" sz="2800" dirty="0">
                <a:solidFill>
                  <a:srgbClr val="FF0000"/>
                </a:solidFill>
              </a:rPr>
              <a:t>single,</a:t>
            </a:r>
            <a:r>
              <a:rPr lang="en-US" sz="2800" dirty="0"/>
              <a:t> monolithic deployment artifact. </a:t>
            </a:r>
          </a:p>
          <a:p>
            <a:r>
              <a:rPr lang="en-US" sz="2800" dirty="0"/>
              <a:t>There are </a:t>
            </a:r>
            <a:r>
              <a:rPr lang="en-US" sz="2800" dirty="0">
                <a:solidFill>
                  <a:srgbClr val="FF0000"/>
                </a:solidFill>
              </a:rPr>
              <a:t>some issues with the traditional </a:t>
            </a:r>
            <a:r>
              <a:rPr lang="en-US" sz="2800" dirty="0"/>
              <a:t>approaches: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no single developer (or group of developers) understands </a:t>
            </a:r>
            <a:r>
              <a:rPr lang="en-US" sz="2800" dirty="0"/>
              <a:t>the entirety of the application. 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Limited re-use </a:t>
            </a:r>
            <a:r>
              <a:rPr lang="en-US" sz="2800" dirty="0"/>
              <a:t>is realized across monolithic applications.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>
                <a:solidFill>
                  <a:srgbClr val="FF0000"/>
                </a:solidFill>
              </a:rPr>
              <a:t>Scaling</a:t>
            </a:r>
            <a:r>
              <a:rPr lang="en-US" sz="2800" dirty="0"/>
              <a:t> monolithic applications </a:t>
            </a:r>
            <a:r>
              <a:rPr lang="en-US" sz="2800" dirty="0">
                <a:solidFill>
                  <a:srgbClr val="FF0000"/>
                </a:solidFill>
              </a:rPr>
              <a:t>can be challenging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9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8CA4B-AB07-461E-AA94-189565E5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MicroServices</a:t>
            </a:r>
            <a:r>
              <a:rPr lang="en-US" dirty="0"/>
              <a:t> vs Monolithic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9CF6E-9C0B-4D7E-A0AD-B88314C24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100" b="1" dirty="0"/>
              <a:t>A </a:t>
            </a:r>
            <a:r>
              <a:rPr lang="en-US" sz="5100" b="1" dirty="0">
                <a:highlight>
                  <a:srgbClr val="FFFF00"/>
                </a:highlight>
              </a:rPr>
              <a:t>microservice architecture </a:t>
            </a:r>
            <a:r>
              <a:rPr lang="en-US" sz="5100" dirty="0"/>
              <a:t>with cloud deployment technologies and  API management provides an alternate approach to software development. The monolith is instead “</a:t>
            </a:r>
            <a:r>
              <a:rPr lang="en-US" sz="5100" dirty="0">
                <a:solidFill>
                  <a:srgbClr val="FF0000"/>
                </a:solidFill>
              </a:rPr>
              <a:t>broken up” into a set of independent services </a:t>
            </a:r>
            <a:r>
              <a:rPr lang="en-US" sz="5100" dirty="0"/>
              <a:t>that are deployed and maintained separately. </a:t>
            </a:r>
          </a:p>
          <a:p>
            <a:r>
              <a:rPr lang="en-US" sz="5100" dirty="0"/>
              <a:t>This has the following </a:t>
            </a:r>
            <a:r>
              <a:rPr lang="en-US" sz="5100" dirty="0">
                <a:solidFill>
                  <a:srgbClr val="FF0000"/>
                </a:solidFill>
              </a:rPr>
              <a:t>advantages:</a:t>
            </a:r>
          </a:p>
          <a:p>
            <a:pPr lvl="1">
              <a:buFont typeface="Wingdings" pitchFamily="2" charset="2"/>
              <a:buChar char="§"/>
            </a:pPr>
            <a:r>
              <a:rPr lang="en-US" sz="5100" dirty="0"/>
              <a:t>Services are encouraged to be </a:t>
            </a:r>
            <a:r>
              <a:rPr lang="en-US" sz="5100" dirty="0">
                <a:solidFill>
                  <a:srgbClr val="FF0000"/>
                </a:solidFill>
              </a:rPr>
              <a:t>small. </a:t>
            </a:r>
            <a:r>
              <a:rPr lang="en-US" sz="5100" dirty="0"/>
              <a:t>(less time to develop, and easy to deploy)</a:t>
            </a:r>
          </a:p>
          <a:p>
            <a:pPr lvl="1">
              <a:buFont typeface="Wingdings" pitchFamily="2" charset="2"/>
              <a:buChar char="§"/>
            </a:pPr>
            <a:r>
              <a:rPr lang="en-US" sz="5100" dirty="0"/>
              <a:t>Services using standard interface protocol can be consumed and </a:t>
            </a:r>
            <a:r>
              <a:rPr lang="en-US" sz="5100" dirty="0">
                <a:solidFill>
                  <a:srgbClr val="FF0000"/>
                </a:solidFill>
              </a:rPr>
              <a:t>re-used</a:t>
            </a:r>
            <a:r>
              <a:rPr lang="en-US" sz="5100" dirty="0"/>
              <a:t> by other services.</a:t>
            </a:r>
          </a:p>
          <a:p>
            <a:pPr lvl="1">
              <a:buFont typeface="Wingdings" pitchFamily="2" charset="2"/>
              <a:buChar char="§"/>
            </a:pPr>
            <a:r>
              <a:rPr lang="en-US" sz="5100" dirty="0"/>
              <a:t>Services exist as independent deployment artifacts and </a:t>
            </a:r>
            <a:r>
              <a:rPr lang="en-US" sz="5100" dirty="0">
                <a:solidFill>
                  <a:srgbClr val="FF0000"/>
                </a:solidFill>
              </a:rPr>
              <a:t>can be scaled independently</a:t>
            </a:r>
            <a:r>
              <a:rPr lang="en-US" sz="51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75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CCB96-ADE3-4B46-A111-C06588B64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MicroServices</a:t>
            </a:r>
            <a:r>
              <a:rPr lang="en-US" dirty="0"/>
              <a:t> vs Monolithic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CBA00-5730-4C2D-AC4D-F5BBC5069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</a:t>
            </a:r>
            <a:r>
              <a:rPr lang="en-US" sz="3200" dirty="0">
                <a:highlight>
                  <a:srgbClr val="FFFF00"/>
                </a:highlight>
              </a:rPr>
              <a:t>tradeoff </a:t>
            </a:r>
            <a:r>
              <a:rPr lang="en-US" sz="3200" dirty="0"/>
              <a:t>of this flexibility is </a:t>
            </a:r>
            <a:r>
              <a:rPr lang="en-US" sz="3200" dirty="0">
                <a:solidFill>
                  <a:srgbClr val="FF0000"/>
                </a:solidFill>
              </a:rPr>
              <a:t>complexity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0000"/>
                </a:solidFill>
              </a:rPr>
              <a:t>Managing a multitude of distributed services at scale is difficult</a:t>
            </a:r>
            <a:r>
              <a:rPr lang="en-US" sz="3200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Services potentially are </a:t>
            </a:r>
            <a:r>
              <a:rPr lang="en-US" sz="3200" dirty="0">
                <a:solidFill>
                  <a:srgbClr val="FF0000"/>
                </a:solidFill>
              </a:rPr>
              <a:t>too granular </a:t>
            </a:r>
            <a:r>
              <a:rPr lang="en-US" sz="3200" dirty="0"/>
              <a:t>. (good documentation is needed, so that easy to search for them, and easy to id the impact during services downtime. Testing may be complex).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solidFill>
                  <a:srgbClr val="FF0000"/>
                </a:solidFill>
              </a:rPr>
              <a:t>Degrading performance </a:t>
            </a:r>
            <a:r>
              <a:rPr lang="en-US" sz="3200" dirty="0"/>
              <a:t>during heavy use of services.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08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350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Garamond</vt:lpstr>
      <vt:lpstr>Gill Sans MT</vt:lpstr>
      <vt:lpstr>Wingdings</vt:lpstr>
      <vt:lpstr>SavonVTI</vt:lpstr>
      <vt:lpstr>Com 3105 E-Commerce Application Development</vt:lpstr>
      <vt:lpstr>Learning Objectives</vt:lpstr>
      <vt:lpstr>What is microservice?</vt:lpstr>
      <vt:lpstr>Without MicroService</vt:lpstr>
      <vt:lpstr>With MicroService</vt:lpstr>
      <vt:lpstr>Characteristics of microService</vt:lpstr>
      <vt:lpstr>MicroServices vs Monolithic Applications</vt:lpstr>
      <vt:lpstr>MicroServices vs Monolithic Applications</vt:lpstr>
      <vt:lpstr>MicroServices vs Monolithic Applications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Demo</dc:title>
  <dc:creator>Hans Yip</dc:creator>
  <cp:lastModifiedBy>Hans Yip</cp:lastModifiedBy>
  <cp:revision>15</cp:revision>
  <dcterms:created xsi:type="dcterms:W3CDTF">2019-11-08T14:14:16Z</dcterms:created>
  <dcterms:modified xsi:type="dcterms:W3CDTF">2020-03-31T04:00:17Z</dcterms:modified>
</cp:coreProperties>
</file>