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2" r:id="rId4"/>
    <p:sldId id="259" r:id="rId5"/>
    <p:sldId id="278" r:id="rId6"/>
    <p:sldId id="260" r:id="rId7"/>
    <p:sldId id="261" r:id="rId8"/>
    <p:sldId id="263" r:id="rId9"/>
    <p:sldId id="279" r:id="rId10"/>
    <p:sldId id="262" r:id="rId11"/>
    <p:sldId id="264" r:id="rId12"/>
    <p:sldId id="265" r:id="rId13"/>
    <p:sldId id="266" r:id="rId14"/>
    <p:sldId id="280" r:id="rId15"/>
    <p:sldId id="267" r:id="rId16"/>
    <p:sldId id="268" r:id="rId17"/>
    <p:sldId id="272" r:id="rId18"/>
    <p:sldId id="271" r:id="rId19"/>
    <p:sldId id="269" r:id="rId20"/>
    <p:sldId id="273" r:id="rId21"/>
    <p:sldId id="270" r:id="rId22"/>
    <p:sldId id="274" r:id="rId23"/>
    <p:sldId id="275" r:id="rId24"/>
    <p:sldId id="276" r:id="rId25"/>
    <p:sldId id="277" r:id="rId26"/>
    <p:sldId id="281" r:id="rId27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00CCFF"/>
    <a:srgbClr val="FF3300"/>
    <a:srgbClr val="99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10" autoAdjust="0"/>
  </p:normalViewPr>
  <p:slideViewPr>
    <p:cSldViewPr>
      <p:cViewPr>
        <p:scale>
          <a:sx n="75" d="100"/>
          <a:sy n="75" d="100"/>
        </p:scale>
        <p:origin x="-101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55E7CE6-65C3-4F08-A5F1-64712BDE3A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CC7DE74-CB14-4523-9500-F2D181CA88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85CEC-1A95-41C7-86FC-F2E96E8886A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·talk about some background or the significance of the research topic</a:t>
            </a:r>
          </a:p>
          <a:p>
            <a:r>
              <a:rPr lang="en-US" altLang="zh-CN"/>
              <a:t>·then the topic itself will be explained in detail</a:t>
            </a:r>
          </a:p>
          <a:p>
            <a:r>
              <a:rPr lang="en-US" altLang="zh-CN"/>
              <a:t>·based on the proposed topic, we clarify the research problem</a:t>
            </a:r>
          </a:p>
          <a:p>
            <a:r>
              <a:rPr lang="en-US" altLang="zh-CN"/>
              <a:t>·to address the problem, we propose an AOC based method</a:t>
            </a:r>
          </a:p>
          <a:p>
            <a:r>
              <a:rPr lang="en-US" altLang="zh-CN"/>
              <a:t>·this an ongoing research progress</a:t>
            </a:r>
          </a:p>
          <a:p>
            <a:r>
              <a:rPr lang="en-US" altLang="zh-CN"/>
              <a:t>·future work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AC56C-36AC-447D-9AAC-43D2046E36D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★entity -&gt; heterogenous of cars vechicals</a:t>
            </a:r>
          </a:p>
          <a:p>
            <a:r>
              <a:rPr lang="en-US" altLang="zh-CN"/>
              <a:t>★autonomous behaviors -&gt; the behaviors a vechical can do, stop, move, change line, the mechanism to guide these movements</a:t>
            </a:r>
          </a:p>
          <a:p>
            <a:r>
              <a:rPr lang="en-US" altLang="zh-CN"/>
              <a:t>★coupling relationship -&gt; constrain on their behavior</a:t>
            </a:r>
          </a:p>
          <a:p>
            <a:r>
              <a:rPr lang="en-US" altLang="zh-CN"/>
              <a:t>constrain 1:</a:t>
            </a:r>
          </a:p>
          <a:p>
            <a:r>
              <a:rPr lang="en-US" altLang="zh-CN"/>
              <a:t>entity-entity: vechecial - vechecial</a:t>
            </a:r>
          </a:p>
          <a:p>
            <a:r>
              <a:rPr lang="en-US" altLang="zh-CN"/>
              <a:t>constrain 2:</a:t>
            </a:r>
          </a:p>
          <a:p>
            <a:r>
              <a:rPr lang="en-US" altLang="zh-CN"/>
              <a:t>entity-environment: e.g. concrete: the road, abstract: the traffic law</a:t>
            </a:r>
          </a:p>
          <a:p>
            <a:r>
              <a:rPr lang="en-US" altLang="zh-CN"/>
              <a:t>★</a:t>
            </a:r>
            <a:r>
              <a:rPr lang="zh-CN" altLang="en-US"/>
              <a:t>：</a:t>
            </a:r>
            <a:r>
              <a:rPr lang="en-US" altLang="zh-CN"/>
              <a:t>patterns emerge from the local autonomous interaction under the coupling relationship:</a:t>
            </a:r>
          </a:p>
          <a:p>
            <a:r>
              <a:rPr lang="en-US" altLang="zh-CN"/>
              <a:t>traffic jam.</a:t>
            </a: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E61E1-E896-441A-B455-E9D4B401722A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Considering the validation based on real-world data.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F0BDF-01FD-4353-A26A-E69B0C3F1063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重点</a:t>
            </a:r>
          </a:p>
          <a:p>
            <a:r>
              <a:rPr lang="en-US" altLang="zh-CN"/>
              <a:t>pyramid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E4847-A7E2-49E9-8361-01FFC65AE22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·talk about some background or the significance of the research topic</a:t>
            </a:r>
          </a:p>
          <a:p>
            <a:r>
              <a:rPr lang="en-US" altLang="zh-CN"/>
              <a:t>·then the topic itself will be explained in detail</a:t>
            </a:r>
          </a:p>
          <a:p>
            <a:r>
              <a:rPr lang="en-US" altLang="zh-CN"/>
              <a:t>·based on the proposed topic, we clarify the research problem</a:t>
            </a:r>
          </a:p>
          <a:p>
            <a:r>
              <a:rPr lang="en-US" altLang="zh-CN"/>
              <a:t>·to address the problem, we propose an AOC based method</a:t>
            </a:r>
          </a:p>
          <a:p>
            <a:r>
              <a:rPr lang="en-US" altLang="zh-CN"/>
              <a:t>·this an ongoing research progress</a:t>
            </a:r>
          </a:p>
          <a:p>
            <a:r>
              <a:rPr lang="en-US" altLang="zh-CN"/>
              <a:t>·future work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A2B60-5DEF-407A-B54B-F8DD34E5C301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social science joint study from</a:t>
            </a:r>
          </a:p>
          <a:p>
            <a:r>
              <a:rPr lang="en-US" altLang="zh-CN"/>
              <a:t>digital age</a:t>
            </a:r>
          </a:p>
          <a:p>
            <a:r>
              <a:rPr lang="en-US" altLang="zh-CN"/>
              <a:t>joint effort from computer science, physicists etc</a:t>
            </a:r>
          </a:p>
          <a:p>
            <a:endParaRPr lang="en-US" altLang="zh-CN"/>
          </a:p>
          <a:p>
            <a:r>
              <a:rPr lang="en-US" altLang="zh-CN"/>
              <a:t>Nevertheless, the near future looks promising, especially if a few fundamental features of social networks can be emphasized.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7E273-CA98-40DA-BC6A-9D820216CCD0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zh-CN"/>
              <a:t>For the past 50 years or so, </a:t>
            </a:r>
            <a:r>
              <a:rPr lang="en-US" altLang="zh-CN" b="1"/>
              <a:t>sociologists have thought deeply about the importance of interactions between people</a:t>
            </a:r>
            <a:r>
              <a:rPr lang="en-US" altLang="zh-CN"/>
              <a:t>, institutions and markets in determining collective social behavior. They have </a:t>
            </a:r>
            <a:r>
              <a:rPr lang="en-US" altLang="zh-CN" b="1"/>
              <a:t>even built a language — network analysis</a:t>
            </a:r>
            <a:r>
              <a:rPr lang="en-US" altLang="zh-CN"/>
              <a:t> — to describe these interactions in quantitative terms. </a:t>
            </a:r>
          </a:p>
          <a:p>
            <a:pPr marL="228600" indent="-228600"/>
            <a:endParaRPr lang="en-US" altLang="zh-CN"/>
          </a:p>
          <a:p>
            <a:pPr marL="228600" indent="-228600"/>
            <a:r>
              <a:rPr lang="en-US" altLang="zh-CN"/>
              <a:t>But the </a:t>
            </a:r>
            <a:r>
              <a:rPr lang="en-US" altLang="zh-CN" b="1"/>
              <a:t>objects of analysis, such as friendship ties, are hard to observe</a:t>
            </a:r>
            <a:r>
              <a:rPr lang="en-US" altLang="zh-CN"/>
              <a:t>, especially for </a:t>
            </a:r>
            <a:r>
              <a:rPr lang="en-US" altLang="zh-CN" b="1"/>
              <a:t>large numbers of people over extended periods of time</a:t>
            </a:r>
            <a:r>
              <a:rPr lang="en-US" altLang="zh-CN"/>
              <a:t>. As a result, network data have historically comprised </a:t>
            </a:r>
            <a:r>
              <a:rPr lang="en-US" altLang="zh-CN" b="1"/>
              <a:t>one-time snapshots, often for quite small groups</a:t>
            </a:r>
            <a:r>
              <a:rPr lang="en-US" altLang="zh-CN"/>
              <a:t>. </a:t>
            </a:r>
          </a:p>
          <a:p>
            <a:pPr marL="228600" indent="-228600"/>
            <a:endParaRPr lang="en-US" altLang="zh-CN"/>
          </a:p>
          <a:p>
            <a:pPr marL="228600" indent="-228600"/>
            <a:r>
              <a:rPr lang="en-US" altLang="zh-CN"/>
              <a:t>Complexity view of human society: a large number of heterogeneous entities interaction at different contexts with different purposes. </a:t>
            </a:r>
          </a:p>
          <a:p>
            <a:pPr marL="228600" indent="-228600"/>
            <a:r>
              <a:rPr lang="en-US" altLang="zh-CN"/>
              <a:t>Multiplexity: people interact locally through different social context with different purpose and generate coupled results</a:t>
            </a:r>
          </a:p>
          <a:p>
            <a:pPr marL="228600" indent="-228600"/>
            <a:endParaRPr lang="en-US" altLang="zh-CN"/>
          </a:p>
          <a:p>
            <a:pPr marL="228600" indent="-228600"/>
            <a:r>
              <a:rPr lang="zh-CN" altLang="en-US"/>
              <a:t>这里还需要</a:t>
            </a:r>
            <a:r>
              <a:rPr lang="en-US" altLang="zh-CN"/>
              <a:t>elaboration</a:t>
            </a:r>
            <a:r>
              <a:rPr lang="zh-CN" altLang="en-US"/>
              <a:t>一下</a:t>
            </a:r>
          </a:p>
          <a:p>
            <a:pPr marL="228600" indent="-228600"/>
            <a:endParaRPr lang="zh-CN" altLang="en-US"/>
          </a:p>
          <a:p>
            <a:pPr marL="228600" indent="-228600"/>
            <a:r>
              <a:rPr lang="en-US" altLang="zh-CN"/>
              <a:t>social interactions involve a large number of individuals with different purpose and incentive in different social context and generate different 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large number of heterogeneous individuals, purposes, personalities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at different social contexts, </a:t>
            </a:r>
          </a:p>
          <a:p>
            <a:pPr marL="228600" indent="-228600">
              <a:buFontTx/>
              <a:buAutoNum type="arabicPeriod"/>
            </a:pPr>
            <a:r>
              <a:rPr lang="en-US" altLang="zh-CN"/>
              <a:t>generate different global patterns (not at individual level) patterns.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D23F7-3DB0-4560-BFB7-F79B21BEF11F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·talk about some background or the significance of the research topic</a:t>
            </a:r>
          </a:p>
          <a:p>
            <a:r>
              <a:rPr lang="en-US" altLang="zh-CN"/>
              <a:t>·then the topic itself will be explained in detail</a:t>
            </a:r>
          </a:p>
          <a:p>
            <a:r>
              <a:rPr lang="en-US" altLang="zh-CN"/>
              <a:t>·based on the proposed topic, we clarify the research problem</a:t>
            </a:r>
          </a:p>
          <a:p>
            <a:r>
              <a:rPr lang="en-US" altLang="zh-CN"/>
              <a:t>·to address the problem, we propose an AOC based method</a:t>
            </a:r>
          </a:p>
          <a:p>
            <a:r>
              <a:rPr lang="en-US" altLang="zh-CN"/>
              <a:t>·this an ongoing research progress</a:t>
            </a:r>
          </a:p>
          <a:p>
            <a:r>
              <a:rPr lang="en-US" altLang="zh-CN"/>
              <a:t>·future work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EDCBF-097E-4ED4-9B1E-116B3F55CFB9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这一部分进一步</a:t>
            </a:r>
            <a:r>
              <a:rPr lang="en-US" altLang="zh-CN"/>
              <a:t>clarify</a:t>
            </a:r>
            <a:r>
              <a:rPr lang="zh-CN" altLang="en-US"/>
              <a:t>，这一部分是关键！</a:t>
            </a:r>
          </a:p>
          <a:p>
            <a:r>
              <a:rPr lang="en-US" altLang="zh-CN"/>
              <a:t>not autonomous, are homogeneous in nature!</a:t>
            </a:r>
          </a:p>
          <a:p>
            <a:endParaRPr lang="en-US" altLang="zh-CN"/>
          </a:p>
          <a:p>
            <a:r>
              <a:rPr lang="en-US" altLang="zh-CN"/>
              <a:t>in real social life, people are purpose, the behavior differently in different scenarios (social contexts) even same contexts at different times.</a:t>
            </a:r>
          </a:p>
          <a:p>
            <a:r>
              <a:rPr lang="en-US" altLang="zh-CN"/>
              <a:t>this kind of hetegrogenity in atuonomous behavior and also interaction incentive, can we negelect them?</a:t>
            </a:r>
          </a:p>
          <a:p>
            <a:endParaRPr lang="en-US" altLang="zh-CN"/>
          </a:p>
          <a:p>
            <a:r>
              <a:rPr lang="en-US" altLang="zh-CN"/>
              <a:t>The algorithmic component of the model is based on Milgram's experiment. We start</a:t>
            </a:r>
          </a:p>
          <a:p>
            <a:r>
              <a:rPr lang="en-US" altLang="zh-CN"/>
              <a:t>with two arbitrary nodes in the network, denoted s and t; the goal is to transmit a message</a:t>
            </a:r>
          </a:p>
          <a:p>
            <a:r>
              <a:rPr lang="en-US" altLang="zh-CN"/>
              <a:t>from s to t in as few steps as possible. We study decentralized algorithms, mechanisms</a:t>
            </a:r>
          </a:p>
          <a:p>
            <a:r>
              <a:rPr lang="en-US" altLang="zh-CN"/>
              <a:t>whereby the message is passed sequentially from a current message holder to one of its (local</a:t>
            </a:r>
          </a:p>
          <a:p>
            <a:r>
              <a:rPr lang="en-US" altLang="zh-CN"/>
              <a:t>or long-range) contacts, using only local information. In particular, the message holder u in</a:t>
            </a:r>
          </a:p>
          <a:p>
            <a:r>
              <a:rPr lang="en-US" altLang="zh-CN"/>
              <a:t>a given step has knowledge of</a:t>
            </a:r>
          </a:p>
          <a:p>
            <a:r>
              <a:rPr lang="en-US" altLang="zh-CN"/>
              <a:t>(i) the set of local contacts among all nodes (i.e. the underlying grid structure);</a:t>
            </a:r>
          </a:p>
          <a:p>
            <a:r>
              <a:rPr lang="en-US" altLang="zh-CN"/>
              <a:t>(ii) the location, on the lattice, of the target t; and</a:t>
            </a:r>
          </a:p>
          <a:p>
            <a:r>
              <a:rPr lang="en-US" altLang="zh-CN"/>
              <a:t>(iii) the locations and long-range contacts of all nodes that have come in contact with the</a:t>
            </a:r>
          </a:p>
          <a:p>
            <a:r>
              <a:rPr lang="en-US" altLang="zh-CN"/>
              <a:t>message.</a:t>
            </a: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1C434-6DB6-4A08-9EED-300CCE0278B4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·talk about some background or the significance of the research topic</a:t>
            </a:r>
          </a:p>
          <a:p>
            <a:r>
              <a:rPr lang="en-US" altLang="zh-CN"/>
              <a:t>·then the topic itself will be explained in detail</a:t>
            </a:r>
          </a:p>
          <a:p>
            <a:r>
              <a:rPr lang="en-US" altLang="zh-CN"/>
              <a:t>·based on the proposed topic, we clarify the research problem</a:t>
            </a:r>
          </a:p>
          <a:p>
            <a:r>
              <a:rPr lang="en-US" altLang="zh-CN"/>
              <a:t>·to address the problem, we propose an AOC based method</a:t>
            </a:r>
          </a:p>
          <a:p>
            <a:r>
              <a:rPr lang="en-US" altLang="zh-CN"/>
              <a:t>·this an ongoing research progress</a:t>
            </a:r>
          </a:p>
          <a:p>
            <a:r>
              <a:rPr lang="en-US" altLang="zh-CN"/>
              <a:t>·future work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19EA-BE20-4136-ACC5-B4F37BB7EEB0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nontrivial: the cultural diversity can be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63562C1-0B5D-489F-BD9A-4D7B81D73F5F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9C08A8-F272-479D-9C9F-77C59CD9C94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072FA-466D-40A8-8E09-D1D51698064F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3568-0604-4CC4-B5E4-0FF17A0508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CA1DC1-7AFD-4C44-8F59-E26A385A7311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D5F34-24A6-43A2-8C02-FF53CB3574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A116B3-1B2B-45BD-90E1-F727C7F9AB61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519D71-FF5E-4499-87C9-650572FA23B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7C60E9-0A40-4A90-BEA7-E4A3A83AAD2C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26B675-F594-433E-82E5-33AFD271C4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537AC-28D3-4DF0-89AC-0EF537CC377E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2ED6-FBE5-4541-8575-D755AE84C1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DAE0E-8236-46E4-8574-07047D9A41D6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515B3-BA57-4836-8E6C-19728E8349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F21CC-EA0E-481A-AD9A-B3689885ABFA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9DBD-691E-4DD3-8E80-BE0B7E764F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8B406-9151-4C49-9ED6-95FB54BF7B85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CFE9-29FA-40F0-A81A-DAA5CAFF6F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D2D2B2-ABC2-41B8-9C0B-0A5970E3D783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29C5-C7E3-4384-B5D1-EE217788CE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ABB6-B229-4DE0-AF60-3DD9BA1A5D08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2E61F-FE6B-4EC5-BF1D-0A1B7B0134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ACB23-097A-4B38-B8A3-4D4C976F3A6D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8E5D-2CDC-4628-8843-0F1EBCC035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CE62F-E574-4EA2-9BEE-ADD377994F40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C9F32-A45C-4C2C-9A99-6F1C35FDC1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j-lt"/>
              </a:defRPr>
            </a:lvl1pPr>
          </a:lstStyle>
          <a:p>
            <a:fld id="{6235F835-D497-4E59-AC6A-3F97E8370009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j-lt"/>
              </a:defRPr>
            </a:lvl1pPr>
          </a:lstStyle>
          <a:p>
            <a:endParaRPr lang="en-US" altLang="zh-CN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j-lt"/>
              </a:defRPr>
            </a:lvl1pPr>
          </a:lstStyle>
          <a:p>
            <a:fld id="{5FE574B9-505F-490F-A1E8-EF498224C35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37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83D65867-1834-4D1F-95D3-C3FFE2661B37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4439472-0063-4DB2-A3A9-0B3F01CA9FD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800"/>
              <a:t>Characterizing </a:t>
            </a:r>
            <a:r>
              <a:rPr lang="en-US" altLang="zh-CN" sz="3800" i="1"/>
              <a:t>Multiplex Social Dynamics</a:t>
            </a:r>
            <a:r>
              <a:rPr lang="en-US" altLang="zh-CN" sz="3800"/>
              <a:t> with </a:t>
            </a:r>
            <a:r>
              <a:rPr lang="en-US" altLang="zh-CN" sz="3800" i="1"/>
              <a:t>Autonomy Oriented Computing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/>
              <a:t>            PHD Student:  Huang Lailei </a:t>
            </a:r>
          </a:p>
          <a:p>
            <a:pPr>
              <a:lnSpc>
                <a:spcPct val="90000"/>
              </a:lnSpc>
            </a:pPr>
            <a:r>
              <a:rPr lang="en-US" altLang="zh-CN" sz="2000"/>
              <a:t>Principal Supervisor:   Prof. Jiming Liu</a:t>
            </a:r>
          </a:p>
          <a:p>
            <a:pPr>
              <a:lnSpc>
                <a:spcPct val="90000"/>
              </a:lnSpc>
            </a:pPr>
            <a:r>
              <a:rPr lang="en-US" altLang="zh-CN" sz="2000"/>
              <a:t>          Co-supervisor:   Dr. Li Chun Hung</a:t>
            </a:r>
          </a:p>
          <a:p>
            <a:pPr>
              <a:lnSpc>
                <a:spcPct val="90000"/>
              </a:lnSpc>
            </a:pPr>
            <a:endParaRPr lang="en-US" altLang="zh-CN" sz="2000"/>
          </a:p>
          <a:p>
            <a:pPr>
              <a:lnSpc>
                <a:spcPct val="90000"/>
              </a:lnSpc>
            </a:pPr>
            <a:r>
              <a:rPr lang="en-US" altLang="zh-CN" sz="1800"/>
              <a:t>Department of Computer Science, HKBU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57600" y="8382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i="1"/>
              <a:t>The 11</a:t>
            </a:r>
            <a:r>
              <a:rPr lang="en-US" altLang="zh-CN" sz="1800" i="1" baseline="30000"/>
              <a:t>th </a:t>
            </a:r>
            <a:r>
              <a:rPr lang="en-US" altLang="zh-CN" sz="1800" i="1"/>
              <a:t>Postgraduate Research Symposium</a:t>
            </a:r>
            <a:endParaRPr lang="en-US" sz="1800" i="1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762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3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E7C1-94B2-4F6E-B6C4-DDECA384EA90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DC59-908E-44E7-950D-A8B3C3DD3E00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Research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229600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CN" sz="2300"/>
              <a:t>    To </a:t>
            </a:r>
            <a:r>
              <a:rPr lang="en-US" altLang="zh-CN" sz="2300" b="1"/>
              <a:t>specify the topic</a:t>
            </a:r>
            <a:r>
              <a:rPr lang="en-US" altLang="zh-CN" sz="2300"/>
              <a:t> to a research problem, we need to: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2200" b="1"/>
              <a:t>clarify the social interaction contexts.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2200" b="1"/>
              <a:t>formally model the defined social interactions.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2200" b="1"/>
              <a:t>most importantly, formally propose the multiplex coupling mechanism.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2200" b="1"/>
              <a:t>clearly define the global measurements.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2200" b="1"/>
              <a:t>observe the multiplex effect from the local/global perspective, e.g.</a:t>
            </a:r>
          </a:p>
          <a:p>
            <a:pPr marL="1371600" lvl="2" indent="-700088">
              <a:buFontTx/>
              <a:buChar char="–"/>
            </a:pPr>
            <a:r>
              <a:rPr lang="en-US" altLang="zh-CN" sz="2000"/>
              <a:t>How the local behavior in one social interaction can affect the global performance of the other social dynamic process?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55626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5 Steps</a:t>
            </a:r>
          </a:p>
        </p:txBody>
      </p:sp>
      <p:sp>
        <p:nvSpPr>
          <p:cNvPr id="15366" name="AutoShape 6"/>
          <p:cNvSpPr>
            <a:spLocks/>
          </p:cNvSpPr>
          <p:nvPr/>
        </p:nvSpPr>
        <p:spPr bwMode="auto">
          <a:xfrm>
            <a:off x="7696200" y="24384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/>
          </p:cNvSpPr>
          <p:nvPr/>
        </p:nvSpPr>
        <p:spPr bwMode="auto">
          <a:xfrm>
            <a:off x="7772400" y="36576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001000" y="2438400"/>
            <a:ext cx="1066800" cy="4889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300"/>
              <a:t>The framework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077200" y="3627438"/>
            <a:ext cx="838200" cy="6397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/>
              <a:t>The baseline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8" grpId="0" animBg="1"/>
      <p:bldP spid="153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395-042E-4CA0-A685-46AB19E668B4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720-57E9-4C82-B548-A15483052218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124200" y="1066800"/>
            <a:ext cx="4953000" cy="3429000"/>
          </a:xfrm>
          <a:prstGeom prst="rect">
            <a:avLst/>
          </a:prstGeom>
          <a:solidFill>
            <a:srgbClr val="FFFF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Social Interaction Clarification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803775"/>
            <a:ext cx="8229600" cy="1327150"/>
          </a:xfrm>
        </p:spPr>
        <p:txBody>
          <a:bodyPr/>
          <a:lstStyle/>
          <a:p>
            <a:r>
              <a:rPr lang="en-US" altLang="zh-CN" sz="2400"/>
              <a:t>Peer influence among individuals. </a:t>
            </a:r>
          </a:p>
          <a:p>
            <a:r>
              <a:rPr lang="en-US" altLang="zh-CN" sz="2400"/>
              <a:t>Social resource searching and sharing.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38200" y="2743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>
                <a:solidFill>
                  <a:schemeClr val="tx2"/>
                </a:solidFill>
              </a:rPr>
              <a:t>Two social contexts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198596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62000" y="434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/>
              <a:t>Nature</a:t>
            </a:r>
            <a:r>
              <a:rPr lang="zh-CN" altLang="en-US" sz="2400" b="0"/>
              <a:t>：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09600" y="5943600"/>
            <a:ext cx="670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0"/>
              <a:t>[8] R. Axelrod. The dissemination of culture. Journal of Conflict Resolution, 41(2):203–226, 1997.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400800" y="4572000"/>
            <a:ext cx="1600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i="1"/>
              <a:t>cultural</a:t>
            </a:r>
            <a:r>
              <a:rPr lang="en-US" altLang="zh-CN" sz="1800"/>
              <a:t> interaction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400800" y="5257800"/>
            <a:ext cx="21336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i="1"/>
              <a:t>Resource sharing</a:t>
            </a:r>
            <a:r>
              <a:rPr lang="en-US" altLang="zh-CN" sz="1800"/>
              <a:t> interaction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09600" y="6172200"/>
            <a:ext cx="830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100"/>
              <a:t>[9] G. Lai, N. Lin, and S.-Y. Leung. Network resources, contact resources, and status attainment. Social Networks, 20:159–178, 1998.</a:t>
            </a:r>
          </a:p>
        </p:txBody>
      </p:sp>
      <p:pic>
        <p:nvPicPr>
          <p:cNvPr id="17426" name="Picture 18" descr="cult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146175"/>
            <a:ext cx="4191000" cy="1673225"/>
          </a:xfrm>
          <a:prstGeom prst="rect">
            <a:avLst/>
          </a:prstGeom>
          <a:noFill/>
        </p:spPr>
      </p:pic>
      <p:pic>
        <p:nvPicPr>
          <p:cNvPr id="17427" name="Picture 19" descr="res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0425" y="2590800"/>
            <a:ext cx="4219575" cy="17891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uiExpand="1" build="p"/>
      <p:bldP spid="17416" grpId="0"/>
      <p:bldP spid="17417" grpId="0" animBg="1"/>
      <p:bldP spid="17419" grpId="0"/>
      <p:bldP spid="17421" grpId="0"/>
      <p:bldP spid="17422" grpId="0" animBg="1"/>
      <p:bldP spid="17423" grpId="0" animBg="1"/>
      <p:bldP spid="174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AC-5C89-4F7B-A8EB-FCC9B77592D3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A51-FF19-447B-9900-06DE13852C25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Social Interaction Clarification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zh-CN"/>
              <a:t>Motivation to choose these two types of social interactions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3000"/>
              <a:t>representativeness </a:t>
            </a:r>
          </a:p>
          <a:p>
            <a:pPr marL="1371600" lvl="2" indent="-700088"/>
            <a:r>
              <a:rPr lang="en-US" altLang="zh-CN"/>
              <a:t>prevailing in daily life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3000"/>
              <a:t>relatedness </a:t>
            </a:r>
          </a:p>
          <a:p>
            <a:pPr marL="1371600" lvl="2" indent="-700088"/>
            <a:r>
              <a:rPr lang="en-US" altLang="zh-CN"/>
              <a:t>sociological literatures supporting [10][11]</a:t>
            </a:r>
          </a:p>
          <a:p>
            <a:pPr marL="990600" lvl="1" indent="-646113">
              <a:buFontTx/>
              <a:buAutoNum type="arabicPeriod"/>
            </a:pPr>
            <a:r>
              <a:rPr lang="en-US" altLang="zh-CN" sz="3000"/>
              <a:t>comparability </a:t>
            </a:r>
          </a:p>
          <a:p>
            <a:pPr marL="1371600" lvl="2" indent="-700088"/>
            <a:r>
              <a:rPr lang="en-US" altLang="zh-CN"/>
              <a:t>related modeling work exists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5759450"/>
            <a:ext cx="883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100"/>
              <a:t>[10] G. Plickert, R. R.Cote, and B. Wellman. It’s not who you know, it’s how you know them:who exchanges what with whom. Scoial Networks, 29(3):405–429, 2007.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100"/>
              <a:t>[11] O. Lizardo. How cultural tastes shape personal networks. American Sociological Review, 71(5):778–807, 2006.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376F-5EA1-4477-B4AF-2FD8C634873F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072-0147-45A3-A8F0-55F6B1C5B77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Social Interaction Clarification </a:t>
            </a:r>
            <a:r>
              <a:rPr lang="en-US" altLang="zh-CN" sz="3200">
                <a:latin typeface="Arial"/>
              </a:rPr>
              <a:t>–</a:t>
            </a:r>
            <a:r>
              <a:rPr lang="en-US" altLang="zh-CN" sz="3200"/>
              <a:t> Related work</a:t>
            </a:r>
            <a:r>
              <a:rPr lang="en-US" altLang="zh-CN" sz="380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Axelord Culture Dissemination Models [8]</a:t>
            </a:r>
          </a:p>
          <a:p>
            <a:pPr lvl="1"/>
            <a:r>
              <a:rPr lang="en-US" altLang="zh-CN"/>
              <a:t>Persistence of culture diversity</a:t>
            </a:r>
          </a:p>
          <a:p>
            <a:pPr lvl="1"/>
            <a:r>
              <a:rPr lang="en-US" altLang="zh-CN"/>
              <a:t>Assumptions &amp; limitations</a:t>
            </a:r>
          </a:p>
          <a:p>
            <a:pPr lvl="1"/>
            <a:endParaRPr lang="en-US" altLang="zh-CN"/>
          </a:p>
          <a:p>
            <a:r>
              <a:rPr lang="en-US" altLang="zh-CN"/>
              <a:t>Kleinberg Decentralized Search Model [12]</a:t>
            </a:r>
          </a:p>
          <a:p>
            <a:pPr lvl="1"/>
            <a:r>
              <a:rPr lang="en-US" altLang="zh-CN"/>
              <a:t>Navigability of social network </a:t>
            </a:r>
            <a:r>
              <a:rPr lang="en-US" altLang="zh-CN" sz="2400"/>
              <a:t>(Milgram Experiment)</a:t>
            </a:r>
          </a:p>
          <a:p>
            <a:pPr lvl="1"/>
            <a:r>
              <a:rPr lang="en-US" altLang="zh-CN"/>
              <a:t>Assumptions &amp; limitations</a:t>
            </a:r>
          </a:p>
          <a:p>
            <a:endParaRPr lang="en-US" altLang="zh-CN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5913438"/>
            <a:ext cx="670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 b="0"/>
              <a:t>[8]R. Axelrod. The dissemination of culture. Journal of Conflict Resolution, 41(2):203–226, 1997.</a:t>
            </a:r>
          </a:p>
          <a:p>
            <a:r>
              <a:rPr lang="en-US" altLang="zh-CN" sz="1200" b="0"/>
              <a:t>[12]J. Kleinberg. The small-world phenomenon: an algorithmic perspective. In Proceedings of the 32nd ACM Symposium on Theory of Computing, pages 163–170, 2000.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89650" y="23002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0066FF"/>
                </a:solidFill>
              </a:rPr>
              <a:t>Open &amp; dynamic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0" y="26670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3300"/>
                </a:solidFill>
              </a:rPr>
              <a:t>system-level &amp; no autonomy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0" y="4572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0066FF"/>
                </a:solidFill>
              </a:rPr>
              <a:t>local-view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0" y="49530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3300"/>
                </a:solidFill>
              </a:rPr>
              <a:t>not open &amp; no dynamic &amp; no incentive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62200" y="5181600"/>
            <a:ext cx="2057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Still Mystery [2]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2000" y="64770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 b="0"/>
              <a:t>[2] J. Kleinberg. The convergence of social and technological network. Communications of the ACM, 51(11):66–72, 2008.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  <p:bldP spid="215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DD3B-1FDF-4C2B-82BD-3ED261102120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861E-7D96-4290-82C1-D1E62B7ADAE5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600" i="1"/>
              <a:t>Background </a:t>
            </a:r>
          </a:p>
          <a:p>
            <a:pPr lvl="1">
              <a:lnSpc>
                <a:spcPct val="80000"/>
              </a:lnSpc>
            </a:pPr>
            <a:r>
              <a:rPr lang="en-US" altLang="zh-CN" sz="2200" i="1"/>
              <a:t>– Social behavior modeling with local global perspective.</a:t>
            </a:r>
          </a:p>
          <a:p>
            <a:pPr lvl="1">
              <a:lnSpc>
                <a:spcPct val="80000"/>
              </a:lnSpc>
            </a:pPr>
            <a:endParaRPr lang="en-US" altLang="zh-CN" sz="2200" i="1"/>
          </a:p>
          <a:p>
            <a:pPr>
              <a:lnSpc>
                <a:spcPct val="80000"/>
              </a:lnSpc>
            </a:pPr>
            <a:r>
              <a:rPr lang="en-US" altLang="zh-CN" sz="2600" i="1"/>
              <a:t>Research Topic </a:t>
            </a:r>
          </a:p>
          <a:p>
            <a:pPr lvl="1">
              <a:lnSpc>
                <a:spcPct val="80000"/>
              </a:lnSpc>
            </a:pPr>
            <a:r>
              <a:rPr lang="en-US" altLang="zh-CN" sz="2200" i="1"/>
              <a:t>– The Multiplex social dynamics. </a:t>
            </a:r>
          </a:p>
          <a:p>
            <a:pPr lvl="1">
              <a:lnSpc>
                <a:spcPct val="80000"/>
              </a:lnSpc>
            </a:pPr>
            <a:endParaRPr lang="en-US" altLang="zh-CN" sz="2200" i="1"/>
          </a:p>
          <a:p>
            <a:pPr>
              <a:lnSpc>
                <a:spcPct val="80000"/>
              </a:lnSpc>
            </a:pPr>
            <a:r>
              <a:rPr lang="en-US" altLang="zh-CN" sz="2600" i="1"/>
              <a:t>Research Problem</a:t>
            </a:r>
          </a:p>
          <a:p>
            <a:pPr lvl="1">
              <a:lnSpc>
                <a:spcPct val="80000"/>
              </a:lnSpc>
            </a:pPr>
            <a:r>
              <a:rPr lang="en-US" altLang="zh-CN" sz="2200" i="1"/>
              <a:t>What is the multiplexity effect on cultural and resource sharing dynamic processes? (target measurements)</a:t>
            </a:r>
          </a:p>
          <a:p>
            <a:pPr lvl="1">
              <a:lnSpc>
                <a:spcPct val="80000"/>
              </a:lnSpc>
            </a:pPr>
            <a:endParaRPr lang="en-US" altLang="zh-CN" sz="2200" i="1"/>
          </a:p>
          <a:p>
            <a:pPr>
              <a:lnSpc>
                <a:spcPct val="80000"/>
              </a:lnSpc>
            </a:pPr>
            <a:r>
              <a:rPr lang="en-US" altLang="zh-CN" sz="2600" i="1"/>
              <a:t>The AOC Approach &amp;</a:t>
            </a:r>
          </a:p>
          <a:p>
            <a:pPr>
              <a:lnSpc>
                <a:spcPct val="80000"/>
              </a:lnSpc>
            </a:pPr>
            <a:r>
              <a:rPr lang="en-US" altLang="zh-CN" sz="2600" i="1"/>
              <a:t>Current Progress </a:t>
            </a:r>
            <a:r>
              <a:rPr lang="en-US" altLang="zh-CN" sz="2600" i="1">
                <a:sym typeface="Wingdings" pitchFamily="2" charset="2"/>
              </a:rPr>
              <a:t></a:t>
            </a:r>
            <a:endParaRPr lang="en-US" altLang="zh-CN" sz="2600" i="1"/>
          </a:p>
          <a:p>
            <a:pPr lvl="1">
              <a:lnSpc>
                <a:spcPct val="80000"/>
              </a:lnSpc>
            </a:pPr>
            <a:endParaRPr lang="en-US" altLang="zh-CN" sz="2200" i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6AB-F020-4C61-BAAD-9A936EC7976D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CA9D-46A7-4769-9444-15D79B11FE5B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AOC Approach - Concerns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600"/>
              <a:t>The need of the AOC Approach: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Suitable to the nature of the multiplexity social interactions.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Able to address assumptions that related work neglects.</a:t>
            </a:r>
          </a:p>
          <a:p>
            <a:pPr lvl="1">
              <a:lnSpc>
                <a:spcPct val="90000"/>
              </a:lnSpc>
            </a:pPr>
            <a:endParaRPr lang="en-US" altLang="zh-CN" sz="2200"/>
          </a:p>
          <a:p>
            <a:pPr>
              <a:lnSpc>
                <a:spcPct val="90000"/>
              </a:lnSpc>
            </a:pPr>
            <a:r>
              <a:rPr lang="en-US" altLang="zh-CN" sz="2600"/>
              <a:t>Our purpose: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AOC-by-Prototyping - iteratively do the 5 steps until non-trivial &amp; realistic local/global pattern be observed.</a:t>
            </a:r>
          </a:p>
          <a:p>
            <a:pPr>
              <a:lnSpc>
                <a:spcPct val="90000"/>
              </a:lnSpc>
            </a:pPr>
            <a:endParaRPr lang="en-US" altLang="zh-CN" sz="2600"/>
          </a:p>
          <a:p>
            <a:pPr>
              <a:lnSpc>
                <a:spcPct val="90000"/>
              </a:lnSpc>
            </a:pPr>
            <a:r>
              <a:rPr lang="en-US" altLang="zh-CN" sz="2600"/>
              <a:t>Current progress: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The AOC-MSD framework </a:t>
            </a:r>
            <a:r>
              <a:rPr lang="en-US" altLang="zh-CN" sz="2200">
                <a:solidFill>
                  <a:srgbClr val="FF0000"/>
                </a:solidFill>
              </a:rPr>
              <a:t>step2 &amp; step3</a:t>
            </a:r>
            <a:endParaRPr lang="en-US" altLang="zh-CN" sz="2200"/>
          </a:p>
          <a:p>
            <a:pPr lvl="1">
              <a:lnSpc>
                <a:spcPct val="90000"/>
              </a:lnSpc>
            </a:pPr>
            <a:r>
              <a:rPr lang="en-US" altLang="zh-CN" sz="2200"/>
              <a:t>The Baseline model </a:t>
            </a:r>
            <a:r>
              <a:rPr lang="en-US" altLang="zh-CN" sz="2200">
                <a:solidFill>
                  <a:srgbClr val="FF0000"/>
                </a:solidFill>
              </a:rPr>
              <a:t>step4 &amp; step5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52525" y="5943600"/>
            <a:ext cx="67722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b="0"/>
              <a:t>[13] J. Liu, X. Jin, and K. C. Tsui. Autonomy oriented computing (aoc): Formulating computational </a:t>
            </a:r>
          </a:p>
          <a:p>
            <a:r>
              <a:rPr lang="en-US" altLang="zh-CN" sz="1200" b="0"/>
              <a:t>systems with autonomous components. IEEE Transactions on Systems, Man, and Cybernetics, </a:t>
            </a:r>
          </a:p>
          <a:p>
            <a:r>
              <a:rPr lang="en-US" altLang="zh-CN" sz="1200" b="0"/>
              <a:t>Part A, 35(6):879–902, 2005.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A69-7193-462A-A453-77250D6F5E36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40CF-1F27-4651-A38E-5A9DF9DBB34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b="1"/>
              <a:t>Current Progress1: AOC-MSD Framework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1800"/>
          </a:p>
          <a:p>
            <a:pPr>
              <a:lnSpc>
                <a:spcPct val="80000"/>
              </a:lnSpc>
            </a:pPr>
            <a:r>
              <a:rPr lang="en-US" altLang="zh-CN" sz="1800"/>
              <a:t>An </a:t>
            </a:r>
            <a:r>
              <a:rPr lang="en-US" altLang="zh-CN" sz="1800">
                <a:solidFill>
                  <a:srgbClr val="FF0000"/>
                </a:solidFill>
              </a:rPr>
              <a:t>entity</a:t>
            </a:r>
            <a:r>
              <a:rPr lang="en-US" altLang="zh-CN" sz="1800"/>
              <a:t> holds attributes related to both social interactions;</a:t>
            </a:r>
          </a:p>
          <a:p>
            <a:pPr>
              <a:lnSpc>
                <a:spcPct val="80000"/>
              </a:lnSpc>
            </a:pPr>
            <a:endParaRPr lang="en-US" altLang="zh-CN" sz="1800"/>
          </a:p>
          <a:p>
            <a:pPr>
              <a:lnSpc>
                <a:spcPct val="80000"/>
              </a:lnSpc>
            </a:pPr>
            <a:r>
              <a:rPr lang="en-US" altLang="zh-CN" sz="1800"/>
              <a:t>Cultural Vector</a:t>
            </a:r>
          </a:p>
          <a:p>
            <a:pPr lvl="1">
              <a:lnSpc>
                <a:spcPct val="80000"/>
              </a:lnSpc>
            </a:pPr>
            <a:endParaRPr lang="en-US" altLang="zh-CN" sz="1600"/>
          </a:p>
          <a:p>
            <a:pPr lvl="1">
              <a:lnSpc>
                <a:spcPct val="80000"/>
              </a:lnSpc>
            </a:pPr>
            <a:endParaRPr lang="en-US" altLang="zh-CN" sz="16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CN" sz="1600"/>
          </a:p>
          <a:p>
            <a:pPr>
              <a:lnSpc>
                <a:spcPct val="80000"/>
              </a:lnSpc>
            </a:pPr>
            <a:r>
              <a:rPr lang="en-US" altLang="zh-CN" sz="1800"/>
              <a:t>cultural similarity</a:t>
            </a:r>
          </a:p>
          <a:p>
            <a:pPr lvl="1">
              <a:lnSpc>
                <a:spcPct val="80000"/>
              </a:lnSpc>
            </a:pPr>
            <a:r>
              <a:rPr lang="en-US" altLang="zh-CN" sz="1600" b="1"/>
              <a:t>Overlap of the cultural feature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1"/>
              <a:t>      </a:t>
            </a:r>
          </a:p>
          <a:p>
            <a:pPr lvl="1">
              <a:lnSpc>
                <a:spcPct val="80000"/>
              </a:lnSpc>
            </a:pPr>
            <a:endParaRPr lang="en-US" altLang="zh-CN" sz="1600"/>
          </a:p>
          <a:p>
            <a:pPr>
              <a:lnSpc>
                <a:spcPct val="80000"/>
              </a:lnSpc>
            </a:pPr>
            <a:r>
              <a:rPr lang="en-US" altLang="zh-CN" sz="1800"/>
              <a:t>Resource Memory</a:t>
            </a:r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1143000" y="1371600"/>
            <a:ext cx="2895600" cy="609600"/>
            <a:chOff x="816" y="768"/>
            <a:chExt cx="1680" cy="384"/>
          </a:xfrm>
        </p:grpSpPr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816" y="768"/>
              <a:ext cx="1680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864" y="816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/>
                <a:t>A. Social Entity Profile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5029200" y="1371600"/>
            <a:ext cx="3124200" cy="609600"/>
            <a:chOff x="3120" y="768"/>
            <a:chExt cx="2016" cy="384"/>
          </a:xfrm>
        </p:grpSpPr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>
              <a:off x="3120" y="768"/>
              <a:ext cx="2016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120" y="816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800"/>
                <a:t>B. Local Autonomy</a:t>
              </a:r>
            </a:p>
          </p:txBody>
        </p:sp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" y="5029200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b="0"/>
          </a:p>
        </p:txBody>
      </p: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19400"/>
            <a:ext cx="4552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68675"/>
            <a:ext cx="2743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686175"/>
            <a:ext cx="1362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554538"/>
            <a:ext cx="2514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5489575"/>
            <a:ext cx="3505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83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9800"/>
            <a:ext cx="4038600" cy="2244725"/>
          </a:xfrm>
          <a:noFill/>
          <a:ln/>
        </p:spPr>
        <p:txBody>
          <a:bodyPr/>
          <a:lstStyle/>
          <a:p>
            <a:r>
              <a:rPr lang="en-US" altLang="zh-CN" sz="1800"/>
              <a:t>and behaves </a:t>
            </a:r>
            <a:r>
              <a:rPr lang="en-US" altLang="zh-CN" sz="1800">
                <a:solidFill>
                  <a:srgbClr val="FF0000"/>
                </a:solidFill>
              </a:rPr>
              <a:t>autonomously</a:t>
            </a:r>
            <a:r>
              <a:rPr lang="en-US" altLang="zh-CN" sz="1800"/>
              <a:t> in the social interactions: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838200" y="5791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 i="1"/>
              <a:t>r </a:t>
            </a:r>
            <a:r>
              <a:rPr lang="en-US" altLang="zh-CN" sz="1800" b="0"/>
              <a:t>denote a resource type</a:t>
            </a:r>
          </a:p>
        </p:txBody>
      </p:sp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191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2743200" y="3733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/>
              <a:t>culture parameter</a:t>
            </a: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3200400" y="365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 flipV="1">
            <a:off x="1828800" y="3886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3528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/>
              <a:t>resource parameter</a:t>
            </a: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3276600" y="5257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1447800" y="6248400"/>
            <a:ext cx="670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0"/>
              <a:t>[8] R. Axelrod. The dissemination of culture. Journal of Conflict Resolution, 41(2):203–226,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 build="p"/>
      <p:bldP spid="23584" grpId="0"/>
      <p:bldP spid="23586" grpId="0"/>
      <p:bldP spid="23587" grpId="0" animBg="1"/>
      <p:bldP spid="23588" grpId="0" animBg="1"/>
      <p:bldP spid="23589" grpId="0"/>
      <p:bldP spid="235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061C-E3A8-457A-9FBD-AAD830E6F0B4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191-6EB2-44FD-AE67-49D6F316D5C9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b="1"/>
              <a:t>Current Progress1: AOC-MSD Framework</a:t>
            </a:r>
          </a:p>
        </p:txBody>
      </p:sp>
      <p:sp>
        <p:nvSpPr>
          <p:cNvPr id="36871" name="Rectangle 7"/>
          <p:cNvSpPr>
            <a:spLocks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>
                <a:solidFill>
                  <a:schemeClr val="tx2"/>
                </a:solidFill>
              </a:rPr>
              <a:t> Tie Strength based  Multiplex Mechanism</a:t>
            </a:r>
          </a:p>
        </p:txBody>
      </p:sp>
      <p:sp>
        <p:nvSpPr>
          <p:cNvPr id="36873" name="AutoShape 9"/>
          <p:cNvSpPr>
            <a:spLocks noChangeAspect="1" noChangeArrowheads="1"/>
          </p:cNvSpPr>
          <p:nvPr>
            <p:ph type="body" sz="half" idx="2"/>
          </p:nvPr>
        </p:nvSpPr>
        <p:spPr>
          <a:xfrm>
            <a:off x="4648200" y="2438400"/>
            <a:ext cx="4038600" cy="3844925"/>
          </a:xfrm>
        </p:spPr>
        <p:txBody>
          <a:bodyPr/>
          <a:lstStyle/>
          <a:p>
            <a:endParaRPr lang="en-US" altLang="zh-CN" sz="2000" i="1"/>
          </a:p>
          <a:p>
            <a:r>
              <a:rPr lang="en-US" altLang="zh-CN" sz="2000" i="1"/>
              <a:t>affinity</a:t>
            </a:r>
            <a:r>
              <a:rPr lang="en-US" altLang="zh-CN" sz="2000"/>
              <a:t> as cumulated result of cultural interaction.</a:t>
            </a:r>
          </a:p>
          <a:p>
            <a:r>
              <a:rPr lang="en-US" altLang="zh-CN" sz="2000" i="1"/>
              <a:t>trust</a:t>
            </a:r>
            <a:r>
              <a:rPr lang="en-US" altLang="zh-CN" sz="2000"/>
              <a:t> as cumulated result of resource sharing interaction.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5029200" y="1371600"/>
            <a:ext cx="3276600" cy="609600"/>
            <a:chOff x="2112" y="2880"/>
            <a:chExt cx="1920" cy="336"/>
          </a:xfrm>
        </p:grpSpPr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2112" y="2880"/>
              <a:ext cx="1728" cy="33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112" y="2928"/>
              <a:ext cx="192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/>
                <a:t>C. Coupling Relationship</a:t>
              </a:r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914400" y="1371600"/>
            <a:ext cx="3048000" cy="609600"/>
            <a:chOff x="3120" y="768"/>
            <a:chExt cx="2016" cy="384"/>
          </a:xfrm>
        </p:grpSpPr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>
              <a:off x="3120" y="768"/>
              <a:ext cx="2016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3120" y="816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800"/>
                <a:t>B. Local Autonomy</a:t>
              </a:r>
            </a:p>
          </p:txBody>
        </p:sp>
      </p:grp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4038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14800"/>
            <a:ext cx="3200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953000"/>
            <a:ext cx="3190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703888"/>
            <a:ext cx="58293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781800" y="47244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influencing times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781800" y="5607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satisfying times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 flipV="1">
            <a:off x="7543800" y="45720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7315200" y="54864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600200" y="51196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adjustment coefficient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>
            <a:off x="2743200" y="5486400"/>
            <a:ext cx="76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029200" y="2101850"/>
            <a:ext cx="30480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chemeClr val="tx2"/>
                </a:solidFill>
              </a:rPr>
              <a:t>Multiplexity: local behavior </a:t>
            </a:r>
          </a:p>
          <a:p>
            <a:r>
              <a:rPr lang="en-US" altLang="zh-CN" sz="1800" b="0">
                <a:solidFill>
                  <a:schemeClr val="tx2"/>
                </a:solidFill>
              </a:rPr>
              <a:t>coupling </a:t>
            </a:r>
            <a:r>
              <a:rPr lang="en-US" altLang="zh-CN" sz="1800">
                <a:solidFill>
                  <a:srgbClr val="FF0000"/>
                </a:solidFill>
              </a:rPr>
              <a:t>in essence.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36885" grpId="0"/>
      <p:bldP spid="36887" grpId="0" animBg="1"/>
      <p:bldP spid="36888" grpId="0" animBg="1"/>
      <p:bldP spid="36889" grpId="0"/>
      <p:bldP spid="36890" grpId="0" animBg="1"/>
      <p:bldP spid="368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9EF-BD18-4852-849E-93E7239B42A0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371A-B850-423B-B8C9-D076FF884D26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b="1"/>
              <a:t>Current Progress1: AOC-MSD Framework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16002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/>
              <a:t>Overall View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486400" y="6207125"/>
            <a:ext cx="27432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/>
              <a:t>Initial Implementation </a:t>
            </a:r>
            <a:r>
              <a:rPr lang="en-US" altLang="zh-CN" sz="1800" b="0">
                <a:sym typeface="Wingdings" pitchFamily="2" charset="2"/>
              </a:rPr>
              <a:t></a:t>
            </a:r>
            <a:endParaRPr lang="en-US" altLang="zh-CN" sz="1800" b="0"/>
          </a:p>
        </p:txBody>
      </p:sp>
      <p:pic>
        <p:nvPicPr>
          <p:cNvPr id="28687" name="Picture 15" descr="fram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552575"/>
            <a:ext cx="6381750" cy="434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5787-4C2C-4D32-BC9B-5C5B82D8C0CF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6E1C-6072-4A45-8CE2-45E09E88AA9F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Current Progress2: The Baseline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altLang="zh-CN" sz="2400"/>
              <a:t>Cultural Interaction Behavior</a:t>
            </a: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Resource Sharing Behavior</a:t>
            </a:r>
          </a:p>
          <a:p>
            <a:pPr lvl="1">
              <a:buFont typeface="Wingdings" pitchFamily="2" charset="2"/>
              <a:buNone/>
            </a:pPr>
            <a:endParaRPr lang="en-US" altLang="zh-CN" sz="2400"/>
          </a:p>
          <a:p>
            <a:endParaRPr lang="en-US" altLang="zh-CN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4848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657600"/>
            <a:ext cx="4581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5205413"/>
            <a:ext cx="22098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/>
              <a:t>2. Local behavior based coupling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5410200" y="51054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388100" y="3879850"/>
            <a:ext cx="1958975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Behavior based </a:t>
            </a:r>
          </a:p>
          <a:p>
            <a:pPr algn="ctr"/>
            <a:r>
              <a:rPr lang="en-US" altLang="zh-CN" sz="1800"/>
              <a:t>coupling </a:t>
            </a:r>
          </a:p>
          <a:p>
            <a:pPr algn="ctr"/>
            <a:r>
              <a:rPr lang="en-US" altLang="zh-CN" sz="1800"/>
              <a:t>mechanism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7110413" y="4881563"/>
            <a:ext cx="3571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10800000">
            <a:off x="7110413" y="3505200"/>
            <a:ext cx="357187" cy="3095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324600" y="2895600"/>
            <a:ext cx="22098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/>
              <a:t>1. Serial dynamics happen order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172200" y="1447800"/>
            <a:ext cx="25908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/>
              <a:t>Initialization: 1.Network – 2D lattice; 2.Static – no network    dynamic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037-B4DC-438C-BD56-284514B6973F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420B-9100-4A84-A61E-04C82CB28E62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altLang="zh-CN" i="1"/>
              <a:t>Background</a:t>
            </a:r>
          </a:p>
          <a:p>
            <a:r>
              <a:rPr lang="en-US" altLang="zh-CN" i="1"/>
              <a:t>Research Topic</a:t>
            </a:r>
          </a:p>
          <a:p>
            <a:r>
              <a:rPr lang="en-US" altLang="zh-CN" i="1"/>
              <a:t>Research Problem</a:t>
            </a:r>
          </a:p>
          <a:p>
            <a:r>
              <a:rPr lang="en-US" altLang="zh-CN" i="1"/>
              <a:t>The AOC Approach</a:t>
            </a:r>
          </a:p>
          <a:p>
            <a:r>
              <a:rPr lang="en-US" altLang="zh-CN" i="1"/>
              <a:t>Current Progress</a:t>
            </a:r>
          </a:p>
          <a:p>
            <a:r>
              <a:rPr lang="en-US" altLang="zh-CN" i="1"/>
              <a:t>Conclusions &amp; Future Work</a:t>
            </a:r>
          </a:p>
        </p:txBody>
      </p:sp>
    </p:spTree>
  </p:cSld>
  <p:clrMapOvr>
    <a:masterClrMapping/>
  </p:clrMapOvr>
  <p:transition advTm="4281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5235-8D4C-45B3-97FF-38F335C5DFA8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0E69-FE0C-4246-BBF5-21A9F7932D88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Current Progress2: The Baseline Model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en-US" altLang="zh-CN"/>
              <a:t>Cultural Diversity</a:t>
            </a:r>
          </a:p>
          <a:p>
            <a:pPr lvl="1"/>
            <a:r>
              <a:rPr lang="en-US" altLang="zh-CN" sz="2000"/>
              <a:t>the average size of the largest cultural region normalized by the entity numbers</a:t>
            </a:r>
            <a:r>
              <a:rPr lang="en-US" altLang="zh-CN"/>
              <a:t> </a:t>
            </a:r>
            <a:r>
              <a:rPr lang="en-US" altLang="zh-CN" sz="1800" i="1"/>
              <a:t>&lt;Smax&gt;/N</a:t>
            </a:r>
          </a:p>
          <a:p>
            <a:r>
              <a:rPr lang="en-US" altLang="zh-CN"/>
              <a:t>Resource Utilization Efficiency</a:t>
            </a:r>
          </a:p>
          <a:p>
            <a:pPr lvl="1"/>
            <a:r>
              <a:rPr lang="en-US" altLang="zh-CN"/>
              <a:t>average resource access ratio</a:t>
            </a:r>
          </a:p>
          <a:p>
            <a:pPr lvl="1">
              <a:buFont typeface="Wingdings" pitchFamily="2" charset="2"/>
              <a:buNone/>
            </a:pPr>
            <a:endParaRPr lang="en-US" altLang="zh-CN"/>
          </a:p>
          <a:p>
            <a:pPr lvl="1"/>
            <a:r>
              <a:rPr lang="en-US" altLang="zh-CN"/>
              <a:t>enquiry satisfied ratio: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743200" y="1143000"/>
            <a:ext cx="3352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400"/>
              <a:t>Target Measurements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zh-CN" sz="1800" b="0"/>
              <a:t>-- fraction of all satisfied enquiry messages to the total generated messages</a:t>
            </a:r>
            <a:endParaRPr lang="en-US" altLang="zh-CN" sz="180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5800" y="4129088"/>
            <a:ext cx="716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zh-CN" sz="1800" b="0"/>
              <a:t>-- the average number of resources accessible by all entities</a:t>
            </a:r>
            <a:endParaRPr lang="en-US" altLang="zh-CN" sz="18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6248400"/>
            <a:ext cx="670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0"/>
              <a:t>[8] R. Axelrod. The dissemination of culture. Journal of Conflict Resolution, 41(2):203–226,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C0-EA49-4BB0-8702-6E3B2AE48059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CA52-8699-410B-99B6-C9906B9A02A6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Current Progress2: Preliminary Results A</a:t>
            </a:r>
            <a:br>
              <a:rPr lang="en-US" altLang="zh-CN" sz="3800"/>
            </a:br>
            <a:endParaRPr lang="en-US" altLang="zh-CN" sz="3800"/>
          </a:p>
        </p:txBody>
      </p:sp>
      <p:pic>
        <p:nvPicPr>
          <p:cNvPr id="2560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066800"/>
            <a:ext cx="6096000" cy="2919413"/>
          </a:xfrm>
        </p:spPr>
      </p:pic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419600"/>
            <a:ext cx="1676400" cy="11779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zh-CN" sz="1800"/>
              <a:t>(1) Cultural Region Evolution</a:t>
            </a:r>
          </a:p>
        </p:txBody>
      </p:sp>
      <p:pic>
        <p:nvPicPr>
          <p:cNvPr id="25608" name="Picture 8" descr="f3_phastr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981450"/>
            <a:ext cx="45720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7162800" y="1946275"/>
            <a:ext cx="1600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800" b="0"/>
              <a:t>(2) change of diversity with diff q value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7315200" y="3124200"/>
            <a:ext cx="304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2667000" y="38862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657600" y="4129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 i="1"/>
              <a:t>F</a:t>
            </a:r>
            <a:r>
              <a:rPr lang="en-US" altLang="zh-CN" sz="1800" b="0" i="1" baseline="-25000"/>
              <a:t>c</a:t>
            </a:r>
            <a:r>
              <a:rPr lang="en-US" altLang="zh-CN" sz="1800" b="0" i="1"/>
              <a:t> = 3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457200" y="4343400"/>
            <a:ext cx="1524000" cy="6858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7200" y="4343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0"/>
              <a:t>A. Cultural Evolution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447800" y="6248400"/>
            <a:ext cx="670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0"/>
              <a:t>[8] R. Axelrod. The dissemination of culture. Journal of Conflict Resolution, 41(2):203–226, 1997.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09800" y="5562600"/>
            <a:ext cx="1752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Convergence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8956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build="p"/>
      <p:bldP spid="25609" grpId="0"/>
      <p:bldP spid="25610" grpId="0" animBg="1"/>
      <p:bldP spid="25611" grpId="0" animBg="1"/>
      <p:bldP spid="25612" grpId="0"/>
      <p:bldP spid="25616" grpId="0"/>
      <p:bldP spid="256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9A5-B61B-489B-90D7-0B3A3626F9F0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AFC-6E56-436B-AC87-A6D7504F8D6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Current Progress2: Preliminary Results B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838200" y="3810000"/>
            <a:ext cx="4038600" cy="2168525"/>
          </a:xfrm>
        </p:spPr>
        <p:txBody>
          <a:bodyPr/>
          <a:lstStyle/>
          <a:p>
            <a:r>
              <a:rPr lang="en-US" altLang="zh-CN" sz="2600"/>
              <a:t>Enquiry satisfied ratio change</a:t>
            </a:r>
          </a:p>
        </p:txBody>
      </p:sp>
      <p:pic>
        <p:nvPicPr>
          <p:cNvPr id="40973" name="Picture 13" descr="avgresaccratio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990600"/>
            <a:ext cx="3581400" cy="2681288"/>
          </a:xfrm>
          <a:noFill/>
          <a:ln/>
        </p:spPr>
      </p:pic>
      <p:pic>
        <p:nvPicPr>
          <p:cNvPr id="40975" name="Picture 15" descr="enquiry_satisfied_ratio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352800"/>
            <a:ext cx="3657600" cy="2738438"/>
          </a:xfrm>
          <a:noFill/>
          <a:ln/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876800" y="1219200"/>
            <a:ext cx="4038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600" b="0"/>
              <a:t>Average resource access ratio change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1143000" y="5029200"/>
            <a:ext cx="1371600" cy="9144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990600" y="50292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0"/>
              <a:t>B. Resource Utilization Efficiency</a:t>
            </a: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4114800" y="4343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4114800" y="1676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7150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/>
              <a:t>[ </a:t>
            </a:r>
            <a:r>
              <a:rPr lang="en-US" altLang="zh-CN" sz="1800" b="0" i="1"/>
              <a:t>R</a:t>
            </a:r>
            <a:r>
              <a:rPr lang="en-US" altLang="zh-CN" sz="1800" b="0" i="1" baseline="-25000"/>
              <a:t>c </a:t>
            </a:r>
            <a:r>
              <a:rPr lang="en-US" altLang="zh-CN" sz="1800" b="0" i="1"/>
              <a:t>= 1, eta = 1% </a:t>
            </a:r>
            <a:r>
              <a:rPr lang="en-US" altLang="zh-CN" sz="1800" b="0"/>
              <a:t>]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2819400" y="4267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/>
              <a:t>[ </a:t>
            </a:r>
            <a:r>
              <a:rPr lang="en-US" altLang="zh-CN" sz="1800" b="0" i="1"/>
              <a:t>R</a:t>
            </a:r>
            <a:r>
              <a:rPr lang="en-US" altLang="zh-CN" sz="1800" b="0" i="1" baseline="-25000"/>
              <a:t>c </a:t>
            </a:r>
            <a:r>
              <a:rPr lang="en-US" altLang="zh-CN" sz="1800" b="0" i="1"/>
              <a:t>= 1 </a:t>
            </a:r>
            <a:r>
              <a:rPr lang="en-US" altLang="zh-CN" sz="1800" b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build="p"/>
      <p:bldP spid="40976" grpId="0"/>
      <p:bldP spid="40979" grpId="0" animBg="1"/>
      <p:bldP spid="40980" grpId="0" animBg="1"/>
      <p:bldP spid="40981" grpId="0"/>
      <p:bldP spid="409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1B12-F8C3-4051-8FD1-8968F54879B7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CCF-9C58-4E13-A67F-692AAE6860C5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Current Progress2: Preliminary Results C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724400" y="4495800"/>
            <a:ext cx="4038600" cy="1711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2000"/>
          </a:p>
          <a:p>
            <a:pPr lvl="1"/>
            <a:r>
              <a:rPr lang="en-US" altLang="zh-CN" sz="1800"/>
              <a:t>The effect of </a:t>
            </a:r>
            <a:r>
              <a:rPr lang="en-US" altLang="zh-CN" sz="1800" i="1"/>
              <a:t>cultural diversity</a:t>
            </a:r>
            <a:r>
              <a:rPr lang="en-US" altLang="zh-CN" sz="1800"/>
              <a:t> on the average resource access ratio convergence.</a:t>
            </a:r>
          </a:p>
          <a:p>
            <a:pPr lvl="1"/>
            <a:endParaRPr lang="en-US" altLang="zh-CN" sz="1800"/>
          </a:p>
        </p:txBody>
      </p:sp>
      <p:pic>
        <p:nvPicPr>
          <p:cNvPr id="45063" name="Picture 7" descr="two_reply_rule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068388"/>
            <a:ext cx="3657600" cy="2738437"/>
          </a:xfrm>
          <a:noFill/>
          <a:ln/>
        </p:spPr>
      </p:pic>
      <p:pic>
        <p:nvPicPr>
          <p:cNvPr id="45064" name="Picture 8" descr="similarity_rule_varq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3505200"/>
            <a:ext cx="3505200" cy="2624138"/>
          </a:xfrm>
          <a:noFill/>
          <a:ln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62000" y="1412875"/>
            <a:ext cx="40386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600" b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b="0"/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1800" b="0"/>
              <a:t>The effect of </a:t>
            </a:r>
            <a:r>
              <a:rPr lang="en-US" altLang="zh-CN" sz="1800" b="0" i="1"/>
              <a:t>autonomous resource reply behavior</a:t>
            </a:r>
            <a:r>
              <a:rPr lang="en-US" altLang="zh-CN" sz="1800" b="0"/>
              <a:t> on 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zh-CN" sz="1800" b="0"/>
              <a:t>     the resource access ratio convergence.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066800" y="1219200"/>
            <a:ext cx="1524000" cy="7620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0"/>
              <a:t>C. Multiplex Effect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3962400" y="3200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4419600" y="5410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114800" y="3733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/>
              <a:t>[ N = 400, </a:t>
            </a:r>
            <a:r>
              <a:rPr lang="en-US" altLang="zh-CN" sz="1800" b="0" i="1"/>
              <a:t>Fc = 3, q = 15, Rc = 1, eta = 1% </a:t>
            </a:r>
            <a:r>
              <a:rPr lang="en-US" altLang="zh-CN" sz="1800" b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  <p:bldP spid="45065" grpId="0"/>
      <p:bldP spid="45068" grpId="0" animBg="1"/>
      <p:bldP spid="45069" grpId="0" animBg="1"/>
      <p:bldP spid="450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A0E-B791-4989-88D6-85003D7E4DC8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D831-6A4E-4E50-A42A-1BE1D2DA0DE9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Conclusion and Future Work</a:t>
            </a:r>
            <a:br>
              <a:rPr lang="en-US" altLang="zh-CN" sz="3800"/>
            </a:br>
            <a:endParaRPr lang="en-US" altLang="zh-CN" sz="38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600"/>
              <a:t>Conclusion</a:t>
            </a:r>
          </a:p>
          <a:p>
            <a:pPr lvl="1">
              <a:lnSpc>
                <a:spcPct val="80000"/>
              </a:lnSpc>
            </a:pPr>
            <a:r>
              <a:rPr lang="en-US" altLang="zh-CN" sz="2200"/>
              <a:t>Building an AOC framework to explore the Multiplexity effect on social dynamics.</a:t>
            </a:r>
          </a:p>
          <a:p>
            <a:pPr lvl="1">
              <a:lnSpc>
                <a:spcPct val="80000"/>
              </a:lnSpc>
            </a:pPr>
            <a:r>
              <a:rPr lang="en-US" altLang="zh-CN" sz="2200"/>
              <a:t>Implementing a baseline model and designing a simple behavior coupling mechanism, based on which</a:t>
            </a:r>
          </a:p>
          <a:p>
            <a:pPr lvl="1">
              <a:lnSpc>
                <a:spcPct val="80000"/>
              </a:lnSpc>
            </a:pPr>
            <a:r>
              <a:rPr lang="en-US" altLang="zh-CN" sz="2200"/>
              <a:t>we observe the effect of cultural diversity on the resource utilization efficiency.</a:t>
            </a:r>
          </a:p>
          <a:p>
            <a:pPr lvl="1">
              <a:lnSpc>
                <a:spcPct val="80000"/>
              </a:lnSpc>
            </a:pPr>
            <a:endParaRPr lang="en-US" altLang="zh-CN" sz="2200"/>
          </a:p>
          <a:p>
            <a:pPr>
              <a:lnSpc>
                <a:spcPct val="80000"/>
              </a:lnSpc>
            </a:pPr>
            <a:r>
              <a:rPr lang="en-US" altLang="zh-CN" sz="2600"/>
              <a:t>Future Work</a:t>
            </a:r>
          </a:p>
          <a:p>
            <a:pPr lvl="1">
              <a:lnSpc>
                <a:spcPct val="80000"/>
              </a:lnSpc>
            </a:pPr>
            <a:r>
              <a:rPr lang="en-US" altLang="zh-CN" sz="2200"/>
              <a:t>Refining the entity’s resource profile design.</a:t>
            </a:r>
          </a:p>
          <a:p>
            <a:pPr lvl="1">
              <a:lnSpc>
                <a:spcPct val="80000"/>
              </a:lnSpc>
            </a:pPr>
            <a:r>
              <a:rPr lang="en-US" altLang="zh-CN" sz="2200"/>
              <a:t>Implementing the tie strength based multiplex mechanism and test the effect on two global measurements.</a:t>
            </a:r>
          </a:p>
          <a:p>
            <a:pPr lvl="1">
              <a:lnSpc>
                <a:spcPct val="80000"/>
              </a:lnSpc>
            </a:pPr>
            <a:r>
              <a:rPr lang="en-US" altLang="zh-CN" sz="2200"/>
              <a:t>Incorporating the network dynamics in the local autonomy design.</a:t>
            </a:r>
          </a:p>
          <a:p>
            <a:pPr lvl="1">
              <a:lnSpc>
                <a:spcPct val="80000"/>
              </a:lnSpc>
            </a:pPr>
            <a:endParaRPr lang="en-US" altLang="zh-CN" sz="2200"/>
          </a:p>
          <a:p>
            <a:pPr>
              <a:lnSpc>
                <a:spcPct val="80000"/>
              </a:lnSpc>
            </a:pPr>
            <a:endParaRPr lang="en-US" altLang="zh-CN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7771-76F3-4718-9F5C-D6AFA5DAFF02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9408-4FE4-407A-9795-B9ECD2A2610B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77813"/>
            <a:ext cx="8229600" cy="1139825"/>
          </a:xfrm>
        </p:spPr>
        <p:txBody>
          <a:bodyPr/>
          <a:lstStyle/>
          <a:p>
            <a:r>
              <a:rPr lang="en-US" altLang="zh-CN"/>
              <a:t>Reference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/>
              <a:t>[1] M. S. Granovetter. The strength of weak ties. American Journal of Sociology, 78, 1973.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34950" y="12652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[2] J. Kleinberg. The convergence of social and technological network. Communications of the ACM, 51(11):66–72, 2008.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34950" y="1706563"/>
            <a:ext cx="815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/>
              <a:t>[3] J. Liu and K. Tsui. Toward nature-inspired computing. Communications of the ACM, 49:59–64, 2006.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28600" y="2011363"/>
            <a:ext cx="5116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[4] D. J. Watts. A twenty-first century science. Nature, 445:489, 2007.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34950" y="2286000"/>
            <a:ext cx="806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[5] R. J. Lewicki, D. J. Mcallister, and R. J. Bies. Trust and distrust: new relationships and realities. Academy </a:t>
            </a:r>
          </a:p>
          <a:p>
            <a:r>
              <a:rPr lang="en-US" altLang="zh-CN" sz="1200"/>
              <a:t>of Management Review, 23(3):438–458, 1998.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34950" y="2743200"/>
            <a:ext cx="6734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[6] L. M. Verbrugge. Multiplexity in adult friendships. Social Forces, 57(4):1286–1309, 1979.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34950" y="3048000"/>
            <a:ext cx="8204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[7] J. Liu. Autonomy-oriented computing (aoc): The nature and implications of a paradigm for self-organized </a:t>
            </a:r>
          </a:p>
          <a:p>
            <a:r>
              <a:rPr lang="en-US" altLang="zh-CN" sz="1200"/>
              <a:t>computing  (keynote talk). in Proceeding of the 4th International Conference on Natural Computation(ICNC’08) </a:t>
            </a:r>
          </a:p>
          <a:p>
            <a:r>
              <a:rPr lang="en-US" altLang="zh-CN" sz="1200"/>
              <a:t>and 5th International Conference on Fuzzy Systems and Knowledge Discovery(FSKD’08), 2008.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28600" y="3733800"/>
            <a:ext cx="739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[8] R. Axelrod. The dissemination of culture. Journal of Conflict Resolution, 41(2):203 226, 1997.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28600" y="5715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200"/>
              <a:t>[1</a:t>
            </a:r>
            <a:r>
              <a:rPr lang="en-US" altLang="zh-CN" sz="1200"/>
              <a:t>3</a:t>
            </a:r>
            <a:r>
              <a:rPr lang="en-US" altLang="en-US" sz="1200"/>
              <a:t>] J. Liu, X. Jin, and K. C. Tsui. Autonomy oriented computing (aoc): Formulating computational systems with</a:t>
            </a:r>
            <a:r>
              <a:rPr lang="en-US" altLang="zh-CN" sz="1200"/>
              <a:t> </a:t>
            </a:r>
            <a:r>
              <a:rPr lang="en-US" altLang="en-US" sz="1200"/>
              <a:t>autonomous components. IEEE Transactions on Systems, Man, and Cybernetics, Part A, 35(6):879–902, 2005.</a:t>
            </a:r>
            <a:endParaRPr lang="en-US" altLang="zh-CN" sz="1200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[12] J. Kleinberg. The small-world phenomenon: an algorithmic perspective. In Proceedings of the 32nd ACM Symposium on Theory of Computing, pages 163–170, 2000. 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28600" y="4495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/>
              <a:t>[10] G. Plickert, R. R.Cote, and B. Wellman. It’s not who you know, it’s how you know them:who exchanges what with whom. Scoial Networks, 29(3):405–429, 2007.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/>
              <a:t>[11] O. Lizardo. How cultural tastes shape personal networks. American Sociological Review, 71(5):778–807, 2006.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28600" y="403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[9] G. Lai, N. Lin, and S.-Y. Leung. Network resources, contact resources, and status attainment. Social Networks, 20:159–178, 1998.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B54-5594-4C30-8CC3-8C8A248C655B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CBD0-8961-4DE1-9774-38E9B7365F6D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1828800" y="2590800"/>
            <a:ext cx="5486400" cy="1905000"/>
          </a:xfrm>
          <a:prstGeom prst="flowChartAlternateProcess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33600" y="2819400"/>
            <a:ext cx="4648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low Solid Italic" pitchFamily="82" charset="0"/>
              </a:rPr>
              <a:t>Thank You Very Much!</a:t>
            </a:r>
            <a:r>
              <a:rPr lang="en-US" altLang="zh-CN" sz="3600" b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low Solid Italic" pitchFamily="8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zh-CN" sz="3600" b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low Solid Italic" pitchFamily="82" charset="0"/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668F-9AE6-4233-8728-4F954BDC5626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E845-2A98-45ED-A46D-5E3D9EA40987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Background</a:t>
            </a:r>
          </a:p>
        </p:txBody>
      </p:sp>
      <p:pic>
        <p:nvPicPr>
          <p:cNvPr id="69638" name="Picture 6" descr="local soc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37115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 descr="global soci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2738" y="1076325"/>
            <a:ext cx="32940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4191000" y="1846263"/>
            <a:ext cx="381000" cy="990600"/>
          </a:xfrm>
          <a:prstGeom prst="curvedRightArrow">
            <a:avLst>
              <a:gd name="adj1" fmla="val 52000"/>
              <a:gd name="adj2" fmla="val 10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4953000" y="1922463"/>
            <a:ext cx="304800" cy="1295400"/>
          </a:xfrm>
          <a:prstGeom prst="curvedLeftArrow">
            <a:avLst>
              <a:gd name="adj1" fmla="val 85000"/>
              <a:gd name="adj2" fmla="val 170000"/>
              <a:gd name="adj3" fmla="val 22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572000" y="2105025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114800" y="1295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local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572000" y="3200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global</a:t>
            </a:r>
          </a:p>
        </p:txBody>
      </p:sp>
      <p:pic>
        <p:nvPicPr>
          <p:cNvPr id="6964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4267200"/>
            <a:ext cx="8296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304800" y="3810000"/>
            <a:ext cx="26670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Theoretical Significance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5867400" y="6283325"/>
            <a:ext cx="25908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Practical Significance </a:t>
            </a:r>
            <a:r>
              <a:rPr lang="en-US" altLang="zh-CN" sz="1600">
                <a:sym typeface="Wingdings" pitchFamily="2" charset="2"/>
              </a:rPr>
              <a:t></a:t>
            </a:r>
            <a:endParaRPr lang="en-US" altLang="zh-CN" sz="1600"/>
          </a:p>
        </p:txBody>
      </p:sp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" y="4829175"/>
            <a:ext cx="33147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4953000"/>
            <a:ext cx="4333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1" grpId="0" animBg="1"/>
      <p:bldP spid="69642" grpId="0"/>
      <p:bldP spid="69643" grpId="0"/>
      <p:bldP spid="69644" grpId="0"/>
      <p:bldP spid="69646" grpId="0" animBg="1"/>
      <p:bldP spid="696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83A5-4A3D-470F-ABE4-F67E86AFD46C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085A-42E7-4D58-8FDD-2959A3CD3D90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733800" cy="1219200"/>
          </a:xfrm>
        </p:spPr>
        <p:txBody>
          <a:bodyPr/>
          <a:lstStyle/>
          <a:p>
            <a:r>
              <a:rPr lang="en-US" altLang="zh-CN" sz="3400"/>
              <a:t>Background: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86275"/>
            <a:ext cx="4419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181600"/>
            <a:ext cx="4619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1295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/>
              <a:t>Basic Idea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2057400" y="16002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11430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Research Activities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2446440">
            <a:off x="1844675" y="3814763"/>
            <a:ext cx="1047750" cy="457200"/>
          </a:xfrm>
          <a:prstGeom prst="rightArrow">
            <a:avLst>
              <a:gd name="adj1" fmla="val 50000"/>
              <a:gd name="adj2" fmla="val 57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43000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0"/>
              <a:t>http://cfpm.org/~bruce/sfs/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638800" y="6400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0"/>
              <a:t>http://cfpm.org/sic/sic.html</a:t>
            </a:r>
          </a:p>
        </p:txBody>
      </p:sp>
      <p:pic>
        <p:nvPicPr>
          <p:cNvPr id="9230" name="Picture 14" descr="complexsyst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762000"/>
            <a:ext cx="5410200" cy="3697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7" grpId="0" animBg="1"/>
      <p:bldP spid="9228" grpId="0"/>
      <p:bldP spid="92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EF9-6A09-4A89-A521-49CD6EDC2FAA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5B16-27BF-4C91-BE4C-A605B13D66A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altLang="zh-CN" i="1"/>
              <a:t>Background </a:t>
            </a:r>
          </a:p>
          <a:p>
            <a:pPr lvl="1"/>
            <a:r>
              <a:rPr lang="en-US" altLang="zh-CN" i="1"/>
              <a:t>– Social behavior modeling  with local global perspective.</a:t>
            </a:r>
          </a:p>
          <a:p>
            <a:r>
              <a:rPr lang="en-US" altLang="zh-CN" i="1"/>
              <a:t>Research Topic </a:t>
            </a:r>
            <a:r>
              <a:rPr lang="en-US" altLang="zh-CN" i="1">
                <a:sym typeface="Wingdings" pitchFamily="2" charset="2"/>
              </a:rPr>
              <a:t></a:t>
            </a:r>
            <a:endParaRPr lang="en-US" altLang="zh-CN" i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5131-3D9D-45E4-AE09-A0033AF54E8E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CF61-3B0A-4BBD-8F68-F7A1939EFB2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Research Topic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800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09800"/>
            <a:ext cx="78819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667000"/>
            <a:ext cx="6477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581400"/>
            <a:ext cx="678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990600" y="4495800"/>
            <a:ext cx="7772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600" b="0"/>
              <a:t>Current Research Focus: “Multiplexity”.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124200"/>
            <a:ext cx="5400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981200" y="6172200"/>
            <a:ext cx="4849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b="0"/>
              <a:t>[4] D. J. Watts. A twenty-first century science. Nature, 445:489, 2007.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396-CCE3-4509-9725-C158C327FC7C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74D6-BEB1-4ECA-9838-BE27257B2E46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Research Topic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What is “Multiplexity” ?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2286000"/>
            <a:ext cx="66198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25813"/>
            <a:ext cx="80772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3465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243013" y="5943600"/>
            <a:ext cx="683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b="0"/>
              <a:t>[5] R. J. Lewicki, D. J. Mcallister, and R. J. Bies. Trust and distrust: new relationships and realities. </a:t>
            </a:r>
          </a:p>
          <a:p>
            <a:r>
              <a:rPr lang="en-US" altLang="zh-CN" sz="1200" b="0"/>
              <a:t>Academy of Management Review, 23(3):438–458, 1998.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243013" y="6324600"/>
            <a:ext cx="6343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b="0"/>
              <a:t>[6] L. M. Verbrugge. Multiplexity in adult friendships. Social Forces, 57(4):1286–1309, 1979.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8FB9-776A-4E86-A780-76A81F58D683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7619-CD6C-474E-9AF1-DF1C3F95129B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Research Topic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/>
              <a:t>How to characterize the multiplex effect?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The difficulty of empirical social interaction observation.</a:t>
            </a:r>
          </a:p>
          <a:p>
            <a:pPr lvl="1">
              <a:lnSpc>
                <a:spcPct val="90000"/>
              </a:lnSpc>
            </a:pPr>
            <a:endParaRPr lang="en-US" altLang="zh-CN" sz="2200"/>
          </a:p>
          <a:p>
            <a:pPr>
              <a:lnSpc>
                <a:spcPct val="90000"/>
              </a:lnSpc>
            </a:pPr>
            <a:r>
              <a:rPr lang="en-US" altLang="zh-CN" sz="2400"/>
              <a:t>The KEY features of the multiplex social interactions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The </a:t>
            </a:r>
            <a:r>
              <a:rPr lang="en-US" altLang="zh-CN" sz="2200" i="1"/>
              <a:t>perspective complex system</a:t>
            </a:r>
            <a:r>
              <a:rPr lang="en-US" altLang="zh-CN" sz="2200"/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zh-CN" sz="2000"/>
              <a:t>A large number of heterogeneous entities</a:t>
            </a:r>
          </a:p>
          <a:p>
            <a:pPr lvl="2">
              <a:lnSpc>
                <a:spcPct val="90000"/>
              </a:lnSpc>
            </a:pPr>
            <a:r>
              <a:rPr lang="en-US" altLang="zh-CN" sz="2000"/>
              <a:t>interact in different social contexts, and</a:t>
            </a:r>
          </a:p>
          <a:p>
            <a:pPr lvl="2">
              <a:lnSpc>
                <a:spcPct val="90000"/>
              </a:lnSpc>
            </a:pPr>
            <a:r>
              <a:rPr lang="en-US" altLang="zh-CN" sz="2000"/>
              <a:t>generate different global social phenomena.</a:t>
            </a:r>
          </a:p>
          <a:p>
            <a:pPr lvl="2">
              <a:lnSpc>
                <a:spcPct val="90000"/>
              </a:lnSpc>
            </a:pPr>
            <a:endParaRPr lang="en-US" altLang="zh-CN" sz="2000"/>
          </a:p>
          <a:p>
            <a:pPr>
              <a:lnSpc>
                <a:spcPct val="90000"/>
              </a:lnSpc>
            </a:pPr>
            <a:r>
              <a:rPr lang="en-US" altLang="zh-CN" sz="2400"/>
              <a:t>The Autonomy-Oriented Computing approach.</a:t>
            </a:r>
          </a:p>
          <a:p>
            <a:pPr lvl="1">
              <a:lnSpc>
                <a:spcPct val="90000"/>
              </a:lnSpc>
            </a:pPr>
            <a:r>
              <a:rPr lang="en-US" altLang="zh-CN" sz="2000"/>
              <a:t>Bottom-up, Self-organized computing paradigm to model complex system and solve computational hard problem.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00100" y="5943600"/>
            <a:ext cx="765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000" b="0"/>
              <a:t>[7] J. Liu. Autonomy-oriented computing (aoc): The nature and implications of a paradigm for self-organized computing (keynote talk). </a:t>
            </a:r>
          </a:p>
          <a:p>
            <a:r>
              <a:rPr lang="en-US" altLang="zh-CN" sz="1000" b="0"/>
              <a:t>in Proceeding of the 4th International Conference on Natural Computation(ICNC’08) and 5th International Conference on Fuzzy </a:t>
            </a:r>
          </a:p>
          <a:p>
            <a:r>
              <a:rPr lang="en-US" altLang="zh-CN" sz="1000" b="0"/>
              <a:t>Systems and Knowledge Discovery(FSKD’08), 2008.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2362200" cy="360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How to approach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1AB3-FA43-4891-A067-47C4AD2F6DF1}" type="datetime1">
              <a:rPr lang="zh-CN" altLang="en-US"/>
              <a:pPr/>
              <a:t>2010-3-16</a:t>
            </a:fld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88B0-E7EB-48B6-AD1A-F27B5C16F158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altLang="zh-CN" i="1"/>
              <a:t>Background </a:t>
            </a:r>
          </a:p>
          <a:p>
            <a:pPr lvl="1"/>
            <a:r>
              <a:rPr lang="en-US" altLang="zh-CN" i="1"/>
              <a:t>– Social behavior modeling  with local global perspective.</a:t>
            </a:r>
          </a:p>
          <a:p>
            <a:r>
              <a:rPr lang="en-US" altLang="zh-CN" i="1"/>
              <a:t>Research Topic </a:t>
            </a:r>
          </a:p>
          <a:p>
            <a:pPr lvl="1"/>
            <a:r>
              <a:rPr lang="en-US" altLang="zh-CN" i="1"/>
              <a:t>– the Multiplex social dynamics </a:t>
            </a:r>
          </a:p>
          <a:p>
            <a:r>
              <a:rPr lang="en-US" altLang="zh-CN" i="1"/>
              <a:t>Research Problem </a:t>
            </a:r>
            <a:r>
              <a:rPr lang="en-US" altLang="zh-CN" i="1">
                <a:sym typeface="Wingdings" pitchFamily="2" charset="2"/>
              </a:rPr>
              <a:t></a:t>
            </a:r>
            <a:endParaRPr lang="en-US" altLang="zh-CN" i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9|14.3|6.9|4|8.4|18.8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1.1|30.7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3.4|36.7|1.7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6.3|8.1|3.6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7|15.4|21.6|13.3|1|9|10.3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4.2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9|10.4|3.3|25.4|3.2|9|2.6|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2483</TotalTime>
  <Words>1971</Words>
  <Application>Microsoft PowerPoint</Application>
  <PresentationFormat>On-screen Show (4:3)</PresentationFormat>
  <Paragraphs>323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宋体</vt:lpstr>
      <vt:lpstr>Garamond</vt:lpstr>
      <vt:lpstr>Times New Roman</vt:lpstr>
      <vt:lpstr>Wingdings</vt:lpstr>
      <vt:lpstr>Harlow Solid Italic</vt:lpstr>
      <vt:lpstr>Edge</vt:lpstr>
      <vt:lpstr>Characterizing Multiplex Social Dynamics with Autonomy Oriented Computing</vt:lpstr>
      <vt:lpstr>Outline</vt:lpstr>
      <vt:lpstr>Background</vt:lpstr>
      <vt:lpstr>Background:</vt:lpstr>
      <vt:lpstr>Outline</vt:lpstr>
      <vt:lpstr>Research Topic</vt:lpstr>
      <vt:lpstr>Research Topic</vt:lpstr>
      <vt:lpstr>Research Topic</vt:lpstr>
      <vt:lpstr>Outline</vt:lpstr>
      <vt:lpstr>Research Problem</vt:lpstr>
      <vt:lpstr>Social Interaction Clarification</vt:lpstr>
      <vt:lpstr>Social Interaction Clarification</vt:lpstr>
      <vt:lpstr>Social Interaction Clarification – Related work </vt:lpstr>
      <vt:lpstr>Outline</vt:lpstr>
      <vt:lpstr>The AOC Approach - Concerns</vt:lpstr>
      <vt:lpstr>Current Progress1: AOC-MSD Framework</vt:lpstr>
      <vt:lpstr>Current Progress1: AOC-MSD Framework</vt:lpstr>
      <vt:lpstr>Current Progress1: AOC-MSD Framework</vt:lpstr>
      <vt:lpstr>Current Progress2: The Baseline Model</vt:lpstr>
      <vt:lpstr>Current Progress2: The Baseline Model</vt:lpstr>
      <vt:lpstr>Current Progress2: Preliminary Results A </vt:lpstr>
      <vt:lpstr>Current Progress2: Preliminary Results B</vt:lpstr>
      <vt:lpstr>Current Progress2: Preliminary Results C</vt:lpstr>
      <vt:lpstr>Conclusion and Future Work </vt:lpstr>
      <vt:lpstr>Reference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llhuang</cp:lastModifiedBy>
  <cp:revision>298</cp:revision>
  <cp:lastPrinted>1601-01-01T00:00:00Z</cp:lastPrinted>
  <dcterms:created xsi:type="dcterms:W3CDTF">1601-01-01T00:00:00Z</dcterms:created>
  <dcterms:modified xsi:type="dcterms:W3CDTF">2010-03-16T09:03:15Z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