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57" r:id="rId3"/>
    <p:sldId id="258" r:id="rId4"/>
    <p:sldId id="259" r:id="rId5"/>
    <p:sldId id="260" r:id="rId6"/>
    <p:sldId id="261" r:id="rId7"/>
    <p:sldId id="262" r:id="rId8"/>
    <p:sldId id="277" r:id="rId9"/>
    <p:sldId id="263" r:id="rId10"/>
    <p:sldId id="264" r:id="rId11"/>
    <p:sldId id="276" r:id="rId12"/>
    <p:sldId id="265" r:id="rId13"/>
    <p:sldId id="266" r:id="rId14"/>
    <p:sldId id="267" r:id="rId15"/>
    <p:sldId id="268" r:id="rId16"/>
    <p:sldId id="269"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000000"/>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48" autoAdjust="0"/>
  </p:normalViewPr>
  <p:slideViewPr>
    <p:cSldViewPr>
      <p:cViewPr varScale="1">
        <p:scale>
          <a:sx n="88" d="100"/>
          <a:sy n="88" d="100"/>
        </p:scale>
        <p:origin x="-9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D6E234-A46F-4F69-BE86-9383C6885536}" type="datetimeFigureOut">
              <a:rPr lang="en-US" smtClean="0"/>
              <a:pPr/>
              <a:t>3/15/2010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C0F641-0F16-4FA7-9923-301744F3BA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en.wikipedia.org/wiki/Plant_Simulation"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en.wikipedia.org/wiki/Network_traffic_simulation" TargetMode="External"/><Relationship Id="rId4" Type="http://schemas.openxmlformats.org/officeDocument/2006/relationships/hyperlink" Target="http://en.wikipedia.org/wiki/Simulation"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Classic </a:t>
            </a:r>
            <a:r>
              <a:rPr lang="en-US" dirty="0" err="1" smtClean="0"/>
              <a:t>queueing</a:t>
            </a:r>
            <a:r>
              <a:rPr lang="en-US" dirty="0" smtClean="0"/>
              <a:t> theory is often too mathematically restrictive to be able to model all real-world situations exactly. This restriction arises because the underlying assumptions of the theory do not always hold in the real world. The complexity of production lines with product specific characteristics cannot be handled with mathematical models anymore. Therefore special tools like </a:t>
            </a:r>
            <a:r>
              <a:rPr lang="en-US" dirty="0" smtClean="0">
                <a:hlinkClick r:id="rId3" action="ppaction://hlinkfile" tooltip="Plant Simulation"/>
              </a:rPr>
              <a:t>Plant Simulation</a:t>
            </a:r>
            <a:r>
              <a:rPr lang="en-US" dirty="0" smtClean="0"/>
              <a:t> have been developed to simulate, analyze, visualize and optimize time dynamic </a:t>
            </a:r>
            <a:r>
              <a:rPr lang="en-US" dirty="0" err="1" smtClean="0"/>
              <a:t>queueing</a:t>
            </a:r>
            <a:r>
              <a:rPr lang="en-US" dirty="0" smtClean="0"/>
              <a:t> line behavior.</a:t>
            </a:r>
          </a:p>
          <a:p>
            <a:r>
              <a:rPr lang="en-US" dirty="0" smtClean="0"/>
              <a:t>For example; the mathematical models often assume infinite numbers of customers, infinite queue capacity, or no bounds on inter-arrival or service times, when it is quite apparent that these bounds must exist in reality. Often, although the bounds do exist, they can be safely ignored because the differences between the real-world and theory is not statistically significant, as the probability that such boundary situations might occur is remote compared to the expected normal situation. In other cases the theoretical solution may either prove intractable or insufficiently informative to be useful.</a:t>
            </a:r>
          </a:p>
          <a:p>
            <a:r>
              <a:rPr lang="en-US" dirty="0" smtClean="0"/>
              <a:t>Alternative means of analysis have thus been devised in order to provide some insight into problems which do not fall under the mathematical scope of </a:t>
            </a:r>
            <a:r>
              <a:rPr lang="en-US" dirty="0" err="1" smtClean="0"/>
              <a:t>queueing</a:t>
            </a:r>
            <a:r>
              <a:rPr lang="en-US" dirty="0" smtClean="0"/>
              <a:t> theory, though they are often scenario-specific since they generally consist of computer </a:t>
            </a:r>
            <a:r>
              <a:rPr lang="en-US" dirty="0" smtClean="0">
                <a:hlinkClick r:id="rId4" action="ppaction://hlinkfile" tooltip="Simulation"/>
              </a:rPr>
              <a:t>simulations</a:t>
            </a:r>
            <a:r>
              <a:rPr lang="en-US" dirty="0" smtClean="0"/>
              <a:t> and/or of analysis of experimental data. See </a:t>
            </a:r>
            <a:r>
              <a:rPr lang="en-US" dirty="0" smtClean="0">
                <a:hlinkClick r:id="rId5" action="ppaction://hlinkfile" tooltip="Network traffic simulation"/>
              </a:rPr>
              <a:t>network traffic simulation</a:t>
            </a:r>
            <a:r>
              <a:rPr lang="en-US" dirty="0" smtClean="0"/>
              <a:t>.</a:t>
            </a:r>
          </a:p>
          <a:p>
            <a:endParaRPr lang="en-US" dirty="0"/>
          </a:p>
        </p:txBody>
      </p:sp>
      <p:sp>
        <p:nvSpPr>
          <p:cNvPr id="4" name="Slide Number Placeholder 3"/>
          <p:cNvSpPr>
            <a:spLocks noGrp="1"/>
          </p:cNvSpPr>
          <p:nvPr>
            <p:ph type="sldNum" sz="quarter" idx="10"/>
          </p:nvPr>
        </p:nvSpPr>
        <p:spPr/>
        <p:txBody>
          <a:bodyPr/>
          <a:lstStyle/>
          <a:p>
            <a:fld id="{F1C0F641-0F16-4FA7-9923-301744F3BAD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C0F641-0F16-4FA7-9923-301744F3BAD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C0F641-0F16-4FA7-9923-301744F3BAD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9BA12A1-24F9-4D39-9CA0-B979825332FC}" type="datetimeFigureOut">
              <a:rPr lang="en-US" smtClean="0"/>
              <a:pPr/>
              <a:t>3/15/2010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885D32B8-D2E6-4473-94A7-299966F4FF5D}"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BA12A1-24F9-4D39-9CA0-B979825332FC}" type="datetimeFigureOut">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D32B8-D2E6-4473-94A7-299966F4FF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BA12A1-24F9-4D39-9CA0-B979825332FC}" type="datetimeFigureOut">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D32B8-D2E6-4473-94A7-299966F4FF5D}"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9BA12A1-24F9-4D39-9CA0-B979825332FC}" type="datetimeFigureOut">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D32B8-D2E6-4473-94A7-299966F4FF5D}"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9BA12A1-24F9-4D39-9CA0-B979825332FC}" type="datetimeFigureOut">
              <a:rPr lang="en-US" smtClean="0"/>
              <a:pPr/>
              <a:t>3/15/2010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85D32B8-D2E6-4473-94A7-299966F4FF5D}"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9BA12A1-24F9-4D39-9CA0-B979825332FC}" type="datetimeFigureOut">
              <a:rPr lang="en-US" smtClean="0"/>
              <a:pPr/>
              <a:t>3/15/2010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D32B8-D2E6-4473-94A7-299966F4FF5D}"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9BA12A1-24F9-4D39-9CA0-B979825332FC}" type="datetimeFigureOut">
              <a:rPr lang="en-US" smtClean="0"/>
              <a:pPr/>
              <a:t>3/15/2010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5D32B8-D2E6-4473-94A7-299966F4FF5D}"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BA12A1-24F9-4D39-9CA0-B979825332FC}" type="datetimeFigureOut">
              <a:rPr lang="en-US" smtClean="0"/>
              <a:pPr/>
              <a:t>3/15/2010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D32B8-D2E6-4473-94A7-299966F4FF5D}"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BA12A1-24F9-4D39-9CA0-B979825332FC}" type="datetimeFigureOut">
              <a:rPr lang="en-US" smtClean="0"/>
              <a:pPr/>
              <a:t>3/15/2010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5D32B8-D2E6-4473-94A7-299966F4FF5D}"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BA12A1-24F9-4D39-9CA0-B979825332FC}" type="datetimeFigureOut">
              <a:rPr lang="en-US" smtClean="0"/>
              <a:pPr/>
              <a:t>3/15/2010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D32B8-D2E6-4473-94A7-299966F4FF5D}"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BA12A1-24F9-4D39-9CA0-B979825332FC}" type="datetimeFigureOut">
              <a:rPr lang="en-US" smtClean="0"/>
              <a:pPr/>
              <a:t>3/15/2010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D32B8-D2E6-4473-94A7-299966F4FF5D}"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9BA12A1-24F9-4D39-9CA0-B979825332FC}" type="datetimeFigureOut">
              <a:rPr lang="en-US" smtClean="0"/>
              <a:pPr/>
              <a:t>3/15/2010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85D32B8-D2E6-4473-94A7-299966F4FF5D}"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1428736"/>
            <a:ext cx="8049582" cy="1854656"/>
          </a:xfrm>
        </p:spPr>
        <p:txBody>
          <a:bodyPr>
            <a:normAutofit/>
          </a:bodyPr>
          <a:lstStyle/>
          <a:p>
            <a:pPr algn="ctr"/>
            <a:r>
              <a:rPr lang="en-US" b="1" dirty="0" smtClean="0"/>
              <a:t>AOC-Based Efficient Waiting Time Management in Hospital</a:t>
            </a:r>
            <a:endParaRPr lang="en-US" dirty="0"/>
          </a:p>
        </p:txBody>
      </p:sp>
      <p:sp>
        <p:nvSpPr>
          <p:cNvPr id="3" name="Subtitle 2"/>
          <p:cNvSpPr>
            <a:spLocks noGrp="1"/>
          </p:cNvSpPr>
          <p:nvPr>
            <p:ph type="subTitle" idx="1"/>
          </p:nvPr>
        </p:nvSpPr>
        <p:spPr>
          <a:xfrm>
            <a:off x="2643174" y="5072074"/>
            <a:ext cx="5286412" cy="642942"/>
          </a:xfrm>
        </p:spPr>
        <p:txBody>
          <a:bodyPr>
            <a:noAutofit/>
          </a:bodyPr>
          <a:lstStyle/>
          <a:p>
            <a:pPr algn="l"/>
            <a:r>
              <a:rPr lang="en-US" altLang="zh-CN" sz="1600" dirty="0" smtClean="0">
                <a:latin typeface="Palatino Linotype" pitchFamily="18" charset="0"/>
              </a:rPr>
              <a:t>Department of Computer Science</a:t>
            </a:r>
          </a:p>
          <a:p>
            <a:pPr algn="l"/>
            <a:r>
              <a:rPr lang="en-US" altLang="zh-CN" sz="1600" dirty="0" smtClean="0">
                <a:latin typeface="Palatino Linotype" pitchFamily="18" charset="0"/>
              </a:rPr>
              <a:t> Hong Kong Baptist University</a:t>
            </a:r>
            <a:endParaRPr lang="en-US" altLang="zh-CN" sz="1600" dirty="0">
              <a:latin typeface="Palatino Linotype" pitchFamily="18" charset="0"/>
            </a:endParaRPr>
          </a:p>
        </p:txBody>
      </p:sp>
      <p:sp>
        <p:nvSpPr>
          <p:cNvPr id="4" name="Rectangle 3"/>
          <p:cNvSpPr/>
          <p:nvPr/>
        </p:nvSpPr>
        <p:spPr>
          <a:xfrm>
            <a:off x="2643174" y="3745388"/>
            <a:ext cx="5429256" cy="1561966"/>
          </a:xfrm>
          <a:prstGeom prst="rect">
            <a:avLst/>
          </a:prstGeom>
        </p:spPr>
        <p:txBody>
          <a:bodyPr wrap="square">
            <a:spAutoFit/>
          </a:bodyPr>
          <a:lstStyle/>
          <a:p>
            <a:pPr>
              <a:spcBef>
                <a:spcPts val="600"/>
              </a:spcBef>
            </a:pPr>
            <a:r>
              <a:rPr lang="en-US" altLang="zh-CN" sz="1900" dirty="0">
                <a:solidFill>
                  <a:schemeClr val="tx2"/>
                </a:solidFill>
                <a:latin typeface="Palatino Linotype" pitchFamily="18" charset="0"/>
                <a:ea typeface="+mj-ea"/>
                <a:cs typeface="+mj-cs"/>
              </a:rPr>
              <a:t>Student</a:t>
            </a:r>
            <a:r>
              <a:rPr lang="zh-CN" altLang="en-US" sz="1900" dirty="0" smtClean="0">
                <a:solidFill>
                  <a:schemeClr val="tx2"/>
                </a:solidFill>
                <a:latin typeface="Palatino Linotype" pitchFamily="18" charset="0"/>
                <a:ea typeface="+mj-ea"/>
                <a:cs typeface="+mj-cs"/>
              </a:rPr>
              <a:t>：                       </a:t>
            </a:r>
            <a:r>
              <a:rPr lang="en-US" altLang="zh-CN" sz="1900" dirty="0" smtClean="0">
                <a:solidFill>
                  <a:schemeClr val="tx2"/>
                </a:solidFill>
                <a:latin typeface="Palatino Linotype" pitchFamily="18" charset="0"/>
                <a:ea typeface="+mj-ea"/>
                <a:cs typeface="+mj-cs"/>
              </a:rPr>
              <a:t>Li </a:t>
            </a:r>
            <a:r>
              <a:rPr lang="en-US" altLang="zh-CN" sz="1900" dirty="0">
                <a:solidFill>
                  <a:schemeClr val="tx2"/>
                </a:solidFill>
                <a:latin typeface="Palatino Linotype" pitchFamily="18" charset="0"/>
                <a:ea typeface="+mj-ea"/>
                <a:cs typeface="+mj-cs"/>
              </a:rPr>
              <a:t>Tao</a:t>
            </a:r>
          </a:p>
          <a:p>
            <a:pPr>
              <a:spcBef>
                <a:spcPts val="600"/>
              </a:spcBef>
            </a:pPr>
            <a:r>
              <a:rPr lang="en-US" altLang="zh-CN" sz="1900" dirty="0" smtClean="0">
                <a:solidFill>
                  <a:schemeClr val="tx2"/>
                </a:solidFill>
                <a:latin typeface="Palatino Linotype" pitchFamily="18" charset="0"/>
                <a:ea typeface="+mj-ea"/>
                <a:cs typeface="+mj-cs"/>
              </a:rPr>
              <a:t>Principal Supervisor</a:t>
            </a:r>
            <a:r>
              <a:rPr lang="zh-CN" altLang="en-US" sz="1900" dirty="0" smtClean="0">
                <a:solidFill>
                  <a:schemeClr val="tx2"/>
                </a:solidFill>
                <a:latin typeface="Palatino Linotype" pitchFamily="18" charset="0"/>
                <a:ea typeface="+mj-ea"/>
                <a:cs typeface="+mj-cs"/>
              </a:rPr>
              <a:t>： </a:t>
            </a:r>
            <a:r>
              <a:rPr lang="en-US" altLang="zh-CN" sz="1900" dirty="0" smtClean="0">
                <a:solidFill>
                  <a:schemeClr val="tx2"/>
                </a:solidFill>
                <a:latin typeface="Palatino Linotype" pitchFamily="18" charset="0"/>
                <a:ea typeface="+mj-ea"/>
                <a:cs typeface="+mj-cs"/>
              </a:rPr>
              <a:t>Prof</a:t>
            </a:r>
            <a:r>
              <a:rPr lang="en-US" altLang="zh-CN" sz="1900" dirty="0">
                <a:solidFill>
                  <a:schemeClr val="tx2"/>
                </a:solidFill>
                <a:latin typeface="Palatino Linotype" pitchFamily="18" charset="0"/>
                <a:ea typeface="+mj-ea"/>
                <a:cs typeface="+mj-cs"/>
              </a:rPr>
              <a:t>. Jiming </a:t>
            </a:r>
            <a:r>
              <a:rPr lang="en-US" altLang="zh-CN" sz="1900" dirty="0" smtClean="0">
                <a:solidFill>
                  <a:schemeClr val="tx2"/>
                </a:solidFill>
                <a:latin typeface="Palatino Linotype" pitchFamily="18" charset="0"/>
                <a:ea typeface="+mj-ea"/>
                <a:cs typeface="+mj-cs"/>
              </a:rPr>
              <a:t>Liu</a:t>
            </a:r>
          </a:p>
          <a:p>
            <a:pPr>
              <a:spcBef>
                <a:spcPts val="600"/>
              </a:spcBef>
            </a:pPr>
            <a:r>
              <a:rPr lang="en-US" altLang="zh-CN" sz="1900" dirty="0" smtClean="0">
                <a:solidFill>
                  <a:schemeClr val="tx2"/>
                </a:solidFill>
                <a:latin typeface="Palatino Linotype" pitchFamily="18" charset="0"/>
                <a:ea typeface="+mj-ea"/>
                <a:cs typeface="+mj-cs"/>
              </a:rPr>
              <a:t>Co-Supervisor:               Li Chen</a:t>
            </a:r>
          </a:p>
          <a:p>
            <a:pPr algn="ctr">
              <a:lnSpc>
                <a:spcPct val="150000"/>
              </a:lnSpc>
            </a:pPr>
            <a:endParaRPr lang="en-US" sz="1900" dirty="0">
              <a:solidFill>
                <a:schemeClr val="tx2"/>
              </a:solidFill>
              <a:latin typeface="Palatino Linotype" pitchFamily="18" charset="0"/>
              <a:ea typeface="+mj-ea"/>
              <a:cs typeface="+mj-cs"/>
            </a:endParaRPr>
          </a:p>
        </p:txBody>
      </p:sp>
      <p:sp>
        <p:nvSpPr>
          <p:cNvPr id="5" name="Rectangle 13"/>
          <p:cNvSpPr>
            <a:spLocks noChangeArrowheads="1"/>
          </p:cNvSpPr>
          <p:nvPr/>
        </p:nvSpPr>
        <p:spPr bwMode="auto">
          <a:xfrm>
            <a:off x="217487" y="285728"/>
            <a:ext cx="4354513" cy="366713"/>
          </a:xfrm>
          <a:prstGeom prst="rect">
            <a:avLst/>
          </a:prstGeom>
          <a:noFill/>
          <a:ln w="9525">
            <a:noFill/>
            <a:miter lim="800000"/>
            <a:headEnd/>
            <a:tailEnd/>
          </a:ln>
          <a:effectLst/>
        </p:spPr>
        <p:txBody>
          <a:bodyPr wrap="none">
            <a:spAutoFit/>
          </a:bodyPr>
          <a:lstStyle/>
          <a:p>
            <a:r>
              <a:rPr lang="en-US" dirty="0" smtClean="0">
                <a:solidFill>
                  <a:srgbClr val="000066"/>
                </a:solidFill>
                <a:latin typeface="Palatino Linotype" pitchFamily="18" charset="0"/>
              </a:rPr>
              <a:t>11th </a:t>
            </a:r>
            <a:r>
              <a:rPr lang="en-US" dirty="0">
                <a:solidFill>
                  <a:srgbClr val="000066"/>
                </a:solidFill>
                <a:latin typeface="Palatino Linotype" pitchFamily="18" charset="0"/>
              </a:rPr>
              <a:t>Postgraduate Research Symposium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sz="quarter" idx="1"/>
          </p:nvPr>
        </p:nvSpPr>
        <p:spPr>
          <a:xfrm>
            <a:off x="457200" y="1219200"/>
            <a:ext cx="8229600" cy="5424510"/>
          </a:xfrm>
        </p:spPr>
        <p:txBody>
          <a:bodyPr>
            <a:normAutofit/>
          </a:bodyPr>
          <a:lstStyle/>
          <a:p>
            <a:r>
              <a:rPr lang="en-US" dirty="0" smtClean="0">
                <a:solidFill>
                  <a:srgbClr val="C00000"/>
                </a:solidFill>
              </a:rPr>
              <a:t>Mathematical modeling: e.g., Queuing Theory</a:t>
            </a:r>
          </a:p>
          <a:p>
            <a:pPr lvl="1"/>
            <a:r>
              <a:rPr lang="en-US" sz="2500" dirty="0" smtClean="0"/>
              <a:t>Limitations:</a:t>
            </a:r>
          </a:p>
          <a:p>
            <a:pPr lvl="2"/>
            <a:r>
              <a:rPr lang="en-US" dirty="0" smtClean="0"/>
              <a:t>Centralized manner</a:t>
            </a:r>
          </a:p>
          <a:p>
            <a:pPr lvl="2"/>
            <a:r>
              <a:rPr lang="en-US" sz="2200" dirty="0" smtClean="0"/>
              <a:t>Regard </a:t>
            </a:r>
            <a:r>
              <a:rPr lang="en-US" dirty="0" smtClean="0"/>
              <a:t>health care system/hospitals as deterministic systems. </a:t>
            </a:r>
          </a:p>
          <a:p>
            <a:pPr lvl="2"/>
            <a:r>
              <a:rPr lang="en-US" dirty="0" smtClean="0"/>
              <a:t>Too mathematically restrictive to be able to model all real-world situations exactly because the underlying assumptions of the theory do not always hold in the real world.</a:t>
            </a:r>
          </a:p>
          <a:p>
            <a:pPr lvl="3"/>
            <a:r>
              <a:rPr lang="en-US" dirty="0" smtClean="0"/>
              <a:t>Takes average of all variables rather than the real numbers itself</a:t>
            </a:r>
          </a:p>
          <a:p>
            <a:pPr lvl="3"/>
            <a:r>
              <a:rPr lang="en-US" dirty="0" smtClean="0"/>
              <a:t>Assumes stable service rate, arrival rate,…</a:t>
            </a:r>
          </a:p>
          <a:p>
            <a:pPr lvl="2"/>
            <a:r>
              <a:rPr lang="en-US" dirty="0" smtClean="0">
                <a:solidFill>
                  <a:srgbClr val="C00000"/>
                </a:solidFill>
              </a:rPr>
              <a:t>Cannot characterize individuals’ behaviors</a:t>
            </a:r>
          </a:p>
          <a:p>
            <a:pPr lvl="2"/>
            <a:r>
              <a:rPr lang="en-US" dirty="0" smtClean="0">
                <a:solidFill>
                  <a:srgbClr val="C00000"/>
                </a:solidFill>
              </a:rPr>
              <a:t>Cannot characterize relationships between local autonomy and global emergent behavior</a:t>
            </a:r>
          </a:p>
          <a:p>
            <a:pPr lvl="2"/>
            <a:r>
              <a:rPr lang="en-US" dirty="0" smtClean="0">
                <a:solidFill>
                  <a:srgbClr val="C00000"/>
                </a:solidFill>
              </a:rPr>
              <a:t>Insufficient</a:t>
            </a:r>
            <a:r>
              <a:rPr lang="en-US" dirty="0" smtClean="0"/>
              <a:t> to tackle </a:t>
            </a:r>
            <a:r>
              <a:rPr lang="en-US" dirty="0" smtClean="0">
                <a:solidFill>
                  <a:srgbClr val="C00000"/>
                </a:solidFill>
              </a:rPr>
              <a:t>distributed patient scheduling problems</a:t>
            </a:r>
            <a:r>
              <a:rPr lang="en-US" dirty="0" smtClean="0"/>
              <a:t> involving patient </a:t>
            </a:r>
            <a:r>
              <a:rPr lang="en-US" dirty="0" smtClean="0">
                <a:solidFill>
                  <a:srgbClr val="C00000"/>
                </a:solidFill>
              </a:rPr>
              <a:t>dynamic</a:t>
            </a:r>
            <a:r>
              <a:rPr lang="en-US" dirty="0" smtClean="0"/>
              <a:t> behaviors in the real world</a:t>
            </a:r>
          </a:p>
          <a:p>
            <a:pPr lvl="2"/>
            <a:endParaRPr lang="en-US" dirty="0" smtClean="0"/>
          </a:p>
          <a:p>
            <a:pPr lvl="2"/>
            <a:endParaRPr lang="en-US" dirty="0" smtClean="0"/>
          </a:p>
          <a:p>
            <a:pPr lvl="2"/>
            <a:endParaRPr lang="en-US" dirty="0" smtClean="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sz="quarter" idx="1"/>
          </p:nvPr>
        </p:nvSpPr>
        <p:spPr>
          <a:xfrm>
            <a:off x="500034" y="1285860"/>
            <a:ext cx="8229600" cy="4000528"/>
          </a:xfrm>
        </p:spPr>
        <p:txBody>
          <a:bodyPr>
            <a:normAutofit/>
          </a:bodyPr>
          <a:lstStyle/>
          <a:p>
            <a:r>
              <a:rPr lang="en-US" dirty="0" smtClean="0">
                <a:solidFill>
                  <a:srgbClr val="C00000"/>
                </a:solidFill>
              </a:rPr>
              <a:t>Top-down systems approach: e.g., System </a:t>
            </a:r>
            <a:r>
              <a:rPr lang="en-US" dirty="0" smtClean="0">
                <a:solidFill>
                  <a:srgbClr val="C00000"/>
                </a:solidFill>
              </a:rPr>
              <a:t>Dynamics</a:t>
            </a:r>
          </a:p>
          <a:p>
            <a:pPr lvl="1"/>
            <a:r>
              <a:rPr lang="en-US" dirty="0" smtClean="0">
                <a:solidFill>
                  <a:schemeClr val="tx1">
                    <a:lumMod val="95000"/>
                    <a:lumOff val="5000"/>
                  </a:schemeClr>
                </a:solidFill>
              </a:rPr>
              <a:t>Limitations</a:t>
            </a:r>
            <a:endParaRPr lang="en-US" dirty="0" smtClean="0">
              <a:solidFill>
                <a:schemeClr val="tx1">
                  <a:lumMod val="95000"/>
                  <a:lumOff val="5000"/>
                </a:schemeClr>
              </a:solidFill>
            </a:endParaRPr>
          </a:p>
          <a:p>
            <a:pPr lvl="2"/>
            <a:r>
              <a:rPr lang="en-US" sz="2200" dirty="0" smtClean="0">
                <a:solidFill>
                  <a:srgbClr val="C00000"/>
                </a:solidFill>
              </a:rPr>
              <a:t>Cannot characterize individuals’ behaviors</a:t>
            </a:r>
          </a:p>
          <a:p>
            <a:pPr lvl="2"/>
            <a:r>
              <a:rPr lang="en-US" sz="2200" dirty="0" smtClean="0">
                <a:solidFill>
                  <a:srgbClr val="C00000"/>
                </a:solidFill>
              </a:rPr>
              <a:t>Cannot characterize relationships between local autonomy and global emergent behavior</a:t>
            </a:r>
          </a:p>
          <a:p>
            <a:pPr lvl="2"/>
            <a:r>
              <a:rPr lang="en-US" sz="2200" dirty="0" smtClean="0">
                <a:solidFill>
                  <a:srgbClr val="C00000"/>
                </a:solidFill>
              </a:rPr>
              <a:t>Insufficient</a:t>
            </a:r>
            <a:r>
              <a:rPr lang="en-US" sz="2200" dirty="0" smtClean="0"/>
              <a:t> </a:t>
            </a:r>
            <a:r>
              <a:rPr lang="en-US" sz="2200" dirty="0" smtClean="0"/>
              <a:t>to tackle </a:t>
            </a:r>
            <a:r>
              <a:rPr lang="en-US" sz="2200" dirty="0" smtClean="0">
                <a:solidFill>
                  <a:srgbClr val="C00000"/>
                </a:solidFill>
              </a:rPr>
              <a:t>distributed patient scheduling problems</a:t>
            </a:r>
            <a:r>
              <a:rPr lang="en-US" sz="2200" dirty="0" smtClean="0"/>
              <a:t> involving patient </a:t>
            </a:r>
            <a:r>
              <a:rPr lang="en-US" sz="2200" dirty="0" smtClean="0">
                <a:solidFill>
                  <a:srgbClr val="C00000"/>
                </a:solidFill>
              </a:rPr>
              <a:t>dynamic</a:t>
            </a:r>
            <a:r>
              <a:rPr lang="en-US" sz="2200" dirty="0" smtClean="0"/>
              <a:t> behaviors in the real world</a:t>
            </a:r>
          </a:p>
          <a:p>
            <a:pPr lvl="4"/>
            <a:endParaRPr lang="en-US" dirty="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pic>
        <p:nvPicPr>
          <p:cNvPr id="5" name="Picture 2"/>
          <p:cNvPicPr>
            <a:picLocks noChangeAspect="1" noChangeArrowheads="1"/>
          </p:cNvPicPr>
          <p:nvPr/>
        </p:nvPicPr>
        <p:blipFill>
          <a:blip r:embed="rId3" cstate="print"/>
          <a:srcRect/>
          <a:stretch>
            <a:fillRect/>
          </a:stretch>
        </p:blipFill>
        <p:spPr bwMode="auto">
          <a:xfrm>
            <a:off x="30616" y="4214818"/>
            <a:ext cx="3398376" cy="26431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sz="quarter" idx="1"/>
          </p:nvPr>
        </p:nvSpPr>
        <p:spPr/>
        <p:txBody>
          <a:bodyPr>
            <a:normAutofit fontScale="92500" lnSpcReduction="20000"/>
          </a:bodyPr>
          <a:lstStyle/>
          <a:p>
            <a:pPr>
              <a:lnSpc>
                <a:spcPct val="120000"/>
              </a:lnSpc>
            </a:pPr>
            <a:r>
              <a:rPr lang="en-US" dirty="0" smtClean="0"/>
              <a:t>How to model and design mechanisms to solve a </a:t>
            </a:r>
            <a:r>
              <a:rPr lang="en-US" dirty="0" smtClean="0">
                <a:solidFill>
                  <a:srgbClr val="C00000"/>
                </a:solidFill>
              </a:rPr>
              <a:t>D</a:t>
            </a:r>
            <a:r>
              <a:rPr lang="en-US" dirty="0" smtClean="0"/>
              <a:t>istributed </a:t>
            </a:r>
            <a:r>
              <a:rPr lang="en-US" dirty="0" smtClean="0">
                <a:solidFill>
                  <a:srgbClr val="C00000"/>
                </a:solidFill>
              </a:rPr>
              <a:t>D</a:t>
            </a:r>
            <a:r>
              <a:rPr lang="en-US" dirty="0" smtClean="0"/>
              <a:t>ynamic </a:t>
            </a:r>
            <a:r>
              <a:rPr lang="en-US" dirty="0" smtClean="0">
                <a:solidFill>
                  <a:srgbClr val="C00000"/>
                </a:solidFill>
              </a:rPr>
              <a:t>P</a:t>
            </a:r>
            <a:r>
              <a:rPr lang="en-US" dirty="0" smtClean="0"/>
              <a:t>atient </a:t>
            </a:r>
            <a:r>
              <a:rPr lang="en-US" dirty="0" smtClean="0">
                <a:solidFill>
                  <a:srgbClr val="C00000"/>
                </a:solidFill>
              </a:rPr>
              <a:t>S</a:t>
            </a:r>
            <a:r>
              <a:rPr lang="en-US" dirty="0" smtClean="0"/>
              <a:t>cheduling (DDPS) problem based on AOC framework?</a:t>
            </a:r>
          </a:p>
          <a:p>
            <a:pPr>
              <a:lnSpc>
                <a:spcPct val="120000"/>
              </a:lnSpc>
            </a:pPr>
            <a:r>
              <a:rPr lang="en-US" dirty="0" smtClean="0"/>
              <a:t>Questions need to answer:</a:t>
            </a:r>
          </a:p>
          <a:p>
            <a:pPr lvl="1">
              <a:lnSpc>
                <a:spcPct val="120000"/>
              </a:lnSpc>
            </a:pPr>
            <a:r>
              <a:rPr lang="en-US" sz="2200" b="1" dirty="0" smtClean="0">
                <a:solidFill>
                  <a:srgbClr val="C00000"/>
                </a:solidFill>
              </a:rPr>
              <a:t>Patient arrival and flow</a:t>
            </a:r>
            <a:r>
              <a:rPr lang="en-US" sz="2200" dirty="0" smtClean="0"/>
              <a:t>:  E.g., what are the arrival </a:t>
            </a:r>
            <a:r>
              <a:rPr lang="en-US" sz="2200" dirty="0" smtClean="0"/>
              <a:t>patterns </a:t>
            </a:r>
            <a:r>
              <a:rPr lang="en-US" sz="2200" dirty="0" smtClean="0"/>
              <a:t>of patient according to time and season? </a:t>
            </a:r>
          </a:p>
          <a:p>
            <a:pPr lvl="1">
              <a:lnSpc>
                <a:spcPct val="120000"/>
              </a:lnSpc>
            </a:pPr>
            <a:r>
              <a:rPr lang="en-US" sz="2200" b="1" dirty="0" smtClean="0">
                <a:solidFill>
                  <a:srgbClr val="C00000"/>
                </a:solidFill>
              </a:rPr>
              <a:t>Manpower characteristics</a:t>
            </a:r>
            <a:r>
              <a:rPr lang="en-US" sz="2200" b="1" dirty="0" smtClean="0"/>
              <a:t>: </a:t>
            </a:r>
            <a:r>
              <a:rPr lang="en-US" sz="2200" dirty="0" smtClean="0"/>
              <a:t>E.g., what conditions may result in </a:t>
            </a:r>
            <a:r>
              <a:rPr lang="en-US" sz="2200" dirty="0" smtClean="0"/>
              <a:t>unanticipated </a:t>
            </a:r>
            <a:r>
              <a:rPr lang="en-US" sz="2200" dirty="0" smtClean="0"/>
              <a:t>doctors’ behaviors?</a:t>
            </a:r>
          </a:p>
          <a:p>
            <a:pPr lvl="1">
              <a:lnSpc>
                <a:spcPct val="120000"/>
              </a:lnSpc>
            </a:pPr>
            <a:r>
              <a:rPr lang="en-US" sz="2200" b="1" dirty="0" smtClean="0">
                <a:solidFill>
                  <a:srgbClr val="C00000"/>
                </a:solidFill>
              </a:rPr>
              <a:t>Structure of the health care system or hospital</a:t>
            </a:r>
            <a:r>
              <a:rPr lang="en-US" sz="2200" b="1" dirty="0" smtClean="0"/>
              <a:t>: </a:t>
            </a:r>
            <a:r>
              <a:rPr lang="en-US" sz="2200" dirty="0" smtClean="0"/>
              <a:t>E.g., Is </a:t>
            </a:r>
            <a:r>
              <a:rPr lang="en-US" sz="2200" dirty="0" smtClean="0"/>
              <a:t>the current structure efficient for health care system?</a:t>
            </a:r>
            <a:endParaRPr lang="en-US" sz="2200" dirty="0" smtClean="0"/>
          </a:p>
          <a:p>
            <a:pPr lvl="1">
              <a:lnSpc>
                <a:spcPct val="120000"/>
              </a:lnSpc>
            </a:pPr>
            <a:r>
              <a:rPr lang="en-US" sz="2200" b="1" dirty="0" smtClean="0">
                <a:solidFill>
                  <a:srgbClr val="C00000"/>
                </a:solidFill>
              </a:rPr>
              <a:t>Adaptive and distributed patient scheduling</a:t>
            </a:r>
            <a:r>
              <a:rPr lang="en-US" sz="2200" b="1" dirty="0" smtClean="0"/>
              <a:t>: </a:t>
            </a:r>
            <a:r>
              <a:rPr lang="en-US" sz="2200" dirty="0" smtClean="0"/>
              <a:t>E.g., How to design a distributed self-organization mechanism considering dynamic attributes of patients and doctors?</a:t>
            </a:r>
          </a:p>
          <a:p>
            <a:endParaRPr lang="en-US" sz="2800" b="1" dirty="0" smtClean="0"/>
          </a:p>
          <a:p>
            <a:endParaRPr lang="en-US" sz="2800" dirty="0" smtClean="0"/>
          </a:p>
          <a:p>
            <a:pPr lvl="1"/>
            <a:endParaRPr lang="en-US" sz="2800" b="1" dirty="0" smtClean="0"/>
          </a:p>
          <a:p>
            <a:pPr lvl="1"/>
            <a:endParaRPr lang="en-US" sz="2500" dirty="0" smtClean="0"/>
          </a:p>
          <a:p>
            <a:endParaRPr lang="en-US" sz="2800" dirty="0" smtClean="0"/>
          </a:p>
          <a:p>
            <a:pPr lvl="1"/>
            <a:endParaRPr lang="en-US" sz="2800" b="1" dirty="0" smtClean="0"/>
          </a:p>
          <a:p>
            <a:pPr lvl="1"/>
            <a:endParaRPr lang="en-US" sz="2800" dirty="0" smtClean="0"/>
          </a:p>
          <a:p>
            <a:pPr lvl="1"/>
            <a:endParaRPr lang="en-US" dirty="0" smtClean="0"/>
          </a:p>
          <a:p>
            <a:pPr lvl="2"/>
            <a:endParaRPr lang="en-US" dirty="0" smtClean="0"/>
          </a:p>
          <a:p>
            <a:endParaRPr lang="en-US" dirty="0" smtClean="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
        <p:nvSpPr>
          <p:cNvPr id="5" name="Rectangle 4"/>
          <p:cNvSpPr/>
          <p:nvPr/>
        </p:nvSpPr>
        <p:spPr>
          <a:xfrm>
            <a:off x="642910" y="4857760"/>
            <a:ext cx="8001056" cy="107157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sz="quarter" idx="1"/>
          </p:nvPr>
        </p:nvSpPr>
        <p:spPr>
          <a:xfrm>
            <a:off x="457200" y="1219200"/>
            <a:ext cx="8229600" cy="5638800"/>
          </a:xfrm>
          <a:solidFill>
            <a:schemeClr val="bg1"/>
          </a:solidFill>
        </p:spPr>
        <p:txBody>
          <a:bodyPr>
            <a:normAutofit fontScale="85000" lnSpcReduction="20000"/>
          </a:bodyPr>
          <a:lstStyle/>
          <a:p>
            <a:r>
              <a:rPr lang="en-US" dirty="0" smtClean="0"/>
              <a:t>Goal:  </a:t>
            </a:r>
          </a:p>
          <a:p>
            <a:endParaRPr lang="en-US" dirty="0" smtClean="0"/>
          </a:p>
          <a:p>
            <a:endParaRPr lang="en-US" dirty="0" smtClean="0"/>
          </a:p>
          <a:p>
            <a:endParaRPr lang="en-US" dirty="0" smtClean="0"/>
          </a:p>
          <a:p>
            <a:r>
              <a:rPr lang="en-US" dirty="0" smtClean="0">
                <a:solidFill>
                  <a:srgbClr val="C00000"/>
                </a:solidFill>
              </a:rPr>
              <a:t>Hospital level definitions:   </a:t>
            </a:r>
          </a:p>
          <a:p>
            <a:pPr lvl="1"/>
            <a:r>
              <a:rPr lang="en-US" dirty="0" smtClean="0"/>
              <a:t>Loosely coupled but relatively independent </a:t>
            </a:r>
            <a:r>
              <a:rPr lang="en-US" sz="2800" b="1" dirty="0" smtClean="0">
                <a:latin typeface="Blackadder ITC" pitchFamily="82" charset="0"/>
              </a:rPr>
              <a:t>n</a:t>
            </a:r>
            <a:r>
              <a:rPr lang="en-US" dirty="0" smtClean="0"/>
              <a:t> organizations which are organized as a temporal constraint network.</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r>
              <a:rPr lang="en-US" dirty="0" smtClean="0"/>
              <a:t>Stable capability:        for organization</a:t>
            </a:r>
            <a:r>
              <a:rPr lang="en-US" sz="2800" dirty="0" smtClean="0">
                <a:latin typeface="Blackadder ITC" pitchFamily="82" charset="0"/>
              </a:rPr>
              <a:t> </a:t>
            </a:r>
            <a:r>
              <a:rPr lang="en-US" sz="2800" b="1" dirty="0" err="1" smtClean="0">
                <a:latin typeface="Blackadder ITC" pitchFamily="82" charset="0"/>
              </a:rPr>
              <a:t>i</a:t>
            </a:r>
            <a:r>
              <a:rPr lang="en-US" sz="2800" dirty="0" smtClean="0">
                <a:latin typeface="Blackadder ITC" pitchFamily="82" charset="0"/>
              </a:rPr>
              <a:t> .</a:t>
            </a:r>
            <a:endParaRPr lang="en-US" sz="2800" dirty="0">
              <a:latin typeface="Blackadder ITC" pitchFamily="82" charset="0"/>
            </a:endParaRPr>
          </a:p>
        </p:txBody>
      </p:sp>
      <p:pic>
        <p:nvPicPr>
          <p:cNvPr id="5123" name="Picture 3"/>
          <p:cNvPicPr>
            <a:picLocks noChangeAspect="1" noChangeArrowheads="1"/>
          </p:cNvPicPr>
          <p:nvPr/>
        </p:nvPicPr>
        <p:blipFill>
          <a:blip r:embed="rId3" cstate="print"/>
          <a:srcRect/>
          <a:stretch>
            <a:fillRect/>
          </a:stretch>
        </p:blipFill>
        <p:spPr bwMode="auto">
          <a:xfrm>
            <a:off x="1643042" y="3571876"/>
            <a:ext cx="4572032" cy="2194892"/>
          </a:xfrm>
          <a:prstGeom prst="rect">
            <a:avLst/>
          </a:prstGeom>
          <a:noFill/>
          <a:ln w="9525">
            <a:noFill/>
            <a:miter lim="800000"/>
            <a:headEnd/>
            <a:tailEnd/>
          </a:ln>
        </p:spPr>
      </p:pic>
      <p:pic>
        <p:nvPicPr>
          <p:cNvPr id="5125" name="Picture 5"/>
          <p:cNvPicPr>
            <a:picLocks noChangeAspect="1" noChangeArrowheads="1"/>
          </p:cNvPicPr>
          <p:nvPr/>
        </p:nvPicPr>
        <p:blipFill>
          <a:blip r:embed="rId4" cstate="print"/>
          <a:srcRect/>
          <a:stretch>
            <a:fillRect/>
          </a:stretch>
        </p:blipFill>
        <p:spPr bwMode="auto">
          <a:xfrm>
            <a:off x="2857488" y="6286520"/>
            <a:ext cx="357190" cy="314328"/>
          </a:xfrm>
          <a:prstGeom prst="rect">
            <a:avLst/>
          </a:prstGeom>
          <a:noFill/>
          <a:ln w="9525">
            <a:noFill/>
            <a:miter lim="800000"/>
            <a:headEnd/>
            <a:tailEnd/>
          </a:ln>
        </p:spPr>
      </p:pic>
      <p:sp>
        <p:nvSpPr>
          <p:cNvPr id="9" name="Rectangle 8"/>
          <p:cNvSpPr/>
          <p:nvPr/>
        </p:nvSpPr>
        <p:spPr>
          <a:xfrm>
            <a:off x="2143108" y="5857892"/>
            <a:ext cx="4357718" cy="307777"/>
          </a:xfrm>
          <a:prstGeom prst="rect">
            <a:avLst/>
          </a:prstGeom>
        </p:spPr>
        <p:txBody>
          <a:bodyPr wrap="square">
            <a:spAutoFit/>
          </a:bodyPr>
          <a:lstStyle/>
          <a:p>
            <a:r>
              <a:rPr lang="sv-SE" sz="1400" b="1" dirty="0" smtClean="0">
                <a:latin typeface="Calibri" pitchFamily="34" charset="0"/>
              </a:rPr>
              <a:t>Figure 5: Illustration of organization network of hospital</a:t>
            </a:r>
            <a:endParaRPr lang="sv-SE" sz="1400" b="1" dirty="0">
              <a:latin typeface="Calibri" pitchFamily="34" charset="0"/>
            </a:endParaRPr>
          </a:p>
        </p:txBody>
      </p:sp>
      <p:pic>
        <p:nvPicPr>
          <p:cNvPr id="5128" name="Picture 8"/>
          <p:cNvPicPr>
            <a:picLocks noChangeAspect="1" noChangeArrowheads="1"/>
          </p:cNvPicPr>
          <p:nvPr/>
        </p:nvPicPr>
        <p:blipFill>
          <a:blip r:embed="rId5" cstate="print"/>
          <a:srcRect/>
          <a:stretch>
            <a:fillRect/>
          </a:stretch>
        </p:blipFill>
        <p:spPr bwMode="auto">
          <a:xfrm>
            <a:off x="1500166" y="1500174"/>
            <a:ext cx="1167813" cy="7858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sz="quarter" idx="1"/>
          </p:nvPr>
        </p:nvSpPr>
        <p:spPr/>
        <p:txBody>
          <a:bodyPr/>
          <a:lstStyle/>
          <a:p>
            <a:r>
              <a:rPr lang="en-US" dirty="0" smtClean="0">
                <a:solidFill>
                  <a:srgbClr val="C00000"/>
                </a:solidFill>
              </a:rPr>
              <a:t>Patient level definitions</a:t>
            </a:r>
            <a:r>
              <a:rPr lang="en-US" dirty="0" smtClean="0"/>
              <a:t>:</a:t>
            </a:r>
          </a:p>
          <a:p>
            <a:pPr lvl="1"/>
            <a:r>
              <a:rPr lang="en-US" dirty="0" smtClean="0"/>
              <a:t>Arrival: </a:t>
            </a:r>
            <a:r>
              <a:rPr lang="en-US" dirty="0" smtClean="0"/>
              <a:t>randomly</a:t>
            </a:r>
          </a:p>
          <a:p>
            <a:pPr lvl="1"/>
            <a:r>
              <a:rPr lang="en-US" dirty="0" smtClean="0"/>
              <a:t>Do not consider other dynamic behaviors like </a:t>
            </a:r>
            <a:r>
              <a:rPr lang="en-US" dirty="0" smtClean="0"/>
              <a:t>reneging</a:t>
            </a:r>
            <a:endParaRPr lang="en-US" dirty="0" smtClean="0"/>
          </a:p>
          <a:p>
            <a:pPr lvl="1"/>
            <a:r>
              <a:rPr lang="en-US" dirty="0" smtClean="0"/>
              <a:t>Patient personal waiting time</a:t>
            </a:r>
          </a:p>
          <a:p>
            <a:pPr lvl="1"/>
            <a:endParaRPr lang="en-US" dirty="0" smtClean="0"/>
          </a:p>
          <a:p>
            <a:r>
              <a:rPr lang="en-US" dirty="0" smtClean="0">
                <a:solidFill>
                  <a:srgbClr val="C00000"/>
                </a:solidFill>
              </a:rPr>
              <a:t>Evaluation</a:t>
            </a:r>
          </a:p>
          <a:p>
            <a:pPr lvl="1"/>
            <a:r>
              <a:rPr lang="en-US" dirty="0" smtClean="0"/>
              <a:t>Average waiting time in total</a:t>
            </a:r>
          </a:p>
          <a:p>
            <a:pPr lvl="1"/>
            <a:endParaRPr lang="en-US" dirty="0" smtClean="0"/>
          </a:p>
          <a:p>
            <a:pPr lvl="1"/>
            <a:endParaRPr lang="en-US" dirty="0" smtClean="0"/>
          </a:p>
          <a:p>
            <a:pPr lvl="1"/>
            <a:r>
              <a:rPr lang="en-US" dirty="0" smtClean="0"/>
              <a:t>Median waiting time:</a:t>
            </a:r>
          </a:p>
          <a:p>
            <a:pPr lvl="1"/>
            <a:endParaRPr lang="en-US" dirty="0" smtClean="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pic>
        <p:nvPicPr>
          <p:cNvPr id="6147" name="Picture 3"/>
          <p:cNvPicPr>
            <a:picLocks noChangeAspect="1" noChangeArrowheads="1"/>
          </p:cNvPicPr>
          <p:nvPr/>
        </p:nvPicPr>
        <p:blipFill>
          <a:blip r:embed="rId3" cstate="print"/>
          <a:srcRect/>
          <a:stretch>
            <a:fillRect/>
          </a:stretch>
        </p:blipFill>
        <p:spPr bwMode="auto">
          <a:xfrm>
            <a:off x="1785918" y="3071810"/>
            <a:ext cx="3781425" cy="381000"/>
          </a:xfrm>
          <a:prstGeom prst="rect">
            <a:avLst/>
          </a:prstGeom>
          <a:noFill/>
          <a:ln w="9525">
            <a:noFill/>
            <a:miter lim="800000"/>
            <a:headEnd/>
            <a:tailEnd/>
          </a:ln>
        </p:spPr>
      </p:pic>
      <p:pic>
        <p:nvPicPr>
          <p:cNvPr id="6149" name="Picture 5"/>
          <p:cNvPicPr>
            <a:picLocks noChangeAspect="1" noChangeArrowheads="1"/>
          </p:cNvPicPr>
          <p:nvPr/>
        </p:nvPicPr>
        <p:blipFill>
          <a:blip r:embed="rId4" cstate="print"/>
          <a:srcRect/>
          <a:stretch>
            <a:fillRect/>
          </a:stretch>
        </p:blipFill>
        <p:spPr bwMode="auto">
          <a:xfrm>
            <a:off x="1928794" y="4429132"/>
            <a:ext cx="1828800" cy="504825"/>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srcRect/>
          <a:stretch>
            <a:fillRect/>
          </a:stretch>
        </p:blipFill>
        <p:spPr bwMode="auto">
          <a:xfrm>
            <a:off x="1785918" y="5643578"/>
            <a:ext cx="4438650" cy="78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AOC-Based Modeling for DDPS</a:t>
            </a:r>
            <a:endParaRPr lang="en-US" dirty="0"/>
          </a:p>
        </p:txBody>
      </p:sp>
      <p:sp>
        <p:nvSpPr>
          <p:cNvPr id="3" name="Content Placeholder 2"/>
          <p:cNvSpPr>
            <a:spLocks noGrp="1"/>
          </p:cNvSpPr>
          <p:nvPr>
            <p:ph sz="quarter" idx="1"/>
          </p:nvPr>
        </p:nvSpPr>
        <p:spPr/>
        <p:txBody>
          <a:bodyPr/>
          <a:lstStyle/>
          <a:p>
            <a:r>
              <a:rPr lang="en-US" dirty="0" smtClean="0">
                <a:solidFill>
                  <a:srgbClr val="C00000"/>
                </a:solidFill>
              </a:rPr>
              <a:t>Entity</a:t>
            </a:r>
            <a:r>
              <a:rPr lang="en-US" dirty="0" smtClean="0"/>
              <a:t> </a:t>
            </a:r>
            <a:r>
              <a:rPr lang="en-US" i="1" dirty="0" smtClean="0">
                <a:solidFill>
                  <a:srgbClr val="C00000"/>
                </a:solidFill>
              </a:rPr>
              <a:t>e</a:t>
            </a:r>
            <a:r>
              <a:rPr lang="en-US" i="1" dirty="0" smtClean="0"/>
              <a:t> </a:t>
            </a:r>
            <a:r>
              <a:rPr lang="en-US" dirty="0" smtClean="0"/>
              <a:t>corresponding to an organization.</a:t>
            </a:r>
          </a:p>
          <a:p>
            <a:r>
              <a:rPr lang="en-US" dirty="0" smtClean="0">
                <a:solidFill>
                  <a:srgbClr val="C00000"/>
                </a:solidFill>
              </a:rPr>
              <a:t>Environment</a:t>
            </a:r>
          </a:p>
          <a:p>
            <a:pPr lvl="1"/>
            <a:r>
              <a:rPr lang="en-US" dirty="0" smtClean="0">
                <a:solidFill>
                  <a:srgbClr val="C00000"/>
                </a:solidFill>
              </a:rPr>
              <a:t>Global: </a:t>
            </a:r>
            <a:r>
              <a:rPr lang="en-US" dirty="0" smtClean="0"/>
              <a:t>a growing matrix includes Patient Treatment Information</a:t>
            </a:r>
          </a:p>
          <a:p>
            <a:endParaRPr lang="en-US" sz="2800" dirty="0" smtClean="0"/>
          </a:p>
          <a:p>
            <a:pPr marL="274320" lvl="1">
              <a:spcBef>
                <a:spcPts val="600"/>
              </a:spcBef>
              <a:buClr>
                <a:schemeClr val="accent1"/>
              </a:buClr>
              <a:buNone/>
            </a:pPr>
            <a:r>
              <a:rPr lang="en-US" sz="2800" dirty="0" smtClean="0"/>
              <a:t>                  </a:t>
            </a:r>
            <a:r>
              <a:rPr lang="en-US" dirty="0" smtClean="0"/>
              <a:t>is denoted as                  </a:t>
            </a:r>
          </a:p>
          <a:p>
            <a:pPr lvl="1"/>
            <a:r>
              <a:rPr lang="en-US" sz="2500" dirty="0" smtClean="0">
                <a:solidFill>
                  <a:srgbClr val="C00000"/>
                </a:solidFill>
              </a:rPr>
              <a:t>Local:  </a:t>
            </a:r>
            <a:r>
              <a:rPr lang="en-US" sz="2500" dirty="0" smtClean="0"/>
              <a:t>patient order of neighbors</a:t>
            </a:r>
          </a:p>
          <a:p>
            <a:endParaRPr lang="en-US" sz="2800" dirty="0" smtClean="0"/>
          </a:p>
          <a:p>
            <a:pPr lvl="1"/>
            <a:endParaRPr lang="en-US" sz="2500" dirty="0" smtClean="0"/>
          </a:p>
          <a:p>
            <a:pPr lvl="2">
              <a:buNone/>
            </a:pPr>
            <a:endParaRPr lang="en-US" dirty="0"/>
          </a:p>
        </p:txBody>
      </p:sp>
      <p:grpSp>
        <p:nvGrpSpPr>
          <p:cNvPr id="7" name="Group 6"/>
          <p:cNvGrpSpPr/>
          <p:nvPr/>
        </p:nvGrpSpPr>
        <p:grpSpPr>
          <a:xfrm>
            <a:off x="1643042" y="3143248"/>
            <a:ext cx="4862535" cy="314325"/>
            <a:chOff x="1643042" y="3143248"/>
            <a:chExt cx="4862535" cy="314325"/>
          </a:xfrm>
        </p:grpSpPr>
        <p:pic>
          <p:nvPicPr>
            <p:cNvPr id="7171" name="Picture 3"/>
            <p:cNvPicPr>
              <a:picLocks noChangeAspect="1" noChangeArrowheads="1"/>
            </p:cNvPicPr>
            <p:nvPr/>
          </p:nvPicPr>
          <p:blipFill>
            <a:blip r:embed="rId3" cstate="print"/>
            <a:srcRect/>
            <a:stretch>
              <a:fillRect/>
            </a:stretch>
          </p:blipFill>
          <p:spPr bwMode="auto">
            <a:xfrm>
              <a:off x="1643042" y="3143248"/>
              <a:ext cx="3390900" cy="314325"/>
            </a:xfrm>
            <a:prstGeom prst="rect">
              <a:avLst/>
            </a:prstGeom>
            <a:noFill/>
            <a:ln w="9525">
              <a:noFill/>
              <a:miter lim="800000"/>
              <a:headEnd/>
              <a:tailEnd/>
            </a:ln>
          </p:spPr>
        </p:pic>
        <p:pic>
          <p:nvPicPr>
            <p:cNvPr id="7172" name="Picture 4"/>
            <p:cNvPicPr>
              <a:picLocks noChangeAspect="1" noChangeArrowheads="1"/>
            </p:cNvPicPr>
            <p:nvPr/>
          </p:nvPicPr>
          <p:blipFill>
            <a:blip r:embed="rId4" cstate="print"/>
            <a:srcRect/>
            <a:stretch>
              <a:fillRect/>
            </a:stretch>
          </p:blipFill>
          <p:spPr bwMode="auto">
            <a:xfrm>
              <a:off x="4857752" y="3143248"/>
              <a:ext cx="1647825" cy="295275"/>
            </a:xfrm>
            <a:prstGeom prst="rect">
              <a:avLst/>
            </a:prstGeom>
            <a:noFill/>
            <a:ln w="9525">
              <a:noFill/>
              <a:miter lim="800000"/>
              <a:headEnd/>
              <a:tailEnd/>
            </a:ln>
          </p:spPr>
        </p:pic>
      </p:grpSp>
      <p:pic>
        <p:nvPicPr>
          <p:cNvPr id="7174" name="Picture 6"/>
          <p:cNvPicPr>
            <a:picLocks noChangeAspect="1" noChangeArrowheads="1"/>
          </p:cNvPicPr>
          <p:nvPr/>
        </p:nvPicPr>
        <p:blipFill>
          <a:blip r:embed="rId5" cstate="print"/>
          <a:srcRect/>
          <a:stretch>
            <a:fillRect/>
          </a:stretch>
        </p:blipFill>
        <p:spPr bwMode="auto">
          <a:xfrm>
            <a:off x="4000496" y="3620001"/>
            <a:ext cx="2743200" cy="295275"/>
          </a:xfrm>
          <a:prstGeom prst="rect">
            <a:avLst/>
          </a:prstGeom>
          <a:noFill/>
          <a:ln w="9525">
            <a:noFill/>
            <a:miter lim="800000"/>
            <a:headEnd/>
            <a:tailEnd/>
          </a:ln>
        </p:spPr>
      </p:pic>
      <p:pic>
        <p:nvPicPr>
          <p:cNvPr id="7175" name="Picture 7"/>
          <p:cNvPicPr>
            <a:picLocks noChangeAspect="1" noChangeArrowheads="1"/>
          </p:cNvPicPr>
          <p:nvPr/>
        </p:nvPicPr>
        <p:blipFill>
          <a:blip r:embed="rId6" cstate="print"/>
          <a:srcRect/>
          <a:stretch>
            <a:fillRect/>
          </a:stretch>
        </p:blipFill>
        <p:spPr bwMode="auto">
          <a:xfrm>
            <a:off x="1643042" y="3562251"/>
            <a:ext cx="495300" cy="314325"/>
          </a:xfrm>
          <a:prstGeom prst="rect">
            <a:avLst/>
          </a:prstGeom>
          <a:noFill/>
          <a:ln w="9525">
            <a:noFill/>
            <a:miter lim="800000"/>
            <a:headEnd/>
            <a:tailEnd/>
          </a:ln>
        </p:spPr>
      </p:pic>
      <p:grpSp>
        <p:nvGrpSpPr>
          <p:cNvPr id="14" name="Group 13"/>
          <p:cNvGrpSpPr/>
          <p:nvPr/>
        </p:nvGrpSpPr>
        <p:grpSpPr>
          <a:xfrm>
            <a:off x="1500166" y="4477257"/>
            <a:ext cx="5495928" cy="371475"/>
            <a:chOff x="1500166" y="4477257"/>
            <a:chExt cx="5495928" cy="371475"/>
          </a:xfrm>
        </p:grpSpPr>
        <p:pic>
          <p:nvPicPr>
            <p:cNvPr id="7177" name="Picture 9"/>
            <p:cNvPicPr>
              <a:picLocks noChangeAspect="1" noChangeArrowheads="1"/>
            </p:cNvPicPr>
            <p:nvPr/>
          </p:nvPicPr>
          <p:blipFill>
            <a:blip r:embed="rId7" cstate="print"/>
            <a:srcRect/>
            <a:stretch>
              <a:fillRect/>
            </a:stretch>
          </p:blipFill>
          <p:spPr bwMode="auto">
            <a:xfrm>
              <a:off x="1928794" y="4500570"/>
              <a:ext cx="5067300" cy="304800"/>
            </a:xfrm>
            <a:prstGeom prst="rect">
              <a:avLst/>
            </a:prstGeom>
            <a:noFill/>
            <a:ln w="9525">
              <a:noFill/>
              <a:miter lim="800000"/>
              <a:headEnd/>
              <a:tailEnd/>
            </a:ln>
          </p:spPr>
        </p:pic>
        <p:pic>
          <p:nvPicPr>
            <p:cNvPr id="7178" name="Picture 10"/>
            <p:cNvPicPr>
              <a:picLocks noChangeAspect="1" noChangeArrowheads="1"/>
            </p:cNvPicPr>
            <p:nvPr/>
          </p:nvPicPr>
          <p:blipFill>
            <a:blip r:embed="rId8" cstate="print"/>
            <a:srcRect/>
            <a:stretch>
              <a:fillRect/>
            </a:stretch>
          </p:blipFill>
          <p:spPr bwMode="auto">
            <a:xfrm>
              <a:off x="1500166" y="4477257"/>
              <a:ext cx="338138" cy="37147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AOC-Based Modeling for DDPS</a:t>
            </a:r>
            <a:endParaRPr lang="en-US" dirty="0"/>
          </a:p>
        </p:txBody>
      </p:sp>
      <p:sp>
        <p:nvSpPr>
          <p:cNvPr id="3" name="Content Placeholder 2"/>
          <p:cNvSpPr>
            <a:spLocks noGrp="1"/>
          </p:cNvSpPr>
          <p:nvPr>
            <p:ph sz="quarter" idx="1"/>
          </p:nvPr>
        </p:nvSpPr>
        <p:spPr/>
        <p:txBody>
          <a:bodyPr/>
          <a:lstStyle/>
          <a:p>
            <a:r>
              <a:rPr lang="en-US" dirty="0" smtClean="0">
                <a:solidFill>
                  <a:srgbClr val="C00000"/>
                </a:solidFill>
              </a:rPr>
              <a:t>Behaviors of entity</a:t>
            </a:r>
          </a:p>
          <a:p>
            <a:pPr lvl="1"/>
            <a:r>
              <a:rPr lang="en-US" dirty="0" smtClean="0"/>
              <a:t>Greedy selection behavior</a:t>
            </a:r>
          </a:p>
          <a:p>
            <a:pPr lvl="1"/>
            <a:r>
              <a:rPr lang="en-US" dirty="0" smtClean="0"/>
              <a:t>Cooperative behavior</a:t>
            </a:r>
          </a:p>
          <a:p>
            <a:pPr lvl="1"/>
            <a:r>
              <a:rPr lang="en-US" dirty="0" smtClean="0"/>
              <a:t>Competitive behavior</a:t>
            </a:r>
          </a:p>
          <a:p>
            <a:pPr lvl="1"/>
            <a:endParaRPr lang="en-US" dirty="0" smtClean="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pic>
        <p:nvPicPr>
          <p:cNvPr id="8194" name="Picture 2"/>
          <p:cNvPicPr>
            <a:picLocks noChangeAspect="1" noChangeArrowheads="1"/>
          </p:cNvPicPr>
          <p:nvPr/>
        </p:nvPicPr>
        <p:blipFill>
          <a:blip r:embed="rId3" cstate="print"/>
          <a:srcRect/>
          <a:stretch>
            <a:fillRect/>
          </a:stretch>
        </p:blipFill>
        <p:spPr bwMode="auto">
          <a:xfrm>
            <a:off x="1857356" y="3643314"/>
            <a:ext cx="4214842" cy="2142968"/>
          </a:xfrm>
          <a:prstGeom prst="rect">
            <a:avLst/>
          </a:prstGeom>
          <a:noFill/>
          <a:ln w="9525">
            <a:noFill/>
            <a:miter lim="800000"/>
            <a:headEnd/>
            <a:tailEnd/>
          </a:ln>
        </p:spPr>
      </p:pic>
      <p:cxnSp>
        <p:nvCxnSpPr>
          <p:cNvPr id="16" name="Straight Arrow Connector 15"/>
          <p:cNvCxnSpPr/>
          <p:nvPr/>
        </p:nvCxnSpPr>
        <p:spPr>
          <a:xfrm rot="16200000" flipH="1">
            <a:off x="2107389" y="4321975"/>
            <a:ext cx="571504" cy="7143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7" name="Straight Arrow Connector 16"/>
          <p:cNvCxnSpPr/>
          <p:nvPr/>
        </p:nvCxnSpPr>
        <p:spPr>
          <a:xfrm>
            <a:off x="2357422" y="4071942"/>
            <a:ext cx="928694" cy="142876"/>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20" name="TextBox 19"/>
          <p:cNvSpPr txBox="1"/>
          <p:nvPr/>
        </p:nvSpPr>
        <p:spPr>
          <a:xfrm>
            <a:off x="1071538" y="3714752"/>
            <a:ext cx="1357322" cy="646331"/>
          </a:xfrm>
          <a:prstGeom prst="rect">
            <a:avLst/>
          </a:prstGeom>
          <a:noFill/>
        </p:spPr>
        <p:txBody>
          <a:bodyPr wrap="square" rtlCol="0">
            <a:spAutoFit/>
          </a:bodyPr>
          <a:lstStyle/>
          <a:p>
            <a:r>
              <a:rPr lang="en-US" dirty="0" smtClean="0">
                <a:solidFill>
                  <a:schemeClr val="accent5">
                    <a:lumMod val="75000"/>
                  </a:schemeClr>
                </a:solidFill>
              </a:rPr>
              <a:t>Cooperative behavior</a:t>
            </a:r>
            <a:endParaRPr lang="en-US" dirty="0">
              <a:solidFill>
                <a:schemeClr val="accent5">
                  <a:lumMod val="75000"/>
                </a:schemeClr>
              </a:solidFill>
            </a:endParaRPr>
          </a:p>
        </p:txBody>
      </p:sp>
      <p:sp>
        <p:nvSpPr>
          <p:cNvPr id="21" name="TextBox 20"/>
          <p:cNvSpPr txBox="1"/>
          <p:nvPr/>
        </p:nvSpPr>
        <p:spPr>
          <a:xfrm>
            <a:off x="4857752" y="3143248"/>
            <a:ext cx="1357322" cy="646331"/>
          </a:xfrm>
          <a:prstGeom prst="rect">
            <a:avLst/>
          </a:prstGeom>
          <a:noFill/>
        </p:spPr>
        <p:txBody>
          <a:bodyPr wrap="square" rtlCol="0">
            <a:spAutoFit/>
          </a:bodyPr>
          <a:lstStyle/>
          <a:p>
            <a:r>
              <a:rPr lang="en-US" dirty="0" smtClean="0">
                <a:solidFill>
                  <a:schemeClr val="accent5">
                    <a:lumMod val="75000"/>
                  </a:schemeClr>
                </a:solidFill>
              </a:rPr>
              <a:t>Competitive behavior</a:t>
            </a:r>
            <a:endParaRPr lang="en-US" dirty="0">
              <a:solidFill>
                <a:schemeClr val="accent5">
                  <a:lumMod val="75000"/>
                </a:schemeClr>
              </a:solidFill>
            </a:endParaRPr>
          </a:p>
        </p:txBody>
      </p:sp>
      <p:cxnSp>
        <p:nvCxnSpPr>
          <p:cNvPr id="22" name="Straight Arrow Connector 21"/>
          <p:cNvCxnSpPr/>
          <p:nvPr/>
        </p:nvCxnSpPr>
        <p:spPr>
          <a:xfrm rot="10800000" flipV="1">
            <a:off x="4000498" y="3786190"/>
            <a:ext cx="1285882" cy="500066"/>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5" name="Straight Arrow Connector 24"/>
          <p:cNvCxnSpPr/>
          <p:nvPr/>
        </p:nvCxnSpPr>
        <p:spPr>
          <a:xfrm rot="5400000">
            <a:off x="4857752" y="4143380"/>
            <a:ext cx="857256" cy="142876"/>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34" name="TextBox 33"/>
          <p:cNvSpPr txBox="1"/>
          <p:nvPr/>
        </p:nvSpPr>
        <p:spPr>
          <a:xfrm>
            <a:off x="1142976" y="5429264"/>
            <a:ext cx="1357322" cy="923330"/>
          </a:xfrm>
          <a:prstGeom prst="rect">
            <a:avLst/>
          </a:prstGeom>
          <a:noFill/>
        </p:spPr>
        <p:txBody>
          <a:bodyPr wrap="square" rtlCol="0">
            <a:spAutoFit/>
          </a:bodyPr>
          <a:lstStyle/>
          <a:p>
            <a:r>
              <a:rPr lang="en-US" dirty="0" smtClean="0">
                <a:solidFill>
                  <a:schemeClr val="accent5">
                    <a:lumMod val="75000"/>
                  </a:schemeClr>
                </a:solidFill>
              </a:rPr>
              <a:t>Greedy selection behavior</a:t>
            </a:r>
            <a:endParaRPr lang="en-US" dirty="0">
              <a:solidFill>
                <a:schemeClr val="accent5">
                  <a:lumMod val="75000"/>
                </a:schemeClr>
              </a:solidFill>
            </a:endParaRPr>
          </a:p>
        </p:txBody>
      </p:sp>
      <p:cxnSp>
        <p:nvCxnSpPr>
          <p:cNvPr id="35" name="Straight Arrow Connector 34"/>
          <p:cNvCxnSpPr/>
          <p:nvPr/>
        </p:nvCxnSpPr>
        <p:spPr>
          <a:xfrm flipV="1">
            <a:off x="2214546" y="5715016"/>
            <a:ext cx="1357322" cy="142876"/>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38" name="Straight Arrow Connector 37"/>
          <p:cNvCxnSpPr/>
          <p:nvPr/>
        </p:nvCxnSpPr>
        <p:spPr>
          <a:xfrm rot="16200000" flipV="1">
            <a:off x="1714480" y="5357826"/>
            <a:ext cx="857256" cy="142876"/>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43" name="Straight Arrow Connector 42"/>
          <p:cNvCxnSpPr/>
          <p:nvPr/>
        </p:nvCxnSpPr>
        <p:spPr>
          <a:xfrm rot="5400000" flipH="1" flipV="1">
            <a:off x="2071670" y="5143512"/>
            <a:ext cx="857256" cy="57150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Future Work</a:t>
            </a:r>
            <a:endParaRPr lang="en-US" dirty="0"/>
          </a:p>
        </p:txBody>
      </p:sp>
      <p:sp>
        <p:nvSpPr>
          <p:cNvPr id="6" name="Content Placeholder 5"/>
          <p:cNvSpPr>
            <a:spLocks noGrp="1"/>
          </p:cNvSpPr>
          <p:nvPr>
            <p:ph sz="quarter" idx="1"/>
          </p:nvPr>
        </p:nvSpPr>
        <p:spPr>
          <a:xfrm>
            <a:off x="457200" y="1500174"/>
            <a:ext cx="8229600" cy="4656786"/>
          </a:xfrm>
        </p:spPr>
        <p:txBody>
          <a:bodyPr/>
          <a:lstStyle/>
          <a:p>
            <a:pPr>
              <a:spcBef>
                <a:spcPts val="1200"/>
              </a:spcBef>
            </a:pPr>
            <a:r>
              <a:rPr lang="en-US" dirty="0" smtClean="0"/>
              <a:t>Fine-tune our AOC-based model and strategies to better match the situations considering more dynamic behaviors of patients and doctors in real </a:t>
            </a:r>
            <a:r>
              <a:rPr lang="en-US" dirty="0" smtClean="0"/>
              <a:t>world</a:t>
            </a:r>
            <a:endParaRPr lang="en-US" dirty="0" smtClean="0"/>
          </a:p>
          <a:p>
            <a:pPr>
              <a:spcBef>
                <a:spcPts val="1200"/>
              </a:spcBef>
            </a:pPr>
            <a:r>
              <a:rPr lang="en-US" dirty="0" smtClean="0"/>
              <a:t>Justify the efficiency and analyze the characteristics of this approach (e.g., robustness, scalability</a:t>
            </a:r>
            <a:r>
              <a:rPr lang="en-US" dirty="0" smtClean="0"/>
              <a:t>)</a:t>
            </a:r>
            <a:endParaRPr lang="en-US" dirty="0" smtClean="0"/>
          </a:p>
          <a:p>
            <a:pPr>
              <a:spcBef>
                <a:spcPts val="1200"/>
              </a:spcBef>
            </a:pPr>
            <a:r>
              <a:rPr lang="en-US" dirty="0" smtClean="0"/>
              <a:t>Study the structure of organizations in the health care system or hospital</a:t>
            </a:r>
          </a:p>
          <a:p>
            <a:endParaRPr lang="en-US" dirty="0" smtClean="0"/>
          </a:p>
          <a:p>
            <a:endParaRPr lang="en-US" dirty="0" smtClean="0"/>
          </a:p>
          <a:p>
            <a:endParaRPr lang="en-US" dirty="0"/>
          </a:p>
        </p:txBody>
      </p:sp>
      <p:sp>
        <p:nvSpPr>
          <p:cNvPr id="7" name="TextBox 6"/>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sz="quarter" idx="1"/>
          </p:nvPr>
        </p:nvSpPr>
        <p:spPr>
          <a:xfrm>
            <a:off x="457200" y="1219200"/>
            <a:ext cx="8229600" cy="5638800"/>
          </a:xfrm>
        </p:spPr>
        <p:txBody>
          <a:bodyPr>
            <a:normAutofit fontScale="62500" lnSpcReduction="20000"/>
          </a:bodyPr>
          <a:lstStyle/>
          <a:p>
            <a:pPr>
              <a:buNone/>
            </a:pPr>
            <a:r>
              <a:rPr lang="en-US" dirty="0" smtClean="0"/>
              <a:t>[1] </a:t>
            </a:r>
            <a:r>
              <a:rPr lang="en-US" dirty="0" err="1" smtClean="0"/>
              <a:t>Civitas</a:t>
            </a:r>
            <a:r>
              <a:rPr lang="en-US" dirty="0" smtClean="0"/>
              <a:t>: Institute for the study of civil society. http://www.civitas.org.uk/nhs/nhsperformance.php.</a:t>
            </a:r>
          </a:p>
          <a:p>
            <a:pPr>
              <a:buNone/>
            </a:pPr>
            <a:r>
              <a:rPr lang="en-US" dirty="0" smtClean="0"/>
              <a:t>[2] Department of health. http://www.performance.doh.gov.uk/waitingtimes/.</a:t>
            </a:r>
          </a:p>
          <a:p>
            <a:pPr>
              <a:buNone/>
            </a:pPr>
            <a:r>
              <a:rPr lang="en-US" dirty="0" smtClean="0"/>
              <a:t>[3] Health </a:t>
            </a:r>
            <a:r>
              <a:rPr lang="en-US" dirty="0" err="1" smtClean="0"/>
              <a:t>canada</a:t>
            </a:r>
            <a:r>
              <a:rPr lang="en-US" dirty="0" smtClean="0"/>
              <a:t>. www.hc-sc.gc.ca.</a:t>
            </a:r>
          </a:p>
          <a:p>
            <a:pPr>
              <a:buNone/>
            </a:pPr>
            <a:r>
              <a:rPr lang="en-US" dirty="0" smtClean="0"/>
              <a:t>[4] </a:t>
            </a:r>
            <a:r>
              <a:rPr lang="en-US" i="1" dirty="0" smtClean="0"/>
              <a:t>The Reform of Health Care Systems: A Review of Seventeen OECD Countries. OECD, 1994.</a:t>
            </a:r>
          </a:p>
          <a:p>
            <a:pPr>
              <a:buNone/>
            </a:pPr>
            <a:r>
              <a:rPr lang="en-US" dirty="0" smtClean="0"/>
              <a:t>[5] D. Applegate and W. Cook. A computational study of the job-shop scheduling problem. </a:t>
            </a:r>
            <a:r>
              <a:rPr lang="en-US" i="1" dirty="0" smtClean="0"/>
              <a:t>ORSA Journal on Computing, </a:t>
            </a:r>
            <a:r>
              <a:rPr lang="en-US" dirty="0" smtClean="0"/>
              <a:t>3, 1991.</a:t>
            </a:r>
          </a:p>
          <a:p>
            <a:pPr>
              <a:buNone/>
            </a:pPr>
            <a:r>
              <a:rPr lang="en-US" dirty="0" smtClean="0"/>
              <a:t>[6] F. E. </a:t>
            </a:r>
            <a:r>
              <a:rPr lang="en-US" dirty="0" err="1" smtClean="0"/>
              <a:t>Cellier</a:t>
            </a:r>
            <a:r>
              <a:rPr lang="en-US" dirty="0" smtClean="0"/>
              <a:t>. </a:t>
            </a:r>
            <a:r>
              <a:rPr lang="en-US" i="1" dirty="0" smtClean="0"/>
              <a:t>Continuous. Springer-</a:t>
            </a:r>
            <a:r>
              <a:rPr lang="en-US" i="1" dirty="0" err="1" smtClean="0"/>
              <a:t>Verlag</a:t>
            </a:r>
            <a:r>
              <a:rPr lang="en-US" i="1" dirty="0" smtClean="0"/>
              <a:t>, New York, USA, </a:t>
            </a:r>
            <a:r>
              <a:rPr lang="en-US" dirty="0" smtClean="0"/>
              <a:t>1991.</a:t>
            </a:r>
          </a:p>
          <a:p>
            <a:pPr>
              <a:buNone/>
            </a:pPr>
            <a:r>
              <a:rPr lang="en-US" dirty="0" smtClean="0"/>
              <a:t>[7] S. </a:t>
            </a:r>
            <a:r>
              <a:rPr lang="en-US" dirty="0" err="1" smtClean="0"/>
              <a:t>Creemers</a:t>
            </a:r>
            <a:r>
              <a:rPr lang="en-US" dirty="0" smtClean="0"/>
              <a:t> and M. </a:t>
            </a:r>
            <a:r>
              <a:rPr lang="en-US" dirty="0" err="1" smtClean="0"/>
              <a:t>Lambrecht</a:t>
            </a:r>
            <a:r>
              <a:rPr lang="en-US" dirty="0" smtClean="0"/>
              <a:t>. Healthcare </a:t>
            </a:r>
            <a:r>
              <a:rPr lang="en-US" dirty="0" err="1" smtClean="0"/>
              <a:t>queueing</a:t>
            </a:r>
            <a:r>
              <a:rPr lang="en-US" dirty="0" smtClean="0"/>
              <a:t> models. </a:t>
            </a:r>
            <a:r>
              <a:rPr lang="nl-NL" dirty="0" smtClean="0"/>
              <a:t>Technical report, Katholieke Universiteit Leuven, 2008.</a:t>
            </a:r>
          </a:p>
          <a:p>
            <a:pPr>
              <a:buNone/>
            </a:pPr>
            <a:r>
              <a:rPr lang="en-US" dirty="0" smtClean="0"/>
              <a:t>[8] L. </a:t>
            </a:r>
            <a:r>
              <a:rPr lang="en-US" dirty="0" err="1" smtClean="0"/>
              <a:t>Edgren</a:t>
            </a:r>
            <a:r>
              <a:rPr lang="en-US" dirty="0" smtClean="0"/>
              <a:t>. The meaning of integrated care: A systems approach. </a:t>
            </a:r>
            <a:r>
              <a:rPr lang="en-US" i="1" dirty="0" smtClean="0"/>
              <a:t>International Journal of Integrated Care, 8, 2008.</a:t>
            </a:r>
          </a:p>
          <a:p>
            <a:pPr>
              <a:buNone/>
            </a:pPr>
            <a:r>
              <a:rPr lang="en-US" dirty="0" smtClean="0"/>
              <a:t>[9] S. </a:t>
            </a:r>
            <a:r>
              <a:rPr lang="en-US" dirty="0" err="1" smtClean="0"/>
              <a:t>Fomundam</a:t>
            </a:r>
            <a:r>
              <a:rPr lang="en-US" dirty="0" smtClean="0"/>
              <a:t> and J. Herrmann. A survey of queuing theory applications in healthcare. </a:t>
            </a:r>
            <a:r>
              <a:rPr lang="en-US" i="1" dirty="0" smtClean="0"/>
              <a:t>ISR Technical Report, 24, 2007.</a:t>
            </a:r>
          </a:p>
          <a:p>
            <a:pPr>
              <a:buNone/>
            </a:pPr>
            <a:r>
              <a:rPr lang="en-US" dirty="0" smtClean="0"/>
              <a:t>[10] B. </a:t>
            </a:r>
            <a:r>
              <a:rPr lang="en-US" dirty="0" err="1" smtClean="0"/>
              <a:t>Gonazalez</a:t>
            </a:r>
            <a:r>
              <a:rPr lang="en-US" dirty="0" smtClean="0"/>
              <a:t>-Busto and R. Garcia. Waiting lists in </a:t>
            </a:r>
            <a:r>
              <a:rPr lang="en-US" dirty="0" err="1" smtClean="0"/>
              <a:t>spanish</a:t>
            </a:r>
            <a:r>
              <a:rPr lang="en-US" dirty="0" smtClean="0"/>
              <a:t> public hospitals: A system dynamics approach. </a:t>
            </a:r>
            <a:r>
              <a:rPr lang="en-US" i="1" dirty="0" smtClean="0"/>
              <a:t>System Dynamics Review, 15(3):201–224, 1999.</a:t>
            </a:r>
          </a:p>
          <a:p>
            <a:pPr>
              <a:buNone/>
            </a:pPr>
            <a:r>
              <a:rPr lang="en-US" dirty="0" smtClean="0"/>
              <a:t>[11] J. </a:t>
            </a:r>
            <a:r>
              <a:rPr lang="en-US" dirty="0" err="1" smtClean="0"/>
              <a:t>Gubb</a:t>
            </a:r>
            <a:r>
              <a:rPr lang="en-US" dirty="0" smtClean="0"/>
              <a:t>. Why are we waiting: an analysis of waiting times in the </a:t>
            </a:r>
            <a:r>
              <a:rPr lang="en-US" dirty="0" err="1" smtClean="0"/>
              <a:t>nhs</a:t>
            </a:r>
            <a:r>
              <a:rPr lang="en-US" dirty="0" smtClean="0"/>
              <a:t>. http://www.civitas.org.uk/nhs/waitingtimes Jan 08.pdf.</a:t>
            </a:r>
          </a:p>
          <a:p>
            <a:pPr>
              <a:buNone/>
            </a:pPr>
            <a:r>
              <a:rPr lang="en-US" dirty="0" smtClean="0"/>
              <a:t>[12] G. Hirsch and C. S. </a:t>
            </a:r>
            <a:r>
              <a:rPr lang="en-US" dirty="0" err="1" smtClean="0"/>
              <a:t>Immediato</a:t>
            </a:r>
            <a:r>
              <a:rPr lang="en-US" dirty="0" smtClean="0"/>
              <a:t>. </a:t>
            </a:r>
            <a:r>
              <a:rPr lang="en-US" dirty="0" err="1" smtClean="0"/>
              <a:t>Microworlds</a:t>
            </a:r>
            <a:r>
              <a:rPr lang="en-US" dirty="0" smtClean="0"/>
              <a:t> and generic structures as resources for integrating care and improving health. </a:t>
            </a:r>
            <a:r>
              <a:rPr lang="en-US" i="1" dirty="0" smtClean="0"/>
              <a:t>System Dynamics Review, 15(3):315–330, 1999.</a:t>
            </a:r>
          </a:p>
          <a:p>
            <a:pPr>
              <a:buNone/>
            </a:pPr>
            <a:r>
              <a:rPr lang="en-US" dirty="0" smtClean="0"/>
              <a:t>[13] G. Hirsch and S. </a:t>
            </a:r>
            <a:r>
              <a:rPr lang="en-US" dirty="0" err="1" smtClean="0"/>
              <a:t>Immediato</a:t>
            </a:r>
            <a:r>
              <a:rPr lang="en-US" dirty="0" smtClean="0"/>
              <a:t>. Design of simulators to enhance learning: Examples from a health care </a:t>
            </a:r>
            <a:r>
              <a:rPr lang="en-US" dirty="0" err="1" smtClean="0"/>
              <a:t>microworld</a:t>
            </a:r>
            <a:r>
              <a:rPr lang="en-US" dirty="0" smtClean="0"/>
              <a:t>, </a:t>
            </a:r>
            <a:r>
              <a:rPr lang="en-US" dirty="0" err="1" smtClean="0"/>
              <a:t>quebec</a:t>
            </a:r>
            <a:r>
              <a:rPr lang="en-US" dirty="0" smtClean="0"/>
              <a:t> city, </a:t>
            </a:r>
            <a:r>
              <a:rPr lang="en-US" dirty="0" err="1" smtClean="0"/>
              <a:t>canada</a:t>
            </a:r>
            <a:r>
              <a:rPr lang="en-US" dirty="0" smtClean="0"/>
              <a:t>.</a:t>
            </a:r>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[14] M. </a:t>
            </a:r>
            <a:r>
              <a:rPr lang="en-US" dirty="0" err="1" smtClean="0"/>
              <a:t>Hoel</a:t>
            </a:r>
            <a:r>
              <a:rPr lang="en-US" dirty="0" smtClean="0"/>
              <a:t> and E. M. Sather. Public health care with waiting time: The role of supplementary private health care. Journal of Health Economics, 22(4):599–616, July 2003.</a:t>
            </a:r>
          </a:p>
          <a:p>
            <a:pPr>
              <a:buNone/>
            </a:pPr>
            <a:r>
              <a:rPr lang="en-US" dirty="0" smtClean="0"/>
              <a:t>[15] J. Liu. Autonomy-oriented computing (</a:t>
            </a:r>
            <a:r>
              <a:rPr lang="en-US" dirty="0" err="1" smtClean="0"/>
              <a:t>aoc</a:t>
            </a:r>
            <a:r>
              <a:rPr lang="en-US" dirty="0" smtClean="0"/>
              <a:t>): The nature and implications of a paradigm for self-organized computing (keynote talk). 2008.</a:t>
            </a:r>
          </a:p>
          <a:p>
            <a:pPr>
              <a:buNone/>
            </a:pPr>
            <a:r>
              <a:rPr lang="en-US" dirty="0" smtClean="0"/>
              <a:t>[16] J. Liu, X. Jin, and K. C. </a:t>
            </a:r>
            <a:r>
              <a:rPr lang="en-US" dirty="0" err="1" smtClean="0"/>
              <a:t>Tsui</a:t>
            </a:r>
            <a:r>
              <a:rPr lang="en-US" dirty="0" smtClean="0"/>
              <a:t>. Autonomy Oriented Computing: From Problem Solving to Complex Systems Modeling. Springer, 2005.</a:t>
            </a:r>
          </a:p>
          <a:p>
            <a:pPr>
              <a:buNone/>
            </a:pPr>
            <a:r>
              <a:rPr lang="en-US" dirty="0" smtClean="0"/>
              <a:t>[17] J. Liu, H. Jing, and Y. Tang. Multi-agent oriented constraint satisfaction. Artificial Intelligence, 136(1):101–144, March 2008.</a:t>
            </a:r>
          </a:p>
          <a:p>
            <a:pPr>
              <a:buNone/>
            </a:pPr>
            <a:r>
              <a:rPr lang="en-US" dirty="0" smtClean="0"/>
              <a:t>[18] J. Liu and K. C. </a:t>
            </a:r>
            <a:r>
              <a:rPr lang="en-US" dirty="0" err="1" smtClean="0"/>
              <a:t>Tsui</a:t>
            </a:r>
            <a:r>
              <a:rPr lang="en-US" dirty="0" smtClean="0"/>
              <a:t>. Toward nature-inspired computing. Communications of the ACM, 49(10):59–64, 2006.</a:t>
            </a:r>
          </a:p>
          <a:p>
            <a:pPr>
              <a:buNone/>
            </a:pPr>
            <a:r>
              <a:rPr lang="en-US" dirty="0" smtClean="0"/>
              <a:t>[19] R. R. McDaniel and D. J. </a:t>
            </a:r>
            <a:r>
              <a:rPr lang="en-US" dirty="0" err="1" smtClean="0"/>
              <a:t>Driebe</a:t>
            </a:r>
            <a:r>
              <a:rPr lang="en-US" dirty="0" smtClean="0"/>
              <a:t>. Complexity science and health care management. Advances in Health Care Management,  2, 2001.</a:t>
            </a:r>
          </a:p>
          <a:p>
            <a:pPr>
              <a:buNone/>
            </a:pPr>
            <a:r>
              <a:rPr lang="en-US" dirty="0" smtClean="0"/>
              <a:t>[20] R. E. Powell. Health care: A systems perspective. http://www.exponentialimprovement.com/cms/uploads/heal thcare4.pdf.</a:t>
            </a:r>
          </a:p>
          <a:p>
            <a:pPr>
              <a:buNone/>
            </a:pPr>
            <a:r>
              <a:rPr lang="en-US" dirty="0" smtClean="0"/>
              <a:t>[21] L. </a:t>
            </a:r>
            <a:r>
              <a:rPr lang="en-US" dirty="0" err="1" smtClean="0"/>
              <a:t>Siciliani</a:t>
            </a:r>
            <a:r>
              <a:rPr lang="en-US" dirty="0" smtClean="0"/>
              <a:t>. Does more choice reduce waiting times. Health Economics, 14, 2005.</a:t>
            </a:r>
          </a:p>
          <a:p>
            <a:pPr>
              <a:buNone/>
            </a:pPr>
            <a:r>
              <a:rPr lang="en-US" dirty="0" smtClean="0"/>
              <a:t>[22] L. </a:t>
            </a:r>
            <a:r>
              <a:rPr lang="en-US" dirty="0" err="1" smtClean="0"/>
              <a:t>Siciliani</a:t>
            </a:r>
            <a:r>
              <a:rPr lang="en-US" dirty="0" smtClean="0"/>
              <a:t> and S. Martin. An empirical analysis of the impact of choice on waiting times. Health Economics, 16, 2007.</a:t>
            </a:r>
          </a:p>
          <a:p>
            <a:pPr>
              <a:buNone/>
            </a:pPr>
            <a:r>
              <a:rPr lang="en-US" dirty="0" smtClean="0"/>
              <a:t>[23] A. van </a:t>
            </a:r>
            <a:r>
              <a:rPr lang="en-US" dirty="0" err="1" smtClean="0"/>
              <a:t>Ackere</a:t>
            </a:r>
            <a:r>
              <a:rPr lang="en-US" dirty="0" smtClean="0"/>
              <a:t> and P. C. Smith. Towards a macro model of national health service waiting lists. System Dynamics Review, 15(3):225–252, 1999.</a:t>
            </a:r>
          </a:p>
          <a:p>
            <a:endParaRPr lang="en-US" i="1" dirty="0" smtClean="0"/>
          </a:p>
          <a:p>
            <a:endParaRPr lang="en-US" dirty="0" smtClean="0"/>
          </a:p>
          <a:p>
            <a:endParaRPr lang="en-US" dirty="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quarter" idx="1"/>
          </p:nvPr>
        </p:nvSpPr>
        <p:spPr/>
        <p:txBody>
          <a:bodyPr>
            <a:normAutofit fontScale="92500" lnSpcReduction="10000"/>
          </a:bodyPr>
          <a:lstStyle/>
          <a:p>
            <a:pPr>
              <a:lnSpc>
                <a:spcPct val="150000"/>
              </a:lnSpc>
            </a:pPr>
            <a:r>
              <a:rPr lang="en-US" dirty="0" smtClean="0"/>
              <a:t>Motivation</a:t>
            </a:r>
          </a:p>
          <a:p>
            <a:pPr lvl="1">
              <a:lnSpc>
                <a:spcPct val="150000"/>
              </a:lnSpc>
            </a:pPr>
            <a:r>
              <a:rPr lang="en-US" dirty="0" smtClean="0"/>
              <a:t>Background</a:t>
            </a:r>
          </a:p>
          <a:p>
            <a:pPr lvl="1">
              <a:lnSpc>
                <a:spcPct val="150000"/>
              </a:lnSpc>
            </a:pPr>
            <a:r>
              <a:rPr lang="en-US" dirty="0" smtClean="0"/>
              <a:t>Challenges</a:t>
            </a:r>
          </a:p>
          <a:p>
            <a:pPr lvl="1">
              <a:lnSpc>
                <a:spcPct val="150000"/>
              </a:lnSpc>
            </a:pPr>
            <a:r>
              <a:rPr lang="en-US" dirty="0" smtClean="0"/>
              <a:t>Related Work</a:t>
            </a:r>
          </a:p>
          <a:p>
            <a:pPr lvl="1">
              <a:lnSpc>
                <a:spcPct val="150000"/>
              </a:lnSpc>
            </a:pPr>
            <a:r>
              <a:rPr lang="en-US" dirty="0" smtClean="0"/>
              <a:t>Objective</a:t>
            </a:r>
          </a:p>
          <a:p>
            <a:pPr>
              <a:lnSpc>
                <a:spcPct val="150000"/>
              </a:lnSpc>
            </a:pPr>
            <a:r>
              <a:rPr lang="en-US" dirty="0" smtClean="0"/>
              <a:t>Problem Statement</a:t>
            </a:r>
          </a:p>
          <a:p>
            <a:pPr>
              <a:lnSpc>
                <a:spcPct val="150000"/>
              </a:lnSpc>
            </a:pPr>
            <a:r>
              <a:rPr lang="en-US" dirty="0" smtClean="0"/>
              <a:t>AOC-Based Modeling for Distributed Dynamic Patient Scheduling</a:t>
            </a:r>
          </a:p>
          <a:p>
            <a:pPr>
              <a:lnSpc>
                <a:spcPct val="150000"/>
              </a:lnSpc>
            </a:pPr>
            <a:r>
              <a:rPr lang="en-US" dirty="0" smtClean="0"/>
              <a:t>Future Work </a:t>
            </a:r>
            <a:endParaRPr lang="en-US" dirty="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buNone/>
            </a:pPr>
            <a:r>
              <a:rPr lang="en-US" dirty="0" smtClean="0"/>
              <a:t> </a:t>
            </a:r>
          </a:p>
          <a:p>
            <a:pPr algn="ctr">
              <a:buNone/>
            </a:pPr>
            <a:endParaRPr lang="en-US" dirty="0" smtClean="0"/>
          </a:p>
          <a:p>
            <a:pPr algn="ctr">
              <a:buNone/>
            </a:pPr>
            <a:endParaRPr lang="en-US" dirty="0" smtClean="0"/>
          </a:p>
          <a:p>
            <a:pPr algn="ctr">
              <a:buNone/>
            </a:pPr>
            <a:endParaRPr lang="en-US" dirty="0" smtClean="0"/>
          </a:p>
          <a:p>
            <a:pPr algn="ctr">
              <a:buNone/>
            </a:pPr>
            <a:r>
              <a:rPr lang="en-US" sz="4000" dirty="0" smtClean="0"/>
              <a:t>Thank You!</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lstStyle/>
          <a:p>
            <a:r>
              <a:rPr lang="en-US" dirty="0" smtClean="0"/>
              <a:t>A notorious and common problem in health care all over the world: </a:t>
            </a:r>
            <a:r>
              <a:rPr lang="en-US" b="1" dirty="0" smtClean="0">
                <a:solidFill>
                  <a:srgbClr val="C00000"/>
                </a:solidFill>
              </a:rPr>
              <a:t>Long waiting list or waiting time.</a:t>
            </a:r>
          </a:p>
          <a:p>
            <a:r>
              <a:rPr lang="en-US" dirty="0" smtClean="0"/>
              <a:t>Example:</a:t>
            </a:r>
          </a:p>
          <a:p>
            <a:pPr lvl="1"/>
            <a:r>
              <a:rPr lang="en-US" dirty="0" smtClean="0"/>
              <a:t>England:</a:t>
            </a:r>
          </a:p>
          <a:p>
            <a:endParaRPr lang="en-US" dirty="0"/>
          </a:p>
        </p:txBody>
      </p:sp>
      <p:pic>
        <p:nvPicPr>
          <p:cNvPr id="1027" name="Picture 3"/>
          <p:cNvPicPr>
            <a:picLocks noChangeAspect="1" noChangeArrowheads="1"/>
          </p:cNvPicPr>
          <p:nvPr/>
        </p:nvPicPr>
        <p:blipFill>
          <a:blip r:embed="rId3" cstate="print"/>
          <a:srcRect/>
          <a:stretch>
            <a:fillRect/>
          </a:stretch>
        </p:blipFill>
        <p:spPr bwMode="auto">
          <a:xfrm>
            <a:off x="1500166" y="3143248"/>
            <a:ext cx="6029325" cy="2228850"/>
          </a:xfrm>
          <a:prstGeom prst="rect">
            <a:avLst/>
          </a:prstGeom>
          <a:noFill/>
          <a:ln w="9525">
            <a:noFill/>
            <a:miter lim="800000"/>
            <a:headEnd/>
            <a:tailEnd/>
          </a:ln>
        </p:spPr>
      </p:pic>
      <p:sp>
        <p:nvSpPr>
          <p:cNvPr id="6" name="Rectangle 5"/>
          <p:cNvSpPr/>
          <p:nvPr/>
        </p:nvSpPr>
        <p:spPr>
          <a:xfrm>
            <a:off x="928662" y="5572140"/>
            <a:ext cx="7715304" cy="646331"/>
          </a:xfrm>
          <a:prstGeom prst="rect">
            <a:avLst/>
          </a:prstGeom>
        </p:spPr>
        <p:txBody>
          <a:bodyPr wrap="square">
            <a:spAutoFit/>
          </a:bodyPr>
          <a:lstStyle/>
          <a:p>
            <a:r>
              <a:rPr lang="en-US" dirty="0" smtClean="0"/>
              <a:t>Table 1:  Mean </a:t>
            </a:r>
            <a:r>
              <a:rPr lang="en-US" dirty="0"/>
              <a:t>and median inpatient waiting times, England, </a:t>
            </a:r>
            <a:r>
              <a:rPr lang="en-US" dirty="0" smtClean="0"/>
              <a:t>1999/2000-2006/07. (Data is adopted from [1])</a:t>
            </a:r>
          </a:p>
        </p:txBody>
      </p:sp>
      <p:sp>
        <p:nvSpPr>
          <p:cNvPr id="7" name="TextBox 6"/>
          <p:cNvSpPr txBox="1"/>
          <p:nvPr/>
        </p:nvSpPr>
        <p:spPr>
          <a:xfrm>
            <a:off x="642910" y="6357958"/>
            <a:ext cx="8215370" cy="276999"/>
          </a:xfrm>
          <a:prstGeom prst="rect">
            <a:avLst/>
          </a:prstGeom>
          <a:noFill/>
        </p:spPr>
        <p:txBody>
          <a:bodyPr wrap="square" rtlCol="0">
            <a:spAutoFit/>
          </a:bodyPr>
          <a:lstStyle/>
          <a:p>
            <a:r>
              <a:rPr lang="en-US" sz="1200" dirty="0" smtClean="0"/>
              <a:t>[1]</a:t>
            </a:r>
            <a:r>
              <a:rPr lang="en-US" sz="1200" dirty="0"/>
              <a:t> Department of Health, Hospital Activity Statistics, 2007</a:t>
            </a:r>
            <a:r>
              <a:rPr lang="en-US" sz="1200" dirty="0" smtClean="0"/>
              <a:t>.</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071538" y="1000108"/>
            <a:ext cx="7000924" cy="457203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lstStyle/>
          <a:p>
            <a:r>
              <a:rPr lang="en-US" dirty="0" smtClean="0"/>
              <a:t>Canada:</a:t>
            </a:r>
            <a:endParaRPr lang="en-US" dirty="0"/>
          </a:p>
        </p:txBody>
      </p:sp>
      <p:sp>
        <p:nvSpPr>
          <p:cNvPr id="5" name="Rectangle 4"/>
          <p:cNvSpPr/>
          <p:nvPr/>
        </p:nvSpPr>
        <p:spPr>
          <a:xfrm>
            <a:off x="928662" y="5572140"/>
            <a:ext cx="7715304" cy="646331"/>
          </a:xfrm>
          <a:prstGeom prst="rect">
            <a:avLst/>
          </a:prstGeom>
        </p:spPr>
        <p:txBody>
          <a:bodyPr wrap="square">
            <a:spAutoFit/>
          </a:bodyPr>
          <a:lstStyle/>
          <a:p>
            <a:r>
              <a:rPr lang="en-US" dirty="0" smtClean="0"/>
              <a:t>Figure 1:  Wait times for common surgical procedures in Ontario, Canada.,2009  </a:t>
            </a:r>
          </a:p>
          <a:p>
            <a:r>
              <a:rPr lang="en-US" dirty="0" smtClean="0"/>
              <a:t>Data source[2])</a:t>
            </a:r>
          </a:p>
        </p:txBody>
      </p:sp>
      <p:sp>
        <p:nvSpPr>
          <p:cNvPr id="6" name="TextBox 5"/>
          <p:cNvSpPr txBox="1"/>
          <p:nvPr/>
        </p:nvSpPr>
        <p:spPr>
          <a:xfrm>
            <a:off x="642910" y="6357958"/>
            <a:ext cx="8215370" cy="276999"/>
          </a:xfrm>
          <a:prstGeom prst="rect">
            <a:avLst/>
          </a:prstGeom>
          <a:noFill/>
        </p:spPr>
        <p:txBody>
          <a:bodyPr wrap="square" rtlCol="0">
            <a:spAutoFit/>
          </a:bodyPr>
          <a:lstStyle/>
          <a:p>
            <a:r>
              <a:rPr lang="en-US" sz="1200" dirty="0" smtClean="0"/>
              <a:t>[2] Canadian Ministry of Health &amp; Long-Term Care. http://www.health.gov.on.ca/</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lstStyle/>
          <a:p>
            <a:r>
              <a:rPr lang="en-US" dirty="0" smtClean="0"/>
              <a:t>Long waiting time will result in bad things:</a:t>
            </a:r>
          </a:p>
          <a:p>
            <a:pPr lvl="1"/>
            <a:r>
              <a:rPr lang="en-US" dirty="0" smtClean="0"/>
              <a:t>For patients:</a:t>
            </a:r>
          </a:p>
          <a:p>
            <a:pPr lvl="2"/>
            <a:r>
              <a:rPr lang="en-US" dirty="0" smtClean="0"/>
              <a:t>Bear longer suffering</a:t>
            </a:r>
          </a:p>
          <a:p>
            <a:pPr lvl="2"/>
            <a:r>
              <a:rPr lang="en-US" dirty="0" smtClean="0"/>
              <a:t>Increase interventions and cost due to delay in care</a:t>
            </a:r>
          </a:p>
          <a:p>
            <a:pPr lvl="2"/>
            <a:r>
              <a:rPr lang="en-US" dirty="0" smtClean="0"/>
              <a:t>Decrease human productivity because of weak health</a:t>
            </a:r>
          </a:p>
          <a:p>
            <a:pPr lvl="2"/>
            <a:r>
              <a:rPr lang="en-US" dirty="0" smtClean="0"/>
              <a:t>……</a:t>
            </a:r>
          </a:p>
          <a:p>
            <a:pPr lvl="1"/>
            <a:r>
              <a:rPr lang="en-US" dirty="0" smtClean="0"/>
              <a:t> For hospitals:</a:t>
            </a:r>
          </a:p>
          <a:p>
            <a:pPr lvl="2"/>
            <a:r>
              <a:rPr lang="en-US" dirty="0" smtClean="0"/>
              <a:t>Decrease the number of potential customers (means patients)</a:t>
            </a:r>
          </a:p>
          <a:p>
            <a:pPr lvl="2"/>
            <a:r>
              <a:rPr lang="en-US" dirty="0" smtClean="0"/>
              <a:t>Decrease patient satisfaction and quality of care</a:t>
            </a:r>
          </a:p>
          <a:p>
            <a:pPr lvl="2"/>
            <a:r>
              <a:rPr lang="en-US" dirty="0" smtClean="0"/>
              <a:t>Increase cost of providing services</a:t>
            </a:r>
          </a:p>
          <a:p>
            <a:pPr lvl="2"/>
            <a:r>
              <a:rPr lang="en-US" dirty="0" smtClean="0"/>
              <a:t>……  </a:t>
            </a:r>
            <a:endParaRPr lang="en-US" dirty="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(1)</a:t>
            </a:r>
            <a:endParaRPr lang="en-US" dirty="0"/>
          </a:p>
        </p:txBody>
      </p:sp>
      <p:sp>
        <p:nvSpPr>
          <p:cNvPr id="3" name="Content Placeholder 2"/>
          <p:cNvSpPr>
            <a:spLocks noGrp="1"/>
          </p:cNvSpPr>
          <p:nvPr>
            <p:ph sz="quarter" idx="1"/>
          </p:nvPr>
        </p:nvSpPr>
        <p:spPr>
          <a:xfrm>
            <a:off x="285720" y="1357298"/>
            <a:ext cx="8858280" cy="4937760"/>
          </a:xfrm>
        </p:spPr>
        <p:txBody>
          <a:bodyPr/>
          <a:lstStyle/>
          <a:p>
            <a:r>
              <a:rPr lang="en-US" dirty="0" smtClean="0"/>
              <a:t>Numerous causing factors for waiting time</a:t>
            </a:r>
          </a:p>
          <a:p>
            <a:pPr lvl="1"/>
            <a:r>
              <a:rPr lang="en-US" dirty="0" smtClean="0"/>
              <a:t>Impersonal </a:t>
            </a:r>
            <a:r>
              <a:rPr lang="en-US" dirty="0" smtClean="0"/>
              <a:t>factors</a:t>
            </a:r>
            <a:endParaRPr lang="en-US" dirty="0" smtClean="0"/>
          </a:p>
          <a:p>
            <a:pPr lvl="1"/>
            <a:r>
              <a:rPr lang="en-US" dirty="0" smtClean="0"/>
              <a:t>Human factors</a:t>
            </a:r>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714348" y="0"/>
            <a:ext cx="7715304" cy="6000792"/>
          </a:xfrm>
          <a:prstGeom prst="rect">
            <a:avLst/>
          </a:prstGeom>
          <a:noFill/>
          <a:ln w="9525">
            <a:noFill/>
            <a:miter lim="800000"/>
            <a:headEnd/>
            <a:tailEnd/>
          </a:ln>
        </p:spPr>
      </p:pic>
      <p:sp>
        <p:nvSpPr>
          <p:cNvPr id="5" name="Rectangle 4"/>
          <p:cNvSpPr/>
          <p:nvPr/>
        </p:nvSpPr>
        <p:spPr>
          <a:xfrm>
            <a:off x="142844" y="6000768"/>
            <a:ext cx="9501254" cy="307777"/>
          </a:xfrm>
          <a:prstGeom prst="rect">
            <a:avLst/>
          </a:prstGeom>
        </p:spPr>
        <p:txBody>
          <a:bodyPr wrap="square">
            <a:spAutoFit/>
          </a:bodyPr>
          <a:lstStyle/>
          <a:p>
            <a:r>
              <a:rPr lang="en-US" sz="1400" dirty="0" smtClean="0"/>
              <a:t>Figure 2: Causing </a:t>
            </a:r>
            <a:r>
              <a:rPr lang="en-US" sz="1400" dirty="0"/>
              <a:t>factor of waiting time from system dynamics approach</a:t>
            </a:r>
            <a:r>
              <a:rPr lang="en-US" sz="1400" dirty="0" smtClean="0"/>
              <a:t>. </a:t>
            </a:r>
            <a:r>
              <a:rPr lang="en-US" sz="1400" dirty="0"/>
              <a:t>(</a:t>
            </a:r>
            <a:r>
              <a:rPr lang="en-US" sz="1400" dirty="0" smtClean="0"/>
              <a:t>This graph </a:t>
            </a:r>
            <a:r>
              <a:rPr lang="en-US" sz="1400" dirty="0"/>
              <a:t>is drawn based on the work </a:t>
            </a:r>
            <a:r>
              <a:rPr lang="en-US" sz="1400" dirty="0" smtClean="0"/>
              <a:t>of [3][4])</a:t>
            </a:r>
            <a:endParaRPr lang="en-US" dirty="0"/>
          </a:p>
        </p:txBody>
      </p:sp>
      <p:sp>
        <p:nvSpPr>
          <p:cNvPr id="6" name="Rectangle 5"/>
          <p:cNvSpPr/>
          <p:nvPr/>
        </p:nvSpPr>
        <p:spPr>
          <a:xfrm>
            <a:off x="571472" y="6309634"/>
            <a:ext cx="8072494" cy="600164"/>
          </a:xfrm>
          <a:prstGeom prst="rect">
            <a:avLst/>
          </a:prstGeom>
        </p:spPr>
        <p:txBody>
          <a:bodyPr wrap="square">
            <a:spAutoFit/>
          </a:bodyPr>
          <a:lstStyle/>
          <a:p>
            <a:r>
              <a:rPr lang="en-US" sz="1100" dirty="0" smtClean="0"/>
              <a:t>[3] G</a:t>
            </a:r>
            <a:r>
              <a:rPr lang="en-US" sz="1100" dirty="0"/>
              <a:t>. Hirsch and </a:t>
            </a:r>
            <a:r>
              <a:rPr lang="en-US" sz="1100" dirty="0" smtClean="0"/>
              <a:t>S</a:t>
            </a:r>
            <a:r>
              <a:rPr lang="en-US" sz="1100" dirty="0"/>
              <a:t>. </a:t>
            </a:r>
            <a:r>
              <a:rPr lang="en-US" sz="1100" dirty="0" err="1"/>
              <a:t>Immediato</a:t>
            </a:r>
            <a:r>
              <a:rPr lang="en-US" sz="1100" dirty="0"/>
              <a:t>. </a:t>
            </a:r>
            <a:r>
              <a:rPr lang="en-US" sz="1100" dirty="0" smtClean="0"/>
              <a:t> </a:t>
            </a:r>
            <a:r>
              <a:rPr lang="en-US" sz="1100" dirty="0" err="1" smtClean="0"/>
              <a:t>Microworlds</a:t>
            </a:r>
            <a:r>
              <a:rPr lang="en-US" sz="1100" dirty="0" smtClean="0"/>
              <a:t> </a:t>
            </a:r>
            <a:r>
              <a:rPr lang="en-US" sz="1100" dirty="0"/>
              <a:t>and </a:t>
            </a:r>
            <a:r>
              <a:rPr lang="en-US" sz="1100" dirty="0" smtClean="0"/>
              <a:t>generic structures </a:t>
            </a:r>
            <a:r>
              <a:rPr lang="en-US" sz="1100" dirty="0"/>
              <a:t>as resources for </a:t>
            </a:r>
            <a:r>
              <a:rPr lang="en-US" sz="1100" dirty="0" smtClean="0"/>
              <a:t> integrating </a:t>
            </a:r>
            <a:r>
              <a:rPr lang="en-US" sz="1100" dirty="0"/>
              <a:t>care and </a:t>
            </a:r>
            <a:r>
              <a:rPr lang="en-US" sz="1100" dirty="0" smtClean="0"/>
              <a:t>improving health</a:t>
            </a:r>
            <a:r>
              <a:rPr lang="en-US" sz="1100" dirty="0"/>
              <a:t>. </a:t>
            </a:r>
            <a:r>
              <a:rPr lang="en-US" sz="1100" i="1" dirty="0"/>
              <a:t>System Dynamics Review, 15(3):315–330, 1999</a:t>
            </a:r>
            <a:r>
              <a:rPr lang="en-US" sz="1100" i="1" dirty="0" smtClean="0"/>
              <a:t>.</a:t>
            </a:r>
          </a:p>
          <a:p>
            <a:r>
              <a:rPr lang="en-US" sz="1100" dirty="0" smtClean="0"/>
              <a:t>[4] </a:t>
            </a:r>
            <a:r>
              <a:rPr lang="en-US" sz="1100" dirty="0"/>
              <a:t>G. Hirsch and S. </a:t>
            </a:r>
            <a:r>
              <a:rPr lang="en-US" sz="1100" dirty="0" err="1"/>
              <a:t>Immediato</a:t>
            </a:r>
            <a:r>
              <a:rPr lang="en-US" sz="1100" dirty="0"/>
              <a:t>. Design of simulators to </a:t>
            </a:r>
            <a:r>
              <a:rPr lang="en-US" sz="1100" dirty="0" smtClean="0"/>
              <a:t>enhance learning</a:t>
            </a:r>
            <a:r>
              <a:rPr lang="en-US" sz="1100" dirty="0"/>
              <a:t>: Examples from a health care </a:t>
            </a:r>
            <a:r>
              <a:rPr lang="en-US" sz="1100" dirty="0" err="1" smtClean="0"/>
              <a:t>microworld</a:t>
            </a:r>
            <a:r>
              <a:rPr lang="en-US" sz="1100" dirty="0" smtClean="0"/>
              <a:t>, </a:t>
            </a:r>
            <a:r>
              <a:rPr lang="en-US" sz="1100" dirty="0" err="1" smtClean="0"/>
              <a:t>quebec</a:t>
            </a:r>
            <a:r>
              <a:rPr lang="en-US" sz="1100" dirty="0" smtClean="0"/>
              <a:t> </a:t>
            </a:r>
            <a:r>
              <a:rPr lang="en-US" sz="1100" dirty="0"/>
              <a:t>city, </a:t>
            </a:r>
            <a:r>
              <a:rPr lang="en-US" sz="1100" dirty="0" err="1"/>
              <a:t>canada</a:t>
            </a:r>
            <a:r>
              <a:rPr lang="en-US" sz="1100" dirty="0" smtClean="0"/>
              <a:t>.</a:t>
            </a:r>
            <a:endParaRPr lang="en-US" dirty="0"/>
          </a:p>
        </p:txBody>
      </p:sp>
      <p:sp>
        <p:nvSpPr>
          <p:cNvPr id="7" name="Oval 6"/>
          <p:cNvSpPr/>
          <p:nvPr/>
        </p:nvSpPr>
        <p:spPr>
          <a:xfrm>
            <a:off x="1285852" y="2214554"/>
            <a:ext cx="928694" cy="642942"/>
          </a:xfrm>
          <a:prstGeom prst="ellipse">
            <a:avLst/>
          </a:prstGeom>
          <a:solidFill>
            <a:srgbClr val="CC99FF">
              <a:alpha val="18039"/>
            </a:srgbClr>
          </a:solidFill>
          <a:ln>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Challenges (1)</a:t>
            </a:r>
            <a:endParaRPr lang="en-US" dirty="0"/>
          </a:p>
        </p:txBody>
      </p:sp>
      <p:sp>
        <p:nvSpPr>
          <p:cNvPr id="3" name="Content Placeholder 2"/>
          <p:cNvSpPr>
            <a:spLocks noGrp="1"/>
          </p:cNvSpPr>
          <p:nvPr>
            <p:ph sz="quarter" idx="1"/>
          </p:nvPr>
        </p:nvSpPr>
        <p:spPr>
          <a:xfrm>
            <a:off x="285720" y="1357298"/>
            <a:ext cx="8858280" cy="4937760"/>
          </a:xfrm>
        </p:spPr>
        <p:txBody>
          <a:bodyPr/>
          <a:lstStyle/>
          <a:p>
            <a:r>
              <a:rPr lang="en-US" dirty="0" smtClean="0"/>
              <a:t>Numerous causing factors for waiting time</a:t>
            </a:r>
          </a:p>
          <a:p>
            <a:pPr lvl="1"/>
            <a:r>
              <a:rPr lang="en-US" b="1" dirty="0" smtClean="0">
                <a:solidFill>
                  <a:srgbClr val="00B050"/>
                </a:solidFill>
              </a:rPr>
              <a:t>Impersonal factors:</a:t>
            </a:r>
          </a:p>
          <a:p>
            <a:pPr lvl="2"/>
            <a:r>
              <a:rPr lang="en-US" dirty="0" smtClean="0"/>
              <a:t>Scarce care resources</a:t>
            </a:r>
          </a:p>
          <a:p>
            <a:pPr lvl="2"/>
            <a:r>
              <a:rPr lang="en-US" b="1" dirty="0" smtClean="0"/>
              <a:t>Inefficient patient scheduling</a:t>
            </a:r>
          </a:p>
          <a:p>
            <a:pPr lvl="2"/>
            <a:r>
              <a:rPr lang="en-US" dirty="0" smtClean="0"/>
              <a:t>Unpredictable disease explosion</a:t>
            </a:r>
          </a:p>
          <a:p>
            <a:pPr lvl="2"/>
            <a:r>
              <a:rPr lang="en-US" dirty="0" smtClean="0"/>
              <a:t>……</a:t>
            </a:r>
          </a:p>
          <a:p>
            <a:pPr lvl="1"/>
            <a:r>
              <a:rPr lang="en-US" b="1" dirty="0" smtClean="0">
                <a:solidFill>
                  <a:srgbClr val="00B050"/>
                </a:solidFill>
              </a:rPr>
              <a:t>Human factors:</a:t>
            </a:r>
          </a:p>
          <a:p>
            <a:pPr lvl="2"/>
            <a:r>
              <a:rPr lang="en-US" b="1" dirty="0" smtClean="0"/>
              <a:t>Dynamically changing patients’ behavior</a:t>
            </a:r>
          </a:p>
          <a:p>
            <a:pPr lvl="2"/>
            <a:r>
              <a:rPr lang="en-US" b="1" dirty="0" smtClean="0"/>
              <a:t>Dynamically changing doctors’ behaviors</a:t>
            </a:r>
          </a:p>
          <a:p>
            <a:pPr lvl="2"/>
            <a:r>
              <a:rPr lang="en-US" dirty="0" smtClean="0"/>
              <a:t>Redundant doctor-patient interaction</a:t>
            </a:r>
          </a:p>
          <a:p>
            <a:pPr lvl="2"/>
            <a:r>
              <a:rPr lang="en-US" dirty="0" smtClean="0"/>
              <a:t>……</a:t>
            </a:r>
            <a:endParaRPr lang="en-US" dirty="0"/>
          </a:p>
        </p:txBody>
      </p:sp>
      <p:sp>
        <p:nvSpPr>
          <p:cNvPr id="4" name="TextBox 3"/>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p:cBhvr override="childStyle">
                                        <p:cTn id="6" dur="1000" fill="hold"/>
                                        <p:tgtEl>
                                          <p:spTgt spid="3">
                                            <p:txEl>
                                              <p:pRg st="3" end="3"/>
                                            </p:txEl>
                                          </p:spTgt>
                                        </p:tgtEl>
                                        <p:attrNameLst>
                                          <p:attrName>style.color</p:attrName>
                                        </p:attrNameLst>
                                      </p:cBhvr>
                                      <p:to>
                                        <a:srgbClr val="BC2608"/>
                                      </p:to>
                                    </p:animClr>
                                  </p:childTnLst>
                                </p:cTn>
                              </p:par>
                            </p:childTnLst>
                          </p:cTn>
                        </p:par>
                        <p:par>
                          <p:cTn id="7" fill="hold">
                            <p:stCondLst>
                              <p:cond delay="1000"/>
                            </p:stCondLst>
                            <p:childTnLst>
                              <p:par>
                                <p:cTn id="8" presetID="3" presetClass="emph" presetSubtype="2" fill="hold" nodeType="afterEffect">
                                  <p:stCondLst>
                                    <p:cond delay="0"/>
                                  </p:stCondLst>
                                  <p:childTnLst>
                                    <p:animClr clrSpc="rgb">
                                      <p:cBhvr override="childStyle">
                                        <p:cTn id="9" dur="1000" fill="hold"/>
                                        <p:tgtEl>
                                          <p:spTgt spid="3">
                                            <p:txEl>
                                              <p:pRg st="7" end="7"/>
                                            </p:txEl>
                                          </p:spTgt>
                                        </p:tgtEl>
                                        <p:attrNameLst>
                                          <p:attrName>style.color</p:attrName>
                                        </p:attrNameLst>
                                      </p:cBhvr>
                                      <p:to>
                                        <a:srgbClr val="BC2608"/>
                                      </p:to>
                                    </p:animClr>
                                  </p:childTnLst>
                                </p:cTn>
                              </p:par>
                            </p:childTnLst>
                          </p:cTn>
                        </p:par>
                        <p:par>
                          <p:cTn id="10" fill="hold">
                            <p:stCondLst>
                              <p:cond delay="2000"/>
                            </p:stCondLst>
                            <p:childTnLst>
                              <p:par>
                                <p:cTn id="11" presetID="3" presetClass="emph" presetSubtype="2" fill="hold" nodeType="afterEffect">
                                  <p:stCondLst>
                                    <p:cond delay="0"/>
                                  </p:stCondLst>
                                  <p:childTnLst>
                                    <p:animClr clrSpc="rgb">
                                      <p:cBhvr override="childStyle">
                                        <p:cTn id="12" dur="1000" fill="hold"/>
                                        <p:tgtEl>
                                          <p:spTgt spid="3">
                                            <p:txEl>
                                              <p:pRg st="8" end="8"/>
                                            </p:txEl>
                                          </p:spTgt>
                                        </p:tgtEl>
                                        <p:attrNameLst>
                                          <p:attrName>style.color</p:attrName>
                                        </p:attrNameLst>
                                      </p:cBhvr>
                                      <p:to>
                                        <a:srgbClr val="BC2608"/>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0" y="2857496"/>
            <a:ext cx="9144000" cy="2571768"/>
          </a:xfrm>
          <a:prstGeom prst="rect">
            <a:avLst/>
          </a:prstGeom>
          <a:no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t>Challenges (2</a:t>
            </a:r>
            <a:r>
              <a:rPr lang="en-US" dirty="0" smtClean="0"/>
              <a:t>)</a:t>
            </a:r>
            <a:r>
              <a:rPr lang="en-US" altLang="zh-CN" dirty="0" smtClean="0"/>
              <a:t>——Complex in nature</a:t>
            </a:r>
            <a:endParaRPr lang="en-US" dirty="0"/>
          </a:p>
        </p:txBody>
      </p:sp>
      <p:sp>
        <p:nvSpPr>
          <p:cNvPr id="3" name="Content Placeholder 2"/>
          <p:cNvSpPr>
            <a:spLocks noGrp="1"/>
          </p:cNvSpPr>
          <p:nvPr>
            <p:ph sz="quarter" idx="1"/>
          </p:nvPr>
        </p:nvSpPr>
        <p:spPr>
          <a:xfrm>
            <a:off x="457200" y="1277322"/>
            <a:ext cx="8229600" cy="5580678"/>
          </a:xfrm>
        </p:spPr>
        <p:txBody>
          <a:bodyPr>
            <a:normAutofit/>
          </a:bodyPr>
          <a:lstStyle/>
          <a:p>
            <a:r>
              <a:rPr lang="en-US" dirty="0" smtClean="0"/>
              <a:t>Distributed health care resources</a:t>
            </a:r>
          </a:p>
          <a:p>
            <a:r>
              <a:rPr lang="en-US" dirty="0" smtClean="0"/>
              <a:t>Dynamically changing demands</a:t>
            </a:r>
          </a:p>
          <a:p>
            <a:r>
              <a:rPr lang="en-US" dirty="0" smtClean="0"/>
              <a:t>Independent organizations</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Non-linear and dynamic coupling between organizations</a:t>
            </a:r>
          </a:p>
          <a:p>
            <a:r>
              <a:rPr lang="en-US" dirty="0" smtClean="0"/>
              <a:t>Incomplete non-centralized information</a:t>
            </a:r>
          </a:p>
        </p:txBody>
      </p:sp>
      <p:sp>
        <p:nvSpPr>
          <p:cNvPr id="4" name="Platshållare för innehåll 2"/>
          <p:cNvSpPr txBox="1">
            <a:spLocks/>
          </p:cNvSpPr>
          <p:nvPr/>
        </p:nvSpPr>
        <p:spPr>
          <a:xfrm>
            <a:off x="571472" y="1928802"/>
            <a:ext cx="8229600" cy="4525962"/>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sv-SE" sz="2600" b="0" i="0" u="none" strike="noStrike" kern="1200" cap="none" spc="0" normalizeH="0" baseline="0" noProof="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Arial" charset="0"/>
              <a:buNone/>
              <a:tabLst/>
              <a:defRPr/>
            </a:pPr>
            <a:endParaRPr kumimoji="0" lang="sv-SE" sz="26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Platshållare för innehåll 2"/>
          <p:cNvSpPr txBox="1">
            <a:spLocks/>
          </p:cNvSpPr>
          <p:nvPr/>
        </p:nvSpPr>
        <p:spPr>
          <a:xfrm>
            <a:off x="866748" y="1223946"/>
            <a:ext cx="8229600" cy="4525962"/>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Char char=""/>
              <a:tabLst/>
              <a:defRPr/>
            </a:pPr>
            <a:endParaRPr kumimoji="0" lang="sv-SE" sz="2600" b="0" i="0" u="none" strike="noStrike" kern="1200" cap="none" spc="0" normalizeH="0" baseline="0" noProof="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Arial" charset="0"/>
              <a:buNone/>
              <a:tabLst/>
              <a:defRPr/>
            </a:pPr>
            <a:endParaRPr kumimoji="0" lang="sv-SE" sz="2600" b="0" i="0" u="none" strike="noStrike" kern="1200" cap="none" spc="0" normalizeH="0" baseline="0" noProof="0" smtClean="0">
              <a:ln>
                <a:noFill/>
              </a:ln>
              <a:solidFill>
                <a:schemeClr val="tx1"/>
              </a:solidFill>
              <a:effectLst/>
              <a:uLnTx/>
              <a:uFillTx/>
              <a:latin typeface="+mn-lt"/>
              <a:ea typeface="+mn-ea"/>
              <a:cs typeface="+mn-cs"/>
            </a:endParaRPr>
          </a:p>
        </p:txBody>
      </p:sp>
      <p:pic>
        <p:nvPicPr>
          <p:cNvPr id="4098" name="Picture 2"/>
          <p:cNvPicPr>
            <a:picLocks noChangeAspect="1" noChangeArrowheads="1"/>
          </p:cNvPicPr>
          <p:nvPr/>
        </p:nvPicPr>
        <p:blipFill>
          <a:blip r:embed="rId3" cstate="print"/>
          <a:srcRect/>
          <a:stretch>
            <a:fillRect/>
          </a:stretch>
        </p:blipFill>
        <p:spPr bwMode="auto">
          <a:xfrm>
            <a:off x="214282" y="3071810"/>
            <a:ext cx="3641673" cy="1862134"/>
          </a:xfrm>
          <a:prstGeom prst="rect">
            <a:avLst/>
          </a:prstGeom>
          <a:noFill/>
          <a:ln w="9525">
            <a:noFill/>
            <a:miter lim="800000"/>
            <a:headEnd/>
            <a:tailEnd/>
          </a:ln>
        </p:spPr>
      </p:pic>
      <p:pic>
        <p:nvPicPr>
          <p:cNvPr id="4100" name="Picture 4"/>
          <p:cNvPicPr>
            <a:picLocks noChangeAspect="1" noChangeArrowheads="1"/>
          </p:cNvPicPr>
          <p:nvPr/>
        </p:nvPicPr>
        <p:blipFill>
          <a:blip r:embed="rId4" cstate="print"/>
          <a:srcRect/>
          <a:stretch>
            <a:fillRect/>
          </a:stretch>
        </p:blipFill>
        <p:spPr bwMode="auto">
          <a:xfrm>
            <a:off x="4786314" y="3000372"/>
            <a:ext cx="3571900" cy="2052510"/>
          </a:xfrm>
          <a:prstGeom prst="rect">
            <a:avLst/>
          </a:prstGeom>
          <a:noFill/>
          <a:ln w="9525">
            <a:noFill/>
            <a:miter lim="800000"/>
            <a:headEnd/>
            <a:tailEnd/>
          </a:ln>
        </p:spPr>
      </p:pic>
      <p:sp>
        <p:nvSpPr>
          <p:cNvPr id="24" name="Right Arrow 23"/>
          <p:cNvSpPr/>
          <p:nvPr/>
        </p:nvSpPr>
        <p:spPr>
          <a:xfrm>
            <a:off x="3714744" y="3929066"/>
            <a:ext cx="785818" cy="357190"/>
          </a:xfrm>
          <a:prstGeom prst="right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25" name="Rectangle 24"/>
          <p:cNvSpPr/>
          <p:nvPr/>
        </p:nvSpPr>
        <p:spPr>
          <a:xfrm>
            <a:off x="-32" y="5121487"/>
            <a:ext cx="4357718" cy="276999"/>
          </a:xfrm>
          <a:prstGeom prst="rect">
            <a:avLst/>
          </a:prstGeom>
        </p:spPr>
        <p:txBody>
          <a:bodyPr wrap="square">
            <a:spAutoFit/>
          </a:bodyPr>
          <a:lstStyle/>
          <a:p>
            <a:r>
              <a:rPr lang="sv-SE" sz="1200" b="1" dirty="0" smtClean="0">
                <a:latin typeface="Calibri" pitchFamily="34" charset="0"/>
              </a:rPr>
              <a:t>Figure 3: Organizations/units and the space in between them.</a:t>
            </a:r>
            <a:endParaRPr lang="sv-SE" sz="1200" b="1" dirty="0">
              <a:latin typeface="Calibri" pitchFamily="34" charset="0"/>
            </a:endParaRPr>
          </a:p>
        </p:txBody>
      </p:sp>
      <p:sp>
        <p:nvSpPr>
          <p:cNvPr id="27" name="TextBox 26"/>
          <p:cNvSpPr txBox="1"/>
          <p:nvPr/>
        </p:nvSpPr>
        <p:spPr>
          <a:xfrm>
            <a:off x="142844" y="6357958"/>
            <a:ext cx="785818" cy="369332"/>
          </a:xfrm>
          <a:prstGeom prst="rect">
            <a:avLst/>
          </a:prstGeom>
          <a:solidFill>
            <a:schemeClr val="bg1"/>
          </a:solidFill>
        </p:spPr>
        <p:txBody>
          <a:bodyPr wrap="square" rtlCol="0">
            <a:spAutoFit/>
          </a:bodyPr>
          <a:lstStyle/>
          <a:p>
            <a:endParaRPr lang="en-US" dirty="0"/>
          </a:p>
        </p:txBody>
      </p:sp>
      <p:sp>
        <p:nvSpPr>
          <p:cNvPr id="28" name="Rectangle 27"/>
          <p:cNvSpPr/>
          <p:nvPr/>
        </p:nvSpPr>
        <p:spPr>
          <a:xfrm>
            <a:off x="4338436" y="5123390"/>
            <a:ext cx="5072098" cy="276999"/>
          </a:xfrm>
          <a:prstGeom prst="rect">
            <a:avLst/>
          </a:prstGeom>
        </p:spPr>
        <p:txBody>
          <a:bodyPr wrap="square">
            <a:spAutoFit/>
          </a:bodyPr>
          <a:lstStyle/>
          <a:p>
            <a:r>
              <a:rPr lang="sv-SE" sz="1200" b="1" dirty="0">
                <a:latin typeface="Calibri" pitchFamily="34" charset="0"/>
              </a:rPr>
              <a:t>Figure 4: Web of relations between agents within and outside the system.</a:t>
            </a:r>
          </a:p>
        </p:txBody>
      </p:sp>
      <p:sp>
        <p:nvSpPr>
          <p:cNvPr id="29" name="TextBox 28"/>
          <p:cNvSpPr txBox="1"/>
          <p:nvPr/>
        </p:nvSpPr>
        <p:spPr>
          <a:xfrm>
            <a:off x="-41049" y="3143248"/>
            <a:ext cx="369332" cy="1071570"/>
          </a:xfrm>
          <a:prstGeom prst="rect">
            <a:avLst/>
          </a:prstGeom>
          <a:noFill/>
        </p:spPr>
        <p:txBody>
          <a:bodyPr vert="eaVert" wrap="square" rtlCol="0">
            <a:spAutoFit/>
          </a:bodyPr>
          <a:lstStyle/>
          <a:p>
            <a:r>
              <a:rPr lang="en-US" sz="1200" dirty="0" smtClean="0"/>
              <a:t>Time</a:t>
            </a:r>
            <a:endParaRPr lang="en-US" sz="1200" dirty="0"/>
          </a:p>
        </p:txBody>
      </p:sp>
      <p:sp>
        <p:nvSpPr>
          <p:cNvPr id="30" name="TextBox 29"/>
          <p:cNvSpPr txBox="1"/>
          <p:nvPr/>
        </p:nvSpPr>
        <p:spPr>
          <a:xfrm>
            <a:off x="3357554" y="4857760"/>
            <a:ext cx="571504" cy="276999"/>
          </a:xfrm>
          <a:prstGeom prst="rect">
            <a:avLst/>
          </a:prstGeom>
          <a:noFill/>
        </p:spPr>
        <p:txBody>
          <a:bodyPr wrap="square" rtlCol="0">
            <a:spAutoFit/>
          </a:bodyPr>
          <a:lstStyle/>
          <a:p>
            <a:r>
              <a:rPr lang="en-US" sz="1200" dirty="0" smtClean="0"/>
              <a:t>Space</a:t>
            </a:r>
            <a:endParaRPr lang="en-US" sz="1200" dirty="0"/>
          </a:p>
        </p:txBody>
      </p:sp>
      <p:sp>
        <p:nvSpPr>
          <p:cNvPr id="31" name="Line 51"/>
          <p:cNvSpPr>
            <a:spLocks noChangeShapeType="1"/>
          </p:cNvSpPr>
          <p:nvPr/>
        </p:nvSpPr>
        <p:spPr bwMode="auto">
          <a:xfrm flipV="1">
            <a:off x="8429652" y="3214686"/>
            <a:ext cx="285752" cy="0"/>
          </a:xfrm>
          <a:prstGeom prst="line">
            <a:avLst/>
          </a:prstGeom>
          <a:noFill/>
          <a:ln w="9525">
            <a:solidFill>
              <a:schemeClr val="tx1"/>
            </a:solidFill>
            <a:round/>
            <a:headEnd type="triangle" w="med" len="med"/>
            <a:tailEnd type="triangle" w="med" len="med"/>
          </a:ln>
        </p:spPr>
        <p:txBody>
          <a:bodyPr/>
          <a:lstStyle/>
          <a:p>
            <a:endParaRPr lang="en-US"/>
          </a:p>
        </p:txBody>
      </p:sp>
      <p:sp>
        <p:nvSpPr>
          <p:cNvPr id="32" name="Line 52"/>
          <p:cNvSpPr>
            <a:spLocks noChangeShapeType="1"/>
          </p:cNvSpPr>
          <p:nvPr/>
        </p:nvSpPr>
        <p:spPr bwMode="auto">
          <a:xfrm>
            <a:off x="8429652" y="3429000"/>
            <a:ext cx="285752" cy="0"/>
          </a:xfrm>
          <a:prstGeom prst="line">
            <a:avLst/>
          </a:prstGeom>
          <a:noFill/>
          <a:ln w="28575">
            <a:solidFill>
              <a:schemeClr val="tx1"/>
            </a:solidFill>
            <a:round/>
            <a:headEnd type="triangle" w="med" len="med"/>
            <a:tailEnd type="triangle" w="med" len="med"/>
          </a:ln>
        </p:spPr>
        <p:txBody>
          <a:bodyPr/>
          <a:lstStyle/>
          <a:p>
            <a:endParaRPr lang="en-US"/>
          </a:p>
        </p:txBody>
      </p:sp>
      <p:sp>
        <p:nvSpPr>
          <p:cNvPr id="33" name="Line 53"/>
          <p:cNvSpPr>
            <a:spLocks noChangeShapeType="1"/>
          </p:cNvSpPr>
          <p:nvPr/>
        </p:nvSpPr>
        <p:spPr bwMode="auto">
          <a:xfrm>
            <a:off x="8429653" y="3643314"/>
            <a:ext cx="285751" cy="0"/>
          </a:xfrm>
          <a:prstGeom prst="line">
            <a:avLst/>
          </a:prstGeom>
          <a:noFill/>
          <a:ln w="9525">
            <a:solidFill>
              <a:schemeClr val="tx1"/>
            </a:solidFill>
            <a:prstDash val="dash"/>
            <a:round/>
            <a:headEnd type="triangle" w="med" len="med"/>
            <a:tailEnd type="triangle" w="med" len="med"/>
          </a:ln>
        </p:spPr>
        <p:txBody>
          <a:bodyPr/>
          <a:lstStyle/>
          <a:p>
            <a:endParaRPr lang="en-US"/>
          </a:p>
        </p:txBody>
      </p:sp>
      <p:sp>
        <p:nvSpPr>
          <p:cNvPr id="34" name="Text Box 54"/>
          <p:cNvSpPr txBox="1">
            <a:spLocks noChangeArrowheads="1"/>
          </p:cNvSpPr>
          <p:nvPr/>
        </p:nvSpPr>
        <p:spPr bwMode="auto">
          <a:xfrm>
            <a:off x="7786710" y="2857496"/>
            <a:ext cx="1500198" cy="276999"/>
          </a:xfrm>
          <a:prstGeom prst="rect">
            <a:avLst/>
          </a:prstGeom>
          <a:noFill/>
          <a:ln w="9525">
            <a:noFill/>
            <a:miter lim="800000"/>
            <a:headEnd/>
            <a:tailEnd/>
          </a:ln>
        </p:spPr>
        <p:txBody>
          <a:bodyPr wrap="square">
            <a:spAutoFit/>
          </a:bodyPr>
          <a:lstStyle/>
          <a:p>
            <a:r>
              <a:rPr lang="sv-SE" sz="1200" dirty="0" smtClean="0"/>
              <a:t>Coupling intensity</a:t>
            </a:r>
            <a:endParaRPr lang="sv-SE"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p:cBhvr override="childStyle">
                                        <p:cTn id="6" dur="2000" fill="hold"/>
                                        <p:tgtEl>
                                          <p:spTgt spid="3">
                                            <p:txEl>
                                              <p:pRg st="2" end="2"/>
                                            </p:txEl>
                                          </p:spTgt>
                                        </p:tgtEl>
                                        <p:attrNameLst>
                                          <p:attrName>style.color</p:attrName>
                                        </p:attrNameLst>
                                      </p:cBhvr>
                                      <p:to>
                                        <a:srgbClr val="BC2608"/>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735</TotalTime>
  <Words>1697</Words>
  <Application>Microsoft Office PowerPoint</Application>
  <PresentationFormat>On-screen Show (4:3)</PresentationFormat>
  <Paragraphs>212</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Origin</vt:lpstr>
      <vt:lpstr>AOC-Based Efficient Waiting Time Management in Hospital</vt:lpstr>
      <vt:lpstr>Outline</vt:lpstr>
      <vt:lpstr>Background</vt:lpstr>
      <vt:lpstr>Background</vt:lpstr>
      <vt:lpstr>Background</vt:lpstr>
      <vt:lpstr>Challenges (1)</vt:lpstr>
      <vt:lpstr>Slide 7</vt:lpstr>
      <vt:lpstr>Challenges (1)</vt:lpstr>
      <vt:lpstr>Challenges (2)——Complex in nature</vt:lpstr>
      <vt:lpstr>Related Work</vt:lpstr>
      <vt:lpstr>Related Work</vt:lpstr>
      <vt:lpstr>Objective</vt:lpstr>
      <vt:lpstr>Problem Statement</vt:lpstr>
      <vt:lpstr>Problem Statement</vt:lpstr>
      <vt:lpstr>AOC-Based Modeling for DDPS</vt:lpstr>
      <vt:lpstr>AOC-Based Modeling for DDPS</vt:lpstr>
      <vt:lpstr>Future Work</vt:lpstr>
      <vt:lpstr>Reference</vt:lpstr>
      <vt:lpstr>Reference</vt:lpstr>
      <vt:lpstr>Slide 20</vt:lpstr>
    </vt:vector>
  </TitlesOfParts>
  <Company>HKBU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AOC-Based Efficient Waiting Time Management in Hospital</dc:title>
  <dc:creator>COMP</dc:creator>
  <cp:lastModifiedBy>COMP</cp:lastModifiedBy>
  <cp:revision>85</cp:revision>
  <dcterms:created xsi:type="dcterms:W3CDTF">2010-03-14T03:52:53Z</dcterms:created>
  <dcterms:modified xsi:type="dcterms:W3CDTF">2010-03-15T16:01:42Z</dcterms:modified>
</cp:coreProperties>
</file>