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30"/>
  </p:notesMasterIdLst>
  <p:handoutMasterIdLst>
    <p:handoutMasterId r:id="rId31"/>
  </p:handoutMasterIdLst>
  <p:sldIdLst>
    <p:sldId id="279" r:id="rId2"/>
    <p:sldId id="277" r:id="rId3"/>
    <p:sldId id="258" r:id="rId4"/>
    <p:sldId id="281" r:id="rId5"/>
    <p:sldId id="282" r:id="rId6"/>
    <p:sldId id="283" r:id="rId7"/>
    <p:sldId id="284" r:id="rId8"/>
    <p:sldId id="285" r:id="rId9"/>
    <p:sldId id="286" r:id="rId10"/>
    <p:sldId id="290" r:id="rId11"/>
    <p:sldId id="288" r:id="rId12"/>
    <p:sldId id="289" r:id="rId13"/>
    <p:sldId id="296" r:id="rId14"/>
    <p:sldId id="292" r:id="rId15"/>
    <p:sldId id="298" r:id="rId16"/>
    <p:sldId id="299" r:id="rId17"/>
    <p:sldId id="301" r:id="rId18"/>
    <p:sldId id="303" r:id="rId19"/>
    <p:sldId id="305" r:id="rId20"/>
    <p:sldId id="306" r:id="rId21"/>
    <p:sldId id="307" r:id="rId22"/>
    <p:sldId id="312" r:id="rId23"/>
    <p:sldId id="316" r:id="rId24"/>
    <p:sldId id="300" r:id="rId25"/>
    <p:sldId id="272" r:id="rId26"/>
    <p:sldId id="294" r:id="rId27"/>
    <p:sldId id="295" r:id="rId28"/>
    <p:sldId id="275" r:id="rId29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50" autoAdjust="0"/>
  </p:normalViewPr>
  <p:slideViewPr>
    <p:cSldViewPr>
      <p:cViewPr varScale="1">
        <p:scale>
          <a:sx n="103" d="100"/>
          <a:sy n="103" d="100"/>
        </p:scale>
        <p:origin x="-2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1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4" Type="http://schemas.openxmlformats.org/officeDocument/2006/relationships/image" Target="../media/image5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4" Type="http://schemas.openxmlformats.org/officeDocument/2006/relationships/image" Target="../media/image55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13" Type="http://schemas.openxmlformats.org/officeDocument/2006/relationships/image" Target="../media/image79.wmf"/><Relationship Id="rId3" Type="http://schemas.openxmlformats.org/officeDocument/2006/relationships/image" Target="../media/image69.wmf"/><Relationship Id="rId7" Type="http://schemas.openxmlformats.org/officeDocument/2006/relationships/image" Target="../media/image73.wmf"/><Relationship Id="rId12" Type="http://schemas.openxmlformats.org/officeDocument/2006/relationships/image" Target="../media/image78.wmf"/><Relationship Id="rId2" Type="http://schemas.openxmlformats.org/officeDocument/2006/relationships/image" Target="../media/image68.wmf"/><Relationship Id="rId16" Type="http://schemas.openxmlformats.org/officeDocument/2006/relationships/image" Target="../media/image82.wmf"/><Relationship Id="rId1" Type="http://schemas.openxmlformats.org/officeDocument/2006/relationships/image" Target="../media/image67.wmf"/><Relationship Id="rId6" Type="http://schemas.openxmlformats.org/officeDocument/2006/relationships/image" Target="../media/image72.wmf"/><Relationship Id="rId11" Type="http://schemas.openxmlformats.org/officeDocument/2006/relationships/image" Target="../media/image77.wmf"/><Relationship Id="rId5" Type="http://schemas.openxmlformats.org/officeDocument/2006/relationships/image" Target="../media/image71.wmf"/><Relationship Id="rId15" Type="http://schemas.openxmlformats.org/officeDocument/2006/relationships/image" Target="../media/image81.wmf"/><Relationship Id="rId10" Type="http://schemas.openxmlformats.org/officeDocument/2006/relationships/image" Target="../media/image76.wmf"/><Relationship Id="rId4" Type="http://schemas.openxmlformats.org/officeDocument/2006/relationships/image" Target="../media/image70.wmf"/><Relationship Id="rId9" Type="http://schemas.openxmlformats.org/officeDocument/2006/relationships/image" Target="../media/image75.wmf"/><Relationship Id="rId14" Type="http://schemas.openxmlformats.org/officeDocument/2006/relationships/image" Target="../media/image8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4" Type="http://schemas.openxmlformats.org/officeDocument/2006/relationships/image" Target="../media/image8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3" Type="http://schemas.openxmlformats.org/officeDocument/2006/relationships/image" Target="../media/image89.wmf"/><Relationship Id="rId7" Type="http://schemas.openxmlformats.org/officeDocument/2006/relationships/image" Target="../media/image93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6" Type="http://schemas.openxmlformats.org/officeDocument/2006/relationships/image" Target="../media/image92.wmf"/><Relationship Id="rId5" Type="http://schemas.openxmlformats.org/officeDocument/2006/relationships/image" Target="../media/image91.wmf"/><Relationship Id="rId4" Type="http://schemas.openxmlformats.org/officeDocument/2006/relationships/image" Target="../media/image90.wmf"/><Relationship Id="rId9" Type="http://schemas.openxmlformats.org/officeDocument/2006/relationships/image" Target="../media/image95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Relationship Id="rId5" Type="http://schemas.openxmlformats.org/officeDocument/2006/relationships/image" Target="../media/image100.wmf"/><Relationship Id="rId4" Type="http://schemas.openxmlformats.org/officeDocument/2006/relationships/image" Target="../media/image9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Relationship Id="rId9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2DA1997-5BE5-4C76-94AA-0F25E5DEE9DB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F633C98-E964-4FCC-A8C6-831B6E7CDB7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4609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610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C5484-6C81-4D89-8AE8-368852F3E95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B2335-9C05-448B-A3B4-71E26D1603B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20-01-2009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CBFC70-95FB-40E0-99F5-E6476749021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20-01-2009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C6BCE4-C4C6-49C3-BCD7-9E66434643D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20-01-2009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966E49F-DC99-40C8-B5F8-D3015C3344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20-01-2009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D0CA582-22D5-4592-B89D-E335F52D0387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20-01-2009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040005-E816-4EF1-B26D-59B22BFA5C2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20-01-2009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8DE951-FDDF-4D96-8C26-EACD04F26D7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20-01-2009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C3C1A-E1C0-4D28-B584-5CB1A8E2B8B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20-01-2009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350780-8604-4A58-98B8-48AF77D912D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20-01-2009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5B0C55-9F8A-4F12-AC0F-99F21AB52E83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20-01-2009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3E5BF3-40D4-480E-A1E5-DB939D2FD76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20-01-2009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816AD5-3F6A-4204-9E41-57BB7D4EAE4D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20-01-2009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3CC805-6018-47B1-AD4F-E23360F7DB33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20-01-2009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  <a:ea typeface="宋体" pitchFamily="2" charset="-122"/>
              </a:defRPr>
            </a:lvl1pPr>
          </a:lstStyle>
          <a:p>
            <a:fld id="{18920798-5F4E-4191-ABDE-546480349874}" type="slidenum">
              <a:rPr lang="en-US" altLang="zh-CN"/>
              <a:pPr/>
              <a:t>‹#›</a:t>
            </a:fld>
            <a:endParaRPr lang="en-US" altLang="zh-CN"/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506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06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06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4506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4506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506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4506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506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4506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2048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2048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507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20-01-2009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9" r:id="rId2"/>
    <p:sldLayoutId id="2147483708" r:id="rId3"/>
    <p:sldLayoutId id="2147483707" r:id="rId4"/>
    <p:sldLayoutId id="2147483706" r:id="rId5"/>
    <p:sldLayoutId id="2147483705" r:id="rId6"/>
    <p:sldLayoutId id="2147483704" r:id="rId7"/>
    <p:sldLayoutId id="2147483703" r:id="rId8"/>
    <p:sldLayoutId id="2147483702" r:id="rId9"/>
    <p:sldLayoutId id="2147483701" r:id="rId10"/>
    <p:sldLayoutId id="2147483700" r:id="rId11"/>
    <p:sldLayoutId id="2147483699" r:id="rId12"/>
    <p:sldLayoutId id="2147483710" r:id="rId13"/>
    <p:sldLayoutId id="2147483711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7.bin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3.bin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7.bin"/><Relationship Id="rId5" Type="http://schemas.openxmlformats.org/officeDocument/2006/relationships/oleObject" Target="../embeddings/oleObject56.bin"/><Relationship Id="rId4" Type="http://schemas.openxmlformats.org/officeDocument/2006/relationships/oleObject" Target="../embeddings/oleObject55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59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62.bin"/><Relationship Id="rId4" Type="http://schemas.openxmlformats.org/officeDocument/2006/relationships/oleObject" Target="../embeddings/oleObject61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13" Type="http://schemas.openxmlformats.org/officeDocument/2006/relationships/oleObject" Target="../embeddings/oleObject73.bin"/><Relationship Id="rId18" Type="http://schemas.openxmlformats.org/officeDocument/2006/relationships/oleObject" Target="../embeddings/oleObject78.bin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7.bin"/><Relationship Id="rId12" Type="http://schemas.openxmlformats.org/officeDocument/2006/relationships/oleObject" Target="../embeddings/oleObject72.bin"/><Relationship Id="rId17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6.bin"/><Relationship Id="rId20" Type="http://schemas.openxmlformats.org/officeDocument/2006/relationships/oleObject" Target="../embeddings/oleObject80.bin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66.bin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5.bin"/><Relationship Id="rId15" Type="http://schemas.openxmlformats.org/officeDocument/2006/relationships/oleObject" Target="../embeddings/oleObject75.bin"/><Relationship Id="rId10" Type="http://schemas.openxmlformats.org/officeDocument/2006/relationships/oleObject" Target="../embeddings/oleObject70.bin"/><Relationship Id="rId19" Type="http://schemas.openxmlformats.org/officeDocument/2006/relationships/oleObject" Target="../embeddings/oleObject79.bin"/><Relationship Id="rId4" Type="http://schemas.openxmlformats.org/officeDocument/2006/relationships/oleObject" Target="../embeddings/oleObject64.bin"/><Relationship Id="rId9" Type="http://schemas.openxmlformats.org/officeDocument/2006/relationships/oleObject" Target="../embeddings/oleObject69.bin"/><Relationship Id="rId14" Type="http://schemas.openxmlformats.org/officeDocument/2006/relationships/oleObject" Target="../embeddings/oleObject74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84.bin"/><Relationship Id="rId5" Type="http://schemas.openxmlformats.org/officeDocument/2006/relationships/oleObject" Target="../embeddings/oleObject83.bin"/><Relationship Id="rId4" Type="http://schemas.openxmlformats.org/officeDocument/2006/relationships/oleObject" Target="../embeddings/oleObject82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0.bin"/><Relationship Id="rId3" Type="http://schemas.openxmlformats.org/officeDocument/2006/relationships/oleObject" Target="../embeddings/oleObject85.bin"/><Relationship Id="rId7" Type="http://schemas.openxmlformats.org/officeDocument/2006/relationships/oleObject" Target="../embeddings/oleObject8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88.bin"/><Relationship Id="rId11" Type="http://schemas.openxmlformats.org/officeDocument/2006/relationships/oleObject" Target="../embeddings/oleObject93.bin"/><Relationship Id="rId5" Type="http://schemas.openxmlformats.org/officeDocument/2006/relationships/oleObject" Target="../embeddings/oleObject87.bin"/><Relationship Id="rId10" Type="http://schemas.openxmlformats.org/officeDocument/2006/relationships/oleObject" Target="../embeddings/oleObject92.bin"/><Relationship Id="rId4" Type="http://schemas.openxmlformats.org/officeDocument/2006/relationships/oleObject" Target="../embeddings/oleObject86.bin"/><Relationship Id="rId9" Type="http://schemas.openxmlformats.org/officeDocument/2006/relationships/oleObject" Target="../embeddings/oleObject9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4.bin"/><Relationship Id="rId7" Type="http://schemas.openxmlformats.org/officeDocument/2006/relationships/oleObject" Target="../embeddings/oleObject9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97.bin"/><Relationship Id="rId5" Type="http://schemas.openxmlformats.org/officeDocument/2006/relationships/oleObject" Target="../embeddings/oleObject96.bin"/><Relationship Id="rId4" Type="http://schemas.openxmlformats.org/officeDocument/2006/relationships/oleObject" Target="../embeddings/oleObject95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2.bin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1.bin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8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85E056-1690-4E71-A905-D61B3521FADE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3450" y="1844675"/>
            <a:ext cx="6940550" cy="2209800"/>
          </a:xfrm>
        </p:spPr>
        <p:txBody>
          <a:bodyPr/>
          <a:lstStyle/>
          <a:p>
            <a:pPr eaLnBrk="1" hangingPunct="1"/>
            <a:r>
              <a:rPr lang="en-US" altLang="zh-CN" sz="2800" dirty="0" smtClean="0">
                <a:ea typeface="宋体" pitchFamily="2" charset="-122"/>
              </a:rPr>
              <a:t/>
            </a:r>
            <a:br>
              <a:rPr lang="en-US" altLang="zh-CN" sz="2800" dirty="0" smtClean="0">
                <a:ea typeface="宋体" pitchFamily="2" charset="-122"/>
              </a:rPr>
            </a:br>
            <a:r>
              <a:rPr lang="en-US" altLang="zh-CN" sz="2800" dirty="0" smtClean="0">
                <a:ea typeface="宋体" pitchFamily="2" charset="-122"/>
              </a:rPr>
              <a:t>L-BFGS and Delayed Dynamical Systems Approach for Unconstrained Optimization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35150" y="4292600"/>
            <a:ext cx="6019800" cy="2208234"/>
          </a:xfrm>
        </p:spPr>
        <p:txBody>
          <a:bodyPr/>
          <a:lstStyle/>
          <a:p>
            <a:pPr algn="ctr" eaLnBrk="1" hangingPunct="1"/>
            <a:r>
              <a:rPr lang="en-US" altLang="zh-CN" sz="2800" dirty="0" smtClean="0">
                <a:ea typeface="宋体" pitchFamily="2" charset="-122"/>
              </a:rPr>
              <a:t>Xiaohui XIE</a:t>
            </a:r>
          </a:p>
          <a:p>
            <a:pPr algn="ctr" eaLnBrk="1" hangingPunct="1"/>
            <a:endParaRPr lang="en-US" altLang="zh-CN" sz="2800" dirty="0" smtClean="0">
              <a:ea typeface="宋体" pitchFamily="2" charset="-122"/>
            </a:endParaRPr>
          </a:p>
          <a:p>
            <a:pPr eaLnBrk="1" hangingPunct="1"/>
            <a:r>
              <a:rPr lang="en-US" altLang="zh-CN" sz="2800" dirty="0" smtClean="0">
                <a:ea typeface="宋体" pitchFamily="2" charset="-122"/>
              </a:rPr>
              <a:t>     Supervisor: Dr. Hon </a:t>
            </a:r>
            <a:r>
              <a:rPr lang="en-US" altLang="zh-CN" sz="2800" dirty="0" err="1" smtClean="0">
                <a:ea typeface="宋体" pitchFamily="2" charset="-122"/>
              </a:rPr>
              <a:t>Wah</a:t>
            </a:r>
            <a:r>
              <a:rPr lang="en-US" altLang="zh-CN" sz="2800" dirty="0" smtClean="0">
                <a:ea typeface="宋体" pitchFamily="2" charset="-122"/>
              </a:rPr>
              <a:t> TAM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9210C48-166E-4FEA-B34B-DA3972C6CA4C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92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2000" smtClean="0">
                <a:ea typeface="宋体" pitchFamily="2" charset="-122"/>
              </a:rPr>
              <a:t>The L-BFGS approximation           satisfies the following formula:</a:t>
            </a:r>
          </a:p>
        </p:txBody>
      </p:sp>
      <p:sp>
        <p:nvSpPr>
          <p:cNvPr id="92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435975" cy="3886200"/>
          </a:xfrm>
        </p:spPr>
        <p:txBody>
          <a:bodyPr/>
          <a:lstStyle/>
          <a:p>
            <a:pPr eaLnBrk="1" hangingPunct="1"/>
            <a:r>
              <a:rPr lang="en-US" altLang="zh-CN" sz="2400" smtClean="0">
                <a:ea typeface="宋体" pitchFamily="2" charset="-122"/>
              </a:rPr>
              <a:t>for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sz="240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400" smtClean="0">
                <a:ea typeface="宋体" pitchFamily="2" charset="-122"/>
              </a:rPr>
              <a:t>                                                                                      (6)    </a:t>
            </a:r>
          </a:p>
          <a:p>
            <a:pPr eaLnBrk="1" hangingPunct="1"/>
            <a:endParaRPr lang="en-US" altLang="zh-CN" sz="2400" smtClean="0">
              <a:ea typeface="宋体" pitchFamily="2" charset="-122"/>
            </a:endParaRPr>
          </a:p>
          <a:p>
            <a:pPr eaLnBrk="1" hangingPunct="1"/>
            <a:endParaRPr lang="en-US" altLang="zh-CN" sz="2400" smtClean="0">
              <a:ea typeface="宋体" pitchFamily="2" charset="-122"/>
            </a:endParaRPr>
          </a:p>
          <a:p>
            <a:pPr eaLnBrk="1" hangingPunct="1"/>
            <a:r>
              <a:rPr lang="en-US" altLang="zh-CN" sz="2400" smtClean="0">
                <a:ea typeface="宋体" pitchFamily="2" charset="-122"/>
              </a:rPr>
              <a:t>for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400" smtClean="0">
                <a:ea typeface="宋体" pitchFamily="2" charset="-122"/>
              </a:rPr>
              <a:t>                                                                                      (7)</a:t>
            </a:r>
          </a:p>
        </p:txBody>
      </p:sp>
      <p:sp>
        <p:nvSpPr>
          <p:cNvPr id="922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9218" name="Object 5"/>
          <p:cNvGraphicFramePr>
            <a:graphicFrameLocks noChangeAspect="1"/>
          </p:cNvGraphicFramePr>
          <p:nvPr/>
        </p:nvGraphicFramePr>
        <p:xfrm>
          <a:off x="1403350" y="2060575"/>
          <a:ext cx="1008063" cy="303213"/>
        </p:xfrm>
        <a:graphic>
          <a:graphicData uri="http://schemas.openxmlformats.org/presentationml/2006/ole">
            <p:oleObj spid="_x0000_s9218" name="Equation" r:id="rId3" imgW="596641" imgH="177723" progId="Equation.3">
              <p:embed/>
            </p:oleObj>
          </a:graphicData>
        </a:graphic>
      </p:graphicFrame>
      <p:sp>
        <p:nvSpPr>
          <p:cNvPr id="9227" name="Rectangle 6"/>
          <p:cNvSpPr>
            <a:spLocks noChangeArrowheads="1"/>
          </p:cNvSpPr>
          <p:nvPr/>
        </p:nvSpPr>
        <p:spPr bwMode="auto">
          <a:xfrm>
            <a:off x="0" y="26908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9219" name="Object 7"/>
          <p:cNvGraphicFramePr>
            <a:graphicFrameLocks noChangeAspect="1"/>
          </p:cNvGraphicFramePr>
          <p:nvPr/>
        </p:nvGraphicFramePr>
        <p:xfrm>
          <a:off x="3635375" y="2133600"/>
          <a:ext cx="3565525" cy="1717675"/>
        </p:xfrm>
        <a:graphic>
          <a:graphicData uri="http://schemas.openxmlformats.org/presentationml/2006/ole">
            <p:oleObj spid="_x0000_s9219" name="Equation" r:id="rId4" imgW="1726920" imgH="1231560" progId="Equation.DSMT4">
              <p:embed/>
            </p:oleObj>
          </a:graphicData>
        </a:graphic>
      </p:graphicFrame>
      <p:sp>
        <p:nvSpPr>
          <p:cNvPr id="92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9220" name="Object 9"/>
          <p:cNvGraphicFramePr>
            <a:graphicFrameLocks noChangeAspect="1"/>
          </p:cNvGraphicFramePr>
          <p:nvPr/>
        </p:nvGraphicFramePr>
        <p:xfrm>
          <a:off x="1476375" y="4221163"/>
          <a:ext cx="815975" cy="317500"/>
        </p:xfrm>
        <a:graphic>
          <a:graphicData uri="http://schemas.openxmlformats.org/presentationml/2006/ole">
            <p:oleObj spid="_x0000_s9220" name="Equation" r:id="rId5" imgW="596641" imgH="177723" progId="Equation.3">
              <p:embed/>
            </p:oleObj>
          </a:graphicData>
        </a:graphic>
      </p:graphicFrame>
      <p:sp>
        <p:nvSpPr>
          <p:cNvPr id="9229" name="Rectangle 10"/>
          <p:cNvSpPr>
            <a:spLocks noChangeArrowheads="1"/>
          </p:cNvSpPr>
          <p:nvPr/>
        </p:nvSpPr>
        <p:spPr bwMode="auto">
          <a:xfrm>
            <a:off x="0" y="26908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9221" name="Object 11"/>
          <p:cNvGraphicFramePr>
            <a:graphicFrameLocks noChangeAspect="1"/>
          </p:cNvGraphicFramePr>
          <p:nvPr/>
        </p:nvGraphicFramePr>
        <p:xfrm>
          <a:off x="3708400" y="4221163"/>
          <a:ext cx="3452813" cy="1757362"/>
        </p:xfrm>
        <a:graphic>
          <a:graphicData uri="http://schemas.openxmlformats.org/presentationml/2006/ole">
            <p:oleObj spid="_x0000_s9221" name="Equation" r:id="rId6" imgW="2425680" imgH="1231560" progId="Equation.DSMT4">
              <p:embed/>
            </p:oleObj>
          </a:graphicData>
        </a:graphic>
      </p:graphicFrame>
      <p:graphicFrame>
        <p:nvGraphicFramePr>
          <p:cNvPr id="9222" name="Object 12"/>
          <p:cNvGraphicFramePr>
            <a:graphicFrameLocks noChangeAspect="1"/>
          </p:cNvGraphicFramePr>
          <p:nvPr>
            <p:ph sz="half" idx="2"/>
          </p:nvPr>
        </p:nvGraphicFramePr>
        <p:xfrm>
          <a:off x="3779838" y="981075"/>
          <a:ext cx="576262" cy="415925"/>
        </p:xfrm>
        <a:graphic>
          <a:graphicData uri="http://schemas.openxmlformats.org/presentationml/2006/ole">
            <p:oleObj spid="_x0000_s9222" name="Equation" r:id="rId7" imgW="317362" imgH="228501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686E97A-CD5B-47DD-971F-CF94DD052308}" type="slidenum">
              <a:rPr lang="en-US" altLang="zh-CN"/>
              <a:pPr/>
              <a:t>11</a:t>
            </a:fld>
            <a:endParaRPr lang="en-US" altLang="zh-CN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smtClean="0">
                <a:ea typeface="宋体" pitchFamily="2" charset="-122"/>
              </a:rPr>
              <a:t>2. Analysis for dynamical systems with time</a:t>
            </a:r>
            <a:br>
              <a:rPr lang="en-US" altLang="zh-CN" sz="3200" smtClean="0">
                <a:ea typeface="宋体" pitchFamily="2" charset="-122"/>
              </a:rPr>
            </a:br>
            <a:r>
              <a:rPr lang="en-US" altLang="zh-CN" sz="3200" smtClean="0">
                <a:ea typeface="宋体" pitchFamily="2" charset="-122"/>
              </a:rPr>
              <a:t>    delay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800" smtClean="0">
                <a:ea typeface="宋体" pitchFamily="2" charset="-122"/>
              </a:rPr>
              <a:t>   The unconstrained problem (UP) is reproduced.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800" smtClean="0">
                <a:ea typeface="宋体" pitchFamily="2" charset="-122"/>
              </a:rPr>
              <a:t>                                                                 (8)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zh-CN" sz="2800" smtClean="0">
              <a:ea typeface="宋体" pitchFamily="2" charset="-122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800" smtClean="0">
                <a:ea typeface="宋体" pitchFamily="2" charset="-122"/>
              </a:rPr>
              <a:t>    It is very important that the optimization problem is posted in the </a:t>
            </a:r>
            <a:r>
              <a:rPr lang="en-US" altLang="zh-CN" sz="2800" u="sng" smtClean="0">
                <a:ea typeface="宋体" pitchFamily="2" charset="-122"/>
              </a:rPr>
              <a:t>continuous</a:t>
            </a:r>
            <a:r>
              <a:rPr lang="en-US" altLang="zh-CN" sz="2800" smtClean="0">
                <a:ea typeface="宋体" pitchFamily="2" charset="-122"/>
              </a:rPr>
              <a:t> form, i.e. x can be changed continuously.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zh-CN" sz="2800" smtClean="0">
              <a:ea typeface="宋体" pitchFamily="2" charset="-122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sz="2800" smtClean="0">
                <a:ea typeface="宋体" pitchFamily="2" charset="-122"/>
              </a:rPr>
              <a:t>    The conventional methods are addressed in the </a:t>
            </a:r>
            <a:r>
              <a:rPr lang="en-US" altLang="zh-CN" sz="2800" u="sng" smtClean="0">
                <a:ea typeface="宋体" pitchFamily="2" charset="-122"/>
              </a:rPr>
              <a:t>discrete</a:t>
            </a:r>
            <a:r>
              <a:rPr lang="en-US" altLang="zh-CN" sz="2800" smtClean="0">
                <a:ea typeface="宋体" pitchFamily="2" charset="-122"/>
              </a:rPr>
              <a:t> form.    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2484438" y="2492375"/>
          <a:ext cx="2951162" cy="530225"/>
        </p:xfrm>
        <a:graphic>
          <a:graphicData uri="http://schemas.openxmlformats.org/presentationml/2006/ole">
            <p:oleObj spid="_x0000_s10242" name="Equation" r:id="rId3" imgW="140940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F9838AC-7E82-408B-89C8-CF762C71B87A}" type="slidenum">
              <a:rPr lang="en-US" altLang="zh-CN"/>
              <a:pPr/>
              <a:t>12</a:t>
            </a:fld>
            <a:endParaRPr lang="en-US" altLang="zh-CN" dirty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   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714356"/>
            <a:ext cx="8229600" cy="544832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400" dirty="0" smtClean="0">
                <a:ea typeface="宋体" pitchFamily="2" charset="-122"/>
              </a:rPr>
              <a:t>Dynamical system approach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altLang="zh-CN" sz="2400" dirty="0" smtClean="0">
              <a:ea typeface="宋体" pitchFamily="2" charset="-12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400" dirty="0" smtClean="0">
                <a:ea typeface="宋体" pitchFamily="2" charset="-122"/>
              </a:rPr>
              <a:t>    The essence of this approach is to convert (UP) into a dynamical system or an ordinary differential equation (</a:t>
            </a:r>
            <a:r>
              <a:rPr lang="en-US" altLang="zh-CN" sz="2400" dirty="0" err="1" smtClean="0">
                <a:ea typeface="宋体" pitchFamily="2" charset="-122"/>
              </a:rPr>
              <a:t>o.d.e</a:t>
            </a:r>
            <a:r>
              <a:rPr lang="en-US" altLang="zh-CN" sz="2400" dirty="0" smtClean="0">
                <a:ea typeface="宋体" pitchFamily="2" charset="-122"/>
              </a:rPr>
              <a:t>.) so that  the solution of this problem corresponds to a stable equilibrium point of this dynamical system.</a:t>
            </a:r>
          </a:p>
          <a:p>
            <a:pPr eaLnBrk="1" hangingPunct="1">
              <a:buNone/>
            </a:pPr>
            <a:r>
              <a:rPr lang="en-US" altLang="zh-CN" sz="2400" dirty="0" smtClean="0">
                <a:ea typeface="宋体" pitchFamily="2" charset="-122"/>
              </a:rPr>
              <a:t>    Consider the following simple dynamical system or ode</a:t>
            </a:r>
          </a:p>
          <a:p>
            <a:pPr eaLnBrk="1" hangingPunct="1">
              <a:buNone/>
            </a:pPr>
            <a:r>
              <a:rPr lang="en-US" altLang="zh-CN" sz="2400" dirty="0" smtClean="0">
                <a:ea typeface="宋体" pitchFamily="2" charset="-122"/>
              </a:rPr>
              <a:t>                                                                             </a:t>
            </a:r>
          </a:p>
          <a:p>
            <a:pPr eaLnBrk="1" hangingPunct="1">
              <a:buNone/>
            </a:pPr>
            <a:r>
              <a:rPr lang="en-US" altLang="zh-CN" sz="2400" dirty="0" smtClean="0">
                <a:ea typeface="宋体" pitchFamily="2" charset="-122"/>
              </a:rPr>
              <a:t>                                                                         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 dirty="0" smtClean="0">
                <a:ea typeface="宋体" pitchFamily="2" charset="-122"/>
                <a:cs typeface="Arial" charset="0"/>
              </a:rPr>
              <a:t>Neural network approach</a:t>
            </a:r>
          </a:p>
          <a:p>
            <a:pPr eaLnBrk="1" hangingPunct="1">
              <a:lnSpc>
                <a:spcPct val="90000"/>
              </a:lnSpc>
            </a:pPr>
            <a:endParaRPr lang="en-US" altLang="zh-CN" sz="2400" dirty="0" smtClean="0">
              <a:ea typeface="宋体" pitchFamily="2" charset="-12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sz="2400" dirty="0" smtClean="0">
                <a:ea typeface="宋体" pitchFamily="2" charset="-122"/>
              </a:rPr>
              <a:t>    The mathematical representation of neural network is an ordinary differential equation which is asymptotically stable at any isolated solution point.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CN" sz="2400" dirty="0" smtClean="0">
              <a:ea typeface="宋体" pitchFamily="2" charset="-122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CN" sz="2400" dirty="0" smtClean="0">
              <a:ea typeface="宋体" pitchFamily="2" charset="-122"/>
            </a:endParaRPr>
          </a:p>
        </p:txBody>
      </p:sp>
      <p:graphicFrame>
        <p:nvGraphicFramePr>
          <p:cNvPr id="28673" name="Object 27"/>
          <p:cNvGraphicFramePr>
            <a:graphicFrameLocks noChangeAspect="1"/>
          </p:cNvGraphicFramePr>
          <p:nvPr/>
        </p:nvGraphicFramePr>
        <p:xfrm>
          <a:off x="3500430" y="3500438"/>
          <a:ext cx="1441450" cy="711200"/>
        </p:xfrm>
        <a:graphic>
          <a:graphicData uri="http://schemas.openxmlformats.org/presentationml/2006/ole">
            <p:oleObj spid="_x0000_s28673" name="Equation" r:id="rId3" imgW="787058" imgH="393529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92D0688-98CA-42A1-8FEB-8B9EA4780659}" type="slidenum">
              <a:rPr lang="en-US" altLang="zh-CN"/>
              <a:pPr/>
              <a:t>13</a:t>
            </a:fld>
            <a:endParaRPr lang="en-US" altLang="zh-CN"/>
          </a:p>
        </p:txBody>
      </p:sp>
      <p:sp>
        <p:nvSpPr>
          <p:cNvPr id="12295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84238"/>
          </a:xfrm>
        </p:spPr>
        <p:txBody>
          <a:bodyPr/>
          <a:lstStyle/>
          <a:p>
            <a:pPr eaLnBrk="1" hangingPunct="1"/>
            <a:r>
              <a:rPr lang="en-US" altLang="zh-CN" sz="2400" smtClean="0">
                <a:ea typeface="宋体" pitchFamily="2" charset="-122"/>
              </a:rPr>
              <a:t>Some Dynamical system versions</a:t>
            </a:r>
          </a:p>
        </p:txBody>
      </p:sp>
      <p:sp>
        <p:nvSpPr>
          <p:cNvPr id="131082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598987"/>
          </a:xfrm>
        </p:spPr>
        <p:txBody>
          <a:bodyPr/>
          <a:lstStyle/>
          <a:p>
            <a:pPr eaLnBrk="1" hangingPunct="1"/>
            <a:r>
              <a:rPr lang="en-US" altLang="zh-CN" sz="2400" smtClean="0">
                <a:ea typeface="宋体" pitchFamily="2" charset="-122"/>
              </a:rPr>
              <a:t>Based on the steepest descent direction</a:t>
            </a:r>
          </a:p>
          <a:p>
            <a:pPr eaLnBrk="1" hangingPunct="1"/>
            <a:endParaRPr lang="en-US" altLang="zh-CN" sz="2400" smtClean="0">
              <a:ea typeface="宋体" pitchFamily="2" charset="-122"/>
            </a:endParaRPr>
          </a:p>
          <a:p>
            <a:pPr eaLnBrk="1" hangingPunct="1"/>
            <a:r>
              <a:rPr lang="en-US" altLang="zh-CN" sz="2400" smtClean="0">
                <a:ea typeface="宋体" pitchFamily="2" charset="-122"/>
              </a:rPr>
              <a:t>Based on the Newton’s direction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sz="240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CN" sz="2400" smtClean="0">
              <a:ea typeface="宋体" pitchFamily="2" charset="-122"/>
            </a:endParaRPr>
          </a:p>
          <a:p>
            <a:pPr eaLnBrk="1" hangingPunct="1"/>
            <a:r>
              <a:rPr lang="en-US" altLang="zh-CN" sz="2400" smtClean="0">
                <a:ea typeface="宋体" pitchFamily="2" charset="-122"/>
              </a:rPr>
              <a:t>Other dynamical systems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sz="2400" smtClean="0">
              <a:ea typeface="宋体" pitchFamily="2" charset="-122"/>
            </a:endParaRPr>
          </a:p>
        </p:txBody>
      </p:sp>
      <p:graphicFrame>
        <p:nvGraphicFramePr>
          <p:cNvPr id="131083" name="Object 11"/>
          <p:cNvGraphicFramePr>
            <a:graphicFrameLocks noChangeAspect="1"/>
          </p:cNvGraphicFramePr>
          <p:nvPr/>
        </p:nvGraphicFramePr>
        <p:xfrm>
          <a:off x="2987675" y="1628775"/>
          <a:ext cx="1655763" cy="660400"/>
        </p:xfrm>
        <a:graphic>
          <a:graphicData uri="http://schemas.openxmlformats.org/presentationml/2006/ole">
            <p:oleObj spid="_x0000_s12290" name="Equation" r:id="rId3" imgW="888840" imgH="355320" progId="Equation.DSMT4">
              <p:embed/>
            </p:oleObj>
          </a:graphicData>
        </a:graphic>
      </p:graphicFrame>
      <p:graphicFrame>
        <p:nvGraphicFramePr>
          <p:cNvPr id="131084" name="Object 12"/>
          <p:cNvGraphicFramePr>
            <a:graphicFrameLocks noChangeAspect="1"/>
          </p:cNvGraphicFramePr>
          <p:nvPr/>
        </p:nvGraphicFramePr>
        <p:xfrm>
          <a:off x="2339975" y="2565400"/>
          <a:ext cx="3240088" cy="674688"/>
        </p:xfrm>
        <a:graphic>
          <a:graphicData uri="http://schemas.openxmlformats.org/presentationml/2006/ole">
            <p:oleObj spid="_x0000_s12291" name="Equation" r:id="rId4" imgW="1828800" imgH="380880" progId="Equation.DSMT4">
              <p:embed/>
            </p:oleObj>
          </a:graphicData>
        </a:graphic>
      </p:graphicFrame>
      <p:sp>
        <p:nvSpPr>
          <p:cNvPr id="12297" name="Rectangle 14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131085" name="Object 13"/>
          <p:cNvGraphicFramePr>
            <a:graphicFrameLocks noChangeAspect="1"/>
          </p:cNvGraphicFramePr>
          <p:nvPr/>
        </p:nvGraphicFramePr>
        <p:xfrm>
          <a:off x="2916238" y="4005263"/>
          <a:ext cx="2016125" cy="615950"/>
        </p:xfrm>
        <a:graphic>
          <a:graphicData uri="http://schemas.openxmlformats.org/presentationml/2006/ole">
            <p:oleObj spid="_x0000_s12292" name="Equation" r:id="rId5" imgW="1371600" imgH="419100" progId="Equation.DSMT4">
              <p:embed/>
            </p:oleObj>
          </a:graphicData>
        </a:graphic>
      </p:graphicFrame>
      <p:sp>
        <p:nvSpPr>
          <p:cNvPr id="12298" name="Rectangle 16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131087" name="Object 15"/>
          <p:cNvGraphicFramePr>
            <a:graphicFrameLocks noChangeAspect="1"/>
          </p:cNvGraphicFramePr>
          <p:nvPr/>
        </p:nvGraphicFramePr>
        <p:xfrm>
          <a:off x="2149475" y="4794250"/>
          <a:ext cx="3935413" cy="595313"/>
        </p:xfrm>
        <a:graphic>
          <a:graphicData uri="http://schemas.openxmlformats.org/presentationml/2006/ole">
            <p:oleObj spid="_x0000_s12293" name="Equation" r:id="rId6" imgW="285732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1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1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1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1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310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1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31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310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1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1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1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1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1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C13FB8A-18CB-4F54-B775-7DF520C868AB}" type="slidenum">
              <a:rPr lang="en-US" altLang="zh-CN"/>
              <a:pPr/>
              <a:t>14</a:t>
            </a:fld>
            <a:endParaRPr lang="en-US" altLang="zh-CN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900098"/>
          </a:xfrm>
        </p:spPr>
        <p:txBody>
          <a:bodyPr/>
          <a:lstStyle/>
          <a:p>
            <a:pPr eaLnBrk="1" hangingPunct="1"/>
            <a:r>
              <a:rPr lang="en-US" altLang="zh-CN" sz="2800" dirty="0" smtClean="0">
                <a:ea typeface="宋体" pitchFamily="2" charset="-122"/>
              </a:rPr>
              <a:t>Delayed dynamical systems approach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85860"/>
            <a:ext cx="8229600" cy="5143536"/>
          </a:xfrm>
        </p:spPr>
        <p:txBody>
          <a:bodyPr/>
          <a:lstStyle/>
          <a:p>
            <a:pPr eaLnBrk="1" hangingPunct="1"/>
            <a:r>
              <a:rPr lang="en-US" altLang="zh-CN" sz="2400" dirty="0" smtClean="0">
                <a:ea typeface="宋体" pitchFamily="2" charset="-122"/>
              </a:rPr>
              <a:t> Dynamical system approach can solve very large problems.</a:t>
            </a:r>
          </a:p>
          <a:p>
            <a:pPr eaLnBrk="1" hangingPunct="1"/>
            <a:r>
              <a:rPr lang="en-US" altLang="zh-CN" sz="2400" dirty="0" smtClean="0">
                <a:ea typeface="宋体" pitchFamily="2" charset="-122"/>
              </a:rPr>
              <a:t>How to find a “good”         ?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sz="2400" dirty="0" smtClean="0">
              <a:ea typeface="宋体" pitchFamily="2" charset="-122"/>
            </a:endParaRPr>
          </a:p>
        </p:txBody>
      </p:sp>
      <p:sp>
        <p:nvSpPr>
          <p:cNvPr id="118790" name="Rectangle 6"/>
          <p:cNvSpPr>
            <a:spLocks noChangeArrowheads="1"/>
          </p:cNvSpPr>
          <p:nvPr/>
        </p:nvSpPr>
        <p:spPr bwMode="auto">
          <a:xfrm>
            <a:off x="1500166" y="2643182"/>
            <a:ext cx="2016125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altLang="zh-CN" dirty="0">
                <a:ea typeface="宋体" pitchFamily="2" charset="-122"/>
              </a:rPr>
              <a:t>steepest </a:t>
            </a:r>
          </a:p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altLang="zh-CN" dirty="0">
                <a:ea typeface="宋体" pitchFamily="2" charset="-122"/>
              </a:rPr>
              <a:t>descent </a:t>
            </a:r>
          </a:p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altLang="zh-CN" dirty="0">
                <a:ea typeface="宋体" pitchFamily="2" charset="-122"/>
              </a:rPr>
              <a:t>direction</a:t>
            </a:r>
          </a:p>
          <a:p>
            <a:pPr algn="ctr"/>
            <a:endParaRPr lang="en-US" altLang="zh-CN" dirty="0">
              <a:ea typeface="宋体" pitchFamily="2" charset="-122"/>
            </a:endParaRPr>
          </a:p>
        </p:txBody>
      </p:sp>
      <p:sp>
        <p:nvSpPr>
          <p:cNvPr id="118792" name="AutoShape 8"/>
          <p:cNvSpPr>
            <a:spLocks noChangeArrowheads="1"/>
          </p:cNvSpPr>
          <p:nvPr/>
        </p:nvSpPr>
        <p:spPr bwMode="auto">
          <a:xfrm rot="10800000">
            <a:off x="642910" y="4143380"/>
            <a:ext cx="1657350" cy="863600"/>
          </a:xfrm>
          <a:prstGeom prst="wedgeRoundRectCallout">
            <a:avLst>
              <a:gd name="adj1" fmla="val -43968"/>
              <a:gd name="adj2" fmla="val 70032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en-US" altLang="zh-CN">
                <a:ea typeface="宋体" pitchFamily="2" charset="-122"/>
              </a:rPr>
              <a:t>slow convergence</a:t>
            </a:r>
          </a:p>
        </p:txBody>
      </p:sp>
      <p:sp>
        <p:nvSpPr>
          <p:cNvPr id="118794" name="Rectangle 10"/>
          <p:cNvSpPr>
            <a:spLocks noChangeArrowheads="1"/>
          </p:cNvSpPr>
          <p:nvPr/>
        </p:nvSpPr>
        <p:spPr bwMode="auto">
          <a:xfrm>
            <a:off x="4572000" y="2643182"/>
            <a:ext cx="2016125" cy="1152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altLang="zh-CN">
                <a:ea typeface="宋体" pitchFamily="2" charset="-122"/>
              </a:rPr>
              <a:t>Newton’s </a:t>
            </a:r>
          </a:p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altLang="zh-CN">
                <a:ea typeface="宋体" pitchFamily="2" charset="-122"/>
              </a:rPr>
              <a:t>direction</a:t>
            </a:r>
          </a:p>
          <a:p>
            <a:pPr algn="ctr"/>
            <a:endParaRPr lang="en-US" altLang="zh-CN">
              <a:ea typeface="宋体" pitchFamily="2" charset="-122"/>
            </a:endParaRPr>
          </a:p>
        </p:txBody>
      </p:sp>
      <p:sp>
        <p:nvSpPr>
          <p:cNvPr id="118795" name="AutoShape 11"/>
          <p:cNvSpPr>
            <a:spLocks noChangeArrowheads="1"/>
          </p:cNvSpPr>
          <p:nvPr/>
        </p:nvSpPr>
        <p:spPr bwMode="auto">
          <a:xfrm rot="10800000">
            <a:off x="5929322" y="4214818"/>
            <a:ext cx="1657350" cy="863600"/>
          </a:xfrm>
          <a:prstGeom prst="wedgeRoundRectCallout">
            <a:avLst>
              <a:gd name="adj1" fmla="val 45111"/>
              <a:gd name="adj2" fmla="val 8051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/>
            <a:r>
              <a:rPr lang="en-US" altLang="zh-CN" dirty="0">
                <a:ea typeface="宋体" pitchFamily="2" charset="-122"/>
              </a:rPr>
              <a:t>difficult to compute </a:t>
            </a:r>
          </a:p>
        </p:txBody>
      </p:sp>
      <p:sp>
        <p:nvSpPr>
          <p:cNvPr id="118796" name="AutoShape 12"/>
          <p:cNvSpPr>
            <a:spLocks noChangeArrowheads="1"/>
          </p:cNvSpPr>
          <p:nvPr/>
        </p:nvSpPr>
        <p:spPr bwMode="auto">
          <a:xfrm>
            <a:off x="3929058" y="4500570"/>
            <a:ext cx="433388" cy="1081087"/>
          </a:xfrm>
          <a:prstGeom prst="downArrow">
            <a:avLst>
              <a:gd name="adj1" fmla="val 50000"/>
              <a:gd name="adj2" fmla="val 62363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18797" name="Text Box 13"/>
          <p:cNvSpPr txBox="1">
            <a:spLocks noChangeArrowheads="1"/>
          </p:cNvSpPr>
          <p:nvPr/>
        </p:nvSpPr>
        <p:spPr bwMode="auto">
          <a:xfrm>
            <a:off x="1785918" y="5643578"/>
            <a:ext cx="4897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000" dirty="0">
                <a:ea typeface="宋体" pitchFamily="2" charset="-122"/>
              </a:rPr>
              <a:t> fast convergence and easy to calculate</a:t>
            </a:r>
          </a:p>
        </p:txBody>
      </p:sp>
      <p:graphicFrame>
        <p:nvGraphicFramePr>
          <p:cNvPr id="32769" name="Object 4"/>
          <p:cNvGraphicFramePr>
            <a:graphicFrameLocks noChangeAspect="1"/>
          </p:cNvGraphicFramePr>
          <p:nvPr/>
        </p:nvGraphicFramePr>
        <p:xfrm>
          <a:off x="3643306" y="2071678"/>
          <a:ext cx="658813" cy="469900"/>
        </p:xfrm>
        <a:graphic>
          <a:graphicData uri="http://schemas.openxmlformats.org/presentationml/2006/ole">
            <p:oleObj spid="_x0000_s32769" name="Equation" r:id="rId3" imgW="304560" imgH="215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11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118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118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118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8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1000"/>
                                        <p:tgtEl>
                                          <p:spTgt spid="118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0" grpId="0" animBg="1"/>
      <p:bldP spid="118792" grpId="0" animBg="1"/>
      <p:bldP spid="118794" grpId="0" animBg="1"/>
      <p:bldP spid="118795" grpId="0" animBg="1"/>
      <p:bldP spid="118796" grpId="0" animBg="1"/>
      <p:bldP spid="11879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7992B88-4294-4055-A541-B20992BA1502}" type="slidenum">
              <a:rPr lang="en-US" altLang="zh-CN"/>
              <a:pPr/>
              <a:t>15</a:t>
            </a:fld>
            <a:endParaRPr lang="en-US" altLang="zh-CN"/>
          </a:p>
        </p:txBody>
      </p:sp>
      <p:sp>
        <p:nvSpPr>
          <p:cNvPr id="1434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29600" cy="1171575"/>
          </a:xfrm>
        </p:spPr>
        <p:txBody>
          <a:bodyPr/>
          <a:lstStyle/>
          <a:p>
            <a:pPr eaLnBrk="1" hangingPunct="1"/>
            <a:r>
              <a:rPr lang="en-US" altLang="zh-CN" sz="2400" smtClean="0">
                <a:ea typeface="宋体" pitchFamily="2" charset="-122"/>
              </a:rPr>
              <a:t>The delayed dynamical systems approach solves the delayed o.d.e.</a:t>
            </a:r>
          </a:p>
        </p:txBody>
      </p:sp>
      <p:sp>
        <p:nvSpPr>
          <p:cNvPr id="14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51831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 sz="2000" smtClean="0">
                <a:ea typeface="宋体" pitchFamily="2" charset="-122"/>
              </a:rPr>
              <a:t>                                                                                     (13)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sz="200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000" smtClean="0">
                <a:ea typeface="宋体" pitchFamily="2" charset="-122"/>
              </a:rPr>
              <a:t>For            , we use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sz="200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CN" sz="200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CN" sz="200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000" smtClean="0">
                <a:ea typeface="宋体" pitchFamily="2" charset="-122"/>
              </a:rPr>
              <a:t>                                                                                            (13A) 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sz="200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CN" sz="200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000" smtClean="0">
                <a:ea typeface="宋体" pitchFamily="2" charset="-122"/>
              </a:rPr>
              <a:t>Where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sz="200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CN" sz="200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000" smtClean="0">
                <a:ea typeface="宋体" pitchFamily="2" charset="-122"/>
              </a:rPr>
              <a:t>To compute       at      .</a:t>
            </a:r>
          </a:p>
        </p:txBody>
      </p:sp>
      <p:sp>
        <p:nvSpPr>
          <p:cNvPr id="1434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900113" y="1268413"/>
          <a:ext cx="5256212" cy="742950"/>
        </p:xfrm>
        <a:graphic>
          <a:graphicData uri="http://schemas.openxmlformats.org/presentationml/2006/ole">
            <p:oleObj spid="_x0000_s14338" name="Equation" r:id="rId3" imgW="2946240" imgH="419040" progId="Equation.DSMT4">
              <p:embed/>
            </p:oleObj>
          </a:graphicData>
        </a:graphic>
      </p:graphicFrame>
      <p:graphicFrame>
        <p:nvGraphicFramePr>
          <p:cNvPr id="14339" name="Object 6"/>
          <p:cNvGraphicFramePr>
            <a:graphicFrameLocks noChangeAspect="1"/>
          </p:cNvGraphicFramePr>
          <p:nvPr/>
        </p:nvGraphicFramePr>
        <p:xfrm>
          <a:off x="1042988" y="2133600"/>
          <a:ext cx="720725" cy="349250"/>
        </p:xfrm>
        <a:graphic>
          <a:graphicData uri="http://schemas.openxmlformats.org/presentationml/2006/ole">
            <p:oleObj spid="_x0000_s14339" name="Equation" r:id="rId4" imgW="393480" imgH="190440" progId="Equation.DSMT4">
              <p:embed/>
            </p:oleObj>
          </a:graphicData>
        </a:graphic>
      </p:graphicFrame>
      <p:graphicFrame>
        <p:nvGraphicFramePr>
          <p:cNvPr id="14340" name="Object 7"/>
          <p:cNvGraphicFramePr>
            <a:graphicFrameLocks noChangeAspect="1"/>
          </p:cNvGraphicFramePr>
          <p:nvPr/>
        </p:nvGraphicFramePr>
        <p:xfrm>
          <a:off x="1042988" y="2565400"/>
          <a:ext cx="5689600" cy="1873250"/>
        </p:xfrm>
        <a:graphic>
          <a:graphicData uri="http://schemas.openxmlformats.org/presentationml/2006/ole">
            <p:oleObj spid="_x0000_s14340" name="Equation" r:id="rId5" imgW="4267080" imgH="1409400" progId="Equation.DSMT4">
              <p:embed/>
            </p:oleObj>
          </a:graphicData>
        </a:graphic>
      </p:graphicFrame>
      <p:graphicFrame>
        <p:nvGraphicFramePr>
          <p:cNvPr id="14341" name="Object 8"/>
          <p:cNvGraphicFramePr>
            <a:graphicFrameLocks noChangeAspect="1"/>
          </p:cNvGraphicFramePr>
          <p:nvPr/>
        </p:nvGraphicFramePr>
        <p:xfrm>
          <a:off x="1763713" y="4652963"/>
          <a:ext cx="5113337" cy="912812"/>
        </p:xfrm>
        <a:graphic>
          <a:graphicData uri="http://schemas.openxmlformats.org/presentationml/2006/ole">
            <p:oleObj spid="_x0000_s14341" name="Equation" r:id="rId6" imgW="3632040" imgH="647640" progId="Equation.DSMT4">
              <p:embed/>
            </p:oleObj>
          </a:graphicData>
        </a:graphic>
      </p:graphicFrame>
      <p:graphicFrame>
        <p:nvGraphicFramePr>
          <p:cNvPr id="14342" name="Object 9"/>
          <p:cNvGraphicFramePr>
            <a:graphicFrameLocks noChangeAspect="1"/>
          </p:cNvGraphicFramePr>
          <p:nvPr/>
        </p:nvGraphicFramePr>
        <p:xfrm>
          <a:off x="1979613" y="5734050"/>
          <a:ext cx="352425" cy="406400"/>
        </p:xfrm>
        <a:graphic>
          <a:graphicData uri="http://schemas.openxmlformats.org/presentationml/2006/ole">
            <p:oleObj spid="_x0000_s14342" name="Equation" r:id="rId7" imgW="164880" imgH="190440" progId="Equation.DSMT4">
              <p:embed/>
            </p:oleObj>
          </a:graphicData>
        </a:graphic>
      </p:graphicFrame>
      <p:graphicFrame>
        <p:nvGraphicFramePr>
          <p:cNvPr id="14343" name="Object 10"/>
          <p:cNvGraphicFramePr>
            <a:graphicFrameLocks noChangeAspect="1"/>
          </p:cNvGraphicFramePr>
          <p:nvPr/>
        </p:nvGraphicFramePr>
        <p:xfrm>
          <a:off x="2700338" y="5734050"/>
          <a:ext cx="315912" cy="431800"/>
        </p:xfrm>
        <a:graphic>
          <a:graphicData uri="http://schemas.openxmlformats.org/presentationml/2006/ole">
            <p:oleObj spid="_x0000_s14343" name="Equation" r:id="rId8" imgW="1396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8E91643-A228-4646-A409-A4918F582B61}" type="slidenum">
              <a:rPr lang="en-US" altLang="zh-CN"/>
              <a:pPr/>
              <a:t>16</a:t>
            </a:fld>
            <a:endParaRPr lang="en-US" altLang="zh-CN"/>
          </a:p>
        </p:txBody>
      </p:sp>
      <p:sp>
        <p:nvSpPr>
          <p:cNvPr id="153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2400" smtClean="0">
                <a:ea typeface="宋体" pitchFamily="2" charset="-122"/>
              </a:rPr>
              <a:t>Beyond this point we save only </a:t>
            </a:r>
            <a:r>
              <a:rPr lang="en-US" altLang="zh-CN" sz="2400" i="1" smtClean="0">
                <a:ea typeface="宋体" pitchFamily="2" charset="-122"/>
              </a:rPr>
              <a:t>m</a:t>
            </a:r>
            <a:r>
              <a:rPr lang="en-US" altLang="zh-CN" sz="2400" smtClean="0">
                <a:ea typeface="宋体" pitchFamily="2" charset="-122"/>
              </a:rPr>
              <a:t> previous values of </a:t>
            </a:r>
            <a:r>
              <a:rPr lang="en-US" altLang="zh-CN" sz="2400" i="1" smtClean="0">
                <a:ea typeface="宋体" pitchFamily="2" charset="-122"/>
              </a:rPr>
              <a:t>x</a:t>
            </a:r>
            <a:r>
              <a:rPr lang="en-US" altLang="zh-CN" sz="2400" smtClean="0">
                <a:ea typeface="宋体" pitchFamily="2" charset="-122"/>
              </a:rPr>
              <a:t>. The definition of </a:t>
            </a:r>
            <a:r>
              <a:rPr lang="en-US" altLang="zh-CN" sz="2400" i="1" smtClean="0">
                <a:ea typeface="宋体" pitchFamily="2" charset="-122"/>
              </a:rPr>
              <a:t>H</a:t>
            </a:r>
            <a:r>
              <a:rPr lang="en-US" altLang="zh-CN" sz="2400" smtClean="0">
                <a:ea typeface="宋体" pitchFamily="2" charset="-122"/>
              </a:rPr>
              <a:t> is now, for </a:t>
            </a:r>
            <a:r>
              <a:rPr lang="en-US" altLang="zh-CN" sz="2400" i="1" smtClean="0">
                <a:ea typeface="宋体" pitchFamily="2" charset="-122"/>
              </a:rPr>
              <a:t>m    k</a:t>
            </a:r>
            <a:r>
              <a:rPr lang="en-US" altLang="zh-CN" sz="2400" smtClean="0">
                <a:ea typeface="宋体" pitchFamily="2" charset="-122"/>
              </a:rPr>
              <a:t>,</a:t>
            </a:r>
          </a:p>
        </p:txBody>
      </p:sp>
      <p:sp>
        <p:nvSpPr>
          <p:cNvPr id="153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3100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 sz="2000" smtClean="0">
                <a:ea typeface="宋体" pitchFamily="2" charset="-122"/>
              </a:rPr>
              <a:t>For</a:t>
            </a:r>
            <a:r>
              <a:rPr lang="en-US" altLang="zh-CN" smtClean="0">
                <a:ea typeface="宋体" pitchFamily="2" charset="-122"/>
              </a:rPr>
              <a:t>       </a:t>
            </a:r>
            <a:r>
              <a:rPr lang="en-US" altLang="zh-CN" sz="2000" smtClean="0">
                <a:ea typeface="宋体" pitchFamily="2" charset="-122"/>
              </a:rPr>
              <a:t>,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sz="200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CN" sz="200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CN" sz="200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000" smtClean="0">
                <a:ea typeface="宋体" pitchFamily="2" charset="-122"/>
              </a:rPr>
              <a:t>                                                             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000" smtClean="0">
                <a:ea typeface="宋体" pitchFamily="2" charset="-122"/>
              </a:rPr>
              <a:t>                                                                                     (13B)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sz="200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000" smtClean="0">
                <a:ea typeface="宋体" pitchFamily="2" charset="-122"/>
              </a:rPr>
              <a:t>where</a:t>
            </a: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4284663" y="1125538"/>
          <a:ext cx="295275" cy="360362"/>
        </p:xfrm>
        <a:graphic>
          <a:graphicData uri="http://schemas.openxmlformats.org/presentationml/2006/ole">
            <p:oleObj spid="_x0000_s15362" name="Equation" r:id="rId3" imgW="114120" imgH="139680" progId="Equation.DSMT4">
              <p:embed/>
            </p:oleObj>
          </a:graphicData>
        </a:graphic>
      </p:graphicFrame>
      <p:graphicFrame>
        <p:nvGraphicFramePr>
          <p:cNvPr id="15363" name="Object 5"/>
          <p:cNvGraphicFramePr>
            <a:graphicFrameLocks noChangeAspect="1"/>
          </p:cNvGraphicFramePr>
          <p:nvPr/>
        </p:nvGraphicFramePr>
        <p:xfrm>
          <a:off x="1042988" y="1700213"/>
          <a:ext cx="649287" cy="406400"/>
        </p:xfrm>
        <a:graphic>
          <a:graphicData uri="http://schemas.openxmlformats.org/presentationml/2006/ole">
            <p:oleObj spid="_x0000_s15363" name="Equation" r:id="rId4" imgW="304560" imgH="190440" progId="Equation.DSMT4">
              <p:embed/>
            </p:oleObj>
          </a:graphicData>
        </a:graphic>
      </p:graphicFrame>
      <p:graphicFrame>
        <p:nvGraphicFramePr>
          <p:cNvPr id="15364" name="Object 6"/>
          <p:cNvGraphicFramePr>
            <a:graphicFrameLocks noChangeAspect="1"/>
          </p:cNvGraphicFramePr>
          <p:nvPr/>
        </p:nvGraphicFramePr>
        <p:xfrm>
          <a:off x="684213" y="2349500"/>
          <a:ext cx="7848600" cy="1654175"/>
        </p:xfrm>
        <a:graphic>
          <a:graphicData uri="http://schemas.openxmlformats.org/presentationml/2006/ole">
            <p:oleObj spid="_x0000_s15364" name="Equation" r:id="rId5" imgW="5854680" imgH="1231560" progId="Equation.DSMT4">
              <p:embed/>
            </p:oleObj>
          </a:graphicData>
        </a:graphic>
      </p:graphicFrame>
      <p:graphicFrame>
        <p:nvGraphicFramePr>
          <p:cNvPr id="15365" name="Object 7"/>
          <p:cNvGraphicFramePr>
            <a:graphicFrameLocks noChangeAspect="1"/>
          </p:cNvGraphicFramePr>
          <p:nvPr/>
        </p:nvGraphicFramePr>
        <p:xfrm>
          <a:off x="1835150" y="4508500"/>
          <a:ext cx="4032250" cy="854075"/>
        </p:xfrm>
        <a:graphic>
          <a:graphicData uri="http://schemas.openxmlformats.org/presentationml/2006/ole">
            <p:oleObj spid="_x0000_s15365" name="Equation" r:id="rId6" imgW="3060360" imgH="647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Title 6"/>
          <p:cNvSpPr>
            <a:spLocks noGrp="1"/>
          </p:cNvSpPr>
          <p:nvPr>
            <p:ph type="title"/>
          </p:nvPr>
        </p:nvSpPr>
        <p:spPr>
          <a:xfrm>
            <a:off x="428625" y="428625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zh-CN" sz="2800" smtClean="0">
                <a:ea typeface="宋体" pitchFamily="2" charset="-122"/>
              </a:rPr>
              <a:t>Uniqueness property of dynamical systems</a:t>
            </a:r>
          </a:p>
        </p:txBody>
      </p:sp>
      <p:sp>
        <p:nvSpPr>
          <p:cNvPr id="1639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3EB0142-D092-4686-A53E-607BDDA15A13}" type="slidenum">
              <a:rPr lang="en-US" altLang="zh-CN"/>
              <a:pPr/>
              <a:t>17</a:t>
            </a:fld>
            <a:endParaRPr lang="en-US" altLang="zh-CN"/>
          </a:p>
        </p:txBody>
      </p:sp>
      <p:graphicFrame>
        <p:nvGraphicFramePr>
          <p:cNvPr id="16386" name="Content Placeholder 8"/>
          <p:cNvGraphicFramePr>
            <a:graphicFrameLocks noChangeAspect="1"/>
          </p:cNvGraphicFramePr>
          <p:nvPr>
            <p:ph idx="1"/>
          </p:nvPr>
        </p:nvGraphicFramePr>
        <p:xfrm>
          <a:off x="2143125" y="2000250"/>
          <a:ext cx="3571875" cy="541338"/>
        </p:xfrm>
        <a:graphic>
          <a:graphicData uri="http://schemas.openxmlformats.org/presentationml/2006/ole">
            <p:oleObj spid="_x0000_s16386" name="Equation" r:id="rId3" imgW="1676160" imgH="253800" progId="Equation.3">
              <p:embed/>
            </p:oleObj>
          </a:graphicData>
        </a:graphic>
      </p:graphicFrame>
      <p:sp>
        <p:nvSpPr>
          <p:cNvPr id="16392" name="Oval Callout 10"/>
          <p:cNvSpPr>
            <a:spLocks noChangeArrowheads="1"/>
          </p:cNvSpPr>
          <p:nvPr/>
        </p:nvSpPr>
        <p:spPr bwMode="auto">
          <a:xfrm rot="10800000">
            <a:off x="3429000" y="2928938"/>
            <a:ext cx="3429000" cy="714375"/>
          </a:xfrm>
          <a:prstGeom prst="wedgeEllipseCallout">
            <a:avLst>
              <a:gd name="adj1" fmla="val 43870"/>
              <a:gd name="adj2" fmla="val 97269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zh-CN"/>
          </a:p>
        </p:txBody>
      </p:sp>
      <p:sp>
        <p:nvSpPr>
          <p:cNvPr id="16393" name="TextBox 11"/>
          <p:cNvSpPr txBox="1">
            <a:spLocks noChangeArrowheads="1"/>
          </p:cNvSpPr>
          <p:nvPr/>
        </p:nvSpPr>
        <p:spPr bwMode="auto">
          <a:xfrm>
            <a:off x="4071938" y="3143250"/>
            <a:ext cx="3429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>
                <a:ea typeface="宋体" pitchFamily="2" charset="-122"/>
              </a:rPr>
              <a:t>Lipschitz continuity</a:t>
            </a:r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1928813" y="4071938"/>
          <a:ext cx="5354637" cy="614362"/>
        </p:xfrm>
        <a:graphic>
          <a:graphicData uri="http://schemas.openxmlformats.org/presentationml/2006/ole">
            <p:oleObj spid="_x0000_s16387" name="Equation" r:id="rId4" imgW="2654280" imgH="304560" progId="Equation.3">
              <p:embed/>
            </p:oleObj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6388" name="Equation" r:id="rId5" imgW="114120" imgH="215640" progId="Equation.3">
              <p:embed/>
            </p:oleObj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1949450" y="5072063"/>
          <a:ext cx="5457825" cy="614362"/>
        </p:xfrm>
        <a:graphic>
          <a:graphicData uri="http://schemas.openxmlformats.org/presentationml/2006/ole">
            <p:oleObj spid="_x0000_s16389" name="Equation" r:id="rId6" imgW="2705040" imgH="304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>
                <a:ea typeface="宋体" pitchFamily="2" charset="-122"/>
              </a:rPr>
              <a:t>3. Numerical testing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43050"/>
            <a:ext cx="8229600" cy="42243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z="2800" dirty="0" smtClean="0">
                <a:ea typeface="宋体" pitchFamily="2" charset="-122"/>
              </a:rPr>
              <a:t>Test problems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altLang="zh-CN" sz="2400" dirty="0" smtClean="0">
                <a:ea typeface="宋体" pitchFamily="2" charset="-122"/>
                <a:cs typeface="Arial" charset="0"/>
              </a:rPr>
              <a:t>Extended </a:t>
            </a:r>
            <a:r>
              <a:rPr lang="en-US" altLang="zh-CN" sz="2400" dirty="0" err="1" smtClean="0">
                <a:ea typeface="宋体" pitchFamily="2" charset="-122"/>
                <a:cs typeface="Arial" charset="0"/>
              </a:rPr>
              <a:t>Rosenbrock</a:t>
            </a:r>
            <a:r>
              <a:rPr lang="en-US" altLang="zh-CN" sz="2400" dirty="0" smtClean="0">
                <a:ea typeface="宋体" pitchFamily="2" charset="-122"/>
                <a:cs typeface="Arial" charset="0"/>
              </a:rPr>
              <a:t> function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altLang="zh-CN" sz="2400" dirty="0" smtClean="0">
                <a:ea typeface="宋体" pitchFamily="2" charset="-122"/>
              </a:rPr>
              <a:t>Penalty function Ⅰ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altLang="zh-CN" sz="2400" dirty="0" smtClean="0">
                <a:ea typeface="宋体" pitchFamily="2" charset="-122"/>
              </a:rPr>
              <a:t>Variable dimensioned function</a:t>
            </a:r>
          </a:p>
          <a:p>
            <a:pPr marL="457200" indent="-457200">
              <a:buClrTx/>
              <a:buFont typeface="+mj-lt"/>
              <a:buAutoNum type="arabicPeriod"/>
            </a:pPr>
            <a:r>
              <a:rPr lang="en-US" altLang="zh-CN" sz="2400" dirty="0" smtClean="0">
                <a:ea typeface="宋体" pitchFamily="2" charset="-122"/>
              </a:rPr>
              <a:t>Linear function-rank 1</a:t>
            </a:r>
          </a:p>
          <a:p>
            <a:pPr marL="457200" indent="-457200">
              <a:buClrTx/>
              <a:buNone/>
            </a:pPr>
            <a:endParaRPr lang="en-US" altLang="zh-CN" sz="2400" dirty="0" smtClean="0">
              <a:ea typeface="宋体" pitchFamily="2" charset="-122"/>
              <a:cs typeface="Arial" charset="0"/>
            </a:endParaRPr>
          </a:p>
          <a:p>
            <a:pPr marL="457200" indent="-457200">
              <a:buClrTx/>
              <a:buNone/>
            </a:pPr>
            <a:r>
              <a:rPr lang="en-US" altLang="zh-CN" sz="2400" dirty="0" smtClean="0">
                <a:latin typeface="Times New Roman" pitchFamily="18" charset="0"/>
                <a:ea typeface="宋体" pitchFamily="2" charset="-122"/>
              </a:rPr>
              <a:t>            Result of modified </a:t>
            </a:r>
            <a:r>
              <a:rPr lang="en-US" altLang="zh-CN" sz="2400" dirty="0" err="1" smtClean="0">
                <a:latin typeface="Times New Roman" pitchFamily="18" charset="0"/>
                <a:ea typeface="宋体" pitchFamily="2" charset="-122"/>
              </a:rPr>
              <a:t>Rosenbrock</a:t>
            </a:r>
            <a:r>
              <a:rPr lang="en-US" altLang="zh-CN" sz="2400" dirty="0" smtClean="0">
                <a:latin typeface="Times New Roman" pitchFamily="18" charset="0"/>
                <a:ea typeface="宋体" pitchFamily="2" charset="-122"/>
              </a:rPr>
              <a:t> problem</a:t>
            </a:r>
            <a:endParaRPr lang="en-US" altLang="zh-CN" sz="2400" dirty="0" smtClean="0">
              <a:ea typeface="宋体" pitchFamily="2" charset="-122"/>
              <a:cs typeface="Arial" charset="0"/>
            </a:endParaRPr>
          </a:p>
        </p:txBody>
      </p:sp>
      <p:graphicFrame>
        <p:nvGraphicFramePr>
          <p:cNvPr id="4" name="Group 35"/>
          <p:cNvGraphicFramePr>
            <a:graphicFrameLocks/>
          </p:cNvGraphicFramePr>
          <p:nvPr/>
        </p:nvGraphicFramePr>
        <p:xfrm>
          <a:off x="785786" y="4929198"/>
          <a:ext cx="7067550" cy="1214439"/>
        </p:xfrm>
        <a:graphic>
          <a:graphicData uri="http://schemas.openxmlformats.org/drawingml/2006/table">
            <a:tbl>
              <a:tblPr/>
              <a:tblGrid>
                <a:gridCol w="2232025"/>
                <a:gridCol w="1439862"/>
                <a:gridCol w="1628775"/>
                <a:gridCol w="1766888"/>
              </a:tblGrid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zh-CN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step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L-BFGS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497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Steepest descent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23.2813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0.0006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53557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400" smtClean="0">
                <a:ea typeface="宋体" pitchFamily="2" charset="-122"/>
              </a:rPr>
              <a:t>Comparison of function value	</a:t>
            </a:r>
          </a:p>
        </p:txBody>
      </p:sp>
      <p:sp>
        <p:nvSpPr>
          <p:cNvPr id="50445" name="Text Box 269"/>
          <p:cNvSpPr txBox="1">
            <a:spLocks noChangeArrowheads="1"/>
          </p:cNvSpPr>
          <p:nvPr/>
        </p:nvSpPr>
        <p:spPr bwMode="auto">
          <a:xfrm>
            <a:off x="6084888" y="1844675"/>
            <a:ext cx="15128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m = 2</a:t>
            </a:r>
          </a:p>
        </p:txBody>
      </p:sp>
      <p:sp>
        <p:nvSpPr>
          <p:cNvPr id="50446" name="Text Box 270"/>
          <p:cNvSpPr txBox="1">
            <a:spLocks noChangeArrowheads="1"/>
          </p:cNvSpPr>
          <p:nvPr/>
        </p:nvSpPr>
        <p:spPr bwMode="auto">
          <a:xfrm>
            <a:off x="6156325" y="3213100"/>
            <a:ext cx="1512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m = 4</a:t>
            </a:r>
          </a:p>
        </p:txBody>
      </p:sp>
      <p:sp>
        <p:nvSpPr>
          <p:cNvPr id="50447" name="Text Box 271"/>
          <p:cNvSpPr txBox="1">
            <a:spLocks noChangeArrowheads="1"/>
          </p:cNvSpPr>
          <p:nvPr/>
        </p:nvSpPr>
        <p:spPr bwMode="auto">
          <a:xfrm>
            <a:off x="6156325" y="4941888"/>
            <a:ext cx="15128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dirty="0">
                <a:ea typeface="宋体" pitchFamily="2" charset="-122"/>
              </a:rPr>
              <a:t>m = 6</a:t>
            </a:r>
          </a:p>
        </p:txBody>
      </p:sp>
      <p:pic>
        <p:nvPicPr>
          <p:cNvPr id="50449" name="Picture 273" descr="m=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700213"/>
            <a:ext cx="4124325" cy="933450"/>
          </a:xfrm>
          <a:prstGeom prst="rect">
            <a:avLst/>
          </a:prstGeom>
          <a:noFill/>
        </p:spPr>
      </p:pic>
      <p:pic>
        <p:nvPicPr>
          <p:cNvPr id="50450" name="Picture 274" descr="m=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2997200"/>
            <a:ext cx="4105275" cy="933450"/>
          </a:xfrm>
          <a:prstGeom prst="rect">
            <a:avLst/>
          </a:prstGeom>
          <a:noFill/>
        </p:spPr>
      </p:pic>
      <p:pic>
        <p:nvPicPr>
          <p:cNvPr id="50451" name="Picture 275" descr="m=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50" y="4508500"/>
            <a:ext cx="4152900" cy="923925"/>
          </a:xfrm>
          <a:prstGeom prst="rect">
            <a:avLst/>
          </a:prstGeom>
          <a:noFill/>
        </p:spPr>
      </p:pic>
      <p:sp>
        <p:nvSpPr>
          <p:cNvPr id="9" name="Oval 8"/>
          <p:cNvSpPr/>
          <p:nvPr/>
        </p:nvSpPr>
        <p:spPr bwMode="auto">
          <a:xfrm>
            <a:off x="500034" y="3357562"/>
            <a:ext cx="4572032" cy="35719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42910" y="2000240"/>
            <a:ext cx="4357718" cy="285752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571472" y="4857760"/>
            <a:ext cx="4357718" cy="214314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AAD51B9-8095-4F92-B5DA-0D4AD3E4A46A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593709"/>
          </a:xfrm>
        </p:spPr>
        <p:txBody>
          <a:bodyPr/>
          <a:lstStyle/>
          <a:p>
            <a:pPr eaLnBrk="1" hangingPunct="1"/>
            <a:r>
              <a:rPr lang="en-US" altLang="zh-CN" sz="2300" dirty="0" smtClean="0">
                <a:ea typeface="宋体" pitchFamily="2" charset="-122"/>
              </a:rPr>
              <a:t/>
            </a:r>
            <a:br>
              <a:rPr lang="en-US" altLang="zh-CN" sz="2300" dirty="0" smtClean="0">
                <a:ea typeface="宋体" pitchFamily="2" charset="-122"/>
              </a:rPr>
            </a:br>
            <a:r>
              <a:rPr lang="en-US" altLang="zh-CN" sz="3200" b="1" dirty="0" smtClean="0">
                <a:ea typeface="宋体" pitchFamily="2" charset="-122"/>
              </a:rPr>
              <a:t>Outline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57298"/>
            <a:ext cx="8229600" cy="4664090"/>
          </a:xfrm>
        </p:spPr>
        <p:txBody>
          <a:bodyPr/>
          <a:lstStyle/>
          <a:p>
            <a:pPr eaLnBrk="1" hangingPunct="1"/>
            <a:r>
              <a:rPr lang="en-US" altLang="zh-CN" sz="2800" dirty="0" smtClean="0">
                <a:ea typeface="宋体" pitchFamily="2" charset="-122"/>
              </a:rPr>
              <a:t>Problem background and introduction</a:t>
            </a:r>
          </a:p>
          <a:p>
            <a:pPr eaLnBrk="1" hangingPunct="1"/>
            <a:r>
              <a:rPr lang="en-US" altLang="zh-CN" sz="2800" dirty="0" smtClean="0">
                <a:ea typeface="宋体" pitchFamily="2" charset="-122"/>
              </a:rPr>
              <a:t>Analysis for dynamical systems with time delay</a:t>
            </a:r>
          </a:p>
          <a:p>
            <a:pPr lvl="1" eaLnBrk="1" hangingPunct="1"/>
            <a:r>
              <a:rPr lang="en-US" altLang="zh-CN" sz="2400" dirty="0" smtClean="0">
                <a:ea typeface="宋体" pitchFamily="2" charset="-122"/>
              </a:rPr>
              <a:t>Introduction of dynamical systems</a:t>
            </a:r>
          </a:p>
          <a:p>
            <a:pPr lvl="1" eaLnBrk="1" hangingPunct="1"/>
            <a:r>
              <a:rPr lang="en-US" altLang="zh-CN" sz="2400" dirty="0" smtClean="0">
                <a:ea typeface="宋体" pitchFamily="2" charset="-122"/>
              </a:rPr>
              <a:t>Delayed dynamical systems approach</a:t>
            </a:r>
          </a:p>
          <a:p>
            <a:pPr lvl="1" eaLnBrk="1" hangingPunct="1"/>
            <a:r>
              <a:rPr lang="en-US" altLang="zh-CN" sz="2400" dirty="0" smtClean="0">
                <a:ea typeface="宋体" pitchFamily="2" charset="-122"/>
              </a:rPr>
              <a:t>Uniqueness property of dynamical systems</a:t>
            </a:r>
          </a:p>
          <a:p>
            <a:pPr eaLnBrk="1" hangingPunct="1"/>
            <a:r>
              <a:rPr lang="en-US" altLang="zh-CN" sz="2800" dirty="0" smtClean="0">
                <a:ea typeface="宋体" pitchFamily="2" charset="-122"/>
              </a:rPr>
              <a:t>Numerical testing</a:t>
            </a:r>
          </a:p>
          <a:p>
            <a:pPr lvl="1" eaLnBrk="1" hangingPunct="1"/>
            <a:r>
              <a:rPr lang="en-US" altLang="zh-CN" sz="2400" dirty="0" smtClean="0">
                <a:ea typeface="宋体" pitchFamily="2" charset="-122"/>
              </a:rPr>
              <a:t>Comparison between L-BFGS and steepest descent method</a:t>
            </a:r>
          </a:p>
          <a:p>
            <a:pPr lvl="1" eaLnBrk="1" hangingPunct="1"/>
            <a:r>
              <a:rPr lang="en-US" altLang="zh-CN" sz="2400" dirty="0" smtClean="0">
                <a:ea typeface="宋体" pitchFamily="2" charset="-122"/>
              </a:rPr>
              <a:t>A new code Radar 5</a:t>
            </a:r>
          </a:p>
          <a:p>
            <a:pPr eaLnBrk="1" hangingPunct="1"/>
            <a:r>
              <a:rPr lang="en-US" altLang="zh-CN" sz="2800" dirty="0" smtClean="0">
                <a:ea typeface="宋体" pitchFamily="2" charset="-122"/>
              </a:rPr>
              <a:t>Main stages of this research </a:t>
            </a:r>
          </a:p>
          <a:p>
            <a:pPr eaLnBrk="1" hangingPunct="1"/>
            <a:r>
              <a:rPr lang="en-US" altLang="zh-CN" sz="2800" dirty="0" smtClean="0">
                <a:ea typeface="宋体" pitchFamily="2" charset="-122"/>
              </a:rPr>
              <a:t>APPENDIX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400" smtClean="0">
                <a:ea typeface="宋体" pitchFamily="2" charset="-122"/>
              </a:rPr>
              <a:t>Comparison of norm of gradient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zh-CN" smtClean="0">
                <a:ea typeface="宋体" pitchFamily="2" charset="-122"/>
              </a:rPr>
              <a:t>  </a:t>
            </a:r>
          </a:p>
        </p:txBody>
      </p:sp>
      <p:pic>
        <p:nvPicPr>
          <p:cNvPr id="61444" name="Picture 4" descr="m=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2060575"/>
            <a:ext cx="4371975" cy="942975"/>
          </a:xfrm>
          <a:prstGeom prst="rect">
            <a:avLst/>
          </a:prstGeom>
          <a:noFill/>
        </p:spPr>
      </p:pic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5940425" y="2205038"/>
            <a:ext cx="1225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m = 2</a:t>
            </a: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5940425" y="3644900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m = 4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5940425" y="5013325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pitchFamily="2" charset="-122"/>
              </a:rPr>
              <a:t>m = 6</a:t>
            </a:r>
          </a:p>
        </p:txBody>
      </p:sp>
      <p:pic>
        <p:nvPicPr>
          <p:cNvPr id="61450" name="Picture 10" descr="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3284538"/>
            <a:ext cx="4219575" cy="904875"/>
          </a:xfrm>
          <a:prstGeom prst="rect">
            <a:avLst/>
          </a:prstGeom>
          <a:noFill/>
        </p:spPr>
      </p:pic>
      <p:pic>
        <p:nvPicPr>
          <p:cNvPr id="61451" name="Picture 11" descr="m=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550" y="4581525"/>
            <a:ext cx="4238625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smtClean="0">
                <a:ea typeface="宋体" pitchFamily="2" charset="-122"/>
              </a:rPr>
              <a:t>A new code — Radar 5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218488" cy="3886200"/>
          </a:xfrm>
        </p:spPr>
        <p:txBody>
          <a:bodyPr/>
          <a:lstStyle/>
          <a:p>
            <a:r>
              <a:rPr lang="en-US" altLang="zh-CN" sz="2400" dirty="0" smtClean="0">
                <a:ea typeface="宋体" pitchFamily="2" charset="-122"/>
              </a:rPr>
              <a:t>The code RADAR5 is for </a:t>
            </a:r>
            <a:r>
              <a:rPr lang="en-US" altLang="zh-CN" sz="2400" u="sng" dirty="0" smtClean="0">
                <a:ea typeface="宋体" pitchFamily="2" charset="-122"/>
              </a:rPr>
              <a:t>stiff problems</a:t>
            </a:r>
            <a:r>
              <a:rPr lang="en-US" altLang="zh-CN" sz="2400" dirty="0" smtClean="0">
                <a:ea typeface="宋体" pitchFamily="2" charset="-122"/>
              </a:rPr>
              <a:t>, including differential-algebraic and neutral delay equations with constant or state-dependent (eventually vanishing) delays.</a:t>
            </a:r>
          </a:p>
          <a:p>
            <a:endParaRPr lang="en-US" altLang="zh-CN" sz="2400" dirty="0" smtClean="0">
              <a:ea typeface="宋体" pitchFamily="2" charset="-122"/>
            </a:endParaRPr>
          </a:p>
        </p:txBody>
      </p:sp>
      <p:graphicFrame>
        <p:nvGraphicFramePr>
          <p:cNvPr id="6246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403350" y="3933825"/>
          <a:ext cx="5976938" cy="396875"/>
        </p:xfrm>
        <a:graphic>
          <a:graphicData uri="http://schemas.openxmlformats.org/presentationml/2006/ole">
            <p:oleObj spid="_x0000_s62468" name="Equation" r:id="rId3" imgW="2869920" imgH="190440" progId="Equation.DSMT4">
              <p:embed/>
            </p:oleObj>
          </a:graphicData>
        </a:graphic>
      </p:graphicFrame>
      <p:graphicFrame>
        <p:nvGraphicFramePr>
          <p:cNvPr id="62470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1403350" y="4652963"/>
          <a:ext cx="3671888" cy="344487"/>
        </p:xfrm>
        <a:graphic>
          <a:graphicData uri="http://schemas.openxmlformats.org/presentationml/2006/ole">
            <p:oleObj spid="_x0000_s62470" name="Equation" r:id="rId4" imgW="203184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sz="2400" dirty="0" smtClean="0">
              <a:ea typeface="宋体" pitchFamily="2" charset="-122"/>
            </a:endParaRPr>
          </a:p>
          <a:p>
            <a:r>
              <a:rPr lang="en-US" altLang="zh-CN" sz="2400" dirty="0" smtClean="0">
                <a:ea typeface="宋体" pitchFamily="2" charset="-122"/>
              </a:rPr>
              <a:t>Breaking points</a:t>
            </a:r>
          </a:p>
          <a:p>
            <a:pPr lvl="1"/>
            <a:r>
              <a:rPr lang="en-US" altLang="zh-CN" sz="2000" dirty="0" smtClean="0">
                <a:ea typeface="宋体" pitchFamily="2" charset="-122"/>
              </a:rPr>
              <a:t>Discontinuities occur in different orders of the derivative of the solutions</a:t>
            </a:r>
          </a:p>
          <a:p>
            <a:pPr lvl="1"/>
            <a:r>
              <a:rPr lang="en-US" altLang="zh-CN" sz="2000" dirty="0" smtClean="0">
                <a:ea typeface="宋体" pitchFamily="2" charset="-122"/>
              </a:rPr>
              <a:t>To detect the breaking point----- find the value of  t to make the function                               zero </a:t>
            </a:r>
          </a:p>
          <a:p>
            <a:pPr lvl="1"/>
            <a:r>
              <a:rPr lang="en-US" altLang="zh-CN" sz="2000" dirty="0" smtClean="0">
                <a:ea typeface="宋体" pitchFamily="2" charset="-122"/>
              </a:rPr>
              <a:t>     is a previous breaking point and        a suitable continuous approximation to the solution.</a:t>
            </a:r>
            <a:endParaRPr lang="zh-CN" altLang="en-US" sz="2000" dirty="0" smtClean="0">
              <a:ea typeface="宋体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040005-E816-4EF1-B26D-59B22BFA5C24}" type="slidenum">
              <a:rPr lang="en-US" altLang="zh-CN" smtClean="0"/>
              <a:pPr/>
              <a:t>22</a:t>
            </a:fld>
            <a:endParaRPr lang="en-US" altLang="zh-CN"/>
          </a:p>
        </p:txBody>
      </p:sp>
      <p:sp>
        <p:nvSpPr>
          <p:cNvPr id="6" name="TextBox 5"/>
          <p:cNvSpPr txBox="1"/>
          <p:nvPr/>
        </p:nvSpPr>
        <p:spPr>
          <a:xfrm>
            <a:off x="857224" y="1428736"/>
            <a:ext cx="1571636" cy="923330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Implicit </a:t>
            </a:r>
            <a:r>
              <a:rPr lang="en-US" altLang="zh-CN" dirty="0" err="1" smtClean="0"/>
              <a:t>Runge-Kutta</a:t>
            </a:r>
            <a:r>
              <a:rPr lang="en-US" altLang="zh-CN" dirty="0" smtClean="0"/>
              <a:t> method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86050" y="1500174"/>
            <a:ext cx="1928826" cy="646331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Delay differential equation</a:t>
            </a:r>
            <a:endParaRPr lang="zh-CN" altLang="en-US" dirty="0"/>
          </a:p>
        </p:txBody>
      </p:sp>
      <p:sp>
        <p:nvSpPr>
          <p:cNvPr id="8" name="U-Turn Arrow 7"/>
          <p:cNvSpPr/>
          <p:nvPr/>
        </p:nvSpPr>
        <p:spPr bwMode="auto">
          <a:xfrm>
            <a:off x="1928794" y="1000108"/>
            <a:ext cx="1857388" cy="428628"/>
          </a:xfrm>
          <a:prstGeom prst="utur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ight Arrow 8"/>
          <p:cNvSpPr/>
          <p:nvPr/>
        </p:nvSpPr>
        <p:spPr bwMode="auto">
          <a:xfrm>
            <a:off x="4857752" y="1643050"/>
            <a:ext cx="714380" cy="357190"/>
          </a:xfrm>
          <a:prstGeom prst="rightArrow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43570" y="1643050"/>
            <a:ext cx="1071570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Radar 5</a:t>
            </a:r>
            <a:endParaRPr lang="zh-CN" alt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214546" y="4429132"/>
          <a:ext cx="2082811" cy="381002"/>
        </p:xfrm>
        <a:graphic>
          <a:graphicData uri="http://schemas.openxmlformats.org/presentationml/2006/ole">
            <p:oleObj spid="_x0000_s71682" name="Equation" r:id="rId3" imgW="1041120" imgH="19044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285852" y="4786322"/>
          <a:ext cx="285752" cy="400053"/>
        </p:xfrm>
        <a:graphic>
          <a:graphicData uri="http://schemas.openxmlformats.org/presentationml/2006/ole">
            <p:oleObj spid="_x0000_s71683" name="Equation" r:id="rId4" imgW="126720" imgH="177480" progId="Equation.DSMT4">
              <p:embed/>
            </p:oleObj>
          </a:graphicData>
        </a:graphic>
      </p:graphicFrame>
      <p:graphicFrame>
        <p:nvGraphicFramePr>
          <p:cNvPr id="71684" name="Object 4"/>
          <p:cNvGraphicFramePr>
            <a:graphicFrameLocks noChangeAspect="1"/>
          </p:cNvGraphicFramePr>
          <p:nvPr/>
        </p:nvGraphicFramePr>
        <p:xfrm>
          <a:off x="5286380" y="4714884"/>
          <a:ext cx="514350" cy="428625"/>
        </p:xfrm>
        <a:graphic>
          <a:graphicData uri="http://schemas.openxmlformats.org/presentationml/2006/ole">
            <p:oleObj spid="_x0000_s71684" name="Equation" r:id="rId5" imgW="22860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14346"/>
          </a:xfrm>
        </p:spPr>
        <p:txBody>
          <a:bodyPr/>
          <a:lstStyle/>
          <a:p>
            <a:r>
              <a:rPr lang="en-US" altLang="zh-CN" sz="2400" dirty="0" smtClean="0"/>
              <a:t>Theorem 3.1</a:t>
            </a:r>
            <a:endParaRPr lang="zh-CN" alt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5072098"/>
          </a:xfrm>
        </p:spPr>
        <p:txBody>
          <a:bodyPr/>
          <a:lstStyle/>
          <a:p>
            <a:pPr>
              <a:buNone/>
            </a:pPr>
            <a:r>
              <a:rPr lang="en-US" altLang="zh-CN" sz="2000" dirty="0" smtClean="0"/>
              <a:t>Consider the DDE</a:t>
            </a:r>
          </a:p>
          <a:p>
            <a:pPr>
              <a:buNone/>
            </a:pPr>
            <a:endParaRPr lang="en-US" altLang="zh-CN" sz="2000" dirty="0" smtClean="0"/>
          </a:p>
          <a:p>
            <a:pPr>
              <a:buNone/>
            </a:pPr>
            <a:endParaRPr lang="en-US" altLang="zh-CN" sz="2000" dirty="0" smtClean="0"/>
          </a:p>
          <a:p>
            <a:pPr>
              <a:buNone/>
            </a:pPr>
            <a:r>
              <a:rPr lang="en-US" altLang="zh-CN" sz="2000" dirty="0" smtClean="0"/>
              <a:t>where            is    -continuous in                    , the initial function      is</a:t>
            </a:r>
            <a:endParaRPr lang="zh-CN" altLang="zh-CN" sz="2000" dirty="0" smtClean="0"/>
          </a:p>
          <a:p>
            <a:pPr marL="0" indent="0">
              <a:buNone/>
            </a:pPr>
            <a:r>
              <a:rPr lang="en-US" altLang="zh-CN" sz="2000" dirty="0" smtClean="0"/>
              <a:t>   -continuous and the delay         is    -continuous in             . Moreover, assume that the mesh                               includes all the discontinuity points of order      lying in        . If the underlying CRK method has discrete order     and uniform order    , then the DDE method has discrete global order and uniform global order                          ; that is</a:t>
            </a:r>
          </a:p>
          <a:p>
            <a:pPr>
              <a:buNone/>
            </a:pPr>
            <a:r>
              <a:rPr lang="en-US" altLang="zh-CN" sz="2000" dirty="0" smtClean="0"/>
              <a:t>    </a:t>
            </a:r>
          </a:p>
          <a:p>
            <a:pPr>
              <a:buNone/>
            </a:pPr>
            <a:r>
              <a:rPr lang="en-US" altLang="zh-CN" sz="2000" dirty="0" smtClean="0"/>
              <a:t>and</a:t>
            </a:r>
          </a:p>
          <a:p>
            <a:pPr>
              <a:buNone/>
            </a:pPr>
            <a:r>
              <a:rPr lang="en-US" altLang="zh-CN" sz="2000" dirty="0" smtClean="0"/>
              <a:t>                                                                  ,</a:t>
            </a:r>
          </a:p>
          <a:p>
            <a:pPr>
              <a:buNone/>
            </a:pPr>
            <a:r>
              <a:rPr lang="en-US" altLang="zh-CN" sz="2000" dirty="0" smtClean="0"/>
              <a:t>where                       . </a:t>
            </a:r>
            <a:endParaRPr lang="zh-CN" altLang="zh-CN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040005-E816-4EF1-B26D-59B22BFA5C24}" type="slidenum">
              <a:rPr lang="en-US" altLang="zh-CN" smtClean="0"/>
              <a:pPr/>
              <a:t>23</a:t>
            </a:fld>
            <a:endParaRPr lang="en-US" altLang="zh-CN"/>
          </a:p>
        </p:txBody>
      </p:sp>
      <p:graphicFrame>
        <p:nvGraphicFramePr>
          <p:cNvPr id="78850" name="Object 2"/>
          <p:cNvGraphicFramePr>
            <a:graphicFrameLocks noChangeAspect="1"/>
          </p:cNvGraphicFramePr>
          <p:nvPr/>
        </p:nvGraphicFramePr>
        <p:xfrm>
          <a:off x="1285852" y="2285992"/>
          <a:ext cx="742955" cy="285752"/>
        </p:xfrm>
        <a:graphic>
          <a:graphicData uri="http://schemas.openxmlformats.org/presentationml/2006/ole">
            <p:oleObj spid="_x0000_s78850" name="Equation" r:id="rId3" imgW="495000" imgH="190440" progId="Equation.DSMT4">
              <p:embed/>
            </p:oleObj>
          </a:graphicData>
        </a:graphic>
      </p:graphicFrame>
      <p:graphicFrame>
        <p:nvGraphicFramePr>
          <p:cNvPr id="78851" name="Object 3"/>
          <p:cNvGraphicFramePr>
            <a:graphicFrameLocks noChangeAspect="1"/>
          </p:cNvGraphicFramePr>
          <p:nvPr/>
        </p:nvGraphicFramePr>
        <p:xfrm>
          <a:off x="2285984" y="2285992"/>
          <a:ext cx="306163" cy="285752"/>
        </p:xfrm>
        <a:graphic>
          <a:graphicData uri="http://schemas.openxmlformats.org/presentationml/2006/ole">
            <p:oleObj spid="_x0000_s78851" name="Equation" r:id="rId4" imgW="190440" imgH="177480" progId="Equation.DSMT4">
              <p:embed/>
            </p:oleObj>
          </a:graphicData>
        </a:graphic>
      </p:graphicFrame>
      <p:graphicFrame>
        <p:nvGraphicFramePr>
          <p:cNvPr id="78852" name="Object 4"/>
          <p:cNvGraphicFramePr>
            <a:graphicFrameLocks noChangeAspect="1"/>
          </p:cNvGraphicFramePr>
          <p:nvPr/>
        </p:nvGraphicFramePr>
        <p:xfrm>
          <a:off x="4143372" y="2285992"/>
          <a:ext cx="1392896" cy="358776"/>
        </p:xfrm>
        <a:graphic>
          <a:graphicData uri="http://schemas.openxmlformats.org/presentationml/2006/ole">
            <p:oleObj spid="_x0000_s78852" name="Equation" r:id="rId5" imgW="838080" imgH="215640" progId="Equation.DSMT4">
              <p:embed/>
            </p:oleObj>
          </a:graphicData>
        </a:graphic>
      </p:graphicFrame>
      <p:graphicFrame>
        <p:nvGraphicFramePr>
          <p:cNvPr id="78853" name="Object 5"/>
          <p:cNvGraphicFramePr>
            <a:graphicFrameLocks noChangeAspect="1"/>
          </p:cNvGraphicFramePr>
          <p:nvPr/>
        </p:nvGraphicFramePr>
        <p:xfrm>
          <a:off x="3643306" y="2676350"/>
          <a:ext cx="604842" cy="324022"/>
        </p:xfrm>
        <a:graphic>
          <a:graphicData uri="http://schemas.openxmlformats.org/presentationml/2006/ole">
            <p:oleObj spid="_x0000_s78853" name="Equation" r:id="rId6" imgW="355320" imgH="190440" progId="Equation.DSMT4">
              <p:embed/>
            </p:oleObj>
          </a:graphicData>
        </a:graphic>
      </p:graphicFrame>
      <p:graphicFrame>
        <p:nvGraphicFramePr>
          <p:cNvPr id="78854" name="Object 6"/>
          <p:cNvGraphicFramePr>
            <a:graphicFrameLocks noChangeAspect="1"/>
          </p:cNvGraphicFramePr>
          <p:nvPr/>
        </p:nvGraphicFramePr>
        <p:xfrm>
          <a:off x="6357949" y="2643182"/>
          <a:ext cx="987525" cy="357190"/>
        </p:xfrm>
        <a:graphic>
          <a:graphicData uri="http://schemas.openxmlformats.org/presentationml/2006/ole">
            <p:oleObj spid="_x0000_s78854" name="Equation" r:id="rId7" imgW="596880" imgH="215640" progId="Equation.DSMT4">
              <p:embed/>
            </p:oleObj>
          </a:graphicData>
        </a:graphic>
      </p:graphicFrame>
      <p:graphicFrame>
        <p:nvGraphicFramePr>
          <p:cNvPr id="78855" name="Object 7"/>
          <p:cNvGraphicFramePr>
            <a:graphicFrameLocks noChangeAspect="1"/>
          </p:cNvGraphicFramePr>
          <p:nvPr/>
        </p:nvGraphicFramePr>
        <p:xfrm>
          <a:off x="3143240" y="3000372"/>
          <a:ext cx="2000265" cy="296335"/>
        </p:xfrm>
        <a:graphic>
          <a:graphicData uri="http://schemas.openxmlformats.org/presentationml/2006/ole">
            <p:oleObj spid="_x0000_s78855" name="Equation" r:id="rId8" imgW="1371600" imgH="203040" progId="Equation.DSMT4">
              <p:embed/>
            </p:oleObj>
          </a:graphicData>
        </a:graphic>
      </p:graphicFrame>
      <p:graphicFrame>
        <p:nvGraphicFramePr>
          <p:cNvPr id="78856" name="Object 8"/>
          <p:cNvGraphicFramePr>
            <a:graphicFrameLocks noChangeAspect="1"/>
          </p:cNvGraphicFramePr>
          <p:nvPr/>
        </p:nvGraphicFramePr>
        <p:xfrm>
          <a:off x="2214546" y="3286124"/>
          <a:ext cx="357190" cy="277814"/>
        </p:xfrm>
        <a:graphic>
          <a:graphicData uri="http://schemas.openxmlformats.org/presentationml/2006/ole">
            <p:oleObj spid="_x0000_s78856" name="Equation" r:id="rId9" imgW="228600" imgH="177480" progId="Equation.DSMT4">
              <p:embed/>
            </p:oleObj>
          </a:graphicData>
        </a:graphic>
      </p:graphicFrame>
      <p:graphicFrame>
        <p:nvGraphicFramePr>
          <p:cNvPr id="78857" name="Object 9"/>
          <p:cNvGraphicFramePr>
            <a:graphicFrameLocks noChangeAspect="1"/>
          </p:cNvGraphicFramePr>
          <p:nvPr/>
        </p:nvGraphicFramePr>
        <p:xfrm>
          <a:off x="3428992" y="3275010"/>
          <a:ext cx="500066" cy="285752"/>
        </p:xfrm>
        <a:graphic>
          <a:graphicData uri="http://schemas.openxmlformats.org/presentationml/2006/ole">
            <p:oleObj spid="_x0000_s78857" name="Equation" r:id="rId10" imgW="355320" imgH="203040" progId="Equation.DSMT4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714612" y="4214818"/>
          <a:ext cx="2323615" cy="428628"/>
        </p:xfrm>
        <a:graphic>
          <a:graphicData uri="http://schemas.openxmlformats.org/presentationml/2006/ole">
            <p:oleObj spid="_x0000_s78858" name="Equation" r:id="rId11" imgW="1307880" imgH="241200" progId="Equation.DSMT4">
              <p:embed/>
            </p:oleObj>
          </a:graphicData>
        </a:graphic>
      </p:graphicFrame>
      <p:graphicFrame>
        <p:nvGraphicFramePr>
          <p:cNvPr id="78859" name="Object 11"/>
          <p:cNvGraphicFramePr>
            <a:graphicFrameLocks noChangeAspect="1"/>
          </p:cNvGraphicFramePr>
          <p:nvPr/>
        </p:nvGraphicFramePr>
        <p:xfrm>
          <a:off x="2500297" y="4799007"/>
          <a:ext cx="2633465" cy="541460"/>
        </p:xfrm>
        <a:graphic>
          <a:graphicData uri="http://schemas.openxmlformats.org/presentationml/2006/ole">
            <p:oleObj spid="_x0000_s78859" name="Equation" r:id="rId12" imgW="1358640" imgH="279360" progId="Equation.DSMT4">
              <p:embed/>
            </p:oleObj>
          </a:graphicData>
        </a:graphic>
      </p:graphicFrame>
      <p:graphicFrame>
        <p:nvGraphicFramePr>
          <p:cNvPr id="78861" name="Object 13"/>
          <p:cNvGraphicFramePr>
            <a:graphicFrameLocks noChangeAspect="1"/>
          </p:cNvGraphicFramePr>
          <p:nvPr/>
        </p:nvGraphicFramePr>
        <p:xfrm>
          <a:off x="1285852" y="5357826"/>
          <a:ext cx="1547824" cy="357190"/>
        </p:xfrm>
        <a:graphic>
          <a:graphicData uri="http://schemas.openxmlformats.org/presentationml/2006/ole">
            <p:oleObj spid="_x0000_s78861" name="Equation" r:id="rId13" imgW="825480" imgH="190440" progId="Equation.DSMT4">
              <p:embed/>
            </p:oleObj>
          </a:graphicData>
        </a:graphic>
      </p:graphicFrame>
      <p:graphicFrame>
        <p:nvGraphicFramePr>
          <p:cNvPr id="78862" name="Object 14"/>
          <p:cNvGraphicFramePr>
            <a:graphicFrameLocks noChangeAspect="1"/>
          </p:cNvGraphicFramePr>
          <p:nvPr/>
        </p:nvGraphicFramePr>
        <p:xfrm>
          <a:off x="714347" y="1571612"/>
          <a:ext cx="3398408" cy="642942"/>
        </p:xfrm>
        <a:graphic>
          <a:graphicData uri="http://schemas.openxmlformats.org/presentationml/2006/ole">
            <p:oleObj spid="_x0000_s78862" name="Equation" r:id="rId14" imgW="2349360" imgH="444240" progId="Equation.DSMT4">
              <p:embed/>
            </p:oleObj>
          </a:graphicData>
        </a:graphic>
      </p:graphicFrame>
      <p:graphicFrame>
        <p:nvGraphicFramePr>
          <p:cNvPr id="78863" name="Object 15"/>
          <p:cNvGraphicFramePr>
            <a:graphicFrameLocks noChangeAspect="1"/>
          </p:cNvGraphicFramePr>
          <p:nvPr/>
        </p:nvGraphicFramePr>
        <p:xfrm>
          <a:off x="7643834" y="2357430"/>
          <a:ext cx="330224" cy="225153"/>
        </p:xfrm>
        <a:graphic>
          <a:graphicData uri="http://schemas.openxmlformats.org/presentationml/2006/ole">
            <p:oleObj spid="_x0000_s78863" name="Equation" r:id="rId15" imgW="279360" imgH="190440" progId="Equation.DSMT4">
              <p:embed/>
            </p:oleObj>
          </a:graphicData>
        </a:graphic>
      </p:graphicFrame>
      <p:graphicFrame>
        <p:nvGraphicFramePr>
          <p:cNvPr id="78864" name="Object 16"/>
          <p:cNvGraphicFramePr>
            <a:graphicFrameLocks noChangeAspect="1"/>
          </p:cNvGraphicFramePr>
          <p:nvPr/>
        </p:nvGraphicFramePr>
        <p:xfrm>
          <a:off x="500034" y="2643182"/>
          <a:ext cx="343581" cy="320676"/>
        </p:xfrm>
        <a:graphic>
          <a:graphicData uri="http://schemas.openxmlformats.org/presentationml/2006/ole">
            <p:oleObj spid="_x0000_s78864" name="Equation" r:id="rId16" imgW="190440" imgH="177480" progId="Equation.DSMT4">
              <p:embed/>
            </p:oleObj>
          </a:graphicData>
        </a:graphic>
      </p:graphicFrame>
      <p:graphicFrame>
        <p:nvGraphicFramePr>
          <p:cNvPr id="78866" name="Object 18"/>
          <p:cNvGraphicFramePr>
            <a:graphicFrameLocks noChangeAspect="1"/>
          </p:cNvGraphicFramePr>
          <p:nvPr/>
        </p:nvGraphicFramePr>
        <p:xfrm>
          <a:off x="4500562" y="2643182"/>
          <a:ext cx="306163" cy="285752"/>
        </p:xfrm>
        <a:graphic>
          <a:graphicData uri="http://schemas.openxmlformats.org/presentationml/2006/ole">
            <p:oleObj spid="_x0000_s78866" name="Equation" r:id="rId17" imgW="190440" imgH="177480" progId="Equation.DSMT4">
              <p:embed/>
            </p:oleObj>
          </a:graphicData>
        </a:graphic>
      </p:graphicFrame>
      <p:graphicFrame>
        <p:nvGraphicFramePr>
          <p:cNvPr id="78867" name="Object 19"/>
          <p:cNvGraphicFramePr>
            <a:graphicFrameLocks noChangeAspect="1"/>
          </p:cNvGraphicFramePr>
          <p:nvPr/>
        </p:nvGraphicFramePr>
        <p:xfrm>
          <a:off x="2143108" y="3571876"/>
          <a:ext cx="285752" cy="342903"/>
        </p:xfrm>
        <a:graphic>
          <a:graphicData uri="http://schemas.openxmlformats.org/presentationml/2006/ole">
            <p:oleObj spid="_x0000_s78867" name="Equation" r:id="rId18" imgW="126720" imgH="152280" progId="Equation.DSMT4">
              <p:embed/>
            </p:oleObj>
          </a:graphicData>
        </a:graphic>
      </p:graphicFrame>
      <p:graphicFrame>
        <p:nvGraphicFramePr>
          <p:cNvPr id="78868" name="Object 20"/>
          <p:cNvGraphicFramePr>
            <a:graphicFrameLocks noChangeAspect="1"/>
          </p:cNvGraphicFramePr>
          <p:nvPr/>
        </p:nvGraphicFramePr>
        <p:xfrm>
          <a:off x="4429124" y="3571876"/>
          <a:ext cx="257175" cy="342900"/>
        </p:xfrm>
        <a:graphic>
          <a:graphicData uri="http://schemas.openxmlformats.org/presentationml/2006/ole">
            <p:oleObj spid="_x0000_s78868" name="Equation" r:id="rId19" imgW="114120" imgH="152280" progId="Equation.DSMT4">
              <p:embed/>
            </p:oleObj>
          </a:graphicData>
        </a:graphic>
      </p:graphicFrame>
      <p:graphicFrame>
        <p:nvGraphicFramePr>
          <p:cNvPr id="78869" name="Object 21"/>
          <p:cNvGraphicFramePr>
            <a:graphicFrameLocks noChangeAspect="1"/>
          </p:cNvGraphicFramePr>
          <p:nvPr/>
        </p:nvGraphicFramePr>
        <p:xfrm>
          <a:off x="5643570" y="3857628"/>
          <a:ext cx="1871661" cy="384588"/>
        </p:xfrm>
        <a:graphic>
          <a:graphicData uri="http://schemas.openxmlformats.org/presentationml/2006/ole">
            <p:oleObj spid="_x0000_s78869" name="Equation" r:id="rId20" imgW="927000" imgH="190440" progId="Equation.DSMT4">
              <p:embed/>
            </p:oleObj>
          </a:graphicData>
        </a:graphic>
      </p:graphicFrame>
      <p:sp>
        <p:nvSpPr>
          <p:cNvPr id="23" name="Rounded Rectangle 22"/>
          <p:cNvSpPr/>
          <p:nvPr/>
        </p:nvSpPr>
        <p:spPr bwMode="auto">
          <a:xfrm>
            <a:off x="6000760" y="2214554"/>
            <a:ext cx="2000264" cy="428628"/>
          </a:xfrm>
          <a:prstGeom prst="round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500034" y="2643182"/>
            <a:ext cx="1643074" cy="428628"/>
          </a:xfrm>
          <a:prstGeom prst="roundRect">
            <a:avLst/>
          </a:prstGeom>
          <a:noFill/>
          <a:ln w="222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B828BFE-ECCC-4F0C-8E4F-2ADC30860BCC}" type="slidenum">
              <a:rPr lang="en-US" altLang="zh-CN"/>
              <a:pPr/>
              <a:t>24</a:t>
            </a:fld>
            <a:endParaRPr lang="en-US" altLang="zh-CN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smtClean="0">
                <a:ea typeface="宋体" pitchFamily="2" charset="-122"/>
              </a:rPr>
              <a:t>4. Main stages of this research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Prove that the function </a:t>
            </a:r>
            <a:r>
              <a:rPr lang="en-US" altLang="zh-CN" sz="2400" i="1" smtClean="0">
                <a:ea typeface="宋体" pitchFamily="2" charset="-122"/>
              </a:rPr>
              <a:t>H</a:t>
            </a:r>
            <a:r>
              <a:rPr lang="en-US" altLang="zh-CN" sz="2400" smtClean="0">
                <a:ea typeface="宋体" pitchFamily="2" charset="-122"/>
              </a:rPr>
              <a:t> in (13) is positive definite. (APPENDIX)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Prove that </a:t>
            </a:r>
            <a:r>
              <a:rPr lang="en-US" altLang="zh-CN" sz="2400" i="1" smtClean="0">
                <a:ea typeface="宋体" pitchFamily="2" charset="-122"/>
              </a:rPr>
              <a:t>H</a:t>
            </a:r>
            <a:r>
              <a:rPr lang="en-US" altLang="zh-CN" sz="2400" smtClean="0">
                <a:ea typeface="宋体" pitchFamily="2" charset="-122"/>
              </a:rPr>
              <a:t> is Lipschitz continuous.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Show that the solution to (13) is asymptotically stable.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Show that (13) has a better rate of convergence than the dynamical system based on the steepest descent direction.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Perform numerical testing.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400" smtClean="0">
                <a:ea typeface="宋体" pitchFamily="2" charset="-122"/>
              </a:rPr>
              <a:t>Apply this new optimization method to practical problems.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3F5DE95-B99A-4BDA-9A12-6E0CAD191DFB}" type="slidenum">
              <a:rPr lang="en-US" altLang="zh-CN"/>
              <a:pPr/>
              <a:t>25</a:t>
            </a:fld>
            <a:endParaRPr lang="en-US" altLang="zh-CN"/>
          </a:p>
        </p:txBody>
      </p:sp>
      <p:sp>
        <p:nvSpPr>
          <p:cNvPr id="174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29600" cy="1079500"/>
          </a:xfrm>
        </p:spPr>
        <p:txBody>
          <a:bodyPr/>
          <a:lstStyle/>
          <a:p>
            <a:pPr eaLnBrk="1" hangingPunct="1"/>
            <a:r>
              <a:rPr lang="en-US" altLang="zh-CN" sz="2400" smtClean="0">
                <a:ea typeface="宋体" pitchFamily="2" charset="-122"/>
              </a:rPr>
              <a:t> </a:t>
            </a:r>
            <a:r>
              <a:rPr lang="en-US" altLang="zh-CN" sz="2400" b="1" smtClean="0">
                <a:ea typeface="宋体" pitchFamily="2" charset="-122"/>
              </a:rPr>
              <a:t>APPENDIX</a:t>
            </a:r>
            <a:br>
              <a:rPr lang="en-US" altLang="zh-CN" sz="2400" b="1" smtClean="0">
                <a:ea typeface="宋体" pitchFamily="2" charset="-122"/>
              </a:rPr>
            </a:br>
            <a:r>
              <a:rPr lang="en-US" altLang="zh-CN" sz="2400" b="1" smtClean="0">
                <a:ea typeface="宋体" pitchFamily="2" charset="-122"/>
              </a:rPr>
              <a:t>    </a:t>
            </a:r>
            <a:r>
              <a:rPr lang="en-US" altLang="zh-CN" sz="2400" smtClean="0">
                <a:ea typeface="宋体" pitchFamily="2" charset="-122"/>
              </a:rPr>
              <a:t>To show that </a:t>
            </a:r>
            <a:r>
              <a:rPr lang="en-US" altLang="zh-CN" sz="2400" i="1" smtClean="0">
                <a:ea typeface="宋体" pitchFamily="2" charset="-122"/>
              </a:rPr>
              <a:t>H</a:t>
            </a:r>
            <a:r>
              <a:rPr lang="en-US" altLang="zh-CN" sz="2400" smtClean="0">
                <a:ea typeface="宋体" pitchFamily="2" charset="-122"/>
              </a:rPr>
              <a:t> in (13) is positive definite</a:t>
            </a:r>
          </a:p>
        </p:txBody>
      </p:sp>
      <p:sp>
        <p:nvSpPr>
          <p:cNvPr id="174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022725"/>
          </a:xfrm>
        </p:spPr>
        <p:txBody>
          <a:bodyPr/>
          <a:lstStyle/>
          <a:p>
            <a:pPr eaLnBrk="1" hangingPunct="1"/>
            <a:endParaRPr lang="en-US" altLang="zh-CN" sz="240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400" smtClean="0">
                <a:ea typeface="宋体" pitchFamily="2" charset="-122"/>
              </a:rPr>
              <a:t>    Property 1. If       is positive definite, the matrix     defined by (13) is positive definite (provided              for all   ).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400" smtClean="0">
                <a:ea typeface="宋体" pitchFamily="2" charset="-122"/>
              </a:rPr>
              <a:t>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400" smtClean="0">
                <a:ea typeface="宋体" pitchFamily="2" charset="-122"/>
              </a:rPr>
              <a:t>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400" smtClean="0">
                <a:ea typeface="宋体" pitchFamily="2" charset="-122"/>
              </a:rPr>
              <a:t>    I proved this result by </a:t>
            </a:r>
            <a:r>
              <a:rPr lang="en-US" altLang="zh-CN" sz="2400" u="sng" smtClean="0">
                <a:ea typeface="宋体" pitchFamily="2" charset="-122"/>
              </a:rPr>
              <a:t>induction</a:t>
            </a:r>
            <a:r>
              <a:rPr lang="en-US" altLang="zh-CN" sz="2400" smtClean="0">
                <a:ea typeface="宋体" pitchFamily="2" charset="-122"/>
              </a:rPr>
              <a:t>. Since the continuous analog of the L-BFGS formula has two cases, the proof needs to cater for each of them.</a:t>
            </a:r>
          </a:p>
        </p:txBody>
      </p:sp>
      <p:sp>
        <p:nvSpPr>
          <p:cNvPr id="174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17410" name="Object 4"/>
          <p:cNvGraphicFramePr>
            <a:graphicFrameLocks noChangeAspect="1"/>
          </p:cNvGraphicFramePr>
          <p:nvPr/>
        </p:nvGraphicFramePr>
        <p:xfrm>
          <a:off x="2771775" y="2349500"/>
          <a:ext cx="360363" cy="360363"/>
        </p:xfrm>
        <a:graphic>
          <a:graphicData uri="http://schemas.openxmlformats.org/presentationml/2006/ole">
            <p:oleObj spid="_x0000_s17410" name="Equation" r:id="rId3" imgW="190440" imgH="190440" progId="Equation.DSMT4">
              <p:embed/>
            </p:oleObj>
          </a:graphicData>
        </a:graphic>
      </p:graphicFrame>
      <p:sp>
        <p:nvSpPr>
          <p:cNvPr id="1741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17411" name="Object 6"/>
          <p:cNvGraphicFramePr>
            <a:graphicFrameLocks noChangeAspect="1"/>
          </p:cNvGraphicFramePr>
          <p:nvPr/>
        </p:nvGraphicFramePr>
        <p:xfrm>
          <a:off x="5795963" y="2636838"/>
          <a:ext cx="1008062" cy="431800"/>
        </p:xfrm>
        <a:graphic>
          <a:graphicData uri="http://schemas.openxmlformats.org/presentationml/2006/ole">
            <p:oleObj spid="_x0000_s17411" name="Equation" r:id="rId4" imgW="596641" imgH="253890" progId="Equation.3">
              <p:embed/>
            </p:oleObj>
          </a:graphicData>
        </a:graphic>
      </p:graphicFrame>
      <p:graphicFrame>
        <p:nvGraphicFramePr>
          <p:cNvPr id="17412" name="Object 8"/>
          <p:cNvGraphicFramePr>
            <a:graphicFrameLocks noChangeAspect="1"/>
          </p:cNvGraphicFramePr>
          <p:nvPr/>
        </p:nvGraphicFramePr>
        <p:xfrm>
          <a:off x="7667625" y="2708275"/>
          <a:ext cx="190500" cy="360363"/>
        </p:xfrm>
        <a:graphic>
          <a:graphicData uri="http://schemas.openxmlformats.org/presentationml/2006/ole">
            <p:oleObj spid="_x0000_s17412" name="Equation" r:id="rId5" imgW="88707" imgH="164742" progId="Equation.DSMT4">
              <p:embed/>
            </p:oleObj>
          </a:graphicData>
        </a:graphic>
      </p:graphicFrame>
      <p:graphicFrame>
        <p:nvGraphicFramePr>
          <p:cNvPr id="17413" name="Object 18"/>
          <p:cNvGraphicFramePr>
            <a:graphicFrameLocks noChangeAspect="1"/>
          </p:cNvGraphicFramePr>
          <p:nvPr/>
        </p:nvGraphicFramePr>
        <p:xfrm>
          <a:off x="7235825" y="2359025"/>
          <a:ext cx="360363" cy="304800"/>
        </p:xfrm>
        <a:graphic>
          <a:graphicData uri="http://schemas.openxmlformats.org/presentationml/2006/ole">
            <p:oleObj spid="_x0000_s17413" name="Equation" r:id="rId6" imgW="164880" imgH="1396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817C2C1-91B9-4EC5-8CA3-EC3C295A341A}" type="slidenum">
              <a:rPr lang="en-US" altLang="zh-CN"/>
              <a:pPr/>
              <a:t>26</a:t>
            </a:fld>
            <a:endParaRPr lang="en-US" altLang="zh-CN"/>
          </a:p>
        </p:txBody>
      </p:sp>
      <p:sp>
        <p:nvSpPr>
          <p:cNvPr id="1844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29600" cy="811213"/>
          </a:xfrm>
        </p:spPr>
        <p:txBody>
          <a:bodyPr/>
          <a:lstStyle/>
          <a:p>
            <a:pPr eaLnBrk="1" hangingPunct="1"/>
            <a:r>
              <a:rPr lang="en-US" altLang="zh-CN" sz="2800" smtClean="0">
                <a:ea typeface="宋体" pitchFamily="2" charset="-122"/>
              </a:rPr>
              <a:t>for</a:t>
            </a:r>
          </a:p>
        </p:txBody>
      </p:sp>
      <p:sp>
        <p:nvSpPr>
          <p:cNvPr id="18445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773238"/>
            <a:ext cx="7859712" cy="4383087"/>
          </a:xfrm>
        </p:spPr>
        <p:txBody>
          <a:bodyPr/>
          <a:lstStyle/>
          <a:p>
            <a:pPr eaLnBrk="1" hangingPunct="1"/>
            <a:r>
              <a:rPr lang="en-US" altLang="zh-CN" sz="2400" smtClean="0">
                <a:ea typeface="宋体" pitchFamily="2" charset="-122"/>
              </a:rPr>
              <a:t>When           ,         is p.d. (Theorem 1)</a:t>
            </a:r>
          </a:p>
          <a:p>
            <a:pPr eaLnBrk="1" hangingPunct="1"/>
            <a:r>
              <a:rPr lang="en-US" altLang="zh-CN" sz="2400" smtClean="0">
                <a:ea typeface="宋体" pitchFamily="2" charset="-122"/>
              </a:rPr>
              <a:t>Assume that        is p.d. when</a:t>
            </a:r>
          </a:p>
          <a:p>
            <a:pPr eaLnBrk="1" hangingPunct="1"/>
            <a:endParaRPr lang="en-US" altLang="zh-CN" sz="2400" smtClean="0">
              <a:ea typeface="宋体" pitchFamily="2" charset="-122"/>
            </a:endParaRPr>
          </a:p>
          <a:p>
            <a:pPr eaLnBrk="1" hangingPunct="1"/>
            <a:endParaRPr lang="en-US" altLang="zh-CN" sz="2400" smtClean="0">
              <a:ea typeface="宋体" pitchFamily="2" charset="-122"/>
            </a:endParaRPr>
          </a:p>
          <a:p>
            <a:pPr eaLnBrk="1" hangingPunct="1"/>
            <a:endParaRPr lang="en-US" altLang="zh-CN" sz="2400" smtClean="0">
              <a:ea typeface="宋体" pitchFamily="2" charset="-122"/>
            </a:endParaRPr>
          </a:p>
          <a:p>
            <a:pPr eaLnBrk="1" hangingPunct="1"/>
            <a:endParaRPr lang="en-US" altLang="zh-CN" sz="2400" smtClean="0">
              <a:ea typeface="宋体" pitchFamily="2" charset="-122"/>
            </a:endParaRPr>
          </a:p>
          <a:p>
            <a:pPr eaLnBrk="1" hangingPunct="1"/>
            <a:r>
              <a:rPr lang="en-US" altLang="zh-CN" sz="2400" smtClean="0">
                <a:ea typeface="宋体" pitchFamily="2" charset="-122"/>
              </a:rPr>
              <a:t>If     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sz="2400" smtClean="0">
              <a:ea typeface="宋体" pitchFamily="2" charset="-122"/>
            </a:endParaRPr>
          </a:p>
        </p:txBody>
      </p:sp>
      <p:graphicFrame>
        <p:nvGraphicFramePr>
          <p:cNvPr id="18434" name="Object 4"/>
          <p:cNvGraphicFramePr>
            <a:graphicFrameLocks noChangeAspect="1"/>
          </p:cNvGraphicFramePr>
          <p:nvPr>
            <p:ph idx="4294967295"/>
          </p:nvPr>
        </p:nvGraphicFramePr>
        <p:xfrm>
          <a:off x="1187450" y="1052513"/>
          <a:ext cx="936625" cy="292100"/>
        </p:xfrm>
        <a:graphic>
          <a:graphicData uri="http://schemas.openxmlformats.org/presentationml/2006/ole">
            <p:oleObj spid="_x0000_s18434" name="Equation" r:id="rId3" imgW="571320" imgH="177480" progId="Equation.DSMT4">
              <p:embed/>
            </p:oleObj>
          </a:graphicData>
        </a:graphic>
      </p:graphicFrame>
      <p:graphicFrame>
        <p:nvGraphicFramePr>
          <p:cNvPr id="18435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1763713" y="1773238"/>
          <a:ext cx="792162" cy="396875"/>
        </p:xfrm>
        <a:graphic>
          <a:graphicData uri="http://schemas.openxmlformats.org/presentationml/2006/ole">
            <p:oleObj spid="_x0000_s18435" name="Equation" r:id="rId4" imgW="355320" imgH="177480" progId="Equation.DSMT4">
              <p:embed/>
            </p:oleObj>
          </a:graphicData>
        </a:graphic>
      </p:graphicFrame>
      <p:graphicFrame>
        <p:nvGraphicFramePr>
          <p:cNvPr id="18436" name="Object 9"/>
          <p:cNvGraphicFramePr>
            <a:graphicFrameLocks noChangeAspect="1"/>
          </p:cNvGraphicFramePr>
          <p:nvPr/>
        </p:nvGraphicFramePr>
        <p:xfrm>
          <a:off x="2771775" y="1773238"/>
          <a:ext cx="576263" cy="433387"/>
        </p:xfrm>
        <a:graphic>
          <a:graphicData uri="http://schemas.openxmlformats.org/presentationml/2006/ole">
            <p:oleObj spid="_x0000_s18436" name="Equation" r:id="rId5" imgW="304560" imgH="228600" progId="Equation.DSMT4">
              <p:embed/>
            </p:oleObj>
          </a:graphicData>
        </a:graphic>
      </p:graphicFrame>
      <p:graphicFrame>
        <p:nvGraphicFramePr>
          <p:cNvPr id="18437" name="Object 10"/>
          <p:cNvGraphicFramePr>
            <a:graphicFrameLocks noChangeAspect="1"/>
          </p:cNvGraphicFramePr>
          <p:nvPr/>
        </p:nvGraphicFramePr>
        <p:xfrm>
          <a:off x="2700338" y="2276475"/>
          <a:ext cx="503237" cy="398463"/>
        </p:xfrm>
        <a:graphic>
          <a:graphicData uri="http://schemas.openxmlformats.org/presentationml/2006/ole">
            <p:oleObj spid="_x0000_s18437" name="Equation" r:id="rId6" imgW="304560" imgH="241200" progId="Equation.DSMT4">
              <p:embed/>
            </p:oleObj>
          </a:graphicData>
        </a:graphic>
      </p:graphicFrame>
      <p:graphicFrame>
        <p:nvGraphicFramePr>
          <p:cNvPr id="18438" name="Object 11"/>
          <p:cNvGraphicFramePr>
            <a:graphicFrameLocks noChangeAspect="1"/>
          </p:cNvGraphicFramePr>
          <p:nvPr/>
        </p:nvGraphicFramePr>
        <p:xfrm>
          <a:off x="4932363" y="2205038"/>
          <a:ext cx="792162" cy="396875"/>
        </p:xfrm>
        <a:graphic>
          <a:graphicData uri="http://schemas.openxmlformats.org/presentationml/2006/ole">
            <p:oleObj spid="_x0000_s18438" name="Equation" r:id="rId7" imgW="355320" imgH="177480" progId="Equation.DSMT4">
              <p:embed/>
            </p:oleObj>
          </a:graphicData>
        </a:graphic>
      </p:graphicFrame>
      <p:graphicFrame>
        <p:nvGraphicFramePr>
          <p:cNvPr id="18439" name="Object 12"/>
          <p:cNvGraphicFramePr>
            <a:graphicFrameLocks noChangeAspect="1"/>
          </p:cNvGraphicFramePr>
          <p:nvPr/>
        </p:nvGraphicFramePr>
        <p:xfrm>
          <a:off x="1187450" y="4437063"/>
          <a:ext cx="1079500" cy="350837"/>
        </p:xfrm>
        <a:graphic>
          <a:graphicData uri="http://schemas.openxmlformats.org/presentationml/2006/ole">
            <p:oleObj spid="_x0000_s18439" name="Equation" r:id="rId8" imgW="545760" imgH="177480" progId="Equation.DSMT4">
              <p:embed/>
            </p:oleObj>
          </a:graphicData>
        </a:graphic>
      </p:graphicFrame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sp>
        <p:nvSpPr>
          <p:cNvPr id="18447" name="Rectangle 16"/>
          <p:cNvSpPr>
            <a:spLocks noChangeArrowheads="1"/>
          </p:cNvSpPr>
          <p:nvPr/>
        </p:nvSpPr>
        <p:spPr bwMode="auto">
          <a:xfrm>
            <a:off x="0" y="2420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18440" name="Object 17"/>
          <p:cNvGraphicFramePr>
            <a:graphicFrameLocks noChangeAspect="1"/>
          </p:cNvGraphicFramePr>
          <p:nvPr/>
        </p:nvGraphicFramePr>
        <p:xfrm>
          <a:off x="684213" y="2852738"/>
          <a:ext cx="7129462" cy="1131887"/>
        </p:xfrm>
        <a:graphic>
          <a:graphicData uri="http://schemas.openxmlformats.org/presentationml/2006/ole">
            <p:oleObj spid="_x0000_s18440" name="Equation" r:id="rId9" imgW="4724280" imgH="749160" progId="Equation.DSMT4">
              <p:embed/>
            </p:oleObj>
          </a:graphicData>
        </a:graphic>
      </p:graphicFrame>
      <p:sp>
        <p:nvSpPr>
          <p:cNvPr id="121877" name="Line 21"/>
          <p:cNvSpPr>
            <a:spLocks noChangeShapeType="1"/>
          </p:cNvSpPr>
          <p:nvPr/>
        </p:nvSpPr>
        <p:spPr bwMode="auto">
          <a:xfrm flipH="1" flipV="1">
            <a:off x="3708400" y="3933825"/>
            <a:ext cx="1077913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121878" name="Object 22"/>
          <p:cNvGraphicFramePr>
            <a:graphicFrameLocks noChangeAspect="1"/>
          </p:cNvGraphicFramePr>
          <p:nvPr/>
        </p:nvGraphicFramePr>
        <p:xfrm>
          <a:off x="4859338" y="4076700"/>
          <a:ext cx="388937" cy="431800"/>
        </p:xfrm>
        <a:graphic>
          <a:graphicData uri="http://schemas.openxmlformats.org/presentationml/2006/ole">
            <p:oleObj spid="_x0000_s18441" name="Equation" r:id="rId10" imgW="228600" imgH="253800" progId="Equation.DSMT4">
              <p:embed/>
            </p:oleObj>
          </a:graphicData>
        </a:graphic>
      </p:graphicFrame>
      <p:sp>
        <p:nvSpPr>
          <p:cNvPr id="18449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18442" name="Object 23"/>
          <p:cNvGraphicFramePr>
            <a:graphicFrameLocks noChangeAspect="1"/>
          </p:cNvGraphicFramePr>
          <p:nvPr/>
        </p:nvGraphicFramePr>
        <p:xfrm>
          <a:off x="755650" y="5157788"/>
          <a:ext cx="6121400" cy="420687"/>
        </p:xfrm>
        <a:graphic>
          <a:graphicData uri="http://schemas.openxmlformats.org/presentationml/2006/ole">
            <p:oleObj spid="_x0000_s18442" name="Equation" r:id="rId11" imgW="408924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1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21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7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4943F56-D79C-4E7A-8623-06F7E6E424A5}" type="slidenum">
              <a:rPr lang="en-US" altLang="zh-CN"/>
              <a:pPr/>
              <a:t>27</a:t>
            </a:fld>
            <a:endParaRPr lang="en-US" altLang="zh-CN"/>
          </a:p>
        </p:txBody>
      </p:sp>
      <p:sp>
        <p:nvSpPr>
          <p:cNvPr id="1946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836613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zh-CN" sz="2800" smtClean="0">
                <a:ea typeface="宋体" pitchFamily="2" charset="-122"/>
              </a:rPr>
              <a:t>for </a:t>
            </a:r>
          </a:p>
        </p:txBody>
      </p:sp>
      <p:sp>
        <p:nvSpPr>
          <p:cNvPr id="194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167187"/>
          </a:xfrm>
        </p:spPr>
        <p:txBody>
          <a:bodyPr/>
          <a:lstStyle/>
          <a:p>
            <a:pPr eaLnBrk="1" hangingPunct="1"/>
            <a:endParaRPr lang="en-US" altLang="zh-CN" sz="2400" smtClean="0">
              <a:ea typeface="宋体" pitchFamily="2" charset="-122"/>
            </a:endParaRPr>
          </a:p>
          <a:p>
            <a:pPr eaLnBrk="1" hangingPunct="1"/>
            <a:endParaRPr lang="en-US" altLang="zh-CN" sz="2400" smtClean="0">
              <a:ea typeface="宋体" pitchFamily="2" charset="-122"/>
            </a:endParaRPr>
          </a:p>
          <a:p>
            <a:pPr eaLnBrk="1" hangingPunct="1"/>
            <a:r>
              <a:rPr lang="en-US" altLang="zh-CN" sz="2400" smtClean="0">
                <a:ea typeface="宋体" pitchFamily="2" charset="-122"/>
              </a:rPr>
              <a:t>In this case there is no      exists. </a:t>
            </a:r>
          </a:p>
          <a:p>
            <a:pPr eaLnBrk="1" hangingPunct="1"/>
            <a:endParaRPr lang="en-US" altLang="zh-CN" sz="2400" smtClean="0">
              <a:ea typeface="宋体" pitchFamily="2" charset="-122"/>
            </a:endParaRPr>
          </a:p>
          <a:p>
            <a:pPr eaLnBrk="1" hangingPunct="1"/>
            <a:endParaRPr lang="en-US" altLang="zh-CN" sz="2400" smtClean="0">
              <a:ea typeface="宋体" pitchFamily="2" charset="-122"/>
            </a:endParaRPr>
          </a:p>
          <a:p>
            <a:pPr eaLnBrk="1" hangingPunct="1"/>
            <a:r>
              <a:rPr lang="en-US" altLang="zh-CN" sz="2400" smtClean="0">
                <a:ea typeface="宋体" pitchFamily="2" charset="-122"/>
              </a:rPr>
              <a:t>By the assumption      is p.d., it is obvious that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400" smtClean="0">
                <a:ea typeface="宋体" pitchFamily="2" charset="-122"/>
              </a:rPr>
              <a:t>     is also p.d.. </a:t>
            </a: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1042988" y="1412875"/>
          <a:ext cx="1008062" cy="312738"/>
        </p:xfrm>
        <a:graphic>
          <a:graphicData uri="http://schemas.openxmlformats.org/presentationml/2006/ole">
            <p:oleObj spid="_x0000_s19458" name="Equation" r:id="rId3" imgW="571320" imgH="177480" progId="Equation.DSMT4">
              <p:embed/>
            </p:oleObj>
          </a:graphicData>
        </a:graphic>
      </p:graphicFrame>
      <p:graphicFrame>
        <p:nvGraphicFramePr>
          <p:cNvPr id="19459" name="Object 5"/>
          <p:cNvGraphicFramePr>
            <a:graphicFrameLocks noChangeAspect="1"/>
          </p:cNvGraphicFramePr>
          <p:nvPr/>
        </p:nvGraphicFramePr>
        <p:xfrm>
          <a:off x="4067175" y="2708275"/>
          <a:ext cx="360363" cy="304800"/>
        </p:xfrm>
        <a:graphic>
          <a:graphicData uri="http://schemas.openxmlformats.org/presentationml/2006/ole">
            <p:oleObj spid="_x0000_s19459" name="Equation" r:id="rId4" imgW="164880" imgH="139680" progId="Equation.DSMT4">
              <p:embed/>
            </p:oleObj>
          </a:graphicData>
        </a:graphic>
      </p:graphicFrame>
      <p:sp>
        <p:nvSpPr>
          <p:cNvPr id="19466" name="Rectangle 7"/>
          <p:cNvSpPr>
            <a:spLocks noChangeArrowheads="1"/>
          </p:cNvSpPr>
          <p:nvPr/>
        </p:nvSpPr>
        <p:spPr bwMode="auto">
          <a:xfrm>
            <a:off x="0" y="2185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19460" name="Object 6"/>
          <p:cNvGraphicFramePr>
            <a:graphicFrameLocks noChangeAspect="1"/>
          </p:cNvGraphicFramePr>
          <p:nvPr/>
        </p:nvGraphicFramePr>
        <p:xfrm>
          <a:off x="2411413" y="3357563"/>
          <a:ext cx="2305050" cy="371475"/>
        </p:xfrm>
        <a:graphic>
          <a:graphicData uri="http://schemas.openxmlformats.org/presentationml/2006/ole">
            <p:oleObj spid="_x0000_s19460" name="Equation" r:id="rId5" imgW="1498320" imgH="241200" progId="Equation.DSMT4">
              <p:embed/>
            </p:oleObj>
          </a:graphicData>
        </a:graphic>
      </p:graphicFrame>
      <p:graphicFrame>
        <p:nvGraphicFramePr>
          <p:cNvPr id="19461" name="Object 8"/>
          <p:cNvGraphicFramePr>
            <a:graphicFrameLocks noChangeAspect="1"/>
          </p:cNvGraphicFramePr>
          <p:nvPr/>
        </p:nvGraphicFramePr>
        <p:xfrm>
          <a:off x="3492500" y="3933825"/>
          <a:ext cx="360363" cy="360363"/>
        </p:xfrm>
        <a:graphic>
          <a:graphicData uri="http://schemas.openxmlformats.org/presentationml/2006/ole">
            <p:oleObj spid="_x0000_s19461" name="Equation" r:id="rId6" imgW="228600" imgH="228600" progId="Equation.DSMT4">
              <p:embed/>
            </p:oleObj>
          </a:graphicData>
        </a:graphic>
      </p:graphicFrame>
      <p:graphicFrame>
        <p:nvGraphicFramePr>
          <p:cNvPr id="19462" name="Object 9"/>
          <p:cNvGraphicFramePr>
            <a:graphicFrameLocks noChangeAspect="1"/>
          </p:cNvGraphicFramePr>
          <p:nvPr/>
        </p:nvGraphicFramePr>
        <p:xfrm>
          <a:off x="7164388" y="4005263"/>
          <a:ext cx="431800" cy="323850"/>
        </p:xfrm>
        <a:graphic>
          <a:graphicData uri="http://schemas.openxmlformats.org/presentationml/2006/ole">
            <p:oleObj spid="_x0000_s19462" name="Equation" r:id="rId7" imgW="30456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6EE9178-3542-456A-B673-FFB8DE1E9DA5}" type="slidenum">
              <a:rPr lang="en-US" altLang="zh-CN"/>
              <a:pPr/>
              <a:t>28</a:t>
            </a:fld>
            <a:endParaRPr lang="en-US" altLang="zh-CN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pitchFamily="2" charset="-122"/>
              </a:rPr>
              <a:t> 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 smtClean="0">
                <a:ea typeface="宋体" pitchFamily="2" charset="-122"/>
              </a:rPr>
              <a:t> </a:t>
            </a:r>
          </a:p>
        </p:txBody>
      </p:sp>
      <p:sp>
        <p:nvSpPr>
          <p:cNvPr id="27653" name="WordArt 5"/>
          <p:cNvSpPr>
            <a:spLocks noChangeArrowheads="1" noChangeShapeType="1" noTextEdit="1"/>
          </p:cNvSpPr>
          <p:nvPr/>
        </p:nvSpPr>
        <p:spPr bwMode="auto">
          <a:xfrm>
            <a:off x="2484438" y="2852738"/>
            <a:ext cx="4103687" cy="13684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altLang="zh-CN" sz="3600" b="1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Thank you  !</a:t>
            </a:r>
            <a:endParaRPr lang="zh-CN" altLang="en-US" sz="3600" b="1" kern="10" spc="-36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1D7963C-D479-45D5-B159-CCC8572BD0F2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3200" smtClean="0">
                <a:ea typeface="宋体" pitchFamily="2" charset="-122"/>
              </a:rPr>
              <a:t>1. Problem background and introduction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 sz="2400" smtClean="0">
                <a:ea typeface="宋体" pitchFamily="2" charset="-122"/>
              </a:rPr>
              <a:t>    Optimization problems are classified into four parts, our research is focusing on unconstrained optimization problems.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sz="240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400" smtClean="0">
                <a:ea typeface="宋体" pitchFamily="2" charset="-122"/>
              </a:rPr>
              <a:t>                                                     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400" smtClean="0">
                <a:ea typeface="宋体" pitchFamily="2" charset="-122"/>
              </a:rPr>
              <a:t>                                                                         (UP)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sz="240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400" smtClean="0">
                <a:ea typeface="宋体" pitchFamily="2" charset="-122"/>
              </a:rPr>
              <a:t>    </a:t>
            </a:r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600200" y="4005263"/>
          <a:ext cx="4697413" cy="798512"/>
        </p:xfrm>
        <a:graphic>
          <a:graphicData uri="http://schemas.openxmlformats.org/presentationml/2006/ole">
            <p:oleObj spid="_x0000_s1026" name="Equation" r:id="rId3" imgW="1701720" imgH="291960" progId="Equation.DSMT4">
              <p:embed/>
            </p:oleObj>
          </a:graphicData>
        </a:graphic>
      </p:graphicFrame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BA3A69F-0902-44A9-86CC-41D819836F06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3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2800" smtClean="0">
                <a:ea typeface="宋体" pitchFamily="2" charset="-122"/>
              </a:rPr>
              <a:t>Steepest descent method</a:t>
            </a:r>
          </a:p>
        </p:txBody>
      </p:sp>
      <p:sp>
        <p:nvSpPr>
          <p:cNvPr id="30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 sz="2400" smtClean="0">
                <a:ea typeface="宋体" pitchFamily="2" charset="-122"/>
              </a:rPr>
              <a:t>  For (UP),      is a descent direction at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sz="240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CN" sz="240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400" smtClean="0">
                <a:ea typeface="宋体" pitchFamily="2" charset="-122"/>
              </a:rPr>
              <a:t>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400" smtClean="0">
                <a:ea typeface="宋体" pitchFamily="2" charset="-122"/>
              </a:rPr>
              <a:t>                            or                                  is a descent direction for           .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2051050" y="2060575"/>
          <a:ext cx="330200" cy="396875"/>
        </p:xfrm>
        <a:graphic>
          <a:graphicData uri="http://schemas.openxmlformats.org/presentationml/2006/ole">
            <p:oleObj spid="_x0000_s3074" name="Equation" r:id="rId3" imgW="126720" imgH="152280" progId="Equation.DSMT4">
              <p:embed/>
            </p:oleObj>
          </a:graphicData>
        </a:graphic>
      </p:graphicFrame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1187450" y="2636838"/>
          <a:ext cx="2230438" cy="620712"/>
        </p:xfrm>
        <a:graphic>
          <a:graphicData uri="http://schemas.openxmlformats.org/presentationml/2006/ole">
            <p:oleObj spid="_x0000_s3075" name="Equation" r:id="rId4" imgW="914400" imgH="253800" progId="Equation.DSMT4">
              <p:embed/>
            </p:oleObj>
          </a:graphicData>
        </a:graphic>
      </p:graphicFrame>
      <p:graphicFrame>
        <p:nvGraphicFramePr>
          <p:cNvPr id="3076" name="Object 6"/>
          <p:cNvGraphicFramePr>
            <a:graphicFrameLocks noChangeAspect="1"/>
          </p:cNvGraphicFramePr>
          <p:nvPr/>
        </p:nvGraphicFramePr>
        <p:xfrm>
          <a:off x="5724525" y="2060575"/>
          <a:ext cx="352425" cy="392113"/>
        </p:xfrm>
        <a:graphic>
          <a:graphicData uri="http://schemas.openxmlformats.org/presentationml/2006/ole">
            <p:oleObj spid="_x0000_s3076" name="Equation" r:id="rId5" imgW="114120" imgH="126720" progId="Equation.DSMT4">
              <p:embed/>
            </p:oleObj>
          </a:graphicData>
        </a:graphic>
      </p:graphicFrame>
      <p:sp>
        <p:nvSpPr>
          <p:cNvPr id="3083" name="Rectangle 8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3077" name="Object 7"/>
          <p:cNvGraphicFramePr>
            <a:graphicFrameLocks noChangeAspect="1"/>
          </p:cNvGraphicFramePr>
          <p:nvPr/>
        </p:nvGraphicFramePr>
        <p:xfrm>
          <a:off x="1042988" y="3716338"/>
          <a:ext cx="1582737" cy="461962"/>
        </p:xfrm>
        <a:graphic>
          <a:graphicData uri="http://schemas.openxmlformats.org/presentationml/2006/ole">
            <p:oleObj spid="_x0000_s3077" name="Equation" r:id="rId6" imgW="748975" imgH="215806" progId="Equation.DSMT4">
              <p:embed/>
            </p:oleObj>
          </a:graphicData>
        </a:graphic>
      </p:graphicFrame>
      <p:sp>
        <p:nvSpPr>
          <p:cNvPr id="3084" name="Rectangle 10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3078" name="Object 9"/>
          <p:cNvGraphicFramePr>
            <a:graphicFrameLocks noChangeAspect="1"/>
          </p:cNvGraphicFramePr>
          <p:nvPr/>
        </p:nvGraphicFramePr>
        <p:xfrm>
          <a:off x="3276600" y="3716338"/>
          <a:ext cx="2663825" cy="519112"/>
        </p:xfrm>
        <a:graphic>
          <a:graphicData uri="http://schemas.openxmlformats.org/presentationml/2006/ole">
            <p:oleObj spid="_x0000_s3078" name="Equation" r:id="rId7" imgW="1320227" imgH="253890" progId="Equation.DSMT4">
              <p:embed/>
            </p:oleObj>
          </a:graphicData>
        </a:graphic>
      </p:graphicFrame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2627313" y="4149725"/>
          <a:ext cx="647700" cy="441325"/>
        </p:xfrm>
        <a:graphic>
          <a:graphicData uri="http://schemas.openxmlformats.org/presentationml/2006/ole">
            <p:oleObj spid="_x0000_s3079" name="Equation" r:id="rId8" imgW="317160" imgH="215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0C80F8A-3604-44B7-ACB6-3C47D57AA4AE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08050"/>
            <a:ext cx="8229600" cy="1027113"/>
          </a:xfrm>
        </p:spPr>
        <p:txBody>
          <a:bodyPr/>
          <a:lstStyle/>
          <a:p>
            <a:pPr eaLnBrk="1" hangingPunct="1"/>
            <a:r>
              <a:rPr lang="en-US" altLang="zh-CN" sz="2800" smtClean="0">
                <a:ea typeface="宋体" pitchFamily="2" charset="-122"/>
              </a:rPr>
              <a:t>Method of Steepest Descent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205038"/>
            <a:ext cx="8229600" cy="4238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 sz="2800" smtClean="0">
                <a:ea typeface="宋体" pitchFamily="2" charset="-122"/>
              </a:rPr>
              <a:t>   Find       that solves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800" smtClean="0">
                <a:ea typeface="宋体" pitchFamily="2" charset="-122"/>
              </a:rPr>
              <a:t>   Then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sz="280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800" smtClean="0">
                <a:ea typeface="宋体" pitchFamily="2" charset="-122"/>
              </a:rPr>
              <a:t>   Unfortunately, the steepest descent method converges only linearly, and sometimes very slowly linearly.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800" smtClean="0">
                <a:ea typeface="宋体" pitchFamily="2" charset="-122"/>
              </a:rPr>
              <a:t> 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619250" y="2205038"/>
          <a:ext cx="422275" cy="487362"/>
        </p:xfrm>
        <a:graphic>
          <a:graphicData uri="http://schemas.openxmlformats.org/presentationml/2006/ole">
            <p:oleObj spid="_x0000_s4098" name="Equation" r:id="rId3" imgW="164880" imgH="190440" progId="Equation.DSMT4">
              <p:embed/>
            </p:oleObj>
          </a:graphicData>
        </a:graphic>
      </p:graphicFrame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3995738" y="2276475"/>
          <a:ext cx="2449512" cy="508000"/>
        </p:xfrm>
        <a:graphic>
          <a:graphicData uri="http://schemas.openxmlformats.org/presentationml/2006/ole">
            <p:oleObj spid="_x0000_s4099" name="Equation" r:id="rId4" imgW="1333500" imgH="279400" progId="Equation.DSMT4">
              <p:embed/>
            </p:oleObj>
          </a:graphicData>
        </a:graphic>
      </p:graphicFrame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4100" name="Object 7"/>
          <p:cNvGraphicFramePr>
            <a:graphicFrameLocks noChangeAspect="1"/>
          </p:cNvGraphicFramePr>
          <p:nvPr/>
        </p:nvGraphicFramePr>
        <p:xfrm>
          <a:off x="1835150" y="2708275"/>
          <a:ext cx="2952750" cy="573088"/>
        </p:xfrm>
        <a:graphic>
          <a:graphicData uri="http://schemas.openxmlformats.org/presentationml/2006/ole">
            <p:oleObj spid="_x0000_s4100" name="Equation" r:id="rId5" imgW="1320227" imgH="25389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5005A97-FFD4-4408-B98D-BCC265D17C5E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2800" smtClean="0">
                <a:ea typeface="宋体" pitchFamily="2" charset="-122"/>
              </a:rPr>
              <a:t>Newton’s method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00213"/>
            <a:ext cx="7354888" cy="4167187"/>
          </a:xfrm>
        </p:spPr>
        <p:txBody>
          <a:bodyPr/>
          <a:lstStyle/>
          <a:p>
            <a:pPr eaLnBrk="1" hangingPunct="1"/>
            <a:r>
              <a:rPr lang="en-US" altLang="zh-CN" sz="2400" smtClean="0">
                <a:ea typeface="宋体" pitchFamily="2" charset="-122"/>
              </a:rPr>
              <a:t>Newton’s direction—</a:t>
            </a:r>
          </a:p>
          <a:p>
            <a:pPr eaLnBrk="1" hangingPunct="1"/>
            <a:r>
              <a:rPr lang="en-US" altLang="zh-CN" sz="2400" smtClean="0">
                <a:ea typeface="宋体" pitchFamily="2" charset="-122"/>
              </a:rPr>
              <a:t>Newton’s method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400" smtClean="0">
                <a:ea typeface="宋体" pitchFamily="2" charset="-122"/>
              </a:rPr>
              <a:t>    Given       , compute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sz="240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endParaRPr lang="en-US" altLang="zh-CN" sz="240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400" smtClean="0">
                <a:ea typeface="宋体" pitchFamily="2" charset="-122"/>
              </a:rPr>
              <a:t>    Although Newton’s method converges very fast, the Hessian matrix is difficult to compute.</a:t>
            </a:r>
          </a:p>
        </p:txBody>
      </p:sp>
      <p:sp>
        <p:nvSpPr>
          <p:cNvPr id="51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3779838" y="1628775"/>
          <a:ext cx="2663825" cy="568325"/>
        </p:xfrm>
        <a:graphic>
          <a:graphicData uri="http://schemas.openxmlformats.org/presentationml/2006/ole">
            <p:oleObj spid="_x0000_s5122" name="Equation" r:id="rId3" imgW="1295400" imgH="279400" progId="Equation.DSMT4">
              <p:embed/>
            </p:oleObj>
          </a:graphicData>
        </a:graphic>
      </p:graphicFrame>
      <p:sp>
        <p:nvSpPr>
          <p:cNvPr id="513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5123" name="Object 6"/>
          <p:cNvGraphicFramePr>
            <a:graphicFrameLocks noChangeAspect="1"/>
          </p:cNvGraphicFramePr>
          <p:nvPr/>
        </p:nvGraphicFramePr>
        <p:xfrm>
          <a:off x="1763713" y="2565400"/>
          <a:ext cx="398462" cy="503238"/>
        </p:xfrm>
        <a:graphic>
          <a:graphicData uri="http://schemas.openxmlformats.org/presentationml/2006/ole">
            <p:oleObj spid="_x0000_s5123" name="Equation" r:id="rId4" imgW="177646" imgH="228402" progId="Equation.DSMT4">
              <p:embed/>
            </p:oleObj>
          </a:graphicData>
        </a:graphic>
      </p:graphicFrame>
      <p:sp>
        <p:nvSpPr>
          <p:cNvPr id="5131" name="Rectangle 9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5124" name="Object 8"/>
          <p:cNvGraphicFramePr>
            <a:graphicFrameLocks noChangeAspect="1"/>
          </p:cNvGraphicFramePr>
          <p:nvPr/>
        </p:nvGraphicFramePr>
        <p:xfrm>
          <a:off x="3779838" y="2492375"/>
          <a:ext cx="3527425" cy="603250"/>
        </p:xfrm>
        <a:graphic>
          <a:graphicData uri="http://schemas.openxmlformats.org/presentationml/2006/ole">
            <p:oleObj spid="_x0000_s5124" name="Equation" r:id="rId5" imgW="1765080" imgH="304560" progId="Equation.DSMT4">
              <p:embed/>
            </p:oleObj>
          </a:graphicData>
        </a:graphic>
      </p:graphicFrame>
      <p:graphicFrame>
        <p:nvGraphicFramePr>
          <p:cNvPr id="5125" name="Object 10"/>
          <p:cNvGraphicFramePr>
            <a:graphicFrameLocks noChangeAspect="1"/>
          </p:cNvGraphicFramePr>
          <p:nvPr>
            <p:ph sz="half" idx="2"/>
          </p:nvPr>
        </p:nvGraphicFramePr>
        <p:xfrm>
          <a:off x="539750" y="3284538"/>
          <a:ext cx="1887538" cy="488950"/>
        </p:xfrm>
        <a:graphic>
          <a:graphicData uri="http://schemas.openxmlformats.org/presentationml/2006/ole">
            <p:oleObj spid="_x0000_s5125" name="Equation" r:id="rId6" imgW="73656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CEBC331-74AF-4D35-8397-8EAD67FDF705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61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2800" smtClean="0">
                <a:ea typeface="宋体" pitchFamily="2" charset="-122"/>
              </a:rPr>
              <a:t>Quasi-Newton method—BFGS</a:t>
            </a:r>
          </a:p>
        </p:txBody>
      </p:sp>
      <p:sp>
        <p:nvSpPr>
          <p:cNvPr id="61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844675"/>
            <a:ext cx="7859712" cy="3886200"/>
          </a:xfrm>
        </p:spPr>
        <p:txBody>
          <a:bodyPr/>
          <a:lstStyle/>
          <a:p>
            <a:pPr eaLnBrk="1" hangingPunct="1"/>
            <a:r>
              <a:rPr lang="en-US" altLang="zh-CN" sz="2400" smtClean="0">
                <a:ea typeface="宋体" pitchFamily="2" charset="-122"/>
              </a:rPr>
              <a:t>Instead of using the Hessian matrix, the quasi-Newton methods  approximate it.</a:t>
            </a:r>
          </a:p>
          <a:p>
            <a:pPr eaLnBrk="1" hangingPunct="1"/>
            <a:r>
              <a:rPr lang="en-US" altLang="zh-CN" sz="2400" smtClean="0">
                <a:ea typeface="宋体" pitchFamily="2" charset="-122"/>
              </a:rPr>
              <a:t>In quasi-Newton methods, the inverse of the Hessian matrix is approximated in each iteration by a positive definite (p.d.) matrix, say      .</a:t>
            </a:r>
          </a:p>
          <a:p>
            <a:pPr eaLnBrk="1" hangingPunct="1"/>
            <a:endParaRPr lang="en-US" altLang="zh-CN" sz="2400" smtClean="0">
              <a:ea typeface="宋体" pitchFamily="2" charset="-122"/>
            </a:endParaRPr>
          </a:p>
          <a:p>
            <a:pPr eaLnBrk="1" hangingPunct="1"/>
            <a:endParaRPr lang="en-US" altLang="zh-CN" sz="2400" smtClean="0">
              <a:ea typeface="宋体" pitchFamily="2" charset="-122"/>
            </a:endParaRPr>
          </a:p>
          <a:p>
            <a:pPr eaLnBrk="1" hangingPunct="1"/>
            <a:endParaRPr lang="en-US" altLang="zh-CN" sz="2400" smtClean="0">
              <a:ea typeface="宋体" pitchFamily="2" charset="-122"/>
            </a:endParaRPr>
          </a:p>
          <a:p>
            <a:pPr eaLnBrk="1" hangingPunct="1"/>
            <a:r>
              <a:rPr lang="en-US" altLang="zh-CN" sz="2400" smtClean="0">
                <a:ea typeface="宋体" pitchFamily="2" charset="-122"/>
              </a:rPr>
              <a:t>      being symmetric and p.d. implies the descent property.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4284663" y="3429000"/>
          <a:ext cx="431800" cy="404813"/>
        </p:xfrm>
        <a:graphic>
          <a:graphicData uri="http://schemas.openxmlformats.org/presentationml/2006/ole">
            <p:oleObj spid="_x0000_s6146" name="Equation" r:id="rId3" imgW="203040" imgH="190440" progId="Equation.DSMT4">
              <p:embed/>
            </p:oleObj>
          </a:graphicData>
        </a:graphic>
      </p:graphicFrame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2676525" y="4221163"/>
          <a:ext cx="2422525" cy="473075"/>
        </p:xfrm>
        <a:graphic>
          <a:graphicData uri="http://schemas.openxmlformats.org/presentationml/2006/ole">
            <p:oleObj spid="_x0000_s6147" name="Equation" r:id="rId4" imgW="1104840" imgH="215640" progId="Equation.DSMT4">
              <p:embed/>
            </p:oleObj>
          </a:graphicData>
        </a:graphic>
      </p:graphicFrame>
      <p:graphicFrame>
        <p:nvGraphicFramePr>
          <p:cNvPr id="6148" name="Object 6"/>
          <p:cNvGraphicFramePr>
            <a:graphicFrameLocks noChangeAspect="1"/>
          </p:cNvGraphicFramePr>
          <p:nvPr/>
        </p:nvGraphicFramePr>
        <p:xfrm>
          <a:off x="4000500" y="2794000"/>
          <a:ext cx="914400" cy="180975"/>
        </p:xfrm>
        <a:graphic>
          <a:graphicData uri="http://schemas.openxmlformats.org/presentationml/2006/ole">
            <p:oleObj spid="_x0000_s6148" name="Equation" r:id="rId5" imgW="914400" imgH="181440" progId="Equation.DSMT4">
              <p:embed/>
            </p:oleObj>
          </a:graphicData>
        </a:graphic>
      </p:graphicFrame>
      <p:graphicFrame>
        <p:nvGraphicFramePr>
          <p:cNvPr id="6149" name="Object 9"/>
          <p:cNvGraphicFramePr>
            <a:graphicFrameLocks noChangeAspect="1"/>
          </p:cNvGraphicFramePr>
          <p:nvPr>
            <p:ph sz="half" idx="2"/>
          </p:nvPr>
        </p:nvGraphicFramePr>
        <p:xfrm>
          <a:off x="900113" y="5157788"/>
          <a:ext cx="454025" cy="425450"/>
        </p:xfrm>
        <a:graphic>
          <a:graphicData uri="http://schemas.openxmlformats.org/presentationml/2006/ole">
            <p:oleObj spid="_x0000_s6149" name="Equation" r:id="rId6" imgW="20304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71C5309-01AD-415E-8F28-1D2F42863AF7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718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65175"/>
            <a:ext cx="8229600" cy="739775"/>
          </a:xfrm>
        </p:spPr>
        <p:txBody>
          <a:bodyPr/>
          <a:lstStyle/>
          <a:p>
            <a:pPr eaLnBrk="1" hangingPunct="1"/>
            <a:r>
              <a:rPr lang="en-US" altLang="zh-CN" sz="2800" b="1" smtClean="0">
                <a:ea typeface="宋体" pitchFamily="2" charset="-122"/>
              </a:rPr>
              <a:t> BFGS</a:t>
            </a:r>
            <a:br>
              <a:rPr lang="en-US" altLang="zh-CN" sz="2800" b="1" smtClean="0">
                <a:ea typeface="宋体" pitchFamily="2" charset="-122"/>
              </a:rPr>
            </a:br>
            <a:endParaRPr lang="en-US" altLang="zh-CN" sz="2800" b="1" smtClean="0">
              <a:ea typeface="宋体" pitchFamily="2" charset="-122"/>
            </a:endParaRPr>
          </a:p>
        </p:txBody>
      </p:sp>
      <p:sp>
        <p:nvSpPr>
          <p:cNvPr id="7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229600" cy="43100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 sz="2400" smtClean="0">
                <a:ea typeface="宋体" pitchFamily="2" charset="-122"/>
              </a:rPr>
              <a:t>  The most important quasi-Newton formula— BFGS.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sz="240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400" smtClean="0">
                <a:ea typeface="宋体" pitchFamily="2" charset="-122"/>
              </a:rPr>
              <a:t>                                                                                      (2)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sz="240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400" smtClean="0">
                <a:ea typeface="宋体" pitchFamily="2" charset="-122"/>
              </a:rPr>
              <a:t>where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400" b="1" smtClean="0">
                <a:ea typeface="宋体" pitchFamily="2" charset="-122"/>
              </a:rPr>
              <a:t>THEOREM 1</a:t>
            </a:r>
            <a:r>
              <a:rPr lang="en-US" altLang="zh-CN" sz="2400" smtClean="0">
                <a:ea typeface="宋体" pitchFamily="2" charset="-122"/>
              </a:rPr>
              <a:t> If           is a p.d. matrix, and                  ,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400" smtClean="0">
                <a:ea typeface="宋体" pitchFamily="2" charset="-122"/>
              </a:rPr>
              <a:t>             then             in (2) is also  positive definite.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400" smtClean="0">
                <a:ea typeface="宋体" pitchFamily="2" charset="-122"/>
              </a:rPr>
              <a:t>(Hint: we can write              , and let               and              )</a:t>
            </a:r>
          </a:p>
        </p:txBody>
      </p:sp>
      <p:sp>
        <p:nvSpPr>
          <p:cNvPr id="718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827088" y="2349500"/>
          <a:ext cx="6553200" cy="862013"/>
        </p:xfrm>
        <a:graphic>
          <a:graphicData uri="http://schemas.openxmlformats.org/presentationml/2006/ole">
            <p:oleObj spid="_x0000_s7170" name="Equation" r:id="rId3" imgW="3835400" imgH="508000" progId="Equation.DSMT4">
              <p:embed/>
            </p:oleObj>
          </a:graphicData>
        </a:graphic>
      </p:graphicFrame>
      <p:sp>
        <p:nvSpPr>
          <p:cNvPr id="71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7171" name="Object 6"/>
          <p:cNvGraphicFramePr>
            <a:graphicFrameLocks noChangeAspect="1"/>
          </p:cNvGraphicFramePr>
          <p:nvPr/>
        </p:nvGraphicFramePr>
        <p:xfrm>
          <a:off x="2700338" y="3748088"/>
          <a:ext cx="792162" cy="450850"/>
        </p:xfrm>
        <a:graphic>
          <a:graphicData uri="http://schemas.openxmlformats.org/presentationml/2006/ole">
            <p:oleObj spid="_x0000_s7171" name="Equation" r:id="rId4" imgW="418918" imgH="241195" progId="Equation.DSMT4">
              <p:embed/>
            </p:oleObj>
          </a:graphicData>
        </a:graphic>
      </p:graphicFrame>
      <p:sp>
        <p:nvSpPr>
          <p:cNvPr id="7184" name="Rectangle 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7172" name="Object 8"/>
          <p:cNvGraphicFramePr>
            <a:graphicFrameLocks noChangeAspect="1"/>
          </p:cNvGraphicFramePr>
          <p:nvPr/>
        </p:nvGraphicFramePr>
        <p:xfrm>
          <a:off x="6300788" y="3716338"/>
          <a:ext cx="1295400" cy="522287"/>
        </p:xfrm>
        <a:graphic>
          <a:graphicData uri="http://schemas.openxmlformats.org/presentationml/2006/ole">
            <p:oleObj spid="_x0000_s7172" name="Equation" r:id="rId5" imgW="634725" imgH="253890" progId="Equation.DSMT4">
              <p:embed/>
            </p:oleObj>
          </a:graphicData>
        </a:graphic>
      </p:graphicFrame>
      <p:sp>
        <p:nvSpPr>
          <p:cNvPr id="7185" name="Rectangle 1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7173" name="Object 10"/>
          <p:cNvGraphicFramePr>
            <a:graphicFrameLocks noChangeAspect="1"/>
          </p:cNvGraphicFramePr>
          <p:nvPr/>
        </p:nvGraphicFramePr>
        <p:xfrm>
          <a:off x="2339975" y="4149725"/>
          <a:ext cx="863600" cy="490538"/>
        </p:xfrm>
        <a:graphic>
          <a:graphicData uri="http://schemas.openxmlformats.org/presentationml/2006/ole">
            <p:oleObj spid="_x0000_s7173" name="Equation" r:id="rId6" imgW="418918" imgH="241195" progId="Equation.DSMT4">
              <p:embed/>
            </p:oleObj>
          </a:graphicData>
        </a:graphic>
      </p:graphicFrame>
      <p:graphicFrame>
        <p:nvGraphicFramePr>
          <p:cNvPr id="7174" name="Object 19"/>
          <p:cNvGraphicFramePr>
            <a:graphicFrameLocks noChangeAspect="1"/>
          </p:cNvGraphicFramePr>
          <p:nvPr/>
        </p:nvGraphicFramePr>
        <p:xfrm>
          <a:off x="3132138" y="4652963"/>
          <a:ext cx="1081087" cy="427037"/>
        </p:xfrm>
        <a:graphic>
          <a:graphicData uri="http://schemas.openxmlformats.org/presentationml/2006/ole">
            <p:oleObj spid="_x0000_s7174" name="Equation" r:id="rId7" imgW="545760" imgH="215640" progId="Equation.DSMT4">
              <p:embed/>
            </p:oleObj>
          </a:graphicData>
        </a:graphic>
      </p:graphicFrame>
      <p:graphicFrame>
        <p:nvGraphicFramePr>
          <p:cNvPr id="7175" name="Object 20"/>
          <p:cNvGraphicFramePr>
            <a:graphicFrameLocks noChangeAspect="1"/>
          </p:cNvGraphicFramePr>
          <p:nvPr/>
        </p:nvGraphicFramePr>
        <p:xfrm>
          <a:off x="5364163" y="4581525"/>
          <a:ext cx="1008062" cy="444500"/>
        </p:xfrm>
        <a:graphic>
          <a:graphicData uri="http://schemas.openxmlformats.org/presentationml/2006/ole">
            <p:oleObj spid="_x0000_s7175" name="Equation" r:id="rId8" imgW="431640" imgH="190440" progId="Equation.DSMT4">
              <p:embed/>
            </p:oleObj>
          </a:graphicData>
        </a:graphic>
      </p:graphicFrame>
      <p:graphicFrame>
        <p:nvGraphicFramePr>
          <p:cNvPr id="7176" name="Object 21"/>
          <p:cNvGraphicFramePr>
            <a:graphicFrameLocks noChangeAspect="1"/>
          </p:cNvGraphicFramePr>
          <p:nvPr/>
        </p:nvGraphicFramePr>
        <p:xfrm>
          <a:off x="7164388" y="4581525"/>
          <a:ext cx="1081087" cy="484188"/>
        </p:xfrm>
        <a:graphic>
          <a:graphicData uri="http://schemas.openxmlformats.org/presentationml/2006/ole">
            <p:oleObj spid="_x0000_s7176" name="Equation" r:id="rId9" imgW="482400" imgH="215640" progId="Equation.DSMT4">
              <p:embed/>
            </p:oleObj>
          </a:graphicData>
        </a:graphic>
      </p:graphicFrame>
      <p:sp>
        <p:nvSpPr>
          <p:cNvPr id="7186" name="Rectangle 2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7177" name="Object 22"/>
          <p:cNvGraphicFramePr>
            <a:graphicFrameLocks noChangeAspect="1"/>
          </p:cNvGraphicFramePr>
          <p:nvPr/>
        </p:nvGraphicFramePr>
        <p:xfrm>
          <a:off x="1619250" y="3348038"/>
          <a:ext cx="1439863" cy="381000"/>
        </p:xfrm>
        <a:graphic>
          <a:graphicData uri="http://schemas.openxmlformats.org/presentationml/2006/ole">
            <p:oleObj spid="_x0000_s7177" name="Equation" r:id="rId10" imgW="863225" imgH="228501" progId="Equation.DSMT4">
              <p:embed/>
            </p:oleObj>
          </a:graphicData>
        </a:graphic>
      </p:graphicFrame>
      <p:sp>
        <p:nvSpPr>
          <p:cNvPr id="7187" name="Rectangle 2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7178" name="Object 24"/>
          <p:cNvGraphicFramePr>
            <a:graphicFrameLocks noChangeAspect="1"/>
          </p:cNvGraphicFramePr>
          <p:nvPr/>
        </p:nvGraphicFramePr>
        <p:xfrm>
          <a:off x="3348038" y="3375025"/>
          <a:ext cx="3168650" cy="334963"/>
        </p:xfrm>
        <a:graphic>
          <a:graphicData uri="http://schemas.openxmlformats.org/presentationml/2006/ole">
            <p:oleObj spid="_x0000_s7178" name="Equation" r:id="rId11" imgW="21590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31A7122-A261-4ACE-8475-419F36C72986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81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2800" smtClean="0">
                <a:ea typeface="宋体" pitchFamily="2" charset="-122"/>
              </a:rPr>
              <a:t>Limited-Memory Quasi-Newton Methods</a:t>
            </a:r>
            <a:br>
              <a:rPr lang="en-US" altLang="zh-CN" sz="2800" smtClean="0">
                <a:ea typeface="宋体" pitchFamily="2" charset="-122"/>
              </a:rPr>
            </a:br>
            <a:r>
              <a:rPr lang="en-US" altLang="zh-CN" sz="2800" smtClean="0">
                <a:ea typeface="宋体" pitchFamily="2" charset="-122"/>
              </a:rPr>
              <a:t>         —L-BFGS</a:t>
            </a:r>
          </a:p>
        </p:txBody>
      </p:sp>
      <p:sp>
        <p:nvSpPr>
          <p:cNvPr id="82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400" smtClean="0">
                <a:ea typeface="宋体" pitchFamily="2" charset="-122"/>
              </a:rPr>
              <a:t>Limited-memory quasi-Newton methods are useful for solving large problems whose Hessian matrices cannot be computed at a reasonable cost or are not sparse. </a:t>
            </a:r>
          </a:p>
          <a:p>
            <a:pPr eaLnBrk="1" hangingPunct="1"/>
            <a:r>
              <a:rPr lang="en-US" altLang="zh-CN" sz="2400" smtClean="0">
                <a:ea typeface="宋体" pitchFamily="2" charset="-122"/>
              </a:rPr>
              <a:t>Various limited-memory methods have been proposed; we focus mainly on an algorithm known as L-BFGS. </a:t>
            </a:r>
          </a:p>
          <a:p>
            <a:pPr eaLnBrk="1" hangingPunct="1"/>
            <a:r>
              <a:rPr lang="en-US" altLang="zh-CN" sz="2400" smtClean="0">
                <a:ea typeface="宋体" pitchFamily="2" charset="-122"/>
              </a:rPr>
              <a:t>                                                                (3)</a:t>
            </a:r>
          </a:p>
          <a:p>
            <a:pPr eaLnBrk="1" hangingPunct="1"/>
            <a:endParaRPr lang="en-US" altLang="zh-CN" sz="2400" smtClean="0">
              <a:ea typeface="宋体" pitchFamily="2" charset="-122"/>
            </a:endParaRPr>
          </a:p>
          <a:p>
            <a:pPr eaLnBrk="1" hangingPunct="1"/>
            <a:endParaRPr lang="en-US" altLang="zh-CN" sz="2400" smtClean="0">
              <a:ea typeface="宋体" pitchFamily="2" charset="-12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CN" sz="2400" smtClean="0">
                <a:ea typeface="宋体" pitchFamily="2" charset="-122"/>
              </a:rPr>
              <a:t>                                                                </a:t>
            </a:r>
          </a:p>
        </p:txBody>
      </p:sp>
      <p:sp>
        <p:nvSpPr>
          <p:cNvPr id="82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1908175" y="4076700"/>
          <a:ext cx="3097213" cy="474663"/>
        </p:xfrm>
        <a:graphic>
          <a:graphicData uri="http://schemas.openxmlformats.org/presentationml/2006/ole">
            <p:oleObj spid="_x0000_s8194" name="Equation" r:id="rId3" imgW="1675673" imgH="253890" progId="Equation.DSMT4">
              <p:embed/>
            </p:oleObj>
          </a:graphicData>
        </a:graphic>
      </p:graphicFrame>
      <p:sp>
        <p:nvSpPr>
          <p:cNvPr id="8202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1908175" y="4652963"/>
          <a:ext cx="3457575" cy="647700"/>
        </p:xfrm>
        <a:graphic>
          <a:graphicData uri="http://schemas.openxmlformats.org/presentationml/2006/ole">
            <p:oleObj spid="_x0000_s8195" name="Equation" r:id="rId4" imgW="2387600" imgH="444500" progId="Equation.DSMT4">
              <p:embed/>
            </p:oleObj>
          </a:graphicData>
        </a:graphic>
      </p:graphicFrame>
      <p:sp>
        <p:nvSpPr>
          <p:cNvPr id="8203" name="Rectangle 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8196" name="Object 8"/>
          <p:cNvGraphicFramePr>
            <a:graphicFrameLocks noChangeAspect="1"/>
          </p:cNvGraphicFramePr>
          <p:nvPr/>
        </p:nvGraphicFramePr>
        <p:xfrm>
          <a:off x="1763713" y="5516563"/>
          <a:ext cx="1584325" cy="417512"/>
        </p:xfrm>
        <a:graphic>
          <a:graphicData uri="http://schemas.openxmlformats.org/presentationml/2006/ole">
            <p:oleObj spid="_x0000_s8196" name="Equation" r:id="rId5" imgW="863225" imgH="228501" progId="Equation.DSMT4">
              <p:embed/>
            </p:oleObj>
          </a:graphicData>
        </a:graphic>
      </p:graphicFrame>
      <p:sp>
        <p:nvSpPr>
          <p:cNvPr id="8204" name="Rectangle 1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CN" altLang="zh-CN"/>
          </a:p>
        </p:txBody>
      </p:sp>
      <p:graphicFrame>
        <p:nvGraphicFramePr>
          <p:cNvPr id="8197" name="Object 10"/>
          <p:cNvGraphicFramePr>
            <a:graphicFrameLocks noChangeAspect="1"/>
          </p:cNvGraphicFramePr>
          <p:nvPr/>
        </p:nvGraphicFramePr>
        <p:xfrm>
          <a:off x="4211638" y="5516563"/>
          <a:ext cx="2016125" cy="444500"/>
        </p:xfrm>
        <a:graphic>
          <a:graphicData uri="http://schemas.openxmlformats.org/presentationml/2006/ole">
            <p:oleObj spid="_x0000_s8197" name="Equation" r:id="rId6" imgW="1040948" imgH="228501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5781</TotalTime>
  <Words>1016</Words>
  <Application>Microsoft Office PowerPoint</Application>
  <PresentationFormat>On-screen Show (4:3)</PresentationFormat>
  <Paragraphs>237</Paragraphs>
  <Slides>28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Pixel</vt:lpstr>
      <vt:lpstr>Equation</vt:lpstr>
      <vt:lpstr> L-BFGS and Delayed Dynamical Systems Approach for Unconstrained Optimization</vt:lpstr>
      <vt:lpstr> Outline</vt:lpstr>
      <vt:lpstr>1. Problem background and introduction</vt:lpstr>
      <vt:lpstr>Steepest descent method</vt:lpstr>
      <vt:lpstr>Method of Steepest Descent</vt:lpstr>
      <vt:lpstr>Newton’s method</vt:lpstr>
      <vt:lpstr>Quasi-Newton method—BFGS</vt:lpstr>
      <vt:lpstr> BFGS </vt:lpstr>
      <vt:lpstr>Limited-Memory Quasi-Newton Methods          —L-BFGS</vt:lpstr>
      <vt:lpstr>The L-BFGS approximation           satisfies the following formula:</vt:lpstr>
      <vt:lpstr>2. Analysis for dynamical systems with time     delay</vt:lpstr>
      <vt:lpstr>   </vt:lpstr>
      <vt:lpstr>Some Dynamical system versions</vt:lpstr>
      <vt:lpstr>Delayed dynamical systems approach</vt:lpstr>
      <vt:lpstr>The delayed dynamical systems approach solves the delayed o.d.e.</vt:lpstr>
      <vt:lpstr>Beyond this point we save only m previous values of x. The definition of H is now, for m    k,</vt:lpstr>
      <vt:lpstr>Uniqueness property of dynamical systems</vt:lpstr>
      <vt:lpstr>3. Numerical testing </vt:lpstr>
      <vt:lpstr>Comparison of function value </vt:lpstr>
      <vt:lpstr>Comparison of norm of gradient</vt:lpstr>
      <vt:lpstr>A new code — Radar 5</vt:lpstr>
      <vt:lpstr>Slide 22</vt:lpstr>
      <vt:lpstr>Theorem 3.1</vt:lpstr>
      <vt:lpstr>4. Main stages of this research</vt:lpstr>
      <vt:lpstr> APPENDIX     To show that H in (13) is positive definite</vt:lpstr>
      <vt:lpstr>for</vt:lpstr>
      <vt:lpstr>for </vt:lpstr>
      <vt:lpstr> </vt:lpstr>
    </vt:vector>
  </TitlesOfParts>
  <Company>HKBU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L-BFGS and Dynamical System</dc:title>
  <dc:creator>xhxie</dc:creator>
  <cp:lastModifiedBy>xhxie</cp:lastModifiedBy>
  <cp:revision>150</cp:revision>
  <dcterms:created xsi:type="dcterms:W3CDTF">2008-11-18T03:13:02Z</dcterms:created>
  <dcterms:modified xsi:type="dcterms:W3CDTF">2010-03-13T14:00:38Z</dcterms:modified>
</cp:coreProperties>
</file>