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485" r:id="rId2"/>
    <p:sldId id="589" r:id="rId3"/>
    <p:sldId id="619" r:id="rId4"/>
    <p:sldId id="616" r:id="rId5"/>
    <p:sldId id="617" r:id="rId6"/>
    <p:sldId id="640" r:id="rId7"/>
    <p:sldId id="618" r:id="rId8"/>
    <p:sldId id="621" r:id="rId9"/>
    <p:sldId id="622" r:id="rId10"/>
    <p:sldId id="624" r:id="rId11"/>
    <p:sldId id="625" r:id="rId12"/>
    <p:sldId id="626" r:id="rId13"/>
    <p:sldId id="627" r:id="rId14"/>
    <p:sldId id="628" r:id="rId15"/>
    <p:sldId id="629" r:id="rId16"/>
    <p:sldId id="631" r:id="rId17"/>
    <p:sldId id="633" r:id="rId18"/>
    <p:sldId id="632" r:id="rId19"/>
    <p:sldId id="634" r:id="rId20"/>
    <p:sldId id="630" r:id="rId21"/>
    <p:sldId id="636" r:id="rId22"/>
    <p:sldId id="637" r:id="rId23"/>
    <p:sldId id="638" r:id="rId24"/>
    <p:sldId id="639" r:id="rId25"/>
    <p:sldId id="615" r:id="rId26"/>
  </p:sldIdLst>
  <p:sldSz cx="9144000" cy="6858000" type="screen4x3"/>
  <p:notesSz cx="7099300" cy="10234613"/>
  <p:embeddedFontLst>
    <p:embeddedFont>
      <p:font typeface="Bodoni MT Black" pitchFamily="18" charset="0"/>
      <p:bold r:id="rId29"/>
      <p:boldItalic r:id="rId30"/>
    </p:embeddedFont>
    <p:embeddedFont>
      <p:font typeface="Berlin Sans FB" pitchFamily="34" charset="0"/>
      <p:regular r:id="rId31"/>
      <p:bold r:id="rId32"/>
    </p:embeddedFont>
    <p:embeddedFont>
      <p:font typeface="Arial Unicode MS" pitchFamily="34" charset="-122"/>
      <p:regular r:id="rId33"/>
    </p:embeddedFont>
  </p:embeddedFontLst>
  <p:custDataLst>
    <p:tags r:id="rId34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953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047" autoAdjust="0"/>
    <p:restoredTop sz="94552" autoAdjust="0"/>
  </p:normalViewPr>
  <p:slideViewPr>
    <p:cSldViewPr snapToGrid="0">
      <p:cViewPr>
        <p:scale>
          <a:sx n="75" d="100"/>
          <a:sy n="75" d="100"/>
        </p:scale>
        <p:origin x="-1230" y="-798"/>
      </p:cViewPr>
      <p:guideLst>
        <p:guide orient="horz" pos="4319"/>
        <p:guide pos="213"/>
        <p:guide pos="5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2" tIns="46711" rIns="93422" bIns="46711" numCol="1" anchor="t" anchorCtr="0" compatLnSpc="1">
            <a:prstTxWarp prst="textNoShape">
              <a:avLst/>
            </a:prstTxWarp>
          </a:bodyPr>
          <a:lstStyle>
            <a:lvl1pPr defTabSz="932117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1289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2" tIns="46711" rIns="93422" bIns="46711" numCol="1" anchor="t" anchorCtr="0" compatLnSpc="1">
            <a:prstTxWarp prst="textNoShape">
              <a:avLst/>
            </a:prstTxWarp>
          </a:bodyPr>
          <a:lstStyle>
            <a:lvl1pPr algn="r" defTabSz="932117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1213"/>
            <a:ext cx="30495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2" tIns="46711" rIns="93422" bIns="46711" numCol="1" anchor="b" anchorCtr="0" compatLnSpc="1">
            <a:prstTxWarp prst="textNoShape">
              <a:avLst/>
            </a:prstTxWarp>
          </a:bodyPr>
          <a:lstStyle>
            <a:lvl1pPr defTabSz="932117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9701213"/>
            <a:ext cx="31289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2" tIns="46711" rIns="93422" bIns="46711" numCol="1" anchor="b" anchorCtr="0" compatLnSpc="1">
            <a:prstTxWarp prst="textNoShape">
              <a:avLst/>
            </a:prstTxWarp>
          </a:bodyPr>
          <a:lstStyle>
            <a:lvl1pPr algn="r" defTabSz="932117" eaLnBrk="1" hangingPunct="1">
              <a:defRPr sz="1300"/>
            </a:lvl1pPr>
          </a:lstStyle>
          <a:p>
            <a:pPr>
              <a:defRPr/>
            </a:pPr>
            <a:fld id="{7C26DC44-563B-42CC-8C2A-6CA557E95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30" rIns="99057" bIns="49530" numCol="1" anchor="t" anchorCtr="0" compatLnSpc="1">
            <a:prstTxWarp prst="textNoShape">
              <a:avLst/>
            </a:prstTxWarp>
          </a:bodyPr>
          <a:lstStyle>
            <a:lvl1pPr defTabSz="988709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30" rIns="99057" bIns="49530" numCol="1" anchor="t" anchorCtr="0" compatLnSpc="1">
            <a:prstTxWarp prst="textNoShape">
              <a:avLst/>
            </a:prstTxWarp>
          </a:bodyPr>
          <a:lstStyle>
            <a:lvl1pPr algn="r" defTabSz="988709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30" rIns="99057" bIns="49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30" rIns="99057" bIns="49530" numCol="1" anchor="b" anchorCtr="0" compatLnSpc="1">
            <a:prstTxWarp prst="textNoShape">
              <a:avLst/>
            </a:prstTxWarp>
          </a:bodyPr>
          <a:lstStyle>
            <a:lvl1pPr defTabSz="988709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30" rIns="99057" bIns="49530" numCol="1" anchor="b" anchorCtr="0" compatLnSpc="1">
            <a:prstTxWarp prst="textNoShape">
              <a:avLst/>
            </a:prstTxWarp>
          </a:bodyPr>
          <a:lstStyle>
            <a:lvl1pPr algn="r" defTabSz="988709" eaLnBrk="1" hangingPunct="1">
              <a:defRPr sz="1400"/>
            </a:lvl1pPr>
          </a:lstStyle>
          <a:p>
            <a:pPr>
              <a:defRPr/>
            </a:pPr>
            <a:fld id="{26CA640D-18E8-4ACB-86D2-1F76FD2F4D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7425"/>
            <a:fld id="{F5AE9BB0-53D0-43DC-BF83-EABDFE1A9271}" type="slidenum">
              <a:rPr lang="en-GB" smtClean="0"/>
              <a:pPr defTabSz="987425"/>
              <a:t>1</a:t>
            </a:fld>
            <a:endParaRPr lang="en-GB" smtClean="0"/>
          </a:p>
        </p:txBody>
      </p:sp>
      <p:sp>
        <p:nvSpPr>
          <p:cNvPr id="33795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57175" y="5465763"/>
            <a:ext cx="6657975" cy="4214812"/>
          </a:xfrm>
          <a:noFill/>
          <a:ln/>
        </p:spPr>
        <p:txBody>
          <a:bodyPr lIns="93719" tIns="46862" rIns="93719" bIns="46862"/>
          <a:lstStyle/>
          <a:p>
            <a:pPr eaLnBrk="1" hangingPunct="1"/>
            <a:endParaRPr lang="en-GB" smtClean="0"/>
          </a:p>
        </p:txBody>
      </p:sp>
      <p:sp>
        <p:nvSpPr>
          <p:cNvPr id="33796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0"/>
            <a:ext cx="6965950" cy="522605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7425"/>
            <a:fld id="{CF12EE92-4911-4D75-8E3F-56EEBFA173D7}" type="slidenum">
              <a:rPr lang="en-GB" smtClean="0"/>
              <a:pPr defTabSz="987425"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A640D-18E8-4ACB-86D2-1F76FD2F4DA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7425"/>
            <a:fld id="{905F39CA-5A1F-4248-82B4-216763C1B9F9}" type="slidenum">
              <a:rPr lang="en-GB" smtClean="0"/>
              <a:pPr defTabSz="987425"/>
              <a:t>25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benannt-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2887663"/>
            <a:ext cx="13811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4521933" y="6110654"/>
            <a:ext cx="462206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Dept. of Computer Science</a:t>
            </a:r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81275" y="1639888"/>
            <a:ext cx="6081713" cy="909637"/>
          </a:xfrm>
        </p:spPr>
        <p:txBody>
          <a:bodyPr lIns="91440" rIns="91440"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1275" y="2547938"/>
            <a:ext cx="6088063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8E794C71-4690-4089-9A93-D58A7C9781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E65AB8C9-1AFF-4434-ADB7-87D155E8AC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70115" y="0"/>
            <a:ext cx="827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Wilman 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Presents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0ECBD28D-78BE-455E-A3F0-0EEF478739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1377" name="Picture 1"/>
          <p:cNvPicPr>
            <a:picLocks noChangeAspect="1" noChangeArrowheads="1"/>
          </p:cNvPicPr>
          <p:nvPr userDrawn="1"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373795" cy="46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DF667F1C-3414-4AEB-9AF2-EBEEA2F0B9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646B32BD-329D-4E7E-8B59-2ECEBAC8BF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80F60C32-BEFF-4C59-94EB-5321F26D5F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F077FB2F-F44A-4D17-AF9A-5F7607869E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7BB77A63-78AC-47EF-9EA8-46C85C19C6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E84C094C-15F5-4C7A-98F8-47E6D45557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AFC48E89-8DDD-4722-AD66-7798F21853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22300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879600"/>
            <a:ext cx="85248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" y="6500813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52CB7594-62B4-42DD-B655-C3B8A2696E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6149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3025" y="6154738"/>
            <a:ext cx="1450975" cy="703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150" name="Picture 1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53188" y="6503988"/>
            <a:ext cx="1697037" cy="354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151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t="-2438"/>
          <a:stretch>
            <a:fillRect/>
          </a:stretch>
        </p:blipFill>
        <p:spPr bwMode="auto">
          <a:xfrm>
            <a:off x="3076575" y="6488113"/>
            <a:ext cx="34559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point.de/" TargetMode="External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7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819275" y="1149807"/>
            <a:ext cx="6986588" cy="1293813"/>
          </a:xfrm>
        </p:spPr>
        <p:txBody>
          <a:bodyPr/>
          <a:lstStyle/>
          <a:p>
            <a:pPr eaLnBrk="1" hangingPunct="1"/>
            <a:r>
              <a:rPr lang="en-US" dirty="0" smtClean="0"/>
              <a:t>Very Low Resolution Face Recognition Problem</a:t>
            </a:r>
            <a:endParaRPr lang="de-DE" dirty="0" smtClean="0"/>
          </a:p>
        </p:txBody>
      </p:sp>
      <p:sp>
        <p:nvSpPr>
          <p:cNvPr id="921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581275" y="2460854"/>
            <a:ext cx="6088063" cy="904875"/>
          </a:xfrm>
        </p:spPr>
        <p:txBody>
          <a:bodyPr/>
          <a:lstStyle/>
          <a:p>
            <a:pPr eaLnBrk="1" hangingPunct="1"/>
            <a:r>
              <a:rPr lang="de-DE" sz="1600" b="0" dirty="0" smtClean="0"/>
              <a:t>Student : Mr. Wilman, Weiwen Zou</a:t>
            </a:r>
          </a:p>
          <a:p>
            <a:pPr eaLnBrk="1" hangingPunct="1"/>
            <a:r>
              <a:rPr lang="de-DE" sz="1600" b="0" dirty="0" smtClean="0"/>
              <a:t>Supervisor: Prof. Pong C. Yuen</a:t>
            </a:r>
          </a:p>
          <a:p>
            <a:pPr eaLnBrk="1" hangingPunct="1"/>
            <a:r>
              <a:rPr lang="de-DE" sz="1600" b="0" dirty="0" smtClean="0"/>
              <a:t>Co-supervisor: Prof. Jiming Liu</a:t>
            </a:r>
          </a:p>
          <a:p>
            <a:pPr eaLnBrk="1" hangingPunct="1"/>
            <a:r>
              <a:rPr lang="de-DE" sz="1600" b="0" dirty="0" smtClean="0"/>
              <a:t>Date:  15th Mar 2009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ym typeface="Wingdings" pitchFamily="2" charset="2"/>
              </a:rPr>
              <a:t>Proposed method  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9190" y="2934673"/>
            <a:ext cx="8515350" cy="91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Relationship learning based face </a:t>
            </a:r>
            <a:r>
              <a:rPr lang="en-US" sz="3200" b="1" kern="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super resolution framework</a:t>
            </a:r>
            <a:endParaRPr kumimoji="0" lang="en-US" sz="3200" b="1" i="0" u="none" strike="noStrike" kern="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Framework: Relationship Learning based face 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9" y="1589314"/>
            <a:ext cx="3338512" cy="4319362"/>
          </a:xfrm>
        </p:spPr>
        <p:txBody>
          <a:bodyPr/>
          <a:lstStyle/>
          <a:p>
            <a:r>
              <a:rPr lang="en-US" dirty="0" smtClean="0"/>
              <a:t>Two phases:</a:t>
            </a:r>
          </a:p>
          <a:p>
            <a:pPr lvl="1"/>
            <a:r>
              <a:rPr lang="en-US" dirty="0" smtClean="0"/>
              <a:t>Determine the relationship operator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lvl="1"/>
            <a:r>
              <a:rPr lang="en-US" dirty="0" smtClean="0">
                <a:latin typeface="+mj-lt"/>
                <a:cs typeface="Times New Roman" pitchFamily="18" charset="0"/>
              </a:rPr>
              <a:t>Reconstruct HR images by applying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+mj-lt"/>
                <a:cs typeface="Times New Roman" pitchFamily="18" charset="0"/>
              </a:rPr>
              <a:t> on input image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Advantages:</a:t>
            </a:r>
          </a:p>
          <a:p>
            <a:pPr lvl="1"/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New data constraint</a:t>
            </a:r>
            <a:r>
              <a:rPr lang="en-US" dirty="0" smtClean="0">
                <a:latin typeface="+mj-lt"/>
                <a:cs typeface="Times New Roman" pitchFamily="18" charset="0"/>
              </a:rPr>
              <a:t>: measure error on HR space</a:t>
            </a:r>
          </a:p>
          <a:p>
            <a:pPr lvl="1"/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Discriminative constraint</a:t>
            </a:r>
            <a:r>
              <a:rPr lang="en-US" dirty="0" smtClean="0">
                <a:latin typeface="+mj-lt"/>
                <a:cs typeface="Times New Roman" pitchFamily="18" charset="0"/>
              </a:rPr>
              <a:t>: using the label information to enhance the </a:t>
            </a:r>
            <a:r>
              <a:rPr lang="en-US" dirty="0" err="1" smtClean="0">
                <a:latin typeface="+mj-lt"/>
                <a:cs typeface="Times New Roman" pitchFamily="18" charset="0"/>
              </a:rPr>
              <a:t>discriminability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Proposed method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486" y="1698607"/>
            <a:ext cx="5248443" cy="382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3514" y="5508171"/>
            <a:ext cx="4212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Illustrate the idea of proposed new  face SR framework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9" y="1243790"/>
            <a:ext cx="7542022" cy="4965941"/>
          </a:xfrm>
        </p:spPr>
        <p:txBody>
          <a:bodyPr/>
          <a:lstStyle/>
          <a:p>
            <a:r>
              <a:rPr lang="en-US" dirty="0" smtClean="0"/>
              <a:t> Determine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 by minimizing the reconstruction error: </a:t>
            </a:r>
          </a:p>
          <a:p>
            <a:pPr lvl="1"/>
            <a:r>
              <a:rPr lang="en-US" dirty="0" smtClean="0"/>
              <a:t>the error between the reconstructed HR image and original HR image </a:t>
            </a:r>
          </a:p>
          <a:p>
            <a:pPr lvl="1"/>
            <a:r>
              <a:rPr lang="en-US" dirty="0" smtClean="0"/>
              <a:t>estimate this error by a new data constraint </a:t>
            </a:r>
          </a:p>
          <a:p>
            <a:r>
              <a:rPr lang="en-US" dirty="0" smtClean="0"/>
              <a:t> Given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training image pairs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Given a testing image                 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5913847" y="2226268"/>
            <a:ext cx="2561991" cy="3222171"/>
            <a:chOff x="5957389" y="2603632"/>
            <a:chExt cx="2561991" cy="3222171"/>
          </a:xfrm>
        </p:grpSpPr>
        <p:grpSp>
          <p:nvGrpSpPr>
            <p:cNvPr id="49" name="Group 48"/>
            <p:cNvGrpSpPr/>
            <p:nvPr/>
          </p:nvGrpSpPr>
          <p:grpSpPr>
            <a:xfrm>
              <a:off x="5957389" y="2603632"/>
              <a:ext cx="2561991" cy="3222171"/>
              <a:chOff x="5957389" y="2603632"/>
              <a:chExt cx="2561991" cy="3222171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6018671" y="2603632"/>
                <a:ext cx="2500709" cy="322217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57389" y="2702250"/>
                <a:ext cx="400110" cy="300251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Berlin Sans FB" pitchFamily="34" charset="0"/>
                    <a:ea typeface="Arial Unicode MS" pitchFamily="34" charset="-122"/>
                    <a:cs typeface="Arial Unicode MS" pitchFamily="34" charset="-122"/>
                  </a:rPr>
                  <a:t>HR image space        VLR image space</a:t>
                </a:r>
                <a:endParaRPr lang="en-US" sz="1400" dirty="0">
                  <a:latin typeface="Berlin Sans FB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cxnSp>
          <p:nvCxnSpPr>
            <p:cNvPr id="39" name="Straight Connector 38"/>
            <p:cNvCxnSpPr>
              <a:stCxn id="35" idx="1"/>
              <a:endCxn id="35" idx="3"/>
            </p:cNvCxnSpPr>
            <p:nvPr/>
          </p:nvCxnSpPr>
          <p:spPr bwMode="auto">
            <a:xfrm rot="10800000" flipH="1">
              <a:off x="6018670" y="4214718"/>
              <a:ext cx="250070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Learning based Face SR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Proposed method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5175" y="2478865"/>
            <a:ext cx="1118162" cy="32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479" y="2902916"/>
            <a:ext cx="1851112" cy="41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135" y="3657204"/>
            <a:ext cx="2871109" cy="46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19" y="4168518"/>
            <a:ext cx="4148248" cy="111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rot="5400000">
            <a:off x="1392474" y="3462469"/>
            <a:ext cx="322701" cy="1588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rot="5400000">
            <a:off x="1371091" y="4353639"/>
            <a:ext cx="340519" cy="1588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7364693" y="3260987"/>
            <a:ext cx="567226" cy="50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6210964" y="3006083"/>
            <a:ext cx="12828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21060" y="2513003"/>
            <a:ext cx="270327" cy="302349"/>
            <a:chOff x="6864602" y="2890367"/>
            <a:chExt cx="270327" cy="302349"/>
          </a:xfrm>
        </p:grpSpPr>
        <p:cxnSp>
          <p:nvCxnSpPr>
            <p:cNvPr id="105492" name="AutoShape 20"/>
            <p:cNvCxnSpPr>
              <a:cxnSpLocks noChangeShapeType="1"/>
            </p:cNvCxnSpPr>
            <p:nvPr/>
          </p:nvCxnSpPr>
          <p:spPr bwMode="auto">
            <a:xfrm rot="17688961">
              <a:off x="6967700" y="3040969"/>
              <a:ext cx="302349" cy="11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494" name="AutoShape 22"/>
            <p:cNvCxnSpPr>
              <a:cxnSpLocks noChangeShapeType="1"/>
            </p:cNvCxnSpPr>
            <p:nvPr/>
          </p:nvCxnSpPr>
          <p:spPr bwMode="auto">
            <a:xfrm rot="17688961">
              <a:off x="6999766" y="2840519"/>
              <a:ext cx="0" cy="2703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7" name="Group 46"/>
          <p:cNvGrpSpPr/>
          <p:nvPr/>
        </p:nvGrpSpPr>
        <p:grpSpPr>
          <a:xfrm>
            <a:off x="7791436" y="2799980"/>
            <a:ext cx="239400" cy="302349"/>
            <a:chOff x="7834978" y="3177344"/>
            <a:chExt cx="239400" cy="302349"/>
          </a:xfrm>
        </p:grpSpPr>
        <p:cxnSp>
          <p:nvCxnSpPr>
            <p:cNvPr id="105493" name="AutoShape 21"/>
            <p:cNvCxnSpPr>
              <a:cxnSpLocks noChangeShapeType="1"/>
            </p:cNvCxnSpPr>
            <p:nvPr/>
          </p:nvCxnSpPr>
          <p:spPr bwMode="auto">
            <a:xfrm rot="17688961">
              <a:off x="7689862" y="3327946"/>
              <a:ext cx="302349" cy="11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495" name="AutoShape 23"/>
            <p:cNvCxnSpPr>
              <a:cxnSpLocks noChangeShapeType="1"/>
            </p:cNvCxnSpPr>
            <p:nvPr/>
          </p:nvCxnSpPr>
          <p:spPr bwMode="auto">
            <a:xfrm rot="17688961" flipV="1">
              <a:off x="7954678" y="3250293"/>
              <a:ext cx="0" cy="2394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6815067" y="4467717"/>
            <a:ext cx="407240" cy="44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311549" y="2432608"/>
            <a:ext cx="1805090" cy="2832145"/>
            <a:chOff x="6314147" y="2809972"/>
            <a:chExt cx="1805090" cy="2832145"/>
          </a:xfrm>
        </p:grpSpPr>
        <p:grpSp>
          <p:nvGrpSpPr>
            <p:cNvPr id="105485" name="Group 13"/>
            <p:cNvGrpSpPr>
              <a:grpSpLocks/>
            </p:cNvGrpSpPr>
            <p:nvPr/>
          </p:nvGrpSpPr>
          <p:grpSpPr bwMode="auto">
            <a:xfrm>
              <a:off x="6314147" y="2809972"/>
              <a:ext cx="1791856" cy="1340984"/>
              <a:chOff x="5311" y="3537"/>
              <a:chExt cx="1540" cy="1152"/>
            </a:xfrm>
          </p:grpSpPr>
          <p:cxnSp>
            <p:nvCxnSpPr>
              <p:cNvPr id="105486" name="AutoShape 14"/>
              <p:cNvCxnSpPr>
                <a:cxnSpLocks noChangeShapeType="1"/>
              </p:cNvCxnSpPr>
              <p:nvPr/>
            </p:nvCxnSpPr>
            <p:spPr bwMode="auto">
              <a:xfrm>
                <a:off x="5872" y="4401"/>
                <a:ext cx="979" cy="0"/>
              </a:xfrm>
              <a:prstGeom prst="straightConnector1">
                <a:avLst/>
              </a:prstGeom>
              <a:noFill/>
              <a:ln w="9525">
                <a:solidFill>
                  <a:srgbClr val="76923C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487" name="AutoShape 15"/>
              <p:cNvCxnSpPr>
                <a:cxnSpLocks noChangeShapeType="1"/>
              </p:cNvCxnSpPr>
              <p:nvPr/>
            </p:nvCxnSpPr>
            <p:spPr bwMode="auto">
              <a:xfrm flipV="1">
                <a:off x="5872" y="3537"/>
                <a:ext cx="0" cy="864"/>
              </a:xfrm>
              <a:prstGeom prst="straightConnector1">
                <a:avLst/>
              </a:prstGeom>
              <a:noFill/>
              <a:ln w="9525">
                <a:solidFill>
                  <a:srgbClr val="76923C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488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5311" y="4401"/>
                <a:ext cx="561" cy="288"/>
              </a:xfrm>
              <a:prstGeom prst="straightConnector1">
                <a:avLst/>
              </a:prstGeom>
              <a:noFill/>
              <a:ln w="9525">
                <a:solidFill>
                  <a:srgbClr val="76923C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05480" name="Group 8"/>
            <p:cNvGrpSpPr>
              <a:grpSpLocks/>
            </p:cNvGrpSpPr>
            <p:nvPr/>
          </p:nvGrpSpPr>
          <p:grpSpPr bwMode="auto">
            <a:xfrm>
              <a:off x="6327381" y="4301133"/>
              <a:ext cx="1791856" cy="1340984"/>
              <a:chOff x="5288" y="3537"/>
              <a:chExt cx="1540" cy="1152"/>
            </a:xfrm>
          </p:grpSpPr>
          <p:cxnSp>
            <p:nvCxnSpPr>
              <p:cNvPr id="105481" name="AutoShape 9"/>
              <p:cNvCxnSpPr>
                <a:cxnSpLocks noChangeShapeType="1"/>
              </p:cNvCxnSpPr>
              <p:nvPr/>
            </p:nvCxnSpPr>
            <p:spPr bwMode="auto">
              <a:xfrm>
                <a:off x="5849" y="4401"/>
                <a:ext cx="979" cy="0"/>
              </a:xfrm>
              <a:prstGeom prst="straightConnector1">
                <a:avLst/>
              </a:prstGeom>
              <a:noFill/>
              <a:ln w="9525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482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5849" y="3537"/>
                <a:ext cx="0" cy="864"/>
              </a:xfrm>
              <a:prstGeom prst="straightConnector1">
                <a:avLst/>
              </a:prstGeom>
              <a:noFill/>
              <a:ln w="9525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483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5288" y="4401"/>
                <a:ext cx="561" cy="288"/>
              </a:xfrm>
              <a:prstGeom prst="straightConnector1">
                <a:avLst/>
              </a:prstGeom>
              <a:noFill/>
              <a:ln w="9525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33" name="Freeform 32"/>
          <p:cNvSpPr/>
          <p:nvPr/>
        </p:nvSpPr>
        <p:spPr bwMode="auto">
          <a:xfrm>
            <a:off x="6848588" y="2993628"/>
            <a:ext cx="655092" cy="1746914"/>
          </a:xfrm>
          <a:custGeom>
            <a:avLst/>
            <a:gdLst>
              <a:gd name="connsiteX0" fmla="*/ 655092 w 655092"/>
              <a:gd name="connsiteY0" fmla="*/ 1746914 h 1746914"/>
              <a:gd name="connsiteX1" fmla="*/ 95534 w 655092"/>
              <a:gd name="connsiteY1" fmla="*/ 1050878 h 1746914"/>
              <a:gd name="connsiteX2" fmla="*/ 81886 w 655092"/>
              <a:gd name="connsiteY2" fmla="*/ 0 h 174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092" h="1746914">
                <a:moveTo>
                  <a:pt x="655092" y="1746914"/>
                </a:moveTo>
                <a:cubicBezTo>
                  <a:pt x="423080" y="1544472"/>
                  <a:pt x="191068" y="1342030"/>
                  <a:pt x="95534" y="1050878"/>
                </a:cubicBezTo>
                <a:cubicBezTo>
                  <a:pt x="0" y="759726"/>
                  <a:pt x="40943" y="379863"/>
                  <a:pt x="81886" y="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9801">
            <a:off x="7221269" y="2292550"/>
            <a:ext cx="777788" cy="41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6877549" y="2823396"/>
            <a:ext cx="168714" cy="165804"/>
          </a:xfrm>
          <a:prstGeom prst="ellipse">
            <a:avLst/>
          </a:prstGeom>
          <a:solidFill>
            <a:srgbClr val="E36C0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508940" y="3096311"/>
            <a:ext cx="236581" cy="1753430"/>
            <a:chOff x="7552482" y="3473675"/>
            <a:chExt cx="236581" cy="1753430"/>
          </a:xfrm>
        </p:grpSpPr>
        <p:sp>
          <p:nvSpPr>
            <p:cNvPr id="105484" name="Oval 12"/>
            <p:cNvSpPr>
              <a:spLocks noChangeArrowheads="1"/>
            </p:cNvSpPr>
            <p:nvPr/>
          </p:nvSpPr>
          <p:spPr bwMode="auto">
            <a:xfrm>
              <a:off x="7552482" y="5119105"/>
              <a:ext cx="108000" cy="1080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00" name="Oval 28"/>
            <p:cNvSpPr>
              <a:spLocks noChangeArrowheads="1"/>
            </p:cNvSpPr>
            <p:nvPr/>
          </p:nvSpPr>
          <p:spPr bwMode="auto">
            <a:xfrm>
              <a:off x="7620349" y="3473675"/>
              <a:ext cx="168714" cy="168714"/>
            </a:xfrm>
            <a:prstGeom prst="ellipse">
              <a:avLst/>
            </a:prstGeom>
            <a:solidFill>
              <a:srgbClr val="5F497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6" name="Straight Connector 35"/>
            <p:cNvCxnSpPr>
              <a:stCxn id="105484" idx="0"/>
              <a:endCxn id="105500" idx="4"/>
            </p:cNvCxnSpPr>
            <p:nvPr/>
          </p:nvCxnSpPr>
          <p:spPr bwMode="auto">
            <a:xfrm rot="5400000" flipH="1" flipV="1">
              <a:off x="6917236" y="4331635"/>
              <a:ext cx="1476716" cy="982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6472646" y="35055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 rot="1021397">
            <a:off x="7084808" y="3242136"/>
            <a:ext cx="655092" cy="1384106"/>
          </a:xfrm>
          <a:custGeom>
            <a:avLst/>
            <a:gdLst>
              <a:gd name="connsiteX0" fmla="*/ 655092 w 655092"/>
              <a:gd name="connsiteY0" fmla="*/ 1746914 h 1746914"/>
              <a:gd name="connsiteX1" fmla="*/ 95534 w 655092"/>
              <a:gd name="connsiteY1" fmla="*/ 1050878 h 1746914"/>
              <a:gd name="connsiteX2" fmla="*/ 81886 w 655092"/>
              <a:gd name="connsiteY2" fmla="*/ 0 h 174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092" h="1746914">
                <a:moveTo>
                  <a:pt x="655092" y="1746914"/>
                </a:moveTo>
                <a:cubicBezTo>
                  <a:pt x="423080" y="1544472"/>
                  <a:pt x="191068" y="1342030"/>
                  <a:pt x="95534" y="1050878"/>
                </a:cubicBezTo>
                <a:cubicBezTo>
                  <a:pt x="0" y="759726"/>
                  <a:pt x="40943" y="379863"/>
                  <a:pt x="81886" y="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14400" y="3367317"/>
            <a:ext cx="3048000" cy="841838"/>
            <a:chOff x="914400" y="3483429"/>
            <a:chExt cx="3048000" cy="841838"/>
          </a:xfrm>
        </p:grpSpPr>
        <p:sp>
          <p:nvSpPr>
            <p:cNvPr id="54" name="Rectangle 53"/>
            <p:cNvSpPr/>
            <p:nvPr/>
          </p:nvSpPr>
          <p:spPr bwMode="auto">
            <a:xfrm>
              <a:off x="914400" y="3759209"/>
              <a:ext cx="3048000" cy="5660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73943" y="3483429"/>
              <a:ext cx="1863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new data constraint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189067" y="5209946"/>
            <a:ext cx="2299898" cy="871537"/>
            <a:chOff x="3189067" y="5209946"/>
            <a:chExt cx="2299898" cy="871537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89067" y="5209946"/>
              <a:ext cx="769465" cy="871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3991439" y="5428339"/>
              <a:ext cx="14975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=R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(       )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5582" y="5440022"/>
            <a:ext cx="448628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5295 0.0287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6 L 0.05626 0.03264 " pathEditMode="relative" ptsTypes="AA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1927 0.01875 " pathEditMode="relative" ptsTypes="AA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4237 0.0087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2" animBg="1"/>
      <p:bldP spid="105499" grpId="0" animBg="1"/>
      <p:bldP spid="105499" grpId="1" animBg="1"/>
      <p:bldP spid="50" grpId="0"/>
      <p:bldP spid="50" grpId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248230"/>
            <a:ext cx="5457598" cy="2081824"/>
          </a:xfrm>
        </p:spPr>
        <p:txBody>
          <a:bodyPr/>
          <a:lstStyle/>
          <a:p>
            <a:r>
              <a:rPr lang="en-US" dirty="0" smtClean="0"/>
              <a:t> Enhance the </a:t>
            </a:r>
            <a:r>
              <a:rPr lang="en-US" dirty="0" err="1" smtClean="0"/>
              <a:t>discriminability</a:t>
            </a:r>
            <a:r>
              <a:rPr lang="en-US" dirty="0" smtClean="0"/>
              <a:t> of the image. The reconstructed HR image should:</a:t>
            </a:r>
          </a:p>
          <a:p>
            <a:pPr lvl="1"/>
            <a:r>
              <a:rPr lang="en-US" dirty="0" smtClean="0"/>
              <a:t>far away from other classes</a:t>
            </a:r>
          </a:p>
          <a:p>
            <a:pPr lvl="1"/>
            <a:r>
              <a:rPr lang="en-US" dirty="0" smtClean="0"/>
              <a:t>clustered to the same class </a:t>
            </a:r>
          </a:p>
          <a:p>
            <a:r>
              <a:rPr lang="en-US" dirty="0" smtClean="0"/>
              <a:t>Discriminative Constraint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Proposed method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6835" y="1014553"/>
            <a:ext cx="2627893" cy="414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315" y="3208503"/>
            <a:ext cx="4472413" cy="99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9410" y="4099092"/>
            <a:ext cx="3557002" cy="99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9870" y="5186719"/>
            <a:ext cx="4844954" cy="93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Experiments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9190" y="2934673"/>
            <a:ext cx="8515350" cy="91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Experiments</a:t>
            </a:r>
            <a:endParaRPr kumimoji="0" lang="en-US" sz="3200" b="1" i="0" u="none" strike="noStrike" kern="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31" y="1096260"/>
            <a:ext cx="8524875" cy="5057800"/>
          </a:xfrm>
        </p:spPr>
        <p:txBody>
          <a:bodyPr/>
          <a:lstStyle/>
          <a:p>
            <a:r>
              <a:rPr lang="en-US" dirty="0" smtClean="0"/>
              <a:t>Methodology </a:t>
            </a:r>
          </a:p>
          <a:p>
            <a:pPr lvl="1"/>
            <a:r>
              <a:rPr lang="en-US" dirty="0" smtClean="0"/>
              <a:t>Experiment 1: evaluate the effectiveness of </a:t>
            </a:r>
            <a:r>
              <a:rPr lang="en-US" b="1" dirty="0" smtClean="0"/>
              <a:t>new data constraint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 new SR method, using only new data constraint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image quality in terms of human visual quality and objective measurement (MSE, Entropy)</a:t>
            </a:r>
          </a:p>
          <a:p>
            <a:pPr lvl="1"/>
            <a:r>
              <a:rPr lang="en-US" dirty="0" smtClean="0"/>
              <a:t>Experiment 2: evaluate the </a:t>
            </a:r>
            <a:r>
              <a:rPr lang="en-US" b="1" dirty="0" err="1" smtClean="0"/>
              <a:t>discriminability</a:t>
            </a:r>
            <a:r>
              <a:rPr lang="en-US" dirty="0" smtClean="0"/>
              <a:t> of the reconstructed HR images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 new SR method integrated with discriminative constraint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recognition performance (rank 1 recognition rate , CMC)</a:t>
            </a:r>
          </a:p>
          <a:p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 CMU PIE: </a:t>
            </a:r>
            <a:r>
              <a:rPr lang="en-US" dirty="0" smtClean="0">
                <a:solidFill>
                  <a:srgbClr val="FF0000"/>
                </a:solidFill>
              </a:rPr>
              <a:t>21</a:t>
            </a:r>
            <a:r>
              <a:rPr lang="en-US" dirty="0" smtClean="0"/>
              <a:t> lighting conditions with </a:t>
            </a:r>
            <a:r>
              <a:rPr lang="en-US" dirty="0" smtClean="0">
                <a:solidFill>
                  <a:srgbClr val="FF0000"/>
                </a:solidFill>
              </a:rPr>
              <a:t>frontal</a:t>
            </a:r>
            <a:r>
              <a:rPr lang="en-US" dirty="0" smtClean="0"/>
              <a:t> view per class, total </a:t>
            </a:r>
            <a:r>
              <a:rPr lang="en-US" dirty="0" smtClean="0">
                <a:solidFill>
                  <a:srgbClr val="FF0000"/>
                </a:solidFill>
              </a:rPr>
              <a:t>68</a:t>
            </a:r>
            <a:r>
              <a:rPr lang="en-US" dirty="0" smtClean="0"/>
              <a:t> classes, </a:t>
            </a:r>
            <a:r>
              <a:rPr lang="en-US" dirty="0" smtClean="0">
                <a:solidFill>
                  <a:srgbClr val="FF0000"/>
                </a:solidFill>
              </a:rPr>
              <a:t>13</a:t>
            </a:r>
            <a:r>
              <a:rPr lang="en-US" dirty="0" smtClean="0"/>
              <a:t> for training</a:t>
            </a:r>
          </a:p>
          <a:p>
            <a:pPr lvl="1"/>
            <a:r>
              <a:rPr lang="en-US" dirty="0" smtClean="0"/>
              <a:t> FRGC V2.0: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images per class / </a:t>
            </a:r>
            <a:r>
              <a:rPr lang="en-US" dirty="0" smtClean="0">
                <a:solidFill>
                  <a:srgbClr val="FF0000"/>
                </a:solidFill>
              </a:rPr>
              <a:t>311</a:t>
            </a:r>
            <a:r>
              <a:rPr lang="en-US" dirty="0" smtClean="0"/>
              <a:t> classes / pose, lighting , expression, </a:t>
            </a:r>
            <a:r>
              <a:rPr lang="en-US" dirty="0" smtClean="0">
                <a:solidFill>
                  <a:srgbClr val="FF0000"/>
                </a:solidFill>
              </a:rPr>
              <a:t>8 </a:t>
            </a:r>
            <a:r>
              <a:rPr lang="en-US" dirty="0" smtClean="0"/>
              <a:t>for training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Surveillant</a:t>
            </a:r>
            <a:r>
              <a:rPr lang="en-US" dirty="0" smtClean="0"/>
              <a:t> Camera Face (</a:t>
            </a:r>
            <a:r>
              <a:rPr lang="en-US" dirty="0" err="1" smtClean="0"/>
              <a:t>SCface</a:t>
            </a:r>
            <a:r>
              <a:rPr lang="en-US" dirty="0" smtClean="0"/>
              <a:t>):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images per class / </a:t>
            </a:r>
            <a:r>
              <a:rPr lang="en-US" dirty="0" smtClean="0">
                <a:solidFill>
                  <a:srgbClr val="FF0000"/>
                </a:solidFill>
              </a:rPr>
              <a:t>130</a:t>
            </a:r>
            <a:r>
              <a:rPr lang="en-US" dirty="0" smtClean="0"/>
              <a:t> classes ,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for training 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Experiments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7339" y="1255582"/>
            <a:ext cx="3152634" cy="4490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(a) input VLR images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(b) Bi-cubic interpolation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(c) Hallucination Face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(d) </a:t>
            </a:r>
            <a:r>
              <a:rPr lang="en-US" sz="1800" dirty="0" err="1" smtClean="0"/>
              <a:t>Eigentransformation</a:t>
            </a:r>
            <a:r>
              <a:rPr lang="en-US" sz="1800" dirty="0" smtClean="0"/>
              <a:t> based Face SR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(e) Kernel prior based Face SR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(f) Proposed method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(g) Original HR images</a:t>
            </a:r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25672" y="1173424"/>
            <a:ext cx="5272015" cy="4585931"/>
            <a:chOff x="125672" y="1173424"/>
            <a:chExt cx="5272015" cy="4585931"/>
          </a:xfrm>
        </p:grpSpPr>
        <p:pic>
          <p:nvPicPr>
            <p:cNvPr id="1095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672" y="1173424"/>
              <a:ext cx="5272015" cy="4585931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 bwMode="auto">
            <a:xfrm>
              <a:off x="3964135" y="1201003"/>
              <a:ext cx="706340" cy="4326340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064525" y="1134660"/>
            <a:ext cx="8079475" cy="462639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1: Image Quality (by human visual)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Experiments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68240" y="5800298"/>
            <a:ext cx="472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LR 7 x 6                                                          HR: 56 x 48 </a:t>
            </a:r>
            <a:endParaRPr lang="en-US" sz="1400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082" y="1603718"/>
            <a:ext cx="4226727" cy="4051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2: Image Quality (by human visual)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296" y="1879601"/>
            <a:ext cx="4244667" cy="1996364"/>
          </a:xfrm>
        </p:spPr>
        <p:txBody>
          <a:bodyPr/>
          <a:lstStyle/>
          <a:p>
            <a:r>
              <a:rPr lang="en-US" dirty="0" smtClean="0"/>
              <a:t>(a) (b): original HR images</a:t>
            </a:r>
          </a:p>
          <a:p>
            <a:r>
              <a:rPr lang="en-US" dirty="0" smtClean="0"/>
              <a:t>(c) Hallucination Face</a:t>
            </a:r>
          </a:p>
          <a:p>
            <a:r>
              <a:rPr lang="en-US" dirty="0" smtClean="0"/>
              <a:t>(d) </a:t>
            </a:r>
            <a:r>
              <a:rPr lang="en-US" dirty="0" err="1" smtClean="0"/>
              <a:t>Eigentransofrmation</a:t>
            </a:r>
            <a:r>
              <a:rPr lang="en-US" dirty="0" smtClean="0"/>
              <a:t> based Face SR</a:t>
            </a:r>
          </a:p>
          <a:p>
            <a:r>
              <a:rPr lang="en-US" dirty="0" smtClean="0"/>
              <a:t>(e) Proposed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Experiments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32251" y="1587961"/>
            <a:ext cx="941695" cy="4053385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3: Image Quality (by objective measurement)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360976"/>
            <a:ext cx="8524875" cy="4029890"/>
          </a:xfrm>
        </p:spPr>
        <p:txBody>
          <a:bodyPr/>
          <a:lstStyle/>
          <a:p>
            <a:r>
              <a:rPr lang="en-US" dirty="0" smtClean="0"/>
              <a:t> Mean Square Error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information entropy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Experiments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270" y="1772291"/>
            <a:ext cx="8515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072" y="4019120"/>
            <a:ext cx="8547834" cy="12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897" y="5568283"/>
            <a:ext cx="845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Proposed new data constraint works better than the current data constraint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4: Recognition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494977"/>
            <a:ext cx="8524875" cy="4094389"/>
          </a:xfrm>
        </p:spPr>
        <p:txBody>
          <a:bodyPr/>
          <a:lstStyle/>
          <a:p>
            <a:r>
              <a:rPr lang="en-US" dirty="0" smtClean="0"/>
              <a:t>Rank 1 recognition rate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Experiments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258" y="1893894"/>
            <a:ext cx="8557774" cy="357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48697" y="1349827"/>
            <a:ext cx="7726046" cy="4415973"/>
          </a:xfrm>
          <a:solidFill>
            <a:schemeClr val="accent3">
              <a:lumMod val="85000"/>
            </a:schemeClr>
          </a:solidFill>
          <a:ln w="12700">
            <a:solidFill>
              <a:schemeClr val="accent3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324000" tIns="180000" anchor="ctr" anchorCtr="0"/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Very low resolution (VLR) face recognition problem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Limitations of existing methods on VLR problem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Relationship Learning Based SR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Experiments and analysis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Conclusions and future work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4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Outlines   </a:t>
            </a:r>
            <a:r>
              <a:rPr lang="de-DE" dirty="0" smtClean="0"/>
              <a:t>  Page </a:t>
            </a:r>
            <a:fld id="{5E2D107B-76D8-4874-AB28-07728AB8F221}" type="slidenum">
              <a:rPr lang="de-DE" smtClean="0"/>
              <a:pPr/>
              <a:t>2</a:t>
            </a:fld>
            <a:endParaRPr lang="de-DE" dirty="0" smtClean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5: Recognition Performance (CMC)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879600"/>
            <a:ext cx="8524875" cy="3272971"/>
          </a:xfrm>
        </p:spPr>
        <p:txBody>
          <a:bodyPr/>
          <a:lstStyle/>
          <a:p>
            <a:r>
              <a:rPr lang="en-US" dirty="0" smtClean="0"/>
              <a:t>CMC of CMU PIE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Experiments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209" y="2521174"/>
            <a:ext cx="8265663" cy="2747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5771" y="5399317"/>
            <a:ext cx="836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r>
              <a:rPr lang="en-US" dirty="0" err="1" smtClean="0"/>
              <a:t>Eigenface</a:t>
            </a:r>
            <a:r>
              <a:rPr lang="en-US" dirty="0" smtClean="0"/>
              <a:t>                          (b) Kernel PCA                     (c)  SVM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5: Recognition Performance (CMC)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879600"/>
            <a:ext cx="8524875" cy="3272971"/>
          </a:xfrm>
        </p:spPr>
        <p:txBody>
          <a:bodyPr/>
          <a:lstStyle/>
          <a:p>
            <a:r>
              <a:rPr lang="en-US" dirty="0" smtClean="0"/>
              <a:t>CMC of FRGC V2.0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Experiments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75771" y="5399317"/>
            <a:ext cx="836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r>
              <a:rPr lang="en-US" dirty="0" err="1" smtClean="0"/>
              <a:t>Eigenface</a:t>
            </a:r>
            <a:r>
              <a:rPr lang="en-US" dirty="0" smtClean="0"/>
              <a:t>                          (b) Kernel PCA                     (c)  SVM</a:t>
            </a:r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36" y="2426607"/>
            <a:ext cx="86487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5: Recognition Performance (CMC)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821544"/>
            <a:ext cx="8524875" cy="3272971"/>
          </a:xfrm>
        </p:spPr>
        <p:txBody>
          <a:bodyPr/>
          <a:lstStyle/>
          <a:p>
            <a:r>
              <a:rPr lang="en-US" dirty="0" smtClean="0"/>
              <a:t>CMC of </a:t>
            </a:r>
            <a:r>
              <a:rPr lang="en-US" dirty="0" err="1" smtClean="0"/>
              <a:t>SCface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Experiments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75771" y="5341261"/>
            <a:ext cx="836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r>
              <a:rPr lang="en-US" dirty="0" err="1" smtClean="0"/>
              <a:t>Eigenface</a:t>
            </a:r>
            <a:r>
              <a:rPr lang="en-US" dirty="0" smtClean="0"/>
              <a:t>                          (b) Kernel PCA                     (c)  SVM</a:t>
            </a:r>
            <a:endParaRPr 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2400747"/>
            <a:ext cx="8582025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2874" y="6500812"/>
            <a:ext cx="3021239" cy="357187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Conclusions and future work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9190" y="2934673"/>
            <a:ext cx="8515350" cy="91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Conclusions and future work</a:t>
            </a:r>
            <a:endParaRPr kumimoji="0" lang="en-US" sz="3200" b="1" i="0" u="none" strike="noStrike" kern="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17" y="1531257"/>
            <a:ext cx="8524875" cy="4477657"/>
          </a:xfrm>
        </p:spPr>
        <p:txBody>
          <a:bodyPr/>
          <a:lstStyle/>
          <a:p>
            <a:r>
              <a:rPr lang="en-US" dirty="0" smtClean="0"/>
              <a:t>Conclusions:</a:t>
            </a:r>
          </a:p>
          <a:p>
            <a:pPr lvl="1"/>
            <a:r>
              <a:rPr lang="en-US" dirty="0" smtClean="0"/>
              <a:t>VLR problem is defined and discussed</a:t>
            </a:r>
          </a:p>
          <a:p>
            <a:pPr lvl="1"/>
            <a:r>
              <a:rPr lang="en-US" dirty="0" smtClean="0"/>
              <a:t>A new face SR framework is proposed</a:t>
            </a:r>
          </a:p>
          <a:p>
            <a:pPr lvl="2"/>
            <a:r>
              <a:rPr lang="en-US" dirty="0" smtClean="0"/>
              <a:t>New data constraint can be designed to measure error in HR image space</a:t>
            </a:r>
          </a:p>
          <a:p>
            <a:pPr lvl="2"/>
            <a:r>
              <a:rPr lang="en-US" dirty="0" smtClean="0"/>
              <a:t>Discriminative constraint is integrated to enhance the </a:t>
            </a:r>
            <a:r>
              <a:rPr lang="en-US" dirty="0" err="1" smtClean="0"/>
              <a:t>discriminability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Experimental results on three databases show that </a:t>
            </a:r>
          </a:p>
          <a:p>
            <a:pPr lvl="2"/>
            <a:r>
              <a:rPr lang="en-US" dirty="0" smtClean="0"/>
              <a:t>Can construct images with higher image quality</a:t>
            </a:r>
          </a:p>
          <a:p>
            <a:pPr lvl="2"/>
            <a:r>
              <a:rPr lang="en-US" dirty="0" smtClean="0"/>
              <a:t>More </a:t>
            </a:r>
            <a:r>
              <a:rPr lang="en-US" dirty="0" err="1" smtClean="0"/>
              <a:t>discriminability</a:t>
            </a:r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More better method to estimate the relationship operator (nonlinear mapping)</a:t>
            </a:r>
          </a:p>
          <a:p>
            <a:pPr lvl="1"/>
            <a:r>
              <a:rPr lang="en-US" dirty="0" smtClean="0"/>
              <a:t>Noise / blurring should be modeled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2875" y="6500812"/>
            <a:ext cx="3180896" cy="357187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Conclusions and future work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blu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19088" y="1879600"/>
            <a:ext cx="8524875" cy="11303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6600" smtClean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Thank  you </a:t>
            </a:r>
            <a:r>
              <a:rPr lang="de-DE" smtClean="0">
                <a:sym typeface="Wingdings" pitchFamily="2" charset="2"/>
              </a:rPr>
              <a:t></a:t>
            </a:r>
            <a:r>
              <a:rPr lang="de-DE" smtClean="0"/>
              <a:t>  Page </a:t>
            </a:r>
            <a:fld id="{B680FC7A-C939-4D63-B558-C76A8CA788D3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266700" y="3441700"/>
            <a:ext cx="8521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Q &amp; A</a:t>
            </a:r>
          </a:p>
        </p:txBody>
      </p:sp>
      <p:pic>
        <p:nvPicPr>
          <p:cNvPr id="31750" name="Picture 9" descr="Unbenannt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2063" y="4487863"/>
            <a:ext cx="885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0" y="6264275"/>
            <a:ext cx="1955800" cy="187325"/>
            <a:chOff x="338138" y="3975100"/>
            <a:chExt cx="3695700" cy="353835"/>
          </a:xfrm>
        </p:grpSpPr>
        <p:pic>
          <p:nvPicPr>
            <p:cNvPr id="31752" name="Picture 8" descr="Unbenannt-1">
              <a:hlinkClick r:id="rId8"/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4338" y="3975100"/>
              <a:ext cx="217170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Text Box 10">
              <a:hlinkClick r:id="rId8"/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38138" y="4084459"/>
              <a:ext cx="3695700" cy="2444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b="1">
                  <a:solidFill>
                    <a:srgbClr val="5F5F5F"/>
                  </a:solidFill>
                </a:rPr>
                <a:t>www.presentationpoint.com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90" y="2934673"/>
            <a:ext cx="8515350" cy="918870"/>
          </a:xfrm>
        </p:spPr>
        <p:txBody>
          <a:bodyPr/>
          <a:lstStyle/>
          <a:p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Very Low Resolution Face recognition Problem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VLR Problem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Low Resolution (VLR) Face Recognition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558505"/>
            <a:ext cx="8524875" cy="4216400"/>
          </a:xfrm>
        </p:spPr>
        <p:txBody>
          <a:bodyPr/>
          <a:lstStyle/>
          <a:p>
            <a:r>
              <a:rPr lang="en-US" dirty="0" smtClean="0"/>
              <a:t> Very Low Resolution Problem</a:t>
            </a:r>
          </a:p>
          <a:p>
            <a:pPr lvl="1"/>
            <a:r>
              <a:rPr lang="en-US" dirty="0" smtClean="0"/>
              <a:t>Face recognition algorithms were proposed during last thirty years</a:t>
            </a:r>
          </a:p>
          <a:p>
            <a:pPr lvl="1"/>
            <a:r>
              <a:rPr lang="en-US" dirty="0" smtClean="0"/>
              <a:t>These algorithms require large size of the face region</a:t>
            </a:r>
          </a:p>
          <a:p>
            <a:pPr lvl="1"/>
            <a:r>
              <a:rPr lang="en-US" dirty="0" smtClean="0"/>
              <a:t>Empirical studies show that existing algorithms dose not get good performance, when image resolution is less than 32x32</a:t>
            </a:r>
          </a:p>
          <a:p>
            <a:pPr lvl="1"/>
            <a:r>
              <a:rPr lang="en-US" dirty="0" smtClean="0"/>
              <a:t>When the face image smaller than 16 x 16 is used in FR system, we call this is very low resolution face recognition problem </a:t>
            </a:r>
          </a:p>
          <a:p>
            <a:r>
              <a:rPr lang="en-US" dirty="0" smtClean="0"/>
              <a:t>VLR problem occurs in many applications,</a:t>
            </a:r>
          </a:p>
          <a:p>
            <a:pPr lvl="1"/>
            <a:r>
              <a:rPr lang="en-US" dirty="0" smtClean="0"/>
              <a:t>Surveillance cameras in banks, super-market, etc,</a:t>
            </a:r>
          </a:p>
          <a:p>
            <a:pPr lvl="1"/>
            <a:r>
              <a:rPr lang="en-US" dirty="0" smtClean="0"/>
              <a:t>Close-circuit TV in public streets</a:t>
            </a:r>
          </a:p>
          <a:p>
            <a:pPr lvl="1"/>
            <a:r>
              <a:rPr lang="en-US" dirty="0" smtClean="0"/>
              <a:t>etc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VLR Problem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Low Resolution (VLR) Face Recognition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409700"/>
            <a:ext cx="8524875" cy="4800031"/>
          </a:xfrm>
        </p:spPr>
        <p:txBody>
          <a:bodyPr/>
          <a:lstStyle/>
          <a:p>
            <a:r>
              <a:rPr lang="en-US" dirty="0" smtClean="0"/>
              <a:t>The face region in surveillance video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05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Carries very limited information </a:t>
            </a:r>
          </a:p>
          <a:p>
            <a:pPr lvl="1"/>
            <a:r>
              <a:rPr lang="en-US" dirty="0" smtClean="0"/>
              <a:t>Even </a:t>
            </a:r>
            <a:r>
              <a:rPr lang="en-US" altLang="zh-CN" dirty="0" smtClean="0"/>
              <a:t>hard for human to recognize</a:t>
            </a:r>
          </a:p>
          <a:p>
            <a:pPr lvl="1"/>
            <a:r>
              <a:rPr lang="en-US" dirty="0" smtClean="0"/>
              <a:t>FR on small size face region is very challenging </a:t>
            </a:r>
          </a:p>
          <a:p>
            <a:pPr lvl="1"/>
            <a:r>
              <a:rPr lang="en-US" dirty="0" smtClean="0"/>
              <a:t>Super-resolution algorithms were proposed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VLR Problem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701" y="1830390"/>
            <a:ext cx="5309799" cy="25410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14061" y="4310382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The image is extracted from CAVIA database</a:t>
            </a:r>
            <a:endParaRPr lang="en-US" sz="1100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90" y="2934673"/>
            <a:ext cx="8515350" cy="918870"/>
          </a:xfrm>
        </p:spPr>
        <p:txBody>
          <a:bodyPr/>
          <a:lstStyle/>
          <a:p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Current state of 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Current state of art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</a:t>
            </a:r>
            <a:r>
              <a:rPr lang="en-US" altLang="zh-CN" dirty="0" smtClean="0"/>
              <a:t>resolutions (SR) algorithms on VLR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1282700"/>
            <a:ext cx="8524875" cy="2403929"/>
          </a:xfrm>
        </p:spPr>
        <p:txBody>
          <a:bodyPr/>
          <a:lstStyle/>
          <a:p>
            <a:r>
              <a:rPr lang="en-US" dirty="0" smtClean="0"/>
              <a:t>SR algorithms were proposed to </a:t>
            </a:r>
          </a:p>
          <a:p>
            <a:pPr lvl="1"/>
            <a:r>
              <a:rPr lang="en-US" dirty="0" smtClean="0"/>
              <a:t>Enhance the resolution of images</a:t>
            </a:r>
          </a:p>
          <a:p>
            <a:pPr lvl="1"/>
            <a:r>
              <a:rPr lang="en-US" dirty="0" smtClean="0"/>
              <a:t>From low resolution (LR) images and/or training images</a:t>
            </a:r>
          </a:p>
          <a:p>
            <a:r>
              <a:rPr lang="en-US" dirty="0" smtClean="0"/>
              <a:t>Most of the face SR algorithms are learning based</a:t>
            </a:r>
          </a:p>
          <a:p>
            <a:pPr lvl="1"/>
            <a:r>
              <a:rPr lang="en-US" dirty="0" smtClean="0"/>
              <a:t>Two approaches: Maximum a posterior  (MAP) – based &amp; Example - based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Current  State of art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grpSp>
        <p:nvGrpSpPr>
          <p:cNvPr id="27" name="Group 26"/>
          <p:cNvGrpSpPr/>
          <p:nvPr/>
        </p:nvGrpSpPr>
        <p:grpSpPr>
          <a:xfrm>
            <a:off x="5675086" y="1103086"/>
            <a:ext cx="3193143" cy="972457"/>
            <a:chOff x="5675086" y="1103086"/>
            <a:chExt cx="3193143" cy="972457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675086" y="1103086"/>
              <a:ext cx="3193143" cy="97245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953804" y="1160463"/>
              <a:ext cx="2591238" cy="871537"/>
              <a:chOff x="5968318" y="1160463"/>
              <a:chExt cx="2591238" cy="871537"/>
            </a:xfrm>
          </p:grpSpPr>
          <p:pic>
            <p:nvPicPr>
              <p:cNvPr id="7577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790091" y="1160463"/>
                <a:ext cx="769465" cy="8715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7578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68318" y="1346994"/>
                <a:ext cx="448628" cy="498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6667500" y="1399381"/>
                <a:ext cx="876300" cy="3937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SR</a:t>
                </a:r>
              </a:p>
            </p:txBody>
          </p:sp>
          <p:cxnSp>
            <p:nvCxnSpPr>
              <p:cNvPr id="10" name="Straight Arrow Connector 9"/>
              <p:cNvCxnSpPr>
                <a:stCxn id="75780" idx="3"/>
                <a:endCxn id="8" idx="1"/>
              </p:cNvCxnSpPr>
              <p:nvPr/>
            </p:nvCxnSpPr>
            <p:spPr bwMode="auto">
              <a:xfrm flipV="1">
                <a:off x="6416946" y="1596231"/>
                <a:ext cx="250554" cy="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Straight Arrow Connector 12"/>
              <p:cNvCxnSpPr>
                <a:stCxn id="8" idx="3"/>
                <a:endCxn id="75779" idx="1"/>
              </p:cNvCxnSpPr>
              <p:nvPr/>
            </p:nvCxnSpPr>
            <p:spPr bwMode="auto">
              <a:xfrm>
                <a:off x="7543800" y="1596231"/>
                <a:ext cx="246291" cy="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75787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85911" y="1386326"/>
              <a:ext cx="275368" cy="3989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5788" name="Picture 1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07828" y="1465944"/>
              <a:ext cx="211565" cy="3047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709887" y="3366179"/>
            <a:ext cx="4020456" cy="2352921"/>
            <a:chOff x="4709887" y="3366179"/>
            <a:chExt cx="4020456" cy="235292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4709887" y="3366179"/>
              <a:ext cx="4020456" cy="2336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example-based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5786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4236" y="3757650"/>
              <a:ext cx="3026022" cy="1644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3" name="TextBox 62"/>
            <p:cNvSpPr txBox="1"/>
            <p:nvPr/>
          </p:nvSpPr>
          <p:spPr>
            <a:xfrm>
              <a:off x="4712954" y="5442101"/>
              <a:ext cx="2380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This figure is extracted from [12]</a:t>
              </a:r>
              <a:endParaRPr lang="en-US" sz="1200" dirty="0"/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65874" y="7110248"/>
          <a:ext cx="3262313" cy="719138"/>
        </p:xfrm>
        <a:graphic>
          <a:graphicData uri="http://schemas.openxmlformats.org/presentationml/2006/ole">
            <p:oleObj spid="_x0000_s2050" name="Formula" r:id="rId9" imgW="1320840" imgH="290880" progId="Equation.Ribbit">
              <p:embed/>
            </p:oleObj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435430" y="3358923"/>
            <a:ext cx="4020456" cy="2336800"/>
            <a:chOff x="435430" y="3358923"/>
            <a:chExt cx="4020456" cy="2336800"/>
          </a:xfrm>
        </p:grpSpPr>
        <p:grpSp>
          <p:nvGrpSpPr>
            <p:cNvPr id="23" name="Group 22"/>
            <p:cNvGrpSpPr/>
            <p:nvPr/>
          </p:nvGrpSpPr>
          <p:grpSpPr>
            <a:xfrm>
              <a:off x="435430" y="3358923"/>
              <a:ext cx="4020456" cy="2336800"/>
              <a:chOff x="435430" y="3358923"/>
              <a:chExt cx="4020456" cy="23368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435430" y="3358923"/>
                <a:ext cx="4020456" cy="2336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MAP-based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12798" y="4607155"/>
                <a:ext cx="13498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Gaussian model</a:t>
                </a:r>
                <a:endParaRPr lang="en-US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23887" y="4599896"/>
                <a:ext cx="13933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b="1" dirty="0" smtClean="0"/>
                  <a:t>Markov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b="1" dirty="0" smtClean="0"/>
                  <a:t>Subspace</a:t>
                </a:r>
                <a:endParaRPr lang="en-US" b="1" dirty="0"/>
              </a:p>
            </p:txBody>
          </p:sp>
          <p:cxnSp>
            <p:nvCxnSpPr>
              <p:cNvPr id="31" name="Shape 30"/>
              <p:cNvCxnSpPr>
                <a:stCxn id="22" idx="0"/>
              </p:cNvCxnSpPr>
              <p:nvPr/>
            </p:nvCxnSpPr>
            <p:spPr bwMode="auto">
              <a:xfrm rot="5400000" flipH="1" flipV="1">
                <a:off x="1324427" y="4059241"/>
                <a:ext cx="711200" cy="384629"/>
              </a:xfrm>
              <a:prstGeom prst="curvedConnector3">
                <a:avLst>
                  <a:gd name="adj1" fmla="val 101020"/>
                </a:avLst>
              </a:prstGeom>
              <a:ln>
                <a:solidFill>
                  <a:schemeClr val="bg2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hape 32"/>
              <p:cNvCxnSpPr>
                <a:stCxn id="25" idx="3"/>
              </p:cNvCxnSpPr>
              <p:nvPr/>
            </p:nvCxnSpPr>
            <p:spPr bwMode="auto">
              <a:xfrm flipV="1">
                <a:off x="3817257" y="3895955"/>
                <a:ext cx="1588" cy="1027107"/>
              </a:xfrm>
              <a:prstGeom prst="curvedConnector4">
                <a:avLst>
                  <a:gd name="adj1" fmla="val 23992451"/>
                  <a:gd name="adj2" fmla="val 99647"/>
                </a:avLst>
              </a:prstGeom>
              <a:ln>
                <a:solidFill>
                  <a:schemeClr val="bg2"/>
                </a:solidFill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052" name="Picture 4" descr="C:\Documents and Settings\wwzou\Desktop\Picture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7399" y="3692909"/>
              <a:ext cx="3273425" cy="731837"/>
            </a:xfrm>
            <a:prstGeom prst="rect">
              <a:avLst/>
            </a:prstGeom>
            <a:noFill/>
          </p:spPr>
        </p:pic>
      </p:grpSp>
    </p:spTree>
    <p:custDataLst>
      <p:tags r:id="rId2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 on existing SR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14" y="1216060"/>
            <a:ext cx="8524875" cy="1470580"/>
          </a:xfrm>
        </p:spPr>
        <p:txBody>
          <a:bodyPr/>
          <a:lstStyle/>
          <a:p>
            <a:r>
              <a:rPr lang="en-US" dirty="0" smtClean="0"/>
              <a:t> Existing SR algorithms can be formulated as a 2-contraint optimization problem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Current  State of art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441" y="2021414"/>
            <a:ext cx="3918899" cy="679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128182" y="1757717"/>
            <a:ext cx="2898532" cy="1056865"/>
            <a:chOff x="5156463" y="1767144"/>
            <a:chExt cx="2898532" cy="1056865"/>
          </a:xfrm>
        </p:grpSpPr>
        <p:sp>
          <p:nvSpPr>
            <p:cNvPr id="6" name="TextBox 5"/>
            <p:cNvSpPr txBox="1"/>
            <p:nvPr/>
          </p:nvSpPr>
          <p:spPr>
            <a:xfrm>
              <a:off x="5552387" y="1923068"/>
              <a:ext cx="2502608" cy="69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/>
                <a:t>: data constraint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 smtClean="0"/>
                <a:t>: algorithm-specific constraint</a:t>
              </a:r>
              <a:endParaRPr lang="en-US" sz="1400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94169" y="1767144"/>
              <a:ext cx="424206" cy="7617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56463" y="2062256"/>
              <a:ext cx="424206" cy="7617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329938" y="2658357"/>
            <a:ext cx="6344239" cy="3139321"/>
            <a:chOff x="329938" y="2658357"/>
            <a:chExt cx="6344239" cy="3139321"/>
          </a:xfrm>
        </p:grpSpPr>
        <p:sp>
          <p:nvSpPr>
            <p:cNvPr id="11" name="TextBox 10"/>
            <p:cNvSpPr txBox="1"/>
            <p:nvPr/>
          </p:nvSpPr>
          <p:spPr>
            <a:xfrm>
              <a:off x="329938" y="2658357"/>
              <a:ext cx="6344239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The high resolution (HR) image is recovered directly from the input low resolution (LR) image and training images</a:t>
              </a:r>
            </a:p>
            <a:p>
              <a:pPr lvl="1">
                <a:buFont typeface="Wingdings" pitchFamily="2" charset="2"/>
                <a:buChar char="§"/>
              </a:pPr>
              <a:r>
                <a:rPr lang="en-US" dirty="0" smtClean="0"/>
                <a:t> cannot fully make use of information of training data, such as </a:t>
              </a:r>
              <a:r>
                <a:rPr lang="en-US" i="1" dirty="0" smtClean="0">
                  <a:solidFill>
                    <a:schemeClr val="bg2"/>
                  </a:solidFill>
                </a:rPr>
                <a:t>label information</a:t>
              </a:r>
              <a:endParaRPr lang="en-US" dirty="0" smtClean="0">
                <a:solidFill>
                  <a:schemeClr val="bg2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All existing methods make use of the same data constraint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                   measures error in LR image space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MAP-based approach employs data constraint to model the condition probability 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example-based approach use data constraint implicitly to determine the weights for HR examples </a:t>
              </a:r>
            </a:p>
          </p:txBody>
        </p:sp>
        <p:pic>
          <p:nvPicPr>
            <p:cNvPr id="12" name="Picture 14" descr="C:\Documents and Settings\wwzou\Desktop\Picture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4687" y="4911365"/>
              <a:ext cx="860896" cy="292231"/>
            </a:xfrm>
            <a:prstGeom prst="rect">
              <a:avLst/>
            </a:prstGeom>
            <a:noFill/>
          </p:spPr>
        </p:pic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8095" y="4336332"/>
              <a:ext cx="1093169" cy="2639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2209" y="2665639"/>
            <a:ext cx="2113190" cy="33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 on existing SR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329180"/>
            <a:ext cx="8524875" cy="4579496"/>
          </a:xfrm>
        </p:spPr>
        <p:txBody>
          <a:bodyPr/>
          <a:lstStyle/>
          <a:p>
            <a:r>
              <a:rPr lang="en-US" dirty="0" smtClean="0"/>
              <a:t>Current data constraint does not work under VLR problem</a:t>
            </a:r>
          </a:p>
          <a:p>
            <a:pPr lvl="1"/>
            <a:r>
              <a:rPr lang="en-US" dirty="0" smtClean="0"/>
              <a:t>Current data constraint measure the reconstruction error on LR image space</a:t>
            </a:r>
          </a:p>
          <a:p>
            <a:pPr lvl="1"/>
            <a:r>
              <a:rPr lang="en-US" dirty="0" smtClean="0"/>
              <a:t>Only very little information contained in input data </a:t>
            </a:r>
            <a:r>
              <a:rPr lang="en-US" dirty="0" err="1" smtClean="0"/>
              <a:t>spase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Algorithm-specific constraint will dominate the data constraint</a:t>
            </a:r>
          </a:p>
          <a:p>
            <a:pPr lvl="1"/>
            <a:r>
              <a:rPr lang="en-US" dirty="0" smtClean="0"/>
              <a:t>The reconstructed images may not look like the original one</a:t>
            </a:r>
          </a:p>
          <a:p>
            <a:pPr lvl="1"/>
            <a:r>
              <a:rPr lang="en-US" dirty="0" smtClean="0"/>
              <a:t>This is not good from recognition perspective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Current  State of art   </a:t>
            </a:r>
            <a:r>
              <a:rPr lang="de-DE" dirty="0" smtClean="0">
                <a:sym typeface="Wingdings" pitchFamily="2" charset="2"/>
              </a:rPr>
              <a:t></a:t>
            </a:r>
            <a:r>
              <a:rPr lang="de-DE" dirty="0" smtClean="0"/>
              <a:t>  Page </a:t>
            </a:r>
            <a:fld id="{0ECBD28D-78BE-455E-A3F0-0EEF4787395A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31596" y="2639505"/>
            <a:ext cx="7560297" cy="2045617"/>
          </a:xfrm>
          <a:prstGeom prst="roundRect">
            <a:avLst>
              <a:gd name="adj" fmla="val 627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1600" dirty="0" smtClean="0">
                <a:solidFill>
                  <a:schemeClr val="tx1"/>
                </a:solidFill>
                <a:latin typeface="Bodoni MT Black" pitchFamily="18" charset="0"/>
              </a:rPr>
              <a:t>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is the solution space of 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Under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VLR, even set 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0 ,                        is too big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E.g. from 8x8 to 64x64, the dimension of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is &gt; 4032,  when original image space is 4096 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cannot restric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the HR image well</a:t>
            </a:r>
          </a:p>
          <a:p>
            <a:pPr>
              <a:buFont typeface="Arial" pitchFamily="34" charset="0"/>
              <a:buChar char="•"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does not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work well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3349" y="2742170"/>
            <a:ext cx="3095175" cy="30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5750354" y="2699657"/>
            <a:ext cx="2328421" cy="1915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/>
              <a:t>Image space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20204351">
            <a:off x="6404388" y="3519314"/>
            <a:ext cx="760878" cy="539295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4499288">
            <a:off x="6725574" y="3337747"/>
            <a:ext cx="664877" cy="872558"/>
          </a:xfrm>
          <a:prstGeom prst="ellipse">
            <a:avLst/>
          </a:prstGeom>
          <a:solidFill>
            <a:srgbClr val="FFFF00">
              <a:alpha val="4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3434" y="3095308"/>
            <a:ext cx="952108" cy="18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8389" y="3022919"/>
            <a:ext cx="895546" cy="1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stCxn id="13" idx="2"/>
            <a:endCxn id="11" idx="0"/>
          </p:cNvCxnSpPr>
          <p:nvPr/>
        </p:nvCxnSpPr>
        <p:spPr bwMode="auto">
          <a:xfrm rot="16200000" flipH="1">
            <a:off x="6442194" y="3305086"/>
            <a:ext cx="263439" cy="2088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5" idx="2"/>
            <a:endCxn id="12" idx="1"/>
          </p:cNvCxnSpPr>
          <p:nvPr/>
        </p:nvCxnSpPr>
        <p:spPr bwMode="auto">
          <a:xfrm rot="5400000">
            <a:off x="7276708" y="3197618"/>
            <a:ext cx="287841" cy="2510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6706" y="3645211"/>
            <a:ext cx="257652" cy="32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7771" y="3329231"/>
            <a:ext cx="1151808" cy="25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3188" y="3596868"/>
            <a:ext cx="844042" cy="1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0536" y="4050925"/>
            <a:ext cx="844042" cy="1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2220" y="4305744"/>
            <a:ext cx="373036" cy="20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14.8|56.8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RIaskR7i0idG.Yo85gK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578hTQpVESNYuVpLYcggQ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1201</Words>
  <Application>Microsoft Office PowerPoint</Application>
  <PresentationFormat>On-screen Show (4:3)</PresentationFormat>
  <Paragraphs>203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Wingdings</vt:lpstr>
      <vt:lpstr>Bodoni MT Black</vt:lpstr>
      <vt:lpstr>Times New Roman</vt:lpstr>
      <vt:lpstr>Berlin Sans FB</vt:lpstr>
      <vt:lpstr>Arial Unicode MS</vt:lpstr>
      <vt:lpstr>Standarddesign</vt:lpstr>
      <vt:lpstr>Formula</vt:lpstr>
      <vt:lpstr>Very Low Resolution Face Recognition Problem</vt:lpstr>
      <vt:lpstr>Outline</vt:lpstr>
      <vt:lpstr>Very Low Resolution Face recognition Problem</vt:lpstr>
      <vt:lpstr>Very Low Resolution (VLR) Face Recognition Problem</vt:lpstr>
      <vt:lpstr>Very Low Resolution (VLR) Face Recognition Problem</vt:lpstr>
      <vt:lpstr>Current state of art</vt:lpstr>
      <vt:lpstr>Super-resolutions (SR) algorithms on VLR</vt:lpstr>
      <vt:lpstr>Limitations  on existing SR algorithms</vt:lpstr>
      <vt:lpstr>Limitations  on existing SR algorithms</vt:lpstr>
      <vt:lpstr>Slide 10</vt:lpstr>
      <vt:lpstr>New Framework: Relationship Learning based face SR</vt:lpstr>
      <vt:lpstr>Relationship Learning based Face SR Framework</vt:lpstr>
      <vt:lpstr>Discriminative Constraint</vt:lpstr>
      <vt:lpstr>Slide 14</vt:lpstr>
      <vt:lpstr>Experimental Settings</vt:lpstr>
      <vt:lpstr>Result 1: Image Quality (by human visual) </vt:lpstr>
      <vt:lpstr>Result 2: Image Quality (by human visual) </vt:lpstr>
      <vt:lpstr>Result 3: Image Quality (by objective measurement) </vt:lpstr>
      <vt:lpstr>Result 4: Recognition Performance</vt:lpstr>
      <vt:lpstr>Result 5: Recognition Performance (CMC)</vt:lpstr>
      <vt:lpstr>Result 5: Recognition Performance (CMC)</vt:lpstr>
      <vt:lpstr>Result 5: Recognition Performance (CMC)</vt:lpstr>
      <vt:lpstr>Slide 23</vt:lpstr>
      <vt:lpstr>Conclusions and future work</vt:lpstr>
      <vt:lpstr>Slide 25</vt:lpstr>
    </vt:vector>
  </TitlesOfParts>
  <Company>PresentationPoint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screen</dc:title>
  <dc:creator>PresentationPoint</dc:creator>
  <cp:lastModifiedBy>wwzou</cp:lastModifiedBy>
  <cp:revision>1499</cp:revision>
  <cp:lastPrinted>2005-03-15T07:48:11Z</cp:lastPrinted>
  <dcterms:created xsi:type="dcterms:W3CDTF">2004-11-16T16:03:16Z</dcterms:created>
  <dcterms:modified xsi:type="dcterms:W3CDTF">2010-03-16T10:00:01Z</dcterms:modified>
</cp:coreProperties>
</file>