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0"/>
  </p:notesMasterIdLst>
  <p:sldIdLst>
    <p:sldId id="256" r:id="rId2"/>
    <p:sldId id="337" r:id="rId3"/>
    <p:sldId id="338" r:id="rId4"/>
    <p:sldId id="323" r:id="rId5"/>
    <p:sldId id="341" r:id="rId6"/>
    <p:sldId id="340" r:id="rId7"/>
    <p:sldId id="278" r:id="rId8"/>
    <p:sldId id="303" r:id="rId9"/>
    <p:sldId id="293" r:id="rId10"/>
    <p:sldId id="294" r:id="rId11"/>
    <p:sldId id="295" r:id="rId12"/>
    <p:sldId id="296" r:id="rId13"/>
    <p:sldId id="328" r:id="rId14"/>
    <p:sldId id="298" r:id="rId15"/>
    <p:sldId id="299" r:id="rId16"/>
    <p:sldId id="300" r:id="rId17"/>
    <p:sldId id="331" r:id="rId18"/>
    <p:sldId id="333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1DBE9"/>
    <a:srgbClr val="99FFCC"/>
    <a:srgbClr val="000066"/>
    <a:srgbClr val="006600"/>
    <a:srgbClr val="003300"/>
    <a:srgbClr val="FFFF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81291" autoAdjust="0"/>
  </p:normalViewPr>
  <p:slideViewPr>
    <p:cSldViewPr>
      <p:cViewPr>
        <p:scale>
          <a:sx n="100" d="100"/>
          <a:sy n="100" d="100"/>
        </p:scale>
        <p:origin x="-38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EA55A-D192-48C4-A65B-EE459B10CF1B}" type="datetimeFigureOut">
              <a:rPr lang="zh-HK" altLang="en-US" smtClean="0"/>
              <a:pPr/>
              <a:t>4/9/2014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C4E5E-8793-4B17-A7E9-395CC0FEC00F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9867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75551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3507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58371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9126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4986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27460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87896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80202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87021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7042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12807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7042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1696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48378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94573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9523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zh-HK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92BFF2-9FBB-4677-B43C-C5877C891B63}" type="datetime1">
              <a:rPr lang="zh-CN" altLang="en-US" smtClean="0"/>
              <a:t>2014/9/4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altLang="zh-CN" dirty="0" smtClean="0"/>
              <a:t>Authenticating Top-k Queries in Location-based Services with Confidentiality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altLang="zh-HK" dirty="0" smtClean="0"/>
              <a:t>Click to edit Master text styles</a:t>
            </a:r>
          </a:p>
          <a:p>
            <a:pPr lvl="1" eaLnBrk="1" latinLnBrk="0" hangingPunct="1"/>
            <a:r>
              <a:rPr lang="en-US" altLang="zh-HK" dirty="0" smtClean="0"/>
              <a:t>Second level</a:t>
            </a:r>
          </a:p>
          <a:p>
            <a:pPr lvl="2" eaLnBrk="1" latinLnBrk="0" hangingPunct="1"/>
            <a:r>
              <a:rPr lang="en-US" altLang="zh-HK" dirty="0" smtClean="0"/>
              <a:t>Third level</a:t>
            </a:r>
          </a:p>
          <a:p>
            <a:pPr lvl="3" eaLnBrk="1" latinLnBrk="0" hangingPunct="1"/>
            <a:r>
              <a:rPr lang="en-US" altLang="zh-HK" dirty="0" smtClean="0"/>
              <a:t>Fourth level</a:t>
            </a:r>
          </a:p>
          <a:p>
            <a:pPr lvl="4" eaLnBrk="1" latinLnBrk="0" hangingPunct="1"/>
            <a:r>
              <a:rPr lang="en-US" altLang="zh-HK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4DDC33-4B90-485C-B945-D175ABC45596}" type="datetime1">
              <a:rPr lang="zh-CN" altLang="en-US" smtClean="0"/>
              <a:t>2014/9/4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CN" dirty="0" smtClean="0"/>
              <a:t>Authenticating Top-k Queries in Location-based Services with Confidentiality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0778F-F597-4A41-A6A0-96AD2939E81E}" type="datetime1">
              <a:rPr lang="zh-CN" altLang="en-US" smtClean="0"/>
              <a:t>2014/9/4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CN" dirty="0" smtClean="0"/>
              <a:t>Authenticating Top-k Queries in Location-based Services with Confidentiality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0C0DF-6F8C-48DB-AC31-BAC127A57564}" type="datetime1">
              <a:rPr lang="zh-CN" altLang="en-US" smtClean="0"/>
              <a:t>2014/9/4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CN" dirty="0" smtClean="0"/>
              <a:t>Authenticating Top-k Queries in Location-based Services with Confidentiality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9074AD7-4183-4ED3-AB1C-26BBD4E0938E}" type="datetime1">
              <a:rPr lang="zh-CN" altLang="en-US" smtClean="0"/>
              <a:t>2014/9/4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CN" dirty="0" smtClean="0"/>
              <a:t>Authenticating Top-k Queries in Location-based Services with Confidentiality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43DE5-C41D-419D-B658-BDEBBAA8A0C2}" type="datetime1">
              <a:rPr lang="zh-CN" altLang="en-US" smtClean="0"/>
              <a:t>2014/9/4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CN" dirty="0" smtClean="0"/>
              <a:t>Authenticating Top-k Queries in Location-based Services with Confidentiality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BD3CD-E8E2-453A-A2A5-56F326947453}" type="datetime1">
              <a:rPr lang="zh-CN" altLang="en-US" smtClean="0"/>
              <a:t>2014/9/4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CN" dirty="0" smtClean="0"/>
              <a:t>Authenticating Top-k Queries in Location-based Services with Confidentiality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9CEEAC-DAD6-4443-BB5D-C8C6B2D1F23F}" type="datetime1">
              <a:rPr lang="zh-CN" altLang="en-US" smtClean="0"/>
              <a:t>2014/9/4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Authenticating Top-k Queries in Location-based Services with Confidentiality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0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  <a:p>
            <a:pPr lvl="1" eaLnBrk="1" latinLnBrk="0" hangingPunct="1"/>
            <a:r>
              <a:rPr kumimoji="0" lang="en-US" altLang="zh-HK" smtClean="0"/>
              <a:t>Second level</a:t>
            </a:r>
          </a:p>
          <a:p>
            <a:pPr lvl="2" eaLnBrk="1" latinLnBrk="0" hangingPunct="1"/>
            <a:r>
              <a:rPr kumimoji="0" lang="en-US" altLang="zh-HK" smtClean="0"/>
              <a:t>Third level</a:t>
            </a:r>
          </a:p>
          <a:p>
            <a:pPr lvl="3" eaLnBrk="1" latinLnBrk="0" hangingPunct="1"/>
            <a:r>
              <a:rPr kumimoji="0" lang="en-US" altLang="zh-HK" smtClean="0"/>
              <a:t>Fourth level</a:t>
            </a:r>
          </a:p>
          <a:p>
            <a:pPr lvl="4" eaLnBrk="1" latinLnBrk="0" hangingPunct="1"/>
            <a:r>
              <a:rPr kumimoji="0" lang="en-US" altLang="zh-HK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9E164F7-9BC8-43B8-B5E7-C99477FC23FD}" type="datetime1">
              <a:rPr lang="zh-CN" altLang="en-US" smtClean="0"/>
              <a:t>2014/9/4</a:t>
            </a:fld>
            <a:endParaRPr lang="zh-CN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396272" y="6407944"/>
            <a:ext cx="5280184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zh-CN" dirty="0" smtClean="0"/>
              <a:t>Authenticating Top-k Queries in Location-based Services with Confidentiality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9" r:id="rId3"/>
    <p:sldLayoutId id="2147483811" r:id="rId4"/>
    <p:sldLayoutId id="2147483812" r:id="rId5"/>
    <p:sldLayoutId id="2147483814" r:id="rId6"/>
    <p:sldLayoutId id="2147483815" r:id="rId7"/>
    <p:sldLayoutId id="2147483808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3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2.png"/><Relationship Id="rId5" Type="http://schemas.openxmlformats.org/officeDocument/2006/relationships/image" Target="../media/image14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41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8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0.png"/><Relationship Id="rId12" Type="http://schemas.openxmlformats.org/officeDocument/2006/relationships/image" Target="../media/image27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png"/><Relationship Id="rId1" Type="http://schemas.openxmlformats.org/officeDocument/2006/relationships/tags" Target="../tags/tag3.xml"/><Relationship Id="rId6" Type="http://schemas.openxmlformats.org/officeDocument/2006/relationships/image" Target="../media/image210.png"/><Relationship Id="rId11" Type="http://schemas.openxmlformats.org/officeDocument/2006/relationships/image" Target="../media/image260.png"/><Relationship Id="rId15" Type="http://schemas.openxmlformats.org/officeDocument/2006/relationships/image" Target="../media/image39.png"/><Relationship Id="rId10" Type="http://schemas.openxmlformats.org/officeDocument/2006/relationships/image" Target="../media/image330.png"/><Relationship Id="rId4" Type="http://schemas.openxmlformats.org/officeDocument/2006/relationships/image" Target="../media/image37.png"/><Relationship Id="rId9" Type="http://schemas.openxmlformats.org/officeDocument/2006/relationships/image" Target="../media/image240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en-US" altLang="zh-CN" sz="4100" dirty="0"/>
              <a:t>Authenticating Top-k Queries in Location-based Services with Confidentiality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7846640" cy="1401569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/>
              <a:t>Qian Chen, Haibo Hu, Jianliang Xu</a:t>
            </a:r>
          </a:p>
          <a:p>
            <a:pPr algn="ctr"/>
            <a:r>
              <a:rPr lang="en-US" altLang="zh-CN" dirty="0"/>
              <a:t>Hong Kong Baptist University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Authenticating Top-k Queries in Location-based Services with Confidentiality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/>
          </a:p>
        </p:txBody>
      </p:sp>
      <p:pic>
        <p:nvPicPr>
          <p:cNvPr id="6" name="Picture 5" descr="C:\Users\zfan\Dropbox\icde2014\slides\657px-HKBU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81128"/>
            <a:ext cx="1331640" cy="13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11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72"/>
    </mc:Choice>
    <mc:Fallback xmlns="">
      <p:transition spd="slow" advTm="1607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Algeb</a:t>
            </a:r>
            <a:r>
              <a:rPr lang="en-US" altLang="zh-CN" sz="3200" dirty="0" smtClean="0"/>
              <a:t>raic Solution: Private </a:t>
            </a:r>
            <a:r>
              <a:rPr lang="en-US" altLang="zh-CN" sz="3200" dirty="0" err="1" smtClean="0"/>
              <a:t>Paillier</a:t>
            </a:r>
            <a:r>
              <a:rPr lang="en-US" altLang="zh-CN" sz="3200" dirty="0" smtClean="0"/>
              <a:t> (PPB)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507288" cy="4752528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Verify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a:rPr lang="en-US" sz="2400">
                        <a:latin typeface="Cambria Math"/>
                      </a:rPr>
                      <m:t>𝑟𝑎𝑛𝑘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/>
                          </a:rPr>
                          <m:t>𝑠</m:t>
                        </m:r>
                        <m:r>
                          <a:rPr lang="en-US" sz="2400">
                            <a:latin typeface="Cambria Math"/>
                          </a:rPr>
                          <m:t>,</m:t>
                        </m:r>
                        <m:r>
                          <a:rPr lang="en-US" sz="240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sz="2400">
                        <a:latin typeface="Cambria Math"/>
                      </a:rPr>
                      <m:t>≥</m:t>
                    </m:r>
                    <m:r>
                      <a:rPr lang="en-US" sz="2400">
                        <a:latin typeface="Cambria Math"/>
                      </a:rPr>
                      <m:t>𝑟𝑎𝑛𝑘</m:t>
                    </m:r>
                    <m:r>
                      <a:rPr lang="en-US" sz="2400">
                        <a:latin typeface="Cambria Math"/>
                      </a:rPr>
                      <m:t>(</m:t>
                    </m:r>
                    <m:r>
                      <a:rPr lang="en-US" sz="2400">
                        <a:latin typeface="Cambria Math"/>
                      </a:rPr>
                      <m:t>𝑡</m:t>
                    </m:r>
                    <m:r>
                      <a:rPr lang="en-US" sz="2400">
                        <a:latin typeface="Cambria Math"/>
                      </a:rPr>
                      <m:t>,</m:t>
                    </m:r>
                    <m:r>
                      <a:rPr lang="en-US" sz="2400">
                        <a:latin typeface="Cambria Math"/>
                      </a:rPr>
                      <m:t>𝑞</m:t>
                    </m:r>
                    <m:r>
                      <a:rPr lang="en-US" sz="2400"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without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knowing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i="1" dirty="0"/>
                      <m:t>s</m:t>
                    </m:r>
                    <m:r>
                      <m:rPr>
                        <m:nor/>
                      </m:rPr>
                      <a:rPr lang="en-US" sz="2400" b="0" i="0" dirty="0" smtClean="0"/>
                      <m:t>, </m:t>
                    </m:r>
                    <m:r>
                      <m:rPr>
                        <m:nor/>
                      </m:rPr>
                      <a:rPr lang="en-US" sz="2400" i="1" dirty="0"/>
                      <m:t>t</m:t>
                    </m:r>
                  </m:oMath>
                </a14:m>
                <a:endParaRPr lang="en-US" altLang="zh-CN" sz="2400" i="1" dirty="0"/>
              </a:p>
              <a:p>
                <a:endParaRPr lang="en-US" altLang="zh-CN" sz="26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i="1" smtClean="0">
                        <a:latin typeface="Cambria Math"/>
                      </a:rPr>
                      <m:t>rank</m:t>
                    </m:r>
                    <m:d>
                      <m:dPr>
                        <m:ctrlPr>
                          <a:rPr lang="en-US" altLang="zh-CN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atin typeface="Cambria Math"/>
                          </a:rPr>
                          <m:t>𝑠</m:t>
                        </m:r>
                        <m:r>
                          <a:rPr lang="en-US" altLang="zh-CN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sz="2600" b="0" i="1" smtClean="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altLang="zh-CN" sz="2600" b="0" i="1" smtClean="0">
                        <a:latin typeface="Cambria Math"/>
                      </a:rPr>
                      <m:t>−</m:t>
                    </m:r>
                    <m:r>
                      <a:rPr lang="en-US" altLang="zh-CN" sz="2600" b="0" i="1" smtClean="0">
                        <a:latin typeface="Cambria Math"/>
                      </a:rPr>
                      <m:t>𝑟𝑎𝑛𝑘</m:t>
                    </m:r>
                    <m:d>
                      <m:dPr>
                        <m:ctrlPr>
                          <a:rPr lang="en-US" altLang="zh-CN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CN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sz="2600" b="0" i="1" smtClean="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altLang="zh-CN" sz="2600" b="0" i="1" smtClean="0">
                        <a:latin typeface="Cambria Math"/>
                      </a:rPr>
                      <m:t>=</m:t>
                    </m:r>
                    <m:r>
                      <a:rPr lang="zh-CN" altLang="en-US" sz="2600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sz="2600" dirty="0" smtClean="0"/>
                  <a:t>, </a:t>
                </a:r>
                <a:r>
                  <a:rPr lang="en-US" sz="2400" dirty="0" smtClean="0"/>
                  <a:t>where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endParaRPr lang="en-US" sz="24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/>
                  <a:t> is additively </a:t>
                </a:r>
                <a:r>
                  <a:rPr lang="en-US" dirty="0" err="1" smtClean="0"/>
                  <a:t>homomorphic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dirty="0"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dirty="0"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can be decomposed to some signed seeds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More flexible than PLB method, but heavier computation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507288" cy="475252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Authenticating Top-k Queries in Location-based Services with Confidentiality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62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3"/>
    </mc:Choice>
    <mc:Fallback xmlns="">
      <p:transition spd="slow" advTm="31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4525963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Similar to </a:t>
            </a:r>
            <a:r>
              <a:rPr lang="en-US" dirty="0" err="1" smtClean="0"/>
              <a:t>Merkle</a:t>
            </a:r>
            <a:r>
              <a:rPr lang="en-US" dirty="0" smtClean="0"/>
              <a:t> Hash Tree</a:t>
            </a:r>
          </a:p>
          <a:p>
            <a:pPr lvl="1"/>
            <a:r>
              <a:rPr lang="en-US" dirty="0" smtClean="0"/>
              <a:t>Soundness: private rank comparisons + root reconstruction </a:t>
            </a:r>
          </a:p>
          <a:p>
            <a:pPr lvl="1"/>
            <a:r>
              <a:rPr lang="en-US" dirty="0" smtClean="0"/>
              <a:t>Completeness: boundary checking with private rank comparisons (PLB / PPB)</a:t>
            </a:r>
            <a:endParaRPr lang="en-US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Authenticating Top-k Queries in Location-based Services with Confidentiality</a:t>
            </a:r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MR-Tree Scheme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062519" cy="29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10"/>
          <p:cNvCxnSpPr/>
          <p:nvPr/>
        </p:nvCxnSpPr>
        <p:spPr bwMode="auto">
          <a:xfrm flipV="1">
            <a:off x="899592" y="3595902"/>
            <a:ext cx="0" cy="52694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1187624" y="4122843"/>
            <a:ext cx="0" cy="52694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0"/>
          <p:cNvCxnSpPr/>
          <p:nvPr/>
        </p:nvCxnSpPr>
        <p:spPr bwMode="auto">
          <a:xfrm flipV="1">
            <a:off x="1547664" y="3585435"/>
            <a:ext cx="0" cy="52694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0"/>
          <p:cNvCxnSpPr/>
          <p:nvPr/>
        </p:nvCxnSpPr>
        <p:spPr bwMode="auto">
          <a:xfrm flipV="1">
            <a:off x="1835696" y="3600368"/>
            <a:ext cx="0" cy="52694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0"/>
          <p:cNvCxnSpPr/>
          <p:nvPr/>
        </p:nvCxnSpPr>
        <p:spPr bwMode="auto">
          <a:xfrm flipV="1">
            <a:off x="2195736" y="3574968"/>
            <a:ext cx="0" cy="52694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0"/>
          <p:cNvCxnSpPr/>
          <p:nvPr/>
        </p:nvCxnSpPr>
        <p:spPr bwMode="auto">
          <a:xfrm flipV="1">
            <a:off x="2483768" y="4150605"/>
            <a:ext cx="0" cy="52694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0"/>
          <p:cNvCxnSpPr/>
          <p:nvPr/>
        </p:nvCxnSpPr>
        <p:spPr bwMode="auto">
          <a:xfrm flipV="1">
            <a:off x="2915816" y="3574968"/>
            <a:ext cx="0" cy="52694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0"/>
          <p:cNvCxnSpPr/>
          <p:nvPr/>
        </p:nvCxnSpPr>
        <p:spPr bwMode="auto">
          <a:xfrm flipV="1">
            <a:off x="3275856" y="4150605"/>
            <a:ext cx="0" cy="52694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0"/>
          <p:cNvCxnSpPr/>
          <p:nvPr/>
        </p:nvCxnSpPr>
        <p:spPr bwMode="auto">
          <a:xfrm flipV="1">
            <a:off x="3635896" y="3574967"/>
            <a:ext cx="0" cy="52694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0"/>
          <p:cNvCxnSpPr/>
          <p:nvPr/>
        </p:nvCxnSpPr>
        <p:spPr bwMode="auto">
          <a:xfrm flipV="1">
            <a:off x="3923928" y="3600368"/>
            <a:ext cx="0" cy="52694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0"/>
          <p:cNvCxnSpPr/>
          <p:nvPr/>
        </p:nvCxnSpPr>
        <p:spPr bwMode="auto">
          <a:xfrm flipV="1">
            <a:off x="4283968" y="3574966"/>
            <a:ext cx="0" cy="52694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10"/>
          <p:cNvCxnSpPr/>
          <p:nvPr/>
        </p:nvCxnSpPr>
        <p:spPr bwMode="auto">
          <a:xfrm flipV="1">
            <a:off x="4572000" y="3574965"/>
            <a:ext cx="0" cy="52694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10"/>
          <p:cNvCxnSpPr/>
          <p:nvPr/>
        </p:nvCxnSpPr>
        <p:spPr bwMode="auto">
          <a:xfrm flipV="1">
            <a:off x="3275856" y="2673896"/>
            <a:ext cx="0" cy="52694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10"/>
          <p:cNvCxnSpPr/>
          <p:nvPr/>
        </p:nvCxnSpPr>
        <p:spPr bwMode="auto">
          <a:xfrm flipV="1">
            <a:off x="3995936" y="2673895"/>
            <a:ext cx="0" cy="52694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10"/>
          <p:cNvCxnSpPr/>
          <p:nvPr/>
        </p:nvCxnSpPr>
        <p:spPr bwMode="auto">
          <a:xfrm flipV="1">
            <a:off x="4644008" y="2673896"/>
            <a:ext cx="0" cy="52694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10"/>
          <p:cNvCxnSpPr/>
          <p:nvPr/>
        </p:nvCxnSpPr>
        <p:spPr bwMode="auto">
          <a:xfrm flipV="1">
            <a:off x="4932040" y="2676129"/>
            <a:ext cx="0" cy="52694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10"/>
          <p:cNvCxnSpPr/>
          <p:nvPr/>
        </p:nvCxnSpPr>
        <p:spPr bwMode="auto">
          <a:xfrm flipV="1">
            <a:off x="5364088" y="2676128"/>
            <a:ext cx="0" cy="52694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10"/>
          <p:cNvCxnSpPr/>
          <p:nvPr/>
        </p:nvCxnSpPr>
        <p:spPr bwMode="auto">
          <a:xfrm flipV="1">
            <a:off x="5552852" y="2676127"/>
            <a:ext cx="0" cy="52694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10"/>
          <p:cNvCxnSpPr/>
          <p:nvPr/>
        </p:nvCxnSpPr>
        <p:spPr bwMode="auto">
          <a:xfrm flipV="1">
            <a:off x="1187624" y="3574964"/>
            <a:ext cx="0" cy="52694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10"/>
          <p:cNvCxnSpPr/>
          <p:nvPr/>
        </p:nvCxnSpPr>
        <p:spPr bwMode="auto">
          <a:xfrm flipV="1">
            <a:off x="2483768" y="3574964"/>
            <a:ext cx="0" cy="52694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10"/>
          <p:cNvCxnSpPr/>
          <p:nvPr/>
        </p:nvCxnSpPr>
        <p:spPr bwMode="auto">
          <a:xfrm flipV="1">
            <a:off x="3275856" y="3574963"/>
            <a:ext cx="0" cy="52694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10"/>
          <p:cNvCxnSpPr/>
          <p:nvPr/>
        </p:nvCxnSpPr>
        <p:spPr bwMode="auto">
          <a:xfrm flipV="1">
            <a:off x="3646488" y="2684821"/>
            <a:ext cx="0" cy="52694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10"/>
          <p:cNvCxnSpPr/>
          <p:nvPr/>
        </p:nvCxnSpPr>
        <p:spPr bwMode="auto">
          <a:xfrm flipV="1">
            <a:off x="4307260" y="2706213"/>
            <a:ext cx="0" cy="52694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10"/>
          <p:cNvCxnSpPr/>
          <p:nvPr/>
        </p:nvCxnSpPr>
        <p:spPr bwMode="auto">
          <a:xfrm flipV="1">
            <a:off x="4428383" y="1953816"/>
            <a:ext cx="0" cy="52694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8434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Power Diagram based Scheme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01874"/>
            <a:ext cx="3865683" cy="465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426923" cy="427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Authenticating Top-k Queries in Location-based Services with Confidentiality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45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Proven security through theoretical analysis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A new security model for continuous top-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queries</a:t>
                </a:r>
              </a:p>
              <a:p>
                <a:pPr lvl="1"/>
                <a:r>
                  <a:rPr lang="en-US" dirty="0" smtClean="0"/>
                  <a:t>Guarantee semantic security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 radius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Optimizations:</a:t>
                </a:r>
                <a:endParaRPr lang="en-US" dirty="0"/>
              </a:p>
              <a:p>
                <a:pPr lvl="1"/>
                <a:r>
                  <a:rPr lang="en-US" dirty="0"/>
                  <a:t>DO offline strategy on pre-signed </a:t>
                </a:r>
                <a:r>
                  <a:rPr lang="en-US" dirty="0" smtClean="0"/>
                  <a:t>lines</a:t>
                </a:r>
              </a:p>
              <a:p>
                <a:pPr lvl="1"/>
                <a:r>
                  <a:rPr lang="en-US" dirty="0"/>
                  <a:t>SP online strategy on pre-signed lines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Authenticating Top-k Queries in Location-based Services with Confidentiality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Security Analysis and Optimizations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430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Settings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Dataset: </a:t>
            </a:r>
            <a:r>
              <a:rPr lang="en-US" sz="2400" dirty="0" err="1"/>
              <a:t>Gowalla</a:t>
            </a:r>
            <a:r>
              <a:rPr lang="en-US" sz="2400" dirty="0"/>
              <a:t> dataset in Stanford Large Network Dataset </a:t>
            </a:r>
            <a:r>
              <a:rPr lang="en-US" sz="2400" dirty="0" smtClean="0"/>
              <a:t>Collection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6,442,890</a:t>
            </a:r>
            <a:r>
              <a:rPr lang="en-US" sz="2000" dirty="0"/>
              <a:t> user check-ins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1,280,969</a:t>
            </a:r>
            <a:r>
              <a:rPr lang="en-US" sz="2000" dirty="0"/>
              <a:t> unique locations</a:t>
            </a:r>
          </a:p>
          <a:p>
            <a:r>
              <a:rPr lang="en-US" sz="2400" dirty="0" smtClean="0"/>
              <a:t>Server</a:t>
            </a:r>
            <a:r>
              <a:rPr lang="en-US" sz="2400" dirty="0"/>
              <a:t>: Dual 4-core Intel Xeon X5570 2.93GHz CPU and 32GB RAM, running GNU/Linux, </a:t>
            </a:r>
            <a:r>
              <a:rPr lang="en-US" sz="2400" dirty="0" err="1"/>
              <a:t>OpenJDK</a:t>
            </a:r>
            <a:r>
              <a:rPr lang="en-US" sz="2400" dirty="0"/>
              <a:t> 1.6</a:t>
            </a:r>
          </a:p>
          <a:p>
            <a:r>
              <a:rPr lang="en-US" sz="2400" dirty="0"/>
              <a:t>Client: Core 2 Quad processor and 4GB RAM, </a:t>
            </a:r>
            <a:r>
              <a:rPr lang="en-US" sz="2400" dirty="0" err="1"/>
              <a:t>WinXP</a:t>
            </a:r>
            <a:endParaRPr lang="en-US" sz="2400" dirty="0"/>
          </a:p>
          <a:p>
            <a:r>
              <a:rPr lang="en-US" sz="2400" dirty="0"/>
              <a:t>Network: 2Mbps download and 1Mbps upload</a:t>
            </a:r>
          </a:p>
          <a:p>
            <a:r>
              <a:rPr lang="en-US" altLang="zh-HK" sz="2400" dirty="0" err="1"/>
              <a:t>Paillier</a:t>
            </a:r>
            <a:r>
              <a:rPr lang="en-US" altLang="zh-HK" sz="2400" dirty="0"/>
              <a:t> (</a:t>
            </a:r>
            <a:r>
              <a:rPr lang="en-US" altLang="zh-HK" sz="2400" dirty="0">
                <a:solidFill>
                  <a:srgbClr val="FF0000"/>
                </a:solidFill>
              </a:rPr>
              <a:t>1024</a:t>
            </a:r>
            <a:r>
              <a:rPr lang="en-US" altLang="zh-HK" sz="2400" dirty="0"/>
              <a:t> bits), RSA (</a:t>
            </a:r>
            <a:r>
              <a:rPr lang="en-US" altLang="zh-HK" sz="2400" dirty="0">
                <a:solidFill>
                  <a:srgbClr val="FF0000"/>
                </a:solidFill>
              </a:rPr>
              <a:t>2048</a:t>
            </a:r>
            <a:r>
              <a:rPr lang="en-US" altLang="zh-HK" sz="2400" dirty="0"/>
              <a:t> bits)</a:t>
            </a:r>
            <a:endParaRPr lang="en-US" sz="2400" dirty="0"/>
          </a:p>
          <a:p>
            <a:r>
              <a:rPr lang="en-US" sz="2400" dirty="0"/>
              <a:t>h(): SHA-1 (160 bits)</a:t>
            </a:r>
          </a:p>
          <a:p>
            <a:r>
              <a:rPr lang="en-US" sz="2400" dirty="0"/>
              <a:t>g(): the one from [</a:t>
            </a:r>
            <a:r>
              <a:rPr lang="en-US" sz="2400" dirty="0" smtClean="0"/>
              <a:t>SIGMOD’05</a:t>
            </a:r>
            <a:r>
              <a:rPr lang="en-US" sz="2400" dirty="0"/>
              <a:t>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Authenticating Top-k Queries in Location-based Services with Confidentiality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6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US" dirty="0" smtClean="0"/>
              <a:t>Performance Results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912768" cy="458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Authenticating Top-k Queries in Location-based Services with Confidentiality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52536" y="1172071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rgbClr val="C00000"/>
                </a:solidFill>
                <a:sym typeface="Symbol"/>
              </a:rPr>
              <a:t> </a:t>
            </a:r>
            <a:r>
              <a:rPr lang="en-US" sz="1900" dirty="0" smtClean="0">
                <a:solidFill>
                  <a:srgbClr val="C00000"/>
                </a:solidFill>
              </a:rPr>
              <a:t>MR:</a:t>
            </a:r>
            <a:r>
              <a:rPr lang="en-US" sz="1900" dirty="0" smtClean="0"/>
              <a:t> </a:t>
            </a:r>
            <a:r>
              <a:rPr lang="en-US" sz="1900" dirty="0" err="1" smtClean="0"/>
              <a:t>Merkle</a:t>
            </a:r>
            <a:r>
              <a:rPr lang="en-US" sz="1900" dirty="0" smtClean="0"/>
              <a:t> R-tree </a:t>
            </a:r>
            <a:r>
              <a:rPr lang="en-US" sz="1900" dirty="0">
                <a:solidFill>
                  <a:srgbClr val="C00000"/>
                </a:solidFill>
                <a:sym typeface="Symbol"/>
              </a:rPr>
              <a:t> </a:t>
            </a:r>
            <a:r>
              <a:rPr lang="en-US" sz="1900" dirty="0" smtClean="0">
                <a:solidFill>
                  <a:srgbClr val="C00000"/>
                </a:solidFill>
              </a:rPr>
              <a:t>EMR:</a:t>
            </a:r>
            <a:r>
              <a:rPr lang="en-US" sz="1900" dirty="0" smtClean="0"/>
              <a:t> </a:t>
            </a:r>
            <a:r>
              <a:rPr lang="en-US" sz="1900" dirty="0" err="1" smtClean="0"/>
              <a:t>Embeded</a:t>
            </a:r>
            <a:r>
              <a:rPr lang="en-US" sz="1900" dirty="0" smtClean="0"/>
              <a:t> </a:t>
            </a:r>
            <a:r>
              <a:rPr lang="en-US" sz="1900" dirty="0" err="1" smtClean="0"/>
              <a:t>Merkle</a:t>
            </a:r>
            <a:r>
              <a:rPr lang="en-US" sz="1900" dirty="0" smtClean="0"/>
              <a:t> R-tree </a:t>
            </a:r>
            <a:r>
              <a:rPr lang="en-US" sz="1900" dirty="0">
                <a:solidFill>
                  <a:srgbClr val="C00000"/>
                </a:solidFill>
                <a:sym typeface="Symbol"/>
              </a:rPr>
              <a:t> </a:t>
            </a:r>
            <a:r>
              <a:rPr lang="en-US" sz="1900" dirty="0" smtClean="0">
                <a:solidFill>
                  <a:srgbClr val="C00000"/>
                </a:solidFill>
              </a:rPr>
              <a:t>PD:</a:t>
            </a:r>
            <a:r>
              <a:rPr lang="en-US" sz="1900" dirty="0" smtClean="0"/>
              <a:t> Power Diagram</a:t>
            </a:r>
            <a:endParaRPr lang="en-US" sz="1900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6341258"/>
            <a:ext cx="7992888" cy="400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HK" sz="2000" dirty="0" smtClean="0">
                <a:solidFill>
                  <a:srgbClr val="FF0000"/>
                </a:solidFill>
              </a:rPr>
              <a:t>PD wins for small/medium queries; EMR good for large queries</a:t>
            </a:r>
            <a:endParaRPr lang="en-US" altLang="zh-HK" sz="2000" dirty="0"/>
          </a:p>
        </p:txBody>
      </p:sp>
    </p:spTree>
    <p:extLst>
      <p:ext uri="{BB962C8B-B14F-4D97-AF65-F5344CB8AC3E}">
        <p14:creationId xmlns:p14="http://schemas.microsoft.com/office/powerpoint/2010/main" val="388398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US" dirty="0" smtClean="0"/>
              <a:t>Effects of Optimizations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197" y="1700808"/>
            <a:ext cx="650196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Authenticating Top-k Queries in Location-based Services with Confidentiality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73351" y="980728"/>
            <a:ext cx="85631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C00000"/>
                </a:solidFill>
                <a:sym typeface="Symbol"/>
              </a:rPr>
              <a:t> </a:t>
            </a:r>
            <a:r>
              <a:rPr lang="en-US" sz="1900" dirty="0" smtClean="0">
                <a:solidFill>
                  <a:srgbClr val="C00000"/>
                </a:solidFill>
              </a:rPr>
              <a:t>0-hop: </a:t>
            </a:r>
            <a:r>
              <a:rPr lang="en-US" sz="1900" dirty="0" smtClean="0"/>
              <a:t>No Optimization       </a:t>
            </a:r>
            <a:r>
              <a:rPr lang="en-US" sz="1900" dirty="0" smtClean="0">
                <a:solidFill>
                  <a:srgbClr val="C00000"/>
                </a:solidFill>
                <a:sym typeface="Symbol"/>
              </a:rPr>
              <a:t> </a:t>
            </a:r>
            <a:r>
              <a:rPr lang="en-US" sz="1900" dirty="0" smtClean="0">
                <a:solidFill>
                  <a:srgbClr val="C00000"/>
                </a:solidFill>
              </a:rPr>
              <a:t>1-hop: </a:t>
            </a:r>
            <a:r>
              <a:rPr lang="en-US" sz="1900" dirty="0" smtClean="0"/>
              <a:t>Opt. with 1-hop Pre-signing </a:t>
            </a:r>
          </a:p>
          <a:p>
            <a:r>
              <a:rPr lang="en-US" sz="1900" dirty="0">
                <a:solidFill>
                  <a:srgbClr val="C00000"/>
                </a:solidFill>
                <a:sym typeface="Symbol"/>
              </a:rPr>
              <a:t> </a:t>
            </a:r>
            <a:r>
              <a:rPr lang="en-US" sz="1900" dirty="0" smtClean="0">
                <a:solidFill>
                  <a:srgbClr val="C00000"/>
                </a:solidFill>
              </a:rPr>
              <a:t>2-hop</a:t>
            </a:r>
            <a:r>
              <a:rPr lang="en-US" sz="1900" dirty="0">
                <a:solidFill>
                  <a:srgbClr val="C00000"/>
                </a:solidFill>
              </a:rPr>
              <a:t>: </a:t>
            </a:r>
            <a:r>
              <a:rPr lang="en-US" sz="1900" dirty="0" smtClean="0"/>
              <a:t>Opt</a:t>
            </a:r>
            <a:r>
              <a:rPr lang="en-US" sz="1900" dirty="0"/>
              <a:t>. with </a:t>
            </a:r>
            <a:r>
              <a:rPr lang="en-US" sz="1900" dirty="0" smtClean="0"/>
              <a:t>2-hop Pre-signing</a:t>
            </a:r>
            <a:endParaRPr lang="en-US" sz="19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1" y="6381328"/>
            <a:ext cx="8856985" cy="400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HK" sz="2000" dirty="0" smtClean="0">
                <a:solidFill>
                  <a:srgbClr val="FF0000"/>
                </a:solidFill>
              </a:rPr>
              <a:t>2-hop is a good tradeoff between offline cost and online performance</a:t>
            </a:r>
            <a:endParaRPr lang="en-US" altLang="zh-HK" sz="2000" dirty="0"/>
          </a:p>
        </p:txBody>
      </p:sp>
    </p:spTree>
    <p:extLst>
      <p:ext uri="{BB962C8B-B14F-4D97-AF65-F5344CB8AC3E}">
        <p14:creationId xmlns:p14="http://schemas.microsoft.com/office/powerpoint/2010/main" val="7063263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24536"/>
          </a:xfrm>
        </p:spPr>
        <p:txBody>
          <a:bodyPr>
            <a:normAutofit/>
          </a:bodyPr>
          <a:lstStyle/>
          <a:p>
            <a:r>
              <a:rPr lang="en-US" dirty="0"/>
              <a:t>Designed </a:t>
            </a:r>
            <a:r>
              <a:rPr lang="en-US" dirty="0" smtClean="0"/>
              <a:t>two private </a:t>
            </a:r>
            <a:r>
              <a:rPr lang="en-US" dirty="0"/>
              <a:t>ranking comparison </a:t>
            </a:r>
            <a:r>
              <a:rPr lang="en-US" dirty="0" smtClean="0"/>
              <a:t>functions</a:t>
            </a:r>
          </a:p>
          <a:p>
            <a:endParaRPr lang="en-US" dirty="0"/>
          </a:p>
          <a:p>
            <a:r>
              <a:rPr lang="en-US" dirty="0"/>
              <a:t>Proposed </a:t>
            </a:r>
            <a:r>
              <a:rPr lang="en-US" dirty="0" smtClean="0"/>
              <a:t>two privacy-preserving </a:t>
            </a:r>
            <a:r>
              <a:rPr lang="en-US" dirty="0"/>
              <a:t>schemes to authenticate top-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smtClean="0"/>
              <a:t>results </a:t>
            </a:r>
            <a:r>
              <a:rPr lang="en-US" dirty="0"/>
              <a:t>without disclosing object or </a:t>
            </a:r>
            <a:r>
              <a:rPr lang="en-US" dirty="0" smtClean="0"/>
              <a:t>ranking values</a:t>
            </a:r>
          </a:p>
          <a:p>
            <a:endParaRPr lang="en-US" dirty="0"/>
          </a:p>
          <a:p>
            <a:r>
              <a:rPr lang="en-US" dirty="0" smtClean="0"/>
              <a:t>Experimentally validated the performance with proven security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Authenticating Top-k Queries in Location-based Services with Confidentiality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73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Thanks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Authenticating Top-k Queries in Location-based Services with Confidentiality</a:t>
            </a:r>
            <a:endParaRPr lang="en-US" altLang="zh-CN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23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5575" y="116632"/>
            <a:ext cx="8880921" cy="1143000"/>
          </a:xfrm>
        </p:spPr>
        <p:txBody>
          <a:bodyPr>
            <a:normAutofit fontScale="90000"/>
          </a:bodyPr>
          <a:lstStyle/>
          <a:p>
            <a:r>
              <a:rPr lang="en-US" altLang="zh-HK" dirty="0" smtClean="0"/>
              <a:t>Big Data: Cloud-based Query System</a:t>
            </a:r>
            <a:endParaRPr lang="zh-HK" altLang="en-US" dirty="0"/>
          </a:p>
        </p:txBody>
      </p:sp>
      <p:pic>
        <p:nvPicPr>
          <p:cNvPr id="7" name="Picture 42" descr="https://encrypted-tbn2.gstatic.com/images?q=tbn:ANd9GcRnL8Qy5c1pR8JjpYZtnNUVRjpEBGcwkd_o_-CtcmpsEqv5YL8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614" y="4397136"/>
            <a:ext cx="1309687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64685" y="5599324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 smtClean="0"/>
              <a:t>Client</a:t>
            </a:r>
            <a:endParaRPr lang="en-US" altLang="zh-HK" b="1" dirty="0"/>
          </a:p>
        </p:txBody>
      </p:sp>
      <p:pic>
        <p:nvPicPr>
          <p:cNvPr id="10" name="Picture 44" descr="https://encrypted-tbn2.gstatic.com/images?q=tbn:ANd9GcQmJy4AzjNeMZWyVCgkmONuaZ5OMwomPqGJeYeXnLRusZR6a7u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591" y="4509120"/>
            <a:ext cx="784225" cy="78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78330" y="5573364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 smtClean="0"/>
              <a:t>Data Owner</a:t>
            </a:r>
            <a:endParaRPr lang="zh-HK" alt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699792" y="3103072"/>
            <a:ext cx="1008112" cy="1262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012160" y="3031065"/>
            <a:ext cx="1080120" cy="1334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24128" y="3165434"/>
            <a:ext cx="1080120" cy="13436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utoShape 4" descr="data:image/jpeg;base64,/9j/4AAQSkZJRgABAQAAAQABAAD/2wCEAAkGBxASDw4QDxQQEBANDw8ODw4QEA8NDw0NFREWFhQRFBQYHCggGBolHRQUITEhJSkrLi4uFx8zRDMsNygtLisBCgoKDg0OGhAQGiwcHCQsLC4sLCwsLCwsLCw0LSwsLCwsLCwsLCwsLCwtLCwsLSwsLCwsLCwsLC4sLCwsLi8sLf/AABEIAL0BCgMBEQACEQEDEQH/xAAbAAEAAwEBAQEAAAAAAAAAAAAAAQIDBAUGB//EAEIQAAIBAgMFAwgHBwIHAAAAAAABAgMRBBIhBTFRYXETQYEGFCIyQlKRoSNTYoKxwdEzQ3KSosLwFeEWg5OUsrPT/8QAGQEBAQEBAQEAAAAAAAAAAAAAAAECAwQF/8QANREBAAEDAQQIBQQCAgMAAAAAAAECAxESITFBUQQTYXGBkaHRIjKxwfAFFELhUvFi4hUzkv/aAAwDAQACEQMRAD8A/cQAAAAAAAAAAAAAAAAAAAAAAAAAAAAAAAAAAAAAAAAAAAAAAAAAAAAAAAcFbbFGLcVLtJLRxpJ1WnwbWkfFo709GuTGcYjt2fng41X6I2Zz3bXNLbMn6tGX/MqQh/45jpHRY41eUT98MfuJ4U+c+2Vf9YrfVUv+4lf/ANRr9tb/AMp/+f8Asz19f+Mef9Lx2179KoucJU6iXzT+CMz0XlVHjmP69Wv3HOmfR2YXaVGo8sJrN9XJOnUt/BKzONdi5RGZjZz3x5w60XqK9kTt9fJ1nJ0AAAAAAAAAAAAAAAAAAAAAAAAAAAAAAHFtDaUKVk7zqS9SlG2aS4v3Y83+Oh2tWKrm3dHGfzj2OVy9TRs3zyeTKNbEO1R5l9TBuNGK+098/HTkj15t2fl853+HLw83mxXd+by4f34+TupbMSSUmkl7MFZL/Ohwq6RMzsjzdosxG+WywdPg31k/yM9ZXza6ulDwdPhb70h1lXNOrp5MZ7PXstrrZm4vTxhmbUcHHisC7WnFTitd2ZJ8eXU7UXYzsnEuVdueMZUw+NrUtzdamt9Ocr1Ir7FR7+kvii12qLm/4Z5xu8Y9vKUpuV0bvijlx8J9/N72CxkKsM9N3V7NNNShLvjJPVPkeC5bqtzip7KK6a4zS3MNgAAAAAAAAAAAAAAAAAAAAAAAAAAeftfaPZKMYpSrVbqnB7klvnL7Kuvil3nexZ6yczspjf7R2z/bjeu6IxG+d3v3PN2bgXOUpSbk271ar9acuC4cluSPTeuxTEREd0cvz1ee1bmqcz4y9lNRWWCskePEzOanr2RGIRcqAAAAuByYrBqWsdJfJnWi5MbJ3OdduJ3PIl2lOp2lL0asdJQekK0F7E/yl3c1dP1/DXTpq3fTtj7xx79ry/FRVqp3/Xsn7Tw9J+kwGMjWpqpC9ndSi9JQmtJQku5pnzrtubdWmfzte+3XFdOYdBzbAAAAAAAAAAAAAAAAAAAAAAAADPEVowhOc2owpxlOUnujFK7ZqmmapimN8pVVFMTM7ofL4fPVqOpJWqV2rRf7qkr5afgm2+bkfTq026NMbo9Z4z48OzD59OqurM759I5fnF9CoqMVCO6O/m+8+fmap1S9uIiMQi5RdQZnK4TkGTB2YyYQoMZMJyDJhEoiJMOLH4bMrr1o/wBS4He1XpnE7nG5RmMxveTgsX2NaM91Ku406y7oyelOr8bRfJp+yeq7b6y3jjG2PvH3jt73nt16K88J3/aftP8AT6w+U+iAAAAAAAAAAAAAAAAAAAAAwxOMpU1erOFNPc5zjC/S5ui3XXspiZ7mK7lNG2qYjvcU9v4dbnUn/BQr1F/NGNvmdo6JdnhEd8xH3cp6TbjnPdEz9lX5Q0fdr/8AQqv8EX9nc7POD9zR2+UvO2xtenXjTo0u0tKanWz0q1G1OHpKPpxV7yydVmPR0fo9VqZrrxu2bYnbPdM8M+OHG9fpuRFNPjsmPr2uvY9P16n3I9d7f4fE59IndS3YjfU7zzuzaMbGJnLcQkgAAAAoAZTWpqGZeDtbDRzTjJXhVi7ruaekl/nE99iucRMb4eK9RGccJaYLbtaNOEJ0nUnCKjKp2sI9o1pnt3XtfxMXOiUTVM01Yjljd2OtHSZimImMy6YeUSv6dCvFe9F0qkV4KWb5HOehTwqifOPtj1ajpUZ20z6e+fR34LatCq8tOaz2v2clKnVS4uEkpfI4XLFy3tqjZz3x5xsdaL1Ffyzt5cfLe7Ti6gAAAAAAAAAAAAAAHHjdowpvLrOpa6pws2lxk90VzfzO1uzVXt3Rz/N7lXdpp2b55PMqVa9V2cnBfV0bp2+1U3+Kynpim1b24z2z7bvPLzzVcr447I9/9LUNi2ea0IN75etN9Zd/xJV0rOzbP0Wno+Nu5v8A6bHvm30iY6+eTfUxzZz2bDum/wCVP8zUX6uSTZjm5quzpezKL63izpTfjjDnNmeEu/B03GnGPelr36t3ZwuVZqmXaiMUxDqpR7zjVLpENDLRcqIuAuBAAoAZzvc1DMuXGYXtMutsretr6Pu/A627mhzro1sVsuHvS/pX5G/3FXJnqaeak9nr2ZPxVyxenjCTajhLhxmDdrVIqUU7p+tlfFd8XzO9u7H8ZxLjXbnjGWuC2rVo6Tcq1Hn6VekuKe+ouT9Lm9xi50ei5tp+Gr0n2+ndvaov1Ub/AIo9Y9/r3vpKFaM4xnBqUZq8ZJ3TR86qmaZmmqMS99NUVRmNsNDKgAAAAAAAAAAA8vH49tunSdmtJ1dHkfux4y+S+R6bVmMaq/CPfs+rz3Ls/LT5/nFngsArXfoxbu223Ko+Lb1fU1cvTnEb/ozRa4zud3aKKtBJI46ZnbLtmI2QylUZqIZyq5lwmVHIuEXpwvv0X4kmcbmojLoi0txznMt7FsyJgQ5FwIzDCJAi4C5cBcYEXGETcYVSU0WISZYzj4m4lmVLlRIHFi8JvlDR98V380drdzhLlXb4w5NnYzsKl7/QVZfSx7qU29Kq4Lul8e5363rXW0/8o3dscvby5Y52rnV1f8Z39nb7+fN9YfKfRAAAAAAAAAADg2nimrU4O05q7kv3dPvl17l/sd7NuJ+Kd0es/m9xu14+GN7mwWGjvatCGiXvPgdLlc+MsW6I8HXUqN/pwOUU4dJnLM0yWGQURkwvGKRJlrCbkC4C4C4C4EphS4QzARcCHIuEyzlO5rCTImESmRSyG0Q4cPgXJhUqPK2hQSk9LxqJ3XdzX+cT1Wq5mO2HmuU4nver5OYlzoZZO88PJ0ZN6tpJODfNwlBvnc8nS6IpuZjdO339cvT0avVRid8bPzweoeZ6AAAAAAAACJySTb0STbfBIsRnZBM4eFTbm3N+tVd7P2Y+zHwXzue6cUxjhH5Lxxmqc83oPRJLct36nnjbOZduxQ0iGwIchhGkTLRcCLlC4wGYYC4wJuAuQLjBlGYuEVlMYMspTubiMM5RcuEWiySsL3MtJuBKZMCk9/U1CS5NoxvBcVJHW1OKnK5Gx5kFOMnKnOpSlK18rVnbc3GScb+B6Z01RiqImPzjG1wjVHyzMfna9LDbZqx0qxVWPv01lqRXOG6Xhbozz19Foq+ScTynd58PHzd6ekVx80Zjs3+X53Pcw9eFSKnBqUZbmvw5PkeGuiqidNUYl66aoqjMbYaGWgAAAAAOHbE/osv1so0/uvWS/lUjt0ePjzy2/ni5Xp+HHNzYZat8F82da92HOje3qMxDcs7mmUxjckyq1kTaDYwK5imUXLhEXGAuMCcwwGYmBa4VFwikqhqKUmWTkawzlGYuEyJkVrEjS1yBcipuBSUixCJTANJ77PrqN24c1bBrfDR8O59DpTdnixNvk5sPWlSm5wTd39LT+sXFL31893C3SumLlOmfCeX9f7c6aponVHjHP+30tKrGUYyi7xklKLW5p7mfNqpmmcTve+JiYzC5FAAAAB5e23rRX2py+Ebf3Hq6N/Ke557/AAZYOejvx/I1cjazROx0vU5w2yitehqZ2I0bMqq5FwirZcCrkawirkMJkzFwZRmGDKcwwZSpEwZHUQ0mVJTZYhJlnc0ytcYUuQSmFSpEwZWTIqyYVNyCbICjViiUyCyA5sZT9pdH+p0tzwYrji22FVs6lLuX0sOSk/SXg9fvnPpVOcV+E/b0+jfR6t9Pj+fnF7B5HpAAAAB5W3FrRf2px8XBv+09XRv5R+b/AO3n6Rwc+Fej6nWve50bm2Y54bytGoTSuRyGDKrkXCKORrCZVci4TKrkXCZRmLhModQYMqusXSmpHaDSZSpDBlZSJhcqZi4QzDBlOYYMpUiYXKykTCrJkwLJkwuVkyKsmRUy3CCVEyouiKrWV4y6MtO+Enc5tnytiKP2lUh4OOb+xHS9GbdXhP2+7FqcXI8fz0fQnz3tAAAABwbchejKXfScav3Yv0v6cx36NOLmOez29XG/HwZ5bfzweZh5WduJ6q42PPTO10nN0JiCWTkawyo6jLpTKrqs1pTUo6zLpZ1KOqzWmE1KOoXCZRnLgynOTBlKmTC5XUiYXK2exMLlTOawzkzDBlKkTC5WUiYMrKRMLlZSJhcrqRnCrpkVZMjRKQiCZEwiyZFRWlaMulvjoWmNpM7HNs6N8RSXuxqVPglH+83enFqfCPv9nO1tuR4+33fRHz3uAAAABEldNPVPRrigPlnTdOcqT30msr96k/Ul8rdYs+pFUV0xXz+vH37pfOxomaeX04O6jUvr/iZxqjDtTOVpEhZc8zpDnLKUjUQzMs5SNxDOWbkawmVHMuGcquZcGUZxhMrwdySsLtmWkdoXCZQ6hcGUZxgyspkwZTnGFylTJgyvGZnC5XUyYayupkwuV41DM0rlbOTC5SmRV0QWTI05sVVu8q7t/XgdKKeLnXPB1+T9K6nWe6paFPnTi36XjJvwSOPSqsYo5b+/+o+7p0anfXz3dz2DyPUAAAAAB5u2sA6kVOn+1pXyrcqkH61NvnZWfc0uZ6ej3oonFXyz6dv5wcL9qaozTvj8w8TDYn2le2qaejTTs013NO6se2ujhLyU18Yd8aiaujhjDtnKsiwksJxR0iWJhlKKNRLOGcmahljNm4Zlmt5plfQyqMxcGU9qTSalXM1gyrnLhMimTBldTJhcpUiYMrqRMLldSJhpdMyq6ZmYaZ4jFKC4y7l+bNUW5q7maq4pMPj09JaPj3P9BXZmNyU3Yne7IVE9zT6NHGYmHaJhZ1Yre18SaZldUQxqYu+kfj+huLfNia+TPBYZ4iTjG6pRbVWqtL2304Pj3Nrd13au3Isxmfm4R95+3PuS3RN2cRu4z9o+/LvfUwgkkopJRSSS0SS3JHy5mZnMvoRGNkLEUAAAAAAB4219kOTdahZVXbPTekK6S0u/ZnbRS8H3Neyx0nTGivdwnl/XZ5dvlvWMzqo38e3++3z7PEo4jWS1jKDtOnNZZwfCS/B7n3Nntqo2Z3xwl5Iq8Ox0xxCe/R893xOeiYb1xKzZFZTZuGZYzkbiGZYu7NsF0l+LY3m5x4jHJerq+Pcv1O1NmZ3uVV2I3OWjjpJvP6SfxXQ61WYmNjnTdmJ2u6FVNXTujhNMxvdoqidycwwZLgylSJgypWxMYL0n0Xe/A1TbmrclVcU73nvaNRyurJe7vVufM9HUU4xLj11Wcu2jtKL9ZNdNUcKrExudab0cXTHG0/e+Uv0OU2quTpFynmt5/Di30T/MnU1L1tLOePk/V9Fcd7NxZiN7M3ZncwwFGriZOOGSkrtTxU7vD03ezs/3st/oxfdq4kvXaLMfH5cf68fCJbtWark9nN61fyZxNP8AZVIYiPCt9BVXH0oRcZdMsep5aOnW6vnjT3bY9dvrL0VdDmPlnPe5VhcStJYauuaeHqJ9MtT8bHbrrU7q49fZx6m5H8fp7t6ODxUnaOHqR+1VnRpw8bScv6TFV6zG+vyifaI9Wos3J/j9Pz0enhfJ6T1xM019TRzRg+Uqj9KS6ZfE81fTIj/1x4z7bo9Xejoufnnwj3/096lTjGKjFKMYpKMYpRjFLckluPDMzM5nbL1xERGIWIoAAAAAAAAA4tpbKpV0s6anFWhVg8lWHSXDk7p8Dtav12vl3cuH56uVyzTc37+fF89jNj4qn6qWJhxhlpVkucJPLLqmv4T32+lWq9/wz5x57/TxeOvo9dO74o9fb83PLljowajOToyeihWUqEm+UZpX8LnqijVGY2x2bfo4TM079jfziXJ87foTRCa5ZyxMuC+DLFuEmuXPXxckrtqK4uyXxZ0ptwxNcuOlXdZ2oRqYl6r6GLqwvwdT1I+Mkbqmm388xT3+2/0Kbdde6Mva2f5I16lniZLDw39lSaqV5LhKpbLDpFS/iR4rv6lTTstxmec7vL/Xc9dvoHGufB1bV8iopZsE+zklrRqynOlVdt+d3lCXF6p96u7nKx+p1ROLu2Ocb4+0/m1u90GmqPg2S+TxcKlCVq8J4eV7Jz0hJ/ZqL0ZdL35H17dy3ej4Jir6+W98y5auWp+KMNI42fJ82v0LNqlnrKlvP5cF8ydTHNetllVx07XclBd70il4s1FqnllmblS+ztnYjENdhTlNP9/O9OglxztXn91SOd7pNqzHxzt5Rtny4eOHS10a5c3R4y+vwPkTh1BrEOVerK16ilOiqXKkou8VzbbffpofHu/qd2qrNHwxy3+fN9S30G3TTirbP5ucuJ8iJL9hiHb3a9KNXwUoOFvFM60fqk/zp8px9csVfp9P8Zw5J+SmOT9HzSS4urWp/Ls5fido/UbM74nyj3hynoFfCYbUvJHFu2arh6XHLTq4h+F5QOdX6lb4UzPjEe7pHQJ41PUwnkdh1rXdTFP3ariqPTsoJRkv4sx5bn6hdq+X4e7f57/LD0UdEt09ve+ihFJJJJJJJJKySW5JHhmcvSkAAAAAAAAAAAAAAAAAAVqU4yTUkpJ71JJp+DLEzE5gxl5c/JrAtt+b0It73CnGk31cbHeOl34/nPnly6i3/jDP/hXBfVPo6tdr4ZjX72//AJfROot8m1DycwMHmjhsOpLdN0oSmvvNXMVdKvVRia5x3tRaojdEPTStotEu44OiQAETimmmk09GmrproInA8ev5K4Gd70KcG9W6WbDtvjem0eqnp3SKd1c+O365cKujWqt9MOdeReB9yr086xf/ANDp/wCS6T/lHlT7MfsrH+PrPu7cJ5O4Ok1KFClmW6co9pNdJSu/mca+l364xVXOPR1psW6dsUw9Q87qAAAAAAAAAAAAAAAAAAAAAAAAAAAAAAAAAAAAAAAAAAAAAAAAAAAAAAAAAAAAAAAARcCMxcCHMYTKHULpModUaTKrrF0plDrl0GpHnA0JqR5wXQakecjQajzkdWajzkdWajzkaDUnzgaDUnzgmg1J7caF1JVYmkylViaVysqo0mU9oTBlOYYVNyCQAAAAAAAAAABVsqKtlFGy4TKjkawijkWITLNzNYTKkps1EJlnKozWlMs5VWa0s5ZyrM1FCamcsQzWiE1M3ima6uE1KvGMvVQmtCxj5jqoNa6xTJ1cLqXjiGZmiF1NI12ZmhdTRVWZ0rlpGqzOlrLSMzMwuWimZmFyupEwuWikZwq6ZnC5WTIq6ZBJFSAAAAAAABDQFXEuRVwLlMKuBcphR0zWpMKOkXUmFHRNakwo6BdaaVHhzWtNKrwxesTSo8IXrDQq8GXrU0I8yL1poPMh1poSsGTrTQssIOsXQssKZ6w0rrDk1rpXVAzrXSuqJNS6V1SM6lwuqZNS4WUCZXC6gZyuFlEmRZIipAAAAAAAAAAAAABFgGUCMqLkMiGRHZoZTCOzRcmDs0NRhHZIajB2SGqTB2SGqTB2SGowns0NRg7NDJhPZomTBkQyuE5UMicpAsBIAAAAAAA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27" name="AutoShape 6" descr="data:image/jpeg;base64,/9j/4AAQSkZJRgABAQAAAQABAAD/2wCEAAkGBxASDw4QDxQQEBANDw8ODw4QEA8NDw0NFREWFhQRFBQYHCggGBolHRQUITEhJSkrLi4uFx8zRDMsNygtLisBCgoKDg0OGhAQGiwcHCQsLC4sLCwsLCwsLCw0LSwsLCwsLCwsLCwsLCwtLCwsLSwsLCwsLCwsLC4sLCwsLi8sLf/AABEIAL0BCgMBEQACEQEDEQH/xAAbAAEAAwEBAQEAAAAAAAAAAAAAAQIDBAUGB//EAEIQAAIBAgMFAwgHBwIHAAAAAAABAgMRBBIhBTFRYXETQYEGFCIyQlKRoSNTYoKxwdEzQ3KSosLwFeEWg5OUsrPT/8QAGQEBAQEBAQEAAAAAAAAAAAAAAAECAwQF/8QANREBAAEDAQQIBQQCAgMAAAAAAAECAxESITFBUQQTYXGBkaHRIjKxwfAFFELhUvFi4hUzkv/aAAwDAQACEQMRAD8A/cQAAAAAAAAAAAAAAAAAAAAAAAAAAAAAAAAAAAAAAAAAAAAAAAAAAAAAAAcFbbFGLcVLtJLRxpJ1WnwbWkfFo709GuTGcYjt2fng41X6I2Zz3bXNLbMn6tGX/MqQh/45jpHRY41eUT98MfuJ4U+c+2Vf9YrfVUv+4lf/ANRr9tb/AMp/+f8Asz19f+Mef9Lx2179KoucJU6iXzT+CMz0XlVHjmP69Wv3HOmfR2YXaVGo8sJrN9XJOnUt/BKzONdi5RGZjZz3x5w60XqK9kTt9fJ1nJ0AAAAAAAAAAAAAAAAAAAAAAAAAAAAAAHFtDaUKVk7zqS9SlG2aS4v3Y83+Oh2tWKrm3dHGfzj2OVy9TRs3zyeTKNbEO1R5l9TBuNGK+098/HTkj15t2fl853+HLw83mxXd+by4f34+TupbMSSUmkl7MFZL/Ohwq6RMzsjzdosxG+WywdPg31k/yM9ZXza6ulDwdPhb70h1lXNOrp5MZ7PXstrrZm4vTxhmbUcHHisC7WnFTitd2ZJ8eXU7UXYzsnEuVdueMZUw+NrUtzdamt9Ocr1Ir7FR7+kvii12qLm/4Z5xu8Y9vKUpuV0bvijlx8J9/N72CxkKsM9N3V7NNNShLvjJPVPkeC5bqtzip7KK6a4zS3MNgAAAAAAAAAAAAAAAAAAAAAAAAAAeftfaPZKMYpSrVbqnB7klvnL7Kuvil3nexZ6yczspjf7R2z/bjeu6IxG+d3v3PN2bgXOUpSbk271ar9acuC4cluSPTeuxTEREd0cvz1ee1bmqcz4y9lNRWWCskePEzOanr2RGIRcqAAAAuByYrBqWsdJfJnWi5MbJ3OdduJ3PIl2lOp2lL0asdJQekK0F7E/yl3c1dP1/DXTpq3fTtj7xx79ry/FRVqp3/Xsn7Tw9J+kwGMjWpqpC9ndSi9JQmtJQku5pnzrtubdWmfzte+3XFdOYdBzbAAAAAAAAAAAAAAAAAAAAAAAADPEVowhOc2owpxlOUnujFK7ZqmmapimN8pVVFMTM7ofL4fPVqOpJWqV2rRf7qkr5afgm2+bkfTq026NMbo9Z4z48OzD59OqurM759I5fnF9CoqMVCO6O/m+8+fmap1S9uIiMQi5RdQZnK4TkGTB2YyYQoMZMJyDJhEoiJMOLH4bMrr1o/wBS4He1XpnE7nG5RmMxveTgsX2NaM91Ku406y7oyelOr8bRfJp+yeq7b6y3jjG2PvH3jt73nt16K88J3/aftP8AT6w+U+iAAAAAAAAAAAAAAAAAAAAAwxOMpU1erOFNPc5zjC/S5ui3XXspiZ7mK7lNG2qYjvcU9v4dbnUn/BQr1F/NGNvmdo6JdnhEd8xH3cp6TbjnPdEz9lX5Q0fdr/8AQqv8EX9nc7POD9zR2+UvO2xtenXjTo0u0tKanWz0q1G1OHpKPpxV7yydVmPR0fo9VqZrrxu2bYnbPdM8M+OHG9fpuRFNPjsmPr2uvY9P16n3I9d7f4fE59IndS3YjfU7zzuzaMbGJnLcQkgAAAAoAZTWpqGZeDtbDRzTjJXhVi7ruaekl/nE99iucRMb4eK9RGccJaYLbtaNOEJ0nUnCKjKp2sI9o1pnt3XtfxMXOiUTVM01Yjljd2OtHSZimImMy6YeUSv6dCvFe9F0qkV4KWb5HOehTwqifOPtj1ajpUZ20z6e+fR34LatCq8tOaz2v2clKnVS4uEkpfI4XLFy3tqjZz3x5xsdaL1Ffyzt5cfLe7Ti6gAAAAAAAAAAAAAAHHjdowpvLrOpa6pws2lxk90VzfzO1uzVXt3Rz/N7lXdpp2b55PMqVa9V2cnBfV0bp2+1U3+Kynpim1b24z2z7bvPLzzVcr447I9/9LUNi2ea0IN75etN9Zd/xJV0rOzbP0Wno+Nu5v8A6bHvm30iY6+eTfUxzZz2bDum/wCVP8zUX6uSTZjm5quzpezKL63izpTfjjDnNmeEu/B03GnGPelr36t3ZwuVZqmXaiMUxDqpR7zjVLpENDLRcqIuAuBAAoAZzvc1DMuXGYXtMutsretr6Pu/A627mhzro1sVsuHvS/pX5G/3FXJnqaeak9nr2ZPxVyxenjCTajhLhxmDdrVIqUU7p+tlfFd8XzO9u7H8ZxLjXbnjGWuC2rVo6Tcq1Hn6VekuKe+ouT9Lm9xi50ei5tp+Gr0n2+ndvaov1Ub/AIo9Y9/r3vpKFaM4xnBqUZq8ZJ3TR86qmaZmmqMS99NUVRmNsNDKgAAAAAAAAAAA8vH49tunSdmtJ1dHkfux4y+S+R6bVmMaq/CPfs+rz3Ls/LT5/nFngsArXfoxbu223Ko+Lb1fU1cvTnEb/ozRa4zud3aKKtBJI46ZnbLtmI2QylUZqIZyq5lwmVHIuEXpwvv0X4kmcbmojLoi0txznMt7FsyJgQ5FwIzDCJAi4C5cBcYEXGETcYVSU0WISZYzj4m4lmVLlRIHFi8JvlDR98V380drdzhLlXb4w5NnYzsKl7/QVZfSx7qU29Kq4Lul8e5363rXW0/8o3dscvby5Y52rnV1f8Z39nb7+fN9YfKfRAAAAAAAAAADg2nimrU4O05q7kv3dPvl17l/sd7NuJ+Kd0es/m9xu14+GN7mwWGjvatCGiXvPgdLlc+MsW6I8HXUqN/pwOUU4dJnLM0yWGQURkwvGKRJlrCbkC4C4C4C4EphS4QzARcCHIuEyzlO5rCTImESmRSyG0Q4cPgXJhUqPK2hQSk9LxqJ3XdzX+cT1Wq5mO2HmuU4nver5OYlzoZZO88PJ0ZN6tpJODfNwlBvnc8nS6IpuZjdO339cvT0avVRid8bPzweoeZ6AAAAAAAACJySTb0STbfBIsRnZBM4eFTbm3N+tVd7P2Y+zHwXzue6cUxjhH5Lxxmqc83oPRJLct36nnjbOZduxQ0iGwIchhGkTLRcCLlC4wGYYC4wJuAuQLjBlGYuEVlMYMspTubiMM5RcuEWiySsL3MtJuBKZMCk9/U1CS5NoxvBcVJHW1OKnK5Gx5kFOMnKnOpSlK18rVnbc3GScb+B6Z01RiqImPzjG1wjVHyzMfna9LDbZqx0qxVWPv01lqRXOG6Xhbozz19Foq+ScTynd58PHzd6ekVx80Zjs3+X53Pcw9eFSKnBqUZbmvw5PkeGuiqidNUYl66aoqjMbYaGWgAAAAAOHbE/osv1so0/uvWS/lUjt0ePjzy2/ni5Xp+HHNzYZat8F82da92HOje3qMxDcs7mmUxjckyq1kTaDYwK5imUXLhEXGAuMCcwwGYmBa4VFwikqhqKUmWTkawzlGYuEyJkVrEjS1yBcipuBSUixCJTANJ77PrqN24c1bBrfDR8O59DpTdnixNvk5sPWlSm5wTd39LT+sXFL31893C3SumLlOmfCeX9f7c6aponVHjHP+30tKrGUYyi7xklKLW5p7mfNqpmmcTve+JiYzC5FAAAAB5e23rRX2py+Ebf3Hq6N/Ke557/AAZYOejvx/I1cjazROx0vU5w2yitehqZ2I0bMqq5FwirZcCrkawirkMJkzFwZRmGDKcwwZSpEwZHUQ0mVJTZYhJlnc0ytcYUuQSmFSpEwZWTIqyYVNyCbICjViiUyCyA5sZT9pdH+p0tzwYrji22FVs6lLuX0sOSk/SXg9fvnPpVOcV+E/b0+jfR6t9Pj+fnF7B5HpAAAAB5W3FrRf2px8XBv+09XRv5R+b/AO3n6Rwc+Fej6nWve50bm2Y54bytGoTSuRyGDKrkXCKORrCZVci4TKrkXCZRmLhModQYMqusXSmpHaDSZSpDBlZSJhcqZi4QzDBlOYYMpUiYXKykTCrJkwLJkwuVkyKsmRUy3CCVEyouiKrWV4y6MtO+Enc5tnytiKP2lUh4OOb+xHS9GbdXhP2+7FqcXI8fz0fQnz3tAAAABwbchejKXfScav3Yv0v6cx36NOLmOez29XG/HwZ5bfzweZh5WduJ6q42PPTO10nN0JiCWTkawyo6jLpTKrqs1pTUo6zLpZ1KOqzWmE1KOoXCZRnLgynOTBlKmTC5XUiYXK2exMLlTOawzkzDBlKkTC5WUiYMrKRMLlZSJhcrqRnCrpkVZMjRKQiCZEwiyZFRWlaMulvjoWmNpM7HNs6N8RSXuxqVPglH+83enFqfCPv9nO1tuR4+33fRHz3uAAAABEldNPVPRrigPlnTdOcqT30msr96k/Ul8rdYs+pFUV0xXz+vH37pfOxomaeX04O6jUvr/iZxqjDtTOVpEhZc8zpDnLKUjUQzMs5SNxDOWbkawmVHMuGcquZcGUZxhMrwdySsLtmWkdoXCZQ6hcGUZxgyspkwZTnGFylTJgyvGZnC5XUyYayupkwuV41DM0rlbOTC5SmRV0QWTI05sVVu8q7t/XgdKKeLnXPB1+T9K6nWe6paFPnTi36XjJvwSOPSqsYo5b+/+o+7p0anfXz3dz2DyPUAAAAAB5u2sA6kVOn+1pXyrcqkH61NvnZWfc0uZ6ej3oonFXyz6dv5wcL9qaozTvj8w8TDYn2le2qaejTTs013NO6se2ujhLyU18Yd8aiaujhjDtnKsiwksJxR0iWJhlKKNRLOGcmahljNm4Zlmt5plfQyqMxcGU9qTSalXM1gyrnLhMimTBldTJhcpUiYMrqRMLldSJhpdMyq6ZmYaZ4jFKC4y7l+bNUW5q7maq4pMPj09JaPj3P9BXZmNyU3Yne7IVE9zT6NHGYmHaJhZ1Yre18SaZldUQxqYu+kfj+huLfNia+TPBYZ4iTjG6pRbVWqtL2304Pj3Nrd13au3Isxmfm4R95+3PuS3RN2cRu4z9o+/LvfUwgkkopJRSSS0SS3JHy5mZnMvoRGNkLEUAAAAAAB4219kOTdahZVXbPTekK6S0u/ZnbRS8H3Neyx0nTGivdwnl/XZ5dvlvWMzqo38e3++3z7PEo4jWS1jKDtOnNZZwfCS/B7n3Nntqo2Z3xwl5Iq8Ox0xxCe/R893xOeiYb1xKzZFZTZuGZYzkbiGZYu7NsF0l+LY3m5x4jHJerq+Pcv1O1NmZ3uVV2I3OWjjpJvP6SfxXQ61WYmNjnTdmJ2u6FVNXTujhNMxvdoqidycwwZLgylSJgypWxMYL0n0Xe/A1TbmrclVcU73nvaNRyurJe7vVufM9HUU4xLj11Wcu2jtKL9ZNdNUcKrExudab0cXTHG0/e+Uv0OU2quTpFynmt5/Di30T/MnU1L1tLOePk/V9Fcd7NxZiN7M3ZncwwFGriZOOGSkrtTxU7vD03ezs/3st/oxfdq4kvXaLMfH5cf68fCJbtWark9nN61fyZxNP8AZVIYiPCt9BVXH0oRcZdMsep5aOnW6vnjT3bY9dvrL0VdDmPlnPe5VhcStJYauuaeHqJ9MtT8bHbrrU7q49fZx6m5H8fp7t6ODxUnaOHqR+1VnRpw8bScv6TFV6zG+vyifaI9Wos3J/j9Pz0enhfJ6T1xM019TRzRg+Uqj9KS6ZfE81fTIj/1x4z7bo9Xejoufnnwj3/096lTjGKjFKMYpKMYpRjFLckluPDMzM5nbL1xERGIWIoAAAAAAAAA4tpbKpV0s6anFWhVg8lWHSXDk7p8Dtav12vl3cuH56uVyzTc37+fF89jNj4qn6qWJhxhlpVkucJPLLqmv4T32+lWq9/wz5x57/TxeOvo9dO74o9fb83PLljowajOToyeihWUqEm+UZpX8LnqijVGY2x2bfo4TM079jfziXJ87foTRCa5ZyxMuC+DLFuEmuXPXxckrtqK4uyXxZ0ptwxNcuOlXdZ2oRqYl6r6GLqwvwdT1I+Mkbqmm388xT3+2/0Kbdde6Mva2f5I16lniZLDw39lSaqV5LhKpbLDpFS/iR4rv6lTTstxmec7vL/Xc9dvoHGufB1bV8iopZsE+zklrRqynOlVdt+d3lCXF6p96u7nKx+p1ROLu2Ocb4+0/m1u90GmqPg2S+TxcKlCVq8J4eV7Jz0hJ/ZqL0ZdL35H17dy3ej4Jir6+W98y5auWp+KMNI42fJ82v0LNqlnrKlvP5cF8ydTHNetllVx07XclBd70il4s1FqnllmblS+ztnYjENdhTlNP9/O9OglxztXn91SOd7pNqzHxzt5Rtny4eOHS10a5c3R4y+vwPkTh1BrEOVerK16ilOiqXKkou8VzbbffpofHu/qd2qrNHwxy3+fN9S30G3TTirbP5ucuJ8iJL9hiHb3a9KNXwUoOFvFM60fqk/zp8px9csVfp9P8Zw5J+SmOT9HzSS4urWp/Ls5fido/UbM74nyj3hynoFfCYbUvJHFu2arh6XHLTq4h+F5QOdX6lb4UzPjEe7pHQJ41PUwnkdh1rXdTFP3ariqPTsoJRkv4sx5bn6hdq+X4e7f57/LD0UdEt09ve+ihFJJJJJJJJKySW5JHhmcvSkAAAAAAAAAAAAAAAAAAVqU4yTUkpJ71JJp+DLEzE5gxl5c/JrAtt+b0It73CnGk31cbHeOl34/nPnly6i3/jDP/hXBfVPo6tdr4ZjX72//AJfROot8m1DycwMHmjhsOpLdN0oSmvvNXMVdKvVRia5x3tRaojdEPTStotEu44OiQAETimmmk09GmrproInA8ev5K4Gd70KcG9W6WbDtvjem0eqnp3SKd1c+O365cKujWqt9MOdeReB9yr086xf/ANDp/wCS6T/lHlT7MfsrH+PrPu7cJ5O4Ok1KFClmW6co9pNdJSu/mca+l364xVXOPR1psW6dsUw9Q87qAAAAAAAAAAAAAAAAAAAAAAAAAAAAAAAAAAAAAAAAAAAAAAAAAAAAAAAAAAAAAAAARcCMxcCHMYTKHULpModUaTKrrF0plDrl0GpHnA0JqR5wXQakecjQajzkdWajzkdWajzkaDUnzgaDUnzgmg1J7caF1JVYmkylViaVysqo0mU9oTBlOYYVNyCQAAAAAAAAAABVsqKtlFGy4TKjkawijkWITLNzNYTKkps1EJlnKozWlMs5VWa0s5ZyrM1FCamcsQzWiE1M3ima6uE1KvGMvVQmtCxj5jqoNa6xTJ1cLqXjiGZmiF1NI12ZmhdTRVWZ0rlpGqzOlrLSMzMwuWimZmFyupEwuWikZwq6ZnC5WTIq6ZBJFSAAAAAAABDQFXEuRVwLlMKuBcphR0zWpMKOkXUmFHRNakwo6BdaaVHhzWtNKrwxesTSo8IXrDQq8GXrU0I8yL1poPMh1poSsGTrTQssIOsXQssKZ6w0rrDk1rpXVAzrXSuqJNS6V1SM6lwuqZNS4WUCZXC6gZyuFlEmRZIipAAAAAAAAAAAAABFgGUCMqLkMiGRHZoZTCOzRcmDs0NRhHZIajB2SGqTB2SGqTB2SGowns0NRg7NDJhPZomTBkQyuE5UMicpAsBIAAAAAAAA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3878878" y="3031124"/>
            <a:ext cx="1773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HK" b="1" dirty="0" smtClean="0"/>
              <a:t>Cloud Service </a:t>
            </a:r>
          </a:p>
          <a:p>
            <a:pPr algn="ctr"/>
            <a:r>
              <a:rPr lang="en-US" altLang="zh-HK" b="1" dirty="0" smtClean="0"/>
              <a:t>Provider (SP)</a:t>
            </a:r>
            <a:endParaRPr lang="zh-HK" altLang="en-US" b="1" dirty="0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5" b="4874"/>
          <a:stretch/>
        </p:blipFill>
        <p:spPr bwMode="auto">
          <a:xfrm>
            <a:off x="3491880" y="1340768"/>
            <a:ext cx="2658066" cy="169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6" name="Rectangle 2065"/>
          <p:cNvSpPr/>
          <p:nvPr/>
        </p:nvSpPr>
        <p:spPr>
          <a:xfrm>
            <a:off x="473351" y="1556792"/>
            <a:ext cx="33785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HK" sz="2000" dirty="0" smtClean="0"/>
              <a:t>Scalability</a:t>
            </a:r>
            <a:endParaRPr lang="en-US" altLang="zh-HK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HK" sz="2000" dirty="0" smtClean="0"/>
              <a:t>Elasticity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HK" sz="2000" dirty="0" smtClean="0"/>
              <a:t>Self-manageability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HK" sz="2000" dirty="0" smtClean="0"/>
              <a:t>Pay-per-use pricing</a:t>
            </a:r>
            <a:endParaRPr lang="en-US" altLang="zh-HK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051720" y="335699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400" dirty="0" smtClean="0"/>
              <a:t>Data &amp; </a:t>
            </a:r>
          </a:p>
          <a:p>
            <a:pPr algn="r"/>
            <a:r>
              <a:rPr lang="en-US" altLang="zh-TW" sz="1400" dirty="0" smtClean="0"/>
              <a:t>Algorithm</a:t>
            </a:r>
            <a:endParaRPr lang="zh-TW" altLang="en-US" sz="1400" dirty="0"/>
          </a:p>
        </p:txBody>
      </p:sp>
      <p:sp>
        <p:nvSpPr>
          <p:cNvPr id="19" name="Cloud Callout 18"/>
          <p:cNvSpPr/>
          <p:nvPr/>
        </p:nvSpPr>
        <p:spPr>
          <a:xfrm>
            <a:off x="6948264" y="3284984"/>
            <a:ext cx="1872208" cy="661927"/>
          </a:xfrm>
          <a:prstGeom prst="cloudCallout">
            <a:avLst>
              <a:gd name="adj1" fmla="val -22224"/>
              <a:gd name="adj2" fmla="val 163465"/>
            </a:avLst>
          </a:prstGeom>
          <a:solidFill>
            <a:srgbClr val="99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“Yellow Duck”</a:t>
            </a:r>
            <a:endParaRPr lang="zh-HK" altLang="en-US" sz="1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208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HK" sz="3700" dirty="0" smtClean="0"/>
              <a:t>Untrustworthy Cloud Server</a:t>
            </a:r>
            <a:endParaRPr lang="zh-HK" altLang="en-US" sz="3700" dirty="0"/>
          </a:p>
        </p:txBody>
      </p:sp>
      <p:pic>
        <p:nvPicPr>
          <p:cNvPr id="7" name="Picture 42" descr="https://encrypted-tbn2.gstatic.com/images?q=tbn:ANd9GcRnL8Qy5c1pR8JjpYZtnNUVRjpEBGcwkd_o_-CtcmpsEqv5YL8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614" y="4397136"/>
            <a:ext cx="1309687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6948264" y="3284984"/>
            <a:ext cx="1872208" cy="661927"/>
          </a:xfrm>
          <a:prstGeom prst="cloudCallout">
            <a:avLst>
              <a:gd name="adj1" fmla="val -22224"/>
              <a:gd name="adj2" fmla="val 163465"/>
            </a:avLst>
          </a:prstGeom>
          <a:solidFill>
            <a:srgbClr val="99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“Yellow Duck”</a:t>
            </a:r>
            <a:endParaRPr lang="zh-HK" altLang="en-US" sz="1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4685" y="5599324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 smtClean="0"/>
              <a:t>Client</a:t>
            </a:r>
            <a:endParaRPr lang="en-US" altLang="zh-HK" b="1" dirty="0"/>
          </a:p>
        </p:txBody>
      </p:sp>
      <p:pic>
        <p:nvPicPr>
          <p:cNvPr id="10" name="Picture 44" descr="https://encrypted-tbn2.gstatic.com/images?q=tbn:ANd9GcQmJy4AzjNeMZWyVCgkmONuaZ5OMwomPqGJeYeXnLRusZR6a7u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591" y="4509120"/>
            <a:ext cx="784225" cy="78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78330" y="5573364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 smtClean="0"/>
              <a:t>Data Owner</a:t>
            </a:r>
            <a:endParaRPr lang="zh-HK" alt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699792" y="3103072"/>
            <a:ext cx="1008112" cy="1262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012160" y="3031065"/>
            <a:ext cx="1080120" cy="1334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24128" y="3165434"/>
            <a:ext cx="1080120" cy="13436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utoShape 4" descr="data:image/jpeg;base64,/9j/4AAQSkZJRgABAQAAAQABAAD/2wCEAAkGBxASDw4QDxQQEBANDw8ODw4QEA8NDw0NFREWFhQRFBQYHCggGBolHRQUITEhJSkrLi4uFx8zRDMsNygtLisBCgoKDg0OGhAQGiwcHCQsLC4sLCwsLCwsLCw0LSwsLCwsLCwsLCwsLCwtLCwsLSwsLCwsLCwsLC4sLCwsLi8sLf/AABEIAL0BCgMBEQACEQEDEQH/xAAbAAEAAwEBAQEAAAAAAAAAAAAAAQIDBAUGB//EAEIQAAIBAgMFAwgHBwIHAAAAAAABAgMRBBIhBTFRYXETQYEGFCIyQlKRoSNTYoKxwdEzQ3KSosLwFeEWg5OUsrPT/8QAGQEBAQEBAQEAAAAAAAAAAAAAAAECAwQF/8QANREBAAEDAQQIBQQCAgMAAAAAAAECAxESITFBUQQTYXGBkaHRIjKxwfAFFELhUvFi4hUzkv/aAAwDAQACEQMRAD8A/cQAAAAAAAAAAAAAAAAAAAAAAAAAAAAAAAAAAAAAAAAAAAAAAAAAAAAAAAcFbbFGLcVLtJLRxpJ1WnwbWkfFo709GuTGcYjt2fng41X6I2Zz3bXNLbMn6tGX/MqQh/45jpHRY41eUT98MfuJ4U+c+2Vf9YrfVUv+4lf/ANRr9tb/AMp/+f8Asz19f+Mef9Lx2179KoucJU6iXzT+CMz0XlVHjmP69Wv3HOmfR2YXaVGo8sJrN9XJOnUt/BKzONdi5RGZjZz3x5w60XqK9kTt9fJ1nJ0AAAAAAAAAAAAAAAAAAAAAAAAAAAAAAHFtDaUKVk7zqS9SlG2aS4v3Y83+Oh2tWKrm3dHGfzj2OVy9TRs3zyeTKNbEO1R5l9TBuNGK+098/HTkj15t2fl853+HLw83mxXd+by4f34+TupbMSSUmkl7MFZL/Ohwq6RMzsjzdosxG+WywdPg31k/yM9ZXza6ulDwdPhb70h1lXNOrp5MZ7PXstrrZm4vTxhmbUcHHisC7WnFTitd2ZJ8eXU7UXYzsnEuVdueMZUw+NrUtzdamt9Ocr1Ir7FR7+kvii12qLm/4Z5xu8Y9vKUpuV0bvijlx8J9/N72CxkKsM9N3V7NNNShLvjJPVPkeC5bqtzip7KK6a4zS3MNgAAAAAAAAAAAAAAAAAAAAAAAAAAeftfaPZKMYpSrVbqnB7klvnL7Kuvil3nexZ6yczspjf7R2z/bjeu6IxG+d3v3PN2bgXOUpSbk271ar9acuC4cluSPTeuxTEREd0cvz1ee1bmqcz4y9lNRWWCskePEzOanr2RGIRcqAAAAuByYrBqWsdJfJnWi5MbJ3OdduJ3PIl2lOp2lL0asdJQekK0F7E/yl3c1dP1/DXTpq3fTtj7xx79ry/FRVqp3/Xsn7Tw9J+kwGMjWpqpC9ndSi9JQmtJQku5pnzrtubdWmfzte+3XFdOYdBzbAAAAAAAAAAAAAAAAAAAAAAAADPEVowhOc2owpxlOUnujFK7ZqmmapimN8pVVFMTM7ofL4fPVqOpJWqV2rRf7qkr5afgm2+bkfTq026NMbo9Z4z48OzD59OqurM759I5fnF9CoqMVCO6O/m+8+fmap1S9uIiMQi5RdQZnK4TkGTB2YyYQoMZMJyDJhEoiJMOLH4bMrr1o/wBS4He1XpnE7nG5RmMxveTgsX2NaM91Ku406y7oyelOr8bRfJp+yeq7b6y3jjG2PvH3jt73nt16K88J3/aftP8AT6w+U+iAAAAAAAAAAAAAAAAAAAAAwxOMpU1erOFNPc5zjC/S5ui3XXspiZ7mK7lNG2qYjvcU9v4dbnUn/BQr1F/NGNvmdo6JdnhEd8xH3cp6TbjnPdEz9lX5Q0fdr/8AQqv8EX9nc7POD9zR2+UvO2xtenXjTo0u0tKanWz0q1G1OHpKPpxV7yydVmPR0fo9VqZrrxu2bYnbPdM8M+OHG9fpuRFNPjsmPr2uvY9P16n3I9d7f4fE59IndS3YjfU7zzuzaMbGJnLcQkgAAAAoAZTWpqGZeDtbDRzTjJXhVi7ruaekl/nE99iucRMb4eK9RGccJaYLbtaNOEJ0nUnCKjKp2sI9o1pnt3XtfxMXOiUTVM01Yjljd2OtHSZimImMy6YeUSv6dCvFe9F0qkV4KWb5HOehTwqifOPtj1ajpUZ20z6e+fR34LatCq8tOaz2v2clKnVS4uEkpfI4XLFy3tqjZz3x5xsdaL1Ffyzt5cfLe7Ti6gAAAAAAAAAAAAAAHHjdowpvLrOpa6pws2lxk90VzfzO1uzVXt3Rz/N7lXdpp2b55PMqVa9V2cnBfV0bp2+1U3+Kynpim1b24z2z7bvPLzzVcr447I9/9LUNi2ea0IN75etN9Zd/xJV0rOzbP0Wno+Nu5v8A6bHvm30iY6+eTfUxzZz2bDum/wCVP8zUX6uSTZjm5quzpezKL63izpTfjjDnNmeEu/B03GnGPelr36t3ZwuVZqmXaiMUxDqpR7zjVLpENDLRcqIuAuBAAoAZzvc1DMuXGYXtMutsretr6Pu/A627mhzro1sVsuHvS/pX5G/3FXJnqaeak9nr2ZPxVyxenjCTajhLhxmDdrVIqUU7p+tlfFd8XzO9u7H8ZxLjXbnjGWuC2rVo6Tcq1Hn6VekuKe+ouT9Lm9xi50ei5tp+Gr0n2+ndvaov1Ub/AIo9Y9/r3vpKFaM4xnBqUZq8ZJ3TR86qmaZmmqMS99NUVRmNsNDKgAAAAAAAAAAA8vH49tunSdmtJ1dHkfux4y+S+R6bVmMaq/CPfs+rz3Ls/LT5/nFngsArXfoxbu223Ko+Lb1fU1cvTnEb/ozRa4zud3aKKtBJI46ZnbLtmI2QylUZqIZyq5lwmVHIuEXpwvv0X4kmcbmojLoi0txznMt7FsyJgQ5FwIzDCJAi4C5cBcYEXGETcYVSU0WISZYzj4m4lmVLlRIHFi8JvlDR98V380drdzhLlXb4w5NnYzsKl7/QVZfSx7qU29Kq4Lul8e5363rXW0/8o3dscvby5Y52rnV1f8Z39nb7+fN9YfKfRAAAAAAAAAADg2nimrU4O05q7kv3dPvl17l/sd7NuJ+Kd0es/m9xu14+GN7mwWGjvatCGiXvPgdLlc+MsW6I8HXUqN/pwOUU4dJnLM0yWGQURkwvGKRJlrCbkC4C4C4C4EphS4QzARcCHIuEyzlO5rCTImESmRSyG0Q4cPgXJhUqPK2hQSk9LxqJ3XdzX+cT1Wq5mO2HmuU4nver5OYlzoZZO88PJ0ZN6tpJODfNwlBvnc8nS6IpuZjdO339cvT0avVRid8bPzweoeZ6AAAAAAAACJySTb0STbfBIsRnZBM4eFTbm3N+tVd7P2Y+zHwXzue6cUxjhH5Lxxmqc83oPRJLct36nnjbOZduxQ0iGwIchhGkTLRcCLlC4wGYYC4wJuAuQLjBlGYuEVlMYMspTubiMM5RcuEWiySsL3MtJuBKZMCk9/U1CS5NoxvBcVJHW1OKnK5Gx5kFOMnKnOpSlK18rVnbc3GScb+B6Z01RiqImPzjG1wjVHyzMfna9LDbZqx0qxVWPv01lqRXOG6Xhbozz19Foq+ScTynd58PHzd6ekVx80Zjs3+X53Pcw9eFSKnBqUZbmvw5PkeGuiqidNUYl66aoqjMbYaGWgAAAAAOHbE/osv1so0/uvWS/lUjt0ePjzy2/ni5Xp+HHNzYZat8F82da92HOje3qMxDcs7mmUxjckyq1kTaDYwK5imUXLhEXGAuMCcwwGYmBa4VFwikqhqKUmWTkawzlGYuEyJkVrEjS1yBcipuBSUixCJTANJ77PrqN24c1bBrfDR8O59DpTdnixNvk5sPWlSm5wTd39LT+sXFL31893C3SumLlOmfCeX9f7c6aponVHjHP+30tKrGUYyi7xklKLW5p7mfNqpmmcTve+JiYzC5FAAAAB5e23rRX2py+Ebf3Hq6N/Ke557/AAZYOejvx/I1cjazROx0vU5w2yitehqZ2I0bMqq5FwirZcCrkawirkMJkzFwZRmGDKcwwZSpEwZHUQ0mVJTZYhJlnc0ytcYUuQSmFSpEwZWTIqyYVNyCbICjViiUyCyA5sZT9pdH+p0tzwYrji22FVs6lLuX0sOSk/SXg9fvnPpVOcV+E/b0+jfR6t9Pj+fnF7B5HpAAAAB5W3FrRf2px8XBv+09XRv5R+b/AO3n6Rwc+Fej6nWve50bm2Y54bytGoTSuRyGDKrkXCKORrCZVci4TKrkXCZRmLhModQYMqusXSmpHaDSZSpDBlZSJhcqZi4QzDBlOYYMpUiYXKykTCrJkwLJkwuVkyKsmRUy3CCVEyouiKrWV4y6MtO+Enc5tnytiKP2lUh4OOb+xHS9GbdXhP2+7FqcXI8fz0fQnz3tAAAABwbchejKXfScav3Yv0v6cx36NOLmOez29XG/HwZ5bfzweZh5WduJ6q42PPTO10nN0JiCWTkawyo6jLpTKrqs1pTUo6zLpZ1KOqzWmE1KOoXCZRnLgynOTBlKmTC5XUiYXK2exMLlTOawzkzDBlKkTC5WUiYMrKRMLlZSJhcrqRnCrpkVZMjRKQiCZEwiyZFRWlaMulvjoWmNpM7HNs6N8RSXuxqVPglH+83enFqfCPv9nO1tuR4+33fRHz3uAAAABEldNPVPRrigPlnTdOcqT30msr96k/Ul8rdYs+pFUV0xXz+vH37pfOxomaeX04O6jUvr/iZxqjDtTOVpEhZc8zpDnLKUjUQzMs5SNxDOWbkawmVHMuGcquZcGUZxhMrwdySsLtmWkdoXCZQ6hcGUZxgyspkwZTnGFylTJgyvGZnC5XUyYayupkwuV41DM0rlbOTC5SmRV0QWTI05sVVu8q7t/XgdKKeLnXPB1+T9K6nWe6paFPnTi36XjJvwSOPSqsYo5b+/+o+7p0anfXz3dz2DyPUAAAAAB5u2sA6kVOn+1pXyrcqkH61NvnZWfc0uZ6ej3oonFXyz6dv5wcL9qaozTvj8w8TDYn2le2qaejTTs013NO6se2ujhLyU18Yd8aiaujhjDtnKsiwksJxR0iWJhlKKNRLOGcmahljNm4Zlmt5plfQyqMxcGU9qTSalXM1gyrnLhMimTBldTJhcpUiYMrqRMLldSJhpdMyq6ZmYaZ4jFKC4y7l+bNUW5q7maq4pMPj09JaPj3P9BXZmNyU3Yne7IVE9zT6NHGYmHaJhZ1Yre18SaZldUQxqYu+kfj+huLfNia+TPBYZ4iTjG6pRbVWqtL2304Pj3Nrd13au3Isxmfm4R95+3PuS3RN2cRu4z9o+/LvfUwgkkopJRSSS0SS3JHy5mZnMvoRGNkLEUAAAAAAB4219kOTdahZVXbPTekK6S0u/ZnbRS8H3Neyx0nTGivdwnl/XZ5dvlvWMzqo38e3++3z7PEo4jWS1jKDtOnNZZwfCS/B7n3Nntqo2Z3xwl5Iq8Ox0xxCe/R893xOeiYb1xKzZFZTZuGZYzkbiGZYu7NsF0l+LY3m5x4jHJerq+Pcv1O1NmZ3uVV2I3OWjjpJvP6SfxXQ61WYmNjnTdmJ2u6FVNXTujhNMxvdoqidycwwZLgylSJgypWxMYL0n0Xe/A1TbmrclVcU73nvaNRyurJe7vVufM9HUU4xLj11Wcu2jtKL9ZNdNUcKrExudab0cXTHG0/e+Uv0OU2quTpFynmt5/Di30T/MnU1L1tLOePk/V9Fcd7NxZiN7M3ZncwwFGriZOOGSkrtTxU7vD03ezs/3st/oxfdq4kvXaLMfH5cf68fCJbtWark9nN61fyZxNP8AZVIYiPCt9BVXH0oRcZdMsep5aOnW6vnjT3bY9dvrL0VdDmPlnPe5VhcStJYauuaeHqJ9MtT8bHbrrU7q49fZx6m5H8fp7t6ODxUnaOHqR+1VnRpw8bScv6TFV6zG+vyifaI9Wos3J/j9Pz0enhfJ6T1xM019TRzRg+Uqj9KS6ZfE81fTIj/1x4z7bo9Xejoufnnwj3/096lTjGKjFKMYpKMYpRjFLckluPDMzM5nbL1xERGIWIoAAAAAAAAA4tpbKpV0s6anFWhVg8lWHSXDk7p8Dtav12vl3cuH56uVyzTc37+fF89jNj4qn6qWJhxhlpVkucJPLLqmv4T32+lWq9/wz5x57/TxeOvo9dO74o9fb83PLljowajOToyeihWUqEm+UZpX8LnqijVGY2x2bfo4TM079jfziXJ87foTRCa5ZyxMuC+DLFuEmuXPXxckrtqK4uyXxZ0ptwxNcuOlXdZ2oRqYl6r6GLqwvwdT1I+Mkbqmm388xT3+2/0Kbdde6Mva2f5I16lniZLDw39lSaqV5LhKpbLDpFS/iR4rv6lTTstxmec7vL/Xc9dvoHGufB1bV8iopZsE+zklrRqynOlVdt+d3lCXF6p96u7nKx+p1ROLu2Ocb4+0/m1u90GmqPg2S+TxcKlCVq8J4eV7Jz0hJ/ZqL0ZdL35H17dy3ej4Jir6+W98y5auWp+KMNI42fJ82v0LNqlnrKlvP5cF8ydTHNetllVx07XclBd70il4s1FqnllmblS+ztnYjENdhTlNP9/O9OglxztXn91SOd7pNqzHxzt5Rtny4eOHS10a5c3R4y+vwPkTh1BrEOVerK16ilOiqXKkou8VzbbffpofHu/qd2qrNHwxy3+fN9S30G3TTirbP5ucuJ8iJL9hiHb3a9KNXwUoOFvFM60fqk/zp8px9csVfp9P8Zw5J+SmOT9HzSS4urWp/Ls5fido/UbM74nyj3hynoFfCYbUvJHFu2arh6XHLTq4h+F5QOdX6lb4UzPjEe7pHQJ41PUwnkdh1rXdTFP3ariqPTsoJRkv4sx5bn6hdq+X4e7f57/LD0UdEt09ve+ihFJJJJJJJJKySW5JHhmcvSkAAAAAAAAAAAAAAAAAAVqU4yTUkpJ71JJp+DLEzE5gxl5c/JrAtt+b0It73CnGk31cbHeOl34/nPnly6i3/jDP/hXBfVPo6tdr4ZjX72//AJfROot8m1DycwMHmjhsOpLdN0oSmvvNXMVdKvVRia5x3tRaojdEPTStotEu44OiQAETimmmk09GmrproInA8ev5K4Gd70KcG9W6WbDtvjem0eqnp3SKd1c+O365cKujWqt9MOdeReB9yr086xf/ANDp/wCS6T/lHlT7MfsrH+PrPu7cJ5O4Ok1KFClmW6co9pNdJSu/mca+l364xVXOPR1psW6dsUw9Q87qAAAAAAAAAAAAAAAAAAAAAAAAAAAAAAAAAAAAAAAAAAAAAAAAAAAAAAAAAAAAAAAARcCMxcCHMYTKHULpModUaTKrrF0plDrl0GpHnA0JqR5wXQakecjQajzkdWajzkdWajzkaDUnzgaDUnzgmg1J7caF1JVYmkylViaVysqo0mU9oTBlOYYVNyCQAAAAAAAAAABVsqKtlFGy4TKjkawijkWITLNzNYTKkps1EJlnKozWlMs5VWa0s5ZyrM1FCamcsQzWiE1M3ima6uE1KvGMvVQmtCxj5jqoNa6xTJ1cLqXjiGZmiF1NI12ZmhdTRVWZ0rlpGqzOlrLSMzMwuWimZmFyupEwuWikZwq6ZnC5WTIq6ZBJFSAAAAAAABDQFXEuRVwLlMKuBcphR0zWpMKOkXUmFHRNakwo6BdaaVHhzWtNKrwxesTSo8IXrDQq8GXrU0I8yL1poPMh1poSsGTrTQssIOsXQssKZ6w0rrDk1rpXVAzrXSuqJNS6V1SM6lwuqZNS4WUCZXC6gZyuFlEmRZIipAAAAAAAAAAAAABFgGUCMqLkMiGRHZoZTCOzRcmDs0NRhHZIajB2SGqTB2SGqTB2SGowns0NRg7NDJhPZomTBkQyuE5UMicpAsBIAAAAAAA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27" name="AutoShape 6" descr="data:image/jpeg;base64,/9j/4AAQSkZJRgABAQAAAQABAAD/2wCEAAkGBxASDw4QDxQQEBANDw8ODw4QEA8NDw0NFREWFhQRFBQYHCggGBolHRQUITEhJSkrLi4uFx8zRDMsNygtLisBCgoKDg0OGhAQGiwcHCQsLC4sLCwsLCwsLCw0LSwsLCwsLCwsLCwsLCwtLCwsLSwsLCwsLCwsLC4sLCwsLi8sLf/AABEIAL0BCgMBEQACEQEDEQH/xAAbAAEAAwEBAQEAAAAAAAAAAAAAAQIDBAUGB//EAEIQAAIBAgMFAwgHBwIHAAAAAAABAgMRBBIhBTFRYXETQYEGFCIyQlKRoSNTYoKxwdEzQ3KSosLwFeEWg5OUsrPT/8QAGQEBAQEBAQEAAAAAAAAAAAAAAAECAwQF/8QANREBAAEDAQQIBQQCAgMAAAAAAAECAxESITFBUQQTYXGBkaHRIjKxwfAFFELhUvFi4hUzkv/aAAwDAQACEQMRAD8A/cQAAAAAAAAAAAAAAAAAAAAAAAAAAAAAAAAAAAAAAAAAAAAAAAAAAAAAAAcFbbFGLcVLtJLRxpJ1WnwbWkfFo709GuTGcYjt2fng41X6I2Zz3bXNLbMn6tGX/MqQh/45jpHRY41eUT98MfuJ4U+c+2Vf9YrfVUv+4lf/ANRr9tb/AMp/+f8Asz19f+Mef9Lx2179KoucJU6iXzT+CMz0XlVHjmP69Wv3HOmfR2YXaVGo8sJrN9XJOnUt/BKzONdi5RGZjZz3x5w60XqK9kTt9fJ1nJ0AAAAAAAAAAAAAAAAAAAAAAAAAAAAAAHFtDaUKVk7zqS9SlG2aS4v3Y83+Oh2tWKrm3dHGfzj2OVy9TRs3zyeTKNbEO1R5l9TBuNGK+098/HTkj15t2fl853+HLw83mxXd+by4f34+TupbMSSUmkl7MFZL/Ohwq6RMzsjzdosxG+WywdPg31k/yM9ZXza6ulDwdPhb70h1lXNOrp5MZ7PXstrrZm4vTxhmbUcHHisC7WnFTitd2ZJ8eXU7UXYzsnEuVdueMZUw+NrUtzdamt9Ocr1Ir7FR7+kvii12qLm/4Z5xu8Y9vKUpuV0bvijlx8J9/N72CxkKsM9N3V7NNNShLvjJPVPkeC5bqtzip7KK6a4zS3MNgAAAAAAAAAAAAAAAAAAAAAAAAAAeftfaPZKMYpSrVbqnB7klvnL7Kuvil3nexZ6yczspjf7R2z/bjeu6IxG+d3v3PN2bgXOUpSbk271ar9acuC4cluSPTeuxTEREd0cvz1ee1bmqcz4y9lNRWWCskePEzOanr2RGIRcqAAAAuByYrBqWsdJfJnWi5MbJ3OdduJ3PIl2lOp2lL0asdJQekK0F7E/yl3c1dP1/DXTpq3fTtj7xx79ry/FRVqp3/Xsn7Tw9J+kwGMjWpqpC9ndSi9JQmtJQku5pnzrtubdWmfzte+3XFdOYdBzbAAAAAAAAAAAAAAAAAAAAAAAADPEVowhOc2owpxlOUnujFK7ZqmmapimN8pVVFMTM7ofL4fPVqOpJWqV2rRf7qkr5afgm2+bkfTq026NMbo9Z4z48OzD59OqurM759I5fnF9CoqMVCO6O/m+8+fmap1S9uIiMQi5RdQZnK4TkGTB2YyYQoMZMJyDJhEoiJMOLH4bMrr1o/wBS4He1XpnE7nG5RmMxveTgsX2NaM91Ku406y7oyelOr8bRfJp+yeq7b6y3jjG2PvH3jt73nt16K88J3/aftP8AT6w+U+iAAAAAAAAAAAAAAAAAAAAAwxOMpU1erOFNPc5zjC/S5ui3XXspiZ7mK7lNG2qYjvcU9v4dbnUn/BQr1F/NGNvmdo6JdnhEd8xH3cp6TbjnPdEz9lX5Q0fdr/8AQqv8EX9nc7POD9zR2+UvO2xtenXjTo0u0tKanWz0q1G1OHpKPpxV7yydVmPR0fo9VqZrrxu2bYnbPdM8M+OHG9fpuRFNPjsmPr2uvY9P16n3I9d7f4fE59IndS3YjfU7zzuzaMbGJnLcQkgAAAAoAZTWpqGZeDtbDRzTjJXhVi7ruaekl/nE99iucRMb4eK9RGccJaYLbtaNOEJ0nUnCKjKp2sI9o1pnt3XtfxMXOiUTVM01Yjljd2OtHSZimImMy6YeUSv6dCvFe9F0qkV4KWb5HOehTwqifOPtj1ajpUZ20z6e+fR34LatCq8tOaz2v2clKnVS4uEkpfI4XLFy3tqjZz3x5xsdaL1Ffyzt5cfLe7Ti6gAAAAAAAAAAAAAAHHjdowpvLrOpa6pws2lxk90VzfzO1uzVXt3Rz/N7lXdpp2b55PMqVa9V2cnBfV0bp2+1U3+Kynpim1b24z2z7bvPLzzVcr447I9/9LUNi2ea0IN75etN9Zd/xJV0rOzbP0Wno+Nu5v8A6bHvm30iY6+eTfUxzZz2bDum/wCVP8zUX6uSTZjm5quzpezKL63izpTfjjDnNmeEu/B03GnGPelr36t3ZwuVZqmXaiMUxDqpR7zjVLpENDLRcqIuAuBAAoAZzvc1DMuXGYXtMutsretr6Pu/A627mhzro1sVsuHvS/pX5G/3FXJnqaeak9nr2ZPxVyxenjCTajhLhxmDdrVIqUU7p+tlfFd8XzO9u7H8ZxLjXbnjGWuC2rVo6Tcq1Hn6VekuKe+ouT9Lm9xi50ei5tp+Gr0n2+ndvaov1Ub/AIo9Y9/r3vpKFaM4xnBqUZq8ZJ3TR86qmaZmmqMS99NUVRmNsNDKgAAAAAAAAAAA8vH49tunSdmtJ1dHkfux4y+S+R6bVmMaq/CPfs+rz3Ls/LT5/nFngsArXfoxbu223Ko+Lb1fU1cvTnEb/ozRa4zud3aKKtBJI46ZnbLtmI2QylUZqIZyq5lwmVHIuEXpwvv0X4kmcbmojLoi0txznMt7FsyJgQ5FwIzDCJAi4C5cBcYEXGETcYVSU0WISZYzj4m4lmVLlRIHFi8JvlDR98V380drdzhLlXb4w5NnYzsKl7/QVZfSx7qU29Kq4Lul8e5363rXW0/8o3dscvby5Y52rnV1f8Z39nb7+fN9YfKfRAAAAAAAAAADg2nimrU4O05q7kv3dPvl17l/sd7NuJ+Kd0es/m9xu14+GN7mwWGjvatCGiXvPgdLlc+MsW6I8HXUqN/pwOUU4dJnLM0yWGQURkwvGKRJlrCbkC4C4C4C4EphS4QzARcCHIuEyzlO5rCTImESmRSyG0Q4cPgXJhUqPK2hQSk9LxqJ3XdzX+cT1Wq5mO2HmuU4nver5OYlzoZZO88PJ0ZN6tpJODfNwlBvnc8nS6IpuZjdO339cvT0avVRid8bPzweoeZ6AAAAAAAACJySTb0STbfBIsRnZBM4eFTbm3N+tVd7P2Y+zHwXzue6cUxjhH5Lxxmqc83oPRJLct36nnjbOZduxQ0iGwIchhGkTLRcCLlC4wGYYC4wJuAuQLjBlGYuEVlMYMspTubiMM5RcuEWiySsL3MtJuBKZMCk9/U1CS5NoxvBcVJHW1OKnK5Gx5kFOMnKnOpSlK18rVnbc3GScb+B6Z01RiqImPzjG1wjVHyzMfna9LDbZqx0qxVWPv01lqRXOG6Xhbozz19Foq+ScTynd58PHzd6ekVx80Zjs3+X53Pcw9eFSKnBqUZbmvw5PkeGuiqidNUYl66aoqjMbYaGWgAAAAAOHbE/osv1so0/uvWS/lUjt0ePjzy2/ni5Xp+HHNzYZat8F82da92HOje3qMxDcs7mmUxjckyq1kTaDYwK5imUXLhEXGAuMCcwwGYmBa4VFwikqhqKUmWTkawzlGYuEyJkVrEjS1yBcipuBSUixCJTANJ77PrqN24c1bBrfDR8O59DpTdnixNvk5sPWlSm5wTd39LT+sXFL31893C3SumLlOmfCeX9f7c6aponVHjHP+30tKrGUYyi7xklKLW5p7mfNqpmmcTve+JiYzC5FAAAAB5e23rRX2py+Ebf3Hq6N/Ke557/AAZYOejvx/I1cjazROx0vU5w2yitehqZ2I0bMqq5FwirZcCrkawirkMJkzFwZRmGDKcwwZSpEwZHUQ0mVJTZYhJlnc0ytcYUuQSmFSpEwZWTIqyYVNyCbICjViiUyCyA5sZT9pdH+p0tzwYrji22FVs6lLuX0sOSk/SXg9fvnPpVOcV+E/b0+jfR6t9Pj+fnF7B5HpAAAAB5W3FrRf2px8XBv+09XRv5R+b/AO3n6Rwc+Fej6nWve50bm2Y54bytGoTSuRyGDKrkXCKORrCZVci4TKrkXCZRmLhModQYMqusXSmpHaDSZSpDBlZSJhcqZi4QzDBlOYYMpUiYXKykTCrJkwLJkwuVkyKsmRUy3CCVEyouiKrWV4y6MtO+Enc5tnytiKP2lUh4OOb+xHS9GbdXhP2+7FqcXI8fz0fQnz3tAAAABwbchejKXfScav3Yv0v6cx36NOLmOez29XG/HwZ5bfzweZh5WduJ6q42PPTO10nN0JiCWTkawyo6jLpTKrqs1pTUo6zLpZ1KOqzWmE1KOoXCZRnLgynOTBlKmTC5XUiYXK2exMLlTOawzkzDBlKkTC5WUiYMrKRMLlZSJhcrqRnCrpkVZMjRKQiCZEwiyZFRWlaMulvjoWmNpM7HNs6N8RSXuxqVPglH+83enFqfCPv9nO1tuR4+33fRHz3uAAAABEldNPVPRrigPlnTdOcqT30msr96k/Ul8rdYs+pFUV0xXz+vH37pfOxomaeX04O6jUvr/iZxqjDtTOVpEhZc8zpDnLKUjUQzMs5SNxDOWbkawmVHMuGcquZcGUZxhMrwdySsLtmWkdoXCZQ6hcGUZxgyspkwZTnGFylTJgyvGZnC5XUyYayupkwuV41DM0rlbOTC5SmRV0QWTI05sVVu8q7t/XgdKKeLnXPB1+T9K6nWe6paFPnTi36XjJvwSOPSqsYo5b+/+o+7p0anfXz3dz2DyPUAAAAAB5u2sA6kVOn+1pXyrcqkH61NvnZWfc0uZ6ej3oonFXyz6dv5wcL9qaozTvj8w8TDYn2le2qaejTTs013NO6se2ujhLyU18Yd8aiaujhjDtnKsiwksJxR0iWJhlKKNRLOGcmahljNm4Zlmt5plfQyqMxcGU9qTSalXM1gyrnLhMimTBldTJhcpUiYMrqRMLldSJhpdMyq6ZmYaZ4jFKC4y7l+bNUW5q7maq4pMPj09JaPj3P9BXZmNyU3Yne7IVE9zT6NHGYmHaJhZ1Yre18SaZldUQxqYu+kfj+huLfNia+TPBYZ4iTjG6pRbVWqtL2304Pj3Nrd13au3Isxmfm4R95+3PuS3RN2cRu4z9o+/LvfUwgkkopJRSSS0SS3JHy5mZnMvoRGNkLEUAAAAAAB4219kOTdahZVXbPTekK6S0u/ZnbRS8H3Neyx0nTGivdwnl/XZ5dvlvWMzqo38e3++3z7PEo4jWS1jKDtOnNZZwfCS/B7n3Nntqo2Z3xwl5Iq8Ox0xxCe/R893xOeiYb1xKzZFZTZuGZYzkbiGZYu7NsF0l+LY3m5x4jHJerq+Pcv1O1NmZ3uVV2I3OWjjpJvP6SfxXQ61WYmNjnTdmJ2u6FVNXTujhNMxvdoqidycwwZLgylSJgypWxMYL0n0Xe/A1TbmrclVcU73nvaNRyurJe7vVufM9HUU4xLj11Wcu2jtKL9ZNdNUcKrExudab0cXTHG0/e+Uv0OU2quTpFynmt5/Di30T/MnU1L1tLOePk/V9Fcd7NxZiN7M3ZncwwFGriZOOGSkrtTxU7vD03ezs/3st/oxfdq4kvXaLMfH5cf68fCJbtWark9nN61fyZxNP8AZVIYiPCt9BVXH0oRcZdMsep5aOnW6vnjT3bY9dvrL0VdDmPlnPe5VhcStJYauuaeHqJ9MtT8bHbrrU7q49fZx6m5H8fp7t6ODxUnaOHqR+1VnRpw8bScv6TFV6zG+vyifaI9Wos3J/j9Pz0enhfJ6T1xM019TRzRg+Uqj9KS6ZfE81fTIj/1x4z7bo9Xejoufnnwj3/096lTjGKjFKMYpKMYpRjFLckluPDMzM5nbL1xERGIWIoAAAAAAAAA4tpbKpV0s6anFWhVg8lWHSXDk7p8Dtav12vl3cuH56uVyzTc37+fF89jNj4qn6qWJhxhlpVkucJPLLqmv4T32+lWq9/wz5x57/TxeOvo9dO74o9fb83PLljowajOToyeihWUqEm+UZpX8LnqijVGY2x2bfo4TM079jfziXJ87foTRCa5ZyxMuC+DLFuEmuXPXxckrtqK4uyXxZ0ptwxNcuOlXdZ2oRqYl6r6GLqwvwdT1I+Mkbqmm388xT3+2/0Kbdde6Mva2f5I16lniZLDw39lSaqV5LhKpbLDpFS/iR4rv6lTTstxmec7vL/Xc9dvoHGufB1bV8iopZsE+zklrRqynOlVdt+d3lCXF6p96u7nKx+p1ROLu2Ocb4+0/m1u90GmqPg2S+TxcKlCVq8J4eV7Jz0hJ/ZqL0ZdL35H17dy3ej4Jir6+W98y5auWp+KMNI42fJ82v0LNqlnrKlvP5cF8ydTHNetllVx07XclBd70il4s1FqnllmblS+ztnYjENdhTlNP9/O9OglxztXn91SOd7pNqzHxzt5Rtny4eOHS10a5c3R4y+vwPkTh1BrEOVerK16ilOiqXKkou8VzbbffpofHu/qd2qrNHwxy3+fN9S30G3TTirbP5ucuJ8iJL9hiHb3a9KNXwUoOFvFM60fqk/zp8px9csVfp9P8Zw5J+SmOT9HzSS4urWp/Ls5fido/UbM74nyj3hynoFfCYbUvJHFu2arh6XHLTq4h+F5QOdX6lb4UzPjEe7pHQJ41PUwnkdh1rXdTFP3ariqPTsoJRkv4sx5bn6hdq+X4e7f57/LD0UdEt09ve+ihFJJJJJJJJKySW5JHhmcvSkAAAAAAAAAAAAAAAAAAVqU4yTUkpJ71JJp+DLEzE5gxl5c/JrAtt+b0It73CnGk31cbHeOl34/nPnly6i3/jDP/hXBfVPo6tdr4ZjX72//AJfROot8m1DycwMHmjhsOpLdN0oSmvvNXMVdKvVRia5x3tRaojdEPTStotEu44OiQAETimmmk09GmrproInA8ev5K4Gd70KcG9W6WbDtvjem0eqnp3SKd1c+O365cKujWqt9MOdeReB9yr086xf/ANDp/wCS6T/lHlT7MfsrH+PrPu7cJ5O4Ok1KFClmW6co9pNdJSu/mca+l364xVXOPR1psW6dsUw9Q87qAAAAAAAAAAAAAAAAAAAAAAAAAAAAAAAAAAAAAAAAAAAAAAAAAAAAAAAAAAAAAAAARcCMxcCHMYTKHULpModUaTKrrF0plDrl0GpHnA0JqR5wXQakecjQajzkdWajzkdWajzkaDUnzgaDUnzgmg1J7caF1JVYmkylViaVysqo0mU9oTBlOYYVNyCQAAAAAAAAAABVsqKtlFGy4TKjkawijkWITLNzNYTKkps1EJlnKozWlMs5VWa0s5ZyrM1FCamcsQzWiE1M3ima6uE1KvGMvVQmtCxj5jqoNa6xTJ1cLqXjiGZmiF1NI12ZmhdTRVWZ0rlpGqzOlrLSMzMwuWimZmFyupEwuWikZwq6ZnC5WTIq6ZBJFSAAAAAAABDQFXEuRVwLlMKuBcphR0zWpMKOkXUmFHRNakwo6BdaaVHhzWtNKrwxesTSo8IXrDQq8GXrU0I8yL1poPMh1poSsGTrTQssIOsXQssKZ6w0rrDk1rpXVAzrXSuqJNS6V1SM6lwuqZNS4WUCZXC6gZyuFlEmRZIipAAAAAAAAAAAAABFgGUCMqLkMiGRHZoZTCOzRcmDs0NRhHZIajB2SGqTB2SGqTB2SGowns0NRg7NDJhPZomTBkQyuE5UMicpAsBIAAAAAAAA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3878878" y="3031124"/>
            <a:ext cx="1773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HK" b="1" dirty="0" smtClean="0"/>
              <a:t>Cloud Service </a:t>
            </a:r>
          </a:p>
          <a:p>
            <a:pPr algn="ctr"/>
            <a:r>
              <a:rPr lang="en-US" altLang="zh-HK" b="1" dirty="0" smtClean="0"/>
              <a:t>Provider (SP)</a:t>
            </a:r>
            <a:endParaRPr lang="zh-HK" altLang="en-US" b="1" dirty="0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5" b="4874"/>
          <a:stretch/>
        </p:blipFill>
        <p:spPr bwMode="auto">
          <a:xfrm>
            <a:off x="3491880" y="1340768"/>
            <a:ext cx="2658066" cy="169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6" name="Rectangle 2065"/>
          <p:cNvSpPr/>
          <p:nvPr/>
        </p:nvSpPr>
        <p:spPr>
          <a:xfrm>
            <a:off x="473351" y="1556792"/>
            <a:ext cx="33785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HK" sz="2000" dirty="0" smtClean="0"/>
              <a:t>Scalability</a:t>
            </a:r>
            <a:endParaRPr lang="en-US" altLang="zh-HK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HK" sz="2000" dirty="0" smtClean="0"/>
              <a:t>Elasticity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HK" sz="2000" dirty="0" smtClean="0"/>
              <a:t>Self-manageability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HK" sz="2000" dirty="0" smtClean="0"/>
              <a:t>Pay-per-use pricing</a:t>
            </a:r>
            <a:endParaRPr lang="en-US" altLang="zh-HK" sz="2000" dirty="0"/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372" y="3861048"/>
            <a:ext cx="1202812" cy="80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8" descr="https://encrypted-tbn0.gstatic.com/images?q=tbn:ANd9GcSo46Ariu6CBZsKZ_oBGlYxiFHbX0MPanzSw_vGMWP0aJRizqhiO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093" y="3850223"/>
            <a:ext cx="1206153" cy="83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2" descr="https://encrypted-tbn2.gstatic.com/images?q=tbn:ANd9GcSZwXQ1dcFakW7zhNU5_dXqTrJNfiDX05Bbfxi1fbkvkHvCrwZP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3"/>
          <a:stretch/>
        </p:blipFill>
        <p:spPr bwMode="auto">
          <a:xfrm>
            <a:off x="5022031" y="3837277"/>
            <a:ext cx="1206153" cy="88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6" descr="http://www.eggao.net/wp-content/uploads/2013/07/HR3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27647" y="3854617"/>
            <a:ext cx="1206151" cy="82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6" descr="https://encrypted-tbn0.gstatic.com/images?q=tbn:ANd9GcQQcHCX32l48dyKM9oe4b1PmQGHDxXIdXyLI-YRRSLtuSewZwkF-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373" y="3861048"/>
            <a:ext cx="1202811" cy="85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228184" y="1412776"/>
            <a:ext cx="33785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000" b="1" dirty="0" smtClean="0">
                <a:solidFill>
                  <a:schemeClr val="accent2"/>
                </a:solidFill>
              </a:rPr>
              <a:t>Incorrect results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HK" sz="2000" dirty="0" smtClean="0">
                <a:solidFill>
                  <a:schemeClr val="accent2"/>
                </a:solidFill>
              </a:rPr>
              <a:t>Hacking attack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HK" sz="2000" dirty="0" smtClean="0">
                <a:solidFill>
                  <a:schemeClr val="accent2"/>
                </a:solidFill>
              </a:rPr>
              <a:t>Incomplete search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HK" sz="2000" dirty="0" smtClean="0">
                <a:solidFill>
                  <a:schemeClr val="accent2"/>
                </a:solidFill>
              </a:rPr>
              <a:t>Program bug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HK" sz="2000" dirty="0" smtClean="0">
                <a:solidFill>
                  <a:schemeClr val="accent2"/>
                </a:solidFill>
              </a:rPr>
              <a:t>In favor of sponsor</a:t>
            </a:r>
            <a:endParaRPr lang="en-US" altLang="zh-HK" sz="2000" dirty="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1720" y="335699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400" dirty="0" smtClean="0"/>
              <a:t>Data &amp; </a:t>
            </a:r>
          </a:p>
          <a:p>
            <a:pPr algn="r"/>
            <a:r>
              <a:rPr lang="en-US" altLang="zh-TW" sz="1400" dirty="0" smtClean="0"/>
              <a:t>Algorithm</a:t>
            </a:r>
            <a:endParaRPr lang="zh-TW" alt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473351" y="6021288"/>
            <a:ext cx="8217284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000" dirty="0">
                <a:solidFill>
                  <a:srgbClr val="FF0000"/>
                </a:solidFill>
              </a:rPr>
              <a:t>Authenticated Query </a:t>
            </a:r>
            <a:r>
              <a:rPr lang="en-US" altLang="zh-HK" sz="2000" dirty="0" smtClean="0">
                <a:solidFill>
                  <a:srgbClr val="FF0000"/>
                </a:solidFill>
              </a:rPr>
              <a:t>Processing:</a:t>
            </a:r>
            <a:r>
              <a:rPr lang="en-US" altLang="zh-HK" sz="2000" dirty="0" smtClean="0"/>
              <a:t> Enable clients to verify the correctness of query results</a:t>
            </a:r>
            <a:endParaRPr lang="en-US" altLang="zh-HK" sz="2000" dirty="0"/>
          </a:p>
        </p:txBody>
      </p:sp>
    </p:spTree>
    <p:extLst>
      <p:ext uri="{BB962C8B-B14F-4D97-AF65-F5344CB8AC3E}">
        <p14:creationId xmlns:p14="http://schemas.microsoft.com/office/powerpoint/2010/main" val="4298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484784"/>
                <a:ext cx="8686800" cy="4525963"/>
              </a:xfrm>
            </p:spPr>
            <p:txBody>
              <a:bodyPr>
                <a:normAutofit/>
              </a:bodyPr>
              <a:lstStyle/>
              <a:p>
                <a:pPr marL="365760" lvl="1" indent="-256032">
                  <a:spcBef>
                    <a:spcPts val="400"/>
                  </a:spcBef>
                  <a:buSzPct val="68000"/>
                  <a:buFont typeface="Wingdings 3"/>
                  <a:buChar char=""/>
                </a:pPr>
                <a:r>
                  <a:rPr lang="en-US" sz="2600" dirty="0" smtClean="0"/>
                  <a:t>Top-</a:t>
                </a:r>
                <a:r>
                  <a:rPr lang="en-US" sz="2600" i="1" dirty="0" smtClean="0"/>
                  <a:t>k</a:t>
                </a:r>
                <a:r>
                  <a:rPr lang="en-US" sz="2600" dirty="0" smtClean="0"/>
                  <a:t> </a:t>
                </a:r>
                <a:r>
                  <a:rPr lang="en-US" sz="2600" dirty="0"/>
                  <a:t>Query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/>
                      </a:rPr>
                      <m:t>𝑄</m:t>
                    </m:r>
                    <m:r>
                      <a:rPr lang="en-US" sz="2600">
                        <a:latin typeface="Cambria Math"/>
                      </a:rPr>
                      <m:t>=&lt;</m:t>
                    </m:r>
                    <m:r>
                      <a:rPr lang="en-US" sz="2600">
                        <a:latin typeface="Cambria Math"/>
                      </a:rPr>
                      <m:t>𝑞</m:t>
                    </m:r>
                    <m:r>
                      <a:rPr lang="en-US" sz="2600">
                        <a:latin typeface="Cambria Math"/>
                      </a:rPr>
                      <m:t>,</m:t>
                    </m:r>
                    <m:r>
                      <a:rPr lang="en-US" sz="2600">
                        <a:latin typeface="Cambria Math"/>
                      </a:rPr>
                      <m:t>𝑘</m:t>
                    </m:r>
                    <m:r>
                      <a:rPr lang="en-US" sz="2600">
                        <a:latin typeface="Cambria Math"/>
                      </a:rPr>
                      <m:t>&gt;</m:t>
                    </m:r>
                  </m:oMath>
                </a14:m>
                <a:r>
                  <a:rPr lang="en-US" sz="2600" dirty="0"/>
                  <a:t>, Dataset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/>
                      </a:rPr>
                      <m:t>𝐷</m:t>
                    </m:r>
                  </m:oMath>
                </a14:m>
                <a:endParaRPr lang="en-US" sz="260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,…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=&lt;</m:t>
                    </m:r>
                    <m:r>
                      <a:rPr lang="en-US" i="1">
                        <a:latin typeface="Cambria Math"/>
                      </a:rPr>
                      <m:t>𝜆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𝜔</m:t>
                    </m:r>
                    <m:r>
                      <a:rPr lang="en-US" i="1">
                        <a:latin typeface="Cambria Math"/>
                      </a:rPr>
                      <m:t>&gt;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𝑟𝑎𝑛𝑘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.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𝑞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(1−</m:t>
                        </m:r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  <m:r>
                          <a:rPr lang="en-US" b="0" i="1" smtClean="0">
                            <a:latin typeface="Cambria Math"/>
                          </a:rPr>
                          <m:t>)×</m:t>
                        </m:r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.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𝜔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Objectives:</a:t>
                </a:r>
              </a:p>
              <a:p>
                <a:pPr lvl="1"/>
                <a:r>
                  <a:rPr lang="en-US" dirty="0" smtClean="0"/>
                  <a:t>Enable client to verify the correctness of </a:t>
                </a:r>
                <a:r>
                  <a:rPr lang="en-US" dirty="0"/>
                  <a:t>query </a:t>
                </a:r>
                <a:r>
                  <a:rPr lang="en-US" dirty="0" smtClean="0"/>
                  <a:t>results (Query Authentication)</a:t>
                </a:r>
                <a:endParaRPr lang="en-US" dirty="0"/>
              </a:p>
              <a:p>
                <a:pPr lvl="2"/>
                <a:r>
                  <a:rPr lang="en-US" dirty="0"/>
                  <a:t>Soundness</a:t>
                </a:r>
              </a:p>
              <a:p>
                <a:pPr lvl="2"/>
                <a:r>
                  <a:rPr lang="en-US" dirty="0"/>
                  <a:t>Completeness 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Preserve </a:t>
                </a:r>
                <a:r>
                  <a:rPr lang="en-US" dirty="0">
                    <a:solidFill>
                      <a:srgbClr val="FF0000"/>
                    </a:solidFill>
                  </a:rPr>
                  <a:t>privacy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𝑟𝑎𝑛𝑘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against client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484784"/>
                <a:ext cx="8686800" cy="4525963"/>
              </a:xfrm>
              <a:blipFill rotWithShape="1">
                <a:blip r:embed="rId4"/>
                <a:stretch>
                  <a:fillRect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Authenticating Top-k Queries in Location-based Services with Confidentiality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919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513"/>
    </mc:Choice>
    <mc:Fallback xmlns="">
      <p:transition spd="slow" advTm="98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HK" sz="3700" dirty="0" smtClean="0"/>
              <a:t>Overview of System Model</a:t>
            </a:r>
            <a:endParaRPr lang="zh-HK" altLang="en-US" sz="3700" dirty="0"/>
          </a:p>
        </p:txBody>
      </p:sp>
      <p:pic>
        <p:nvPicPr>
          <p:cNvPr id="7" name="Picture 42" descr="https://encrypted-tbn2.gstatic.com/images?q=tbn:ANd9GcRnL8Qy5c1pR8JjpYZtnNUVRjpEBGcwkd_o_-CtcmpsEqv5YL8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97136"/>
            <a:ext cx="1309687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6588224" y="3212976"/>
            <a:ext cx="1872208" cy="661927"/>
          </a:xfrm>
          <a:prstGeom prst="cloudCallout">
            <a:avLst>
              <a:gd name="adj1" fmla="val -22224"/>
              <a:gd name="adj2" fmla="val 163465"/>
            </a:avLst>
          </a:prstGeom>
          <a:solidFill>
            <a:srgbClr val="99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“Yellow Duck”</a:t>
            </a:r>
            <a:endParaRPr lang="zh-HK" altLang="en-US" sz="14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63303" y="5599324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 smtClean="0"/>
              <a:t>Client</a:t>
            </a:r>
            <a:endParaRPr lang="en-US" altLang="zh-HK" b="1" dirty="0"/>
          </a:p>
        </p:txBody>
      </p:sp>
      <p:pic>
        <p:nvPicPr>
          <p:cNvPr id="10" name="Picture 44" descr="https://encrypted-tbn2.gstatic.com/images?q=tbn:ANd9GcQmJy4AzjNeMZWyVCgkmONuaZ5OMwomPqGJeYeXnLRusZR6a7u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869" y="4437112"/>
            <a:ext cx="784225" cy="78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43608" y="5501356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 smtClean="0"/>
              <a:t>Data Owner</a:t>
            </a:r>
            <a:endParaRPr lang="zh-HK" alt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181094" y="2887050"/>
            <a:ext cx="1238778" cy="1487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508104" y="2708920"/>
            <a:ext cx="1296144" cy="15841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22722" y="2887050"/>
            <a:ext cx="1378852" cy="1631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utoShape 4" descr="data:image/jpeg;base64,/9j/4AAQSkZJRgABAQAAAQABAAD/2wCEAAkGBxASDw4QDxQQEBANDw8ODw4QEA8NDw0NFREWFhQRFBQYHCggGBolHRQUITEhJSkrLi4uFx8zRDMsNygtLisBCgoKDg0OGhAQGiwcHCQsLC4sLCwsLCwsLCw0LSwsLCwsLCwsLCwsLCwtLCwsLSwsLCwsLCwsLC4sLCwsLi8sLf/AABEIAL0BCgMBEQACEQEDEQH/xAAbAAEAAwEBAQEAAAAAAAAAAAAAAQIDBAUGB//EAEIQAAIBAgMFAwgHBwIHAAAAAAABAgMRBBIhBTFRYXETQYEGFCIyQlKRoSNTYoKxwdEzQ3KSosLwFeEWg5OUsrPT/8QAGQEBAQEBAQEAAAAAAAAAAAAAAAECAwQF/8QANREBAAEDAQQIBQQCAgMAAAAAAAECAxESITFBUQQTYXGBkaHRIjKxwfAFFELhUvFi4hUzkv/aAAwDAQACEQMRAD8A/cQAAAAAAAAAAAAAAAAAAAAAAAAAAAAAAAAAAAAAAAAAAAAAAAAAAAAAAAcFbbFGLcVLtJLRxpJ1WnwbWkfFo709GuTGcYjt2fng41X6I2Zz3bXNLbMn6tGX/MqQh/45jpHRY41eUT98MfuJ4U+c+2Vf9YrfVUv+4lf/ANRr9tb/AMp/+f8Asz19f+Mef9Lx2179KoucJU6iXzT+CMz0XlVHjmP69Wv3HOmfR2YXaVGo8sJrN9XJOnUt/BKzONdi5RGZjZz3x5w60XqK9kTt9fJ1nJ0AAAAAAAAAAAAAAAAAAAAAAAAAAAAAAHFtDaUKVk7zqS9SlG2aS4v3Y83+Oh2tWKrm3dHGfzj2OVy9TRs3zyeTKNbEO1R5l9TBuNGK+098/HTkj15t2fl853+HLw83mxXd+by4f34+TupbMSSUmkl7MFZL/Ohwq6RMzsjzdosxG+WywdPg31k/yM9ZXza6ulDwdPhb70h1lXNOrp5MZ7PXstrrZm4vTxhmbUcHHisC7WnFTitd2ZJ8eXU7UXYzsnEuVdueMZUw+NrUtzdamt9Ocr1Ir7FR7+kvii12qLm/4Z5xu8Y9vKUpuV0bvijlx8J9/N72CxkKsM9N3V7NNNShLvjJPVPkeC5bqtzip7KK6a4zS3MNgAAAAAAAAAAAAAAAAAAAAAAAAAAeftfaPZKMYpSrVbqnB7klvnL7Kuvil3nexZ6yczspjf7R2z/bjeu6IxG+d3v3PN2bgXOUpSbk271ar9acuC4cluSPTeuxTEREd0cvz1ee1bmqcz4y9lNRWWCskePEzOanr2RGIRcqAAAAuByYrBqWsdJfJnWi5MbJ3OdduJ3PIl2lOp2lL0asdJQekK0F7E/yl3c1dP1/DXTpq3fTtj7xx79ry/FRVqp3/Xsn7Tw9J+kwGMjWpqpC9ndSi9JQmtJQku5pnzrtubdWmfzte+3XFdOYdBzbAAAAAAAAAAAAAAAAAAAAAAAADPEVowhOc2owpxlOUnujFK7ZqmmapimN8pVVFMTM7ofL4fPVqOpJWqV2rRf7qkr5afgm2+bkfTq026NMbo9Z4z48OzD59OqurM759I5fnF9CoqMVCO6O/m+8+fmap1S9uIiMQi5RdQZnK4TkGTB2YyYQoMZMJyDJhEoiJMOLH4bMrr1o/wBS4He1XpnE7nG5RmMxveTgsX2NaM91Ku406y7oyelOr8bRfJp+yeq7b6y3jjG2PvH3jt73nt16K88J3/aftP8AT6w+U+iAAAAAAAAAAAAAAAAAAAAAwxOMpU1erOFNPc5zjC/S5ui3XXspiZ7mK7lNG2qYjvcU9v4dbnUn/BQr1F/NGNvmdo6JdnhEd8xH3cp6TbjnPdEz9lX5Q0fdr/8AQqv8EX9nc7POD9zR2+UvO2xtenXjTo0u0tKanWz0q1G1OHpKPpxV7yydVmPR0fo9VqZrrxu2bYnbPdM8M+OHG9fpuRFNPjsmPr2uvY9P16n3I9d7f4fE59IndS3YjfU7zzuzaMbGJnLcQkgAAAAoAZTWpqGZeDtbDRzTjJXhVi7ruaekl/nE99iucRMb4eK9RGccJaYLbtaNOEJ0nUnCKjKp2sI9o1pnt3XtfxMXOiUTVM01Yjljd2OtHSZimImMy6YeUSv6dCvFe9F0qkV4KWb5HOehTwqifOPtj1ajpUZ20z6e+fR34LatCq8tOaz2v2clKnVS4uEkpfI4XLFy3tqjZz3x5xsdaL1Ffyzt5cfLe7Ti6gAAAAAAAAAAAAAAHHjdowpvLrOpa6pws2lxk90VzfzO1uzVXt3Rz/N7lXdpp2b55PMqVa9V2cnBfV0bp2+1U3+Kynpim1b24z2z7bvPLzzVcr447I9/9LUNi2ea0IN75etN9Zd/xJV0rOzbP0Wno+Nu5v8A6bHvm30iY6+eTfUxzZz2bDum/wCVP8zUX6uSTZjm5quzpezKL63izpTfjjDnNmeEu/B03GnGPelr36t3ZwuVZqmXaiMUxDqpR7zjVLpENDLRcqIuAuBAAoAZzvc1DMuXGYXtMutsretr6Pu/A627mhzro1sVsuHvS/pX5G/3FXJnqaeak9nr2ZPxVyxenjCTajhLhxmDdrVIqUU7p+tlfFd8XzO9u7H8ZxLjXbnjGWuC2rVo6Tcq1Hn6VekuKe+ouT9Lm9xi50ei5tp+Gr0n2+ndvaov1Ub/AIo9Y9/r3vpKFaM4xnBqUZq8ZJ3TR86qmaZmmqMS99NUVRmNsNDKgAAAAAAAAAAA8vH49tunSdmtJ1dHkfux4y+S+R6bVmMaq/CPfs+rz3Ls/LT5/nFngsArXfoxbu223Ko+Lb1fU1cvTnEb/ozRa4zud3aKKtBJI46ZnbLtmI2QylUZqIZyq5lwmVHIuEXpwvv0X4kmcbmojLoi0txznMt7FsyJgQ5FwIzDCJAi4C5cBcYEXGETcYVSU0WISZYzj4m4lmVLlRIHFi8JvlDR98V380drdzhLlXb4w5NnYzsKl7/QVZfSx7qU29Kq4Lul8e5363rXW0/8o3dscvby5Y52rnV1f8Z39nb7+fN9YfKfRAAAAAAAAAADg2nimrU4O05q7kv3dPvl17l/sd7NuJ+Kd0es/m9xu14+GN7mwWGjvatCGiXvPgdLlc+MsW6I8HXUqN/pwOUU4dJnLM0yWGQURkwvGKRJlrCbkC4C4C4C4EphS4QzARcCHIuEyzlO5rCTImESmRSyG0Q4cPgXJhUqPK2hQSk9LxqJ3XdzX+cT1Wq5mO2HmuU4nver5OYlzoZZO88PJ0ZN6tpJODfNwlBvnc8nS6IpuZjdO339cvT0avVRid8bPzweoeZ6AAAAAAAACJySTb0STbfBIsRnZBM4eFTbm3N+tVd7P2Y+zHwXzue6cUxjhH5Lxxmqc83oPRJLct36nnjbOZduxQ0iGwIchhGkTLRcCLlC4wGYYC4wJuAuQLjBlGYuEVlMYMspTubiMM5RcuEWiySsL3MtJuBKZMCk9/U1CS5NoxvBcVJHW1OKnK5Gx5kFOMnKnOpSlK18rVnbc3GScb+B6Z01RiqImPzjG1wjVHyzMfna9LDbZqx0qxVWPv01lqRXOG6Xhbozz19Foq+ScTynd58PHzd6ekVx80Zjs3+X53Pcw9eFSKnBqUZbmvw5PkeGuiqidNUYl66aoqjMbYaGWgAAAAAOHbE/osv1so0/uvWS/lUjt0ePjzy2/ni5Xp+HHNzYZat8F82da92HOje3qMxDcs7mmUxjckyq1kTaDYwK5imUXLhEXGAuMCcwwGYmBa4VFwikqhqKUmWTkawzlGYuEyJkVrEjS1yBcipuBSUixCJTANJ77PrqN24c1bBrfDR8O59DpTdnixNvk5sPWlSm5wTd39LT+sXFL31893C3SumLlOmfCeX9f7c6aponVHjHP+30tKrGUYyi7xklKLW5p7mfNqpmmcTve+JiYzC5FAAAAB5e23rRX2py+Ebf3Hq6N/Ke557/AAZYOejvx/I1cjazROx0vU5w2yitehqZ2I0bMqq5FwirZcCrkawirkMJkzFwZRmGDKcwwZSpEwZHUQ0mVJTZYhJlnc0ytcYUuQSmFSpEwZWTIqyYVNyCbICjViiUyCyA5sZT9pdH+p0tzwYrji22FVs6lLuX0sOSk/SXg9fvnPpVOcV+E/b0+jfR6t9Pj+fnF7B5HpAAAAB5W3FrRf2px8XBv+09XRv5R+b/AO3n6Rwc+Fej6nWve50bm2Y54bytGoTSuRyGDKrkXCKORrCZVci4TKrkXCZRmLhModQYMqusXSmpHaDSZSpDBlZSJhcqZi4QzDBlOYYMpUiYXKykTCrJkwLJkwuVkyKsmRUy3CCVEyouiKrWV4y6MtO+Enc5tnytiKP2lUh4OOb+xHS9GbdXhP2+7FqcXI8fz0fQnz3tAAAABwbchejKXfScav3Yv0v6cx36NOLmOez29XG/HwZ5bfzweZh5WduJ6q42PPTO10nN0JiCWTkawyo6jLpTKrqs1pTUo6zLpZ1KOqzWmE1KOoXCZRnLgynOTBlKmTC5XUiYXK2exMLlTOawzkzDBlKkTC5WUiYMrKRMLlZSJhcrqRnCrpkVZMjRKQiCZEwiyZFRWlaMulvjoWmNpM7HNs6N8RSXuxqVPglH+83enFqfCPv9nO1tuR4+33fRHz3uAAAABEldNPVPRrigPlnTdOcqT30msr96k/Ul8rdYs+pFUV0xXz+vH37pfOxomaeX04O6jUvr/iZxqjDtTOVpEhZc8zpDnLKUjUQzMs5SNxDOWbkawmVHMuGcquZcGUZxhMrwdySsLtmWkdoXCZQ6hcGUZxgyspkwZTnGFylTJgyvGZnC5XUyYayupkwuV41DM0rlbOTC5SmRV0QWTI05sVVu8q7t/XgdKKeLnXPB1+T9K6nWe6paFPnTi36XjJvwSOPSqsYo5b+/+o+7p0anfXz3dz2DyPUAAAAAB5u2sA6kVOn+1pXyrcqkH61NvnZWfc0uZ6ej3oonFXyz6dv5wcL9qaozTvj8w8TDYn2le2qaejTTs013NO6se2ujhLyU18Yd8aiaujhjDtnKsiwksJxR0iWJhlKKNRLOGcmahljNm4Zlmt5plfQyqMxcGU9qTSalXM1gyrnLhMimTBldTJhcpUiYMrqRMLldSJhpdMyq6ZmYaZ4jFKC4y7l+bNUW5q7maq4pMPj09JaPj3P9BXZmNyU3Yne7IVE9zT6NHGYmHaJhZ1Yre18SaZldUQxqYu+kfj+huLfNia+TPBYZ4iTjG6pRbVWqtL2304Pj3Nrd13au3Isxmfm4R95+3PuS3RN2cRu4z9o+/LvfUwgkkopJRSSS0SS3JHy5mZnMvoRGNkLEUAAAAAAB4219kOTdahZVXbPTekK6S0u/ZnbRS8H3Neyx0nTGivdwnl/XZ5dvlvWMzqo38e3++3z7PEo4jWS1jKDtOnNZZwfCS/B7n3Nntqo2Z3xwl5Iq8Ox0xxCe/R893xOeiYb1xKzZFZTZuGZYzkbiGZYu7NsF0l+LY3m5x4jHJerq+Pcv1O1NmZ3uVV2I3OWjjpJvP6SfxXQ61WYmNjnTdmJ2u6FVNXTujhNMxvdoqidycwwZLgylSJgypWxMYL0n0Xe/A1TbmrclVcU73nvaNRyurJe7vVufM9HUU4xLj11Wcu2jtKL9ZNdNUcKrExudab0cXTHG0/e+Uv0OU2quTpFynmt5/Di30T/MnU1L1tLOePk/V9Fcd7NxZiN7M3ZncwwFGriZOOGSkrtTxU7vD03ezs/3st/oxfdq4kvXaLMfH5cf68fCJbtWark9nN61fyZxNP8AZVIYiPCt9BVXH0oRcZdMsep5aOnW6vnjT3bY9dvrL0VdDmPlnPe5VhcStJYauuaeHqJ9MtT8bHbrrU7q49fZx6m5H8fp7t6ODxUnaOHqR+1VnRpw8bScv6TFV6zG+vyifaI9Wos3J/j9Pz0enhfJ6T1xM019TRzRg+Uqj9KS6ZfE81fTIj/1x4z7bo9Xejoufnnwj3/096lTjGKjFKMYpKMYpRjFLckluPDMzM5nbL1xERGIWIoAAAAAAAAA4tpbKpV0s6anFWhVg8lWHSXDk7p8Dtav12vl3cuH56uVyzTc37+fF89jNj4qn6qWJhxhlpVkucJPLLqmv4T32+lWq9/wz5x57/TxeOvo9dO74o9fb83PLljowajOToyeihWUqEm+UZpX8LnqijVGY2x2bfo4TM079jfziXJ87foTRCa5ZyxMuC+DLFuEmuXPXxckrtqK4uyXxZ0ptwxNcuOlXdZ2oRqYl6r6GLqwvwdT1I+Mkbqmm388xT3+2/0Kbdde6Mva2f5I16lniZLDw39lSaqV5LhKpbLDpFS/iR4rv6lTTstxmec7vL/Xc9dvoHGufB1bV8iopZsE+zklrRqynOlVdt+d3lCXF6p96u7nKx+p1ROLu2Ocb4+0/m1u90GmqPg2S+TxcKlCVq8J4eV7Jz0hJ/ZqL0ZdL35H17dy3ej4Jir6+W98y5auWp+KMNI42fJ82v0LNqlnrKlvP5cF8ydTHNetllVx07XclBd70il4s1FqnllmblS+ztnYjENdhTlNP9/O9OglxztXn91SOd7pNqzHxzt5Rtny4eOHS10a5c3R4y+vwPkTh1BrEOVerK16ilOiqXKkou8VzbbffpofHu/qd2qrNHwxy3+fN9S30G3TTirbP5ucuJ8iJL9hiHb3a9KNXwUoOFvFM60fqk/zp8px9csVfp9P8Zw5J+SmOT9HzSS4urWp/Ls5fido/UbM74nyj3hynoFfCYbUvJHFu2arh6XHLTq4h+F5QOdX6lb4UzPjEe7pHQJ41PUwnkdh1rXdTFP3ariqPTsoJRkv4sx5bn6hdq+X4e7f57/LD0UdEt09ve+ihFJJJJJJJJKySW5JHhmcvSkAAAAAAAAAAAAAAAAAAVqU4yTUkpJ71JJp+DLEzE5gxl5c/JrAtt+b0It73CnGk31cbHeOl34/nPnly6i3/jDP/hXBfVPo6tdr4ZjX72//AJfROot8m1DycwMHmjhsOpLdN0oSmvvNXMVdKvVRia5x3tRaojdEPTStotEu44OiQAETimmmk09GmrproInA8ev5K4Gd70KcG9W6WbDtvjem0eqnp3SKd1c+O365cKujWqt9MOdeReB9yr086xf/ANDp/wCS6T/lHlT7MfsrH+PrPu7cJ5O4Ok1KFClmW6co9pNdJSu/mca+l364xVXOPR1psW6dsUw9Q87qAAAAAAAAAAAAAAAAAAAAAAAAAAAAAAAAAAAAAAAAAAAAAAAAAAAAAAAAAAAAAAAARcCMxcCHMYTKHULpModUaTKrrF0plDrl0GpHnA0JqR5wXQakecjQajzkdWajzkdWajzkaDUnzgaDUnzgmg1J7caF1JVYmkylViaVysqo0mU9oTBlOYYVNyCQAAAAAAAAAABVsqKtlFGy4TKjkawijkWITLNzNYTKkps1EJlnKozWlMs5VWa0s5ZyrM1FCamcsQzWiE1M3ima6uE1KvGMvVQmtCxj5jqoNa6xTJ1cLqXjiGZmiF1NI12ZmhdTRVWZ0rlpGqzOlrLSMzMwuWimZmFyupEwuWikZwq6ZnC5WTIq6ZBJFSAAAAAAABDQFXEuRVwLlMKuBcphR0zWpMKOkXUmFHRNakwo6BdaaVHhzWtNKrwxesTSo8IXrDQq8GXrU0I8yL1poPMh1poSsGTrTQssIOsXQssKZ6w0rrDk1rpXVAzrXSuqJNS6V1SM6lwuqZNS4WUCZXC6gZyuFlEmRZIipAAAAAAAAAAAAABFgGUCMqLkMiGRHZoZTCOzRcmDs0NRhHZIajB2SGqTB2SGqTB2SGowns0NRg7NDJhPZomTBkQyuE5UMicpAsBIAAAAAAA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27" name="AutoShape 6" descr="data:image/jpeg;base64,/9j/4AAQSkZJRgABAQAAAQABAAD/2wCEAAkGBxASDw4QDxQQEBANDw8ODw4QEA8NDw0NFREWFhQRFBQYHCggGBolHRQUITEhJSkrLi4uFx8zRDMsNygtLisBCgoKDg0OGhAQGiwcHCQsLC4sLCwsLCwsLCw0LSwsLCwsLCwsLCwsLCwtLCwsLSwsLCwsLCwsLC4sLCwsLi8sLf/AABEIAL0BCgMBEQACEQEDEQH/xAAbAAEAAwEBAQEAAAAAAAAAAAAAAQIDBAUGB//EAEIQAAIBAgMFAwgHBwIHAAAAAAABAgMRBBIhBTFRYXETQYEGFCIyQlKRoSNTYoKxwdEzQ3KSosLwFeEWg5OUsrPT/8QAGQEBAQEBAQEAAAAAAAAAAAAAAAECAwQF/8QANREBAAEDAQQIBQQCAgMAAAAAAAECAxESITFBUQQTYXGBkaHRIjKxwfAFFELhUvFi4hUzkv/aAAwDAQACEQMRAD8A/cQAAAAAAAAAAAAAAAAAAAAAAAAAAAAAAAAAAAAAAAAAAAAAAAAAAAAAAAcFbbFGLcVLtJLRxpJ1WnwbWkfFo709GuTGcYjt2fng41X6I2Zz3bXNLbMn6tGX/MqQh/45jpHRY41eUT98MfuJ4U+c+2Vf9YrfVUv+4lf/ANRr9tb/AMp/+f8Asz19f+Mef9Lx2179KoucJU6iXzT+CMz0XlVHjmP69Wv3HOmfR2YXaVGo8sJrN9XJOnUt/BKzONdi5RGZjZz3x5w60XqK9kTt9fJ1nJ0AAAAAAAAAAAAAAAAAAAAAAAAAAAAAAHFtDaUKVk7zqS9SlG2aS4v3Y83+Oh2tWKrm3dHGfzj2OVy9TRs3zyeTKNbEO1R5l9TBuNGK+098/HTkj15t2fl853+HLw83mxXd+by4f34+TupbMSSUmkl7MFZL/Ohwq6RMzsjzdosxG+WywdPg31k/yM9ZXza6ulDwdPhb70h1lXNOrp5MZ7PXstrrZm4vTxhmbUcHHisC7WnFTitd2ZJ8eXU7UXYzsnEuVdueMZUw+NrUtzdamt9Ocr1Ir7FR7+kvii12qLm/4Z5xu8Y9vKUpuV0bvijlx8J9/N72CxkKsM9N3V7NNNShLvjJPVPkeC5bqtzip7KK6a4zS3MNgAAAAAAAAAAAAAAAAAAAAAAAAAAeftfaPZKMYpSrVbqnB7klvnL7Kuvil3nexZ6yczspjf7R2z/bjeu6IxG+d3v3PN2bgXOUpSbk271ar9acuC4cluSPTeuxTEREd0cvz1ee1bmqcz4y9lNRWWCskePEzOanr2RGIRcqAAAAuByYrBqWsdJfJnWi5MbJ3OdduJ3PIl2lOp2lL0asdJQekK0F7E/yl3c1dP1/DXTpq3fTtj7xx79ry/FRVqp3/Xsn7Tw9J+kwGMjWpqpC9ndSi9JQmtJQku5pnzrtubdWmfzte+3XFdOYdBzbAAAAAAAAAAAAAAAAAAAAAAAADPEVowhOc2owpxlOUnujFK7ZqmmapimN8pVVFMTM7ofL4fPVqOpJWqV2rRf7qkr5afgm2+bkfTq026NMbo9Z4z48OzD59OqurM759I5fnF9CoqMVCO6O/m+8+fmap1S9uIiMQi5RdQZnK4TkGTB2YyYQoMZMJyDJhEoiJMOLH4bMrr1o/wBS4He1XpnE7nG5RmMxveTgsX2NaM91Ku406y7oyelOr8bRfJp+yeq7b6y3jjG2PvH3jt73nt16K88J3/aftP8AT6w+U+iAAAAAAAAAAAAAAAAAAAAAwxOMpU1erOFNPc5zjC/S5ui3XXspiZ7mK7lNG2qYjvcU9v4dbnUn/BQr1F/NGNvmdo6JdnhEd8xH3cp6TbjnPdEz9lX5Q0fdr/8AQqv8EX9nc7POD9zR2+UvO2xtenXjTo0u0tKanWz0q1G1OHpKPpxV7yydVmPR0fo9VqZrrxu2bYnbPdM8M+OHG9fpuRFNPjsmPr2uvY9P16n3I9d7f4fE59IndS3YjfU7zzuzaMbGJnLcQkgAAAAoAZTWpqGZeDtbDRzTjJXhVi7ruaekl/nE99iucRMb4eK9RGccJaYLbtaNOEJ0nUnCKjKp2sI9o1pnt3XtfxMXOiUTVM01Yjljd2OtHSZimImMy6YeUSv6dCvFe9F0qkV4KWb5HOehTwqifOPtj1ajpUZ20z6e+fR34LatCq8tOaz2v2clKnVS4uEkpfI4XLFy3tqjZz3x5xsdaL1Ffyzt5cfLe7Ti6gAAAAAAAAAAAAAAHHjdowpvLrOpa6pws2lxk90VzfzO1uzVXt3Rz/N7lXdpp2b55PMqVa9V2cnBfV0bp2+1U3+Kynpim1b24z2z7bvPLzzVcr447I9/9LUNi2ea0IN75etN9Zd/xJV0rOzbP0Wno+Nu5v8A6bHvm30iY6+eTfUxzZz2bDum/wCVP8zUX6uSTZjm5quzpezKL63izpTfjjDnNmeEu/B03GnGPelr36t3ZwuVZqmXaiMUxDqpR7zjVLpENDLRcqIuAuBAAoAZzvc1DMuXGYXtMutsretr6Pu/A627mhzro1sVsuHvS/pX5G/3FXJnqaeak9nr2ZPxVyxenjCTajhLhxmDdrVIqUU7p+tlfFd8XzO9u7H8ZxLjXbnjGWuC2rVo6Tcq1Hn6VekuKe+ouT9Lm9xi50ei5tp+Gr0n2+ndvaov1Ub/AIo9Y9/r3vpKFaM4xnBqUZq8ZJ3TR86qmaZmmqMS99NUVRmNsNDKgAAAAAAAAAAA8vH49tunSdmtJ1dHkfux4y+S+R6bVmMaq/CPfs+rz3Ls/LT5/nFngsArXfoxbu223Ko+Lb1fU1cvTnEb/ozRa4zud3aKKtBJI46ZnbLtmI2QylUZqIZyq5lwmVHIuEXpwvv0X4kmcbmojLoi0txznMt7FsyJgQ5FwIzDCJAi4C5cBcYEXGETcYVSU0WISZYzj4m4lmVLlRIHFi8JvlDR98V380drdzhLlXb4w5NnYzsKl7/QVZfSx7qU29Kq4Lul8e5363rXW0/8o3dscvby5Y52rnV1f8Z39nb7+fN9YfKfRAAAAAAAAAADg2nimrU4O05q7kv3dPvl17l/sd7NuJ+Kd0es/m9xu14+GN7mwWGjvatCGiXvPgdLlc+MsW6I8HXUqN/pwOUU4dJnLM0yWGQURkwvGKRJlrCbkC4C4C4C4EphS4QzARcCHIuEyzlO5rCTImESmRSyG0Q4cPgXJhUqPK2hQSk9LxqJ3XdzX+cT1Wq5mO2HmuU4nver5OYlzoZZO88PJ0ZN6tpJODfNwlBvnc8nS6IpuZjdO339cvT0avVRid8bPzweoeZ6AAAAAAAACJySTb0STbfBIsRnZBM4eFTbm3N+tVd7P2Y+zHwXzue6cUxjhH5Lxxmqc83oPRJLct36nnjbOZduxQ0iGwIchhGkTLRcCLlC4wGYYC4wJuAuQLjBlGYuEVlMYMspTubiMM5RcuEWiySsL3MtJuBKZMCk9/U1CS5NoxvBcVJHW1OKnK5Gx5kFOMnKnOpSlK18rVnbc3GScb+B6Z01RiqImPzjG1wjVHyzMfna9LDbZqx0qxVWPv01lqRXOG6Xhbozz19Foq+ScTynd58PHzd6ekVx80Zjs3+X53Pcw9eFSKnBqUZbmvw5PkeGuiqidNUYl66aoqjMbYaGWgAAAAAOHbE/osv1so0/uvWS/lUjt0ePjzy2/ni5Xp+HHNzYZat8F82da92HOje3qMxDcs7mmUxjckyq1kTaDYwK5imUXLhEXGAuMCcwwGYmBa4VFwikqhqKUmWTkawzlGYuEyJkVrEjS1yBcipuBSUixCJTANJ77PrqN24c1bBrfDR8O59DpTdnixNvk5sPWlSm5wTd39LT+sXFL31893C3SumLlOmfCeX9f7c6aponVHjHP+30tKrGUYyi7xklKLW5p7mfNqpmmcTve+JiYzC5FAAAAB5e23rRX2py+Ebf3Hq6N/Ke557/AAZYOejvx/I1cjazROx0vU5w2yitehqZ2I0bMqq5FwirZcCrkawirkMJkzFwZRmGDKcwwZSpEwZHUQ0mVJTZYhJlnc0ytcYUuQSmFSpEwZWTIqyYVNyCbICjViiUyCyA5sZT9pdH+p0tzwYrji22FVs6lLuX0sOSk/SXg9fvnPpVOcV+E/b0+jfR6t9Pj+fnF7B5HpAAAAB5W3FrRf2px8XBv+09XRv5R+b/AO3n6Rwc+Fej6nWve50bm2Y54bytGoTSuRyGDKrkXCKORrCZVci4TKrkXCZRmLhModQYMqusXSmpHaDSZSpDBlZSJhcqZi4QzDBlOYYMpUiYXKykTCrJkwLJkwuVkyKsmRUy3CCVEyouiKrWV4y6MtO+Enc5tnytiKP2lUh4OOb+xHS9GbdXhP2+7FqcXI8fz0fQnz3tAAAABwbchejKXfScav3Yv0v6cx36NOLmOez29XG/HwZ5bfzweZh5WduJ6q42PPTO10nN0JiCWTkawyo6jLpTKrqs1pTUo6zLpZ1KOqzWmE1KOoXCZRnLgynOTBlKmTC5XUiYXK2exMLlTOawzkzDBlKkTC5WUiYMrKRMLlZSJhcrqRnCrpkVZMjRKQiCZEwiyZFRWlaMulvjoWmNpM7HNs6N8RSXuxqVPglH+83enFqfCPv9nO1tuR4+33fRHz3uAAAABEldNPVPRrigPlnTdOcqT30msr96k/Ul8rdYs+pFUV0xXz+vH37pfOxomaeX04O6jUvr/iZxqjDtTOVpEhZc8zpDnLKUjUQzMs5SNxDOWbkawmVHMuGcquZcGUZxhMrwdySsLtmWkdoXCZQ6hcGUZxgyspkwZTnGFylTJgyvGZnC5XUyYayupkwuV41DM0rlbOTC5SmRV0QWTI05sVVu8q7t/XgdKKeLnXPB1+T9K6nWe6paFPnTi36XjJvwSOPSqsYo5b+/+o+7p0anfXz3dz2DyPUAAAAAB5u2sA6kVOn+1pXyrcqkH61NvnZWfc0uZ6ej3oonFXyz6dv5wcL9qaozTvj8w8TDYn2le2qaejTTs013NO6se2ujhLyU18Yd8aiaujhjDtnKsiwksJxR0iWJhlKKNRLOGcmahljNm4Zlmt5plfQyqMxcGU9qTSalXM1gyrnLhMimTBldTJhcpUiYMrqRMLldSJhpdMyq6ZmYaZ4jFKC4y7l+bNUW5q7maq4pMPj09JaPj3P9BXZmNyU3Yne7IVE9zT6NHGYmHaJhZ1Yre18SaZldUQxqYu+kfj+huLfNia+TPBYZ4iTjG6pRbVWqtL2304Pj3Nrd13au3Isxmfm4R95+3PuS3RN2cRu4z9o+/LvfUwgkkopJRSSS0SS3JHy5mZnMvoRGNkLEUAAAAAAB4219kOTdahZVXbPTekK6S0u/ZnbRS8H3Neyx0nTGivdwnl/XZ5dvlvWMzqo38e3++3z7PEo4jWS1jKDtOnNZZwfCS/B7n3Nntqo2Z3xwl5Iq8Ox0xxCe/R893xOeiYb1xKzZFZTZuGZYzkbiGZYu7NsF0l+LY3m5x4jHJerq+Pcv1O1NmZ3uVV2I3OWjjpJvP6SfxXQ61WYmNjnTdmJ2u6FVNXTujhNMxvdoqidycwwZLgylSJgypWxMYL0n0Xe/A1TbmrclVcU73nvaNRyurJe7vVufM9HUU4xLj11Wcu2jtKL9ZNdNUcKrExudab0cXTHG0/e+Uv0OU2quTpFynmt5/Di30T/MnU1L1tLOePk/V9Fcd7NxZiN7M3ZncwwFGriZOOGSkrtTxU7vD03ezs/3st/oxfdq4kvXaLMfH5cf68fCJbtWark9nN61fyZxNP8AZVIYiPCt9BVXH0oRcZdMsep5aOnW6vnjT3bY9dvrL0VdDmPlnPe5VhcStJYauuaeHqJ9MtT8bHbrrU7q49fZx6m5H8fp7t6ODxUnaOHqR+1VnRpw8bScv6TFV6zG+vyifaI9Wos3J/j9Pz0enhfJ6T1xM019TRzRg+Uqj9KS6ZfE81fTIj/1x4z7bo9Xejoufnnwj3/096lTjGKjFKMYpKMYpRjFLckluPDMzM5nbL1xERGIWIoAAAAAAAAA4tpbKpV0s6anFWhVg8lWHSXDk7p8Dtav12vl3cuH56uVyzTc37+fF89jNj4qn6qWJhxhlpVkucJPLLqmv4T32+lWq9/wz5x57/TxeOvo9dO74o9fb83PLljowajOToyeihWUqEm+UZpX8LnqijVGY2x2bfo4TM079jfziXJ87foTRCa5ZyxMuC+DLFuEmuXPXxckrtqK4uyXxZ0ptwxNcuOlXdZ2oRqYl6r6GLqwvwdT1I+Mkbqmm388xT3+2/0Kbdde6Mva2f5I16lniZLDw39lSaqV5LhKpbLDpFS/iR4rv6lTTstxmec7vL/Xc9dvoHGufB1bV8iopZsE+zklrRqynOlVdt+d3lCXF6p96u7nKx+p1ROLu2Ocb4+0/m1u90GmqPg2S+TxcKlCVq8J4eV7Jz0hJ/ZqL0ZdL35H17dy3ej4Jir6+W98y5auWp+KMNI42fJ82v0LNqlnrKlvP5cF8ydTHNetllVx07XclBd70il4s1FqnllmblS+ztnYjENdhTlNP9/O9OglxztXn91SOd7pNqzHxzt5Rtny4eOHS10a5c3R4y+vwPkTh1BrEOVerK16ilOiqXKkou8VzbbffpofHu/qd2qrNHwxy3+fN9S30G3TTirbP5ucuJ8iJL9hiHb3a9KNXwUoOFvFM60fqk/zp8px9csVfp9P8Zw5J+SmOT9HzSS4urWp/Ls5fido/UbM74nyj3hynoFfCYbUvJHFu2arh6XHLTq4h+F5QOdX6lb4UzPjEe7pHQJ41PUwnkdh1rXdTFP3ariqPTsoJRkv4sx5bn6hdq+X4e7f57/LD0UdEt09ve+ihFJJJJJJJJKySW5JHhmcvSkAAAAAAAAAAAAAAAAAAVqU4yTUkpJ71JJp+DLEzE5gxl5c/JrAtt+b0It73CnGk31cbHeOl34/nPnly6i3/jDP/hXBfVPo6tdr4ZjX72//AJfROot8m1DycwMHmjhsOpLdN0oSmvvNXMVdKvVRia5x3tRaojdEPTStotEu44OiQAETimmmk09GmrproInA8ev5K4Gd70KcG9W6WbDtvjem0eqnp3SKd1c+O365cKujWqt9MOdeReB9yr086xf/ANDp/wCS6T/lHlT7MfsrH+PrPu7cJ5O4Ok1KFClmW6co9pNdJSu/mca+l364xVXOPR1psW6dsUw9Q87qAAAAAAAAAAAAAAAAAAAAAAAAAAAAAAAAAAAAAAAAAAAAAAAAAAAAAAAAAAAAAAAARcCMxcCHMYTKHULpModUaTKrrF0plDrl0GpHnA0JqR5wXQakecjQajzkdWajzkdWajzkaDUnzgaDUnzgmg1J7caF1JVYmkylViaVysqo0mU9oTBlOYYVNyCQAAAAAAAAAABVsqKtlFGy4TKjkawijkWITLNzNYTKkps1EJlnKozWlMs5VWa0s5ZyrM1FCamcsQzWiE1M3ima6uE1KvGMvVQmtCxj5jqoNa6xTJ1cLqXjiGZmiF1NI12ZmhdTRVWZ0rlpGqzOlrLSMzMwuWimZmFyupEwuWikZwq6ZnC5WTIq6ZBJFSAAAAAAABDQFXEuRVwLlMKuBcphR0zWpMKOkXUmFHRNakwo6BdaaVHhzWtNKrwxesTSo8IXrDQq8GXrU0I8yL1poPMh1poSsGTrTQssIOsXQssKZ6w0rrDk1rpXVAzrXSuqJNS6V1SM6lwuqZNS4WUCZXC6gZyuFlEmRZIipAAAAAAAAAAAAABFgGUCMqLkMiGRHZoZTCOzRcmDs0NRhHZIajB2SGqTB2SGqTB2SGowns0NRg7NDJhPZomTBkQyuE5UMicpAsBIAAAAAAAA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5724128" y="1628800"/>
            <a:ext cx="1773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HK" b="1" dirty="0" smtClean="0"/>
              <a:t>Cloud Service </a:t>
            </a:r>
          </a:p>
          <a:p>
            <a:pPr algn="ctr"/>
            <a:r>
              <a:rPr lang="en-US" altLang="zh-HK" b="1" dirty="0" smtClean="0"/>
              <a:t>Provider (SP)</a:t>
            </a:r>
            <a:endParaRPr lang="zh-HK" altLang="en-US" b="1" dirty="0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5" b="4874"/>
          <a:stretch/>
        </p:blipFill>
        <p:spPr bwMode="auto">
          <a:xfrm>
            <a:off x="2987824" y="1126485"/>
            <a:ext cx="2768566" cy="176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316" y="3212976"/>
            <a:ext cx="1202812" cy="80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792563" y="306896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400" dirty="0" smtClean="0"/>
              <a:t>Data &amp; </a:t>
            </a:r>
          </a:p>
          <a:p>
            <a:pPr algn="r"/>
            <a:r>
              <a:rPr lang="en-US" altLang="zh-TW" sz="1400" dirty="0" smtClean="0"/>
              <a:t>Algorithm </a:t>
            </a:r>
            <a:endParaRPr lang="zh-TW" alt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971600" y="3553852"/>
            <a:ext cx="194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400" b="1" dirty="0" smtClean="0">
                <a:solidFill>
                  <a:schemeClr val="accent2"/>
                </a:solidFill>
              </a:rPr>
              <a:t>+ Authenticated Data Structure (ADS)</a:t>
            </a:r>
            <a:endParaRPr lang="zh-TW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3968" y="4077072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solidFill>
                  <a:schemeClr val="accent2"/>
                </a:solidFill>
              </a:rPr>
              <a:t>+ Verification Object (VO)</a:t>
            </a:r>
            <a:endParaRPr lang="zh-TW" altLang="en-US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1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Content Placeholder 1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82512678"/>
                  </p:ext>
                </p:extLst>
              </p:nvPr>
            </p:nvGraphicFramePr>
            <p:xfrm>
              <a:off x="377041" y="4277186"/>
              <a:ext cx="343081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7704"/>
                    <a:gridCol w="857704"/>
                    <a:gridCol w="857704"/>
                    <a:gridCol w="857704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Content Placeholder 1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11933279"/>
                  </p:ext>
                </p:extLst>
              </p:nvPr>
            </p:nvGraphicFramePr>
            <p:xfrm>
              <a:off x="377041" y="4277186"/>
              <a:ext cx="343081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7704"/>
                    <a:gridCol w="857704"/>
                    <a:gridCol w="857704"/>
                    <a:gridCol w="857704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709" t="-1639" r="-299291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709" t="-1639" r="-199291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2143" t="-1639" r="-100714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000" t="-1639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Authenticating Top-k Queries in Location-based Services with Confidentiality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700" dirty="0"/>
              <a:t>Preliminaries: </a:t>
            </a:r>
            <a:r>
              <a:rPr lang="en-US" altLang="zh-CN" sz="3700" dirty="0" err="1"/>
              <a:t>Merkle</a:t>
            </a:r>
            <a:r>
              <a:rPr lang="en-US" altLang="zh-CN" sz="3700" dirty="0"/>
              <a:t> Hash Tree</a:t>
            </a:r>
            <a:endParaRPr lang="en-US" sz="3700" dirty="0"/>
          </a:p>
        </p:txBody>
      </p:sp>
      <p:sp>
        <p:nvSpPr>
          <p:cNvPr id="6" name="圆角矩形 3"/>
          <p:cNvSpPr/>
          <p:nvPr/>
        </p:nvSpPr>
        <p:spPr>
          <a:xfrm>
            <a:off x="5724128" y="1850514"/>
            <a:ext cx="1584176" cy="100811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Service Provider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圆角矩形 5"/>
          <p:cNvSpPr/>
          <p:nvPr/>
        </p:nvSpPr>
        <p:spPr>
          <a:xfrm>
            <a:off x="4240000" y="4097610"/>
            <a:ext cx="1556136" cy="100811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Owner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圆角矩形 6"/>
          <p:cNvSpPr/>
          <p:nvPr/>
        </p:nvSpPr>
        <p:spPr>
          <a:xfrm>
            <a:off x="7452320" y="4082762"/>
            <a:ext cx="1440160" cy="100811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Client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直接箭头连接符 16"/>
          <p:cNvCxnSpPr>
            <a:stCxn id="8" idx="0"/>
          </p:cNvCxnSpPr>
          <p:nvPr/>
        </p:nvCxnSpPr>
        <p:spPr>
          <a:xfrm flipH="1" flipV="1">
            <a:off x="7270727" y="2858626"/>
            <a:ext cx="901673" cy="1224136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19"/>
          <p:cNvCxnSpPr/>
          <p:nvPr/>
        </p:nvCxnSpPr>
        <p:spPr>
          <a:xfrm>
            <a:off x="6876256" y="2930634"/>
            <a:ext cx="856086" cy="11736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0"/>
          </p:cNvCxnSpPr>
          <p:nvPr/>
        </p:nvCxnSpPr>
        <p:spPr>
          <a:xfrm flipV="1">
            <a:off x="5018068" y="2890185"/>
            <a:ext cx="778068" cy="1207425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92449" y="3589392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{</a:t>
            </a:r>
            <a:r>
              <a:rPr lang="en-US" altLang="zh-TW" sz="16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  <a:r>
              <a:rPr lang="en-US" altLang="zh-TW" sz="16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3, 4, </a:t>
            </a:r>
            <a:r>
              <a:rPr lang="en-US" altLang="zh-TW" sz="16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  <a:r>
              <a:rPr lang="en-US" altLang="zh-TW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}</a:t>
            </a:r>
            <a:endParaRPr lang="zh-TW" alt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603975" y="3039982"/>
                <a:ext cx="13535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/>
                        </a:rPr>
                        <m:t>𝑄</m:t>
                      </m:r>
                      <m:r>
                        <a:rPr lang="en-US" altLang="zh-TW" i="1" dirty="0" smtClean="0">
                          <a:latin typeface="Cambria Math"/>
                        </a:rPr>
                        <m:t>=[1, 10]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975" y="3039982"/>
                <a:ext cx="135357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57749" y="3140968"/>
                <a:ext cx="12225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b="0" i="1" dirty="0" smtClean="0"/>
                  <a:t>R</a:t>
                </a:r>
                <a14:m>
                  <m:oMath xmlns:m="http://schemas.openxmlformats.org/officeDocument/2006/math">
                    <m:r>
                      <a:rPr lang="en-US" altLang="zh-TW" sz="16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: 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16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6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6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6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16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,8</m:t>
                        </m:r>
                      </m:e>
                    </m:d>
                  </m:oMath>
                </a14:m>
                <a:endParaRPr lang="en-US" altLang="zh-TW" sz="1600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𝑉𝑂</m:t>
                      </m:r>
                      <m:r>
                        <a:rPr lang="en-US" altLang="zh-TW" sz="16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: {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16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16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16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zh-TW" sz="16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12</m:t>
                          </m:r>
                        </m:e>
                      </m:d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1600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34</m:t>
                      </m:r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altLang="zh-TW" sz="16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749" y="3140968"/>
                <a:ext cx="1222563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2488" t="-1042" r="-37811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16216" y="3664274"/>
                <a:ext cx="13465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𝑠𝑖𝑔</m:t>
                      </m:r>
                      <m:r>
                        <a:rPr lang="en-US" altLang="zh-TW" sz="16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1600" i="1" dirty="0" err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1600" i="1" baseline="-25000" dirty="0" err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𝑟𝑜𝑜𝑡</m:t>
                      </m:r>
                      <m:r>
                        <a:rPr lang="en-US" altLang="zh-TW" sz="16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altLang="zh-TW" sz="16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zh-TW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664274"/>
                <a:ext cx="1346550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92649" y="2965085"/>
                <a:ext cx="17636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 smtClean="0"/>
                  <a:t>Dataset</a:t>
                </a:r>
              </a:p>
              <a:p>
                <a:pPr algn="ctr"/>
                <a:r>
                  <a:rPr lang="en-US" altLang="zh-TW" sz="1600" dirty="0" smtClean="0">
                    <a:solidFill>
                      <a:srgbClr val="FF0000"/>
                    </a:solidFill>
                  </a:rPr>
                  <a:t>MHT, </a:t>
                </a:r>
                <a14:m>
                  <m:oMath xmlns:m="http://schemas.openxmlformats.org/officeDocument/2006/math">
                    <m:r>
                      <a:rPr lang="en-US" altLang="zh-TW" sz="1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𝑠𝑖𝑔</m:t>
                    </m:r>
                    <m:r>
                      <a:rPr lang="en-US" altLang="zh-TW" sz="1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zh-TW" sz="16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𝑁</m:t>
                    </m:r>
                    <m:r>
                      <a:rPr lang="en-US" altLang="zh-TW" sz="1600" i="1" baseline="-25000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𝑟𝑜𝑜𝑡</m:t>
                    </m:r>
                    <m:r>
                      <a:rPr lang="en-US" altLang="zh-TW" sz="1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TW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649" y="2965085"/>
                <a:ext cx="1763688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lowchart: Connector 24"/>
          <p:cNvSpPr/>
          <p:nvPr/>
        </p:nvSpPr>
        <p:spPr>
          <a:xfrm>
            <a:off x="678727" y="3356337"/>
            <a:ext cx="228600" cy="2286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1519943" y="3350498"/>
            <a:ext cx="228600" cy="2286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2452489" y="3350250"/>
            <a:ext cx="228600" cy="2286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3304009" y="3356337"/>
            <a:ext cx="228600" cy="2286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1156345" y="2775885"/>
            <a:ext cx="228600" cy="2286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2878249" y="2775885"/>
            <a:ext cx="228600" cy="2286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2048807" y="2127746"/>
            <a:ext cx="228600" cy="2286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endCxn id="25" idx="4"/>
          </p:cNvCxnSpPr>
          <p:nvPr/>
        </p:nvCxnSpPr>
        <p:spPr>
          <a:xfrm flipV="1">
            <a:off x="793027" y="3584937"/>
            <a:ext cx="0" cy="701084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6" idx="4"/>
          </p:cNvCxnSpPr>
          <p:nvPr/>
        </p:nvCxnSpPr>
        <p:spPr>
          <a:xfrm flipV="1">
            <a:off x="1634243" y="3579098"/>
            <a:ext cx="0" cy="706924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7" idx="4"/>
          </p:cNvCxnSpPr>
          <p:nvPr/>
        </p:nvCxnSpPr>
        <p:spPr>
          <a:xfrm flipV="1">
            <a:off x="2566789" y="3578850"/>
            <a:ext cx="0" cy="707173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8" idx="4"/>
          </p:cNvCxnSpPr>
          <p:nvPr/>
        </p:nvCxnSpPr>
        <p:spPr>
          <a:xfrm flipV="1">
            <a:off x="3418309" y="3584937"/>
            <a:ext cx="0" cy="693727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51353" y="3722722"/>
                <a:ext cx="98854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5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i="1">
                          <a:latin typeface="Cambria Math"/>
                        </a:rPr>
                        <m:t>:</m:t>
                      </m:r>
                      <m:r>
                        <a:rPr lang="en-US" sz="1500" i="1">
                          <a:latin typeface="Cambria Math"/>
                        </a:rPr>
                        <m:t>h</m:t>
                      </m:r>
                      <m:r>
                        <a:rPr lang="en-US" sz="15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5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5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53" y="3722722"/>
                <a:ext cx="988540" cy="323165"/>
              </a:xfrm>
              <a:prstGeom prst="rect">
                <a:avLst/>
              </a:prstGeom>
              <a:blipFill rotWithShape="1">
                <a:blip r:embed="rId8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276419" y="3750813"/>
                <a:ext cx="997517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:</m:t>
                      </m:r>
                      <m:r>
                        <a:rPr lang="en-US" sz="1500" i="1">
                          <a:latin typeface="Cambria Math"/>
                        </a:rPr>
                        <m:t>h</m:t>
                      </m:r>
                      <m:r>
                        <a:rPr lang="en-US" sz="15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5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5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5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419" y="3750813"/>
                <a:ext cx="997517" cy="323165"/>
              </a:xfrm>
              <a:prstGeom prst="rect">
                <a:avLst/>
              </a:prstGeom>
              <a:blipFill rotWithShape="1">
                <a:blip r:embed="rId9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243929" y="3743280"/>
                <a:ext cx="997517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:</m:t>
                      </m:r>
                      <m:r>
                        <a:rPr lang="en-US" sz="1500" i="1">
                          <a:latin typeface="Cambria Math"/>
                        </a:rPr>
                        <m:t>h</m:t>
                      </m:r>
                      <m:r>
                        <a:rPr lang="en-US" sz="15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5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5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5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929" y="3743280"/>
                <a:ext cx="997517" cy="323165"/>
              </a:xfrm>
              <a:prstGeom prst="rect">
                <a:avLst/>
              </a:prstGeom>
              <a:blipFill rotWithShape="1">
                <a:blip r:embed="rId10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090531" y="3759597"/>
                <a:ext cx="997517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:</m:t>
                      </m:r>
                      <m:r>
                        <a:rPr lang="en-US" sz="1500" i="1">
                          <a:latin typeface="Cambria Math"/>
                        </a:rPr>
                        <m:t>h</m:t>
                      </m:r>
                      <m:r>
                        <a:rPr lang="en-US" sz="15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5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15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5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531" y="3759597"/>
                <a:ext cx="997517" cy="323165"/>
              </a:xfrm>
              <a:prstGeom prst="rect">
                <a:avLst/>
              </a:prstGeom>
              <a:blipFill rotWithShape="1">
                <a:blip r:embed="rId11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>
            <a:stCxn id="25" idx="7"/>
            <a:endCxn id="29" idx="3"/>
          </p:cNvCxnSpPr>
          <p:nvPr/>
        </p:nvCxnSpPr>
        <p:spPr>
          <a:xfrm flipV="1">
            <a:off x="873849" y="2971007"/>
            <a:ext cx="315974" cy="418808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6" idx="1"/>
            <a:endCxn id="29" idx="5"/>
          </p:cNvCxnSpPr>
          <p:nvPr/>
        </p:nvCxnSpPr>
        <p:spPr>
          <a:xfrm flipH="1" flipV="1">
            <a:off x="1351467" y="2971007"/>
            <a:ext cx="201954" cy="412969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7" idx="7"/>
            <a:endCxn id="30" idx="3"/>
          </p:cNvCxnSpPr>
          <p:nvPr/>
        </p:nvCxnSpPr>
        <p:spPr>
          <a:xfrm flipV="1">
            <a:off x="2647611" y="2971007"/>
            <a:ext cx="264116" cy="412721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8" idx="1"/>
            <a:endCxn id="30" idx="5"/>
          </p:cNvCxnSpPr>
          <p:nvPr/>
        </p:nvCxnSpPr>
        <p:spPr>
          <a:xfrm flipH="1" flipV="1">
            <a:off x="3073371" y="2971007"/>
            <a:ext cx="264116" cy="418808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29" idx="7"/>
            <a:endCxn id="31" idx="3"/>
          </p:cNvCxnSpPr>
          <p:nvPr/>
        </p:nvCxnSpPr>
        <p:spPr>
          <a:xfrm flipV="1">
            <a:off x="1351467" y="2322868"/>
            <a:ext cx="730818" cy="486495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30" idx="1"/>
            <a:endCxn id="31" idx="5"/>
          </p:cNvCxnSpPr>
          <p:nvPr/>
        </p:nvCxnSpPr>
        <p:spPr>
          <a:xfrm flipH="1" flipV="1">
            <a:off x="2243929" y="2322868"/>
            <a:ext cx="667798" cy="486495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51353" y="2452720"/>
                <a:ext cx="137819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:</m:t>
                      </m:r>
                      <m:r>
                        <a:rPr lang="en-US" sz="1500" b="0" i="1" smtClean="0">
                          <a:latin typeface="Cambria Math"/>
                        </a:rPr>
                        <m:t>h</m:t>
                      </m:r>
                      <m:r>
                        <a:rPr lang="en-US" sz="15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53" y="2452720"/>
                <a:ext cx="1378198" cy="323165"/>
              </a:xfrm>
              <a:prstGeom prst="rect">
                <a:avLst/>
              </a:prstGeom>
              <a:blipFill rotWithShape="1">
                <a:blip r:embed="rId12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2666024" y="2463453"/>
                <a:ext cx="1387175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34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:</m:t>
                      </m:r>
                      <m:r>
                        <a:rPr lang="en-US" sz="1500" b="0" i="1" smtClean="0">
                          <a:latin typeface="Cambria Math"/>
                        </a:rPr>
                        <m:t>h</m:t>
                      </m:r>
                      <m:r>
                        <a:rPr lang="en-US" sz="15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024" y="2463453"/>
                <a:ext cx="1387175" cy="323165"/>
              </a:xfrm>
              <a:prstGeom prst="rect">
                <a:avLst/>
              </a:prstGeom>
              <a:blipFill rotWithShape="1">
                <a:blip r:embed="rId13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189823" y="1688931"/>
                <a:ext cx="1689437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𝑟𝑜𝑜𝑡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:</m:t>
                      </m:r>
                      <m:r>
                        <a:rPr lang="en-US" sz="1500" b="0" i="1" smtClean="0">
                          <a:latin typeface="Cambria Math"/>
                        </a:rPr>
                        <m:t>h</m:t>
                      </m:r>
                      <m:r>
                        <a:rPr lang="en-US" sz="15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34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823" y="1688931"/>
                <a:ext cx="1689437" cy="323165"/>
              </a:xfrm>
              <a:prstGeom prst="rect">
                <a:avLst/>
              </a:prstGeom>
              <a:blipFill rotWithShape="1">
                <a:blip r:embed="rId14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/>
          <p:cNvSpPr txBox="1"/>
          <p:nvPr/>
        </p:nvSpPr>
        <p:spPr>
          <a:xfrm>
            <a:off x="724251" y="1268760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Merkle</a:t>
            </a:r>
            <a:r>
              <a:rPr lang="en-US" dirty="0" smtClean="0"/>
              <a:t> Hash Tree (MHT)</a:t>
            </a:r>
            <a:endParaRPr lang="en-US" dirty="0"/>
          </a:p>
        </p:txBody>
      </p:sp>
      <p:cxnSp>
        <p:nvCxnSpPr>
          <p:cNvPr id="77" name="Straight Arrow Connector 76"/>
          <p:cNvCxnSpPr>
            <a:stCxn id="31" idx="6"/>
          </p:cNvCxnSpPr>
          <p:nvPr/>
        </p:nvCxnSpPr>
        <p:spPr>
          <a:xfrm>
            <a:off x="2277407" y="2242046"/>
            <a:ext cx="1140902" cy="0"/>
          </a:xfrm>
          <a:prstGeom prst="straightConnector1">
            <a:avLst/>
          </a:prstGeom>
          <a:ln w="19050">
            <a:solidFill>
              <a:srgbClr val="000066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569576" y="1973857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Sign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418309" y="2057380"/>
                <a:ext cx="1302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𝑠𝑖𝑔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𝑟𝑜𝑜𝑡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309" y="2057380"/>
                <a:ext cx="1302408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1576121" y="5125556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194663" y="5130100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Q=[1,10]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652120" y="5589240"/>
                <a:ext cx="35108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Soundness: 8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∈ </m:t>
                    </m:r>
                  </m:oMath>
                </a14:m>
                <a:r>
                  <a:rPr lang="en-US" dirty="0" smtClean="0"/>
                  <a:t>[1,10]</a:t>
                </a:r>
                <a:r>
                  <a:rPr lang="en-US" dirty="0"/>
                  <a:t>;</a:t>
                </a:r>
                <a:r>
                  <a:rPr lang="en-US" dirty="0" smtClean="0"/>
                  <a:t> root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Completeness: 12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∉ </m:t>
                    </m:r>
                  </m:oMath>
                </a14:m>
                <a:r>
                  <a:rPr lang="en-US" dirty="0" smtClean="0"/>
                  <a:t>[1,10]</a:t>
                </a:r>
                <a:endParaRPr lang="en-US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5589240"/>
                <a:ext cx="3510898" cy="646331"/>
              </a:xfrm>
              <a:prstGeom prst="rect">
                <a:avLst/>
              </a:prstGeom>
              <a:blipFill rotWithShape="1">
                <a:blip r:embed="rId16"/>
                <a:stretch>
                  <a:fillRect l="-1042" t="-3774" r="-69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/>
          <p:cNvSpPr/>
          <p:nvPr/>
        </p:nvSpPr>
        <p:spPr>
          <a:xfrm>
            <a:off x="2779669" y="1780381"/>
            <a:ext cx="2382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91" name="直接箭头连接符 19"/>
          <p:cNvCxnSpPr>
            <a:stCxn id="8" idx="2"/>
          </p:cNvCxnSpPr>
          <p:nvPr/>
        </p:nvCxnSpPr>
        <p:spPr>
          <a:xfrm>
            <a:off x="8172400" y="5090874"/>
            <a:ext cx="0" cy="4983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7212993" y="5155391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Content Placeholder 1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91878056"/>
                  </p:ext>
                </p:extLst>
              </p:nvPr>
            </p:nvGraphicFramePr>
            <p:xfrm>
              <a:off x="377041" y="4291137"/>
              <a:ext cx="343081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7704"/>
                    <a:gridCol w="857704"/>
                    <a:gridCol w="857704"/>
                    <a:gridCol w="857704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8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12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Content Placeholder 1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91878056"/>
                  </p:ext>
                </p:extLst>
              </p:nvPr>
            </p:nvGraphicFramePr>
            <p:xfrm>
              <a:off x="377041" y="4291137"/>
              <a:ext cx="343081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7704"/>
                    <a:gridCol w="857704"/>
                    <a:gridCol w="857704"/>
                    <a:gridCol w="857704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7"/>
                          <a:stretch>
                            <a:fillRect l="-709" t="-1639" r="-29929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7"/>
                          <a:stretch>
                            <a:fillRect l="-100709" t="-1639" r="-19929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7"/>
                          <a:stretch>
                            <a:fillRect l="-202143" t="-1639" r="-10071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7"/>
                          <a:stretch>
                            <a:fillRect l="-300000" t="-1639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8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12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85" name="Rectangle 84"/>
          <p:cNvSpPr/>
          <p:nvPr/>
        </p:nvSpPr>
        <p:spPr>
          <a:xfrm>
            <a:off x="251520" y="4104248"/>
            <a:ext cx="1133425" cy="13906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6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9" grpId="0"/>
      <p:bldP spid="45" grpId="0"/>
      <p:bldP spid="46" grpId="0"/>
      <p:bldP spid="47" grpId="0"/>
      <p:bldP spid="73" grpId="0"/>
      <p:bldP spid="74" grpId="0"/>
      <p:bldP spid="75" grpId="0"/>
      <p:bldP spid="76" grpId="0"/>
      <p:bldP spid="80" grpId="0"/>
      <p:bldP spid="81" grpId="0"/>
      <p:bldP spid="86" grpId="0"/>
      <p:bldP spid="87" grpId="0"/>
      <p:bldP spid="88" grpId="0"/>
      <p:bldP spid="94" grpId="0"/>
      <p:bldP spid="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Private Comparison (SIGMOD ’05)</a:t>
            </a:r>
            <a:endParaRPr lang="en-US" dirty="0"/>
          </a:p>
        </p:txBody>
      </p:sp>
      <p:sp>
        <p:nvSpPr>
          <p:cNvPr id="6" name="圆角矩形 5"/>
          <p:cNvSpPr/>
          <p:nvPr/>
        </p:nvSpPr>
        <p:spPr>
          <a:xfrm>
            <a:off x="611560" y="4452283"/>
            <a:ext cx="1224136" cy="86409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Service Provider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148064" y="4452283"/>
            <a:ext cx="1152128" cy="86409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Owner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347864" y="2292043"/>
            <a:ext cx="1152128" cy="86409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Client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1475656" y="2724091"/>
            <a:ext cx="1656184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87624" y="3131676"/>
                <a:ext cx="13535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>
                          <a:latin typeface="Cambria Math"/>
                        </a:rPr>
                        <m:t>𝑄</m:t>
                      </m:r>
                      <m:r>
                        <a:rPr lang="en-US" altLang="zh-TW" i="1" dirty="0">
                          <a:latin typeface="Cambria Math"/>
                        </a:rPr>
                        <m:t>=[1, 10]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131676"/>
                <a:ext cx="135357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/>
          <p:cNvCxnSpPr/>
          <p:nvPr/>
        </p:nvCxnSpPr>
        <p:spPr>
          <a:xfrm flipV="1">
            <a:off x="1763688" y="2905410"/>
            <a:ext cx="1456674" cy="14028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云形 18"/>
          <p:cNvSpPr/>
          <p:nvPr/>
        </p:nvSpPr>
        <p:spPr>
          <a:xfrm>
            <a:off x="3341842" y="1664623"/>
            <a:ext cx="1230158" cy="540241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85858" y="1736631"/>
                <a:ext cx="916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≥1?</m:t>
                      </m:r>
                    </m:oMath>
                  </m:oMathPara>
                </a14:m>
                <a:endParaRPr lang="en-US" b="0" dirty="0" smtClean="0">
                  <a:solidFill>
                    <a:srgbClr val="FF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858" y="1736631"/>
                <a:ext cx="91621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箭头连接符 22"/>
          <p:cNvCxnSpPr/>
          <p:nvPr/>
        </p:nvCxnSpPr>
        <p:spPr>
          <a:xfrm flipH="1">
            <a:off x="2086612" y="4884331"/>
            <a:ext cx="29174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699792" y="4514999"/>
                <a:ext cx="1475980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𝑠𝑖𝑔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514999"/>
                <a:ext cx="1475980" cy="404983"/>
              </a:xfrm>
              <a:prstGeom prst="rect">
                <a:avLst/>
              </a:prstGeom>
              <a:blipFill rotWithShape="1"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267744" y="3501008"/>
                <a:ext cx="12439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𝑠𝑖𝑔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501008"/>
                <a:ext cx="1243994" cy="646331"/>
              </a:xfrm>
              <a:prstGeom prst="rect">
                <a:avLst/>
              </a:prstGeom>
              <a:blipFill rotWithShape="1">
                <a:blip r:embed="rId7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221579" y="2533908"/>
                <a:ext cx="290130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Verify:</a:t>
                </a:r>
                <a:endParaRPr lang="en-US" dirty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m:rPr>
                        <m:nor/>
                      </m:rPr>
                      <a:rPr lang="en-US" dirty="0"/>
                      <m:t>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𝑠𝑖𝑔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579" y="2533908"/>
                <a:ext cx="2901307" cy="923330"/>
              </a:xfrm>
              <a:prstGeom prst="rect">
                <a:avLst/>
              </a:prstGeom>
              <a:blipFill rotWithShape="1">
                <a:blip r:embed="rId8"/>
                <a:stretch>
                  <a:fillRect l="-1895" t="-3311" b="-6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355637" y="4869160"/>
                <a:ext cx="25628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𝑐𝑎𝑛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𝑐𝑎𝑙𝑐𝑢𝑙𝑎𝑡𝑒𝑑</m:t>
                      </m:r>
                    </m:oMath>
                  </m:oMathPara>
                </a14:m>
                <a:endParaRPr lang="en-US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𝑜𝑛𝑙𝑦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𝑤h𝑒𝑛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637" y="4869160"/>
                <a:ext cx="2562816" cy="646331"/>
              </a:xfrm>
              <a:prstGeom prst="rect">
                <a:avLst/>
              </a:prstGeom>
              <a:blipFill rotWithShape="1">
                <a:blip r:embed="rId9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5"/>
          <p:cNvCxnSpPr/>
          <p:nvPr/>
        </p:nvCxnSpPr>
        <p:spPr bwMode="auto">
          <a:xfrm flipH="1" flipV="1">
            <a:off x="6875693" y="3122377"/>
            <a:ext cx="12044" cy="53579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5"/>
          <p:cNvCxnSpPr/>
          <p:nvPr/>
        </p:nvCxnSpPr>
        <p:spPr bwMode="auto">
          <a:xfrm flipH="1" flipV="1">
            <a:off x="7728308" y="3122377"/>
            <a:ext cx="12044" cy="53579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15"/>
          <p:cNvCxnSpPr/>
          <p:nvPr/>
        </p:nvCxnSpPr>
        <p:spPr bwMode="auto">
          <a:xfrm flipH="1" flipV="1">
            <a:off x="6023901" y="3429000"/>
            <a:ext cx="12044" cy="53579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6683194" y="3708456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SP</a:t>
            </a:r>
            <a:endParaRPr lang="zh-HK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308304" y="3738436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Client</a:t>
            </a:r>
            <a:endParaRPr lang="zh-HK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96136" y="396993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DO</a:t>
            </a:r>
            <a:endParaRPr lang="zh-HK" alt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Authenticating Top-k Queries in Location-based Services with Confidentiality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40811" y="2060848"/>
                <a:ext cx="12223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−1≥0</m:t>
                      </m:r>
                    </m:oMath>
                  </m:oMathPara>
                </a14:m>
                <a:endParaRPr lang="en-US" b="0" dirty="0" smtClean="0">
                  <a:solidFill>
                    <a:srgbClr val="FF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811" y="2060848"/>
                <a:ext cx="1222386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15"/>
          <p:cNvCxnSpPr/>
          <p:nvPr/>
        </p:nvCxnSpPr>
        <p:spPr bwMode="auto">
          <a:xfrm flipH="1" flipV="1">
            <a:off x="6864212" y="2348880"/>
            <a:ext cx="12044" cy="53579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425" y="2745235"/>
            <a:ext cx="428767" cy="40161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745235"/>
            <a:ext cx="428767" cy="40161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521" y="2697710"/>
            <a:ext cx="428767" cy="4016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3208" y="1052736"/>
                <a:ext cx="703102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b="0" dirty="0" smtClean="0"/>
                  <a:t>To verify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</a:rPr>
                      <m:t>≥1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 smtClean="0">
                    <a:solidFill>
                      <a:schemeClr val="accent2"/>
                    </a:solidFill>
                  </a:rPr>
                  <a:t>without knowing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/>
                      </a:rPr>
                      <m:t>𝑥</m:t>
                    </m:r>
                    <m:r>
                      <a:rPr lang="en-US" sz="2200">
                        <a:latin typeface="Cambria Math"/>
                      </a:rPr>
                      <m:t> (</m:t>
                    </m:r>
                    <m:r>
                      <a:rPr lang="en-US" sz="2200">
                        <a:latin typeface="Cambria Math"/>
                      </a:rPr>
                      <m:t>𝑥</m:t>
                    </m:r>
                    <m:r>
                      <a:rPr lang="en-US" sz="22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is</m:t>
                    </m:r>
                    <m:r>
                      <a:rPr lang="en-US" sz="22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2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2200" dirty="0">
                        <a:latin typeface="Cambria Math"/>
                      </a:rPr>
                      <m:t>’</m:t>
                    </m:r>
                    <m:r>
                      <m:rPr>
                        <m:nor/>
                      </m:rPr>
                      <a:rPr lang="en-US" sz="2200" dirty="0">
                        <a:latin typeface="Cambria Math"/>
                      </a:rPr>
                      <m:t>s</m:t>
                    </m:r>
                    <m:r>
                      <m:rPr>
                        <m:nor/>
                      </m:rPr>
                      <a:rPr lang="en-US" sz="2200" dirty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200" dirty="0">
                        <a:latin typeface="Cambria Math"/>
                      </a:rPr>
                      <m:t>value</m:t>
                    </m:r>
                    <m:r>
                      <m:rPr>
                        <m:nor/>
                      </m:rPr>
                      <a:rPr lang="en-US" sz="2200" dirty="0">
                        <a:latin typeface="Cambria Math"/>
                      </a:rPr>
                      <m:t>)</m:t>
                    </m:r>
                  </m:oMath>
                </a14:m>
                <a:endParaRPr lang="en-US" sz="22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08" y="1052736"/>
                <a:ext cx="7031027" cy="430887"/>
              </a:xfrm>
              <a:prstGeom prst="rect">
                <a:avLst/>
              </a:prstGeom>
              <a:blipFill rotWithShape="1">
                <a:blip r:embed="rId12"/>
                <a:stretch>
                  <a:fillRect l="-1041" t="-10000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084704" y="5805264"/>
                <a:ext cx="5851630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2000" dirty="0" smtClean="0"/>
                  <a:t>To verify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𝑟𝑎𝑛𝑘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𝑠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≥</m:t>
                    </m:r>
                    <m:r>
                      <a:rPr lang="en-US" sz="2000" i="1">
                        <a:latin typeface="Cambria Math"/>
                      </a:rPr>
                      <m:t>𝑟𝑎𝑛𝑘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𝑡</m:t>
                    </m:r>
                    <m:r>
                      <a:rPr lang="en-US" sz="2000" i="1">
                        <a:latin typeface="Cambria Math"/>
                      </a:rPr>
                      <m:t>,</m:t>
                    </m:r>
                    <m:r>
                      <a:rPr lang="en-US" sz="2000" i="1">
                        <a:latin typeface="Cambria Math"/>
                      </a:rPr>
                      <m:t>𝑞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in our problem</a:t>
                </a:r>
                <a:endParaRPr lang="en-US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704" y="5805264"/>
                <a:ext cx="5851630" cy="400110"/>
              </a:xfrm>
              <a:prstGeom prst="rect">
                <a:avLst/>
              </a:prstGeom>
              <a:blipFill rotWithShape="1">
                <a:blip r:embed="rId13"/>
                <a:stretch>
                  <a:fillRect l="-1042" t="-6061" r="-625" b="-2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609081" y="3284984"/>
                <a:ext cx="11708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b="0" i="1" dirty="0" smtClean="0"/>
                  <a:t>R</a:t>
                </a:r>
                <a14:m>
                  <m:oMath xmlns:m="http://schemas.openxmlformats.org/officeDocument/2006/math">
                    <m:r>
                      <a:rPr lang="en-US" altLang="zh-TW" sz="16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: 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16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6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6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6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1600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endParaRPr lang="en-US" altLang="zh-TW" sz="16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081" y="3284984"/>
                <a:ext cx="1170832" cy="584775"/>
              </a:xfrm>
              <a:prstGeom prst="rect">
                <a:avLst/>
              </a:prstGeom>
              <a:blipFill rotWithShape="1">
                <a:blip r:embed="rId14"/>
                <a:stretch>
                  <a:fillRect l="-3125" t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664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602"/>
    </mc:Choice>
    <mc:Fallback xmlns="">
      <p:transition spd="slow" advTm="123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 animBg="1"/>
      <p:bldP spid="21" grpId="0" animBg="1"/>
      <p:bldP spid="26" grpId="0" animBg="1"/>
      <p:bldP spid="27" grpId="0" animBg="1"/>
      <p:bldP spid="28" grpId="0" animBg="1"/>
      <p:bldP spid="29" grpId="0" uiExpand="1" build="allAtOnce"/>
      <p:bldP spid="4" grpId="0"/>
      <p:bldP spid="24" grpId="0"/>
      <p:bldP spid="25" grpId="0"/>
      <p:bldP spid="33" grpId="0" animBg="1"/>
      <p:bldP spid="37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Authenticating Top-k Queries in Location-based Services with Confidentiality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chemeClr val="bg1"/>
                </a:solidFill>
              </a:rPr>
              <a:pPr/>
              <a:t>8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Main Contributions</a:t>
            </a:r>
            <a:endParaRPr lang="zh-TW" alt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1161" y="2204864"/>
            <a:ext cx="266429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Geometric Solution:</a:t>
            </a:r>
          </a:p>
          <a:p>
            <a:pPr algn="ctr"/>
            <a:r>
              <a:rPr lang="en-US" dirty="0" smtClean="0"/>
              <a:t>Pre-signed Line (PLB)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48222" y="4028492"/>
            <a:ext cx="2664296" cy="11287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Algebraic Solution: </a:t>
            </a:r>
          </a:p>
          <a:p>
            <a:pPr algn="ctr"/>
            <a:r>
              <a:rPr lang="en-US" dirty="0" smtClean="0"/>
              <a:t>Private </a:t>
            </a:r>
            <a:r>
              <a:rPr lang="en-US" dirty="0" err="1" smtClean="0"/>
              <a:t>Paillier</a:t>
            </a:r>
            <a:r>
              <a:rPr lang="en-US" dirty="0" smtClean="0"/>
              <a:t> (PPB)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95536" y="1588730"/>
            <a:ext cx="32993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Private Rank Comparison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292080" y="2204864"/>
            <a:ext cx="2664296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Merkle</a:t>
            </a:r>
            <a:r>
              <a:rPr lang="en-US" dirty="0" smtClean="0"/>
              <a:t> R-tree </a:t>
            </a:r>
          </a:p>
          <a:p>
            <a:pPr algn="ctr"/>
            <a:r>
              <a:rPr lang="en-US" dirty="0" smtClean="0"/>
              <a:t>Scheme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5310605" y="4048334"/>
            <a:ext cx="2664296" cy="11088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Diagram</a:t>
            </a:r>
          </a:p>
          <a:p>
            <a:pPr algn="ctr"/>
            <a:r>
              <a:rPr lang="en-US" dirty="0" smtClean="0"/>
              <a:t>based Scheme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611528" y="1584156"/>
            <a:ext cx="3860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Query Authentication Scheme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37" name="直接箭头连接符 12"/>
          <p:cNvCxnSpPr/>
          <p:nvPr/>
        </p:nvCxnSpPr>
        <p:spPr>
          <a:xfrm flipV="1">
            <a:off x="3545664" y="2924945"/>
            <a:ext cx="1728192" cy="1667897"/>
          </a:xfrm>
          <a:prstGeom prst="straightConnector1">
            <a:avLst/>
          </a:prstGeom>
          <a:ln w="2222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2"/>
          <p:cNvCxnSpPr/>
          <p:nvPr/>
        </p:nvCxnSpPr>
        <p:spPr>
          <a:xfrm flipV="1">
            <a:off x="3545664" y="4592842"/>
            <a:ext cx="1602400" cy="1"/>
          </a:xfrm>
          <a:prstGeom prst="straightConnector1">
            <a:avLst/>
          </a:prstGeom>
          <a:ln w="2222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2"/>
          <p:cNvCxnSpPr/>
          <p:nvPr/>
        </p:nvCxnSpPr>
        <p:spPr>
          <a:xfrm>
            <a:off x="3545664" y="2780928"/>
            <a:ext cx="1728192" cy="14529"/>
          </a:xfrm>
          <a:prstGeom prst="straightConnector1">
            <a:avLst/>
          </a:prstGeom>
          <a:ln w="2222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2"/>
          <p:cNvCxnSpPr/>
          <p:nvPr/>
        </p:nvCxnSpPr>
        <p:spPr>
          <a:xfrm>
            <a:off x="3545664" y="2795457"/>
            <a:ext cx="1602400" cy="1641655"/>
          </a:xfrm>
          <a:prstGeom prst="straightConnector1">
            <a:avLst/>
          </a:prstGeom>
          <a:ln w="2222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/>
      <p:bldP spid="32" grpId="0" animBg="1"/>
      <p:bldP spid="35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69"/>
          <p:cNvSpPr/>
          <p:nvPr/>
        </p:nvSpPr>
        <p:spPr>
          <a:xfrm>
            <a:off x="1818999" y="2559805"/>
            <a:ext cx="2196269" cy="2615013"/>
          </a:xfrm>
          <a:custGeom>
            <a:avLst/>
            <a:gdLst>
              <a:gd name="connsiteX0" fmla="*/ 0 w 2196269"/>
              <a:gd name="connsiteY0" fmla="*/ 717847 h 2615013"/>
              <a:gd name="connsiteX1" fmla="*/ 2196269 w 2196269"/>
              <a:gd name="connsiteY1" fmla="*/ 0 h 2615013"/>
              <a:gd name="connsiteX2" fmla="*/ 452927 w 2196269"/>
              <a:gd name="connsiteY2" fmla="*/ 2615013 h 2615013"/>
              <a:gd name="connsiteX3" fmla="*/ 0 w 2196269"/>
              <a:gd name="connsiteY3" fmla="*/ 717847 h 2615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6269" h="2615013">
                <a:moveTo>
                  <a:pt x="0" y="717847"/>
                </a:moveTo>
                <a:lnTo>
                  <a:pt x="2196269" y="0"/>
                </a:lnTo>
                <a:lnTo>
                  <a:pt x="452927" y="2615013"/>
                </a:lnTo>
                <a:lnTo>
                  <a:pt x="0" y="71784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2895769" y="2525622"/>
            <a:ext cx="1626337" cy="2119357"/>
          </a:xfrm>
          <a:custGeom>
            <a:avLst/>
            <a:gdLst>
              <a:gd name="connsiteX0" fmla="*/ 1102407 w 1589517"/>
              <a:gd name="connsiteY0" fmla="*/ 68366 h 2119357"/>
              <a:gd name="connsiteX1" fmla="*/ 0 w 1589517"/>
              <a:gd name="connsiteY1" fmla="*/ 2119357 h 2119357"/>
              <a:gd name="connsiteX2" fmla="*/ 1589517 w 1589517"/>
              <a:gd name="connsiteY2" fmla="*/ 1939895 h 2119357"/>
              <a:gd name="connsiteX3" fmla="*/ 1093861 w 1589517"/>
              <a:gd name="connsiteY3" fmla="*/ 0 h 2119357"/>
              <a:gd name="connsiteX4" fmla="*/ 1102407 w 1589517"/>
              <a:gd name="connsiteY4" fmla="*/ 68366 h 211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517" h="2119357">
                <a:moveTo>
                  <a:pt x="1102407" y="68366"/>
                </a:moveTo>
                <a:lnTo>
                  <a:pt x="0" y="2119357"/>
                </a:lnTo>
                <a:lnTo>
                  <a:pt x="1589517" y="1939895"/>
                </a:lnTo>
                <a:lnTo>
                  <a:pt x="1093861" y="0"/>
                </a:lnTo>
                <a:lnTo>
                  <a:pt x="1102407" y="68366"/>
                </a:lnTo>
                <a:close/>
              </a:path>
            </a:pathLst>
          </a:custGeom>
          <a:solidFill>
            <a:srgbClr val="A1DBE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818999" y="3278708"/>
            <a:ext cx="1102407" cy="1896110"/>
          </a:xfrm>
          <a:custGeom>
            <a:avLst/>
            <a:gdLst>
              <a:gd name="connsiteX0" fmla="*/ 0 w 1076770"/>
              <a:gd name="connsiteY0" fmla="*/ 0 h 1905712"/>
              <a:gd name="connsiteX1" fmla="*/ 1076770 w 1076770"/>
              <a:gd name="connsiteY1" fmla="*/ 1375873 h 1905712"/>
              <a:gd name="connsiteX2" fmla="*/ 427290 w 1076770"/>
              <a:gd name="connsiteY2" fmla="*/ 1905712 h 1905712"/>
              <a:gd name="connsiteX3" fmla="*/ 0 w 1076770"/>
              <a:gd name="connsiteY3" fmla="*/ 0 h 190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770" h="1905712">
                <a:moveTo>
                  <a:pt x="0" y="0"/>
                </a:moveTo>
                <a:lnTo>
                  <a:pt x="1076770" y="1375873"/>
                </a:lnTo>
                <a:lnTo>
                  <a:pt x="427290" y="1905712"/>
                </a:lnTo>
                <a:lnTo>
                  <a:pt x="0" y="0"/>
                </a:lnTo>
                <a:close/>
              </a:path>
            </a:pathLst>
          </a:custGeom>
          <a:solidFill>
            <a:srgbClr val="A1DBE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74846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Geometric  Solution: Pre-Signed Line (PLB)</a:t>
            </a:r>
            <a:endParaRPr lang="en-US" sz="3200" dirty="0"/>
          </a:p>
        </p:txBody>
      </p:sp>
      <p:sp>
        <p:nvSpPr>
          <p:cNvPr id="4" name="Oval 8"/>
          <p:cNvSpPr/>
          <p:nvPr/>
        </p:nvSpPr>
        <p:spPr>
          <a:xfrm>
            <a:off x="2818956" y="457908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9"/>
          <p:cNvSpPr/>
          <p:nvPr/>
        </p:nvSpPr>
        <p:spPr>
          <a:xfrm>
            <a:off x="755576" y="3821194"/>
            <a:ext cx="152400" cy="1524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10"/>
          <p:cNvSpPr/>
          <p:nvPr/>
        </p:nvSpPr>
        <p:spPr>
          <a:xfrm>
            <a:off x="2889176" y="3287794"/>
            <a:ext cx="152400" cy="1524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53675" y="465528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q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831776" y="34518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1576" y="3211594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cxnSp>
        <p:nvCxnSpPr>
          <p:cNvPr id="10" name="Straight Connector 20"/>
          <p:cNvCxnSpPr>
            <a:stCxn id="5" idx="6"/>
            <a:endCxn id="6" idx="2"/>
          </p:cNvCxnSpPr>
          <p:nvPr/>
        </p:nvCxnSpPr>
        <p:spPr>
          <a:xfrm flipV="1">
            <a:off x="907976" y="3363994"/>
            <a:ext cx="1981200" cy="53340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7"/>
          <p:cNvCxnSpPr/>
          <p:nvPr/>
        </p:nvCxnSpPr>
        <p:spPr>
          <a:xfrm flipH="1" flipV="1">
            <a:off x="1669976" y="2754394"/>
            <a:ext cx="838200" cy="335280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411760" y="5737862"/>
                <a:ext cx="11776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)/2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737862"/>
                <a:ext cx="1177695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Authenticating Top-k Queries in Location-based Services with Confidentiality</a:t>
            </a:r>
            <a:endParaRPr lang="zh-CN" altLang="en-US"/>
          </a:p>
        </p:txBody>
      </p:sp>
      <p:sp>
        <p:nvSpPr>
          <p:cNvPr id="55" name="Oval 10"/>
          <p:cNvSpPr/>
          <p:nvPr/>
        </p:nvSpPr>
        <p:spPr>
          <a:xfrm>
            <a:off x="2184672" y="5085184"/>
            <a:ext cx="152400" cy="1524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10"/>
          <p:cNvSpPr/>
          <p:nvPr/>
        </p:nvSpPr>
        <p:spPr>
          <a:xfrm>
            <a:off x="1745993" y="3202508"/>
            <a:ext cx="152400" cy="1524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342415" y="5037603"/>
                <a:ext cx="4765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415" y="5037603"/>
                <a:ext cx="47654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888122" y="2909376"/>
                <a:ext cx="4818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122" y="2909376"/>
                <a:ext cx="48186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27"/>
          <p:cNvCxnSpPr/>
          <p:nvPr/>
        </p:nvCxnSpPr>
        <p:spPr>
          <a:xfrm flipH="1" flipV="1">
            <a:off x="3936906" y="2297194"/>
            <a:ext cx="923126" cy="335280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10"/>
          <p:cNvSpPr/>
          <p:nvPr/>
        </p:nvSpPr>
        <p:spPr>
          <a:xfrm>
            <a:off x="4408536" y="4385594"/>
            <a:ext cx="152400" cy="1524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10"/>
          <p:cNvSpPr/>
          <p:nvPr/>
        </p:nvSpPr>
        <p:spPr>
          <a:xfrm>
            <a:off x="3912864" y="2502918"/>
            <a:ext cx="152400" cy="1524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522106" y="4338013"/>
                <a:ext cx="5358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106" y="4338013"/>
                <a:ext cx="53585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067813" y="2209786"/>
                <a:ext cx="5411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813" y="2209786"/>
                <a:ext cx="541174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495705" y="3277629"/>
                <a:ext cx="26581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i="1">
                          <a:latin typeface="Cambria Math"/>
                        </a:rPr>
                        <m:t>⊗</m:t>
                      </m:r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705" y="3277629"/>
                <a:ext cx="2658100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639348" y="3202508"/>
                <a:ext cx="5116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348" y="3202508"/>
                <a:ext cx="511615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546089" y="3831596"/>
                <a:ext cx="511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089" y="3831596"/>
                <a:ext cx="511614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184672" y="4285948"/>
                <a:ext cx="506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672" y="4285948"/>
                <a:ext cx="506292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15"/>
          <p:cNvCxnSpPr/>
          <p:nvPr/>
        </p:nvCxnSpPr>
        <p:spPr bwMode="auto">
          <a:xfrm flipH="1" flipV="1">
            <a:off x="6843019" y="3590915"/>
            <a:ext cx="12044" cy="53579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15"/>
          <p:cNvCxnSpPr/>
          <p:nvPr/>
        </p:nvCxnSpPr>
        <p:spPr bwMode="auto">
          <a:xfrm flipH="1" flipV="1">
            <a:off x="7726767" y="3590915"/>
            <a:ext cx="12044" cy="53579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15"/>
          <p:cNvCxnSpPr/>
          <p:nvPr/>
        </p:nvCxnSpPr>
        <p:spPr bwMode="auto">
          <a:xfrm flipH="1" flipV="1">
            <a:off x="6012765" y="3611662"/>
            <a:ext cx="12044" cy="53579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6650520" y="4176994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SP</a:t>
            </a:r>
            <a:endParaRPr lang="zh-HK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338850" y="4152593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Client</a:t>
            </a:r>
            <a:endParaRPr lang="zh-HK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785000" y="4152593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DO</a:t>
            </a:r>
            <a:endParaRPr lang="zh-HK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33365" y="2285986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private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35008" y="1840454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public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3528" y="1239143"/>
                <a:ext cx="77083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Verify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𝑟𝑎𝑛𝑘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≥</m:t>
                    </m:r>
                    <m:r>
                      <a:rPr lang="en-US" sz="2400" b="0" i="1" smtClean="0">
                        <a:latin typeface="Cambria Math"/>
                      </a:rPr>
                      <m:t>𝑟𝑎𝑛𝑘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𝑞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without knowing </a:t>
                </a:r>
                <a:r>
                  <a:rPr lang="en-US" sz="2400" i="1" dirty="0" smtClean="0"/>
                  <a:t>s,</a:t>
                </a:r>
                <a:r>
                  <a:rPr lang="en-US" sz="2400" dirty="0" smtClean="0"/>
                  <a:t> </a:t>
                </a:r>
                <a:r>
                  <a:rPr lang="en-US" sz="2400" i="1" dirty="0" smtClean="0"/>
                  <a:t>t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239143"/>
                <a:ext cx="7708329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1028" t="-10526" r="-31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5477110" y="3203379"/>
            <a:ext cx="1003532" cy="131854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20"/>
          <p:cNvCxnSpPr>
            <a:stCxn id="5" idx="6"/>
            <a:endCxn id="4" idx="5"/>
          </p:cNvCxnSpPr>
          <p:nvPr/>
        </p:nvCxnSpPr>
        <p:spPr>
          <a:xfrm>
            <a:off x="907976" y="3897394"/>
            <a:ext cx="2041062" cy="811768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20"/>
          <p:cNvCxnSpPr>
            <a:endCxn id="4" idx="4"/>
          </p:cNvCxnSpPr>
          <p:nvPr/>
        </p:nvCxnSpPr>
        <p:spPr>
          <a:xfrm flipH="1">
            <a:off x="2895156" y="3363994"/>
            <a:ext cx="76200" cy="1367486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168850" y="3694630"/>
            <a:ext cx="476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82424" y="4670133"/>
            <a:ext cx="188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Pre-processing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24128" y="2002365"/>
                <a:ext cx="1589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002365"/>
                <a:ext cx="1589794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>
          <a:xfrm>
            <a:off x="5965110" y="2453708"/>
            <a:ext cx="0" cy="806977"/>
          </a:xfrm>
          <a:prstGeom prst="straightConnector1">
            <a:avLst/>
          </a:prstGeom>
          <a:ln w="19050">
            <a:solidFill>
              <a:srgbClr val="000066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960570" y="2619968"/>
                <a:ext cx="11740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Apply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𝑔</m:t>
                    </m:r>
                    <m:r>
                      <a:rPr lang="en-US" sz="1600" b="0" i="1" smtClean="0">
                        <a:latin typeface="Cambria Math"/>
                      </a:rPr>
                      <m:t>(⋅)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570" y="2619968"/>
                <a:ext cx="1174039" cy="338554"/>
              </a:xfrm>
              <a:prstGeom prst="rect">
                <a:avLst/>
              </a:prstGeom>
              <a:blipFill rotWithShape="1">
                <a:blip r:embed="rId16"/>
                <a:stretch>
                  <a:fillRect l="-3125" t="-3636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8460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692"/>
    </mc:Choice>
    <mc:Fallback xmlns="">
      <p:transition spd="slow" advTm="117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25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3" dur="25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4" dur="25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5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0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5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25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25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5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59" grpId="0" animBg="1"/>
      <p:bldP spid="59" grpId="1" animBg="1"/>
      <p:bldP spid="54" grpId="0" animBg="1"/>
      <p:bldP spid="54" grpId="1" animBg="1"/>
      <p:bldP spid="5" grpId="0" animBg="1"/>
      <p:bldP spid="6" grpId="0" animBg="1"/>
      <p:bldP spid="8" grpId="0"/>
      <p:bldP spid="9" grpId="0"/>
      <p:bldP spid="34" grpId="0" animBg="1"/>
      <p:bldP spid="55" grpId="0" animBg="1"/>
      <p:bldP spid="56" grpId="0" animBg="1"/>
      <p:bldP spid="58" grpId="0"/>
      <p:bldP spid="60" grpId="0"/>
      <p:bldP spid="66" grpId="0" animBg="1"/>
      <p:bldP spid="67" grpId="0" animBg="1"/>
      <p:bldP spid="68" grpId="0"/>
      <p:bldP spid="69" grpId="0"/>
      <p:bldP spid="71" grpId="0"/>
      <p:bldP spid="73" grpId="0"/>
      <p:bldP spid="75" grpId="0"/>
      <p:bldP spid="76" grpId="0"/>
      <p:bldP spid="40" grpId="0"/>
      <p:bldP spid="41" grpId="0"/>
      <p:bldP spid="42" grpId="0"/>
      <p:bldP spid="3" grpId="0"/>
      <p:bldP spid="43" grpId="0"/>
      <p:bldP spid="13" grpId="0" animBg="1"/>
      <p:bldP spid="19" grpId="0"/>
      <p:bldP spid="19" grpId="1"/>
      <p:bldP spid="14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3|13|6.1|18.6|5.7|1.3|1.4|1.8|18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8.6|3.2|39.2|10.2|3.3|8.1|7|1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|18.2|3.4|1|0.9|6.8|26.9|10.6|2.3|5|1.2|9|1.3|0.6|0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5277</TotalTime>
  <Words>1400</Words>
  <Application>Microsoft Office PowerPoint</Application>
  <PresentationFormat>On-screen Show (4:3)</PresentationFormat>
  <Paragraphs>258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Authenticating Top-k Queries in Location-based Services with Confidentiality</vt:lpstr>
      <vt:lpstr>Big Data: Cloud-based Query System</vt:lpstr>
      <vt:lpstr>Untrustworthy Cloud Server</vt:lpstr>
      <vt:lpstr>Problem Formulation</vt:lpstr>
      <vt:lpstr>Overview of System Model</vt:lpstr>
      <vt:lpstr>Preliminaries: Merkle Hash Tree</vt:lpstr>
      <vt:lpstr>Private Comparison (SIGMOD ’05)</vt:lpstr>
      <vt:lpstr>Main Contributions</vt:lpstr>
      <vt:lpstr>Geometric  Solution: Pre-Signed Line (PLB)</vt:lpstr>
      <vt:lpstr>Algebraic Solution: Private Paillier (PPB)</vt:lpstr>
      <vt:lpstr>MR-Tree Scheme</vt:lpstr>
      <vt:lpstr>Power Diagram based Scheme</vt:lpstr>
      <vt:lpstr>Security Analysis and Optimizations</vt:lpstr>
      <vt:lpstr>Experiment Settings</vt:lpstr>
      <vt:lpstr>Performance Results</vt:lpstr>
      <vt:lpstr>Effects of Optimizations</vt:lpstr>
      <vt:lpstr>Conclusions</vt:lpstr>
      <vt:lpstr>Thanks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云计算中的可信查询处理: 一些研究经验分享</dc:title>
  <dc:creator>xujl</dc:creator>
  <cp:lastModifiedBy>Chen Qian</cp:lastModifiedBy>
  <cp:revision>417</cp:revision>
  <dcterms:created xsi:type="dcterms:W3CDTF">2013-07-29T03:39:45Z</dcterms:created>
  <dcterms:modified xsi:type="dcterms:W3CDTF">2014-09-04T15:23:31Z</dcterms:modified>
</cp:coreProperties>
</file>