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3"/>
  </p:sldMasterIdLst>
  <p:notesMasterIdLst>
    <p:notesMasterId r:id="rId27"/>
  </p:notesMasterIdLst>
  <p:handoutMasterIdLst>
    <p:handoutMasterId r:id="rId28"/>
  </p:handoutMasterIdLst>
  <p:sldIdLst>
    <p:sldId id="267" r:id="rId4"/>
    <p:sldId id="268" r:id="rId5"/>
    <p:sldId id="279" r:id="rId6"/>
    <p:sldId id="286" r:id="rId7"/>
    <p:sldId id="269" r:id="rId8"/>
    <p:sldId id="270" r:id="rId9"/>
    <p:sldId id="271" r:id="rId10"/>
    <p:sldId id="289" r:id="rId11"/>
    <p:sldId id="272" r:id="rId12"/>
    <p:sldId id="273" r:id="rId13"/>
    <p:sldId id="280" r:id="rId14"/>
    <p:sldId id="288" r:id="rId15"/>
    <p:sldId id="274" r:id="rId16"/>
    <p:sldId id="275" r:id="rId17"/>
    <p:sldId id="281" r:id="rId18"/>
    <p:sldId id="276" r:id="rId19"/>
    <p:sldId id="278" r:id="rId20"/>
    <p:sldId id="290" r:id="rId21"/>
    <p:sldId id="282" r:id="rId22"/>
    <p:sldId id="283" r:id="rId23"/>
    <p:sldId id="284" r:id="rId24"/>
    <p:sldId id="285" r:id="rId25"/>
    <p:sldId id="291" r:id="rId26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BEABF"/>
    <a:srgbClr val="800000"/>
    <a:srgbClr val="DDDDDD"/>
    <a:srgbClr val="CCFFCC"/>
    <a:srgbClr val="33CC33"/>
    <a:srgbClr val="EFEFEF"/>
    <a:srgbClr val="0C78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595" autoAdjust="0"/>
  </p:normalViewPr>
  <p:slideViewPr>
    <p:cSldViewPr snapToGrid="0">
      <p:cViewPr varScale="1">
        <p:scale>
          <a:sx n="61" d="100"/>
          <a:sy n="61" d="100"/>
        </p:scale>
        <p:origin x="-1518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41" tIns="46120" rIns="92241" bIns="46120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41" tIns="46120" rIns="92241" bIns="4612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41" tIns="46120" rIns="92241" bIns="46120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Slide Number Placeholder 614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241" tIns="46120" rIns="92241" bIns="4612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</a:defRPr>
            </a:lvl1pPr>
          </a:lstStyle>
          <a:p>
            <a:fld id="{E54DB6E1-8EB9-4CBE-B4D1-82D8CAA5A1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5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22530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2253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698500"/>
            <a:ext cx="4510088" cy="34845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es Placehold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225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7" name="Slide Number Placehold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fld id="{592A85B7-D096-42CF-BE59-6EB09E00AF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162050" y="2295525"/>
            <a:ext cx="7762875" cy="1362075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987425"/>
            <a:ext cx="8667750" cy="622300"/>
          </a:xfrm>
          <a:prstGeom prst="rect">
            <a:avLst/>
          </a:prstGeom>
        </p:spPr>
        <p:txBody>
          <a:bodyPr/>
          <a:lstStyle>
            <a:lvl1pPr>
              <a:defRPr sz="3200" b="1" i="0" u="sng" baseline="0">
                <a:solidFill>
                  <a:schemeClr val="tx1"/>
                </a:solidFill>
                <a:latin typeface="Californian FB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6225" y="1847850"/>
            <a:ext cx="9572625" cy="461194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lang="en-US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def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def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defRPr lang="en-US" sz="4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04825"/>
            <a:ext cx="8151522" cy="3429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r>
              <a:rPr lang="en-US" dirty="0" smtClean="0"/>
              <a:t>Authenticating Location-based Services without Compromising Privacy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987425"/>
            <a:ext cx="8667750" cy="622300"/>
          </a:xfrm>
          <a:prstGeom prst="rect">
            <a:avLst/>
          </a:prstGeom>
        </p:spPr>
        <p:txBody>
          <a:bodyPr/>
          <a:lstStyle>
            <a:lvl1pPr>
              <a:defRPr sz="3200" b="1" i="0" u="sng" baseline="0">
                <a:solidFill>
                  <a:schemeClr val="tx1"/>
                </a:solidFill>
                <a:latin typeface="Californian FB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6225" y="1847850"/>
            <a:ext cx="4334685" cy="471518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lang="en-US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def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def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defRPr lang="en-US" sz="4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04825"/>
            <a:ext cx="7404547" cy="3429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r>
              <a:rPr lang="en-US" dirty="0" smtClean="0"/>
              <a:t>Authenticating Location-based Services without Compromising Privacy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4854102" y="1815424"/>
            <a:ext cx="4562272" cy="471811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lang="en-US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def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def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defRPr lang="en-US" sz="4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lue_AccentBand_rgb_PNG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18236"/>
            <a:ext cx="10058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313096" y="6959612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i="1" kern="1200">
                <a:solidFill>
                  <a:srgbClr val="5F5F5F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/>
              <a:t>This document is for </a:t>
            </a:r>
            <a:r>
              <a:rPr lang="en-US" sz="1050" dirty="0" smtClean="0"/>
              <a:t>academic purposes </a:t>
            </a:r>
            <a:r>
              <a:rPr lang="en-US" sz="1050" dirty="0"/>
              <a:t>only. </a:t>
            </a:r>
            <a:r>
              <a:rPr lang="en-US" sz="1050" dirty="0" smtClean="0"/>
              <a:t>© 2012 Department of Computer Science, Hong Kong Baptist University.</a:t>
            </a:r>
            <a:r>
              <a:rPr lang="en-US" sz="1050" dirty="0"/>
              <a:t>  All rights reserved.</a:t>
            </a:r>
          </a:p>
        </p:txBody>
      </p:sp>
      <p:pic>
        <p:nvPicPr>
          <p:cNvPr id="1028" name="Picture 4" descr="Microsoft Office Task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-2414" y="0"/>
            <a:ext cx="10060814" cy="9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28"/>
          <p:cNvSpPr txBox="1">
            <a:spLocks noChangeArrowheads="1"/>
          </p:cNvSpPr>
          <p:nvPr/>
        </p:nvSpPr>
        <p:spPr bwMode="auto">
          <a:xfrm>
            <a:off x="8875713" y="6986139"/>
            <a:ext cx="11826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fld id="{24036377-DF5C-4CC2-871B-C6C56C97EABB}" type="slidenum">
              <a:rPr lang="en-US" sz="1100" b="1" smtClean="0">
                <a:solidFill>
                  <a:srgbClr val="009900"/>
                </a:solidFill>
                <a:latin typeface="Trebuchet MS" pitchFamily="34" charset="0"/>
              </a:rPr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19175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defTabSz="1019175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1019175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1019175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1019175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1019175" eaLnBrk="1" fontAlgn="base" hangingPunct="1">
        <a:spcBef>
          <a:spcPct val="0"/>
        </a:spcBef>
        <a:spcAft>
          <a:spcPct val="0"/>
        </a:spcAft>
        <a:defRPr sz="3600" b="1">
          <a:solidFill>
            <a:schemeClr val="bg1">
              <a:alpha val="100000"/>
            </a:schemeClr>
          </a:solidFill>
          <a:latin typeface="Eurostile"/>
        </a:defRPr>
      </a:lvl6pPr>
      <a:lvl7pPr marL="914400" algn="l" defTabSz="1019175" eaLnBrk="1" fontAlgn="base" hangingPunct="1">
        <a:spcBef>
          <a:spcPct val="0"/>
        </a:spcBef>
        <a:spcAft>
          <a:spcPct val="0"/>
        </a:spcAft>
        <a:defRPr sz="3600" b="1">
          <a:solidFill>
            <a:schemeClr val="bg1">
              <a:alpha val="100000"/>
            </a:schemeClr>
          </a:solidFill>
          <a:latin typeface="Eurostile"/>
        </a:defRPr>
      </a:lvl7pPr>
      <a:lvl8pPr marL="1371600" algn="l" defTabSz="1019175" eaLnBrk="1" fontAlgn="base" hangingPunct="1">
        <a:spcBef>
          <a:spcPct val="0"/>
        </a:spcBef>
        <a:spcAft>
          <a:spcPct val="0"/>
        </a:spcAft>
        <a:defRPr sz="3600" b="1">
          <a:solidFill>
            <a:schemeClr val="bg1">
              <a:alpha val="100000"/>
            </a:schemeClr>
          </a:solidFill>
          <a:latin typeface="Eurostile"/>
        </a:defRPr>
      </a:lvl8pPr>
      <a:lvl9pPr marL="1828800" algn="l" defTabSz="1019175" eaLnBrk="1" fontAlgn="base" hangingPunct="1">
        <a:spcBef>
          <a:spcPct val="0"/>
        </a:spcBef>
        <a:spcAft>
          <a:spcPct val="0"/>
        </a:spcAft>
        <a:defRPr sz="3600" b="1">
          <a:solidFill>
            <a:schemeClr val="bg1">
              <a:alpha val="100000"/>
            </a:schemeClr>
          </a:solidFill>
          <a:latin typeface="Eurostile"/>
        </a:defRPr>
      </a:lvl9pPr>
    </p:titleStyle>
    <p:bodyStyle>
      <a:lvl1pPr marL="342900" indent="-342900" algn="l" defTabSz="-138557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7338" algn="l" defTabSz="-13855700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2pPr>
      <a:lvl3pPr marL="1143000" indent="-228600" algn="l" defTabSz="-138557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</a:defRPr>
      </a:lvl3pPr>
      <a:lvl4pPr marL="1600200" indent="-228600" algn="l" defTabSz="-13855700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4pPr>
      <a:lvl5pPr marL="2057400" indent="-228600" algn="l" defTabSz="-13855700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5pPr>
      <a:lvl6pPr marL="2749550" indent="-254000" algn="l" defTabSz="1019175" eaLnBrk="1" fontAlgn="base" hangingPunct="1">
        <a:spcBef>
          <a:spcPct val="20000"/>
        </a:spcBef>
        <a:spcAft>
          <a:spcPct val="0"/>
        </a:spcAft>
        <a:defRPr sz="1200">
          <a:solidFill>
            <a:schemeClr val="tx1">
              <a:alpha val="100000"/>
            </a:schemeClr>
          </a:solidFill>
          <a:latin typeface="+mn-lt"/>
        </a:defRPr>
      </a:lvl6pPr>
      <a:lvl7pPr marL="3206750" indent="-254000" algn="l" defTabSz="1019175" eaLnBrk="1" fontAlgn="base" hangingPunct="1">
        <a:spcBef>
          <a:spcPct val="20000"/>
        </a:spcBef>
        <a:spcAft>
          <a:spcPct val="0"/>
        </a:spcAft>
        <a:defRPr sz="1200">
          <a:solidFill>
            <a:schemeClr val="tx1">
              <a:alpha val="100000"/>
            </a:schemeClr>
          </a:solidFill>
          <a:latin typeface="+mn-lt"/>
        </a:defRPr>
      </a:lvl7pPr>
      <a:lvl8pPr marL="3663950" indent="-254000" algn="l" defTabSz="1019175" eaLnBrk="1" fontAlgn="base" hangingPunct="1">
        <a:spcBef>
          <a:spcPct val="20000"/>
        </a:spcBef>
        <a:spcAft>
          <a:spcPct val="0"/>
        </a:spcAft>
        <a:defRPr sz="1200">
          <a:solidFill>
            <a:schemeClr val="tx1">
              <a:alpha val="100000"/>
            </a:schemeClr>
          </a:solidFill>
          <a:latin typeface="+mn-lt"/>
        </a:defRPr>
      </a:lvl8pPr>
      <a:lvl9pPr marL="4121150" indent="-254000" algn="l" defTabSz="1019175" eaLnBrk="1" fontAlgn="base" hangingPunct="1">
        <a:spcBef>
          <a:spcPct val="20000"/>
        </a:spcBef>
        <a:spcAft>
          <a:spcPct val="0"/>
        </a:spcAft>
        <a:defRPr sz="12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78302" y="2295525"/>
            <a:ext cx="9284676" cy="23186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Authenticating </a:t>
            </a:r>
          </a:p>
          <a:p>
            <a:r>
              <a:rPr lang="en-US" dirty="0" smtClean="0"/>
              <a:t>Location-based Services without Compromising Privacy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476" y="4897464"/>
            <a:ext cx="939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Haibo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Jianliang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Chen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Ziwei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</a:p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Hong Kong Baptist University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Disclosure of Relative Positions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11</a:t>
            </a:r>
            <a:r>
              <a:rPr lang="en-US" dirty="0" smtClean="0"/>
              <a:t> is to the west of Q because N</a:t>
            </a:r>
            <a:r>
              <a:rPr lang="en-US" baseline="-25000" dirty="0" smtClean="0"/>
              <a:t>11</a:t>
            </a:r>
            <a:r>
              <a:rPr lang="en-US" dirty="0" smtClean="0"/>
              <a:t>’s x upper bound is compared with Q’s x lower bound</a:t>
            </a:r>
          </a:p>
          <a:p>
            <a:r>
              <a:rPr lang="en-US" dirty="0" smtClean="0"/>
              <a:t>Big VO size for small query</a:t>
            </a:r>
          </a:p>
          <a:p>
            <a:pPr lvl="1"/>
            <a:r>
              <a:rPr lang="en-US" dirty="0" smtClean="0"/>
              <a:t>As of all MHT-based schemes, a lot of digests of intermediate nodes must be sent to the client to compute the root digest. </a:t>
            </a:r>
          </a:p>
          <a:p>
            <a:pPr lvl="1"/>
            <a:r>
              <a:rPr lang="en-US" dirty="0" smtClean="0"/>
              <a:t>An extreme case, Q is contained in only 1 leaf node. The total number of g()-related digest components is O(</a:t>
            </a:r>
            <a:r>
              <a:rPr lang="en-US" dirty="0" err="1" smtClean="0"/>
              <a:t>fh</a:t>
            </a:r>
            <a:r>
              <a:rPr lang="en-US" dirty="0" smtClean="0"/>
              <a:t>), where f = tree </a:t>
            </a:r>
            <a:r>
              <a:rPr lang="en-US" dirty="0" err="1" smtClean="0"/>
              <a:t>fanout</a:t>
            </a:r>
            <a:r>
              <a:rPr lang="en-US" dirty="0" smtClean="0"/>
              <a:t>, and h = tree depth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the Disclosure of Relative Positions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Cause: “|” concatenation enforces order</a:t>
            </a:r>
          </a:p>
          <a:p>
            <a:r>
              <a:rPr lang="en-US" dirty="0" smtClean="0"/>
              <a:t>Solution: replace “|” with an order insensitive (i.e., commutative) operator</a:t>
            </a:r>
          </a:p>
          <a:p>
            <a:pPr lvl="1"/>
            <a:r>
              <a:rPr lang="en-US" dirty="0" smtClean="0"/>
              <a:t>Modular multiplication</a:t>
            </a:r>
          </a:p>
          <a:p>
            <a:pPr lvl="1"/>
            <a:r>
              <a:rPr lang="en-US" dirty="0" smtClean="0"/>
              <a:t>Dig(x) = h( x</a:t>
            </a:r>
            <a:r>
              <a:rPr lang="en-US" baseline="-25000" dirty="0" smtClean="0"/>
              <a:t>1</a:t>
            </a:r>
            <a:r>
              <a:rPr lang="en-US" dirty="0" smtClean="0"/>
              <a:t> | x</a:t>
            </a:r>
            <a:r>
              <a:rPr lang="en-US" baseline="-25000" dirty="0" smtClean="0"/>
              <a:t>2</a:t>
            </a:r>
            <a:r>
              <a:rPr lang="en-US" dirty="0" smtClean="0"/>
              <a:t> | … |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r>
              <a:rPr lang="en-US" dirty="0" smtClean="0"/>
              <a:t> )  →</a:t>
            </a:r>
          </a:p>
          <a:p>
            <a:pPr lvl="1">
              <a:buNone/>
            </a:pPr>
            <a:r>
              <a:rPr lang="en-US" dirty="0" smtClean="0"/>
              <a:t>	Dig(x) = h( h(x</a:t>
            </a:r>
            <a:r>
              <a:rPr lang="en-US" baseline="-25000" dirty="0" smtClean="0"/>
              <a:t>1</a:t>
            </a:r>
            <a:r>
              <a:rPr lang="en-US" dirty="0" smtClean="0"/>
              <a:t>) x h(x</a:t>
            </a:r>
            <a:r>
              <a:rPr lang="en-US" baseline="-25000" dirty="0" smtClean="0"/>
              <a:t>2</a:t>
            </a:r>
            <a:r>
              <a:rPr lang="en-US" dirty="0" smtClean="0"/>
              <a:t>) x … x h(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r>
              <a:rPr lang="en-US" dirty="0" smtClean="0"/>
              <a:t>) mod n), </a:t>
            </a:r>
            <a:br>
              <a:rPr lang="en-US" dirty="0" smtClean="0"/>
            </a:br>
            <a:r>
              <a:rPr lang="en-US" dirty="0" smtClean="0"/>
              <a:t>where n=</a:t>
            </a:r>
            <a:r>
              <a:rPr lang="en-US" dirty="0" err="1" smtClean="0"/>
              <a:t>pq</a:t>
            </a:r>
            <a:r>
              <a:rPr lang="en-US" dirty="0" smtClean="0"/>
              <a:t>, two large primes</a:t>
            </a:r>
          </a:p>
          <a:p>
            <a:pPr lvl="1"/>
            <a:r>
              <a:rPr lang="en-US" dirty="0" smtClean="0"/>
              <a:t>The latter not also remove relative position disclosure, but also guarantees stronger authenticity</a:t>
            </a:r>
          </a:p>
          <a:p>
            <a:pPr lvl="2"/>
            <a:r>
              <a:rPr lang="en-US" dirty="0" smtClean="0"/>
              <a:t>Hardness of quadratic </a:t>
            </a:r>
            <a:r>
              <a:rPr lang="en-US" dirty="0" err="1" smtClean="0"/>
              <a:t>residuosity</a:t>
            </a:r>
            <a:r>
              <a:rPr lang="en-US" dirty="0" smtClean="0"/>
              <a:t> problem</a:t>
            </a:r>
          </a:p>
          <a:p>
            <a:pPr lvl="2"/>
            <a:r>
              <a:rPr lang="en-US" dirty="0" smtClean="0"/>
              <a:t>Irreversible and one-way hashing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Motivation and Problem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Preliminary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Baseline R-tree based Scheme</a:t>
            </a:r>
          </a:p>
          <a:p>
            <a:r>
              <a:rPr lang="en-US" dirty="0" smtClean="0"/>
              <a:t>Grid-file based Schemes</a:t>
            </a:r>
          </a:p>
          <a:p>
            <a:r>
              <a:rPr lang="en-US" dirty="0" smtClean="0"/>
              <a:t>Analysis and Optimizations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484" y="3316639"/>
            <a:ext cx="4951306" cy="3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VO for Small Q: Grid-File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5" y="1847851"/>
            <a:ext cx="9572625" cy="1453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Grid-file index forces the index nodes to regain linearity by imposing an order on the grid cells.</a:t>
            </a:r>
          </a:p>
          <a:p>
            <a:r>
              <a:rPr lang="en-US" dirty="0" smtClean="0"/>
              <a:t>Every cell is signed</a:t>
            </a:r>
          </a:p>
          <a:p>
            <a:pPr lvl="1"/>
            <a:r>
              <a:rPr lang="en-US" dirty="0" smtClean="0"/>
              <a:t>The signature chains all neighboring 4 cells.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199322" y="4091553"/>
            <a:ext cx="2820692" cy="184429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09" y="3658702"/>
            <a:ext cx="3431618" cy="24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Further: Accumulative Digest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6" y="1847850"/>
            <a:ext cx="5675123" cy="45064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Problems in grid-file index</a:t>
            </a:r>
          </a:p>
          <a:p>
            <a:pPr lvl="1"/>
            <a:r>
              <a:rPr lang="en-US" dirty="0" smtClean="0"/>
              <a:t>Number of signatures sent to the client =  number of cells</a:t>
            </a:r>
          </a:p>
          <a:p>
            <a:r>
              <a:rPr lang="en-US" dirty="0" smtClean="0"/>
              <a:t>If updates are minimum, we can chain the cells in the digest level, instead of in the signature level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VO contains the signatures of </a:t>
            </a:r>
          </a:p>
          <a:p>
            <a:pPr lvl="1"/>
            <a:r>
              <a:rPr lang="en-US" dirty="0" smtClean="0"/>
              <a:t>the bottom right cell, C(4,3).</a:t>
            </a:r>
          </a:p>
          <a:p>
            <a:pPr lvl="1"/>
            <a:r>
              <a:rPr lang="en-US" dirty="0" smtClean="0"/>
              <a:t>the two cells that are immediate left and top to the top left cell: C(2,1)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840" y="1675865"/>
            <a:ext cx="3453301" cy="29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49" y="4196739"/>
            <a:ext cx="5884698" cy="3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7222210" y="2262753"/>
            <a:ext cx="2220735" cy="205335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Threats:</a:t>
            </a:r>
          </a:p>
          <a:p>
            <a:pPr lvl="1"/>
            <a:r>
              <a:rPr lang="en-US" dirty="0" smtClean="0"/>
              <a:t>the client may infer the locations of returned users from the VO</a:t>
            </a:r>
            <a:endParaRPr lang="en-US" dirty="0"/>
          </a:p>
          <a:p>
            <a:pPr lvl="1"/>
            <a:r>
              <a:rPr lang="en-US" dirty="0" smtClean="0"/>
              <a:t>the SP dishonestly returning wrong results.</a:t>
            </a:r>
          </a:p>
          <a:p>
            <a:r>
              <a:rPr lang="en-US" dirty="0" smtClean="0"/>
              <a:t>Security results obtained by proof by simulation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02955" y="4507832"/>
            <a:ext cx="9267987" cy="8662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R-tree based scheme privately authenticates the query result.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5258685"/>
            <a:ext cx="10058400" cy="1177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grid/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accu_grid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based scheme privately authenticates the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query result if the grid is defined as a “loose grid”.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1: Linear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5" y="1847850"/>
            <a:ext cx="6109077" cy="4611944"/>
          </a:xfrm>
        </p:spPr>
        <p:txBody>
          <a:bodyPr/>
          <a:lstStyle/>
          <a:p>
            <a:r>
              <a:rPr lang="en-US" dirty="0" smtClean="0"/>
              <a:t>Impose a linear order wherever no order exists</a:t>
            </a:r>
          </a:p>
          <a:p>
            <a:r>
              <a:rPr lang="en-US" dirty="0" smtClean="0"/>
              <a:t>Simplest order is x (or y) order</a:t>
            </a:r>
          </a:p>
          <a:p>
            <a:r>
              <a:rPr lang="en-US" dirty="0" smtClean="0"/>
              <a:t>Applicable to child nodes in R-tree or objects in a grid cell</a:t>
            </a:r>
          </a:p>
          <a:p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Low locality</a:t>
            </a:r>
          </a:p>
          <a:p>
            <a:pPr lvl="1"/>
            <a:r>
              <a:rPr lang="en-US" dirty="0" smtClean="0"/>
              <a:t>Cause rearranging entries when insertion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736" y="2140902"/>
            <a:ext cx="3691664" cy="302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2: Linear Embedding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global order instead of local order</a:t>
            </a:r>
          </a:p>
          <a:p>
            <a:r>
              <a:rPr lang="en-US" dirty="0" smtClean="0"/>
              <a:t>Use Hilbert value for order to preserve locality</a:t>
            </a:r>
          </a:p>
          <a:p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270" y="3074358"/>
            <a:ext cx="5734373" cy="34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Motivation and Problem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Preliminary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Baseline R-tree based Scheme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Grid-file based Schemes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Analysis and Optimizations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Dataset: California Roads @ MAF/TIGER database.</a:t>
            </a:r>
          </a:p>
          <a:p>
            <a:pPr lvl="1"/>
            <a:r>
              <a:rPr lang="en-US" dirty="0" smtClean="0"/>
              <a:t>2,249,727 points</a:t>
            </a:r>
          </a:p>
          <a:p>
            <a:r>
              <a:rPr lang="en-US" dirty="0" smtClean="0"/>
              <a:t>Server: Dual 4-core Intel Xeon X5570 2.93GHz CPU and 32GB RAM, running GNU/Linux, </a:t>
            </a:r>
            <a:r>
              <a:rPr lang="en-US" dirty="0" err="1" smtClean="0"/>
              <a:t>OpenJDK</a:t>
            </a:r>
            <a:r>
              <a:rPr lang="en-US" dirty="0" smtClean="0"/>
              <a:t> 1.6</a:t>
            </a:r>
          </a:p>
          <a:p>
            <a:r>
              <a:rPr lang="en-US" dirty="0" smtClean="0"/>
              <a:t>Client: Core 2 Quad processor and 4GB RAM, </a:t>
            </a:r>
            <a:r>
              <a:rPr lang="en-US" dirty="0" err="1" smtClean="0"/>
              <a:t>WinXP</a:t>
            </a:r>
            <a:endParaRPr lang="en-US" dirty="0" smtClean="0"/>
          </a:p>
          <a:p>
            <a:r>
              <a:rPr lang="en-US" dirty="0" smtClean="0"/>
              <a:t>Network: 2Mbps download and 1Mbps upload</a:t>
            </a:r>
          </a:p>
          <a:p>
            <a:r>
              <a:rPr lang="en-US" dirty="0" smtClean="0"/>
              <a:t>h() = SHA1 (160 bits)</a:t>
            </a:r>
          </a:p>
          <a:p>
            <a:r>
              <a:rPr lang="en-US" dirty="0" smtClean="0"/>
              <a:t>g(), the same as [SIGMOD’05] from Pang et al.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6" y="1847850"/>
            <a:ext cx="9441211" cy="198023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93001" y="2789695"/>
          <a:ext cx="7318523" cy="3750513"/>
        </p:xfrm>
        <a:graphic>
          <a:graphicData uri="http://schemas.openxmlformats.org/presentationml/2006/ole">
            <p:oleObj spid="_x0000_s30721" name="SmartDraw" r:id="rId3" imgW="11009160" imgH="5641560" progId="SmartDraw.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939" y="1782305"/>
            <a:ext cx="9500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typical LBS business model consists of a location registry, a service provider (3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party app.), and a client (typically mobile).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19" y="1853905"/>
            <a:ext cx="3158104" cy="279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498" y="1735811"/>
            <a:ext cx="6405154" cy="28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44616" y="4920304"/>
            <a:ext cx="9267987" cy="1177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query response time indicates the winner is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accu_grid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small/medium queries, and is R-tree for extremely large queries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with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47" y="1918804"/>
            <a:ext cx="8400646" cy="36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44616" y="5385244"/>
            <a:ext cx="9267987" cy="1177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small queries, the VO reduction is significant,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the overall performance always improves.</a:t>
            </a:r>
            <a:endParaRPr kumimoji="0" lang="en-US" sz="28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Authenticable location-based services are essential to take the mobile service to a new level.</a:t>
            </a:r>
          </a:p>
          <a:p>
            <a:r>
              <a:rPr lang="en-US" dirty="0" smtClean="0"/>
              <a:t>We propose a privacy-preserving solution to authenticate a range query result without disclosing the location of any user.</a:t>
            </a:r>
          </a:p>
          <a:p>
            <a:r>
              <a:rPr lang="en-US" dirty="0" smtClean="0"/>
              <a:t>Some ongoing work:</a:t>
            </a:r>
          </a:p>
          <a:p>
            <a:pPr lvl="1"/>
            <a:r>
              <a:rPr lang="en-US" dirty="0" smtClean="0"/>
              <a:t>We are investigating privacy-preserving authentication for k nearest neighbor queries. </a:t>
            </a:r>
          </a:p>
          <a:p>
            <a:pPr lvl="1"/>
            <a:r>
              <a:rPr lang="en-US" dirty="0" smtClean="0"/>
              <a:t>May require a binary comparison protocol while both sides should preserve privacy.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only2clicks.com/blog/uploaded_images/thanks-786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99" y="2485917"/>
            <a:ext cx="4733925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LBS service providers may not be trusted in terms of the service/query result</a:t>
            </a:r>
          </a:p>
          <a:p>
            <a:pPr lvl="1"/>
            <a:r>
              <a:rPr lang="en-US" dirty="0" smtClean="0"/>
              <a:t>“nearby location-based </a:t>
            </a:r>
            <a:r>
              <a:rPr lang="en-US" dirty="0"/>
              <a:t>restaurant </a:t>
            </a:r>
            <a:r>
              <a:rPr lang="en-US" dirty="0" smtClean="0"/>
              <a:t>browsing” may fake the number of diners in favor of “sponsored restaurants”</a:t>
            </a:r>
          </a:p>
          <a:p>
            <a:pPr lvl="1"/>
            <a:r>
              <a:rPr lang="en-US" dirty="0" smtClean="0"/>
              <a:t>“online traffic monitoring” may provide delayed or inaccurate congestion reports to free users.</a:t>
            </a:r>
          </a:p>
          <a:p>
            <a:r>
              <a:rPr lang="en-US" dirty="0" smtClean="0"/>
              <a:t> Our problem: the query client needs to authenticate the result of the service </a:t>
            </a:r>
            <a:r>
              <a:rPr lang="en-US" dirty="0" smtClean="0">
                <a:solidFill>
                  <a:srgbClr val="FF0000"/>
                </a:solidFill>
              </a:rPr>
              <a:t>without disclosing user locations</a:t>
            </a:r>
          </a:p>
          <a:p>
            <a:pPr lvl="1"/>
            <a:r>
              <a:rPr lang="en-US" dirty="0"/>
              <a:t>Soundness</a:t>
            </a:r>
          </a:p>
          <a:p>
            <a:pPr lvl="1"/>
            <a:r>
              <a:rPr lang="en-US" dirty="0"/>
              <a:t>Completeness</a:t>
            </a:r>
          </a:p>
          <a:p>
            <a:pPr lvl="1"/>
            <a:r>
              <a:rPr lang="en-US" dirty="0"/>
              <a:t>Freshness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Motivation and Problem</a:t>
            </a:r>
          </a:p>
          <a:p>
            <a:r>
              <a:rPr lang="en-US" dirty="0" smtClean="0"/>
              <a:t>Preliminary</a:t>
            </a:r>
          </a:p>
          <a:p>
            <a:r>
              <a:rPr lang="en-US" dirty="0" smtClean="0"/>
              <a:t>Baseline R-tree based Scheme</a:t>
            </a:r>
          </a:p>
          <a:p>
            <a:r>
              <a:rPr lang="en-US" dirty="0" smtClean="0"/>
              <a:t>Grid-file based Schemes</a:t>
            </a:r>
          </a:p>
          <a:p>
            <a:r>
              <a:rPr lang="en-US" dirty="0" smtClean="0"/>
              <a:t>Analysis and Optimizations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Authentication on Indexed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5" y="2397416"/>
            <a:ext cx="4512751" cy="239776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Merkle</a:t>
            </a:r>
            <a:r>
              <a:rPr lang="en-US" dirty="0" smtClean="0"/>
              <a:t> Hash Tree (1980)</a:t>
            </a:r>
          </a:p>
          <a:p>
            <a:pPr lvl="1"/>
            <a:r>
              <a:rPr lang="en-US" dirty="0" smtClean="0"/>
              <a:t>VO includes </a:t>
            </a:r>
            <a:r>
              <a:rPr lang="en-US" dirty="0"/>
              <a:t>the </a:t>
            </a:r>
            <a:r>
              <a:rPr lang="en-US" dirty="0" smtClean="0"/>
              <a:t>digests of N</a:t>
            </a:r>
            <a:r>
              <a:rPr lang="en-US" baseline="-25000" dirty="0" smtClean="0"/>
              <a:t>1 </a:t>
            </a:r>
            <a:r>
              <a:rPr lang="en-US" baseline="30000" dirty="0"/>
              <a:t> </a:t>
            </a:r>
            <a:r>
              <a:rPr lang="en-US" dirty="0" smtClean="0"/>
              <a:t>and N</a:t>
            </a:r>
            <a:r>
              <a:rPr lang="en-US" baseline="-25000" dirty="0" smtClean="0"/>
              <a:t>4</a:t>
            </a:r>
            <a:r>
              <a:rPr lang="en-US" dirty="0" smtClean="0"/>
              <a:t> (i.e. h(d</a:t>
            </a:r>
            <a:r>
              <a:rPr lang="en-US" baseline="-25000" dirty="0" smtClean="0"/>
              <a:t>1</a:t>
            </a:r>
            <a:r>
              <a:rPr lang="en-US" dirty="0"/>
              <a:t>) and </a:t>
            </a:r>
            <a:r>
              <a:rPr lang="en-US" dirty="0" smtClean="0"/>
              <a:t>h(d</a:t>
            </a:r>
            <a:r>
              <a:rPr lang="en-US" baseline="-25000" dirty="0" smtClean="0"/>
              <a:t>4</a:t>
            </a:r>
            <a:r>
              <a:rPr lang="en-US" dirty="0" smtClean="0"/>
              <a:t>)) and </a:t>
            </a:r>
            <a:r>
              <a:rPr lang="en-US" dirty="0"/>
              <a:t>the signed root digest N</a:t>
            </a:r>
            <a:r>
              <a:rPr lang="en-US" baseline="-25000" dirty="0"/>
              <a:t>1234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client computes h(d</a:t>
            </a:r>
            <a:r>
              <a:rPr lang="en-US" baseline="-25000" dirty="0"/>
              <a:t>1</a:t>
            </a:r>
            <a:r>
              <a:rPr lang="en-US" dirty="0"/>
              <a:t>) and h(d</a:t>
            </a:r>
            <a:r>
              <a:rPr lang="en-US" baseline="-25000" dirty="0"/>
              <a:t>2</a:t>
            </a:r>
            <a:r>
              <a:rPr lang="en-US" dirty="0"/>
              <a:t>), then N</a:t>
            </a:r>
            <a:r>
              <a:rPr lang="en-US" baseline="-25000" dirty="0"/>
              <a:t>12</a:t>
            </a:r>
            <a:r>
              <a:rPr lang="en-US" dirty="0"/>
              <a:t> = h( h(d</a:t>
            </a:r>
            <a:r>
              <a:rPr lang="en-US" baseline="-25000" dirty="0"/>
              <a:t>1</a:t>
            </a:r>
            <a:r>
              <a:rPr lang="en-US" dirty="0"/>
              <a:t>) | h(d</a:t>
            </a:r>
            <a:r>
              <a:rPr lang="en-US" baseline="-25000" dirty="0"/>
              <a:t>2</a:t>
            </a:r>
            <a:r>
              <a:rPr lang="en-US" dirty="0"/>
              <a:t>)), and finally N</a:t>
            </a:r>
            <a:r>
              <a:rPr lang="en-US" baseline="-25000" dirty="0"/>
              <a:t>1234</a:t>
            </a:r>
            <a:r>
              <a:rPr lang="en-US" dirty="0"/>
              <a:t> = h( N</a:t>
            </a:r>
            <a:r>
              <a:rPr lang="en-US" baseline="-25000" dirty="0"/>
              <a:t>12</a:t>
            </a:r>
            <a:r>
              <a:rPr lang="en-US" dirty="0"/>
              <a:t> | N</a:t>
            </a:r>
            <a:r>
              <a:rPr lang="en-US" baseline="-25000" dirty="0"/>
              <a:t>34</a:t>
            </a:r>
            <a:r>
              <a:rPr lang="en-US" dirty="0"/>
              <a:t>). This computed root digest is then compared with the signed root digest in the VO.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885098" y="2417219"/>
            <a:ext cx="4925329" cy="23164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Signature Chaining (SC) [ICDE’04]</a:t>
            </a:r>
          </a:p>
          <a:p>
            <a:pPr lvl="1"/>
            <a:r>
              <a:rPr lang="en-US" dirty="0" smtClean="0"/>
              <a:t>VO includes: </a:t>
            </a:r>
            <a:r>
              <a:rPr lang="en-US" dirty="0"/>
              <a:t>(1) the signatures of d</a:t>
            </a:r>
            <a:r>
              <a:rPr lang="en-US" baseline="-25000" dirty="0"/>
              <a:t>2</a:t>
            </a:r>
            <a:r>
              <a:rPr lang="en-US" dirty="0"/>
              <a:t> and d</a:t>
            </a:r>
            <a:r>
              <a:rPr lang="en-US" baseline="-25000" dirty="0"/>
              <a:t>3</a:t>
            </a:r>
            <a:r>
              <a:rPr lang="en-US" dirty="0"/>
              <a:t>, and (2) the boundary values d</a:t>
            </a:r>
            <a:r>
              <a:rPr lang="en-US" baseline="-25000" dirty="0"/>
              <a:t>1</a:t>
            </a:r>
            <a:r>
              <a:rPr lang="en-US" dirty="0"/>
              <a:t> and d</a:t>
            </a:r>
            <a:r>
              <a:rPr lang="en-US" baseline="-25000" dirty="0"/>
              <a:t>4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verify</a:t>
            </a:r>
            <a:r>
              <a:rPr lang="en-US" dirty="0"/>
              <a:t>: (1) the two boundary values fall outside the query range, and (2) all signatures are </a:t>
            </a:r>
            <a:r>
              <a:rPr lang="en-US" dirty="0" smtClean="0"/>
              <a:t>valid</a:t>
            </a:r>
          </a:p>
          <a:p>
            <a:pPr lvl="1"/>
            <a:r>
              <a:rPr lang="en-US" dirty="0" smtClean="0"/>
              <a:t>To reduce bandwidth, signatures can be aggregated into a single signature.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63" y="4591234"/>
            <a:ext cx="3343845" cy="19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161280" y="4594780"/>
          <a:ext cx="4897120" cy="1937152"/>
        </p:xfrm>
        <a:graphic>
          <a:graphicData uri="http://schemas.openxmlformats.org/presentationml/2006/ole">
            <p:oleObj spid="_x0000_s29699" name="SmartDraw" r:id="rId4" imgW="6172200" imgH="2444496" progId="SmartDraw.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969" y="1666241"/>
            <a:ext cx="977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 addition to the results, the server also sends a verification object (VO) to the client, based on which the client verifies the authenticity through some signature(s) from the data owner.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47498" y="5897966"/>
            <a:ext cx="1483360" cy="3962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39747" y="5217767"/>
            <a:ext cx="1483360" cy="3962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 rot="19267452">
            <a:off x="4970392" y="4165664"/>
            <a:ext cx="46014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 for sorted data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Preliminary: </a:t>
            </a:r>
            <a:r>
              <a:rPr lang="en-US" dirty="0" smtClean="0"/>
              <a:t>Privacy-Preserving Authentication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76226" y="1847850"/>
            <a:ext cx="7581416" cy="47234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1D range query [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 β</a:t>
            </a:r>
            <a:r>
              <a:rPr lang="en-US" dirty="0" smtClean="0"/>
              <a:t>] on B</a:t>
            </a:r>
            <a:r>
              <a:rPr lang="en-US" baseline="30000" dirty="0" smtClean="0"/>
              <a:t>+</a:t>
            </a:r>
            <a:r>
              <a:rPr lang="en-US" dirty="0" smtClean="0"/>
              <a:t>-tree indexed data and the result is {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a+1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}</a:t>
            </a:r>
          </a:p>
          <a:p>
            <a:r>
              <a:rPr lang="en-US" dirty="0" smtClean="0"/>
              <a:t>Authentication on the following 3 conditions</a:t>
            </a:r>
          </a:p>
          <a:p>
            <a:pPr lvl="1"/>
            <a:r>
              <a:rPr lang="en-US" dirty="0" smtClean="0"/>
              <a:t>Soundness 1: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a+1</a:t>
            </a:r>
            <a:r>
              <a:rPr lang="en-US" dirty="0" smtClean="0"/>
              <a:t>, … 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 (and their ids) are not tampered with</a:t>
            </a:r>
          </a:p>
          <a:p>
            <a:pPr lvl="1"/>
            <a:r>
              <a:rPr lang="en-US" dirty="0" smtClean="0"/>
              <a:t>Completeness: no other user has such x that </a:t>
            </a:r>
            <a:r>
              <a:rPr lang="el-GR" dirty="0" smtClean="0"/>
              <a:t> α </a:t>
            </a:r>
            <a:r>
              <a:rPr lang="en-US" dirty="0" smtClean="0"/>
              <a:t>≤ x ≤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Soundness </a:t>
            </a:r>
            <a:r>
              <a:rPr lang="en-US" dirty="0" smtClean="0"/>
              <a:t>2: 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dirty="0"/>
              <a:t> ≥ </a:t>
            </a:r>
            <a:r>
              <a:rPr lang="el-GR" dirty="0"/>
              <a:t>α</a:t>
            </a:r>
            <a:r>
              <a:rPr lang="en-US" dirty="0"/>
              <a:t>, r</a:t>
            </a:r>
            <a:r>
              <a:rPr lang="en-US" baseline="-25000" dirty="0"/>
              <a:t>a-1</a:t>
            </a:r>
            <a:r>
              <a:rPr lang="en-US" dirty="0"/>
              <a:t>&lt;</a:t>
            </a:r>
            <a:r>
              <a:rPr lang="el-GR" dirty="0"/>
              <a:t> α 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 ≤ </a:t>
            </a:r>
            <a:r>
              <a:rPr lang="el-GR" dirty="0"/>
              <a:t>β</a:t>
            </a:r>
            <a:r>
              <a:rPr lang="en-US" dirty="0"/>
              <a:t>, r</a:t>
            </a:r>
            <a:r>
              <a:rPr lang="en-US" baseline="-25000" dirty="0"/>
              <a:t>b+1</a:t>
            </a:r>
            <a:r>
              <a:rPr lang="en-US" dirty="0"/>
              <a:t> &gt; </a:t>
            </a:r>
            <a:r>
              <a:rPr lang="el-GR" dirty="0"/>
              <a:t>β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[SIGMOD’05] Pang et al. designed a proof for verifying x ≥ y without disclosing x</a:t>
            </a:r>
          </a:p>
          <a:p>
            <a:pPr lvl="1"/>
            <a:r>
              <a:rPr lang="en-US" dirty="0" smtClean="0"/>
              <a:t>The client and server jointly compute the digest g of value x: </a:t>
            </a:r>
          </a:p>
          <a:p>
            <a:pPr lvl="2"/>
            <a:r>
              <a:rPr lang="en-US" dirty="0" smtClean="0"/>
              <a:t>the server first computes g(x-y) and sends it to the client, </a:t>
            </a:r>
          </a:p>
          <a:p>
            <a:pPr lvl="2"/>
            <a:r>
              <a:rPr lang="en-US" dirty="0" smtClean="0"/>
              <a:t>The client then computes g(x) = g(x-y) ⊗ g(y), where ⊗ is a well defined operation on the digest. </a:t>
            </a:r>
          </a:p>
          <a:p>
            <a:pPr lvl="2"/>
            <a:r>
              <a:rPr lang="en-US" dirty="0" smtClean="0"/>
              <a:t>The digest function g() has a nature that accepts only non-negative numbers. </a:t>
            </a:r>
          </a:p>
          <a:p>
            <a:pPr lvl="2"/>
            <a:r>
              <a:rPr lang="en-US" dirty="0" smtClean="0"/>
              <a:t>As such, by sending g(x - y), the server proves x ≥ y.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ight Brace 8"/>
          <p:cNvSpPr/>
          <p:nvPr/>
        </p:nvSpPr>
        <p:spPr bwMode="auto">
          <a:xfrm>
            <a:off x="7843449" y="2881085"/>
            <a:ext cx="351694" cy="562707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1114" y="2965490"/>
            <a:ext cx="224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Merkle</a:t>
            </a:r>
            <a:r>
              <a:rPr lang="en-US" sz="1600" b="1" dirty="0" smtClean="0"/>
              <a:t> or V B-tree 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5842300" y="3561671"/>
            <a:ext cx="647116" cy="156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31797" y="3387652"/>
            <a:ext cx="362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Hard if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 cannot be disclosed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4" y="987425"/>
            <a:ext cx="8973283" cy="622300"/>
          </a:xfrm>
        </p:spPr>
        <p:txBody>
          <a:bodyPr>
            <a:normAutofit/>
          </a:bodyPr>
          <a:lstStyle/>
          <a:p>
            <a:r>
              <a:rPr lang="en-US" dirty="0" smtClean="0"/>
              <a:t>Verification Object for 1D Range Query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1925" y="2177755"/>
          <a:ext cx="8989017" cy="3750345"/>
        </p:xfrm>
        <a:graphic>
          <a:graphicData uri="http://schemas.openxmlformats.org/presentationml/2006/ole">
            <p:oleObj spid="_x0000_s45057" name="SmartDraw" r:id="rId3" imgW="9664920" imgH="4032360" progId="SmartDraw.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851689" y="4277533"/>
            <a:ext cx="1751308" cy="3564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33994" y="4308529"/>
            <a:ext cx="697424" cy="32546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3053167" y="5734375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979764" y="4693405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8614475" y="4662408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950205" y="4693405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662408" y="3004090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003371" y="3655019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938075" y="4690821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295973" y="4644326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936211" y="4657241"/>
            <a:ext cx="15497" cy="588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xit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Motivation and Problem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C0C0"/>
                </a:solidFill>
              </a:rPr>
              <a:t>Preliminary</a:t>
            </a:r>
          </a:p>
          <a:p>
            <a:r>
              <a:rPr lang="en-US" dirty="0" smtClean="0"/>
              <a:t>Baseline R-tree based Scheme</a:t>
            </a:r>
          </a:p>
          <a:p>
            <a:r>
              <a:rPr lang="en-US" dirty="0" smtClean="0"/>
              <a:t>Grid-file based Schemes</a:t>
            </a:r>
          </a:p>
          <a:p>
            <a:r>
              <a:rPr lang="en-US" dirty="0" smtClean="0"/>
              <a:t>Analysis and Optimizations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for 2D Range Queries on R-tree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6225" y="1847850"/>
            <a:ext cx="9572625" cy="16268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Challenge: leaf level entries of the index are not sorted.</a:t>
            </a:r>
          </a:p>
          <a:p>
            <a:r>
              <a:rPr lang="en-US" dirty="0" smtClean="0"/>
              <a:t>Quick patch: boundary verification on every node where the query stops branching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3611"/>
            <a:ext cx="3010315" cy="23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702" y="3502615"/>
            <a:ext cx="6658725" cy="26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672380" y="5160937"/>
            <a:ext cx="387458" cy="3254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59838" y="5145436"/>
            <a:ext cx="325464" cy="35646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ctr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308529" y="5563893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96359" y="5545812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111139" y="4708903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886773" y="5545812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8846950" y="4739899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2007Tasks_GS_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0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0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450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194C49-3999-4D94-A472-7AA8B81AB20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105B6AA-8AB2-49E7-8BE0-DBBE3FFAC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1158</Words>
  <Application>Microsoft Office PowerPoint</Application>
  <PresentationFormat>Custom</PresentationFormat>
  <Paragraphs>148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Office2007Tasks_GS_E</vt:lpstr>
      <vt:lpstr>SmartDraw</vt:lpstr>
      <vt:lpstr>Slide 1</vt:lpstr>
      <vt:lpstr>Motivating Example</vt:lpstr>
      <vt:lpstr>Motivating Example (Cont’d)</vt:lpstr>
      <vt:lpstr>Roadmap </vt:lpstr>
      <vt:lpstr>Background: Authentication on Indexed Data</vt:lpstr>
      <vt:lpstr>Preliminary: Privacy-Preserving Authentication</vt:lpstr>
      <vt:lpstr>Verification Object for 1D Range Query</vt:lpstr>
      <vt:lpstr>Roadmap </vt:lpstr>
      <vt:lpstr>Verification for 2D Range Queries on R-tree</vt:lpstr>
      <vt:lpstr>Issues</vt:lpstr>
      <vt:lpstr>Eliminating the Disclosure of Relative Positions  </vt:lpstr>
      <vt:lpstr>Roadmap </vt:lpstr>
      <vt:lpstr>Reducing VO for Small Q: Grid-File Index</vt:lpstr>
      <vt:lpstr>A Step Further: Accumulative Digest</vt:lpstr>
      <vt:lpstr>Security Analysis</vt:lpstr>
      <vt:lpstr>Optimization 1: Linear Ordering</vt:lpstr>
      <vt:lpstr>Optimization 2: Linear Embedding</vt:lpstr>
      <vt:lpstr>Roadmap </vt:lpstr>
      <vt:lpstr>Experimental Settings</vt:lpstr>
      <vt:lpstr>Basic Authentication Performance</vt:lpstr>
      <vt:lpstr>Performance with Optimizations</vt:lpstr>
      <vt:lpstr>Conclusion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2011-03-01T09:04:20Z</dcterms:created>
  <dcterms:modified xsi:type="dcterms:W3CDTF">2012-05-24T16:08:38Z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TC102129819990</vt:lpwstr>
  </property>
</Properties>
</file>