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0"/>
  </p:notesMasterIdLst>
  <p:sldIdLst>
    <p:sldId id="256" r:id="rId2"/>
    <p:sldId id="357" r:id="rId3"/>
    <p:sldId id="337" r:id="rId4"/>
    <p:sldId id="362" r:id="rId5"/>
    <p:sldId id="363" r:id="rId6"/>
    <p:sldId id="359" r:id="rId7"/>
    <p:sldId id="323" r:id="rId8"/>
    <p:sldId id="344" r:id="rId9"/>
    <p:sldId id="345" r:id="rId10"/>
    <p:sldId id="358" r:id="rId11"/>
    <p:sldId id="303" r:id="rId12"/>
    <p:sldId id="347" r:id="rId13"/>
    <p:sldId id="348" r:id="rId14"/>
    <p:sldId id="346" r:id="rId15"/>
    <p:sldId id="349" r:id="rId16"/>
    <p:sldId id="350" r:id="rId17"/>
    <p:sldId id="328" r:id="rId18"/>
    <p:sldId id="298" r:id="rId19"/>
    <p:sldId id="351" r:id="rId20"/>
    <p:sldId id="352" r:id="rId21"/>
    <p:sldId id="355" r:id="rId22"/>
    <p:sldId id="331" r:id="rId23"/>
    <p:sldId id="333" r:id="rId24"/>
    <p:sldId id="353" r:id="rId25"/>
    <p:sldId id="354" r:id="rId26"/>
    <p:sldId id="356" r:id="rId27"/>
    <p:sldId id="360" r:id="rId28"/>
    <p:sldId id="361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an" initials="Q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339966"/>
    <a:srgbClr val="99FFCC"/>
    <a:srgbClr val="FFFF99"/>
    <a:srgbClr val="A1DBE9"/>
    <a:srgbClr val="000066"/>
    <a:srgbClr val="0033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85072" autoAdjust="0"/>
  </p:normalViewPr>
  <p:slideViewPr>
    <p:cSldViewPr>
      <p:cViewPr>
        <p:scale>
          <a:sx n="99" d="100"/>
          <a:sy n="99" d="100"/>
        </p:scale>
        <p:origin x="-41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EA55A-D192-48C4-A65B-EE459B10CF1B}" type="datetimeFigureOut">
              <a:rPr lang="zh-HK" altLang="en-US" smtClean="0"/>
              <a:pPr/>
              <a:t>30/6/2015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C4E5E-8793-4B17-A7E9-395CC0FEC00F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9867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75551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43742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17721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30665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22478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03180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37948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5866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9126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4986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19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4917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73763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248710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21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814710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22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802026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23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271510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24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663727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25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879364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26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983891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27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27473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28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88516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87021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50924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25777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71947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12807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49921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C4E5E-8793-4B17-A7E9-395CC0FEC00F}" type="slidenum">
              <a:rPr lang="zh-HK" altLang="en-US" smtClean="0"/>
              <a:pPr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5148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zh-HK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188010-3292-4C92-82FE-E9B5082E0DED}" type="datetime1">
              <a:rPr lang="zh-CN" altLang="en-US" smtClean="0"/>
              <a:t>2015/6/30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altLang="zh-CN" smtClean="0"/>
              <a:t>Authenticated Online Data Integration Services</a:t>
            </a:r>
            <a:endParaRPr lang="en-US" altLang="zh-CN" dirty="0" smtClean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altLang="zh-HK" dirty="0" smtClean="0"/>
              <a:t>Click to edit Master text styles</a:t>
            </a:r>
          </a:p>
          <a:p>
            <a:pPr lvl="1" eaLnBrk="1" latinLnBrk="0" hangingPunct="1"/>
            <a:r>
              <a:rPr lang="en-US" altLang="zh-HK" dirty="0" smtClean="0"/>
              <a:t>Second level</a:t>
            </a:r>
          </a:p>
          <a:p>
            <a:pPr lvl="2" eaLnBrk="1" latinLnBrk="0" hangingPunct="1"/>
            <a:r>
              <a:rPr lang="en-US" altLang="zh-HK" dirty="0" smtClean="0"/>
              <a:t>Third level</a:t>
            </a:r>
          </a:p>
          <a:p>
            <a:pPr lvl="3" eaLnBrk="1" latinLnBrk="0" hangingPunct="1"/>
            <a:r>
              <a:rPr lang="en-US" altLang="zh-HK" dirty="0" smtClean="0"/>
              <a:t>Fourth level</a:t>
            </a:r>
          </a:p>
          <a:p>
            <a:pPr lvl="4" eaLnBrk="1" latinLnBrk="0" hangingPunct="1"/>
            <a:r>
              <a:rPr lang="en-US" altLang="zh-HK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8DA1D4-4DD8-40AA-A8BE-A40CEDDC0B3D}" type="datetime1">
              <a:rPr lang="zh-CN" altLang="en-US" smtClean="0"/>
              <a:t>2015/6/30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Authenticated Online Data Integration Services</a:t>
            </a:r>
            <a:endParaRPr lang="en-US" altLang="zh-CN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HK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HK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DB6B15-678B-4DCF-9CE9-057E75529CD7}" type="datetime1">
              <a:rPr lang="zh-CN" altLang="en-US" smtClean="0"/>
              <a:t>2015/6/30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Authenticated Online Data Integration Services</a:t>
            </a:r>
            <a:endParaRPr lang="en-US" altLang="zh-CN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74F97A-F266-4F87-9D71-1F1B47AD65FA}" type="datetime1">
              <a:rPr lang="zh-CN" altLang="en-US" smtClean="0"/>
              <a:t>2015/6/30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Authenticated Online Data Integration Services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AA627DC-B381-45A1-928B-66FF93C144E6}" type="datetime1">
              <a:rPr lang="zh-CN" altLang="en-US" smtClean="0"/>
              <a:t>2015/6/30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Authenticated Online Data Integration Services</a:t>
            </a:r>
            <a:endParaRPr lang="en-US" altLang="zh-CN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1BB73C-839B-4695-A165-DE77F7B390B0}" type="datetime1">
              <a:rPr lang="zh-CN" altLang="en-US" smtClean="0"/>
              <a:t>2015/6/30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Authenticated Online Data Integration Services</a:t>
            </a:r>
            <a:endParaRPr lang="en-US" altLang="zh-CN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F35A62-0DD5-4EFF-9D8F-E62D72763D8C}" type="datetime1">
              <a:rPr lang="zh-CN" altLang="en-US" smtClean="0"/>
              <a:t>2015/6/30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Authenticated Online Data Integration Services</a:t>
            </a:r>
            <a:endParaRPr lang="en-US" altLang="zh-CN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HK" smtClean="0"/>
              <a:t>Click to edit Master text styles</a:t>
            </a:r>
          </a:p>
          <a:p>
            <a:pPr lvl="1" eaLnBrk="1" latinLnBrk="0" hangingPunct="1"/>
            <a:r>
              <a:rPr lang="en-US" altLang="zh-HK" smtClean="0"/>
              <a:t>Second level</a:t>
            </a:r>
          </a:p>
          <a:p>
            <a:pPr lvl="2" eaLnBrk="1" latinLnBrk="0" hangingPunct="1"/>
            <a:r>
              <a:rPr lang="en-US" altLang="zh-HK" smtClean="0"/>
              <a:t>Third level</a:t>
            </a:r>
          </a:p>
          <a:p>
            <a:pPr lvl="3" eaLnBrk="1" latinLnBrk="0" hangingPunct="1"/>
            <a:r>
              <a:rPr lang="en-US" altLang="zh-HK" smtClean="0"/>
              <a:t>Fourth level</a:t>
            </a:r>
          </a:p>
          <a:p>
            <a:pPr lvl="4" eaLnBrk="1" latinLnBrk="0" hangingPunct="1"/>
            <a:r>
              <a:rPr lang="en-US" altLang="zh-HK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2374E1-53A4-4F7E-8782-21073E602033}" type="datetime1">
              <a:rPr lang="zh-CN" altLang="en-US" smtClean="0"/>
              <a:t>2015/6/30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Authenticated Online Data Integration Services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0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altLang="zh-HK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altLang="zh-HK" smtClean="0"/>
              <a:t>Click to edit Master text styles</a:t>
            </a:r>
          </a:p>
          <a:p>
            <a:pPr lvl="1" eaLnBrk="1" latinLnBrk="0" hangingPunct="1"/>
            <a:r>
              <a:rPr kumimoji="0" lang="en-US" altLang="zh-HK" smtClean="0"/>
              <a:t>Second level</a:t>
            </a:r>
          </a:p>
          <a:p>
            <a:pPr lvl="2" eaLnBrk="1" latinLnBrk="0" hangingPunct="1"/>
            <a:r>
              <a:rPr kumimoji="0" lang="en-US" altLang="zh-HK" smtClean="0"/>
              <a:t>Third level</a:t>
            </a:r>
          </a:p>
          <a:p>
            <a:pPr lvl="3" eaLnBrk="1" latinLnBrk="0" hangingPunct="1"/>
            <a:r>
              <a:rPr kumimoji="0" lang="en-US" altLang="zh-HK" smtClean="0"/>
              <a:t>Fourth level</a:t>
            </a:r>
          </a:p>
          <a:p>
            <a:pPr lvl="4" eaLnBrk="1" latinLnBrk="0" hangingPunct="1"/>
            <a:r>
              <a:rPr kumimoji="0" lang="en-US" altLang="zh-HK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CD51936-B698-46B9-AA19-4C2C02AC43EF}" type="datetime1">
              <a:rPr lang="zh-CN" altLang="en-US" smtClean="0"/>
              <a:t>2015/6/30</a:t>
            </a:fld>
            <a:endParaRPr lang="zh-CN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396272" y="6407944"/>
            <a:ext cx="5280184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zh-CN" smtClean="0"/>
              <a:t>Authenticated Online Data Integration Services</a:t>
            </a:r>
            <a:endParaRPr lang="en-US" altLang="zh-CN" dirty="0" smtClean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1" name="Picture 10" descr="D:\Website\DB Group\logos\logos\DBgroup logo\DBGROUP_LOGO_1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329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9" r:id="rId3"/>
    <p:sldLayoutId id="2147483811" r:id="rId4"/>
    <p:sldLayoutId id="2147483812" r:id="rId5"/>
    <p:sldLayoutId id="2147483814" r:id="rId6"/>
    <p:sldLayoutId id="2147483815" r:id="rId7"/>
    <p:sldLayoutId id="2147483808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40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2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10.gif"/><Relationship Id="rId4" Type="http://schemas.openxmlformats.org/officeDocument/2006/relationships/image" Target="../media/image7.png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12" Type="http://schemas.openxmlformats.org/officeDocument/2006/relationships/image" Target="../media/image23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11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51167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en-US" altLang="zh-CN" sz="4100" dirty="0" smtClean="0"/>
              <a:t>Authenticated Online Data Integration Services</a:t>
            </a:r>
            <a:endParaRPr lang="en-US" altLang="zh-CN" sz="4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7992888" cy="1401569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/>
              <a:t>Qian Chen, Haibo Hu, Jianliang Xu</a:t>
            </a:r>
          </a:p>
          <a:p>
            <a:pPr algn="ctr"/>
            <a:r>
              <a:rPr lang="en-US" altLang="zh-CN" dirty="0"/>
              <a:t>Hong Kong Baptist University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Authenticated Online Data Integration Services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/>
          </a:p>
        </p:txBody>
      </p:sp>
      <p:pic>
        <p:nvPicPr>
          <p:cNvPr id="7" name="Picture 6" descr="D:\Website\DB Group\logos\logos\DBgroup logo\DBGROUP_LOGO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08" y="609329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11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72"/>
    </mc:Choice>
    <mc:Fallback xmlns="">
      <p:transition spd="slow" advTm="1607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363272" cy="4594515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Secret sharing scheme (completeness)</a:t>
                </a:r>
              </a:p>
              <a:p>
                <a:pPr lvl="1"/>
                <a:r>
                  <a:rPr lang="en-US" dirty="0"/>
                  <a:t>A secret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among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users</a:t>
                </a:r>
              </a:p>
              <a:p>
                <a:pPr lvl="1"/>
                <a:r>
                  <a:rPr lang="en-US" dirty="0" smtClean="0"/>
                  <a:t>Each takes a piece of secret share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Final secret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endParaRPr lang="en-US" b="0" i="1" dirty="0" smtClean="0">
                  <a:latin typeface="Cambria Math"/>
                </a:endParaRPr>
              </a:p>
              <a:p>
                <a:r>
                  <a:rPr lang="en-US" sz="2600" dirty="0"/>
                  <a:t>Each data source binds secret share with value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binds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 smtClean="0"/>
              </a:p>
              <a:p>
                <a:r>
                  <a:rPr lang="en-US" sz="2600" dirty="0" smtClean="0"/>
                  <a:t>Total secret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600" dirty="0" smtClean="0"/>
                  <a:t> is recovered from all values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𝑝𝑟𝑒𝑓𝑖𝑥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has secret share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363272" cy="4594515"/>
              </a:xfrm>
              <a:blipFill rotWithShape="0">
                <a:blip r:embed="rId3"/>
                <a:stretch>
                  <a:fillRect t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Authenticated Online Data Integration Services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Intuition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7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schemeClr val="bg1"/>
                </a:solidFill>
              </a:rPr>
              <a:t>Authenticated Online Data Integration Services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chemeClr val="bg1"/>
                </a:solidFill>
              </a:rPr>
              <a:pPr/>
              <a:t>11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Main Contributions</a:t>
            </a:r>
            <a:endParaRPr lang="zh-TW" alt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899592" y="2402026"/>
                <a:ext cx="2664296" cy="120721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Homomorphic Secret </a:t>
                </a:r>
              </a:p>
              <a:p>
                <a:pPr algn="ctr"/>
                <a:r>
                  <a:rPr lang="en-US" dirty="0"/>
                  <a:t>Sharing Seal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402026"/>
                <a:ext cx="2664296" cy="1207212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4716016" y="1484784"/>
            <a:ext cx="2520280" cy="10566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 Math"/>
              </a:rPr>
              <a:t>Authenticated Prefix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/>
              <p:cNvSpPr/>
              <p:nvPr/>
            </p:nvSpPr>
            <p:spPr>
              <a:xfrm>
                <a:off x="4716016" y="3319690"/>
                <a:ext cx="2568798" cy="1030664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-G-Tree &amp;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𝐻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R-Tree</a:t>
                </a:r>
                <a:endParaRPr lang="en-US" dirty="0"/>
              </a:p>
            </p:txBody>
          </p:sp>
        </mc:Choice>
        <mc:Fallback xmlns="">
          <p:sp>
            <p:nvSpPr>
              <p:cNvPr id="32" name="Rounded 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319690"/>
                <a:ext cx="2568798" cy="1030664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8" idx="3"/>
            <a:endCxn id="32" idx="1"/>
          </p:cNvCxnSpPr>
          <p:nvPr/>
        </p:nvCxnSpPr>
        <p:spPr>
          <a:xfrm>
            <a:off x="3563888" y="3005632"/>
            <a:ext cx="1152128" cy="8293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1"/>
          </p:cNvCxnSpPr>
          <p:nvPr/>
        </p:nvCxnSpPr>
        <p:spPr>
          <a:xfrm flipH="1">
            <a:off x="3563888" y="2013130"/>
            <a:ext cx="1152128" cy="972539"/>
          </a:xfrm>
          <a:prstGeom prst="straightConnector1">
            <a:avLst/>
          </a:prstGeom>
          <a:ln w="381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4716016" y="4869160"/>
            <a:ext cx="2544539" cy="864096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Extended Queries </a:t>
            </a:r>
          </a:p>
          <a:p>
            <a:pPr algn="ctr"/>
            <a:r>
              <a:rPr lang="en-US" dirty="0" smtClean="0"/>
              <a:t>&amp; Optimizations</a:t>
            </a:r>
            <a:endParaRPr lang="en-US" dirty="0"/>
          </a:p>
        </p:txBody>
      </p:sp>
      <p:cxnSp>
        <p:nvCxnSpPr>
          <p:cNvPr id="33" name="Straight Arrow Connector 32"/>
          <p:cNvCxnSpPr>
            <a:stCxn id="32" idx="2"/>
          </p:cNvCxnSpPr>
          <p:nvPr/>
        </p:nvCxnSpPr>
        <p:spPr>
          <a:xfrm>
            <a:off x="6000415" y="4350354"/>
            <a:ext cx="0" cy="4467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2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109728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Content: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𝑠𝑒𝑎𝑙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𝒢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(3)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|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(2)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|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(1)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𝑚𝑜𝑑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endParaRPr lang="en-US" dirty="0"/>
              </a:p>
              <a:p>
                <a:pPr marL="109728" indent="0">
                  <a:buNone/>
                </a:pPr>
                <a:endParaRPr lang="en-US" dirty="0" smtClean="0"/>
              </a:p>
              <a:p>
                <a:r>
                  <a:rPr lang="en-US" b="0" dirty="0" smtClean="0">
                    <a:ea typeface="Cambria Math"/>
                  </a:rPr>
                  <a:t>Seal design</a:t>
                </a:r>
              </a:p>
              <a:p>
                <a:pPr lvl="1"/>
                <a:r>
                  <a:rPr lang="en-US" dirty="0" smtClean="0">
                    <a:ea typeface="Cambria Math"/>
                  </a:rPr>
                  <a:t>Seal is “additively” homomorphic</a:t>
                </a:r>
              </a:p>
              <a:p>
                <a:pPr lvl="1"/>
                <a:r>
                  <a:rPr lang="en-US" dirty="0">
                    <a:ea typeface="Cambria Math"/>
                  </a:rPr>
                  <a:t>Seal can be </a:t>
                </a:r>
                <a:r>
                  <a:rPr lang="en-US" dirty="0">
                    <a:solidFill>
                      <a:srgbClr val="FF0000"/>
                    </a:solidFill>
                    <a:ea typeface="Cambria Math"/>
                  </a:rPr>
                  <a:t>folded </a:t>
                </a:r>
                <a:r>
                  <a:rPr lang="en-US" dirty="0">
                    <a:ea typeface="Cambria Math"/>
                  </a:rPr>
                  <a:t>by the </a:t>
                </a:r>
                <a:r>
                  <a:rPr lang="en-US" dirty="0" smtClean="0">
                    <a:ea typeface="Cambria Math"/>
                  </a:rPr>
                  <a:t>integration server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=000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⇒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𝓖</m:t>
                    </m:r>
                    <m:d>
                      <m:dPr>
                        <m:ctrlPr>
                          <a:rPr lang="en-US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𝟎𝟎𝟎</m:t>
                        </m:r>
                        <m:r>
                          <a:rPr lang="en-US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𝒔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m:rPr>
                        <m:nor/>
                      </m:rPr>
                      <a:rPr lang="en-US" b="1" dirty="0">
                        <a:solidFill>
                          <a:srgbClr val="006600"/>
                        </a:solidFill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ea typeface="Cambria Math"/>
                      </a:rPr>
                      <m:t>from</m:t>
                    </m:r>
                    <m:r>
                      <m:rPr>
                        <m:nor/>
                      </m:rPr>
                      <a:rPr lang="en-US" dirty="0"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 smtClean="0">
                  <a:ea typeface="Cambria Math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=001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⇒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𝐒</m:t>
                        </m:r>
                      </m:e>
                      <m:sub>
                        <m:r>
                          <a:rPr lang="en-US" b="1" i="0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𝟐</m:t>
                        </m:r>
                      </m:sub>
                    </m:sSub>
                    <m:r>
                      <a:rPr lang="en-US" b="1" i="0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𝓖</m:t>
                    </m:r>
                    <m:d>
                      <m:dPr>
                        <m:ctrlPr>
                          <a:rPr lang="en-US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𝟎𝟎𝟏</m:t>
                        </m:r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𝒔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>
                    <a:solidFill>
                      <a:srgbClr val="006600"/>
                    </a:solidFill>
                    <a:ea typeface="Cambria Math"/>
                  </a:rPr>
                  <a:t> </a:t>
                </a:r>
                <a:r>
                  <a:rPr lang="en-US" dirty="0">
                    <a:ea typeface="Cambria Math"/>
                  </a:rPr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 smtClean="0">
                  <a:ea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/>
                      </a:rPr>
                      <m:t>𝒔𝒆𝒂𝒍𝒔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𝒑𝒓𝒆𝒇𝒊𝒙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66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66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0066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𝓖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𝟎𝟎</m:t>
                        </m:r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𝒔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𝒔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/>
                      </a:rPr>
                      <m:t>⊗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en-US" b="1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b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Authenticated Online Data Integration Services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Homomorphic Secret </a:t>
            </a:r>
            <a:r>
              <a:rPr lang="en-US" dirty="0" smtClean="0"/>
              <a:t>Sharing Seal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47333"/>
            <a:ext cx="5328840" cy="156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55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dirty="0" smtClean="0"/>
              <a:t>Homomorphism</a:t>
            </a:r>
          </a:p>
          <a:p>
            <a:pPr lvl="1"/>
            <a:r>
              <a:rPr lang="en-US" dirty="0" smtClean="0"/>
              <a:t>Completeness</a:t>
            </a:r>
          </a:p>
          <a:p>
            <a:pPr lvl="2"/>
            <a:r>
              <a:rPr lang="en-US" dirty="0" smtClean="0"/>
              <a:t>Embedded a secret sharing scheme</a:t>
            </a:r>
          </a:p>
          <a:p>
            <a:pPr lvl="1"/>
            <a:r>
              <a:rPr lang="en-US" dirty="0" smtClean="0"/>
              <a:t>Seal </a:t>
            </a:r>
            <a:r>
              <a:rPr lang="en-US" dirty="0"/>
              <a:t>folding</a:t>
            </a:r>
          </a:p>
          <a:p>
            <a:pPr lvl="2"/>
            <a:r>
              <a:rPr lang="en-US" dirty="0" smtClean="0"/>
              <a:t>Generate seals for internal nodes</a:t>
            </a:r>
          </a:p>
          <a:p>
            <a:pPr lvl="1"/>
            <a:r>
              <a:rPr lang="en-US" dirty="0" smtClean="0"/>
              <a:t>Update efficient</a:t>
            </a:r>
          </a:p>
          <a:p>
            <a:pPr lvl="2"/>
            <a:r>
              <a:rPr lang="en-US" dirty="0" smtClean="0"/>
              <a:t>Cancel out the old seals</a:t>
            </a:r>
            <a:endParaRPr lang="en-US" dirty="0"/>
          </a:p>
          <a:p>
            <a:r>
              <a:rPr lang="en-US" sz="2300" dirty="0" smtClean="0"/>
              <a:t>RSA based signature</a:t>
            </a:r>
          </a:p>
          <a:p>
            <a:pPr lvl="1"/>
            <a:r>
              <a:rPr lang="en-US" dirty="0" smtClean="0"/>
              <a:t>Publicly verifiable 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Authenticated Online Data Integration Services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Seal Designs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0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Authenticated Online Data Integration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Authenticated Prefix Tree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99440" y="3589392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{</a:t>
            </a:r>
            <a:r>
              <a:rPr lang="en-US" altLang="zh-TW" sz="16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  <a:r>
              <a:rPr lang="en-US" altLang="zh-TW" sz="16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3, 4, </a:t>
            </a:r>
            <a:r>
              <a:rPr lang="en-US" altLang="zh-TW" sz="16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  <a:r>
              <a:rPr lang="en-US" altLang="zh-TW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}</a:t>
            </a:r>
            <a:endParaRPr lang="zh-TW" altLang="en-US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1085718" y="3356337"/>
            <a:ext cx="228600" cy="2286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1926934" y="3350498"/>
            <a:ext cx="228600" cy="2286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2859480" y="3350250"/>
            <a:ext cx="228600" cy="2286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3711000" y="3356337"/>
            <a:ext cx="228600" cy="2286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1563336" y="2775885"/>
            <a:ext cx="228600" cy="2286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Flowchart: Connector 12"/>
          <p:cNvSpPr/>
          <p:nvPr/>
        </p:nvSpPr>
        <p:spPr>
          <a:xfrm>
            <a:off x="3285240" y="2775885"/>
            <a:ext cx="228600" cy="2286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Flowchart: Connector 13"/>
          <p:cNvSpPr/>
          <p:nvPr/>
        </p:nvSpPr>
        <p:spPr>
          <a:xfrm>
            <a:off x="2455798" y="2127746"/>
            <a:ext cx="228600" cy="2286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endCxn id="8" idx="4"/>
          </p:cNvCxnSpPr>
          <p:nvPr/>
        </p:nvCxnSpPr>
        <p:spPr>
          <a:xfrm flipV="1">
            <a:off x="1200018" y="3584937"/>
            <a:ext cx="0" cy="701084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9" idx="4"/>
          </p:cNvCxnSpPr>
          <p:nvPr/>
        </p:nvCxnSpPr>
        <p:spPr>
          <a:xfrm flipV="1">
            <a:off x="2041234" y="3579098"/>
            <a:ext cx="0" cy="706924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0" idx="4"/>
          </p:cNvCxnSpPr>
          <p:nvPr/>
        </p:nvCxnSpPr>
        <p:spPr>
          <a:xfrm flipV="1">
            <a:off x="2973780" y="3578850"/>
            <a:ext cx="0" cy="707173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1" idx="4"/>
          </p:cNvCxnSpPr>
          <p:nvPr/>
        </p:nvCxnSpPr>
        <p:spPr>
          <a:xfrm flipV="1">
            <a:off x="3825300" y="3584937"/>
            <a:ext cx="0" cy="693727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58344" y="3722722"/>
                <a:ext cx="984565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/>
                        </a:rPr>
                        <m:t>𝑠𝑒𝑎𝑙</m:t>
                      </m:r>
                      <m:r>
                        <a:rPr lang="en-US" sz="1500" b="0" i="1" smtClean="0">
                          <a:latin typeface="Cambria Math"/>
                        </a:rPr>
                        <m:t> (</m:t>
                      </m:r>
                      <m:sSub>
                        <m:sSubPr>
                          <m:ctrlPr>
                            <a:rPr lang="en-US" sz="1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5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5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44" y="3722722"/>
                <a:ext cx="984565" cy="323165"/>
              </a:xfrm>
              <a:prstGeom prst="rect">
                <a:avLst/>
              </a:prstGeom>
              <a:blipFill rotWithShape="1">
                <a:blip r:embed="rId3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683410" y="3750813"/>
                <a:ext cx="947375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/>
                        </a:rPr>
                        <m:t>𝑠𝑒𝑎𝑙</m:t>
                      </m:r>
                      <m:r>
                        <a:rPr lang="en-US" sz="15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5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5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5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410" y="3750813"/>
                <a:ext cx="947375" cy="323165"/>
              </a:xfrm>
              <a:prstGeom prst="rect">
                <a:avLst/>
              </a:prstGeom>
              <a:blipFill rotWithShape="1">
                <a:blip r:embed="rId4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650920" y="3743280"/>
                <a:ext cx="947375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/>
                        </a:rPr>
                        <m:t>𝑠𝑒𝑎𝑙</m:t>
                      </m:r>
                      <m:r>
                        <a:rPr lang="en-US" sz="15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5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5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5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920" y="3743280"/>
                <a:ext cx="947375" cy="323165"/>
              </a:xfrm>
              <a:prstGeom prst="rect">
                <a:avLst/>
              </a:prstGeom>
              <a:blipFill rotWithShape="1">
                <a:blip r:embed="rId5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497522" y="3759597"/>
                <a:ext cx="947375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/>
                        </a:rPr>
                        <m:t>𝑠𝑒𝑎𝑙</m:t>
                      </m:r>
                      <m:r>
                        <a:rPr lang="en-US" sz="15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5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15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5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522" y="3759597"/>
                <a:ext cx="947375" cy="323165"/>
              </a:xfrm>
              <a:prstGeom prst="rect">
                <a:avLst/>
              </a:prstGeom>
              <a:blipFill rotWithShape="1">
                <a:blip r:embed="rId6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stCxn id="8" idx="7"/>
            <a:endCxn id="12" idx="3"/>
          </p:cNvCxnSpPr>
          <p:nvPr/>
        </p:nvCxnSpPr>
        <p:spPr>
          <a:xfrm flipV="1">
            <a:off x="1280840" y="2971007"/>
            <a:ext cx="315974" cy="418808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1"/>
            <a:endCxn id="12" idx="5"/>
          </p:cNvCxnSpPr>
          <p:nvPr/>
        </p:nvCxnSpPr>
        <p:spPr>
          <a:xfrm flipH="1" flipV="1">
            <a:off x="1758458" y="2971007"/>
            <a:ext cx="201954" cy="412969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7"/>
            <a:endCxn id="13" idx="3"/>
          </p:cNvCxnSpPr>
          <p:nvPr/>
        </p:nvCxnSpPr>
        <p:spPr>
          <a:xfrm flipV="1">
            <a:off x="3054602" y="2971007"/>
            <a:ext cx="264116" cy="412721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1"/>
            <a:endCxn id="13" idx="5"/>
          </p:cNvCxnSpPr>
          <p:nvPr/>
        </p:nvCxnSpPr>
        <p:spPr>
          <a:xfrm flipH="1" flipV="1">
            <a:off x="3480362" y="2971007"/>
            <a:ext cx="264116" cy="418808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7"/>
            <a:endCxn id="14" idx="3"/>
          </p:cNvCxnSpPr>
          <p:nvPr/>
        </p:nvCxnSpPr>
        <p:spPr>
          <a:xfrm flipV="1">
            <a:off x="1758458" y="2322868"/>
            <a:ext cx="730818" cy="486495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1"/>
            <a:endCxn id="14" idx="5"/>
          </p:cNvCxnSpPr>
          <p:nvPr/>
        </p:nvCxnSpPr>
        <p:spPr>
          <a:xfrm flipH="1" flipV="1">
            <a:off x="2650920" y="2322868"/>
            <a:ext cx="667798" cy="486495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51520" y="2452720"/>
                <a:ext cx="192386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=</m:t>
                      </m:r>
                      <m:r>
                        <a:rPr lang="en-US" sz="1500" b="0" i="1" smtClean="0">
                          <a:latin typeface="Cambria Math"/>
                        </a:rPr>
                        <m:t>𝑠𝑒𝑎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⊗</m:t>
                      </m:r>
                      <m:r>
                        <a:rPr lang="en-US" sz="1500" b="0" i="1" smtClean="0">
                          <a:latin typeface="Cambria Math"/>
                        </a:rPr>
                        <m:t>𝑠𝑒𝑎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500" b="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452720"/>
                <a:ext cx="1923860" cy="3231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751444" y="2452720"/>
                <a:ext cx="1932837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34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=</m:t>
                      </m:r>
                      <m:r>
                        <a:rPr lang="en-US" sz="1500" b="0" i="1" smtClean="0">
                          <a:latin typeface="Cambria Math"/>
                        </a:rPr>
                        <m:t>𝑠𝑒𝑎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⊗</m:t>
                      </m:r>
                      <m:r>
                        <a:rPr lang="en-US" sz="1500" b="0" i="1" smtClean="0">
                          <a:latin typeface="Cambria Math"/>
                        </a:rPr>
                        <m:t>𝑠𝑒𝑎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500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444" y="2452720"/>
                <a:ext cx="1932837" cy="3231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645102" y="1772816"/>
                <a:ext cx="170867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𝑟𝑜𝑜𝑡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⊗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34</m:t>
                          </m:r>
                        </m:sub>
                      </m:sSub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102" y="1772816"/>
                <a:ext cx="1708673" cy="3231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0" y="464384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39027" y="5148206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Q=[1,1]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Content Placeholder 1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9581301"/>
                  </p:ext>
                </p:extLst>
              </p:nvPr>
            </p:nvGraphicFramePr>
            <p:xfrm>
              <a:off x="758344" y="4286023"/>
              <a:ext cx="3430816" cy="736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7704"/>
                    <a:gridCol w="857704"/>
                    <a:gridCol w="857704"/>
                    <a:gridCol w="857704"/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00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01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11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Content Placeholder 1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9581301"/>
                  </p:ext>
                </p:extLst>
              </p:nvPr>
            </p:nvGraphicFramePr>
            <p:xfrm>
              <a:off x="758344" y="4286023"/>
              <a:ext cx="3430816" cy="736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7704"/>
                    <a:gridCol w="857704"/>
                    <a:gridCol w="857704"/>
                    <a:gridCol w="857704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r="-30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100000" r="-200000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201429" r="-101429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l="-299291" r="-709" b="-12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00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01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11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0" name="Rectangle 39"/>
          <p:cNvSpPr/>
          <p:nvPr/>
        </p:nvSpPr>
        <p:spPr>
          <a:xfrm>
            <a:off x="1554283" y="4149513"/>
            <a:ext cx="992440" cy="139064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圆角矩形 3"/>
          <p:cNvSpPr/>
          <p:nvPr/>
        </p:nvSpPr>
        <p:spPr>
          <a:xfrm>
            <a:off x="7020272" y="1818812"/>
            <a:ext cx="1584176" cy="100811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Integration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圆角矩形 5"/>
          <p:cNvSpPr/>
          <p:nvPr/>
        </p:nvSpPr>
        <p:spPr>
          <a:xfrm>
            <a:off x="4572000" y="2890185"/>
            <a:ext cx="1556136" cy="100811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Sources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圆角矩形 6"/>
          <p:cNvSpPr/>
          <p:nvPr/>
        </p:nvSpPr>
        <p:spPr>
          <a:xfrm>
            <a:off x="7092280" y="4082762"/>
            <a:ext cx="1440160" cy="100811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Client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5" name="直接箭头连接符 16"/>
          <p:cNvCxnSpPr/>
          <p:nvPr/>
        </p:nvCxnSpPr>
        <p:spPr>
          <a:xfrm flipV="1">
            <a:off x="7956376" y="2826924"/>
            <a:ext cx="0" cy="1255838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862766" y="3285971"/>
                <a:ext cx="12253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/>
                        </a:rPr>
                        <m:t>𝑄</m:t>
                      </m:r>
                      <m:r>
                        <a:rPr lang="en-US" altLang="zh-TW" i="1" dirty="0" smtClean="0">
                          <a:latin typeface="Cambria Math"/>
                        </a:rPr>
                        <m:t>=[1, 1]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2766" y="3285971"/>
                <a:ext cx="1225335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689283" y="5734997"/>
                <a:ext cx="42396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Soundness: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∈ </m:t>
                    </m:r>
                  </m:oMath>
                </a14:m>
                <a:r>
                  <a:rPr lang="en-US" dirty="0" smtClean="0"/>
                  <a:t>[1,1];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34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Completeness: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,1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∉ </m:t>
                    </m:r>
                  </m:oMath>
                </a14:m>
                <a:r>
                  <a:rPr lang="en-US" dirty="0" smtClean="0"/>
                  <a:t>[1,1]; secret</a:t>
                </a:r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283" y="5734997"/>
                <a:ext cx="4239687" cy="646331"/>
              </a:xfrm>
              <a:prstGeom prst="rect">
                <a:avLst/>
              </a:prstGeom>
              <a:blipFill rotWithShape="0">
                <a:blip r:embed="rId12"/>
                <a:stretch>
                  <a:fillRect l="-862" t="-4717" r="-431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接箭头连接符 19"/>
          <p:cNvCxnSpPr>
            <a:stCxn id="44" idx="2"/>
          </p:cNvCxnSpPr>
          <p:nvPr/>
        </p:nvCxnSpPr>
        <p:spPr>
          <a:xfrm>
            <a:off x="7812360" y="5090874"/>
            <a:ext cx="0" cy="64412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981683" y="5228269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Verify</a:t>
            </a:r>
            <a:endParaRPr lang="en-US" dirty="0"/>
          </a:p>
        </p:txBody>
      </p:sp>
      <p:cxnSp>
        <p:nvCxnSpPr>
          <p:cNvPr id="52" name="Straight Arrow Connector 51"/>
          <p:cNvCxnSpPr>
            <a:stCxn id="43" idx="0"/>
            <a:endCxn id="42" idx="1"/>
          </p:cNvCxnSpPr>
          <p:nvPr/>
        </p:nvCxnSpPr>
        <p:spPr>
          <a:xfrm flipV="1">
            <a:off x="5350068" y="2322868"/>
            <a:ext cx="1670204" cy="567317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 rot="20468447">
            <a:off x="5643250" y="2118925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Dataset </a:t>
            </a:r>
          </a:p>
          <a:p>
            <a:r>
              <a:rPr lang="en-US" altLang="zh-TW" sz="1600" dirty="0" smtClean="0"/>
              <a:t>&amp;</a:t>
            </a:r>
            <a:r>
              <a:rPr lang="en-US" altLang="zh-TW" sz="1600" dirty="0"/>
              <a:t> </a:t>
            </a:r>
            <a:r>
              <a:rPr lang="en-US" altLang="zh-TW" sz="1600" dirty="0" smtClean="0"/>
              <a:t>Seals</a:t>
            </a:r>
            <a:endParaRPr lang="zh-TW" altLang="en-US" sz="1600" dirty="0"/>
          </a:p>
        </p:txBody>
      </p:sp>
      <p:cxnSp>
        <p:nvCxnSpPr>
          <p:cNvPr id="59" name="直接箭头连接符 19"/>
          <p:cNvCxnSpPr/>
          <p:nvPr/>
        </p:nvCxnSpPr>
        <p:spPr>
          <a:xfrm>
            <a:off x="7732342" y="2890185"/>
            <a:ext cx="0" cy="12140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163293" y="3101853"/>
                <a:ext cx="186509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 smtClean="0"/>
                  <a:t>R</a:t>
                </a:r>
                <a14:m>
                  <m:oMath xmlns:m="http://schemas.openxmlformats.org/officeDocument/2006/math">
                    <m:r>
                      <a:rPr lang="en-US" altLang="zh-TW" sz="16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: 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16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6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6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16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16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6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6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16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6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01</m:t>
                        </m:r>
                      </m:e>
                    </m:d>
                  </m:oMath>
                </a14:m>
                <a:endParaRPr lang="en-US" altLang="zh-TW" sz="160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r>
                  <a:rPr lang="en-US" altLang="zh-TW" sz="1600" i="0" dirty="0" smtClean="0">
                    <a:solidFill>
                      <a:srgbClr val="FF0000"/>
                    </a:solidFill>
                    <a:latin typeface="+mj-lt"/>
                  </a:rPr>
                  <a:t>VO</a:t>
                </a:r>
                <a14:m>
                  <m:oMath xmlns:m="http://schemas.openxmlformats.org/officeDocument/2006/math">
                    <m:r>
                      <a:rPr lang="en-US" altLang="zh-TW" sz="1600" i="1" dirty="0">
                        <a:solidFill>
                          <a:srgbClr val="FF0000"/>
                        </a:solidFill>
                        <a:latin typeface="Cambria Math"/>
                      </a:rPr>
                      <m:t>: {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16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6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6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1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16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1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6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16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1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6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en-US" altLang="zh-TW" sz="16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altLang="zh-TW" sz="1600" i="1" dirty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TW" sz="1600" i="1" dirty="0" smtClean="0">
                    <a:solidFill>
                      <a:srgbClr val="FF0000"/>
                    </a:solidFill>
                    <a:latin typeface="Cambria Math"/>
                  </a:rPr>
                  <a:t/>
                </a:r>
                <a:br>
                  <a:rPr lang="en-US" altLang="zh-TW" sz="1600" i="1" dirty="0" smtClean="0">
                    <a:solidFill>
                      <a:srgbClr val="FF0000"/>
                    </a:solidFill>
                    <a:latin typeface="Cambria Math"/>
                  </a:rPr>
                </a:br>
                <a:r>
                  <a:rPr lang="en-US" altLang="zh-TW" sz="1600" i="1" dirty="0" smtClean="0">
                    <a:solidFill>
                      <a:srgbClr val="FF0000"/>
                    </a:solidFill>
                    <a:latin typeface="Cambria Math"/>
                  </a:rPr>
                  <a:t>         </a:t>
                </a:r>
                <a:r>
                  <a:rPr lang="en-US" altLang="zh-TW" sz="1600" b="0" dirty="0" smtClean="0">
                    <a:solidFill>
                      <a:srgbClr val="FF0000"/>
                    </a:solidFill>
                  </a:rPr>
                  <a:t>{</a:t>
                </a:r>
                <a14:m>
                  <m:oMath xmlns:m="http://schemas.openxmlformats.org/officeDocument/2006/math">
                    <m:r>
                      <a:rPr lang="en-US" altLang="zh-TW" sz="16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  <m:r>
                      <a:rPr lang="en-US" altLang="zh-TW" sz="1600" i="1" baseline="-25000" dirty="0">
                        <a:solidFill>
                          <a:srgbClr val="FF0000"/>
                        </a:solidFill>
                        <a:latin typeface="Cambria Math"/>
                      </a:rPr>
                      <m:t>34</m:t>
                    </m:r>
                  </m:oMath>
                </a14:m>
                <a:r>
                  <a:rPr lang="en-US" altLang="zh-TW" sz="1600" dirty="0" smtClean="0">
                    <a:solidFill>
                      <a:srgbClr val="FF0000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zh-TW" sz="1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1}</m:t>
                    </m:r>
                  </m:oMath>
                </a14:m>
                <a:r>
                  <a:rPr lang="en-US" altLang="zh-TW" sz="1600" dirty="0" smtClean="0">
                    <a:solidFill>
                      <a:srgbClr val="FF0000"/>
                    </a:solidFill>
                  </a:rPr>
                  <a:t>}</a:t>
                </a: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293" y="3101853"/>
                <a:ext cx="1865091" cy="830997"/>
              </a:xfrm>
              <a:prstGeom prst="rect">
                <a:avLst/>
              </a:prstGeom>
              <a:blipFill rotWithShape="1">
                <a:blip r:embed="rId13"/>
                <a:stretch>
                  <a:fillRect l="-1634" t="-735"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903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9" grpId="0"/>
      <p:bldP spid="20" grpId="0"/>
      <p:bldP spid="21" grpId="0"/>
      <p:bldP spid="22" grpId="0"/>
      <p:bldP spid="29" grpId="0"/>
      <p:bldP spid="30" grpId="0"/>
      <p:bldP spid="31" grpId="0"/>
      <p:bldP spid="37" grpId="0"/>
      <p:bldP spid="40" grpId="0" animBg="1"/>
      <p:bldP spid="46" grpId="0"/>
      <p:bldP spid="49" grpId="0"/>
      <p:bldP spid="51" grpId="0"/>
      <p:bldP spid="58" grpId="0"/>
      <p:bldP spid="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Authenticated Online Data Integration Services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𝑯𝑺</m:t>
                        </m:r>
                      </m:e>
                      <m:sup>
                        <m:r>
                          <a:rPr lang="en-US" b="1" i="0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dirty="0" smtClean="0"/>
                  <a:t>-G-Tree</a:t>
                </a:r>
                <a:endParaRPr lang="en-US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2736"/>
            <a:ext cx="5876380" cy="465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5244" y="5589240"/>
            <a:ext cx="8217284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HK" sz="2000" dirty="0" smtClean="0">
                <a:solidFill>
                  <a:srgbClr val="FF0000"/>
                </a:solidFill>
              </a:rPr>
              <a:t>Efficient to update, but may deteriorate under skew distribution</a:t>
            </a:r>
            <a:endParaRPr lang="en-US" altLang="zh-HK" sz="2000" dirty="0"/>
          </a:p>
        </p:txBody>
      </p:sp>
    </p:spTree>
    <p:extLst>
      <p:ext uri="{BB962C8B-B14F-4D97-AF65-F5344CB8AC3E}">
        <p14:creationId xmlns:p14="http://schemas.microsoft.com/office/powerpoint/2010/main" val="109307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Authenticated Online Data Integration Services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𝑯𝑺</m:t>
                        </m:r>
                      </m:e>
                      <m:sup>
                        <m:r>
                          <a:rPr lang="en-US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R</a:t>
                </a:r>
                <a:r>
                  <a:rPr lang="en-US" dirty="0"/>
                  <a:t>-Tree</a:t>
                </a:r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56" y="1844824"/>
            <a:ext cx="7304674" cy="292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2147" y="5003884"/>
            <a:ext cx="885698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HK" dirty="0" smtClean="0">
                <a:solidFill>
                  <a:srgbClr val="FF0000"/>
                </a:solidFill>
              </a:rPr>
              <a:t>Tightly clustered, but an update may cause cascading tree reconstructions</a:t>
            </a:r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70060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Proven security with thorough theoretical analysis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Cost models for the query authentication schemes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Optimizations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𝑯𝑺</m:t>
                        </m:r>
                      </m:e>
                      <m:sup>
                        <m:r>
                          <a:rPr lang="en-US" b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dirty="0"/>
                  <a:t>-G-Tree</a:t>
                </a:r>
              </a:p>
              <a:p>
                <a:pPr lvl="2"/>
                <a:r>
                  <a:rPr lang="en-US" dirty="0"/>
                  <a:t>More efficient update</a:t>
                </a:r>
              </a:p>
              <a:p>
                <a:pPr lvl="2"/>
                <a:r>
                  <a:rPr lang="en-US" dirty="0"/>
                  <a:t>Lazy-update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𝑯𝑺</m:t>
                        </m:r>
                      </m:e>
                      <m:sup>
                        <m:r>
                          <a:rPr lang="en-US" b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dirty="0"/>
                  <a:t>-R-Tree</a:t>
                </a:r>
              </a:p>
              <a:p>
                <a:pPr lvl="2"/>
                <a:r>
                  <a:rPr lang="en-US" dirty="0" smtClean="0"/>
                  <a:t>Reduce reconstruction</a:t>
                </a:r>
              </a:p>
              <a:p>
                <a:pPr lvl="2"/>
                <a:r>
                  <a:rPr lang="en-US" dirty="0" smtClean="0"/>
                  <a:t>Loose bounds for data value</a:t>
                </a:r>
              </a:p>
              <a:p>
                <a:endParaRPr lang="en-US" dirty="0"/>
              </a:p>
              <a:p>
                <a:r>
                  <a:rPr lang="en-US" dirty="0" smtClean="0"/>
                  <a:t>Extension to advanced queries: </a:t>
                </a:r>
                <a:r>
                  <a:rPr lang="en-US" dirty="0" err="1" smtClean="0"/>
                  <a:t>kNN</a:t>
                </a:r>
                <a:r>
                  <a:rPr lang="en-US" dirty="0" smtClean="0"/>
                  <a:t>, skyline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Authenticated Online Data Integration Services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More Analysis and Optimizations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5430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Settings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66652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Dataset: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err="1" smtClean="0"/>
              <a:t>Gowalla</a:t>
            </a:r>
            <a:r>
              <a:rPr lang="en-US" sz="2000" dirty="0" smtClean="0"/>
              <a:t> </a:t>
            </a:r>
            <a:r>
              <a:rPr lang="en-US" sz="2000" dirty="0"/>
              <a:t>dataset in Stanford Large Network Dataset </a:t>
            </a:r>
            <a:r>
              <a:rPr lang="en-US" sz="2000" dirty="0" smtClean="0"/>
              <a:t>Collection</a:t>
            </a:r>
          </a:p>
          <a:p>
            <a:pPr lvl="2"/>
            <a:r>
              <a:rPr lang="en-US" sz="1800" dirty="0">
                <a:solidFill>
                  <a:srgbClr val="FF0000"/>
                </a:solidFill>
              </a:rPr>
              <a:t>6,442,890</a:t>
            </a:r>
            <a:r>
              <a:rPr lang="en-US" sz="1800" dirty="0"/>
              <a:t> user </a:t>
            </a:r>
            <a:r>
              <a:rPr lang="en-US" sz="1800" dirty="0" smtClean="0"/>
              <a:t>check-ins	</a:t>
            </a:r>
            <a:endParaRPr lang="en-US" sz="1800" dirty="0"/>
          </a:p>
          <a:p>
            <a:pPr lvl="2"/>
            <a:r>
              <a:rPr lang="en-US" sz="1800" dirty="0">
                <a:solidFill>
                  <a:srgbClr val="FF0000"/>
                </a:solidFill>
              </a:rPr>
              <a:t>1,280,969</a:t>
            </a:r>
            <a:r>
              <a:rPr lang="en-US" sz="1800" dirty="0"/>
              <a:t> unique </a:t>
            </a:r>
            <a:r>
              <a:rPr lang="en-US" sz="1800" dirty="0" smtClean="0"/>
              <a:t>locations with a non-spatial score</a:t>
            </a:r>
          </a:p>
          <a:p>
            <a:pPr lvl="1"/>
            <a:r>
              <a:rPr lang="en-US" sz="2100" dirty="0"/>
              <a:t>Weather dataset from </a:t>
            </a:r>
            <a:r>
              <a:rPr lang="en-US" sz="2100" dirty="0" smtClean="0"/>
              <a:t>NWS </a:t>
            </a:r>
            <a:r>
              <a:rPr lang="en-US" sz="2100" dirty="0"/>
              <a:t>Cooperative Observer </a:t>
            </a:r>
            <a:r>
              <a:rPr lang="en-US" sz="2100" dirty="0" smtClean="0"/>
              <a:t>Program</a:t>
            </a:r>
          </a:p>
          <a:p>
            <a:pPr lvl="2"/>
            <a:r>
              <a:rPr lang="en-US" sz="1900" dirty="0" smtClean="0"/>
              <a:t>10,000 volunteers report daily weather observation</a:t>
            </a:r>
            <a:endParaRPr lang="en-US" sz="1900" dirty="0"/>
          </a:p>
          <a:p>
            <a:endParaRPr lang="en-US" sz="2200" dirty="0" smtClean="0"/>
          </a:p>
          <a:p>
            <a:r>
              <a:rPr lang="en-US" sz="2200" dirty="0" smtClean="0"/>
              <a:t>Server</a:t>
            </a:r>
            <a:r>
              <a:rPr lang="en-US" sz="2200" dirty="0"/>
              <a:t>: Dual 4-core Intel Xeon X5570 2.93GHz CPU and 32GB RAM, running GNU/Linux, </a:t>
            </a:r>
            <a:r>
              <a:rPr lang="en-US" sz="2200" dirty="0" err="1"/>
              <a:t>OpenJDK</a:t>
            </a:r>
            <a:r>
              <a:rPr lang="en-US" sz="2200" dirty="0"/>
              <a:t> 1.6</a:t>
            </a:r>
          </a:p>
          <a:p>
            <a:r>
              <a:rPr lang="en-US" sz="2200" dirty="0"/>
              <a:t>Client: Core 2 Quad processor and 4GB RAM, </a:t>
            </a:r>
            <a:r>
              <a:rPr lang="en-US" sz="2200" dirty="0" err="1"/>
              <a:t>WinXP</a:t>
            </a:r>
            <a:endParaRPr lang="en-US" sz="2200" dirty="0"/>
          </a:p>
          <a:p>
            <a:r>
              <a:rPr lang="en-US" altLang="zh-HK" sz="2200" dirty="0" smtClean="0"/>
              <a:t>RSA </a:t>
            </a:r>
            <a:r>
              <a:rPr lang="en-US" altLang="zh-HK" sz="2200" dirty="0"/>
              <a:t>(</a:t>
            </a:r>
            <a:r>
              <a:rPr lang="en-US" altLang="zh-HK" sz="2200" dirty="0">
                <a:solidFill>
                  <a:srgbClr val="FF0000"/>
                </a:solidFill>
              </a:rPr>
              <a:t>2048</a:t>
            </a:r>
            <a:r>
              <a:rPr lang="en-US" altLang="zh-HK" sz="2200" dirty="0"/>
              <a:t> bits</a:t>
            </a:r>
            <a:r>
              <a:rPr lang="en-US" altLang="zh-HK" sz="2200" dirty="0" smtClean="0"/>
              <a:t>), AES(256 bits)</a:t>
            </a:r>
            <a:endParaRPr lang="en-US" sz="2200" dirty="0"/>
          </a:p>
          <a:p>
            <a:r>
              <a:rPr lang="en-US" sz="2200" dirty="0"/>
              <a:t>h(): SHA-1 (160 bits)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Authenticated Online Data Integration Services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56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Authenticated Online Data Integration Services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Server Construction Cost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33" y="2060848"/>
            <a:ext cx="7056784" cy="283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63648" y="5324246"/>
            <a:ext cx="6518151" cy="4001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HK" sz="2000" dirty="0" smtClean="0">
                <a:solidFill>
                  <a:srgbClr val="FF0000"/>
                </a:solidFill>
              </a:rPr>
              <a:t>The construction cost is linear to the dataset size</a:t>
            </a:r>
            <a:endParaRPr lang="en-US" altLang="zh-HK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108520" y="1532111"/>
                <a:ext cx="914400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 smtClean="0">
                    <a:solidFill>
                      <a:srgbClr val="C00000"/>
                    </a:solidFill>
                    <a:sym typeface="Symbol"/>
                  </a:rPr>
                  <a:t> G-tree</a:t>
                </a:r>
                <a:r>
                  <a:rPr lang="en-US" sz="1900" dirty="0" smtClean="0">
                    <a:solidFill>
                      <a:srgbClr val="C00000"/>
                    </a:solidFill>
                  </a:rPr>
                  <a:t>:</a:t>
                </a:r>
                <a:r>
                  <a:rPr lang="en-US" sz="1900" dirty="0" smtClean="0"/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/>
                      </a:rPr>
                      <m:t>𝐻</m:t>
                    </m:r>
                    <m:sSup>
                      <m:sSupPr>
                        <m:ctrlPr>
                          <a:rPr lang="en-US" sz="19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i="1" dirty="0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19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19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900" dirty="0" smtClean="0">
                    <a:sym typeface="Symbol"/>
                  </a:rPr>
                  <a:t>-G-tree</a:t>
                </a:r>
                <a:r>
                  <a:rPr lang="en-US" sz="1900" dirty="0" smtClean="0">
                    <a:solidFill>
                      <a:srgbClr val="C00000"/>
                    </a:solidFill>
                    <a:sym typeface="Symbol"/>
                  </a:rPr>
                  <a:t>              </a:t>
                </a:r>
                <a:r>
                  <a:rPr lang="en-US" sz="1900" dirty="0" smtClean="0">
                    <a:solidFill>
                      <a:srgbClr val="C00000"/>
                    </a:solidFill>
                  </a:rPr>
                  <a:t>R-tree:</a:t>
                </a:r>
                <a:r>
                  <a:rPr lang="en-US" sz="1900" dirty="0" smtClean="0"/>
                  <a:t> </a:t>
                </a:r>
                <a14:m>
                  <m:oMath xmlns:m="http://schemas.openxmlformats.org/officeDocument/2006/math">
                    <m:r>
                      <a:rPr lang="en-US" sz="1900" i="1" dirty="0">
                        <a:latin typeface="Cambria Math"/>
                      </a:rPr>
                      <m:t>𝐻</m:t>
                    </m:r>
                    <m:sSup>
                      <m:sSupPr>
                        <m:ctrlPr>
                          <a:rPr lang="en-US" sz="19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i="1" dirty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1900" i="1" dirty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19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1900" dirty="0" smtClean="0">
                    <a:sym typeface="Symbol"/>
                  </a:rPr>
                  <a:t>-</a:t>
                </a:r>
                <a:r>
                  <a:rPr lang="en-US" sz="1900" dirty="0" smtClean="0"/>
                  <a:t>R-tree</a:t>
                </a:r>
                <a:endParaRPr lang="en-US" sz="19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1532111"/>
                <a:ext cx="9144000" cy="384721"/>
              </a:xfrm>
              <a:prstGeom prst="rect">
                <a:avLst/>
              </a:prstGeom>
              <a:blipFill rotWithShape="1">
                <a:blip r:embed="rId4"/>
                <a:stretch>
                  <a:fillRect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847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296" y="785585"/>
            <a:ext cx="3304360" cy="33043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6856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HK" sz="4000" dirty="0" smtClean="0"/>
              <a:t>Data Integration Services</a:t>
            </a:r>
            <a:endParaRPr lang="zh-HK" altLang="en-US" sz="4000" dirty="0"/>
          </a:p>
        </p:txBody>
      </p:sp>
      <p:pic>
        <p:nvPicPr>
          <p:cNvPr id="7" name="Picture 42" descr="https://encrypted-tbn2.gstatic.com/images?q=tbn:ANd9GcRnL8Qy5c1pR8JjpYZtnNUVRjpEBGcwkd_o_-CtcmpsEqv5YL8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550" y="4588545"/>
            <a:ext cx="1309687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6876256" y="3459336"/>
            <a:ext cx="1872208" cy="661927"/>
          </a:xfrm>
          <a:prstGeom prst="cloudCallout">
            <a:avLst>
              <a:gd name="adj1" fmla="val -22224"/>
              <a:gd name="adj2" fmla="val 163465"/>
            </a:avLst>
          </a:prstGeom>
          <a:solidFill>
            <a:srgbClr val="99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Query</a:t>
            </a:r>
            <a:endParaRPr lang="zh-HK" altLang="en-US" sz="1600" b="1" dirty="0">
              <a:solidFill>
                <a:srgbClr val="FF0000"/>
              </a:solidFill>
              <a:latin typeface="Arial" panose="020B0604020202020204" pitchFamily="34" charset="0"/>
              <a:ea typeface="標楷體" pitchFamily="65" charset="-12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796136" y="3049584"/>
            <a:ext cx="1296144" cy="15841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10754" y="3227714"/>
            <a:ext cx="1378852" cy="1631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utoShape 4" descr="data:image/jpeg;base64,/9j/4AAQSkZJRgABAQAAAQABAAD/2wCEAAkGBxASDw4QDxQQEBANDw8ODw4QEA8NDw0NFREWFhQRFBQYHCggGBolHRQUITEhJSkrLi4uFx8zRDMsNygtLisBCgoKDg0OGhAQGiwcHCQsLC4sLCwsLCwsLCw0LSwsLCwsLCwsLCwsLCwtLCwsLSwsLCwsLCwsLC4sLCwsLi8sLf/AABEIAL0BCgMBEQACEQEDEQH/xAAbAAEAAwEBAQEAAAAAAAAAAAAAAQIDBAUGB//EAEIQAAIBAgMFAwgHBwIHAAAAAAABAgMRBBIhBTFRYXETQYEGFCIyQlKRoSNTYoKxwdEzQ3KSosLwFeEWg5OUsrPT/8QAGQEBAQEBAQEAAAAAAAAAAAAAAAECAwQF/8QANREBAAEDAQQIBQQCAgMAAAAAAAECAxESITFBUQQTYXGBkaHRIjKxwfAFFELhUvFi4hUzkv/aAAwDAQACEQMRAD8A/cQAAAAAAAAAAAAAAAAAAAAAAAAAAAAAAAAAAAAAAAAAAAAAAAAAAAAAAAcFbbFGLcVLtJLRxpJ1WnwbWkfFo709GuTGcYjt2fng41X6I2Zz3bXNLbMn6tGX/MqQh/45jpHRY41eUT98MfuJ4U+c+2Vf9YrfVUv+4lf/ANRr9tb/AMp/+f8Asz19f+Mef9Lx2179KoucJU6iXzT+CMz0XlVHjmP69Wv3HOmfR2YXaVGo8sJrN9XJOnUt/BKzONdi5RGZjZz3x5w60XqK9kTt9fJ1nJ0AAAAAAAAAAAAAAAAAAAAAAAAAAAAAAHFtDaUKVk7zqS9SlG2aS4v3Y83+Oh2tWKrm3dHGfzj2OVy9TRs3zyeTKNbEO1R5l9TBuNGK+098/HTkj15t2fl853+HLw83mxXd+by4f34+TupbMSSUmkl7MFZL/Ohwq6RMzsjzdosxG+WywdPg31k/yM9ZXza6ulDwdPhb70h1lXNOrp5MZ7PXstrrZm4vTxhmbUcHHisC7WnFTitd2ZJ8eXU7UXYzsnEuVdueMZUw+NrUtzdamt9Ocr1Ir7FR7+kvii12qLm/4Z5xu8Y9vKUpuV0bvijlx8J9/N72CxkKsM9N3V7NNNShLvjJPVPkeC5bqtzip7KK6a4zS3MNgAAAAAAAAAAAAAAAAAAAAAAAAAAeftfaPZKMYpSrVbqnB7klvnL7Kuvil3nexZ6yczspjf7R2z/bjeu6IxG+d3v3PN2bgXOUpSbk271ar9acuC4cluSPTeuxTEREd0cvz1ee1bmqcz4y9lNRWWCskePEzOanr2RGIRcqAAAAuByYrBqWsdJfJnWi5MbJ3OdduJ3PIl2lOp2lL0asdJQekK0F7E/yl3c1dP1/DXTpq3fTtj7xx79ry/FRVqp3/Xsn7Tw9J+kwGMjWpqpC9ndSi9JQmtJQku5pnzrtubdWmfzte+3XFdOYdBzbAAAAAAAAAAAAAAAAAAAAAAAADPEVowhOc2owpxlOUnujFK7ZqmmapimN8pVVFMTM7ofL4fPVqOpJWqV2rRf7qkr5afgm2+bkfTq026NMbo9Z4z48OzD59OqurM759I5fnF9CoqMVCO6O/m+8+fmap1S9uIiMQi5RdQZnK4TkGTB2YyYQoMZMJyDJhEoiJMOLH4bMrr1o/wBS4He1XpnE7nG5RmMxveTgsX2NaM91Ku406y7oyelOr8bRfJp+yeq7b6y3jjG2PvH3jt73nt16K88J3/aftP8AT6w+U+iAAAAAAAAAAAAAAAAAAAAAwxOMpU1erOFNPc5zjC/S5ui3XXspiZ7mK7lNG2qYjvcU9v4dbnUn/BQr1F/NGNvmdo6JdnhEd8xH3cp6TbjnPdEz9lX5Q0fdr/8AQqv8EX9nc7POD9zR2+UvO2xtenXjTo0u0tKanWz0q1G1OHpKPpxV7yydVmPR0fo9VqZrrxu2bYnbPdM8M+OHG9fpuRFNPjsmPr2uvY9P16n3I9d7f4fE59IndS3YjfU7zzuzaMbGJnLcQkgAAAAoAZTWpqGZeDtbDRzTjJXhVi7ruaekl/nE99iucRMb4eK9RGccJaYLbtaNOEJ0nUnCKjKp2sI9o1pnt3XtfxMXOiUTVM01Yjljd2OtHSZimImMy6YeUSv6dCvFe9F0qkV4KWb5HOehTwqifOPtj1ajpUZ20z6e+fR34LatCq8tOaz2v2clKnVS4uEkpfI4XLFy3tqjZz3x5xsdaL1Ffyzt5cfLe7Ti6gAAAAAAAAAAAAAAHHjdowpvLrOpa6pws2lxk90VzfzO1uzVXt3Rz/N7lXdpp2b55PMqVa9V2cnBfV0bp2+1U3+Kynpim1b24z2z7bvPLzzVcr447I9/9LUNi2ea0IN75etN9Zd/xJV0rOzbP0Wno+Nu5v8A6bHvm30iY6+eTfUxzZz2bDum/wCVP8zUX6uSTZjm5quzpezKL63izpTfjjDnNmeEu/B03GnGPelr36t3ZwuVZqmXaiMUxDqpR7zjVLpENDLRcqIuAuBAAoAZzvc1DMuXGYXtMutsretr6Pu/A627mhzro1sVsuHvS/pX5G/3FXJnqaeak9nr2ZPxVyxenjCTajhLhxmDdrVIqUU7p+tlfFd8XzO9u7H8ZxLjXbnjGWuC2rVo6Tcq1Hn6VekuKe+ouT9Lm9xi50ei5tp+Gr0n2+ndvaov1Ub/AIo9Y9/r3vpKFaM4xnBqUZq8ZJ3TR86qmaZmmqMS99NUVRmNsNDKgAAAAAAAAAAA8vH49tunSdmtJ1dHkfux4y+S+R6bVmMaq/CPfs+rz3Ls/LT5/nFngsArXfoxbu223Ko+Lb1fU1cvTnEb/ozRa4zud3aKKtBJI46ZnbLtmI2QylUZqIZyq5lwmVHIuEXpwvv0X4kmcbmojLoi0txznMt7FsyJgQ5FwIzDCJAi4C5cBcYEXGETcYVSU0WISZYzj4m4lmVLlRIHFi8JvlDR98V380drdzhLlXb4w5NnYzsKl7/QVZfSx7qU29Kq4Lul8e5363rXW0/8o3dscvby5Y52rnV1f8Z39nb7+fN9YfKfRAAAAAAAAAADg2nimrU4O05q7kv3dPvl17l/sd7NuJ+Kd0es/m9xu14+GN7mwWGjvatCGiXvPgdLlc+MsW6I8HXUqN/pwOUU4dJnLM0yWGQURkwvGKRJlrCbkC4C4C4C4EphS4QzARcCHIuEyzlO5rCTImESmRSyG0Q4cPgXJhUqPK2hQSk9LxqJ3XdzX+cT1Wq5mO2HmuU4nver5OYlzoZZO88PJ0ZN6tpJODfNwlBvnc8nS6IpuZjdO339cvT0avVRid8bPzweoeZ6AAAAAAAACJySTb0STbfBIsRnZBM4eFTbm3N+tVd7P2Y+zHwXzue6cUxjhH5Lxxmqc83oPRJLct36nnjbOZduxQ0iGwIchhGkTLRcCLlC4wGYYC4wJuAuQLjBlGYuEVlMYMspTubiMM5RcuEWiySsL3MtJuBKZMCk9/U1CS5NoxvBcVJHW1OKnK5Gx5kFOMnKnOpSlK18rVnbc3GScb+B6Z01RiqImPzjG1wjVHyzMfna9LDbZqx0qxVWPv01lqRXOG6Xhbozz19Foq+ScTynd58PHzd6ekVx80Zjs3+X53Pcw9eFSKnBqUZbmvw5PkeGuiqidNUYl66aoqjMbYaGWgAAAAAOHbE/osv1so0/uvWS/lUjt0ePjzy2/ni5Xp+HHNzYZat8F82da92HOje3qMxDcs7mmUxjckyq1kTaDYwK5imUXLhEXGAuMCcwwGYmBa4VFwikqhqKUmWTkawzlGYuEyJkVrEjS1yBcipuBSUixCJTANJ77PrqN24c1bBrfDR8O59DpTdnixNvk5sPWlSm5wTd39LT+sXFL31893C3SumLlOmfCeX9f7c6aponVHjHP+30tKrGUYyi7xklKLW5p7mfNqpmmcTve+JiYzC5FAAAAB5e23rRX2py+Ebf3Hq6N/Ke557/AAZYOejvx/I1cjazROx0vU5w2yitehqZ2I0bMqq5FwirZcCrkawirkMJkzFwZRmGDKcwwZSpEwZHUQ0mVJTZYhJlnc0ytcYUuQSmFSpEwZWTIqyYVNyCbICjViiUyCyA5sZT9pdH+p0tzwYrji22FVs6lLuX0sOSk/SXg9fvnPpVOcV+E/b0+jfR6t9Pj+fnF7B5HpAAAAB5W3FrRf2px8XBv+09XRv5R+b/AO3n6Rwc+Fej6nWve50bm2Y54bytGoTSuRyGDKrkXCKORrCZVci4TKrkXCZRmLhModQYMqusXSmpHaDSZSpDBlZSJhcqZi4QzDBlOYYMpUiYXKykTCrJkwLJkwuVkyKsmRUy3CCVEyouiKrWV4y6MtO+Enc5tnytiKP2lUh4OOb+xHS9GbdXhP2+7FqcXI8fz0fQnz3tAAAABwbchejKXfScav3Yv0v6cx36NOLmOez29XG/HwZ5bfzweZh5WduJ6q42PPTO10nN0JiCWTkawyo6jLpTKrqs1pTUo6zLpZ1KOqzWmE1KOoXCZRnLgynOTBlKmTC5XUiYXK2exMLlTOawzkzDBlKkTC5WUiYMrKRMLlZSJhcrqRnCrpkVZMjRKQiCZEwiyZFRWlaMulvjoWmNpM7HNs6N8RSXuxqVPglH+83enFqfCPv9nO1tuR4+33fRHz3uAAAABEldNPVPRrigPlnTdOcqT30msr96k/Ul8rdYs+pFUV0xXz+vH37pfOxomaeX04O6jUvr/iZxqjDtTOVpEhZc8zpDnLKUjUQzMs5SNxDOWbkawmVHMuGcquZcGUZxhMrwdySsLtmWkdoXCZQ6hcGUZxgyspkwZTnGFylTJgyvGZnC5XUyYayupkwuV41DM0rlbOTC5SmRV0QWTI05sVVu8q7t/XgdKKeLnXPB1+T9K6nWe6paFPnTi36XjJvwSOPSqsYo5b+/+o+7p0anfXz3dz2DyPUAAAAAB5u2sA6kVOn+1pXyrcqkH61NvnZWfc0uZ6ej3oonFXyz6dv5wcL9qaozTvj8w8TDYn2le2qaejTTs013NO6se2ujhLyU18Yd8aiaujhjDtnKsiwksJxR0iWJhlKKNRLOGcmahljNm4Zlmt5plfQyqMxcGU9qTSalXM1gyrnLhMimTBldTJhcpUiYMrqRMLldSJhpdMyq6ZmYaZ4jFKC4y7l+bNUW5q7maq4pMPj09JaPj3P9BXZmNyU3Yne7IVE9zT6NHGYmHaJhZ1Yre18SaZldUQxqYu+kfj+huLfNia+TPBYZ4iTjG6pRbVWqtL2304Pj3Nrd13au3Isxmfm4R95+3PuS3RN2cRu4z9o+/LvfUwgkkopJRSSS0SS3JHy5mZnMvoRGNkLEUAAAAAAB4219kOTdahZVXbPTekK6S0u/ZnbRS8H3Neyx0nTGivdwnl/XZ5dvlvWMzqo38e3++3z7PEo4jWS1jKDtOnNZZwfCS/B7n3Nntqo2Z3xwl5Iq8Ox0xxCe/R893xOeiYb1xKzZFZTZuGZYzkbiGZYu7NsF0l+LY3m5x4jHJerq+Pcv1O1NmZ3uVV2I3OWjjpJvP6SfxXQ61WYmNjnTdmJ2u6FVNXTujhNMxvdoqidycwwZLgylSJgypWxMYL0n0Xe/A1TbmrclVcU73nvaNRyurJe7vVufM9HUU4xLj11Wcu2jtKL9ZNdNUcKrExudab0cXTHG0/e+Uv0OU2quTpFynmt5/Di30T/MnU1L1tLOePk/V9Fcd7NxZiN7M3ZncwwFGriZOOGSkrtTxU7vD03ezs/3st/oxfdq4kvXaLMfH5cf68fCJbtWark9nN61fyZxNP8AZVIYiPCt9BVXH0oRcZdMsep5aOnW6vnjT3bY9dvrL0VdDmPlnPe5VhcStJYauuaeHqJ9MtT8bHbrrU7q49fZx6m5H8fp7t6ODxUnaOHqR+1VnRpw8bScv6TFV6zG+vyifaI9Wos3J/j9Pz0enhfJ6T1xM019TRzRg+Uqj9KS6ZfE81fTIj/1x4z7bo9Xejoufnnwj3/096lTjGKjFKMYpKMYpRjFLckluPDMzM5nbL1xERGIWIoAAAAAAAAA4tpbKpV0s6anFWhVg8lWHSXDk7p8Dtav12vl3cuH56uVyzTc37+fF89jNj4qn6qWJhxhlpVkucJPLLqmv4T32+lWq9/wz5x57/TxeOvo9dO74o9fb83PLljowajOToyeihWUqEm+UZpX8LnqijVGY2x2bfo4TM079jfziXJ87foTRCa5ZyxMuC+DLFuEmuXPXxckrtqK4uyXxZ0ptwxNcuOlXdZ2oRqYl6r6GLqwvwdT1I+Mkbqmm388xT3+2/0Kbdde6Mva2f5I16lniZLDw39lSaqV5LhKpbLDpFS/iR4rv6lTTstxmec7vL/Xc9dvoHGufB1bV8iopZsE+zklrRqynOlVdt+d3lCXF6p96u7nKx+p1ROLu2Ocb4+0/m1u90GmqPg2S+TxcKlCVq8J4eV7Jz0hJ/ZqL0ZdL35H17dy3ej4Jir6+W98y5auWp+KMNI42fJ82v0LNqlnrKlvP5cF8ydTHNetllVx07XclBd70il4s1FqnllmblS+ztnYjENdhTlNP9/O9OglxztXn91SOd7pNqzHxzt5Rtny4eOHS10a5c3R4y+vwPkTh1BrEOVerK16ilOiqXKkou8VzbbffpofHu/qd2qrNHwxy3+fN9S30G3TTirbP5ucuJ8iJL9hiHb3a9KNXwUoOFvFM60fqk/zp8px9csVfp9P8Zw5J+SmOT9HzSS4urWp/Ls5fido/UbM74nyj3hynoFfCYbUvJHFu2arh6XHLTq4h+F5QOdX6lb4UzPjEe7pHQJ41PUwnkdh1rXdTFP3ariqPTsoJRkv4sx5bn6hdq+X4e7f57/LD0UdEt09ve+ihFJJJJJJJJKySW5JHhmcvSkAAAAAAAAAAAAAAAAAAVqU4yTUkpJ71JJp+DLEzE5gxl5c/JrAtt+b0It73CnGk31cbHeOl34/nPnly6i3/jDP/hXBfVPo6tdr4ZjX72//AJfROot8m1DycwMHmjhsOpLdN0oSmvvNXMVdKvVRia5x3tRaojdEPTStotEu44OiQAETimmmk09GmrproInA8ev5K4Gd70KcG9W6WbDtvjem0eqnp3SKd1c+O365cKujWqt9MOdeReB9yr086xf/ANDp/wCS6T/lHlT7MfsrH+PrPu7cJ5O4Ok1KFClmW6co9pNdJSu/mca+l364xVXOPR1psW6dsUw9Q87qAAAAAAAAAAAAAAAAAAAAAAAAAAAAAAAAAAAAAAAAAAAAAAAAAAAAAAAAAAAAAAAARcCMxcCHMYTKHULpModUaTKrrF0plDrl0GpHnA0JqR5wXQakecjQajzkdWajzkdWajzkaDUnzgaDUnzgmg1J7caF1JVYmkylViaVysqo0mU9oTBlOYYVNyCQAAAAAAAAAABVsqKtlFGy4TKjkawijkWITLNzNYTKkps1EJlnKozWlMs5VWa0s5ZyrM1FCamcsQzWiE1M3ima6uE1KvGMvVQmtCxj5jqoNa6xTJ1cLqXjiGZmiF1NI12ZmhdTRVWZ0rlpGqzOlrLSMzMwuWimZmFyupEwuWikZwq6ZnC5WTIq6ZBJFSAAAAAAABDQFXEuRVwLlMKuBcphR0zWpMKOkXUmFHRNakwo6BdaaVHhzWtNKrwxesTSo8IXrDQq8GXrU0I8yL1poPMh1poSsGTrTQssIOsXQssKZ6w0rrDk1rpXVAzrXSuqJNS6V1SM6lwuqZNS4WUCZXC6gZyuFlEmRZIipAAAAAAAAAAAAABFgGUCMqLkMiGRHZoZTCOzRcmDs0NRhHZIajB2SGqTB2SGqTB2SGowns0NRg7NDJhPZomTBkQyuE5UMicpAsBIAAAAAAA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27" name="AutoShape 6" descr="data:image/jpeg;base64,/9j/4AAQSkZJRgABAQAAAQABAAD/2wCEAAkGBxASDw4QDxQQEBANDw8ODw4QEA8NDw0NFREWFhQRFBQYHCggGBolHRQUITEhJSkrLi4uFx8zRDMsNygtLisBCgoKDg0OGhAQGiwcHCQsLC4sLCwsLCwsLCw0LSwsLCwsLCwsLCwsLCwtLCwsLSwsLCwsLCwsLC4sLCwsLi8sLf/AABEIAL0BCgMBEQACEQEDEQH/xAAbAAEAAwEBAQEAAAAAAAAAAAAAAQIDBAUGB//EAEIQAAIBAgMFAwgHBwIHAAAAAAABAgMRBBIhBTFRYXETQYEGFCIyQlKRoSNTYoKxwdEzQ3KSosLwFeEWg5OUsrPT/8QAGQEBAQEBAQEAAAAAAAAAAAAAAAECAwQF/8QANREBAAEDAQQIBQQCAgMAAAAAAAECAxESITFBUQQTYXGBkaHRIjKxwfAFFELhUvFi4hUzkv/aAAwDAQACEQMRAD8A/cQAAAAAAAAAAAAAAAAAAAAAAAAAAAAAAAAAAAAAAAAAAAAAAAAAAAAAAAcFbbFGLcVLtJLRxpJ1WnwbWkfFo709GuTGcYjt2fng41X6I2Zz3bXNLbMn6tGX/MqQh/45jpHRY41eUT98MfuJ4U+c+2Vf9YrfVUv+4lf/ANRr9tb/AMp/+f8Asz19f+Mef9Lx2179KoucJU6iXzT+CMz0XlVHjmP69Wv3HOmfR2YXaVGo8sJrN9XJOnUt/BKzONdi5RGZjZz3x5w60XqK9kTt9fJ1nJ0AAAAAAAAAAAAAAAAAAAAAAAAAAAAAAHFtDaUKVk7zqS9SlG2aS4v3Y83+Oh2tWKrm3dHGfzj2OVy9TRs3zyeTKNbEO1R5l9TBuNGK+098/HTkj15t2fl853+HLw83mxXd+by4f34+TupbMSSUmkl7MFZL/Ohwq6RMzsjzdosxG+WywdPg31k/yM9ZXza6ulDwdPhb70h1lXNOrp5MZ7PXstrrZm4vTxhmbUcHHisC7WnFTitd2ZJ8eXU7UXYzsnEuVdueMZUw+NrUtzdamt9Ocr1Ir7FR7+kvii12qLm/4Z5xu8Y9vKUpuV0bvijlx8J9/N72CxkKsM9N3V7NNNShLvjJPVPkeC5bqtzip7KK6a4zS3MNgAAAAAAAAAAAAAAAAAAAAAAAAAAeftfaPZKMYpSrVbqnB7klvnL7Kuvil3nexZ6yczspjf7R2z/bjeu6IxG+d3v3PN2bgXOUpSbk271ar9acuC4cluSPTeuxTEREd0cvz1ee1bmqcz4y9lNRWWCskePEzOanr2RGIRcqAAAAuByYrBqWsdJfJnWi5MbJ3OdduJ3PIl2lOp2lL0asdJQekK0F7E/yl3c1dP1/DXTpq3fTtj7xx79ry/FRVqp3/Xsn7Tw9J+kwGMjWpqpC9ndSi9JQmtJQku5pnzrtubdWmfzte+3XFdOYdBzbAAAAAAAAAAAAAAAAAAAAAAAADPEVowhOc2owpxlOUnujFK7ZqmmapimN8pVVFMTM7ofL4fPVqOpJWqV2rRf7qkr5afgm2+bkfTq026NMbo9Z4z48OzD59OqurM759I5fnF9CoqMVCO6O/m+8+fmap1S9uIiMQi5RdQZnK4TkGTB2YyYQoMZMJyDJhEoiJMOLH4bMrr1o/wBS4He1XpnE7nG5RmMxveTgsX2NaM91Ku406y7oyelOr8bRfJp+yeq7b6y3jjG2PvH3jt73nt16K88J3/aftP8AT6w+U+iAAAAAAAAAAAAAAAAAAAAAwxOMpU1erOFNPc5zjC/S5ui3XXspiZ7mK7lNG2qYjvcU9v4dbnUn/BQr1F/NGNvmdo6JdnhEd8xH3cp6TbjnPdEz9lX5Q0fdr/8AQqv8EX9nc7POD9zR2+UvO2xtenXjTo0u0tKanWz0q1G1OHpKPpxV7yydVmPR0fo9VqZrrxu2bYnbPdM8M+OHG9fpuRFNPjsmPr2uvY9P16n3I9d7f4fE59IndS3YjfU7zzuzaMbGJnLcQkgAAAAoAZTWpqGZeDtbDRzTjJXhVi7ruaekl/nE99iucRMb4eK9RGccJaYLbtaNOEJ0nUnCKjKp2sI9o1pnt3XtfxMXOiUTVM01Yjljd2OtHSZimImMy6YeUSv6dCvFe9F0qkV4KWb5HOehTwqifOPtj1ajpUZ20z6e+fR34LatCq8tOaz2v2clKnVS4uEkpfI4XLFy3tqjZz3x5xsdaL1Ffyzt5cfLe7Ti6gAAAAAAAAAAAAAAHHjdowpvLrOpa6pws2lxk90VzfzO1uzVXt3Rz/N7lXdpp2b55PMqVa9V2cnBfV0bp2+1U3+Kynpim1b24z2z7bvPLzzVcr447I9/9LUNi2ea0IN75etN9Zd/xJV0rOzbP0Wno+Nu5v8A6bHvm30iY6+eTfUxzZz2bDum/wCVP8zUX6uSTZjm5quzpezKL63izpTfjjDnNmeEu/B03GnGPelr36t3ZwuVZqmXaiMUxDqpR7zjVLpENDLRcqIuAuBAAoAZzvc1DMuXGYXtMutsretr6Pu/A627mhzro1sVsuHvS/pX5G/3FXJnqaeak9nr2ZPxVyxenjCTajhLhxmDdrVIqUU7p+tlfFd8XzO9u7H8ZxLjXbnjGWuC2rVo6Tcq1Hn6VekuKe+ouT9Lm9xi50ei5tp+Gr0n2+ndvaov1Ub/AIo9Y9/r3vpKFaM4xnBqUZq8ZJ3TR86qmaZmmqMS99NUVRmNsNDKgAAAAAAAAAAA8vH49tunSdmtJ1dHkfux4y+S+R6bVmMaq/CPfs+rz3Ls/LT5/nFngsArXfoxbu223Ko+Lb1fU1cvTnEb/ozRa4zud3aKKtBJI46ZnbLtmI2QylUZqIZyq5lwmVHIuEXpwvv0X4kmcbmojLoi0txznMt7FsyJgQ5FwIzDCJAi4C5cBcYEXGETcYVSU0WISZYzj4m4lmVLlRIHFi8JvlDR98V380drdzhLlXb4w5NnYzsKl7/QVZfSx7qU29Kq4Lul8e5363rXW0/8o3dscvby5Y52rnV1f8Z39nb7+fN9YfKfRAAAAAAAAAADg2nimrU4O05q7kv3dPvl17l/sd7NuJ+Kd0es/m9xu14+GN7mwWGjvatCGiXvPgdLlc+MsW6I8HXUqN/pwOUU4dJnLM0yWGQURkwvGKRJlrCbkC4C4C4C4EphS4QzARcCHIuEyzlO5rCTImESmRSyG0Q4cPgXJhUqPK2hQSk9LxqJ3XdzX+cT1Wq5mO2HmuU4nver5OYlzoZZO88PJ0ZN6tpJODfNwlBvnc8nS6IpuZjdO339cvT0avVRid8bPzweoeZ6AAAAAAAACJySTb0STbfBIsRnZBM4eFTbm3N+tVd7P2Y+zHwXzue6cUxjhH5Lxxmqc83oPRJLct36nnjbOZduxQ0iGwIchhGkTLRcCLlC4wGYYC4wJuAuQLjBlGYuEVlMYMspTubiMM5RcuEWiySsL3MtJuBKZMCk9/U1CS5NoxvBcVJHW1OKnK5Gx5kFOMnKnOpSlK18rVnbc3GScb+B6Z01RiqImPzjG1wjVHyzMfna9LDbZqx0qxVWPv01lqRXOG6Xhbozz19Foq+ScTynd58PHzd6ekVx80Zjs3+X53Pcw9eFSKnBqUZbmvw5PkeGuiqidNUYl66aoqjMbYaGWgAAAAAOHbE/osv1so0/uvWS/lUjt0ePjzy2/ni5Xp+HHNzYZat8F82da92HOje3qMxDcs7mmUxjckyq1kTaDYwK5imUXLhEXGAuMCcwwGYmBa4VFwikqhqKUmWTkawzlGYuEyJkVrEjS1yBcipuBSUixCJTANJ77PrqN24c1bBrfDR8O59DpTdnixNvk5sPWlSm5wTd39LT+sXFL31893C3SumLlOmfCeX9f7c6aponVHjHP+30tKrGUYyi7xklKLW5p7mfNqpmmcTve+JiYzC5FAAAAB5e23rRX2py+Ebf3Hq6N/Ke557/AAZYOejvx/I1cjazROx0vU5w2yitehqZ2I0bMqq5FwirZcCrkawirkMJkzFwZRmGDKcwwZSpEwZHUQ0mVJTZYhJlnc0ytcYUuQSmFSpEwZWTIqyYVNyCbICjViiUyCyA5sZT9pdH+p0tzwYrji22FVs6lLuX0sOSk/SXg9fvnPpVOcV+E/b0+jfR6t9Pj+fnF7B5HpAAAAB5W3FrRf2px8XBv+09XRv5R+b/AO3n6Rwc+Fej6nWve50bm2Y54bytGoTSuRyGDKrkXCKORrCZVci4TKrkXCZRmLhModQYMqusXSmpHaDSZSpDBlZSJhcqZi4QzDBlOYYMpUiYXKykTCrJkwLJkwuVkyKsmRUy3CCVEyouiKrWV4y6MtO+Enc5tnytiKP2lUh4OOb+xHS9GbdXhP2+7FqcXI8fz0fQnz3tAAAABwbchejKXfScav3Yv0v6cx36NOLmOez29XG/HwZ5bfzweZh5WduJ6q42PPTO10nN0JiCWTkawyo6jLpTKrqs1pTUo6zLpZ1KOqzWmE1KOoXCZRnLgynOTBlKmTC5XUiYXK2exMLlTOawzkzDBlKkTC5WUiYMrKRMLlZSJhcrqRnCrpkVZMjRKQiCZEwiyZFRWlaMulvjoWmNpM7HNs6N8RSXuxqVPglH+83enFqfCPv9nO1tuR4+33fRHz3uAAAABEldNPVPRrigPlnTdOcqT30msr96k/Ul8rdYs+pFUV0xXz+vH37pfOxomaeX04O6jUvr/iZxqjDtTOVpEhZc8zpDnLKUjUQzMs5SNxDOWbkawmVHMuGcquZcGUZxhMrwdySsLtmWkdoXCZQ6hcGUZxgyspkwZTnGFylTJgyvGZnC5XUyYayupkwuV41DM0rlbOTC5SmRV0QWTI05sVVu8q7t/XgdKKeLnXPB1+T9K6nWe6paFPnTi36XjJvwSOPSqsYo5b+/+o+7p0anfXz3dz2DyPUAAAAAB5u2sA6kVOn+1pXyrcqkH61NvnZWfc0uZ6ej3oonFXyz6dv5wcL9qaozTvj8w8TDYn2le2qaejTTs013NO6se2ujhLyU18Yd8aiaujhjDtnKsiwksJxR0iWJhlKKNRLOGcmahljNm4Zlmt5plfQyqMxcGU9qTSalXM1gyrnLhMimTBldTJhcpUiYMrqRMLldSJhpdMyq6ZmYaZ4jFKC4y7l+bNUW5q7maq4pMPj09JaPj3P9BXZmNyU3Yne7IVE9zT6NHGYmHaJhZ1Yre18SaZldUQxqYu+kfj+huLfNia+TPBYZ4iTjG6pRbVWqtL2304Pj3Nrd13au3Isxmfm4R95+3PuS3RN2cRu4z9o+/LvfUwgkkopJRSSS0SS3JHy5mZnMvoRGNkLEUAAAAAAB4219kOTdahZVXbPTekK6S0u/ZnbRS8H3Neyx0nTGivdwnl/XZ5dvlvWMzqo38e3++3z7PEo4jWS1jKDtOnNZZwfCS/B7n3Nntqo2Z3xwl5Iq8Ox0xxCe/R893xOeiYb1xKzZFZTZuGZYzkbiGZYu7NsF0l+LY3m5x4jHJerq+Pcv1O1NmZ3uVV2I3OWjjpJvP6SfxXQ61WYmNjnTdmJ2u6FVNXTujhNMxvdoqidycwwZLgylSJgypWxMYL0n0Xe/A1TbmrclVcU73nvaNRyurJe7vVufM9HUU4xLj11Wcu2jtKL9ZNdNUcKrExudab0cXTHG0/e+Uv0OU2quTpFynmt5/Di30T/MnU1L1tLOePk/V9Fcd7NxZiN7M3ZncwwFGriZOOGSkrtTxU7vD03ezs/3st/oxfdq4kvXaLMfH5cf68fCJbtWark9nN61fyZxNP8AZVIYiPCt9BVXH0oRcZdMsep5aOnW6vnjT3bY9dvrL0VdDmPlnPe5VhcStJYauuaeHqJ9MtT8bHbrrU7q49fZx6m5H8fp7t6ODxUnaOHqR+1VnRpw8bScv6TFV6zG+vyifaI9Wos3J/j9Pz0enhfJ6T1xM019TRzRg+Uqj9KS6ZfE81fTIj/1x4z7bo9Xejoufnnwj3/096lTjGKjFKMYpKMYpRjFLckluPDMzM5nbL1xERGIWIoAAAAAAAAA4tpbKpV0s6anFWhVg8lWHSXDk7p8Dtav12vl3cuH56uVyzTc37+fF89jNj4qn6qWJhxhlpVkucJPLLqmv4T32+lWq9/wz5x57/TxeOvo9dO74o9fb83PLljowajOToyeihWUqEm+UZpX8LnqijVGY2x2bfo4TM079jfziXJ87foTRCa5ZyxMuC+DLFuEmuXPXxckrtqK4uyXxZ0ptwxNcuOlXdZ2oRqYl6r6GLqwvwdT1I+Mkbqmm388xT3+2/0Kbdde6Mva2f5I16lniZLDw39lSaqV5LhKpbLDpFS/iR4rv6lTTstxmec7vL/Xc9dvoHGufB1bV8iopZsE+zklrRqynOlVdt+d3lCXF6p96u7nKx+p1ROLu2Ocb4+0/m1u90GmqPg2S+TxcKlCVq8J4eV7Jz0hJ/ZqL0ZdL35H17dy3ej4Jir6+W98y5auWp+KMNI42fJ82v0LNqlnrKlvP5cF8ydTHNetllVx07XclBd70il4s1FqnllmblS+ztnYjENdhTlNP9/O9OglxztXn91SOd7pNqzHxzt5Rtny4eOHS10a5c3R4y+vwPkTh1BrEOVerK16ilOiqXKkou8VzbbffpofHu/qd2qrNHwxy3+fN9S30G3TTirbP5ucuJ8iJL9hiHb3a9KNXwUoOFvFM60fqk/zp8px9csVfp9P8Zw5J+SmOT9HzSS4urWp/Ls5fido/UbM74nyj3hynoFfCYbUvJHFu2arh6XHLTq4h+F5QOdX6lb4UzPjEe7pHQJ41PUwnkdh1rXdTFP3ariqPTsoJRkv4sx5bn6hdq+X4e7f57/LD0UdEt09ve+ihFJJJJJJJJKySW5JHhmcvSkAAAAAAAAAAAAAAAAAAVqU4yTUkpJ71JJp+DLEzE5gxl5c/JrAtt+b0It73CnGk31cbHeOl34/nPnly6i3/jDP/hXBfVPo6tdr4ZjX72//AJfROot8m1DycwMHmjhsOpLdN0oSmvvNXMVdKvVRia5x3tRaojdEPTStotEu44OiQAETimmmk09GmrproInA8ev5K4Gd70KcG9W6WbDtvjem0eqnp3SKd1c+O365cKujWqt9MOdeReB9yr086xf/ANDp/wCS6T/lHlT7MfsrH+PrPu7cJ5O4Ok1KFClmW6co9pNdJSu/mca+l364xVXOPR1psW6dsUw9Q87qAAAAAAAAAAAAAAAAAAAAAAAAAAAAAAAAAAAAAAAAAAAAAAAAAAAAAAAAAAAAAAAARcCMxcCHMYTKHULpModUaTKrrF0plDrl0GpHnA0JqR5wXQakecjQajzkdWajzkdWajzkaDUnzgaDUnzgmg1J7caF1JVYmkylViaVysqo0mU9oTBlOYYVNyCQAAAAAAAAAABVsqKtlFGy4TKjkawijkWITLNzNYTKkps1EJlnKozWlMs5VWa0s5ZyrM1FCamcsQzWiE1M3ima6uE1KvGMvVQmtCxj5jqoNa6xTJ1cLqXjiGZmiF1NI12ZmhdTRVWZ0rlpGqzOlrLSMzMwuWimZmFyupEwuWikZwq6ZnC5WTIq6ZBJFSAAAAAAABDQFXEuRVwLlMKuBcphR0zWpMKOkXUmFHRNakwo6BdaaVHhzWtNKrwxesTSo8IXrDQq8GXrU0I8yL1poPMh1poSsGTrTQssIOsXQssKZ6w0rrDk1rpXVAzrXSuqJNS6V1SM6lwuqZNS4WUCZXC6gZyuFlEmRZIipAAAAAAAAAAAAABFgGUCMqLkMiGRHZoZTCOzRcmDs0NRhHZIajB2SGqTB2SGqTB2SGowns0NRg7NDJhPZomTBkQyuE5UMicpAsBIAAAAAAAA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3914256" y="3142760"/>
            <a:ext cx="1489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HK" b="1" dirty="0" smtClean="0"/>
              <a:t>Integration </a:t>
            </a:r>
          </a:p>
          <a:p>
            <a:pPr algn="ctr"/>
            <a:r>
              <a:rPr lang="en-US" altLang="zh-HK" b="1" dirty="0" smtClean="0"/>
              <a:t>Server (IS)</a:t>
            </a:r>
            <a:endParaRPr lang="zh-HK" alt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788024" y="4168660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altLang="zh-TW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Authenticated Online Data Integration Services</a:t>
            </a:r>
            <a:endParaRPr lang="en-US" altLang="zh-CN" dirty="0" smtClean="0"/>
          </a:p>
        </p:txBody>
      </p:sp>
      <p:pic>
        <p:nvPicPr>
          <p:cNvPr id="21" name="Picture 44" descr="https://encrypted-tbn2.gstatic.com/images?q=tbn:ANd9GcQmJy4AzjNeMZWyVCgkmONuaZ5OMwomPqGJeYeXnLRusZR6a7u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5" y="1196752"/>
            <a:ext cx="784225" cy="78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>
            <a:stCxn id="21" idx="3"/>
          </p:cNvCxnSpPr>
          <p:nvPr/>
        </p:nvCxnSpPr>
        <p:spPr>
          <a:xfrm>
            <a:off x="1513680" y="1588865"/>
            <a:ext cx="1694041" cy="708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4" descr="https://encrypted-tbn2.gstatic.com/images?q=tbn:ANd9GcQmJy4AzjNeMZWyVCgkmONuaZ5OMwomPqGJeYeXnLRusZR6a7u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20" y="2140133"/>
            <a:ext cx="784225" cy="78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/>
          <p:cNvCxnSpPr>
            <a:stCxn id="23" idx="3"/>
          </p:cNvCxnSpPr>
          <p:nvPr/>
        </p:nvCxnSpPr>
        <p:spPr>
          <a:xfrm>
            <a:off x="1504845" y="2532246"/>
            <a:ext cx="1702876" cy="10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44" descr="https://encrypted-tbn2.gstatic.com/images?q=tbn:ANd9GcQmJy4AzjNeMZWyVCgkmONuaZ5OMwomPqGJeYeXnLRusZR6a7u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4" y="3421373"/>
            <a:ext cx="784225" cy="78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16127" y="2972367"/>
                <a:ext cx="57336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en-US" sz="2400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127" y="2972367"/>
                <a:ext cx="573362" cy="7386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>
            <a:stCxn id="30" idx="3"/>
          </p:cNvCxnSpPr>
          <p:nvPr/>
        </p:nvCxnSpPr>
        <p:spPr>
          <a:xfrm flipV="1">
            <a:off x="1513679" y="2924359"/>
            <a:ext cx="1694042" cy="8891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96353" y="4355812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 smtClean="0"/>
              <a:t>Data Sources</a:t>
            </a:r>
            <a:endParaRPr lang="zh-HK" alt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21080"/>
            <a:ext cx="748384" cy="74838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478" y="2301200"/>
            <a:ext cx="748384" cy="74838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52" y="3404434"/>
            <a:ext cx="748384" cy="74838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464685" y="5599324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 smtClean="0"/>
              <a:t>Client</a:t>
            </a:r>
            <a:endParaRPr lang="en-US" altLang="zh-HK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08450" y="29083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5955" y="5037786"/>
            <a:ext cx="555953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ombining </a:t>
            </a:r>
            <a:r>
              <a:rPr lang="en-US" dirty="0"/>
              <a:t>data from multiple </a:t>
            </a:r>
            <a:r>
              <a:rPr lang="en-US" dirty="0" smtClean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Providing </a:t>
            </a:r>
            <a:r>
              <a:rPr lang="en-US" dirty="0"/>
              <a:t>users with a unified query </a:t>
            </a:r>
            <a:r>
              <a:rPr lang="en-US" dirty="0" smtClean="0"/>
              <a:t>interface</a:t>
            </a:r>
          </a:p>
        </p:txBody>
      </p:sp>
    </p:spTree>
    <p:extLst>
      <p:ext uri="{BB962C8B-B14F-4D97-AF65-F5344CB8AC3E}">
        <p14:creationId xmlns:p14="http://schemas.microsoft.com/office/powerpoint/2010/main" val="79314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Authenticated Online Data Integration Services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Basic Query </a:t>
            </a:r>
            <a:r>
              <a:rPr lang="en-US" sz="4000" dirty="0" err="1" smtClean="0"/>
              <a:t>Auth</a:t>
            </a:r>
            <a:r>
              <a:rPr lang="en-US" sz="4000" dirty="0" smtClean="0"/>
              <a:t> Performance</a:t>
            </a:r>
            <a:endParaRPr lang="en-US" sz="4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7407981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7624" y="5241394"/>
            <a:ext cx="6912768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HK" sz="2000" dirty="0" smtClean="0">
                <a:solidFill>
                  <a:srgbClr val="FF0000"/>
                </a:solidFill>
              </a:rPr>
              <a:t>Both index trees outperform the </a:t>
            </a:r>
            <a:r>
              <a:rPr lang="en-US" altLang="zh-HK" sz="2000" dirty="0">
                <a:solidFill>
                  <a:srgbClr val="FF0000"/>
                </a:solidFill>
              </a:rPr>
              <a:t>naïve solution.</a:t>
            </a:r>
          </a:p>
          <a:p>
            <a:pPr algn="ctr"/>
            <a:r>
              <a:rPr lang="en-US" altLang="zh-HK" sz="2000" dirty="0">
                <a:solidFill>
                  <a:srgbClr val="FF0000"/>
                </a:solidFill>
              </a:rPr>
              <a:t>R-tree is better than G-tree since it is more compact.</a:t>
            </a:r>
            <a:endParaRPr lang="en-US" altLang="zh-HK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108520" y="1628799"/>
                <a:ext cx="914400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 smtClean="0">
                    <a:solidFill>
                      <a:srgbClr val="C00000"/>
                    </a:solidFill>
                    <a:sym typeface="Symbol"/>
                  </a:rPr>
                  <a:t> G-tree</a:t>
                </a:r>
                <a:r>
                  <a:rPr lang="en-US" sz="1900" dirty="0" smtClean="0">
                    <a:solidFill>
                      <a:srgbClr val="C00000"/>
                    </a:solidFill>
                  </a:rPr>
                  <a:t>:</a:t>
                </a:r>
                <a:r>
                  <a:rPr lang="en-US" sz="1900" dirty="0" smtClean="0"/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/>
                      </a:rPr>
                      <m:t>𝐻</m:t>
                    </m:r>
                    <m:sSup>
                      <m:sSupPr>
                        <m:ctrlPr>
                          <a:rPr lang="en-US" sz="19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i="1" dirty="0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19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19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900" dirty="0" smtClean="0">
                    <a:sym typeface="Symbol"/>
                  </a:rPr>
                  <a:t>-G-tree</a:t>
                </a:r>
                <a:r>
                  <a:rPr lang="en-US" sz="1900" dirty="0" smtClean="0">
                    <a:solidFill>
                      <a:srgbClr val="C00000"/>
                    </a:solidFill>
                    <a:sym typeface="Symbol"/>
                  </a:rPr>
                  <a:t>              </a:t>
                </a:r>
                <a:r>
                  <a:rPr lang="en-US" sz="1900" dirty="0" smtClean="0">
                    <a:solidFill>
                      <a:srgbClr val="C00000"/>
                    </a:solidFill>
                  </a:rPr>
                  <a:t>R-tree:</a:t>
                </a:r>
                <a:r>
                  <a:rPr lang="en-US" sz="1900" dirty="0" smtClean="0"/>
                  <a:t> </a:t>
                </a:r>
                <a14:m>
                  <m:oMath xmlns:m="http://schemas.openxmlformats.org/officeDocument/2006/math">
                    <m:r>
                      <a:rPr lang="en-US" sz="1900" i="1" dirty="0">
                        <a:latin typeface="Cambria Math"/>
                      </a:rPr>
                      <m:t>𝐻</m:t>
                    </m:r>
                    <m:sSup>
                      <m:sSupPr>
                        <m:ctrlPr>
                          <a:rPr lang="en-US" sz="19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i="1" dirty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1900" i="1" dirty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19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1900" dirty="0" smtClean="0">
                    <a:sym typeface="Symbol"/>
                  </a:rPr>
                  <a:t>-</a:t>
                </a:r>
                <a:r>
                  <a:rPr lang="en-US" sz="1900" dirty="0" smtClean="0"/>
                  <a:t>R-tree</a:t>
                </a:r>
                <a:endParaRPr lang="en-US" sz="19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1628799"/>
                <a:ext cx="9144000" cy="384721"/>
              </a:xfrm>
              <a:prstGeom prst="rect">
                <a:avLst/>
              </a:prstGeom>
              <a:blipFill rotWithShape="1">
                <a:blip r:embed="rId4"/>
                <a:stretch>
                  <a:fillRect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38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Authenticated Online Data Integration Services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Index Update Performance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328244"/>
            <a:ext cx="6912768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HK" sz="2000" dirty="0" smtClean="0">
                <a:solidFill>
                  <a:srgbClr val="FF0000"/>
                </a:solidFill>
              </a:rPr>
              <a:t>G-tree updates more efficiently than R-tree.</a:t>
            </a:r>
          </a:p>
          <a:p>
            <a:pPr algn="ctr"/>
            <a:r>
              <a:rPr lang="en-US" altLang="zh-HK" sz="2000" dirty="0" smtClean="0">
                <a:solidFill>
                  <a:srgbClr val="FF0000"/>
                </a:solidFill>
              </a:rPr>
              <a:t>Both optimizations improve performance by 20-30%. </a:t>
            </a:r>
            <a:endParaRPr lang="en-US" altLang="zh-HK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496" y="1375028"/>
                <a:ext cx="9144000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 smtClean="0">
                    <a:solidFill>
                      <a:srgbClr val="C00000"/>
                    </a:solidFill>
                    <a:sym typeface="Symbol"/>
                  </a:rPr>
                  <a:t> G-tree</a:t>
                </a:r>
                <a:r>
                  <a:rPr lang="en-US" sz="1900" dirty="0" smtClean="0">
                    <a:solidFill>
                      <a:srgbClr val="C00000"/>
                    </a:solidFill>
                  </a:rPr>
                  <a:t>:</a:t>
                </a:r>
                <a:r>
                  <a:rPr lang="en-US" sz="1900" dirty="0" smtClean="0"/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/>
                      </a:rPr>
                      <m:t>𝐻</m:t>
                    </m:r>
                    <m:sSup>
                      <m:sSupPr>
                        <m:ctrlPr>
                          <a:rPr lang="en-US" sz="19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i="1" dirty="0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19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19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900" dirty="0" smtClean="0">
                    <a:sym typeface="Symbol"/>
                  </a:rPr>
                  <a:t>-G-tree</a:t>
                </a:r>
                <a:r>
                  <a:rPr lang="en-US" sz="1900" dirty="0" smtClean="0">
                    <a:solidFill>
                      <a:srgbClr val="C00000"/>
                    </a:solidFill>
                    <a:sym typeface="Symbol"/>
                  </a:rPr>
                  <a:t>                     </a:t>
                </a:r>
                <a:r>
                  <a:rPr lang="en-US" sz="1900" dirty="0" smtClean="0">
                    <a:solidFill>
                      <a:srgbClr val="C00000"/>
                    </a:solidFill>
                  </a:rPr>
                  <a:t>R-tree:</a:t>
                </a:r>
                <a:r>
                  <a:rPr lang="en-US" sz="1900" dirty="0" smtClean="0"/>
                  <a:t> </a:t>
                </a:r>
                <a14:m>
                  <m:oMath xmlns:m="http://schemas.openxmlformats.org/officeDocument/2006/math">
                    <m:r>
                      <a:rPr lang="en-US" sz="1900" i="1" dirty="0">
                        <a:latin typeface="Cambria Math"/>
                      </a:rPr>
                      <m:t>𝐻</m:t>
                    </m:r>
                    <m:sSup>
                      <m:sSupPr>
                        <m:ctrlPr>
                          <a:rPr lang="en-US" sz="19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i="1" dirty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1900" i="1" dirty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19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1900" dirty="0" smtClean="0">
                    <a:sym typeface="Symbol"/>
                  </a:rPr>
                  <a:t>-</a:t>
                </a:r>
                <a:r>
                  <a:rPr lang="en-US" sz="1900" dirty="0" smtClean="0"/>
                  <a:t>R-tree</a:t>
                </a:r>
              </a:p>
              <a:p>
                <a:r>
                  <a:rPr lang="en-US" sz="1900" dirty="0" smtClean="0">
                    <a:solidFill>
                      <a:srgbClr val="C00000"/>
                    </a:solidFill>
                    <a:sym typeface="Symbol"/>
                  </a:rPr>
                  <a:t>                 Lazy-G-tree</a:t>
                </a:r>
                <a:r>
                  <a:rPr lang="en-US" sz="1900" dirty="0">
                    <a:solidFill>
                      <a:srgbClr val="C00000"/>
                    </a:solidFill>
                  </a:rPr>
                  <a:t>:</a:t>
                </a:r>
                <a:r>
                  <a:rPr lang="en-US" sz="1900" dirty="0"/>
                  <a:t> </a:t>
                </a:r>
                <a:r>
                  <a:rPr lang="en-US" sz="1900" dirty="0" smtClean="0"/>
                  <a:t>lazy-update</a:t>
                </a:r>
                <a14:m>
                  <m:oMath xmlns:m="http://schemas.openxmlformats.org/officeDocument/2006/math">
                    <m:r>
                      <a:rPr lang="en-US" sz="19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900" dirty="0" smtClean="0">
                    <a:sym typeface="Symbol"/>
                  </a:rPr>
                  <a:t>G-tree </a:t>
                </a:r>
              </a:p>
              <a:p>
                <a:r>
                  <a:rPr lang="en-US" sz="1900" dirty="0" smtClean="0">
                    <a:solidFill>
                      <a:srgbClr val="C00000"/>
                    </a:solidFill>
                    <a:sym typeface="Symbol"/>
                  </a:rPr>
                  <a:t>                 Loose-</a:t>
                </a:r>
                <a:r>
                  <a:rPr lang="en-US" sz="1900" dirty="0" smtClean="0">
                    <a:solidFill>
                      <a:srgbClr val="C00000"/>
                    </a:solidFill>
                  </a:rPr>
                  <a:t>R-tree</a:t>
                </a:r>
                <a:r>
                  <a:rPr lang="en-US" sz="1900" dirty="0">
                    <a:solidFill>
                      <a:srgbClr val="C00000"/>
                    </a:solidFill>
                  </a:rPr>
                  <a:t>:</a:t>
                </a:r>
                <a:r>
                  <a:rPr lang="en-US" sz="1900" dirty="0"/>
                  <a:t> </a:t>
                </a:r>
                <a:r>
                  <a:rPr lang="en-US" sz="1900" dirty="0" smtClean="0"/>
                  <a:t>loosely-bounded R-tree</a:t>
                </a:r>
                <a:endParaRPr lang="en-US" sz="1900" dirty="0"/>
              </a:p>
              <a:p>
                <a:pPr marL="342900" indent="-342900" algn="ctr">
                  <a:buFont typeface="Symbol"/>
                  <a:buChar char="·"/>
                </a:pPr>
                <a:endParaRPr lang="en-US" sz="19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375028"/>
                <a:ext cx="9144000" cy="1261884"/>
              </a:xfrm>
              <a:prstGeom prst="rect">
                <a:avLst/>
              </a:prstGeom>
              <a:blipFill rotWithShape="1">
                <a:blip r:embed="rId3"/>
                <a:stretch>
                  <a:fillRect t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8000956" cy="270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89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82453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Designed a novel signature homomorphic secret sharing seal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Proposed </a:t>
                </a:r>
                <a:r>
                  <a:rPr lang="en-US" dirty="0" smtClean="0"/>
                  <a:t>two indexes for authenticating multi-dimensional queries over integrated data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Extended to advanced queries, proposed update schemes, and provided formal cost models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 smtClean="0"/>
                  <a:t>Experimentally validated the performance with proven security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824536"/>
              </a:xfrm>
              <a:blipFill rotWithShape="1">
                <a:blip r:embed="rId3"/>
                <a:stretch>
                  <a:fillRect t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Authenticated Online Data Integration Services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US" dirty="0" smtClean="0"/>
              <a:t>Summary of Contributions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73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Thanks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Authenticated Online Data Integration Services</a:t>
            </a:r>
            <a:endParaRPr lang="en-US" altLang="zh-CN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23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Authenticated Online Data Integration Services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Varying Query Ranges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5301208"/>
            <a:ext cx="7056784" cy="4001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HK" sz="2000" dirty="0" smtClean="0">
                <a:solidFill>
                  <a:srgbClr val="FF0000"/>
                </a:solidFill>
              </a:rPr>
              <a:t>Cost is linear to the query range (i.e., the result size )</a:t>
            </a:r>
            <a:endParaRPr lang="en-US" altLang="zh-HK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1520" y="1708617"/>
                <a:ext cx="7974632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 smtClean="0">
                    <a:solidFill>
                      <a:srgbClr val="C00000"/>
                    </a:solidFill>
                    <a:sym typeface="Symbol"/>
                  </a:rPr>
                  <a:t> G-tree</a:t>
                </a:r>
                <a:r>
                  <a:rPr lang="en-US" sz="1900" dirty="0" smtClean="0">
                    <a:solidFill>
                      <a:srgbClr val="C00000"/>
                    </a:solidFill>
                  </a:rPr>
                  <a:t>:</a:t>
                </a:r>
                <a:r>
                  <a:rPr lang="en-US" sz="1900" dirty="0" smtClean="0"/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/>
                      </a:rPr>
                      <m:t>𝐻</m:t>
                    </m:r>
                    <m:sSup>
                      <m:sSupPr>
                        <m:ctrlPr>
                          <a:rPr lang="en-US" sz="19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i="1" dirty="0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19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19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900" dirty="0" smtClean="0">
                    <a:sym typeface="Symbol"/>
                  </a:rPr>
                  <a:t>-G-tree</a:t>
                </a:r>
                <a:r>
                  <a:rPr lang="en-US" sz="1900" dirty="0" smtClean="0">
                    <a:solidFill>
                      <a:srgbClr val="C00000"/>
                    </a:solidFill>
                    <a:sym typeface="Symbol"/>
                  </a:rPr>
                  <a:t>              </a:t>
                </a:r>
                <a:r>
                  <a:rPr lang="en-US" sz="1900" dirty="0" smtClean="0">
                    <a:solidFill>
                      <a:srgbClr val="C00000"/>
                    </a:solidFill>
                  </a:rPr>
                  <a:t>R-tree:</a:t>
                </a:r>
                <a:r>
                  <a:rPr lang="en-US" sz="1900" dirty="0" smtClean="0"/>
                  <a:t> </a:t>
                </a:r>
                <a14:m>
                  <m:oMath xmlns:m="http://schemas.openxmlformats.org/officeDocument/2006/math">
                    <m:r>
                      <a:rPr lang="en-US" sz="1900" i="1" dirty="0">
                        <a:latin typeface="Cambria Math"/>
                      </a:rPr>
                      <m:t>𝐻</m:t>
                    </m:r>
                    <m:sSup>
                      <m:sSupPr>
                        <m:ctrlPr>
                          <a:rPr lang="en-US" sz="19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i="1" dirty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1900" i="1" dirty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19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1900" dirty="0" smtClean="0">
                    <a:sym typeface="Symbol"/>
                  </a:rPr>
                  <a:t>-</a:t>
                </a:r>
                <a:r>
                  <a:rPr lang="en-US" sz="1900" dirty="0" smtClean="0"/>
                  <a:t>R-tree</a:t>
                </a:r>
                <a:endParaRPr lang="en-US" sz="19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708617"/>
                <a:ext cx="7974632" cy="384721"/>
              </a:xfrm>
              <a:prstGeom prst="rect">
                <a:avLst/>
              </a:prstGeom>
              <a:blipFill rotWithShape="1">
                <a:blip r:embed="rId3"/>
                <a:stretch>
                  <a:fillRect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28" y="2348880"/>
            <a:ext cx="7416823" cy="267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69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Authenticated Online Data Integration Services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Varying Data Dimensionality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5229200"/>
            <a:ext cx="7333446" cy="4001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HK" sz="2000" dirty="0" smtClean="0">
                <a:solidFill>
                  <a:srgbClr val="FF0000"/>
                </a:solidFill>
              </a:rPr>
              <a:t>G-tree deteriorates faster since R-tree is more compact</a:t>
            </a:r>
            <a:endParaRPr lang="en-US" altLang="zh-HK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9158" y="1508446"/>
                <a:ext cx="8279904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 smtClean="0">
                    <a:solidFill>
                      <a:srgbClr val="C00000"/>
                    </a:solidFill>
                    <a:sym typeface="Symbol"/>
                  </a:rPr>
                  <a:t> G-tree</a:t>
                </a:r>
                <a:r>
                  <a:rPr lang="en-US" sz="1900" dirty="0" smtClean="0">
                    <a:solidFill>
                      <a:srgbClr val="C00000"/>
                    </a:solidFill>
                  </a:rPr>
                  <a:t>:</a:t>
                </a:r>
                <a:r>
                  <a:rPr lang="en-US" sz="1900" dirty="0" smtClean="0"/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/>
                      </a:rPr>
                      <m:t>𝐻</m:t>
                    </m:r>
                    <m:sSup>
                      <m:sSupPr>
                        <m:ctrlPr>
                          <a:rPr lang="en-US" sz="19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i="1" dirty="0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19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19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900" dirty="0" smtClean="0">
                    <a:sym typeface="Symbol"/>
                  </a:rPr>
                  <a:t>-G-tree</a:t>
                </a:r>
                <a:r>
                  <a:rPr lang="en-US" sz="1900" dirty="0" smtClean="0">
                    <a:solidFill>
                      <a:srgbClr val="C00000"/>
                    </a:solidFill>
                    <a:sym typeface="Symbol"/>
                  </a:rPr>
                  <a:t>              </a:t>
                </a:r>
                <a:r>
                  <a:rPr lang="en-US" sz="1900" dirty="0" smtClean="0">
                    <a:solidFill>
                      <a:srgbClr val="C00000"/>
                    </a:solidFill>
                  </a:rPr>
                  <a:t>R-tree:</a:t>
                </a:r>
                <a:r>
                  <a:rPr lang="en-US" sz="1900" dirty="0" smtClean="0"/>
                  <a:t> </a:t>
                </a:r>
                <a14:m>
                  <m:oMath xmlns:m="http://schemas.openxmlformats.org/officeDocument/2006/math">
                    <m:r>
                      <a:rPr lang="en-US" sz="1900" i="1" dirty="0">
                        <a:latin typeface="Cambria Math"/>
                      </a:rPr>
                      <m:t>𝐻</m:t>
                    </m:r>
                    <m:sSup>
                      <m:sSupPr>
                        <m:ctrlPr>
                          <a:rPr lang="en-US" sz="19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i="1" dirty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1900" i="1" dirty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19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1900" dirty="0" smtClean="0">
                    <a:sym typeface="Symbol"/>
                  </a:rPr>
                  <a:t>-</a:t>
                </a:r>
                <a:r>
                  <a:rPr lang="en-US" sz="1900" dirty="0" smtClean="0"/>
                  <a:t>R-tree</a:t>
                </a:r>
                <a:endParaRPr lang="en-US" sz="19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58" y="1508446"/>
                <a:ext cx="8279904" cy="384721"/>
              </a:xfrm>
              <a:prstGeom prst="rect">
                <a:avLst/>
              </a:prstGeom>
              <a:blipFill rotWithShape="1">
                <a:blip r:embed="rId3"/>
                <a:stretch>
                  <a:fillRect t="-14063" b="-26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9" y="2060848"/>
            <a:ext cx="7407602" cy="291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89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Authenticated Online Data Integration Services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26</a:t>
            </a:fld>
            <a:endParaRPr lang="zh-CN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Mixed Workload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5524504"/>
            <a:ext cx="8208912" cy="4001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HK" sz="2000" dirty="0" smtClean="0">
                <a:solidFill>
                  <a:srgbClr val="FF0000"/>
                </a:solidFill>
              </a:rPr>
              <a:t>G-tree wins when query ratio &lt; 40%, R-tree wins for ratio &gt; 60%</a:t>
            </a:r>
            <a:endParaRPr lang="en-US" altLang="zh-HK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5136" y="1508447"/>
                <a:ext cx="914400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 smtClean="0">
                    <a:solidFill>
                      <a:srgbClr val="C00000"/>
                    </a:solidFill>
                    <a:sym typeface="Symbol"/>
                  </a:rPr>
                  <a:t> G-tree</a:t>
                </a:r>
                <a:r>
                  <a:rPr lang="en-US" sz="1900" dirty="0" smtClean="0">
                    <a:solidFill>
                      <a:srgbClr val="C00000"/>
                    </a:solidFill>
                  </a:rPr>
                  <a:t>:</a:t>
                </a:r>
                <a:r>
                  <a:rPr lang="en-US" sz="1900" dirty="0" smtClean="0"/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/>
                      </a:rPr>
                      <m:t>𝐻</m:t>
                    </m:r>
                    <m:sSup>
                      <m:sSupPr>
                        <m:ctrlPr>
                          <a:rPr lang="en-US" sz="19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i="1" dirty="0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19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19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900" dirty="0" smtClean="0">
                    <a:sym typeface="Symbol"/>
                  </a:rPr>
                  <a:t>-G-tree</a:t>
                </a:r>
                <a:r>
                  <a:rPr lang="en-US" sz="1900" dirty="0" smtClean="0">
                    <a:solidFill>
                      <a:srgbClr val="C00000"/>
                    </a:solidFill>
                    <a:sym typeface="Symbol"/>
                  </a:rPr>
                  <a:t>              </a:t>
                </a:r>
                <a:r>
                  <a:rPr lang="en-US" sz="1900" dirty="0" smtClean="0">
                    <a:solidFill>
                      <a:srgbClr val="C00000"/>
                    </a:solidFill>
                  </a:rPr>
                  <a:t>R-tree:</a:t>
                </a:r>
                <a:r>
                  <a:rPr lang="en-US" sz="1900" dirty="0" smtClean="0"/>
                  <a:t> </a:t>
                </a:r>
                <a14:m>
                  <m:oMath xmlns:m="http://schemas.openxmlformats.org/officeDocument/2006/math">
                    <m:r>
                      <a:rPr lang="en-US" sz="1900" i="1" dirty="0">
                        <a:latin typeface="Cambria Math"/>
                      </a:rPr>
                      <m:t>𝐻</m:t>
                    </m:r>
                    <m:sSup>
                      <m:sSupPr>
                        <m:ctrlPr>
                          <a:rPr lang="en-US" sz="19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00" i="1" dirty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sz="1900" i="1" dirty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19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1900" dirty="0" smtClean="0">
                    <a:sym typeface="Symbol"/>
                  </a:rPr>
                  <a:t>-</a:t>
                </a:r>
                <a:r>
                  <a:rPr lang="en-US" sz="1900" dirty="0" smtClean="0"/>
                  <a:t>R-tree</a:t>
                </a:r>
                <a:endParaRPr lang="en-US" sz="19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36" y="1508447"/>
                <a:ext cx="9144000" cy="384721"/>
              </a:xfrm>
              <a:prstGeom prst="rect">
                <a:avLst/>
              </a:prstGeom>
              <a:blipFill rotWithShape="1">
                <a:blip r:embed="rId3"/>
                <a:stretch>
                  <a:fillRect t="-14063" b="-26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2060848"/>
            <a:ext cx="48291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89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Cryptographic hash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 smtClean="0"/>
                  <a:t> is Collision resistant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≠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hard to find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h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Secret sharing scheme</a:t>
                </a:r>
              </a:p>
              <a:p>
                <a:pPr lvl="1"/>
                <a:r>
                  <a:rPr lang="en-US" dirty="0" smtClean="0"/>
                  <a:t>A secret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among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users</a:t>
                </a:r>
              </a:p>
              <a:p>
                <a:pPr lvl="1"/>
                <a:r>
                  <a:rPr lang="en-US" dirty="0" smtClean="0"/>
                  <a:t>The key distributer generates random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 and distributes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 users</a:t>
                </a:r>
              </a:p>
              <a:p>
                <a:pPr lvl="1"/>
                <a:r>
                  <a:rPr lang="en-US" dirty="0" smtClean="0"/>
                  <a:t>The last one picks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213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Authenticated Online Data Integration Services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27</a:t>
            </a:fld>
            <a:endParaRPr lang="zh-CN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76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RSA signature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𝑠𝑘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𝑝𝑘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⋅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=1 </m:t>
                    </m:r>
                    <m:r>
                      <a:rPr lang="en-US" b="0" i="1" smtClean="0">
                        <a:latin typeface="Cambria Math"/>
                      </a:rPr>
                      <m:t>𝑚𝑜𝑑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𝑠𝑖𝑔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h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𝑚𝑜𝑑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b="0" dirty="0" smtClean="0"/>
                  <a:t>Signature verification: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𝑠𝑖𝑔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RSA-based </a:t>
                </a:r>
                <a:r>
                  <a:rPr lang="en-US" dirty="0"/>
                  <a:t>homomorphic Signature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𝒢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𝑚𝑜𝑑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𝒢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⋅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𝒢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))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𝒢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))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Authenticated Online Data Integration Services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28</a:t>
            </a:fld>
            <a:endParaRPr lang="zh-CN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31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769" y="656155"/>
            <a:ext cx="3304360" cy="330436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21080"/>
            <a:ext cx="748384" cy="74838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5575" y="-18256"/>
            <a:ext cx="8880921" cy="1143000"/>
          </a:xfrm>
        </p:spPr>
        <p:txBody>
          <a:bodyPr>
            <a:normAutofit/>
          </a:bodyPr>
          <a:lstStyle/>
          <a:p>
            <a:r>
              <a:rPr lang="en-US" altLang="zh-HK" sz="4000" dirty="0" smtClean="0"/>
              <a:t>Example: </a:t>
            </a:r>
            <a:r>
              <a:rPr lang="en-US" sz="4000" b="0" dirty="0" smtClean="0"/>
              <a:t>Metasearch Engines</a:t>
            </a:r>
            <a:endParaRPr lang="zh-HK" altLang="en-US" sz="4000" dirty="0"/>
          </a:p>
        </p:txBody>
      </p:sp>
      <p:pic>
        <p:nvPicPr>
          <p:cNvPr id="7" name="Picture 42" descr="https://encrypted-tbn2.gstatic.com/images?q=tbn:ANd9GcRnL8Qy5c1pR8JjpYZtnNUVRjpEBGcwkd_o_-CtcmpsEqv5YL8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399803"/>
            <a:ext cx="1309687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64685" y="5599324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 smtClean="0"/>
              <a:t>Client</a:t>
            </a:r>
            <a:endParaRPr lang="en-US" altLang="zh-HK" b="1" dirty="0"/>
          </a:p>
        </p:txBody>
      </p:sp>
      <p:pic>
        <p:nvPicPr>
          <p:cNvPr id="10" name="Picture 44" descr="https://encrypted-tbn2.gstatic.com/images?q=tbn:ANd9GcQmJy4AzjNeMZWyVCgkmONuaZ5OMwomPqGJeYeXnLRusZR6a7u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97" y="1346380"/>
            <a:ext cx="784225" cy="78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3062" y="4601478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b="1" dirty="0" smtClean="0"/>
              <a:t>Airlines</a:t>
            </a:r>
            <a:endParaRPr lang="zh-HK" altLang="en-US" b="1" dirty="0"/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>
            <a:off x="1166122" y="1738493"/>
            <a:ext cx="3157169" cy="6273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384565" y="3040298"/>
            <a:ext cx="1080120" cy="1334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96533" y="3174667"/>
            <a:ext cx="1080120" cy="13436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utoShape 4" descr="data:image/jpeg;base64,/9j/4AAQSkZJRgABAQAAAQABAAD/2wCEAAkGBxASDw4QDxQQEBANDw8ODw4QEA8NDw0NFREWFhQRFBQYHCggGBolHRQUITEhJSkrLi4uFx8zRDMsNygtLisBCgoKDg0OGhAQGiwcHCQsLC4sLCwsLCwsLCw0LSwsLCwsLCwsLCwsLCwtLCwsLSwsLCwsLCwsLC4sLCwsLi8sLf/AABEIAL0BCgMBEQACEQEDEQH/xAAbAAEAAwEBAQEAAAAAAAAAAAAAAQIDBAUGB//EAEIQAAIBAgMFAwgHBwIHAAAAAAABAgMRBBIhBTFRYXETQYEGFCIyQlKRoSNTYoKxwdEzQ3KSosLwFeEWg5OUsrPT/8QAGQEBAQEBAQEAAAAAAAAAAAAAAAECAwQF/8QANREBAAEDAQQIBQQCAgMAAAAAAAECAxESITFBUQQTYXGBkaHRIjKxwfAFFELhUvFi4hUzkv/aAAwDAQACEQMRAD8A/cQAAAAAAAAAAAAAAAAAAAAAAAAAAAAAAAAAAAAAAAAAAAAAAAAAAAAAAAcFbbFGLcVLtJLRxpJ1WnwbWkfFo709GuTGcYjt2fng41X6I2Zz3bXNLbMn6tGX/MqQh/45jpHRY41eUT98MfuJ4U+c+2Vf9YrfVUv+4lf/ANRr9tb/AMp/+f8Asz19f+Mef9Lx2179KoucJU6iXzT+CMz0XlVHjmP69Wv3HOmfR2YXaVGo8sJrN9XJOnUt/BKzONdi5RGZjZz3x5w60XqK9kTt9fJ1nJ0AAAAAAAAAAAAAAAAAAAAAAAAAAAAAAHFtDaUKVk7zqS9SlG2aS4v3Y83+Oh2tWKrm3dHGfzj2OVy9TRs3zyeTKNbEO1R5l9TBuNGK+098/HTkj15t2fl853+HLw83mxXd+by4f34+TupbMSSUmkl7MFZL/Ohwq6RMzsjzdosxG+WywdPg31k/yM9ZXza6ulDwdPhb70h1lXNOrp5MZ7PXstrrZm4vTxhmbUcHHisC7WnFTitd2ZJ8eXU7UXYzsnEuVdueMZUw+NrUtzdamt9Ocr1Ir7FR7+kvii12qLm/4Z5xu8Y9vKUpuV0bvijlx8J9/N72CxkKsM9N3V7NNNShLvjJPVPkeC5bqtzip7KK6a4zS3MNgAAAAAAAAAAAAAAAAAAAAAAAAAAeftfaPZKMYpSrVbqnB7klvnL7Kuvil3nexZ6yczspjf7R2z/bjeu6IxG+d3v3PN2bgXOUpSbk271ar9acuC4cluSPTeuxTEREd0cvz1ee1bmqcz4y9lNRWWCskePEzOanr2RGIRcqAAAAuByYrBqWsdJfJnWi5MbJ3OdduJ3PIl2lOp2lL0asdJQekK0F7E/yl3c1dP1/DXTpq3fTtj7xx79ry/FRVqp3/Xsn7Tw9J+kwGMjWpqpC9ndSi9JQmtJQku5pnzrtubdWmfzte+3XFdOYdBzbAAAAAAAAAAAAAAAAAAAAAAAADPEVowhOc2owpxlOUnujFK7ZqmmapimN8pVVFMTM7ofL4fPVqOpJWqV2rRf7qkr5afgm2+bkfTq026NMbo9Z4z48OzD59OqurM759I5fnF9CoqMVCO6O/m+8+fmap1S9uIiMQi5RdQZnK4TkGTB2YyYQoMZMJyDJhEoiJMOLH4bMrr1o/wBS4He1XpnE7nG5RmMxveTgsX2NaM91Ku406y7oyelOr8bRfJp+yeq7b6y3jjG2PvH3jt73nt16K88J3/aftP8AT6w+U+iAAAAAAAAAAAAAAAAAAAAAwxOMpU1erOFNPc5zjC/S5ui3XXspiZ7mK7lNG2qYjvcU9v4dbnUn/BQr1F/NGNvmdo6JdnhEd8xH3cp6TbjnPdEz9lX5Q0fdr/8AQqv8EX9nc7POD9zR2+UvO2xtenXjTo0u0tKanWz0q1G1OHpKPpxV7yydVmPR0fo9VqZrrxu2bYnbPdM8M+OHG9fpuRFNPjsmPr2uvY9P16n3I9d7f4fE59IndS3YjfU7zzuzaMbGJnLcQkgAAAAoAZTWpqGZeDtbDRzTjJXhVi7ruaekl/nE99iucRMb4eK9RGccJaYLbtaNOEJ0nUnCKjKp2sI9o1pnt3XtfxMXOiUTVM01Yjljd2OtHSZimImMy6YeUSv6dCvFe9F0qkV4KWb5HOehTwqifOPtj1ajpUZ20z6e+fR34LatCq8tOaz2v2clKnVS4uEkpfI4XLFy3tqjZz3x5xsdaL1Ffyzt5cfLe7Ti6gAAAAAAAAAAAAAAHHjdowpvLrOpa6pws2lxk90VzfzO1uzVXt3Rz/N7lXdpp2b55PMqVa9V2cnBfV0bp2+1U3+Kynpim1b24z2z7bvPLzzVcr447I9/9LUNi2ea0IN75etN9Zd/xJV0rOzbP0Wno+Nu5v8A6bHvm30iY6+eTfUxzZz2bDum/wCVP8zUX6uSTZjm5quzpezKL63izpTfjjDnNmeEu/B03GnGPelr36t3ZwuVZqmXaiMUxDqpR7zjVLpENDLRcqIuAuBAAoAZzvc1DMuXGYXtMutsretr6Pu/A627mhzro1sVsuHvS/pX5G/3FXJnqaeak9nr2ZPxVyxenjCTajhLhxmDdrVIqUU7p+tlfFd8XzO9u7H8ZxLjXbnjGWuC2rVo6Tcq1Hn6VekuKe+ouT9Lm9xi50ei5tp+Gr0n2+ndvaov1Ub/AIo9Y9/r3vpKFaM4xnBqUZq8ZJ3TR86qmaZmmqMS99NUVRmNsNDKgAAAAAAAAAAA8vH49tunSdmtJ1dHkfux4y+S+R6bVmMaq/CPfs+rz3Ls/LT5/nFngsArXfoxbu223Ko+Lb1fU1cvTnEb/ozRa4zud3aKKtBJI46ZnbLtmI2QylUZqIZyq5lwmVHIuEXpwvv0X4kmcbmojLoi0txznMt7FsyJgQ5FwIzDCJAi4C5cBcYEXGETcYVSU0WISZYzj4m4lmVLlRIHFi8JvlDR98V380drdzhLlXb4w5NnYzsKl7/QVZfSx7qU29Kq4Lul8e5363rXW0/8o3dscvby5Y52rnV1f8Z39nb7+fN9YfKfRAAAAAAAAAADg2nimrU4O05q7kv3dPvl17l/sd7NuJ+Kd0es/m9xu14+GN7mwWGjvatCGiXvPgdLlc+MsW6I8HXUqN/pwOUU4dJnLM0yWGQURkwvGKRJlrCbkC4C4C4C4EphS4QzARcCHIuEyzlO5rCTImESmRSyG0Q4cPgXJhUqPK2hQSk9LxqJ3XdzX+cT1Wq5mO2HmuU4nver5OYlzoZZO88PJ0ZN6tpJODfNwlBvnc8nS6IpuZjdO339cvT0avVRid8bPzweoeZ6AAAAAAAACJySTb0STbfBIsRnZBM4eFTbm3N+tVd7P2Y+zHwXzue6cUxjhH5Lxxmqc83oPRJLct36nnjbOZduxQ0iGwIchhGkTLRcCLlC4wGYYC4wJuAuQLjBlGYuEVlMYMspTubiMM5RcuEWiySsL3MtJuBKZMCk9/U1CS5NoxvBcVJHW1OKnK5Gx5kFOMnKnOpSlK18rVnbc3GScb+B6Z01RiqImPzjG1wjVHyzMfna9LDbZqx0qxVWPv01lqRXOG6Xhbozz19Foq+ScTynd58PHzd6ekVx80Zjs3+X53Pcw9eFSKnBqUZbmvw5PkeGuiqidNUYl66aoqjMbYaGWgAAAAAOHbE/osv1so0/uvWS/lUjt0ePjzy2/ni5Xp+HHNzYZat8F82da92HOje3qMxDcs7mmUxjckyq1kTaDYwK5imUXLhEXGAuMCcwwGYmBa4VFwikqhqKUmWTkawzlGYuEyJkVrEjS1yBcipuBSUixCJTANJ77PrqN24c1bBrfDR8O59DpTdnixNvk5sPWlSm5wTd39LT+sXFL31893C3SumLlOmfCeX9f7c6aponVHjHP+30tKrGUYyi7xklKLW5p7mfNqpmmcTve+JiYzC5FAAAAB5e23rRX2py+Ebf3Hq6N/Ke557/AAZYOejvx/I1cjazROx0vU5w2yitehqZ2I0bMqq5FwirZcCrkawirkMJkzFwZRmGDKcwwZSpEwZHUQ0mVJTZYhJlnc0ytcYUuQSmFSpEwZWTIqyYVNyCbICjViiUyCyA5sZT9pdH+p0tzwYrji22FVs6lLuX0sOSk/SXg9fvnPpVOcV+E/b0+jfR6t9Pj+fnF7B5HpAAAAB5W3FrRf2px8XBv+09XRv5R+b/AO3n6Rwc+Fej6nWve50bm2Y54bytGoTSuRyGDKrkXCKORrCZVci4TKrkXCZRmLhModQYMqusXSmpHaDSZSpDBlZSJhcqZi4QzDBlOYYMpUiYXKykTCrJkwLJkwuVkyKsmRUy3CCVEyouiKrWV4y6MtO+Enc5tnytiKP2lUh4OOb+xHS9GbdXhP2+7FqcXI8fz0fQnz3tAAAABwbchejKXfScav3Yv0v6cx36NOLmOez29XG/HwZ5bfzweZh5WduJ6q42PPTO10nN0JiCWTkawyo6jLpTKrqs1pTUo6zLpZ1KOqzWmE1KOoXCZRnLgynOTBlKmTC5XUiYXK2exMLlTOawzkzDBlKkTC5WUiYMrKRMLlZSJhcrqRnCrpkVZMjRKQiCZEwiyZFRWlaMulvjoWmNpM7HNs6N8RSXuxqVPglH+83enFqfCPv9nO1tuR4+33fRHz3uAAAABEldNPVPRrigPlnTdOcqT30msr96k/Ul8rdYs+pFUV0xXz+vH37pfOxomaeX04O6jUvr/iZxqjDtTOVpEhZc8zpDnLKUjUQzMs5SNxDOWbkawmVHMuGcquZcGUZxhMrwdySsLtmWkdoXCZQ6hcGUZxgyspkwZTnGFylTJgyvGZnC5XUyYayupkwuV41DM0rlbOTC5SmRV0QWTI05sVVu8q7t/XgdKKeLnXPB1+T9K6nWe6paFPnTi36XjJvwSOPSqsYo5b+/+o+7p0anfXz3dz2DyPUAAAAAB5u2sA6kVOn+1pXyrcqkH61NvnZWfc0uZ6ej3oonFXyz6dv5wcL9qaozTvj8w8TDYn2le2qaejTTs013NO6se2ujhLyU18Yd8aiaujhjDtnKsiwksJxR0iWJhlKKNRLOGcmahljNm4Zlmt5plfQyqMxcGU9qTSalXM1gyrnLhMimTBldTJhcpUiYMrqRMLldSJhpdMyq6ZmYaZ4jFKC4y7l+bNUW5q7maq4pMPj09JaPj3P9BXZmNyU3Yne7IVE9zT6NHGYmHaJhZ1Yre18SaZldUQxqYu+kfj+huLfNia+TPBYZ4iTjG6pRbVWqtL2304Pj3Nrd13au3Isxmfm4R95+3PuS3RN2cRu4z9o+/LvfUwgkkopJRSSS0SS3JHy5mZnMvoRGNkLEUAAAAAAB4219kOTdahZVXbPTekK6S0u/ZnbRS8H3Neyx0nTGivdwnl/XZ5dvlvWMzqo38e3++3z7PEo4jWS1jKDtOnNZZwfCS/B7n3Nntqo2Z3xwl5Iq8Ox0xxCe/R893xOeiYb1xKzZFZTZuGZYzkbiGZYu7NsF0l+LY3m5x4jHJerq+Pcv1O1NmZ3uVV2I3OWjjpJvP6SfxXQ61WYmNjnTdmJ2u6FVNXTujhNMxvdoqidycwwZLgylSJgypWxMYL0n0Xe/A1TbmrclVcU73nvaNRyurJe7vVufM9HUU4xLj11Wcu2jtKL9ZNdNUcKrExudab0cXTHG0/e+Uv0OU2quTpFynmt5/Di30T/MnU1L1tLOePk/V9Fcd7NxZiN7M3ZncwwFGriZOOGSkrtTxU7vD03ezs/3st/oxfdq4kvXaLMfH5cf68fCJbtWark9nN61fyZxNP8AZVIYiPCt9BVXH0oRcZdMsep5aOnW6vnjT3bY9dvrL0VdDmPlnPe5VhcStJYauuaeHqJ9MtT8bHbrrU7q49fZx6m5H8fp7t6ODxUnaOHqR+1VnRpw8bScv6TFV6zG+vyifaI9Wos3J/j9Pz0enhfJ6T1xM019TRzRg+Uqj9KS6ZfE81fTIj/1x4z7bo9Xejoufnnwj3/096lTjGKjFKMYpKMYpRjFLckluPDMzM5nbL1xERGIWIoAAAAAAAAA4tpbKpV0s6anFWhVg8lWHSXDk7p8Dtav12vl3cuH56uVyzTc37+fF89jNj4qn6qWJhxhlpVkucJPLLqmv4T32+lWq9/wz5x57/TxeOvo9dO74o9fb83PLljowajOToyeihWUqEm+UZpX8LnqijVGY2x2bfo4TM079jfziXJ87foTRCa5ZyxMuC+DLFuEmuXPXxckrtqK4uyXxZ0ptwxNcuOlXdZ2oRqYl6r6GLqwvwdT1I+Mkbqmm388xT3+2/0Kbdde6Mva2f5I16lniZLDw39lSaqV5LhKpbLDpFS/iR4rv6lTTstxmec7vL/Xc9dvoHGufB1bV8iopZsE+zklrRqynOlVdt+d3lCXF6p96u7nKx+p1ROLu2Ocb4+0/m1u90GmqPg2S+TxcKlCVq8J4eV7Jz0hJ/ZqL0ZdL35H17dy3ej4Jir6+W98y5auWp+KMNI42fJ82v0LNqlnrKlvP5cF8ydTHNetllVx07XclBd70il4s1FqnllmblS+ztnYjENdhTlNP9/O9OglxztXn91SOd7pNqzHxzt5Rtny4eOHS10a5c3R4y+vwPkTh1BrEOVerK16ilOiqXKkou8VzbbffpofHu/qd2qrNHwxy3+fN9S30G3TTirbP5ucuJ8iJL9hiHb3a9KNXwUoOFvFM60fqk/zp8px9csVfp9P8Zw5J+SmOT9HzSS4urWp/Ls5fido/UbM74nyj3hynoFfCYbUvJHFu2arh6XHLTq4h+F5QOdX6lb4UzPjEe7pHQJ41PUwnkdh1rXdTFP3ariqPTsoJRkv4sx5bn6hdq+X4e7f57/LD0UdEt09ve+ihFJJJJJJJJKySW5JHhmcvSkAAAAAAAAAAAAAAAAAAVqU4yTUkpJ71JJp+DLEzE5gxl5c/JrAtt+b0It73CnGk31cbHeOl34/nPnly6i3/jDP/hXBfVPo6tdr4ZjX72//AJfROot8m1DycwMHmjhsOpLdN0oSmvvNXMVdKvVRia5x3tRaojdEPTStotEu44OiQAETimmmk09GmrproInA8ev5K4Gd70KcG9W6WbDtvjem0eqnp3SKd1c+O365cKujWqt9MOdeReB9yr086xf/ANDp/wCS6T/lHlT7MfsrH+PrPu7cJ5O4Ok1KFClmW6co9pNdJSu/mca+l364xVXOPR1psW6dsUw9Q87qAAAAAAAAAAAAAAAAAAAAAAAAAAAAAAAAAAAAAAAAAAAAAAAAAAAAAAAAAAAAAAAARcCMxcCHMYTKHULpModUaTKrrF0plDrl0GpHnA0JqR5wXQakecjQajzkdWajzkdWajzkaDUnzgaDUnzgmg1J7caF1JVYmkylViaVysqo0mU9oTBlOYYVNyCQAAAAAAAAAABVsqKtlFGy4TKjkawijkWITLNzNYTKkps1EJlnKozWlMs5VWa0s5ZyrM1FCamcsQzWiE1M3ima6uE1KvGMvVQmtCxj5jqoNa6xTJ1cLqXjiGZmiF1NI12ZmhdTRVWZ0rlpGqzOlrLSMzMwuWimZmFyupEwuWikZwq6ZnC5WTIq6ZBJFSAAAAAAABDQFXEuRVwLlMKuBcphR0zWpMKOkXUmFHRNakwo6BdaaVHhzWtNKrwxesTSo8IXrDQq8GXrU0I8yL1poPMh1poSsGTrTQssIOsXQssKZ6w0rrDk1rpXVAzrXSuqJNS6V1SM6lwuqZNS4WUCZXC6gZyuFlEmRZIipAAAAAAAAAAAAABFgGUCMqLkMiGRHZoZTCOzRcmDs0NRhHZIajB2SGqTB2SGqTB2SGowns0NRg7NDJhPZomTBkQyuE5UMicpAsBIAAAAAAA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27" name="AutoShape 6" descr="data:image/jpeg;base64,/9j/4AAQSkZJRgABAQAAAQABAAD/2wCEAAkGBxASDw4QDxQQEBANDw8ODw4QEA8NDw0NFREWFhQRFBQYHCggGBolHRQUITEhJSkrLi4uFx8zRDMsNygtLisBCgoKDg0OGhAQGiwcHCQsLC4sLCwsLCwsLCw0LSwsLCwsLCwsLCwsLCwtLCwsLSwsLCwsLCwsLC4sLCwsLi8sLf/AABEIAL0BCgMBEQACEQEDEQH/xAAbAAEAAwEBAQEAAAAAAAAAAAAAAQIDBAUGB//EAEIQAAIBAgMFAwgHBwIHAAAAAAABAgMRBBIhBTFRYXETQYEGFCIyQlKRoSNTYoKxwdEzQ3KSosLwFeEWg5OUsrPT/8QAGQEBAQEBAQEAAAAAAAAAAAAAAAECAwQF/8QANREBAAEDAQQIBQQCAgMAAAAAAAECAxESITFBUQQTYXGBkaHRIjKxwfAFFELhUvFi4hUzkv/aAAwDAQACEQMRAD8A/cQAAAAAAAAAAAAAAAAAAAAAAAAAAAAAAAAAAAAAAAAAAAAAAAAAAAAAAAcFbbFGLcVLtJLRxpJ1WnwbWkfFo709GuTGcYjt2fng41X6I2Zz3bXNLbMn6tGX/MqQh/45jpHRY41eUT98MfuJ4U+c+2Vf9YrfVUv+4lf/ANRr9tb/AMp/+f8Asz19f+Mef9Lx2179KoucJU6iXzT+CMz0XlVHjmP69Wv3HOmfR2YXaVGo8sJrN9XJOnUt/BKzONdi5RGZjZz3x5w60XqK9kTt9fJ1nJ0AAAAAAAAAAAAAAAAAAAAAAAAAAAAAAHFtDaUKVk7zqS9SlG2aS4v3Y83+Oh2tWKrm3dHGfzj2OVy9TRs3zyeTKNbEO1R5l9TBuNGK+098/HTkj15t2fl853+HLw83mxXd+by4f34+TupbMSSUmkl7MFZL/Ohwq6RMzsjzdosxG+WywdPg31k/yM9ZXza6ulDwdPhb70h1lXNOrp5MZ7PXstrrZm4vTxhmbUcHHisC7WnFTitd2ZJ8eXU7UXYzsnEuVdueMZUw+NrUtzdamt9Ocr1Ir7FR7+kvii12qLm/4Z5xu8Y9vKUpuV0bvijlx8J9/N72CxkKsM9N3V7NNNShLvjJPVPkeC5bqtzip7KK6a4zS3MNgAAAAAAAAAAAAAAAAAAAAAAAAAAeftfaPZKMYpSrVbqnB7klvnL7Kuvil3nexZ6yczspjf7R2z/bjeu6IxG+d3v3PN2bgXOUpSbk271ar9acuC4cluSPTeuxTEREd0cvz1ee1bmqcz4y9lNRWWCskePEzOanr2RGIRcqAAAAuByYrBqWsdJfJnWi5MbJ3OdduJ3PIl2lOp2lL0asdJQekK0F7E/yl3c1dP1/DXTpq3fTtj7xx79ry/FRVqp3/Xsn7Tw9J+kwGMjWpqpC9ndSi9JQmtJQku5pnzrtubdWmfzte+3XFdOYdBzbAAAAAAAAAAAAAAAAAAAAAAAADPEVowhOc2owpxlOUnujFK7ZqmmapimN8pVVFMTM7ofL4fPVqOpJWqV2rRf7qkr5afgm2+bkfTq026NMbo9Z4z48OzD59OqurM759I5fnF9CoqMVCO6O/m+8+fmap1S9uIiMQi5RdQZnK4TkGTB2YyYQoMZMJyDJhEoiJMOLH4bMrr1o/wBS4He1XpnE7nG5RmMxveTgsX2NaM91Ku406y7oyelOr8bRfJp+yeq7b6y3jjG2PvH3jt73nt16K88J3/aftP8AT6w+U+iAAAAAAAAAAAAAAAAAAAAAwxOMpU1erOFNPc5zjC/S5ui3XXspiZ7mK7lNG2qYjvcU9v4dbnUn/BQr1F/NGNvmdo6JdnhEd8xH3cp6TbjnPdEz9lX5Q0fdr/8AQqv8EX9nc7POD9zR2+UvO2xtenXjTo0u0tKanWz0q1G1OHpKPpxV7yydVmPR0fo9VqZrrxu2bYnbPdM8M+OHG9fpuRFNPjsmPr2uvY9P16n3I9d7f4fE59IndS3YjfU7zzuzaMbGJnLcQkgAAAAoAZTWpqGZeDtbDRzTjJXhVi7ruaekl/nE99iucRMb4eK9RGccJaYLbtaNOEJ0nUnCKjKp2sI9o1pnt3XtfxMXOiUTVM01Yjljd2OtHSZimImMy6YeUSv6dCvFe9F0qkV4KWb5HOehTwqifOPtj1ajpUZ20z6e+fR34LatCq8tOaz2v2clKnVS4uEkpfI4XLFy3tqjZz3x5xsdaL1Ffyzt5cfLe7Ti6gAAAAAAAAAAAAAAHHjdowpvLrOpa6pws2lxk90VzfzO1uzVXt3Rz/N7lXdpp2b55PMqVa9V2cnBfV0bp2+1U3+Kynpim1b24z2z7bvPLzzVcr447I9/9LUNi2ea0IN75etN9Zd/xJV0rOzbP0Wno+Nu5v8A6bHvm30iY6+eTfUxzZz2bDum/wCVP8zUX6uSTZjm5quzpezKL63izpTfjjDnNmeEu/B03GnGPelr36t3ZwuVZqmXaiMUxDqpR7zjVLpENDLRcqIuAuBAAoAZzvc1DMuXGYXtMutsretr6Pu/A627mhzro1sVsuHvS/pX5G/3FXJnqaeak9nr2ZPxVyxenjCTajhLhxmDdrVIqUU7p+tlfFd8XzO9u7H8ZxLjXbnjGWuC2rVo6Tcq1Hn6VekuKe+ouT9Lm9xi50ei5tp+Gr0n2+ndvaov1Ub/AIo9Y9/r3vpKFaM4xnBqUZq8ZJ3TR86qmaZmmqMS99NUVRmNsNDKgAAAAAAAAAAA8vH49tunSdmtJ1dHkfux4y+S+R6bVmMaq/CPfs+rz3Ls/LT5/nFngsArXfoxbu223Ko+Lb1fU1cvTnEb/ozRa4zud3aKKtBJI46ZnbLtmI2QylUZqIZyq5lwmVHIuEXpwvv0X4kmcbmojLoi0txznMt7FsyJgQ5FwIzDCJAi4C5cBcYEXGETcYVSU0WISZYzj4m4lmVLlRIHFi8JvlDR98V380drdzhLlXb4w5NnYzsKl7/QVZfSx7qU29Kq4Lul8e5363rXW0/8o3dscvby5Y52rnV1f8Z39nb7+fN9YfKfRAAAAAAAAAADg2nimrU4O05q7kv3dPvl17l/sd7NuJ+Kd0es/m9xu14+GN7mwWGjvatCGiXvPgdLlc+MsW6I8HXUqN/pwOUU4dJnLM0yWGQURkwvGKRJlrCbkC4C4C4C4EphS4QzARcCHIuEyzlO5rCTImESmRSyG0Q4cPgXJhUqPK2hQSk9LxqJ3XdzX+cT1Wq5mO2HmuU4nver5OYlzoZZO88PJ0ZN6tpJODfNwlBvnc8nS6IpuZjdO339cvT0avVRid8bPzweoeZ6AAAAAAAACJySTb0STbfBIsRnZBM4eFTbm3N+tVd7P2Y+zHwXzue6cUxjhH5Lxxmqc83oPRJLct36nnjbOZduxQ0iGwIchhGkTLRcCLlC4wGYYC4wJuAuQLjBlGYuEVlMYMspTubiMM5RcuEWiySsL3MtJuBKZMCk9/U1CS5NoxvBcVJHW1OKnK5Gx5kFOMnKnOpSlK18rVnbc3GScb+B6Z01RiqImPzjG1wjVHyzMfna9LDbZqx0qxVWPv01lqRXOG6Xhbozz19Foq+ScTynd58PHzd6ekVx80Zjs3+X53Pcw9eFSKnBqUZbmvw5PkeGuiqidNUYl66aoqjMbYaGWgAAAAAOHbE/osv1so0/uvWS/lUjt0ePjzy2/ni5Xp+HHNzYZat8F82da92HOje3qMxDcs7mmUxjckyq1kTaDYwK5imUXLhEXGAuMCcwwGYmBa4VFwikqhqKUmWTkawzlGYuEyJkVrEjS1yBcipuBSUixCJTANJ77PrqN24c1bBrfDR8O59DpTdnixNvk5sPWlSm5wTd39LT+sXFL31893C3SumLlOmfCeX9f7c6aponVHjHP+30tKrGUYyi7xklKLW5p7mfNqpmmcTve+JiYzC5FAAAAB5e23rRX2py+Ebf3Hq6N/Ke557/AAZYOejvx/I1cjazROx0vU5w2yitehqZ2I0bMqq5FwirZcCrkawirkMJkzFwZRmGDKcwwZSpEwZHUQ0mVJTZYhJlnc0ytcYUuQSmFSpEwZWTIqyYVNyCbICjViiUyCyA5sZT9pdH+p0tzwYrji22FVs6lLuX0sOSk/SXg9fvnPpVOcV+E/b0+jfR6t9Pj+fnF7B5HpAAAAB5W3FrRf2px8XBv+09XRv5R+b/AO3n6Rwc+Fej6nWve50bm2Y54bytGoTSuRyGDKrkXCKORrCZVci4TKrkXCZRmLhModQYMqusXSmpHaDSZSpDBlZSJhcqZi4QzDBlOYYMpUiYXKykTCrJkwLJkwuVkyKsmRUy3CCVEyouiKrWV4y6MtO+Enc5tnytiKP2lUh4OOb+xHS9GbdXhP2+7FqcXI8fz0fQnz3tAAAABwbchejKXfScav3Yv0v6cx36NOLmOez29XG/HwZ5bfzweZh5WduJ6q42PPTO10nN0JiCWTkawyo6jLpTKrqs1pTUo6zLpZ1KOqzWmE1KOoXCZRnLgynOTBlKmTC5XUiYXK2exMLlTOawzkzDBlKkTC5WUiYMrKRMLlZSJhcrqRnCrpkVZMjRKQiCZEwiyZFRWlaMulvjoWmNpM7HNs6N8RSXuxqVPglH+83enFqfCPv9nO1tuR4+33fRHz3uAAAABEldNPVPRrigPlnTdOcqT30msr96k/Ul8rdYs+pFUV0xXz+vH37pfOxomaeX04O6jUvr/iZxqjDtTOVpEhZc8zpDnLKUjUQzMs5SNxDOWbkawmVHMuGcquZcGUZxhMrwdySsLtmWkdoXCZQ6hcGUZxgyspkwZTnGFylTJgyvGZnC5XUyYayupkwuV41DM0rlbOTC5SmRV0QWTI05sVVu8q7t/XgdKKeLnXPB1+T9K6nWe6paFPnTi36XjJvwSOPSqsYo5b+/+o+7p0anfXz3dz2DyPUAAAAAB5u2sA6kVOn+1pXyrcqkH61NvnZWfc0uZ6ej3oonFXyz6dv5wcL9qaozTvj8w8TDYn2le2qaejTTs013NO6se2ujhLyU18Yd8aiaujhjDtnKsiwksJxR0iWJhlKKNRLOGcmahljNm4Zlmt5plfQyqMxcGU9qTSalXM1gyrnLhMimTBldTJhcpUiYMrqRMLldSJhpdMyq6ZmYaZ4jFKC4y7l+bNUW5q7maq4pMPj09JaPj3P9BXZmNyU3Yne7IVE9zT6NHGYmHaJhZ1Yre18SaZldUQxqYu+kfj+huLfNia+TPBYZ4iTjG6pRbVWqtL2304Pj3Nrd13au3Isxmfm4R95+3PuS3RN2cRu4z9o+/LvfUwgkkopJRSSS0SS3JHy5mZnMvoRGNkLEUAAAAAAB4219kOTdahZVXbPTekK6S0u/ZnbRS8H3Neyx0nTGivdwnl/XZ5dvlvWMzqo38e3++3z7PEo4jWS1jKDtOnNZZwfCS/B7n3Nntqo2Z3xwl5Iq8Ox0xxCe/R893xOeiYb1xKzZFZTZuGZYzkbiGZYu7NsF0l+LY3m5x4jHJerq+Pcv1O1NmZ3uVV2I3OWjjpJvP6SfxXQ61WYmNjnTdmJ2u6FVNXTujhNMxvdoqidycwwZLgylSJgypWxMYL0n0Xe/A1TbmrclVcU73nvaNRyurJe7vVufM9HUU4xLj11Wcu2jtKL9ZNdNUcKrExudab0cXTHG0/e+Uv0OU2quTpFynmt5/Di30T/MnU1L1tLOePk/V9Fcd7NxZiN7M3ZncwwFGriZOOGSkrtTxU7vD03ezs/3st/oxfdq4kvXaLMfH5cf68fCJbtWark9nN61fyZxNP8AZVIYiPCt9BVXH0oRcZdMsep5aOnW6vnjT3bY9dvrL0VdDmPlnPe5VhcStJYauuaeHqJ9MtT8bHbrrU7q49fZx6m5H8fp7t6ODxUnaOHqR+1VnRpw8bScv6TFV6zG+vyifaI9Wos3J/j9Pz0enhfJ6T1xM019TRzRg+Uqj9KS6ZfE81fTIj/1x4z7bo9Xejoufnnwj3/096lTjGKjFKMYpKMYpRjFLckluPDMzM5nbL1xERGIWIoAAAAAAAAA4tpbKpV0s6anFWhVg8lWHSXDk7p8Dtav12vl3cuH56uVyzTc37+fF89jNj4qn6qWJhxhlpVkucJPLLqmv4T32+lWq9/wz5x57/TxeOvo9dO74o9fb83PLljowajOToyeihWUqEm+UZpX8LnqijVGY2x2bfo4TM079jfziXJ87foTRCa5ZyxMuC+DLFuEmuXPXxckrtqK4uyXxZ0ptwxNcuOlXdZ2oRqYl6r6GLqwvwdT1I+Mkbqmm388xT3+2/0Kbdde6Mva2f5I16lniZLDw39lSaqV5LhKpbLDpFS/iR4rv6lTTstxmec7vL/Xc9dvoHGufB1bV8iopZsE+zklrRqynOlVdt+d3lCXF6p96u7nKx+p1ROLu2Ocb4+0/m1u90GmqPg2S+TxcKlCVq8J4eV7Jz0hJ/ZqL0ZdL35H17dy3ej4Jir6+W98y5auWp+KMNI42fJ82v0LNqlnrKlvP5cF8ydTHNetllVx07XclBd70il4s1FqnllmblS+ztnYjENdhTlNP9/O9OglxztXn91SOd7pNqzHxzt5Rtny4eOHS10a5c3R4y+vwPkTh1BrEOVerK16ilOiqXKkou8VzbbffpofHu/qd2qrNHwxy3+fN9S30G3TTirbP5ucuJ8iJL9hiHb3a9KNXwUoOFvFM60fqk/zp8px9csVfp9P8Zw5J+SmOT9HzSS4urWp/Ls5fido/UbM74nyj3hynoFfCYbUvJHFu2arh6XHLTq4h+F5QOdX6lb4UzPjEe7pHQJ41PUwnkdh1rXdTFP3ariqPTsoJRkv4sx5bn6hdq+X4e7f57/LD0UdEt09ve+ihFJJJJJJJJKySW5JHhmcvSkAAAAAAAAAAAAAAAAAAVqU4yTUkpJ71JJp+DLEzE5gxl5c/JrAtt+b0It73CnGk31cbHeOl34/nPnly6i3/jDP/hXBfVPo6tdr4ZjX72//AJfROot8m1DycwMHmjhsOpLdN0oSmvvNXMVdKvVRia5x3tRaojdEPTStotEu44OiQAETimmmk09GmrproInA8ev5K4Gd70KcG9W6WbDtvjem0eqnp3SKd1c+O365cKujWqt9MOdeReB9yr086xf/ANDp/wCS6T/lHlT7MfsrH+PrPu7cJ5O4Ok1KFClmW6co9pNdJSu/mca+l364xVXOPR1psW6dsUw9Q87qAAAAAAAAAAAAAAAAAAAAAAAAAAAAAAAAAAAAAAAAAAAAAAAAAAAAAAAAAAAAAAAARcCMxcCHMYTKHULpModUaTKrrF0plDrl0GpHnA0JqR5wXQakecjQajzkdWajzkdWajzkaDUnzgaDUnzgmg1J7caF1JVYmkylViaVysqo0mU9oTBlOYYVNyCQAAAAAAAAAABVsqKtlFGy4TKjkawijkWITLNzNYTKkps1EJlnKozWlMs5VWa0s5ZyrM1FCamcsQzWiE1M3ima6uE1KvGMvVQmtCxj5jqoNa6xTJ1cLqXjiGZmiF1NI12ZmhdTRVWZ0rlpGqzOlrLSMzMwuWimZmFyupEwuWikZwq6ZnC5WTIq6ZBJFSAAAAAAABDQFXEuRVwLlMKuBcphR0zWpMKOkXUmFHRNakwo6BdaaVHhzWtNKrwxesTSo8IXrDQq8GXrU0I8yL1poPMh1poSsGTrTQssIOsXQssKZ6w0rrDk1rpXVAzrXSuqJNS6V1SM6lwuqZNS4WUCZXC6gZyuFlEmRZIipAAAAAAAAAAAAABFgGUCMqLkMiGRHZoZTCOzRcmDs0NRhHZIajB2SGqTB2SGqTB2SGowns0NRg7NDJhPZomTBkQyuE5UMicpAsBIAAAAAAAA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7414368" y="1863372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HK" b="1" dirty="0" smtClean="0"/>
              <a:t>Integration</a:t>
            </a:r>
          </a:p>
          <a:p>
            <a:pPr algn="ctr"/>
            <a:r>
              <a:rPr lang="en-US" altLang="zh-HK" b="1" dirty="0" smtClean="0"/>
              <a:t>Server (IS)</a:t>
            </a:r>
            <a:endParaRPr lang="zh-HK" altLang="en-US" b="1" dirty="0"/>
          </a:p>
        </p:txBody>
      </p:sp>
      <p:pic>
        <p:nvPicPr>
          <p:cNvPr id="24" name="Picture 44" descr="https://encrypted-tbn2.gstatic.com/images?q=tbn:ANd9GcQmJy4AzjNeMZWyVCgkmONuaZ5OMwomPqGJeYeXnLRusZR6a7u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" y="2289761"/>
            <a:ext cx="784225" cy="78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>
            <a:stCxn id="24" idx="3"/>
          </p:cNvCxnSpPr>
          <p:nvPr/>
        </p:nvCxnSpPr>
        <p:spPr>
          <a:xfrm>
            <a:off x="1157287" y="2681874"/>
            <a:ext cx="3122442" cy="414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44" descr="https://encrypted-tbn2.gstatic.com/images?q=tbn:ANd9GcQmJy4AzjNeMZWyVCgkmONuaZ5OMwomPqGJeYeXnLRusZR6a7u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96" y="3571001"/>
            <a:ext cx="784225" cy="78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68569" y="3121995"/>
                <a:ext cx="57336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en-US" sz="2400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69" y="3121995"/>
                <a:ext cx="573362" cy="73866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>
            <a:stCxn id="29" idx="3"/>
          </p:cNvCxnSpPr>
          <p:nvPr/>
        </p:nvCxnSpPr>
        <p:spPr>
          <a:xfrm flipV="1">
            <a:off x="1166121" y="3039300"/>
            <a:ext cx="3141814" cy="9238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utoShape 2" descr="Image result for yellow du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4" descr="Image result for yellow duc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6" descr="Image result for yellow duck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8" descr="Image result for yellow duck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0" descr="Image result for yellow duck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2" descr="Image result for yellow duck"/>
          <p:cNvSpPr>
            <a:spLocks noChangeAspect="1" noChangeArrowheads="1"/>
          </p:cNvSpPr>
          <p:nvPr/>
        </p:nvSpPr>
        <p:spPr bwMode="auto">
          <a:xfrm>
            <a:off x="590658" y="99995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Authenticated Online Data Integration Services</a:t>
            </a:r>
            <a:endParaRPr lang="en-US" altLang="zh-CN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616095"/>
              </p:ext>
            </p:extLst>
          </p:nvPr>
        </p:nvGraphicFramePr>
        <p:xfrm>
          <a:off x="1250925" y="1383798"/>
          <a:ext cx="3018252" cy="609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61735"/>
                <a:gridCol w="753373"/>
                <a:gridCol w="1103144"/>
              </a:tblGrid>
              <a:tr h="28005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  CX105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$617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HK-&gt;MEL</a:t>
                      </a:r>
                      <a:endParaRPr lang="en-US" sz="1400" dirty="0"/>
                    </a:p>
                  </a:txBody>
                  <a:tcPr/>
                </a:tc>
              </a:tr>
              <a:tr h="28005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  CX135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$617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HK-&gt;MEL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883959"/>
              </p:ext>
            </p:extLst>
          </p:nvPr>
        </p:nvGraphicFramePr>
        <p:xfrm>
          <a:off x="4388852" y="1340410"/>
          <a:ext cx="2991460" cy="19399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91260"/>
                <a:gridCol w="720080"/>
                <a:gridCol w="1080120"/>
              </a:tblGrid>
              <a:tr h="283806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      CX105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$617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HK-&gt;MEL</a:t>
                      </a:r>
                      <a:endParaRPr lang="en-US" sz="1500" dirty="0"/>
                    </a:p>
                  </a:txBody>
                  <a:tcPr/>
                </a:tc>
              </a:tr>
              <a:tr h="323806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      CX135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$617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HK-&gt;MEL</a:t>
                      </a: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      QF30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$594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HK-&gt;MEL</a:t>
                      </a:r>
                      <a:endParaRPr lang="en-US" sz="1500" dirty="0"/>
                    </a:p>
                  </a:txBody>
                  <a:tcPr/>
                </a:tc>
              </a:tr>
              <a:tr h="32803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      QF98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1"/>
                          </a:solidFill>
                        </a:rPr>
                        <a:t>$698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HK-&gt;MEL  </a:t>
                      </a:r>
                      <a:endParaRPr lang="en-US" sz="15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      MH73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$691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HK-&gt;MEL </a:t>
                      </a:r>
                      <a:endParaRPr lang="en-US" sz="1500" dirty="0"/>
                    </a:p>
                  </a:txBody>
                  <a:tcPr/>
                </a:tc>
              </a:tr>
              <a:tr h="328032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      MH79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$699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HK-&gt;MEL</a:t>
                      </a:r>
                      <a:endParaRPr lang="en-US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5412457" y="3637957"/>
            <a:ext cx="2448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00" b="1" dirty="0" smtClean="0"/>
              <a:t>      QF30</a:t>
            </a:r>
          </a:p>
          <a:p>
            <a:r>
              <a:rPr lang="en-US" altLang="zh-TW" sz="1500" b="1" dirty="0" smtClean="0"/>
              <a:t>Price: $594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395" y="2333474"/>
            <a:ext cx="748384" cy="74838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721" y="3356992"/>
            <a:ext cx="748384" cy="748384"/>
          </a:xfrm>
          <a:prstGeom prst="rect">
            <a:avLst/>
          </a:prstGeom>
        </p:spPr>
      </p:pic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65175"/>
              </p:ext>
            </p:extLst>
          </p:nvPr>
        </p:nvGraphicFramePr>
        <p:xfrm>
          <a:off x="1277062" y="2477438"/>
          <a:ext cx="2959263" cy="609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34698"/>
                <a:gridCol w="720080"/>
                <a:gridCol w="1104485"/>
              </a:tblGrid>
              <a:tr h="2821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 QF30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$594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HK-&gt;MEL</a:t>
                      </a:r>
                      <a:endParaRPr lang="en-US" sz="1400" dirty="0"/>
                    </a:p>
                  </a:txBody>
                  <a:tcPr/>
                </a:tc>
              </a:tr>
              <a:tr h="23852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 QF98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$698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HK-&gt;MEL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024741"/>
              </p:ext>
            </p:extLst>
          </p:nvPr>
        </p:nvGraphicFramePr>
        <p:xfrm>
          <a:off x="1314295" y="3504968"/>
          <a:ext cx="2933949" cy="609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34698"/>
                <a:gridCol w="720080"/>
                <a:gridCol w="1079171"/>
              </a:tblGrid>
              <a:tr h="23852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</a:t>
                      </a:r>
                      <a:r>
                        <a:rPr lang="en-US" sz="1400" baseline="0" dirty="0" smtClean="0"/>
                        <a:t> MH73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$691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HK-&gt;MEL</a:t>
                      </a:r>
                      <a:endParaRPr lang="en-US" sz="1400" dirty="0"/>
                    </a:p>
                  </a:txBody>
                  <a:tcPr/>
                </a:tc>
              </a:tr>
              <a:tr h="238523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     </a:t>
                      </a:r>
                      <a:r>
                        <a:rPr lang="en-US" sz="1400" dirty="0" smtClean="0"/>
                        <a:t>MH79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$699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HK-&gt;MEL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" name="Rectangle 50"/>
          <p:cNvSpPr/>
          <p:nvPr/>
        </p:nvSpPr>
        <p:spPr>
          <a:xfrm>
            <a:off x="3029773" y="4472295"/>
            <a:ext cx="33785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000" b="1" dirty="0" smtClean="0">
                <a:solidFill>
                  <a:schemeClr val="accent2"/>
                </a:solidFill>
              </a:rPr>
              <a:t>Incorrect results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HK" sz="2000" dirty="0" smtClean="0">
                <a:solidFill>
                  <a:schemeClr val="accent2"/>
                </a:solidFill>
              </a:rPr>
              <a:t>Hacking attack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HK" sz="2000" dirty="0" smtClean="0">
                <a:solidFill>
                  <a:schemeClr val="accent2"/>
                </a:solidFill>
              </a:rPr>
              <a:t>Incomplete search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HK" sz="2000" dirty="0" smtClean="0">
                <a:solidFill>
                  <a:schemeClr val="accent2"/>
                </a:solidFill>
              </a:rPr>
              <a:t>Program bug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HK" sz="2000" dirty="0" smtClean="0">
                <a:solidFill>
                  <a:schemeClr val="accent2"/>
                </a:solidFill>
              </a:rPr>
              <a:t>In favor of sponsor</a:t>
            </a:r>
            <a:endParaRPr lang="en-US" altLang="zh-HK" sz="2000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62" y="1347531"/>
            <a:ext cx="336766" cy="3367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616" y="3529544"/>
            <a:ext cx="260005" cy="2600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98" y="2458351"/>
            <a:ext cx="288396" cy="28839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62" y="1665287"/>
            <a:ext cx="336766" cy="33676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82" y="2750904"/>
            <a:ext cx="288396" cy="28839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04" y="3832803"/>
            <a:ext cx="260005" cy="26000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988" y="1328521"/>
            <a:ext cx="336766" cy="33676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988" y="1665287"/>
            <a:ext cx="336766" cy="33676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49" y="1986408"/>
            <a:ext cx="288396" cy="28839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340" y="2329672"/>
            <a:ext cx="288396" cy="28839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288" y="2706333"/>
            <a:ext cx="260005" cy="26000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52" y="2994490"/>
            <a:ext cx="260005" cy="260005"/>
          </a:xfrm>
          <a:prstGeom prst="rect">
            <a:avLst/>
          </a:prstGeom>
        </p:spPr>
      </p:pic>
      <p:sp>
        <p:nvSpPr>
          <p:cNvPr id="19" name="Cloud Callout 18"/>
          <p:cNvSpPr/>
          <p:nvPr/>
        </p:nvSpPr>
        <p:spPr>
          <a:xfrm>
            <a:off x="7093166" y="3014833"/>
            <a:ext cx="1872208" cy="661927"/>
          </a:xfrm>
          <a:prstGeom prst="cloudCallout">
            <a:avLst>
              <a:gd name="adj1" fmla="val -22224"/>
              <a:gd name="adj2" fmla="val 163465"/>
            </a:avLst>
          </a:prstGeom>
          <a:solidFill>
            <a:srgbClr val="99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Candara" panose="020E0502030303020204" pitchFamily="34" charset="0"/>
                <a:ea typeface="標楷體" pitchFamily="65" charset="-120"/>
              </a:rPr>
              <a:t>HK -&gt; MEL</a:t>
            </a:r>
            <a:endParaRPr lang="zh-HK" altLang="en-US" sz="1400" b="1" dirty="0">
              <a:solidFill>
                <a:schemeClr val="tx1"/>
              </a:solidFill>
              <a:latin typeface="Candara" panose="020E0502030303020204" pitchFamily="34" charset="0"/>
              <a:ea typeface="標楷體" pitchFamily="65" charset="-12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23" y="3586986"/>
            <a:ext cx="288396" cy="288396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5442150" y="4005064"/>
            <a:ext cx="11944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412457" y="4185800"/>
            <a:ext cx="2448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500" b="1" dirty="0" smtClean="0"/>
              <a:t>      </a:t>
            </a:r>
            <a:r>
              <a:rPr lang="en-US" altLang="zh-TW" sz="1500" b="1" dirty="0" smtClean="0">
                <a:solidFill>
                  <a:schemeClr val="accent2"/>
                </a:solidFill>
              </a:rPr>
              <a:t>CX105</a:t>
            </a:r>
          </a:p>
          <a:p>
            <a:r>
              <a:rPr lang="en-US" altLang="zh-TW" sz="1500" b="1" dirty="0" smtClean="0">
                <a:solidFill>
                  <a:schemeClr val="accent2"/>
                </a:solidFill>
              </a:rPr>
              <a:t>Price: $617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720" y="4148089"/>
            <a:ext cx="336766" cy="336766"/>
          </a:xfrm>
          <a:prstGeom prst="rect">
            <a:avLst/>
          </a:prstGeom>
        </p:spPr>
      </p:pic>
      <p:cxnSp>
        <p:nvCxnSpPr>
          <p:cNvPr id="66" name="Straight Connector 65"/>
          <p:cNvCxnSpPr/>
          <p:nvPr/>
        </p:nvCxnSpPr>
        <p:spPr>
          <a:xfrm>
            <a:off x="5442150" y="3782033"/>
            <a:ext cx="11944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08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1" grpId="0" uiExpand="1" build="p"/>
      <p:bldP spid="19" grpId="0" animBg="1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n-US" dirty="0" smtClean="0"/>
              <a:t>Meta-analysis</a:t>
            </a:r>
          </a:p>
          <a:p>
            <a:pPr lvl="1"/>
            <a:r>
              <a:rPr lang="en-US" dirty="0" smtClean="0"/>
              <a:t>Life science research (e.g., virus spread and disease control) requires collection of disparate datasets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err="1" smtClean="0"/>
              <a:t>DataNet</a:t>
            </a:r>
            <a:endParaRPr lang="en-US" dirty="0" smtClean="0"/>
          </a:p>
          <a:p>
            <a:pPr lvl="1"/>
            <a:r>
              <a:rPr lang="en-US" dirty="0" smtClean="0"/>
              <a:t>The server may be compromised by cyber attack</a:t>
            </a:r>
          </a:p>
          <a:p>
            <a:r>
              <a:rPr lang="en-US" dirty="0" smtClean="0"/>
              <a:t>Collaborative </a:t>
            </a:r>
            <a:r>
              <a:rPr lang="en-US" dirty="0"/>
              <a:t>d</a:t>
            </a:r>
            <a:r>
              <a:rPr lang="en-US" dirty="0" smtClean="0"/>
              <a:t>ata fusion</a:t>
            </a:r>
          </a:p>
          <a:p>
            <a:pPr lvl="1"/>
            <a:r>
              <a:rPr lang="en-US" dirty="0" smtClean="0"/>
              <a:t>Online collaborative data platforms</a:t>
            </a:r>
          </a:p>
          <a:p>
            <a:pPr lvl="1"/>
            <a:r>
              <a:rPr lang="en-US" dirty="0" smtClean="0"/>
              <a:t>Examples: Wikipedia, </a:t>
            </a:r>
            <a:r>
              <a:rPr lang="en-US" dirty="0" err="1" smtClean="0"/>
              <a:t>Wikisensing</a:t>
            </a:r>
            <a:r>
              <a:rPr lang="en-US" dirty="0" smtClean="0"/>
              <a:t>, </a:t>
            </a:r>
            <a:r>
              <a:rPr lang="en-US" dirty="0" err="1" smtClean="0"/>
              <a:t>Wikidata</a:t>
            </a:r>
            <a:endParaRPr lang="en-US" dirty="0" smtClean="0"/>
          </a:p>
          <a:p>
            <a:pPr lvl="1"/>
            <a:r>
              <a:rPr lang="en-US" dirty="0" smtClean="0"/>
              <a:t>May alter some critical results due to political or financial reasons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Authenticated Online Data Integration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More Examples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5529426"/>
            <a:ext cx="7128792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HK" sz="2000" b="1" dirty="0">
                <a:solidFill>
                  <a:srgbClr val="FF0000"/>
                </a:solidFill>
              </a:rPr>
              <a:t>Authenticated Query </a:t>
            </a:r>
            <a:r>
              <a:rPr lang="en-US" altLang="zh-HK" sz="2000" b="1" dirty="0" smtClean="0">
                <a:solidFill>
                  <a:srgbClr val="FF0000"/>
                </a:solidFill>
              </a:rPr>
              <a:t>Processing</a:t>
            </a:r>
            <a:endParaRPr lang="en-US" altLang="zh-HK" sz="2000" b="1" dirty="0" smtClean="0"/>
          </a:p>
          <a:p>
            <a:pPr algn="ctr"/>
            <a:r>
              <a:rPr lang="en-US" altLang="zh-HK" sz="2000" dirty="0" smtClean="0"/>
              <a:t>Enable clients to verify the correctness of query results</a:t>
            </a:r>
            <a:endParaRPr lang="en-US" altLang="zh-HK" sz="2000" dirty="0"/>
          </a:p>
        </p:txBody>
      </p:sp>
    </p:spTree>
    <p:extLst>
      <p:ext uri="{BB962C8B-B14F-4D97-AF65-F5344CB8AC3E}">
        <p14:creationId xmlns:p14="http://schemas.microsoft.com/office/powerpoint/2010/main" val="124204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8" name="Content Placeholder 1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19303382"/>
                  </p:ext>
                </p:extLst>
              </p:nvPr>
            </p:nvGraphicFramePr>
            <p:xfrm>
              <a:off x="377041" y="4277186"/>
              <a:ext cx="343081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7704"/>
                    <a:gridCol w="857704"/>
                    <a:gridCol w="857704"/>
                    <a:gridCol w="857704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8" name="Content Placeholder 1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19303382"/>
                  </p:ext>
                </p:extLst>
              </p:nvPr>
            </p:nvGraphicFramePr>
            <p:xfrm>
              <a:off x="377041" y="4277186"/>
              <a:ext cx="343081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7704"/>
                    <a:gridCol w="857704"/>
                    <a:gridCol w="857704"/>
                    <a:gridCol w="857704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709" t="-1639" r="-299291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709" t="-1639" r="-199291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2143" t="-1639" r="-100714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000" t="-1639" b="-1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Authenticated Online Data Integration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700" dirty="0"/>
              <a:t>Preliminaries: </a:t>
            </a:r>
            <a:r>
              <a:rPr lang="en-US" altLang="zh-CN" sz="3700" dirty="0" err="1"/>
              <a:t>Merkle</a:t>
            </a:r>
            <a:r>
              <a:rPr lang="en-US" altLang="zh-CN" sz="3700" dirty="0"/>
              <a:t> Hash Tree</a:t>
            </a:r>
            <a:endParaRPr lang="en-US" sz="3700" dirty="0"/>
          </a:p>
        </p:txBody>
      </p:sp>
      <p:sp>
        <p:nvSpPr>
          <p:cNvPr id="6" name="圆角矩形 3"/>
          <p:cNvSpPr/>
          <p:nvPr/>
        </p:nvSpPr>
        <p:spPr>
          <a:xfrm>
            <a:off x="5724128" y="1850514"/>
            <a:ext cx="1584176" cy="100811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Service Provider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圆角矩形 5"/>
          <p:cNvSpPr/>
          <p:nvPr/>
        </p:nvSpPr>
        <p:spPr>
          <a:xfrm>
            <a:off x="4240000" y="4097610"/>
            <a:ext cx="1556136" cy="100811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Owner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圆角矩形 6"/>
          <p:cNvSpPr/>
          <p:nvPr/>
        </p:nvSpPr>
        <p:spPr>
          <a:xfrm>
            <a:off x="7452320" y="4082762"/>
            <a:ext cx="1440160" cy="100811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Client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直接箭头连接符 16"/>
          <p:cNvCxnSpPr>
            <a:stCxn id="8" idx="0"/>
          </p:cNvCxnSpPr>
          <p:nvPr/>
        </p:nvCxnSpPr>
        <p:spPr>
          <a:xfrm flipH="1" flipV="1">
            <a:off x="7270727" y="2858626"/>
            <a:ext cx="901673" cy="1224136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19"/>
          <p:cNvCxnSpPr/>
          <p:nvPr/>
        </p:nvCxnSpPr>
        <p:spPr>
          <a:xfrm>
            <a:off x="6876256" y="2930634"/>
            <a:ext cx="856086" cy="11736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0"/>
          </p:cNvCxnSpPr>
          <p:nvPr/>
        </p:nvCxnSpPr>
        <p:spPr>
          <a:xfrm flipV="1">
            <a:off x="5018068" y="2890185"/>
            <a:ext cx="778068" cy="1207425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92449" y="3589392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{</a:t>
            </a:r>
            <a:r>
              <a:rPr lang="en-US" altLang="zh-TW" sz="16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  <a:r>
              <a:rPr lang="en-US" altLang="zh-TW" sz="16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3, 4, </a:t>
            </a:r>
            <a:r>
              <a:rPr lang="en-US" altLang="zh-TW" sz="16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  <a:r>
              <a:rPr lang="en-US" altLang="zh-TW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}</a:t>
            </a:r>
            <a:endParaRPr lang="zh-TW" altLang="en-US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603975" y="3039982"/>
                <a:ext cx="12253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dirty="0" smtClean="0">
                          <a:latin typeface="Cambria Math"/>
                        </a:rPr>
                        <m:t>𝑄</m:t>
                      </m:r>
                      <m:r>
                        <a:rPr lang="en-US" altLang="zh-TW" i="1" dirty="0" smtClean="0">
                          <a:latin typeface="Cambria Math"/>
                        </a:rPr>
                        <m:t>=[1, 1]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975" y="3039982"/>
                <a:ext cx="1225335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57749" y="3140968"/>
                <a:ext cx="12225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b="0" i="1" dirty="0" smtClean="0"/>
                  <a:t>R</a:t>
                </a:r>
                <a14:m>
                  <m:oMath xmlns:m="http://schemas.openxmlformats.org/officeDocument/2006/math">
                    <m:r>
                      <a:rPr lang="en-US" altLang="zh-TW" sz="16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: 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16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6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6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16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zh-TW" sz="1600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𝑉𝑂</m:t>
                      </m:r>
                      <m:r>
                        <a:rPr lang="en-US" altLang="zh-TW" sz="16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: {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16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6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1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16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zh-TW" sz="1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1600" i="1" baseline="-25000" dirty="0">
                          <a:solidFill>
                            <a:srgbClr val="FF0000"/>
                          </a:solidFill>
                          <a:latin typeface="Cambria Math"/>
                        </a:rPr>
                        <m:t>34</m:t>
                      </m:r>
                      <m:r>
                        <a:rPr lang="en-US" altLang="zh-TW" sz="1600" i="1" dirty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altLang="zh-TW" sz="16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749" y="3140968"/>
                <a:ext cx="1222563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2488" t="-1042" r="-28358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516216" y="3664274"/>
                <a:ext cx="13465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𝑠𝑖𝑔</m:t>
                      </m:r>
                      <m:r>
                        <a:rPr lang="en-US" altLang="zh-TW" sz="16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1600" i="1" dirty="0" err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  <m:r>
                        <a:rPr lang="en-US" altLang="zh-TW" sz="1600" i="1" baseline="-25000" dirty="0" err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𝑟𝑜𝑜𝑡</m:t>
                      </m:r>
                      <m:r>
                        <a:rPr lang="en-US" altLang="zh-TW" sz="16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a:rPr lang="en-US" altLang="zh-TW" sz="16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zh-TW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3664274"/>
                <a:ext cx="1346550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92649" y="2965085"/>
                <a:ext cx="17636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1600" dirty="0" smtClean="0"/>
                  <a:t>Dataset</a:t>
                </a:r>
              </a:p>
              <a:p>
                <a:pPr algn="ctr"/>
                <a:r>
                  <a:rPr lang="en-US" altLang="zh-TW" sz="1600" dirty="0" smtClean="0">
                    <a:solidFill>
                      <a:srgbClr val="FF0000"/>
                    </a:solidFill>
                  </a:rPr>
                  <a:t>MHT, </a:t>
                </a:r>
                <a14:m>
                  <m:oMath xmlns:m="http://schemas.openxmlformats.org/officeDocument/2006/math">
                    <m:r>
                      <a:rPr lang="en-US" altLang="zh-TW" sz="1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𝑠𝑖𝑔</m:t>
                    </m:r>
                    <m:r>
                      <a:rPr lang="en-US" altLang="zh-TW" sz="1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altLang="zh-TW" sz="1600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𝑁</m:t>
                    </m:r>
                    <m:r>
                      <a:rPr lang="en-US" altLang="zh-TW" sz="1600" i="1" baseline="-25000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𝑟𝑜𝑜𝑡</m:t>
                    </m:r>
                    <m:r>
                      <a:rPr lang="en-US" altLang="zh-TW" sz="16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zh-TW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649" y="2965085"/>
                <a:ext cx="1763688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2083" b="-13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lowchart: Connector 24"/>
          <p:cNvSpPr/>
          <p:nvPr/>
        </p:nvSpPr>
        <p:spPr>
          <a:xfrm>
            <a:off x="678727" y="3356337"/>
            <a:ext cx="228600" cy="2286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1519943" y="3350498"/>
            <a:ext cx="228600" cy="2286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2452489" y="3350250"/>
            <a:ext cx="228600" cy="2286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3304009" y="3356337"/>
            <a:ext cx="228600" cy="2286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1156345" y="2775885"/>
            <a:ext cx="228600" cy="2286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2878249" y="2775885"/>
            <a:ext cx="228600" cy="2286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2048807" y="2127746"/>
            <a:ext cx="228600" cy="22860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endCxn id="25" idx="4"/>
          </p:cNvCxnSpPr>
          <p:nvPr/>
        </p:nvCxnSpPr>
        <p:spPr>
          <a:xfrm flipV="1">
            <a:off x="793027" y="3584937"/>
            <a:ext cx="0" cy="701084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6" idx="4"/>
          </p:cNvCxnSpPr>
          <p:nvPr/>
        </p:nvCxnSpPr>
        <p:spPr>
          <a:xfrm flipV="1">
            <a:off x="1634243" y="3579098"/>
            <a:ext cx="0" cy="706924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7" idx="4"/>
          </p:cNvCxnSpPr>
          <p:nvPr/>
        </p:nvCxnSpPr>
        <p:spPr>
          <a:xfrm flipV="1">
            <a:off x="2566789" y="3578850"/>
            <a:ext cx="0" cy="707173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8" idx="4"/>
          </p:cNvCxnSpPr>
          <p:nvPr/>
        </p:nvCxnSpPr>
        <p:spPr>
          <a:xfrm flipV="1">
            <a:off x="3418309" y="3584937"/>
            <a:ext cx="0" cy="693727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51353" y="3722722"/>
                <a:ext cx="988540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5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i="1">
                          <a:latin typeface="Cambria Math"/>
                        </a:rPr>
                        <m:t>:</m:t>
                      </m:r>
                      <m:r>
                        <a:rPr lang="en-US" sz="1500" i="1">
                          <a:latin typeface="Cambria Math"/>
                        </a:rPr>
                        <m:t>h</m:t>
                      </m:r>
                      <m:r>
                        <a:rPr lang="en-US" sz="15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5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5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53" y="3722722"/>
                <a:ext cx="988540" cy="323165"/>
              </a:xfrm>
              <a:prstGeom prst="rect">
                <a:avLst/>
              </a:prstGeom>
              <a:blipFill rotWithShape="1">
                <a:blip r:embed="rId8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276419" y="3750813"/>
                <a:ext cx="997517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:</m:t>
                      </m:r>
                      <m:r>
                        <a:rPr lang="en-US" sz="1500" i="1">
                          <a:latin typeface="Cambria Math"/>
                        </a:rPr>
                        <m:t>h</m:t>
                      </m:r>
                      <m:r>
                        <a:rPr lang="en-US" sz="15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5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5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5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419" y="3750813"/>
                <a:ext cx="997517" cy="323165"/>
              </a:xfrm>
              <a:prstGeom prst="rect">
                <a:avLst/>
              </a:prstGeom>
              <a:blipFill rotWithShape="1">
                <a:blip r:embed="rId9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243929" y="3743280"/>
                <a:ext cx="997517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:</m:t>
                      </m:r>
                      <m:r>
                        <a:rPr lang="en-US" sz="1500" i="1">
                          <a:latin typeface="Cambria Math"/>
                        </a:rPr>
                        <m:t>h</m:t>
                      </m:r>
                      <m:r>
                        <a:rPr lang="en-US" sz="15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500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5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5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929" y="3743280"/>
                <a:ext cx="997517" cy="323165"/>
              </a:xfrm>
              <a:prstGeom prst="rect">
                <a:avLst/>
              </a:prstGeom>
              <a:blipFill rotWithShape="1">
                <a:blip r:embed="rId10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090531" y="3759597"/>
                <a:ext cx="997517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:</m:t>
                      </m:r>
                      <m:r>
                        <a:rPr lang="en-US" sz="1500" i="1">
                          <a:latin typeface="Cambria Math"/>
                        </a:rPr>
                        <m:t>h</m:t>
                      </m:r>
                      <m:r>
                        <a:rPr lang="en-US" sz="1500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5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15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15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5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531" y="3759597"/>
                <a:ext cx="997517" cy="323165"/>
              </a:xfrm>
              <a:prstGeom prst="rect">
                <a:avLst/>
              </a:prstGeom>
              <a:blipFill rotWithShape="1">
                <a:blip r:embed="rId11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>
            <a:stCxn id="25" idx="7"/>
            <a:endCxn id="29" idx="3"/>
          </p:cNvCxnSpPr>
          <p:nvPr/>
        </p:nvCxnSpPr>
        <p:spPr>
          <a:xfrm flipV="1">
            <a:off x="873849" y="2971007"/>
            <a:ext cx="315974" cy="418808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6" idx="1"/>
            <a:endCxn id="29" idx="5"/>
          </p:cNvCxnSpPr>
          <p:nvPr/>
        </p:nvCxnSpPr>
        <p:spPr>
          <a:xfrm flipH="1" flipV="1">
            <a:off x="1351467" y="2971007"/>
            <a:ext cx="201954" cy="412969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7" idx="7"/>
            <a:endCxn id="30" idx="3"/>
          </p:cNvCxnSpPr>
          <p:nvPr/>
        </p:nvCxnSpPr>
        <p:spPr>
          <a:xfrm flipV="1">
            <a:off x="2647611" y="2971007"/>
            <a:ext cx="264116" cy="412721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8" idx="1"/>
            <a:endCxn id="30" idx="5"/>
          </p:cNvCxnSpPr>
          <p:nvPr/>
        </p:nvCxnSpPr>
        <p:spPr>
          <a:xfrm flipH="1" flipV="1">
            <a:off x="3073371" y="2971007"/>
            <a:ext cx="264116" cy="418808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29" idx="7"/>
            <a:endCxn id="31" idx="3"/>
          </p:cNvCxnSpPr>
          <p:nvPr/>
        </p:nvCxnSpPr>
        <p:spPr>
          <a:xfrm flipV="1">
            <a:off x="1351467" y="2322868"/>
            <a:ext cx="730818" cy="486495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30" idx="1"/>
            <a:endCxn id="31" idx="5"/>
          </p:cNvCxnSpPr>
          <p:nvPr/>
        </p:nvCxnSpPr>
        <p:spPr>
          <a:xfrm flipH="1" flipV="1">
            <a:off x="2243929" y="2322868"/>
            <a:ext cx="667798" cy="486495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51353" y="2452720"/>
                <a:ext cx="137819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:</m:t>
                      </m:r>
                      <m:r>
                        <a:rPr lang="en-US" sz="1500" b="0" i="1" smtClean="0">
                          <a:latin typeface="Cambria Math"/>
                        </a:rPr>
                        <m:t>h</m:t>
                      </m:r>
                      <m:r>
                        <a:rPr lang="en-US" sz="15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53" y="2452720"/>
                <a:ext cx="1378198" cy="323165"/>
              </a:xfrm>
              <a:prstGeom prst="rect">
                <a:avLst/>
              </a:prstGeom>
              <a:blipFill rotWithShape="1">
                <a:blip r:embed="rId12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2666024" y="2463453"/>
                <a:ext cx="1387175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34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:</m:t>
                      </m:r>
                      <m:r>
                        <a:rPr lang="en-US" sz="1500" b="0" i="1" smtClean="0">
                          <a:latin typeface="Cambria Math"/>
                        </a:rPr>
                        <m:t>h</m:t>
                      </m:r>
                      <m:r>
                        <a:rPr lang="en-US" sz="15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024" y="2463453"/>
                <a:ext cx="1387175" cy="323165"/>
              </a:xfrm>
              <a:prstGeom prst="rect">
                <a:avLst/>
              </a:prstGeom>
              <a:blipFill rotWithShape="1">
                <a:blip r:embed="rId13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189823" y="1688931"/>
                <a:ext cx="1689437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𝑟𝑜𝑜𝑡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:</m:t>
                      </m:r>
                      <m:r>
                        <a:rPr lang="en-US" sz="1500" b="0" i="1" smtClean="0">
                          <a:latin typeface="Cambria Math"/>
                        </a:rPr>
                        <m:t>h</m:t>
                      </m:r>
                      <m:r>
                        <a:rPr lang="en-US" sz="15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34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823" y="1688931"/>
                <a:ext cx="1689437" cy="323165"/>
              </a:xfrm>
              <a:prstGeom prst="rect">
                <a:avLst/>
              </a:prstGeom>
              <a:blipFill rotWithShape="1">
                <a:blip r:embed="rId14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/>
          <p:cNvSpPr txBox="1"/>
          <p:nvPr/>
        </p:nvSpPr>
        <p:spPr>
          <a:xfrm>
            <a:off x="724251" y="1268760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Merkle</a:t>
            </a:r>
            <a:r>
              <a:rPr lang="en-US" dirty="0" smtClean="0"/>
              <a:t> Hash Tree (MHT)</a:t>
            </a:r>
            <a:endParaRPr lang="en-US" dirty="0"/>
          </a:p>
        </p:txBody>
      </p:sp>
      <p:cxnSp>
        <p:nvCxnSpPr>
          <p:cNvPr id="77" name="Straight Arrow Connector 76"/>
          <p:cNvCxnSpPr>
            <a:stCxn id="31" idx="6"/>
          </p:cNvCxnSpPr>
          <p:nvPr/>
        </p:nvCxnSpPr>
        <p:spPr>
          <a:xfrm>
            <a:off x="2277407" y="2242046"/>
            <a:ext cx="1140902" cy="0"/>
          </a:xfrm>
          <a:prstGeom prst="straightConnector1">
            <a:avLst/>
          </a:prstGeom>
          <a:ln w="19050">
            <a:solidFill>
              <a:srgbClr val="000066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569576" y="1973857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Sign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418309" y="2057380"/>
                <a:ext cx="13024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𝑠𝑖𝑔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𝑟𝑜𝑜𝑡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309" y="2057380"/>
                <a:ext cx="1302408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/>
          <p:cNvSpPr txBox="1"/>
          <p:nvPr/>
        </p:nvSpPr>
        <p:spPr>
          <a:xfrm>
            <a:off x="1644080" y="5543073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1059031" y="5103657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Q=[1,1]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652120" y="5589240"/>
                <a:ext cx="36102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Soundness: 1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∈ </m:t>
                    </m:r>
                  </m:oMath>
                </a14:m>
                <a:r>
                  <a:rPr lang="en-US" dirty="0" smtClean="0"/>
                  <a:t>[1,1]; root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Completeness: 0,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∉ </m:t>
                    </m:r>
                  </m:oMath>
                </a14:m>
                <a:r>
                  <a:rPr lang="en-US" dirty="0" smtClean="0"/>
                  <a:t>[1,1]</a:t>
                </a:r>
                <a:endParaRPr lang="en-US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5589240"/>
                <a:ext cx="3610219" cy="646331"/>
              </a:xfrm>
              <a:prstGeom prst="rect">
                <a:avLst/>
              </a:prstGeom>
              <a:blipFill rotWithShape="0">
                <a:blip r:embed="rId16"/>
                <a:stretch>
                  <a:fillRect l="-1014" t="-4717" r="-676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Rectangle 87"/>
          <p:cNvSpPr/>
          <p:nvPr/>
        </p:nvSpPr>
        <p:spPr>
          <a:xfrm>
            <a:off x="2779669" y="1780381"/>
            <a:ext cx="2382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91" name="直接箭头连接符 19"/>
          <p:cNvCxnSpPr>
            <a:stCxn id="8" idx="2"/>
          </p:cNvCxnSpPr>
          <p:nvPr/>
        </p:nvCxnSpPr>
        <p:spPr>
          <a:xfrm>
            <a:off x="8172400" y="5090874"/>
            <a:ext cx="0" cy="4983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7212993" y="5155391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Verify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2" name="Content Placeholder 1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98200321"/>
                  </p:ext>
                </p:extLst>
              </p:nvPr>
            </p:nvGraphicFramePr>
            <p:xfrm>
              <a:off x="377041" y="4277774"/>
              <a:ext cx="343081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7704"/>
                    <a:gridCol w="857704"/>
                    <a:gridCol w="857704"/>
                    <a:gridCol w="857704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2" name="Content Placeholder 1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98200321"/>
                  </p:ext>
                </p:extLst>
              </p:nvPr>
            </p:nvGraphicFramePr>
            <p:xfrm>
              <a:off x="377041" y="4277774"/>
              <a:ext cx="3430816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7704"/>
                    <a:gridCol w="857704"/>
                    <a:gridCol w="857704"/>
                    <a:gridCol w="857704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7"/>
                          <a:stretch>
                            <a:fillRect l="-709" t="-1639" r="-29929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7"/>
                          <a:stretch>
                            <a:fillRect l="-100709" t="-1639" r="-199291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7"/>
                          <a:stretch>
                            <a:fillRect l="-202143" t="-1639" r="-10071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7"/>
                          <a:stretch>
                            <a:fillRect l="-300000" t="-1639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85" name="Rectangle 84"/>
          <p:cNvSpPr/>
          <p:nvPr/>
        </p:nvSpPr>
        <p:spPr>
          <a:xfrm>
            <a:off x="1115888" y="4077805"/>
            <a:ext cx="1133425" cy="139064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5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9" grpId="0"/>
      <p:bldP spid="45" grpId="0"/>
      <p:bldP spid="46" grpId="0"/>
      <p:bldP spid="47" grpId="0"/>
      <p:bldP spid="73" grpId="0"/>
      <p:bldP spid="74" grpId="0"/>
      <p:bldP spid="75" grpId="0"/>
      <p:bldP spid="76" grpId="0"/>
      <p:bldP spid="80" grpId="0"/>
      <p:bldP spid="81" grpId="0"/>
      <p:bldP spid="86" grpId="0"/>
      <p:bldP spid="87" grpId="0"/>
      <p:bldP spid="88" grpId="0"/>
      <p:bldP spid="94" grpId="0"/>
      <p:bldP spid="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Problem definition &amp; challenges</a:t>
                </a:r>
              </a:p>
              <a:p>
                <a:r>
                  <a:rPr lang="en-US" dirty="0" smtClean="0"/>
                  <a:t>Design intuition</a:t>
                </a:r>
              </a:p>
              <a:p>
                <a:pPr lvl="1"/>
                <a:r>
                  <a:rPr lang="en-US" dirty="0" err="1" smtClean="0"/>
                  <a:t>Homomorphic</a:t>
                </a:r>
                <a:r>
                  <a:rPr lang="en-US" dirty="0" smtClean="0"/>
                  <a:t> secret sharing seal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Query authentication schemes</a:t>
                </a:r>
              </a:p>
              <a:p>
                <a:pPr lvl="1"/>
                <a:r>
                  <a:rPr lang="en-US" dirty="0" smtClean="0"/>
                  <a:t>Prefix tree</a:t>
                </a:r>
              </a:p>
              <a:p>
                <a:pPr lvl="1"/>
                <a:r>
                  <a:rPr lang="en-US" dirty="0" smtClean="0"/>
                  <a:t>Indexes: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-G-tree &amp;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-R-tree</a:t>
                </a:r>
              </a:p>
              <a:p>
                <a:r>
                  <a:rPr lang="en-US" dirty="0" smtClean="0"/>
                  <a:t>Experiments</a:t>
                </a:r>
              </a:p>
              <a:p>
                <a:r>
                  <a:rPr lang="en-US" dirty="0" smtClean="0"/>
                  <a:t>Conclusion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Authenticated Online Data Integration Services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484784"/>
                <a:ext cx="8686800" cy="4525963"/>
              </a:xfrm>
            </p:spPr>
            <p:txBody>
              <a:bodyPr>
                <a:normAutofit lnSpcReduction="10000"/>
              </a:bodyPr>
              <a:lstStyle/>
              <a:p>
                <a:pPr marL="365760" lvl="1" indent="-256032">
                  <a:spcBef>
                    <a:spcPts val="400"/>
                  </a:spcBef>
                  <a:buSzPct val="68000"/>
                  <a:buFont typeface="Wingdings 3"/>
                  <a:buChar char=""/>
                </a:pPr>
                <a:r>
                  <a:rPr lang="en-US" sz="2600" dirty="0" smtClean="0"/>
                  <a:t>Integrated dataset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rgbClr val="FF0000"/>
                        </a:solidFill>
                        <a:latin typeface="Cambria Math"/>
                      </a:rPr>
                      <m:t>𝐷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,…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from 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r>
                  <a:rPr lang="en-US" sz="2600" dirty="0"/>
                  <a:t>Range Query </a:t>
                </a:r>
                <a14:m>
                  <m:oMath xmlns:m="http://schemas.openxmlformats.org/officeDocument/2006/math">
                    <m:r>
                      <a:rPr lang="en-US" sz="2600" smtClean="0">
                        <a:solidFill>
                          <a:srgbClr val="FF0000"/>
                        </a:solidFill>
                        <a:latin typeface="Cambria Math"/>
                      </a:rPr>
                      <m:t>𝑄</m:t>
                    </m:r>
                  </m:oMath>
                </a14:m>
                <a:endParaRPr lang="en-US" sz="2600" dirty="0">
                  <a:solidFill>
                    <a:srgbClr val="FF0000"/>
                  </a:solidFill>
                </a:endParaRPr>
              </a:p>
              <a:p>
                <a:pPr marL="393192" lvl="1" indent="0">
                  <a:buNone/>
                </a:pPr>
                <a:endParaRPr lang="en-US" dirty="0" smtClean="0"/>
              </a:p>
              <a:p>
                <a:r>
                  <a:rPr lang="en-US" sz="2600" dirty="0" smtClean="0"/>
                  <a:t>Objectives:</a:t>
                </a:r>
              </a:p>
              <a:p>
                <a:pPr lvl="1"/>
                <a:r>
                  <a:rPr lang="en-US" dirty="0" smtClean="0"/>
                  <a:t>Enable authenticated query processing</a:t>
                </a:r>
                <a:endParaRPr lang="en-US" dirty="0"/>
              </a:p>
              <a:p>
                <a:pPr lvl="2"/>
                <a:r>
                  <a:rPr lang="en-US" dirty="0"/>
                  <a:t>Soundness</a:t>
                </a:r>
              </a:p>
              <a:p>
                <a:pPr lvl="2"/>
                <a:r>
                  <a:rPr lang="en-US" dirty="0"/>
                  <a:t>Completeness 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Freshness</a:t>
                </a:r>
                <a:endParaRPr lang="en-US" dirty="0"/>
              </a:p>
              <a:p>
                <a:pPr lvl="1"/>
                <a:r>
                  <a:rPr lang="en-US" dirty="0" smtClean="0"/>
                  <a:t>Minimize the verification overhead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Support efficient data/seal update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484784"/>
                <a:ext cx="8686800" cy="4525963"/>
              </a:xfrm>
              <a:blipFill rotWithShape="1">
                <a:blip r:embed="rId4"/>
                <a:stretch>
                  <a:fillRect t="-1348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Authenticated Online Data Integration Services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919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513"/>
    </mc:Choice>
    <mc:Fallback xmlns="">
      <p:transition spd="slow" advTm="985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354765"/>
                <a:ext cx="8686800" cy="459451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Data collected from multiple sources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independently</a:t>
                </a:r>
              </a:p>
              <a:p>
                <a:pPr lvl="1"/>
                <a:r>
                  <a:rPr lang="en-US" dirty="0" smtClean="0"/>
                  <a:t>How to prove completeness</a:t>
                </a:r>
              </a:p>
              <a:p>
                <a:pPr lvl="1"/>
                <a:r>
                  <a:rPr lang="en-US" dirty="0" smtClean="0"/>
                  <a:t>Minimize cost of authenticated query processing</a:t>
                </a:r>
                <a:endParaRPr lang="en-US" dirty="0"/>
              </a:p>
              <a:p>
                <a:pPr lvl="1"/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Publicly verifiable </a:t>
                </a:r>
              </a:p>
              <a:p>
                <a:pPr lvl="1"/>
                <a:r>
                  <a:rPr lang="en-US" dirty="0"/>
                  <a:t>C</a:t>
                </a:r>
                <a:r>
                  <a:rPr lang="en-US" dirty="0" smtClean="0"/>
                  <a:t>lient and data sources don’t share secret keys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A naïve solution</a:t>
                </a:r>
              </a:p>
              <a:p>
                <a:pPr lvl="1"/>
                <a:r>
                  <a:rPr lang="en-US" dirty="0" smtClean="0"/>
                  <a:t>Server sends the whole dataset &amp; signatures to the client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𝑠𝑖𝑔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),(</m:t>
                            </m:r>
                            <m:sSub>
                              <m:sSubPr>
                                <m:ctrlP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𝑠𝑖𝑔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,…</m:t>
                        </m:r>
                      </m:e>
                    </m:d>
                  </m:oMath>
                </a14:m>
                <a:endParaRPr lang="en-US" sz="2200" b="0" dirty="0" smtClean="0">
                  <a:solidFill>
                    <a:srgbClr val="FF0000"/>
                  </a:solidFill>
                </a:endParaRPr>
              </a:p>
              <a:p>
                <a:pPr lvl="2"/>
                <a:r>
                  <a:rPr lang="en-US" sz="2200" smtClean="0">
                    <a:solidFill>
                      <a:srgbClr val="FF0000"/>
                    </a:solidFill>
                  </a:rPr>
                  <a:t>Do local search</a:t>
                </a:r>
                <a:endParaRPr lang="en-US" sz="2200" b="0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Drawback: the overhead is linear to the dataset size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354765"/>
                <a:ext cx="8686800" cy="4594515"/>
              </a:xfrm>
              <a:blipFill rotWithShape="0">
                <a:blip r:embed="rId3"/>
                <a:stretch>
                  <a:fillRect t="-1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Authenticated Online Data Integration Services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4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876" y="2564904"/>
            <a:ext cx="4339959" cy="306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74848" y="1412776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Verify far-away non-result values without using the whole dataset</a:t>
                </a:r>
                <a:endParaRPr lang="en-US" sz="2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400" dirty="0"/>
                  <a:t> proves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>
                        <a:latin typeface="Cambria Math"/>
                      </a:rPr>
                      <m:t> </m:t>
                    </m:r>
                  </m:oMath>
                </a14:m>
                <a:endParaRPr lang="en-US" sz="2400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56</m:t>
                        </m:r>
                      </m:sub>
                    </m:sSub>
                  </m:oMath>
                </a14:m>
                <a:r>
                  <a:rPr lang="en-US" sz="2400" dirty="0"/>
                  <a:t> proves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endParaRPr lang="en-US" b="0" i="1" dirty="0" smtClean="0">
                  <a:latin typeface="Cambria Math"/>
                </a:endParaRPr>
              </a:p>
              <a:p>
                <a:r>
                  <a:rPr lang="en-US" sz="2600" dirty="0"/>
                  <a:t>Issue: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600" dirty="0" smtClean="0"/>
                  <a:t> have sigs;</a:t>
                </a:r>
                <a:r>
                  <a:rPr lang="en-US" sz="2600" b="0" i="0" dirty="0" smtClean="0">
                    <a:latin typeface="Cambria Math"/>
                  </a:rPr>
                  <a:t/>
                </a:r>
                <a:br>
                  <a:rPr lang="en-US" sz="2600" b="0" i="0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</m:sSub>
                  </m:oMath>
                </a14:m>
                <a:r>
                  <a:rPr lang="en-US" sz="2600" dirty="0" smtClean="0"/>
                  <a:t> don’t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Need special signature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4848" y="1412776"/>
                <a:ext cx="8229600" cy="4525963"/>
              </a:xfrm>
              <a:blipFill rotWithShape="1">
                <a:blip r:embed="rId4"/>
                <a:stretch>
                  <a:fillRect t="-1213" r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Authenticated Online Data Integration Services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Intuition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64088" y="5723964"/>
                <a:ext cx="35148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Prefix Tree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723964"/>
                <a:ext cx="3514808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56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537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3|13|6.1|18.6|5.7|1.3|1.4|1.8|18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12299</TotalTime>
  <Words>2065</Words>
  <Application>Microsoft Office PowerPoint</Application>
  <PresentationFormat>On-screen Show (4:3)</PresentationFormat>
  <Paragraphs>407</Paragraphs>
  <Slides>28</Slides>
  <Notes>28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Concourse</vt:lpstr>
      <vt:lpstr>Authenticated Online Data Integration Services</vt:lpstr>
      <vt:lpstr>Data Integration Services</vt:lpstr>
      <vt:lpstr>Example: Metasearch Engines</vt:lpstr>
      <vt:lpstr>More Examples</vt:lpstr>
      <vt:lpstr>Preliminaries: Merkle Hash Tree</vt:lpstr>
      <vt:lpstr>Roadmap</vt:lpstr>
      <vt:lpstr>Problem Definition</vt:lpstr>
      <vt:lpstr>Challenges</vt:lpstr>
      <vt:lpstr>Design Intuition</vt:lpstr>
      <vt:lpstr>Design Intuition</vt:lpstr>
      <vt:lpstr>Main Contributions</vt:lpstr>
      <vt:lpstr>Homomorphic Secret Sharing Seal</vt:lpstr>
      <vt:lpstr>Seal Designs</vt:lpstr>
      <vt:lpstr>Authenticated Prefix Tree</vt:lpstr>
      <vt:lpstr>〖HS〗^3-G-Tree</vt:lpstr>
      <vt:lpstr>〖HS〗^3-R-Tree</vt:lpstr>
      <vt:lpstr>More Analysis and Optimizations</vt:lpstr>
      <vt:lpstr>Experiment Settings</vt:lpstr>
      <vt:lpstr>Server Construction Cost</vt:lpstr>
      <vt:lpstr>Basic Query Auth Performance</vt:lpstr>
      <vt:lpstr>Index Update Performance</vt:lpstr>
      <vt:lpstr>Summary of Contributions</vt:lpstr>
      <vt:lpstr>Thanks </vt:lpstr>
      <vt:lpstr>Varying Query Ranges</vt:lpstr>
      <vt:lpstr>Varying Data Dimensionality</vt:lpstr>
      <vt:lpstr>Mixed Workload</vt:lpstr>
      <vt:lpstr>Preliminaries</vt:lpstr>
      <vt:lpstr>Preliminaries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云计算中的可信查询处理: 一些研究经验分享</dc:title>
  <dc:creator>xujl</dc:creator>
  <cp:lastModifiedBy>Chen Qian</cp:lastModifiedBy>
  <cp:revision>846</cp:revision>
  <dcterms:created xsi:type="dcterms:W3CDTF">2013-07-29T03:39:45Z</dcterms:created>
  <dcterms:modified xsi:type="dcterms:W3CDTF">2015-06-30T04:08:45Z</dcterms:modified>
</cp:coreProperties>
</file>