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467" r:id="rId2"/>
    <p:sldId id="548" r:id="rId3"/>
    <p:sldId id="552" r:id="rId4"/>
    <p:sldId id="615" r:id="rId5"/>
    <p:sldId id="547" r:id="rId6"/>
    <p:sldId id="554" r:id="rId7"/>
    <p:sldId id="555" r:id="rId8"/>
    <p:sldId id="556" r:id="rId9"/>
    <p:sldId id="557" r:id="rId10"/>
    <p:sldId id="558" r:id="rId11"/>
    <p:sldId id="559" r:id="rId12"/>
    <p:sldId id="550" r:id="rId13"/>
    <p:sldId id="549" r:id="rId14"/>
    <p:sldId id="561" r:id="rId15"/>
    <p:sldId id="562" r:id="rId16"/>
    <p:sldId id="563" r:id="rId17"/>
    <p:sldId id="571" r:id="rId18"/>
    <p:sldId id="572" r:id="rId19"/>
    <p:sldId id="573" r:id="rId20"/>
    <p:sldId id="574" r:id="rId21"/>
    <p:sldId id="575" r:id="rId22"/>
    <p:sldId id="576" r:id="rId23"/>
    <p:sldId id="578" r:id="rId24"/>
    <p:sldId id="579" r:id="rId25"/>
    <p:sldId id="505" r:id="rId26"/>
    <p:sldId id="581" r:id="rId27"/>
    <p:sldId id="583" r:id="rId28"/>
    <p:sldId id="584" r:id="rId29"/>
    <p:sldId id="585" r:id="rId30"/>
    <p:sldId id="586" r:id="rId31"/>
    <p:sldId id="587" r:id="rId32"/>
    <p:sldId id="596" r:id="rId33"/>
    <p:sldId id="597" r:id="rId34"/>
    <p:sldId id="598" r:id="rId35"/>
    <p:sldId id="599" r:id="rId36"/>
    <p:sldId id="601" r:id="rId37"/>
    <p:sldId id="602" r:id="rId38"/>
    <p:sldId id="603" r:id="rId39"/>
    <p:sldId id="604" r:id="rId40"/>
    <p:sldId id="612" r:id="rId41"/>
    <p:sldId id="613" r:id="rId42"/>
    <p:sldId id="614" r:id="rId43"/>
    <p:sldId id="605" r:id="rId44"/>
    <p:sldId id="606" r:id="rId45"/>
    <p:sldId id="608" r:id="rId46"/>
    <p:sldId id="609" r:id="rId47"/>
    <p:sldId id="530" r:id="rId48"/>
    <p:sldId id="610" r:id="rId49"/>
  </p:sldIdLst>
  <p:sldSz cx="9144000" cy="6858000" type="screen4x3"/>
  <p:notesSz cx="6797675" cy="98742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nhuawei" initials="shw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1902"/>
    <a:srgbClr val="0066CC"/>
    <a:srgbClr val="0000FF"/>
    <a:srgbClr val="00FF00"/>
    <a:srgbClr val="FF9900"/>
    <a:srgbClr val="003399"/>
    <a:srgbClr val="0033CC"/>
    <a:srgbClr val="110284"/>
    <a:srgbClr val="F84802"/>
    <a:srgbClr val="FCFA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91" autoAdjust="0"/>
    <p:restoredTop sz="82074" autoAdjust="0"/>
  </p:normalViewPr>
  <p:slideViewPr>
    <p:cSldViewPr>
      <p:cViewPr varScale="1">
        <p:scale>
          <a:sx n="61" d="100"/>
          <a:sy n="61" d="100"/>
        </p:scale>
        <p:origin x="162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A9BDD-BE82-48A3-964D-AD1914B8849E}" type="datetimeFigureOut">
              <a:rPr lang="zh-CN" altLang="en-US" smtClean="0"/>
              <a:pPr/>
              <a:t>2019-08-11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FEC8F-95E8-41C8-8873-451908F716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7861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FEC8F-95E8-41C8-8873-451908F7169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2506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FEC8F-95E8-41C8-8873-451908F7169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1653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FEC8F-95E8-41C8-8873-451908F7169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428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FEC8F-95E8-41C8-8873-451908F7169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686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FEC8F-95E8-41C8-8873-451908F7169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871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FEC8F-95E8-41C8-8873-451908F7169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70844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FEC8F-95E8-41C8-8873-451908F71694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075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FEC8F-95E8-41C8-8873-451908F71694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1924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FEC8F-95E8-41C8-8873-451908F71694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8944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FEC8F-95E8-41C8-8873-451908F71694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0013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FEC8F-95E8-41C8-8873-451908F71694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551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FEC8F-95E8-41C8-8873-451908F7169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5559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FEC8F-95E8-41C8-8873-451908F71694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5288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FEC8F-95E8-41C8-8873-451908F71694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4877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FEC8F-95E8-41C8-8873-451908F71694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034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FEC8F-95E8-41C8-8873-451908F71694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389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FEC8F-95E8-41C8-8873-451908F71694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7444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FEC8F-95E8-41C8-8873-451908F71694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6195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FEC8F-95E8-41C8-8873-451908F71694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1218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FEC8F-95E8-41C8-8873-451908F71694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6009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FEC8F-95E8-41C8-8873-451908F71694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8471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FEC8F-95E8-41C8-8873-451908F71694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0689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FEC8F-95E8-41C8-8873-451908F7169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23182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FEC8F-95E8-41C8-8873-451908F71694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39513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FEC8F-95E8-41C8-8873-451908F71694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2915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FEC8F-95E8-41C8-8873-451908F71694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720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FEC8F-95E8-41C8-8873-451908F71694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063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FEC8F-95E8-41C8-8873-451908F71694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15287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FEC8F-95E8-41C8-8873-451908F71694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1959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FEC8F-95E8-41C8-8873-451908F71694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7505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FEC8F-95E8-41C8-8873-451908F71694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72083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FEC8F-95E8-41C8-8873-451908F71694}" type="slidenum">
              <a:rPr lang="zh-CN" altLang="en-US" smtClean="0"/>
              <a:pPr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0556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FEC8F-95E8-41C8-8873-451908F71694}" type="slidenum">
              <a:rPr lang="zh-CN" altLang="en-US" smtClean="0"/>
              <a:pPr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0492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FEC8F-95E8-41C8-8873-451908F7169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5704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FEC8F-95E8-41C8-8873-451908F71694}" type="slidenum">
              <a:rPr lang="zh-CN" altLang="en-US" smtClean="0"/>
              <a:pPr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15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FEC8F-95E8-41C8-8873-451908F71694}" type="slidenum">
              <a:rPr lang="zh-CN" altLang="en-US" smtClean="0"/>
              <a:pPr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03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FEC8F-95E8-41C8-8873-451908F7169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676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FEC8F-95E8-41C8-8873-451908F7169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364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FEC8F-95E8-41C8-8873-451908F7169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447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FEC8F-95E8-41C8-8873-451908F7169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282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FEC8F-95E8-41C8-8873-451908F7169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078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81FEFB-D91B-435C-8469-6D2F09EC31E4}" type="datetime1">
              <a:rPr lang="zh-CN" altLang="en-US" smtClean="0"/>
              <a:t>2019-08-11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C85E8BA-0CAD-47E3-BA84-0ABA92E03E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76456" y="6525344"/>
            <a:ext cx="467544" cy="33692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58209B2-4306-46CD-9424-9DB79656E1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7DE4BA-2647-43CF-A7A5-10CE5AE237CE}" type="datetime1">
              <a:rPr lang="zh-CN" altLang="en-US" smtClean="0"/>
              <a:t>2019-08-11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200671A-15E0-4509-BC00-D5A4C522F0B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676456" y="6525344"/>
            <a:ext cx="467544" cy="336926"/>
          </a:xfrm>
          <a:prstGeom prst="rect">
            <a:avLst/>
          </a:prstGeom>
          <a:ln/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8209B2-4306-46CD-9424-9DB79656E1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3A298-8B6B-413D-A752-5B7BC4FF1195}" type="datetime1">
              <a:rPr lang="zh-CN" altLang="en-US" smtClean="0"/>
              <a:t>2019-08-11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68F44DD4-9AE1-4873-B24F-6BE6291D0746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676456" y="6525344"/>
            <a:ext cx="467544" cy="336926"/>
          </a:xfrm>
          <a:prstGeom prst="rect">
            <a:avLst/>
          </a:prstGeom>
          <a:ln/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8209B2-4306-46CD-9424-9DB79656E1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E857A7-1302-4F98-A60F-DF6437DB3E20}" type="datetime1">
              <a:rPr lang="zh-CN" altLang="en-US" smtClean="0"/>
              <a:t>2019-08-11</a:t>
            </a:fld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416D96EC-2B13-4E66-B4A3-CD3559B7732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676456" y="6525344"/>
            <a:ext cx="467544" cy="336926"/>
          </a:xfrm>
          <a:prstGeom prst="rect">
            <a:avLst/>
          </a:prstGeom>
          <a:ln/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8209B2-4306-46CD-9424-9DB79656E1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r>
              <a:rPr lang="zh-CN" altLang="en-US" noProof="0"/>
              <a:t>单击图标添加表格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6BF67A-A84C-4187-9EAB-329C5B793638}" type="datetime1">
              <a:rPr lang="zh-CN" altLang="en-US" smtClean="0"/>
              <a:t>2019-08-11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42D22B5-0E2D-446F-AC77-C5CB4871DF1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676456" y="6525344"/>
            <a:ext cx="467544" cy="336926"/>
          </a:xfrm>
          <a:prstGeom prst="rect">
            <a:avLst/>
          </a:prstGeom>
          <a:ln/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8209B2-4306-46CD-9424-9DB79656E1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4FA4E2-AD28-4FED-9C2A-0F77BEBF9124}" type="datetime1">
              <a:rPr lang="zh-CN" altLang="en-US" smtClean="0"/>
              <a:t>2019-08-11</a:t>
            </a:fld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A40437E2-1715-45A0-A64A-288DB12DAF8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676456" y="6525344"/>
            <a:ext cx="467544" cy="336926"/>
          </a:xfrm>
          <a:prstGeom prst="rect">
            <a:avLst/>
          </a:prstGeom>
          <a:ln/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8209B2-4306-46CD-9424-9DB79656E1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4883F-4B19-4843-81AE-C507558E634B}" type="datetime1">
              <a:rPr lang="zh-CN" altLang="en-US" smtClean="0"/>
              <a:t>2019-08-11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7B9753-79FD-495B-9B70-D9A887415880}" type="datetime1">
              <a:rPr lang="zh-CN" altLang="en-US" smtClean="0"/>
              <a:t>2019-08-11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402B0F0-8B13-4ECF-9443-E6C35B68C9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76456" y="6525344"/>
            <a:ext cx="467544" cy="33692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58209B2-4306-46CD-9424-9DB79656E1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3E74D-DCBA-4268-8333-C6833F097205}" type="datetime1">
              <a:rPr lang="zh-CN" altLang="en-US" smtClean="0"/>
              <a:t>2019-08-11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86800" y="6525343"/>
            <a:ext cx="466070" cy="34480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58209B2-4306-46CD-9424-9DB79656E1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C9DE07-1B36-4AAF-A0E3-6398553B9BF5}" type="datetime1">
              <a:rPr lang="zh-CN" altLang="en-US" smtClean="0"/>
              <a:t>2019-08-11</a:t>
            </a:fld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A26AEAAD-F548-40A5-B6CD-E4091501B3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676456" y="6525344"/>
            <a:ext cx="467544" cy="336926"/>
          </a:xfrm>
          <a:prstGeom prst="rect">
            <a:avLst/>
          </a:prstGeom>
          <a:ln/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8209B2-4306-46CD-9424-9DB79656E1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881862-74C4-4AF9-98C2-727B83244D0D}" type="datetime1">
              <a:rPr lang="zh-CN" altLang="en-US" smtClean="0"/>
              <a:t>2019-08-11</a:t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76456" y="6525344"/>
            <a:ext cx="467544" cy="33692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58209B2-4306-46CD-9424-9DB79656E1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B65D00-6EEA-4CB3-AA8A-9879941B356A}" type="datetime1">
              <a:rPr lang="zh-CN" altLang="en-US" smtClean="0"/>
              <a:t>2019-08-11</a:t>
            </a:fld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76456" y="6525344"/>
            <a:ext cx="467544" cy="3326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58209B2-4306-46CD-9424-9DB79656E1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4B503-C0E0-4192-82C8-C89CEB031887}" type="datetime1">
              <a:rPr lang="zh-CN" altLang="en-US" smtClean="0"/>
              <a:t>2019-08-11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94AAEE89-A393-4EE1-BCB4-F22A0DD28863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676456" y="6525344"/>
            <a:ext cx="467544" cy="336926"/>
          </a:xfrm>
          <a:prstGeom prst="rect">
            <a:avLst/>
          </a:prstGeom>
          <a:ln/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8209B2-4306-46CD-9424-9DB79656E1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0D1BE7-4A7E-49F4-82BC-892D5CD7D2F9}" type="datetime1">
              <a:rPr lang="zh-CN" altLang="en-US" smtClean="0"/>
              <a:t>2019-08-11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CA11577E-2789-4477-B970-71EAC601B847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676456" y="6525344"/>
            <a:ext cx="467544" cy="336926"/>
          </a:xfrm>
          <a:prstGeom prst="rect">
            <a:avLst/>
          </a:prstGeom>
          <a:ln/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8209B2-4306-46CD-9424-9DB79656E1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EA0FB4-1227-4A27-9B0F-F8DCF46BA532}" type="datetime1">
              <a:rPr lang="zh-CN" altLang="en-US" smtClean="0"/>
              <a:t>2019-08-11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B1A321F-CC38-4CF9-B052-942B1DCE37DE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676456" y="6525344"/>
            <a:ext cx="467544" cy="336926"/>
          </a:xfrm>
          <a:prstGeom prst="rect">
            <a:avLst/>
          </a:prstGeom>
          <a:ln/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8209B2-4306-46CD-9424-9DB79656E1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6856" y="-4447"/>
            <a:ext cx="8697144" cy="91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355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57600" y="5673725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fld id="{8875CC37-E39F-4641-9EE2-569F0FC12EAC}" type="datetime1">
              <a:rPr lang="zh-CN" altLang="en-US" smtClean="0"/>
              <a:t>2019-08-11</a:t>
            </a:fld>
            <a:endParaRPr lang="zh-CN" altLang="en-US"/>
          </a:p>
        </p:txBody>
      </p:sp>
      <p:sp>
        <p:nvSpPr>
          <p:cNvPr id="2355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 b="0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燕尾形 2"/>
          <p:cNvSpPr>
            <a:spLocks/>
          </p:cNvSpPr>
          <p:nvPr userDrawn="1"/>
        </p:nvSpPr>
        <p:spPr bwMode="auto">
          <a:xfrm>
            <a:off x="107504" y="310581"/>
            <a:ext cx="216000" cy="288000"/>
          </a:xfrm>
          <a:prstGeom prst="chevron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0" name="燕尾形 9"/>
          <p:cNvSpPr>
            <a:spLocks noChangeAspect="1"/>
          </p:cNvSpPr>
          <p:nvPr userDrawn="1"/>
        </p:nvSpPr>
        <p:spPr bwMode="auto">
          <a:xfrm>
            <a:off x="264259" y="305603"/>
            <a:ext cx="216000" cy="297545"/>
          </a:xfrm>
          <a:prstGeom prst="chevron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>
    <p:zoom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baseline="0">
          <a:solidFill>
            <a:schemeClr val="bg1"/>
          </a:solidFill>
          <a:latin typeface="Arial" pitchFamily="34" charset="0"/>
          <a:ea typeface="微软雅黑" pitchFamily="3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CC3300"/>
          </a:solidFill>
          <a:latin typeface="黑体" pitchFamily="2" charset="-122"/>
          <a:ea typeface="黑体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CC3300"/>
          </a:solidFill>
          <a:latin typeface="黑体" pitchFamily="2" charset="-122"/>
          <a:ea typeface="黑体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CC3300"/>
          </a:solidFill>
          <a:latin typeface="黑体" pitchFamily="2" charset="-122"/>
          <a:ea typeface="黑体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CC3300"/>
          </a:solidFill>
          <a:latin typeface="黑体" pitchFamily="2" charset="-122"/>
          <a:ea typeface="黑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CC3300"/>
          </a:solidFill>
          <a:latin typeface="黑体" pitchFamily="2" charset="-122"/>
          <a:ea typeface="黑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CC3300"/>
          </a:solidFill>
          <a:latin typeface="黑体" pitchFamily="2" charset="-122"/>
          <a:ea typeface="黑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CC3300"/>
          </a:solidFill>
          <a:latin typeface="黑体" pitchFamily="2" charset="-122"/>
          <a:ea typeface="黑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CC3300"/>
          </a:solidFill>
          <a:latin typeface="黑体" pitchFamily="2" charset="-122"/>
          <a:ea typeface="黑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 b="1">
          <a:solidFill>
            <a:schemeClr val="tx1"/>
          </a:solidFill>
          <a:latin typeface="+mn-lt"/>
          <a:ea typeface="+mn-ea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 b="1">
          <a:solidFill>
            <a:schemeClr val="tx1"/>
          </a:solidFill>
          <a:latin typeface="+mn-lt"/>
          <a:ea typeface="+mn-ea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 b="1">
          <a:solidFill>
            <a:schemeClr val="tx1"/>
          </a:solidFill>
          <a:latin typeface="+mn-lt"/>
          <a:ea typeface="+mn-ea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1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38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47.png"/><Relationship Id="rId9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0.png"/><Relationship Id="rId4" Type="http://schemas.openxmlformats.org/officeDocument/2006/relationships/image" Target="../media/image79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7" Type="http://schemas.openxmlformats.org/officeDocument/2006/relationships/image" Target="../media/image10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gif"/><Relationship Id="rId7" Type="http://schemas.openxmlformats.org/officeDocument/2006/relationships/image" Target="../media/image8.gif"/><Relationship Id="rId12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NULL"/><Relationship Id="rId5" Type="http://schemas.openxmlformats.org/officeDocument/2006/relationships/image" Target="../media/image310.png"/><Relationship Id="rId10" Type="http://schemas.openxmlformats.org/officeDocument/2006/relationships/image" Target="../media/image8.png"/><Relationship Id="rId4" Type="http://schemas.openxmlformats.org/officeDocument/2006/relationships/image" Target="../media/image210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967" y="4246240"/>
            <a:ext cx="9138033" cy="1703040"/>
          </a:xfrm>
        </p:spPr>
        <p:txBody>
          <a:bodyPr/>
          <a:lstStyle/>
          <a:p>
            <a:r>
              <a:rPr lang="en-US" altLang="zh-CN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Huawei Shen</a:t>
            </a:r>
          </a:p>
          <a:p>
            <a:r>
              <a:rPr lang="en-US" altLang="zh-CN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Institute of Computing Technology,</a:t>
            </a:r>
          </a:p>
          <a:p>
            <a:r>
              <a:rPr lang="en-US" altLang="zh-CN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Chinese Academy of Sciences</a:t>
            </a:r>
          </a:p>
          <a:p>
            <a:r>
              <a:rPr lang="en-US" altLang="zh-CN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2019.08.11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967" y="1944272"/>
            <a:ext cx="9138033" cy="1916832"/>
          </a:xfrm>
          <a:solidFill>
            <a:srgbClr val="FFFFFF"/>
          </a:solidFill>
        </p:spPr>
        <p:txBody>
          <a:bodyPr anchor="ctr"/>
          <a:lstStyle/>
          <a:p>
            <a:pPr algn="ctr"/>
            <a:r>
              <a:rPr lang="en-US" altLang="zh-CN" sz="4400" kern="1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Graph </a:t>
            </a:r>
            <a:br>
              <a:rPr lang="en-US" altLang="zh-CN" sz="4400" kern="1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CN" sz="4400" kern="1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Convolutional Neural Networks</a:t>
            </a:r>
            <a:endParaRPr lang="zh-CN" altLang="en-US" sz="4400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-1716" y="0"/>
            <a:ext cx="9180000" cy="12687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093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00" y="0"/>
            <a:ext cx="8697600" cy="918000"/>
          </a:xfrm>
        </p:spPr>
        <p:txBody>
          <a:bodyPr/>
          <a:lstStyle/>
          <a:p>
            <a:r>
              <a:rPr lang="en-US" altLang="zh-CN" sz="4000" kern="1200" dirty="0" smtClean="0">
                <a:latin typeface="Calibri" panose="020F0502020204030204" pitchFamily="34" charset="0"/>
                <a:cs typeface="Calibri" panose="020F0502020204030204" pitchFamily="34" charset="0"/>
                <a:sym typeface="黑体" panose="02010609060101010101" pitchFamily="49" charset="-122"/>
              </a:rPr>
              <a:t>Define convolution in spectral domain</a:t>
            </a:r>
            <a:endParaRPr lang="zh-CN" altLang="en-US" sz="4000" kern="1200" dirty="0">
              <a:latin typeface="Calibri" panose="020F0502020204030204" pitchFamily="34" charset="0"/>
              <a:cs typeface="Calibri" panose="020F0502020204030204" pitchFamily="34" charset="0"/>
              <a:sym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11449" y="1052736"/>
                <a:ext cx="8753040" cy="4947559"/>
              </a:xfrm>
            </p:spPr>
            <p:txBody>
              <a:bodyPr/>
              <a:lstStyle/>
              <a:p>
                <a:pPr>
                  <a:spcBef>
                    <a:spcPts val="600"/>
                  </a:spcBef>
                  <a:buClrTx/>
                </a:pPr>
                <a:r>
                  <a:rPr lang="en-US" altLang="zh-CN" sz="26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Convolution theorem</a:t>
                </a:r>
                <a:endParaRPr lang="en-US" altLang="zh-CN" sz="2600" b="1" kern="1200" dirty="0" smtClean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  <a:p>
                <a:pPr lvl="1">
                  <a:spcBef>
                    <a:spcPts val="600"/>
                  </a:spcBef>
                  <a:buClrTx/>
                </a:pPr>
                <a:r>
                  <a:rPr lang="en-US" altLang="zh-CN" sz="24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The Fourier </a:t>
                </a:r>
                <a:r>
                  <a:rPr lang="en-US" altLang="zh-CN" sz="2400" kern="1200" dirty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transform of a convolution of two signals is the </a:t>
                </a:r>
                <a:r>
                  <a:rPr lang="en-US" altLang="zh-CN" sz="24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point-wise </a:t>
                </a:r>
                <a:r>
                  <a:rPr lang="en-US" altLang="zh-CN" sz="2400" kern="1200" dirty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product of their Fourier </a:t>
                </a:r>
                <a:r>
                  <a:rPr lang="en-US" altLang="zh-CN" sz="24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transforms</a:t>
                </a:r>
              </a:p>
              <a:p>
                <a:pPr lvl="1">
                  <a:spcBef>
                    <a:spcPts val="600"/>
                  </a:spcBef>
                  <a:buClrTx/>
                </a:pPr>
                <a:endParaRPr lang="en-US" altLang="zh-CN" sz="2000" kern="1200" dirty="0" smtClean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  <a:p>
                <a:pPr lvl="1">
                  <a:spcBef>
                    <a:spcPts val="600"/>
                  </a:spcBef>
                  <a:buClrTx/>
                </a:pPr>
                <a:endParaRPr lang="en-US" altLang="zh-CN" sz="2000" kern="1200" dirty="0" smtClean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  <a:p>
                <a:pPr>
                  <a:spcBef>
                    <a:spcPts val="600"/>
                  </a:spcBef>
                  <a:buClrTx/>
                </a:pPr>
                <a:r>
                  <a:rPr lang="en-US" altLang="zh-CN" sz="24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According to convolution theorem, given a signal </a:t>
                </a:r>
                <a14:m>
                  <m:oMath xmlns:m="http://schemas.openxmlformats.org/officeDocument/2006/math">
                    <m:r>
                      <a:rPr lang="en-US" altLang="zh-CN" sz="2400" b="1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libri" panose="020F0502020204030204" pitchFamily="34" charset="0"/>
                      </a:rPr>
                      <m:t>𝒙</m:t>
                    </m:r>
                  </m:oMath>
                </a14:m>
                <a:r>
                  <a:rPr lang="en-US" altLang="zh-CN" sz="24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 as input and the other signal </a:t>
                </a:r>
                <a14:m>
                  <m:oMath xmlns:m="http://schemas.openxmlformats.org/officeDocument/2006/math">
                    <m:r>
                      <a:rPr lang="en-US" altLang="zh-CN" sz="2400" b="1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libri" panose="020F0502020204030204" pitchFamily="34" charset="0"/>
                      </a:rPr>
                      <m:t>𝒚</m:t>
                    </m:r>
                  </m:oMath>
                </a14:m>
                <a:r>
                  <a:rPr lang="en-US" altLang="zh-CN" sz="24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 as filter, graph convolution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1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  <m:t>∗</m:t>
                        </m:r>
                      </m:e>
                      <m:sub>
                        <m:r>
                          <a:rPr lang="en-US" altLang="zh-CN" sz="2400" b="1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  <m:t>𝑮</m:t>
                        </m:r>
                      </m:sub>
                    </m:sSub>
                    <m:r>
                      <a:rPr lang="en-US" altLang="zh-CN" sz="2400" b="1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altLang="zh-CN" sz="24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could be written as</a:t>
                </a:r>
              </a:p>
              <a:p>
                <a:pPr>
                  <a:spcBef>
                    <a:spcPts val="600"/>
                  </a:spcBef>
                  <a:buClrTx/>
                </a:pPr>
                <a:endParaRPr lang="en-US" altLang="zh-CN" sz="2400" kern="1200" dirty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  <a:p>
                <a:pPr>
                  <a:spcBef>
                    <a:spcPts val="600"/>
                  </a:spcBef>
                  <a:buClrTx/>
                </a:pPr>
                <a:endParaRPr lang="en-US" altLang="zh-CN" sz="2400" kern="1200" dirty="0" smtClean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  <a:p>
                <a:pPr marL="0" indent="0">
                  <a:spcBef>
                    <a:spcPts val="600"/>
                  </a:spcBef>
                  <a:buClrTx/>
                  <a:buNone/>
                </a:pPr>
                <a:r>
                  <a:rPr lang="en-US" altLang="zh-CN" sz="24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     Here, the convolution filter in spectral domain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  <m:t>𝑼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  <m:t>𝑻</m:t>
                        </m:r>
                      </m:sup>
                    </m:sSup>
                    <m:r>
                      <a:rPr lang="en-US" altLang="zh-CN" sz="24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libri" panose="020F0502020204030204" pitchFamily="34" charset="0"/>
                      </a:rPr>
                      <m:t>𝑦</m:t>
                    </m:r>
                  </m:oMath>
                </a14:m>
                <a:r>
                  <a:rPr lang="en-US" altLang="zh-CN" sz="24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.</a:t>
                </a:r>
                <a:endParaRPr lang="en-US" altLang="zh-CN" sz="2400" kern="1200" dirty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1449" y="1052736"/>
                <a:ext cx="8753040" cy="4947559"/>
              </a:xfrm>
              <a:blipFill rotWithShape="0">
                <a:blip r:embed="rId3"/>
                <a:stretch>
                  <a:fillRect l="-348" t="-1110" r="-1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xmlns="" id="{59F35EB2-A5B9-406D-B87B-9700E90D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6305" y="6474577"/>
            <a:ext cx="520521" cy="383423"/>
          </a:xfrm>
          <a:prstGeom prst="rect">
            <a:avLst/>
          </a:prstGeom>
        </p:spPr>
        <p:txBody>
          <a:bodyPr/>
          <a:lstStyle/>
          <a:p>
            <a:fld id="{F58209B2-4306-46CD-9424-9DB79656E1A9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4" name="AutoShape 4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6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2483768" y="4221088"/>
                <a:ext cx="3924729" cy="5527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libri" panose="020F0502020204030204" pitchFamily="34" charset="0"/>
                                    </a:rPr>
                                    <m:t>𝑼</m:t>
                                  </m:r>
                                </m:e>
                                <m:sup>
                                  <m:r>
                                    <a:rPr lang="en-US" altLang="zh-CN" sz="2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libri" panose="020F0502020204030204" pitchFamily="34" charset="0"/>
                                    </a:rPr>
                                    <m:t>𝑻</m:t>
                                  </m:r>
                                </m:sup>
                              </m:sSup>
                              <m:r>
                                <a:rPr lang="en-US" altLang="zh-CN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libri" panose="020F0502020204030204" pitchFamily="34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⨀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libri" panose="020F0502020204030204" pitchFamily="34" charset="0"/>
                                    </a:rPr>
                                    <m:t>𝑼</m:t>
                                  </m:r>
                                </m:e>
                                <m:sup>
                                  <m:r>
                                    <a:rPr lang="en-US" altLang="zh-CN" sz="2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libri" panose="020F0502020204030204" pitchFamily="34" charset="0"/>
                                    </a:rPr>
                                    <m:t>𝑻</m:t>
                                  </m:r>
                                </m:sup>
                              </m:sSup>
                              <m:r>
                                <a:rPr lang="en-US" altLang="zh-CN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libri" panose="020F0502020204030204" pitchFamily="34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221088"/>
                <a:ext cx="3924729" cy="55271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440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00" y="0"/>
            <a:ext cx="8697600" cy="918000"/>
          </a:xfrm>
        </p:spPr>
        <p:txBody>
          <a:bodyPr/>
          <a:lstStyle/>
          <a:p>
            <a:r>
              <a:rPr lang="en-US" altLang="zh-CN" sz="4000" kern="1200" dirty="0" smtClean="0">
                <a:latin typeface="Calibri" panose="020F0502020204030204" pitchFamily="34" charset="0"/>
                <a:cs typeface="Calibri" panose="020F0502020204030204" pitchFamily="34" charset="0"/>
                <a:sym typeface="黑体" panose="02010609060101010101" pitchFamily="49" charset="-122"/>
              </a:rPr>
              <a:t>Define convolution in spectral domain</a:t>
            </a:r>
            <a:endParaRPr lang="zh-CN" altLang="en-US" sz="4000" kern="1200" dirty="0">
              <a:latin typeface="Calibri" panose="020F0502020204030204" pitchFamily="34" charset="0"/>
              <a:cs typeface="Calibri" panose="020F0502020204030204" pitchFamily="34" charset="0"/>
              <a:sym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11449" y="1052736"/>
                <a:ext cx="8753040" cy="4947559"/>
              </a:xfrm>
            </p:spPr>
            <p:txBody>
              <a:bodyPr/>
              <a:lstStyle/>
              <a:p>
                <a:pPr>
                  <a:spcBef>
                    <a:spcPts val="600"/>
                  </a:spcBef>
                  <a:buClrTx/>
                </a:pPr>
                <a:r>
                  <a:rPr lang="en-US" altLang="zh-CN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Graph convolution in spectral domain</a:t>
                </a:r>
              </a:p>
              <a:p>
                <a:pPr lvl="1">
                  <a:spcBef>
                    <a:spcPts val="600"/>
                  </a:spcBef>
                  <a:buClrTx/>
                </a:pPr>
                <a:r>
                  <a:rPr lang="en-US" altLang="zh-CN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  <m:t>𝑼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  <m:t>𝑻</m:t>
                        </m:r>
                      </m:sup>
                    </m:sSup>
                    <m:r>
                      <a:rPr lang="en-US" altLang="zh-C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libri" panose="020F0502020204030204" pitchFamily="34" charset="0"/>
                      </a:rPr>
                      <m:t>𝑦</m:t>
                    </m:r>
                    <m:r>
                      <a:rPr lang="en-US" altLang="zh-CN" sz="24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sz="24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Calibri" panose="020F0502020204030204" pitchFamily="34" charset="0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Calibri" panose="020F0502020204030204" pitchFamily="34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⋯</m:t>
                            </m:r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libri" panose="020F0502020204030204" pitchFamily="34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Calibri" panose="020F0502020204030204" pitchFamily="34" charset="0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Calibri" panose="020F0502020204030204" pitchFamily="34" charset="0"/>
                                  </a:rPr>
                                  <m:t>𝒏</m:t>
                                </m:r>
                                <m:r>
                                  <a:rPr lang="en-US" altLang="zh-CN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en-US" altLang="zh-CN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Calibri" panose="020F0502020204030204" pitchFamily="34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sz="24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𝜽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𝐝𝐢𝐚𝐠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Calibri" panose="020F0502020204030204" pitchFamily="34" charset="0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Calibri" panose="020F0502020204030204" pitchFamily="34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⋯</m:t>
                            </m:r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libri" panose="020F0502020204030204" pitchFamily="34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Calibri" panose="020F0502020204030204" pitchFamily="34" charset="0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Calibri" panose="020F0502020204030204" pitchFamily="34" charset="0"/>
                                  </a:rPr>
                                  <m:t>𝒏</m:t>
                                </m:r>
                                <m:r>
                                  <a:rPr lang="en-US" altLang="zh-CN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en-US" altLang="zh-CN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Calibri" panose="020F0502020204030204" pitchFamily="34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zh-CN" sz="24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, we have</a:t>
                </a:r>
              </a:p>
              <a:p>
                <a:pPr lvl="1">
                  <a:spcBef>
                    <a:spcPts val="600"/>
                  </a:spcBef>
                  <a:buClrTx/>
                </a:pPr>
                <a:endParaRPr lang="en-US" altLang="zh-CN" sz="2200" b="1" kern="1200" dirty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  <a:p>
                <a:pPr>
                  <a:spcBef>
                    <a:spcPts val="600"/>
                  </a:spcBef>
                  <a:buClrTx/>
                </a:pPr>
                <a:endParaRPr lang="en-US" altLang="zh-CN" sz="2600" kern="1200" dirty="0" smtClean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  <a:p>
                <a:pPr>
                  <a:spcBef>
                    <a:spcPts val="600"/>
                  </a:spcBef>
                  <a:buClrTx/>
                </a:pPr>
                <a:endParaRPr lang="en-US" altLang="zh-CN" sz="2600" b="1" kern="1200" dirty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  <a:p>
                <a:pPr>
                  <a:spcBef>
                    <a:spcPts val="600"/>
                  </a:spcBef>
                  <a:buClrTx/>
                </a:pPr>
                <a:endParaRPr lang="en-US" altLang="zh-CN" sz="2600" kern="1200" dirty="0" smtClean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  <a:p>
                <a:pPr>
                  <a:spcBef>
                    <a:spcPts val="600"/>
                  </a:spcBef>
                  <a:buClrTx/>
                </a:pPr>
                <a:endParaRPr lang="en-US" altLang="zh-CN" sz="2600" b="1" kern="1200" dirty="0" smtClean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1449" y="1052736"/>
                <a:ext cx="8753040" cy="4947559"/>
              </a:xfrm>
              <a:blipFill rotWithShape="0">
                <a:blip r:embed="rId3"/>
                <a:stretch>
                  <a:fillRect l="-487" t="-1233" r="-4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xmlns="" id="{59F35EB2-A5B9-406D-B87B-9700E90D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6305" y="6474577"/>
            <a:ext cx="520521" cy="383423"/>
          </a:xfrm>
          <a:prstGeom prst="rect">
            <a:avLst/>
          </a:prstGeom>
        </p:spPr>
        <p:txBody>
          <a:bodyPr/>
          <a:lstStyle/>
          <a:p>
            <a:fld id="{F58209B2-4306-46CD-9424-9DB79656E1A9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4" name="AutoShape 4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6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2951527" y="3989232"/>
                <a:ext cx="2564998" cy="375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  <m:sub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𝑼</m:t>
                      </m:r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zh-CN" altLang="en-US" sz="24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sub>
                      </m:sSub>
                      <m:sSup>
                        <m:sSupPr>
                          <m:ctrlPr>
                            <a:rPr lang="en-US" altLang="zh-CN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altLang="zh-CN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libri" panose="020F0502020204030204" pitchFamily="34" charset="0"/>
                            </a:rPr>
                            <m:t>𝑼</m:t>
                          </m:r>
                        </m:e>
                        <m:sup>
                          <m:r>
                            <a:rPr lang="en-US" altLang="zh-CN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libri" panose="020F0502020204030204" pitchFamily="34" charset="0"/>
                            </a:rPr>
                            <m:t>𝑻</m:t>
                          </m:r>
                        </m:sup>
                      </m:sSup>
                      <m:r>
                        <a:rPr lang="en-US" altLang="zh-CN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m:t>𝒙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527" y="3989232"/>
                <a:ext cx="2564998" cy="375872"/>
              </a:xfrm>
              <a:prstGeom prst="rect">
                <a:avLst/>
              </a:prstGeom>
              <a:blipFill rotWithShape="0">
                <a:blip r:embed="rId4"/>
                <a:stretch>
                  <a:fillRect l="-1188" r="-1188" b="-290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2231447" y="2621080"/>
                <a:ext cx="3924729" cy="5527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  <m:sub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𝑼</m:t>
                      </m:r>
                      <m:d>
                        <m:d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libri" panose="020F0502020204030204" pitchFamily="34" charset="0"/>
                                    </a:rPr>
                                    <m:t>𝑼</m:t>
                                  </m:r>
                                </m:e>
                                <m:sup>
                                  <m:r>
                                    <a:rPr lang="en-US" altLang="zh-CN" sz="2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libri" panose="020F0502020204030204" pitchFamily="34" charset="0"/>
                                    </a:rPr>
                                    <m:t>𝑻</m:t>
                                  </m:r>
                                </m:sup>
                              </m:sSup>
                              <m:r>
                                <a:rPr lang="en-US" altLang="zh-CN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libri" panose="020F0502020204030204" pitchFamily="34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⨀</m:t>
                          </m:r>
                          <m:d>
                            <m:d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libri" panose="020F0502020204030204" pitchFamily="34" charset="0"/>
                                    </a:rPr>
                                    <m:t>𝑼</m:t>
                                  </m:r>
                                </m:e>
                                <m:sup>
                                  <m:r>
                                    <a:rPr lang="en-US" altLang="zh-CN" sz="2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libri" panose="020F0502020204030204" pitchFamily="34" charset="0"/>
                                    </a:rPr>
                                    <m:t>𝑻</m:t>
                                  </m:r>
                                </m:sup>
                              </m:sSup>
                              <m:r>
                                <a:rPr lang="en-US" altLang="zh-CN" sz="2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libri" panose="020F0502020204030204" pitchFamily="34" charset="0"/>
                                </a:rPr>
                                <m:t>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447" y="2621080"/>
                <a:ext cx="3924729" cy="55271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下箭头 6"/>
          <p:cNvSpPr/>
          <p:nvPr/>
        </p:nvSpPr>
        <p:spPr bwMode="auto">
          <a:xfrm>
            <a:off x="4503650" y="3212976"/>
            <a:ext cx="484632" cy="504056"/>
          </a:xfrm>
          <a:prstGeom prst="down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圆角矩形 11"/>
          <p:cNvSpPr/>
          <p:nvPr/>
        </p:nvSpPr>
        <p:spPr bwMode="auto">
          <a:xfrm>
            <a:off x="4891564" y="3867870"/>
            <a:ext cx="576064" cy="576064"/>
          </a:xfrm>
          <a:prstGeom prst="roundRect">
            <a:avLst/>
          </a:prstGeom>
          <a:noFill/>
          <a:ln w="9525" cap="flat" cmpd="sng" algn="ctr">
            <a:solidFill>
              <a:srgbClr val="F8190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4" name="圆角矩形 13"/>
          <p:cNvSpPr/>
          <p:nvPr/>
        </p:nvSpPr>
        <p:spPr bwMode="auto">
          <a:xfrm>
            <a:off x="6693086" y="5085184"/>
            <a:ext cx="2232248" cy="93610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Step 1: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Graph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Fourier Transform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355060" y="5085184"/>
            <a:ext cx="2464038" cy="93610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Step 3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Graph Fourier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Inverse Transform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6" name="圆角矩形 15"/>
          <p:cNvSpPr/>
          <p:nvPr/>
        </p:nvSpPr>
        <p:spPr bwMode="auto">
          <a:xfrm>
            <a:off x="3531956" y="5085184"/>
            <a:ext cx="2448272" cy="936104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Step 2: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Convolution</a:t>
            </a:r>
            <a:r>
              <a:rPr kumimoji="0" lang="en-US" altLang="zh-CN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in spectral domain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7" name="左箭头 16"/>
          <p:cNvSpPr/>
          <p:nvPr/>
        </p:nvSpPr>
        <p:spPr bwMode="auto">
          <a:xfrm>
            <a:off x="6068402" y="5364272"/>
            <a:ext cx="504056" cy="432048"/>
          </a:xfrm>
          <a:prstGeom prst="lef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8" name="左箭头 17"/>
          <p:cNvSpPr/>
          <p:nvPr/>
        </p:nvSpPr>
        <p:spPr bwMode="auto">
          <a:xfrm>
            <a:off x="2922638" y="5364272"/>
            <a:ext cx="504056" cy="432048"/>
          </a:xfrm>
          <a:prstGeom prst="lef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20" name="直接箭头连接符 19"/>
          <p:cNvCxnSpPr>
            <a:endCxn id="14" idx="0"/>
          </p:cNvCxnSpPr>
          <p:nvPr/>
        </p:nvCxnSpPr>
        <p:spPr bwMode="auto">
          <a:xfrm>
            <a:off x="5508104" y="4437112"/>
            <a:ext cx="2301106" cy="648072"/>
          </a:xfrm>
          <a:prstGeom prst="straightConnector1">
            <a:avLst/>
          </a:prstGeom>
          <a:solidFill>
            <a:srgbClr val="CCFFCC">
              <a:alpha val="80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直接箭头连接符 22"/>
          <p:cNvCxnSpPr>
            <a:endCxn id="16" idx="0"/>
          </p:cNvCxnSpPr>
          <p:nvPr/>
        </p:nvCxnSpPr>
        <p:spPr bwMode="auto">
          <a:xfrm>
            <a:off x="4644008" y="4437112"/>
            <a:ext cx="112084" cy="648072"/>
          </a:xfrm>
          <a:prstGeom prst="straightConnector1">
            <a:avLst/>
          </a:prstGeom>
          <a:solidFill>
            <a:srgbClr val="CCFFCC">
              <a:alpha val="80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直接箭头连接符 24"/>
          <p:cNvCxnSpPr>
            <a:endCxn id="15" idx="0"/>
          </p:cNvCxnSpPr>
          <p:nvPr/>
        </p:nvCxnSpPr>
        <p:spPr bwMode="auto">
          <a:xfrm flipH="1">
            <a:off x="1587079" y="4437112"/>
            <a:ext cx="2768897" cy="648072"/>
          </a:xfrm>
          <a:prstGeom prst="straightConnector1">
            <a:avLst/>
          </a:prstGeom>
          <a:solidFill>
            <a:srgbClr val="CCFFCC">
              <a:alpha val="80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直接连接符 28"/>
          <p:cNvCxnSpPr/>
          <p:nvPr/>
        </p:nvCxnSpPr>
        <p:spPr bwMode="auto">
          <a:xfrm>
            <a:off x="4504972" y="4437112"/>
            <a:ext cx="395536" cy="0"/>
          </a:xfrm>
          <a:prstGeom prst="line">
            <a:avLst/>
          </a:prstGeom>
          <a:solidFill>
            <a:srgbClr val="CCFFCC">
              <a:alpha val="80000"/>
            </a:srgbClr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圆角矩形 32"/>
          <p:cNvSpPr/>
          <p:nvPr/>
        </p:nvSpPr>
        <p:spPr bwMode="auto">
          <a:xfrm>
            <a:off x="4340210" y="3861048"/>
            <a:ext cx="216024" cy="576064"/>
          </a:xfrm>
          <a:prstGeom prst="roundRect">
            <a:avLst/>
          </a:prstGeom>
          <a:noFill/>
          <a:ln w="9525" cap="flat" cmpd="sng" algn="ctr">
            <a:solidFill>
              <a:srgbClr val="F8190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/>
              <p:cNvSpPr txBox="1"/>
              <p:nvPr/>
            </p:nvSpPr>
            <p:spPr>
              <a:xfrm>
                <a:off x="7596336" y="6093296"/>
                <a:ext cx="639534" cy="375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altLang="zh-CN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libri" panose="020F0502020204030204" pitchFamily="34" charset="0"/>
                            </a:rPr>
                            <m:t>𝑼</m:t>
                          </m:r>
                        </m:e>
                        <m:sup>
                          <m:r>
                            <a:rPr lang="en-US" altLang="zh-CN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libri" panose="020F0502020204030204" pitchFamily="34" charset="0"/>
                            </a:rPr>
                            <m:t>𝑻</m:t>
                          </m:r>
                        </m:sup>
                      </m:sSup>
                      <m:r>
                        <a:rPr lang="en-US" altLang="zh-CN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m:t>𝒙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35" name="文本框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6093296"/>
                <a:ext cx="639534" cy="375872"/>
              </a:xfrm>
              <a:prstGeom prst="rect">
                <a:avLst/>
              </a:prstGeom>
              <a:blipFill rotWithShape="0">
                <a:blip r:embed="rId6"/>
                <a:stretch>
                  <a:fillRect l="-9524" r="-4762" b="-98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/>
              <p:cNvSpPr txBox="1"/>
              <p:nvPr/>
            </p:nvSpPr>
            <p:spPr>
              <a:xfrm>
                <a:off x="4139952" y="6093296"/>
                <a:ext cx="1000146" cy="375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zh-CN" altLang="en-US" sz="24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sub>
                      </m:sSub>
                      <m:sSup>
                        <m:sSupPr>
                          <m:ctrlPr>
                            <a:rPr lang="en-US" altLang="zh-CN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altLang="zh-CN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libri" panose="020F0502020204030204" pitchFamily="34" charset="0"/>
                            </a:rPr>
                            <m:t>𝑼</m:t>
                          </m:r>
                        </m:e>
                        <m:sup>
                          <m:r>
                            <a:rPr lang="en-US" altLang="zh-CN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libri" panose="020F0502020204030204" pitchFamily="34" charset="0"/>
                            </a:rPr>
                            <m:t>𝑻</m:t>
                          </m:r>
                        </m:sup>
                      </m:sSup>
                      <m:r>
                        <a:rPr lang="en-US" altLang="zh-CN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m:t>𝒙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37" name="文本框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6093296"/>
                <a:ext cx="1000146" cy="375872"/>
              </a:xfrm>
              <a:prstGeom prst="rect">
                <a:avLst/>
              </a:prstGeom>
              <a:blipFill rotWithShape="0">
                <a:blip r:embed="rId7"/>
                <a:stretch>
                  <a:fillRect l="-6098" r="-3659" b="-295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/>
              <p:cNvSpPr txBox="1"/>
              <p:nvPr/>
            </p:nvSpPr>
            <p:spPr>
              <a:xfrm>
                <a:off x="971170" y="6093296"/>
                <a:ext cx="1224566" cy="375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𝑼</m:t>
                      </m:r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zh-CN" altLang="en-US" sz="24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sub>
                      </m:sSub>
                      <m:sSup>
                        <m:sSupPr>
                          <m:ctrlPr>
                            <a:rPr lang="en-US" altLang="zh-CN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altLang="zh-CN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libri" panose="020F0502020204030204" pitchFamily="34" charset="0"/>
                            </a:rPr>
                            <m:t>𝑼</m:t>
                          </m:r>
                        </m:e>
                        <m:sup>
                          <m:r>
                            <a:rPr lang="en-US" altLang="zh-CN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libri" panose="020F0502020204030204" pitchFamily="34" charset="0"/>
                            </a:rPr>
                            <m:t>𝑻</m:t>
                          </m:r>
                        </m:sup>
                      </m:sSup>
                      <m:r>
                        <a:rPr lang="en-US" altLang="zh-CN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m:t>𝒙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39" name="文本框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170" y="6093296"/>
                <a:ext cx="1224566" cy="375872"/>
              </a:xfrm>
              <a:prstGeom prst="rect">
                <a:avLst/>
              </a:prstGeom>
              <a:blipFill rotWithShape="0">
                <a:blip r:embed="rId8"/>
                <a:stretch>
                  <a:fillRect l="-4478" r="-2488" b="-295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513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00" y="0"/>
            <a:ext cx="8697600" cy="918000"/>
          </a:xfrm>
        </p:spPr>
        <p:txBody>
          <a:bodyPr/>
          <a:lstStyle/>
          <a:p>
            <a:r>
              <a:rPr lang="en-US" altLang="zh-CN" sz="4000" kern="1200" dirty="0" smtClean="0">
                <a:sym typeface="黑体" panose="02010609060101010101" pitchFamily="49" charset="-122"/>
              </a:rPr>
              <a:t>Spectral Graph CNN</a:t>
            </a:r>
            <a:endParaRPr lang="zh-CN" altLang="en-US" sz="4000" kern="1200" dirty="0">
              <a:sym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1449" y="1052736"/>
            <a:ext cx="8753040" cy="4947559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en-US" altLang="zh-CN" sz="2800" kern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Spectral Graph CNN</a:t>
            </a:r>
          </a:p>
          <a:p>
            <a:pPr lvl="1">
              <a:lnSpc>
                <a:spcPct val="125000"/>
              </a:lnSpc>
              <a:spcBef>
                <a:spcPts val="600"/>
              </a:spcBef>
            </a:pPr>
            <a:endParaRPr lang="en-US" altLang="zh-CN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25000"/>
              </a:lnSpc>
              <a:spcBef>
                <a:spcPts val="600"/>
              </a:spcBef>
            </a:pPr>
            <a:endParaRPr lang="en-US" altLang="zh-CN" sz="2400" kern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25000"/>
              </a:lnSpc>
              <a:spcBef>
                <a:spcPts val="600"/>
              </a:spcBef>
            </a:pPr>
            <a:endParaRPr lang="en-US" altLang="zh-CN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25000"/>
              </a:lnSpc>
              <a:spcBef>
                <a:spcPts val="600"/>
              </a:spcBef>
            </a:pPr>
            <a:endParaRPr lang="en-US" altLang="zh-CN" sz="2400" kern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xmlns="" id="{59F35EB2-A5B9-406D-B87B-9700E90D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6305" y="6474577"/>
            <a:ext cx="520521" cy="383423"/>
          </a:xfrm>
          <a:prstGeom prst="rect">
            <a:avLst/>
          </a:prstGeom>
        </p:spPr>
        <p:txBody>
          <a:bodyPr/>
          <a:lstStyle/>
          <a:p>
            <a:fld id="{F58209B2-4306-46CD-9424-9DB79656E1A9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67492" y="1916832"/>
                <a:ext cx="3264548" cy="984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+1,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r>
                        <a:rPr lang="en-US" altLang="zh-CN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zh-CN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𝑈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492" y="1916832"/>
                <a:ext cx="3264548" cy="98405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05064"/>
            <a:ext cx="5241000" cy="203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4283968" y="2227687"/>
            <a:ext cx="360000" cy="457200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线形标注 1(带强调线) 17"/>
              <p:cNvSpPr/>
              <p:nvPr/>
            </p:nvSpPr>
            <p:spPr bwMode="auto">
              <a:xfrm>
                <a:off x="5393232" y="1700808"/>
                <a:ext cx="2635152" cy="612648"/>
              </a:xfrm>
              <a:prstGeom prst="accentCallout1">
                <a:avLst>
                  <a:gd name="adj1" fmla="val 18750"/>
                  <a:gd name="adj2" fmla="val -8333"/>
                  <a:gd name="adj3" fmla="val 86766"/>
                  <a:gd name="adj4" fmla="val -29359"/>
                </a:avLst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rgbClr val="F819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dirty="0" smtClean="0"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Signals in </a:t>
                </a:r>
                <a:r>
                  <a:rPr lang="en-US" altLang="zh-CN" sz="2000" dirty="0"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the</a:t>
                </a:r>
                <a:r>
                  <a:rPr lang="en-US" altLang="zh-CN" sz="2000" dirty="0" smtClean="0"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en-US" altLang="zh-CN" sz="2000" dirty="0" smtClean="0"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-</a:t>
                </a:r>
                <a:r>
                  <a:rPr lang="en-US" altLang="zh-CN" sz="2000" dirty="0" err="1" smtClean="0"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th</a:t>
                </a:r>
                <a:r>
                  <a:rPr lang="en-US" altLang="zh-CN" sz="2000" dirty="0" smtClean="0"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 layer</a:t>
                </a:r>
                <a:endParaRPr kumimoji="0" lang="zh-CN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线形标注 1(带强调线)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3232" y="1700808"/>
                <a:ext cx="2635152" cy="612648"/>
              </a:xfrm>
              <a:prstGeom prst="accentCallout1">
                <a:avLst>
                  <a:gd name="adj1" fmla="val 18750"/>
                  <a:gd name="adj2" fmla="val -8333"/>
                  <a:gd name="adj3" fmla="val 86766"/>
                  <a:gd name="adj4" fmla="val -29359"/>
                </a:avLst>
              </a:prstGeom>
              <a:blipFill rotWithShape="0">
                <a:blip r:embed="rId5"/>
                <a:stretch>
                  <a:fillRect r="-1429"/>
                </a:stretch>
              </a:blipFill>
              <a:ln w="9525" cap="flat" cmpd="sng" algn="ctr">
                <a:solidFill>
                  <a:srgbClr val="F819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圆角矩形 19"/>
          <p:cNvSpPr/>
          <p:nvPr/>
        </p:nvSpPr>
        <p:spPr bwMode="auto">
          <a:xfrm>
            <a:off x="3535312" y="2204864"/>
            <a:ext cx="432000" cy="457200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线形标注 1(带强调线) 20"/>
              <p:cNvSpPr/>
              <p:nvPr/>
            </p:nvSpPr>
            <p:spPr bwMode="auto">
              <a:xfrm>
                <a:off x="5277792" y="2636912"/>
                <a:ext cx="2822600" cy="612648"/>
              </a:xfrm>
              <a:prstGeom prst="accentCallout1">
                <a:avLst>
                  <a:gd name="adj1" fmla="val 70056"/>
                  <a:gd name="adj2" fmla="val -8333"/>
                  <a:gd name="adj3" fmla="val 6912"/>
                  <a:gd name="adj4" fmla="val -51190"/>
                </a:avLst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rgbClr val="F819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dirty="0" smtClean="0"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Filter in the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en-US" altLang="zh-CN" sz="2000" dirty="0" smtClean="0"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-</a:t>
                </a:r>
                <a:r>
                  <a:rPr lang="en-US" altLang="zh-CN" sz="2000" dirty="0" err="1" smtClean="0"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th</a:t>
                </a:r>
                <a:r>
                  <a:rPr lang="en-US" altLang="zh-CN" sz="2000" dirty="0" smtClean="0"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 layer</a:t>
                </a:r>
                <a:endParaRPr kumimoji="0" lang="zh-CN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线形标注 1(带强调线)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77792" y="2636912"/>
                <a:ext cx="2822600" cy="612648"/>
              </a:xfrm>
              <a:prstGeom prst="accentCallout1">
                <a:avLst>
                  <a:gd name="adj1" fmla="val 70056"/>
                  <a:gd name="adj2" fmla="val -8333"/>
                  <a:gd name="adj3" fmla="val 6912"/>
                  <a:gd name="adj4" fmla="val -51190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 w="9525" cap="flat" cmpd="sng" algn="ctr">
                <a:solidFill>
                  <a:srgbClr val="F819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矩形 21"/>
          <p:cNvSpPr/>
          <p:nvPr/>
        </p:nvSpPr>
        <p:spPr>
          <a:xfrm>
            <a:off x="35496" y="6309320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J. </a:t>
            </a:r>
            <a:r>
              <a:rPr lang="en-US" altLang="zh-CN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Bruna</a:t>
            </a:r>
            <a:r>
              <a:rPr lang="en-US" altLang="zh-CN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W. </a:t>
            </a:r>
            <a:r>
              <a:rPr lang="en-US" altLang="zh-CN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Zaremba</a:t>
            </a:r>
            <a:r>
              <a:rPr lang="en-US" altLang="zh-CN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A. </a:t>
            </a:r>
            <a:r>
              <a:rPr lang="en-US" altLang="zh-CN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Szlam</a:t>
            </a:r>
            <a:r>
              <a:rPr lang="en-US" altLang="zh-CN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and Y</a:t>
            </a:r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r>
              <a:rPr lang="en-US" altLang="zh-CN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LeCun</a:t>
            </a:r>
            <a:r>
              <a:rPr lang="en-US" altLang="zh-CN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Spectral networks and locally connected networks on graphs. </a:t>
            </a:r>
          </a:p>
          <a:p>
            <a:r>
              <a:rPr lang="en-US" altLang="zh-CN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ICLR, 2014.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3"/>
              <p:cNvSpPr txBox="1"/>
              <p:nvPr/>
            </p:nvSpPr>
            <p:spPr>
              <a:xfrm>
                <a:off x="5467628" y="3645024"/>
                <a:ext cx="3672408" cy="14773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txBody>
              <a:bodyPr wrap="square" lIns="0" rIns="0" rtlCol="0">
                <a:spAutoFit/>
              </a:bodyPr>
              <a:lstStyle/>
              <a:p>
                <a:pPr marL="180000"/>
                <a:r>
                  <a:rPr kumimoji="1" lang="en-US" altLang="zh-CN" sz="2000" dirty="0" smtClean="0"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Graph Fourier Transform</a:t>
                </a:r>
              </a:p>
              <a:p>
                <a:pPr marL="1800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0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zh-CN" sz="2000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kumimoji="1" lang="en-US" altLang="zh-CN" sz="20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000" b="0" i="1">
                              <a:latin typeface="Cambria Math" charset="0"/>
                            </a:rPr>
                            <m:t>𝑈</m:t>
                          </m:r>
                        </m:e>
                        <m:sup>
                          <m:r>
                            <a:rPr kumimoji="1" lang="en-US" altLang="zh-CN" sz="2000" b="0" i="1">
                              <a:latin typeface="Cambria Math" charset="0"/>
                            </a:rPr>
                            <m:t>𝑇</m:t>
                          </m:r>
                        </m:sup>
                      </m:sSup>
                      <m:r>
                        <a:rPr kumimoji="1" lang="en-US" altLang="zh-CN" sz="20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kumimoji="1" lang="en-US" altLang="zh-CN" sz="2000" dirty="0" smtClean="0"/>
              </a:p>
              <a:p>
                <a:pPr marL="180000">
                  <a:spcBef>
                    <a:spcPts val="1200"/>
                  </a:spcBef>
                </a:pPr>
                <a:r>
                  <a:rPr kumimoji="1" lang="en-US" altLang="zh-CN" sz="2000" dirty="0"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Graph Fourier Inverse Transform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i="1">
                          <a:latin typeface="Cambria Math"/>
                        </a:rPr>
                        <m:t>𝑥</m:t>
                      </m:r>
                      <m:r>
                        <a:rPr kumimoji="1" lang="en-US" altLang="zh-CN" sz="2000" i="1">
                          <a:latin typeface="Cambria Math"/>
                        </a:rPr>
                        <m:t>=</m:t>
                      </m:r>
                      <m:r>
                        <a:rPr kumimoji="1" lang="en-US" altLang="zh-CN" sz="2000" b="0" i="1" smtClean="0">
                          <a:latin typeface="Cambria Math"/>
                        </a:rPr>
                        <m:t>𝑈</m:t>
                      </m:r>
                      <m:sSup>
                        <m:sSup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0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zh-CN" sz="2000" i="1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kumimoji="1" lang="en-US" altLang="zh-CN" sz="2000" dirty="0"/>
              </a:p>
            </p:txBody>
          </p:sp>
        </mc:Choice>
        <mc:Fallback xmlns="">
          <p:sp>
            <p:nvSpPr>
              <p:cNvPr id="23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628" y="3645024"/>
                <a:ext cx="3672408" cy="1477328"/>
              </a:xfrm>
              <a:prstGeom prst="rect">
                <a:avLst/>
              </a:prstGeom>
              <a:blipFill rotWithShape="0">
                <a:blip r:embed="rId7"/>
                <a:stretch>
                  <a:fillRect t="-2049"/>
                </a:stretch>
              </a:blipFill>
              <a:ln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组合 33"/>
          <p:cNvGrpSpPr/>
          <p:nvPr/>
        </p:nvGrpSpPr>
        <p:grpSpPr>
          <a:xfrm>
            <a:off x="3347864" y="2996952"/>
            <a:ext cx="2088232" cy="648072"/>
            <a:chOff x="4386376" y="3836420"/>
            <a:chExt cx="2088232" cy="648072"/>
          </a:xfrm>
        </p:grpSpPr>
        <p:cxnSp>
          <p:nvCxnSpPr>
            <p:cNvPr id="25" name="直接箭头连接符 24"/>
            <p:cNvCxnSpPr/>
            <p:nvPr/>
          </p:nvCxnSpPr>
          <p:spPr bwMode="auto">
            <a:xfrm flipH="1" flipV="1">
              <a:off x="4962440" y="3836422"/>
              <a:ext cx="1512168" cy="648070"/>
            </a:xfrm>
            <a:prstGeom prst="straightConnector1">
              <a:avLst/>
            </a:prstGeom>
            <a:solidFill>
              <a:srgbClr val="CCFFCC">
                <a:alpha val="80000"/>
              </a:srgbClr>
            </a:solidFill>
            <a:ln w="9525" cap="flat" cmpd="sng" algn="ctr">
              <a:solidFill>
                <a:srgbClr val="F81902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31" name="直接连接符 30"/>
            <p:cNvCxnSpPr/>
            <p:nvPr/>
          </p:nvCxnSpPr>
          <p:spPr bwMode="auto">
            <a:xfrm>
              <a:off x="4386376" y="3836420"/>
              <a:ext cx="1080000" cy="0"/>
            </a:xfrm>
            <a:prstGeom prst="line">
              <a:avLst/>
            </a:prstGeom>
            <a:solidFill>
              <a:srgbClr val="CCFFCC">
                <a:alpha val="80000"/>
              </a:srgbClr>
            </a:solidFill>
            <a:ln w="9525" cap="flat" cmpd="sng" algn="ctr">
              <a:solidFill>
                <a:srgbClr val="F81902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1"/>
              <p:cNvSpPr txBox="1"/>
              <p:nvPr/>
            </p:nvSpPr>
            <p:spPr>
              <a:xfrm>
                <a:off x="755576" y="2924944"/>
                <a:ext cx="14171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⋯,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924944"/>
                <a:ext cx="1417119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5172" r="-862" b="-3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265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00" y="0"/>
            <a:ext cx="8697600" cy="918000"/>
          </a:xfrm>
        </p:spPr>
        <p:txBody>
          <a:bodyPr/>
          <a:lstStyle/>
          <a:p>
            <a:r>
              <a:rPr lang="en-US" altLang="zh-CN" sz="4000" kern="1200" dirty="0" smtClean="0">
                <a:latin typeface="Calibri" panose="020F0502020204030204" pitchFamily="34" charset="0"/>
                <a:cs typeface="Calibri" panose="020F0502020204030204" pitchFamily="34" charset="0"/>
                <a:sym typeface="黑体" panose="02010609060101010101" pitchFamily="49" charset="-122"/>
              </a:rPr>
              <a:t>Shortcomings of Spectral graph CNN</a:t>
            </a:r>
            <a:endParaRPr lang="zh-CN" altLang="en-US" sz="4400" kern="1200" dirty="0">
              <a:latin typeface="Calibri" panose="020F0502020204030204" pitchFamily="34" charset="0"/>
              <a:cs typeface="Calibri" panose="020F0502020204030204" pitchFamily="34" charset="0"/>
              <a:sym typeface="黑体" panose="02010609060101010101" pitchFamily="49" charset="-122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xmlns="" id="{59F35EB2-A5B9-406D-B87B-9700E90D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6305" y="6474577"/>
            <a:ext cx="520521" cy="383423"/>
          </a:xfrm>
          <a:prstGeom prst="rect">
            <a:avLst/>
          </a:prstGeom>
        </p:spPr>
        <p:txBody>
          <a:bodyPr/>
          <a:lstStyle/>
          <a:p>
            <a:fld id="{F58209B2-4306-46CD-9424-9DB79656E1A9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内容占位符 2"/>
              <p:cNvSpPr txBox="1">
                <a:spLocks/>
              </p:cNvSpPr>
              <p:nvPr/>
            </p:nvSpPr>
            <p:spPr bwMode="auto">
              <a:xfrm>
                <a:off x="382771" y="1212112"/>
                <a:ext cx="8734117" cy="49405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3000" b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itchFamily="2" charset="2"/>
                  <a:buChar char="q"/>
                  <a:defRPr sz="2600" b="1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022350" indent="-35083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2200" b="1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339850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q"/>
                  <a:defRPr sz="2000" b="1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6811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1383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5955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0527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509963" indent="-33972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lnSpc>
                    <a:spcPct val="125000"/>
                  </a:lnSpc>
                  <a:spcBef>
                    <a:spcPts val="600"/>
                  </a:spcBef>
                  <a:buClrTx/>
                </a:pPr>
                <a:r>
                  <a:rPr lang="en-US" altLang="zh-CN" sz="28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Requiring </a:t>
                </a:r>
                <a:r>
                  <a:rPr lang="en-US" altLang="zh-CN" sz="2800" dirty="0" err="1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eigen</a:t>
                </a:r>
                <a:r>
                  <a:rPr lang="en-US" altLang="zh-CN" sz="28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-decomposition </a:t>
                </a:r>
                <a:r>
                  <a:rPr lang="en-US" altLang="zh-CN" sz="2800" dirty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of </a:t>
                </a:r>
                <a:r>
                  <a:rPr lang="en-US" altLang="zh-CN" sz="2800" dirty="0" err="1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Laplacian</a:t>
                </a:r>
                <a:r>
                  <a:rPr lang="en-US" altLang="zh-CN" sz="28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 matrix</a:t>
                </a:r>
              </a:p>
              <a:p>
                <a:pPr lvl="1">
                  <a:lnSpc>
                    <a:spcPct val="125000"/>
                  </a:lnSpc>
                  <a:spcBef>
                    <a:spcPts val="600"/>
                  </a:spcBef>
                  <a:buClrTx/>
                </a:pPr>
                <a:r>
                  <a:rPr lang="en-US" altLang="zh-CN" sz="24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Eigenvectors are explicitly used in convolution</a:t>
                </a:r>
              </a:p>
              <a:p>
                <a:pPr lvl="1">
                  <a:lnSpc>
                    <a:spcPct val="125000"/>
                  </a:lnSpc>
                  <a:spcBef>
                    <a:spcPts val="600"/>
                  </a:spcBef>
                  <a:buClrTx/>
                </a:pPr>
                <a:endParaRPr lang="en-US" altLang="zh-CN" sz="2400" dirty="0" smtClean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  <a:p>
                <a:pPr>
                  <a:lnSpc>
                    <a:spcPct val="125000"/>
                  </a:lnSpc>
                  <a:spcBef>
                    <a:spcPts val="600"/>
                  </a:spcBef>
                  <a:buClrTx/>
                </a:pPr>
                <a:r>
                  <a:rPr lang="en-US" altLang="zh-CN" sz="28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High Computational cost</a:t>
                </a:r>
              </a:p>
              <a:p>
                <a:pPr lvl="1">
                  <a:lnSpc>
                    <a:spcPct val="125000"/>
                  </a:lnSpc>
                  <a:spcBef>
                    <a:spcPts val="600"/>
                  </a:spcBef>
                  <a:buClrTx/>
                </a:pPr>
                <a:r>
                  <a:rPr lang="en-US" altLang="zh-CN" sz="24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Multiplication with graph Fourier basis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𝑼</m:t>
                    </m:r>
                  </m:oMath>
                </a14:m>
                <a:r>
                  <a:rPr lang="en-US" altLang="zh-CN" sz="24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𝑶</m:t>
                    </m:r>
                    <m:d>
                      <m:dPr>
                        <m:ctrlPr>
                          <a:rPr lang="en-US" altLang="zh-CN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r>
                              <a:rPr lang="en-US" altLang="zh-CN" sz="2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sz="2400" dirty="0" smtClean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  <a:p>
                <a:pPr>
                  <a:lnSpc>
                    <a:spcPct val="125000"/>
                  </a:lnSpc>
                  <a:spcBef>
                    <a:spcPts val="600"/>
                  </a:spcBef>
                  <a:buClrTx/>
                </a:pPr>
                <a:endParaRPr lang="en-US" altLang="zh-CN" sz="2800" dirty="0" smtClean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  <a:p>
                <a:pPr>
                  <a:lnSpc>
                    <a:spcPct val="125000"/>
                  </a:lnSpc>
                  <a:spcBef>
                    <a:spcPts val="600"/>
                  </a:spcBef>
                  <a:buClrTx/>
                </a:pPr>
                <a:r>
                  <a:rPr lang="en-US" altLang="zh-CN" sz="28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Not localized in vertex domain</a:t>
                </a:r>
                <a:endParaRPr lang="en-US" altLang="zh-CN" sz="2800" dirty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2771" y="1212112"/>
                <a:ext cx="8734117" cy="4940583"/>
              </a:xfrm>
              <a:prstGeom prst="rect">
                <a:avLst/>
              </a:prstGeom>
              <a:blipFill rotWithShape="0">
                <a:blip r:embed="rId3"/>
                <a:stretch>
                  <a:fillRect l="-48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15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00" y="0"/>
            <a:ext cx="8697600" cy="918000"/>
          </a:xfrm>
        </p:spPr>
        <p:txBody>
          <a:bodyPr/>
          <a:lstStyle/>
          <a:p>
            <a:r>
              <a:rPr lang="en-US" altLang="zh-CN" sz="4000" kern="1200" dirty="0" err="1" smtClean="0">
                <a:latin typeface="Calibri" panose="020F0502020204030204" pitchFamily="34" charset="0"/>
                <a:cs typeface="Calibri" panose="020F0502020204030204" pitchFamily="34" charset="0"/>
                <a:sym typeface="黑体" panose="02010609060101010101" pitchFamily="49" charset="-122"/>
              </a:rPr>
              <a:t>ChebyNet</a:t>
            </a:r>
            <a:r>
              <a:rPr lang="en-US" altLang="zh-CN" sz="4000" kern="1200" dirty="0" smtClean="0">
                <a:latin typeface="Calibri" panose="020F0502020204030204" pitchFamily="34" charset="0"/>
                <a:cs typeface="Calibri" panose="020F0502020204030204" pitchFamily="34" charset="0"/>
                <a:sym typeface="黑体" panose="02010609060101010101" pitchFamily="49" charset="-122"/>
              </a:rPr>
              <a:t>: parameterizing filter</a:t>
            </a:r>
            <a:endParaRPr lang="zh-CN" altLang="en-US" sz="4000" kern="1200" dirty="0">
              <a:latin typeface="Calibri" panose="020F0502020204030204" pitchFamily="34" charset="0"/>
              <a:cs typeface="Calibri" panose="020F0502020204030204" pitchFamily="34" charset="0"/>
              <a:sym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1449" y="1052736"/>
            <a:ext cx="8753040" cy="4947559"/>
          </a:xfrm>
        </p:spPr>
        <p:txBody>
          <a:bodyPr/>
          <a:lstStyle/>
          <a:p>
            <a:pPr>
              <a:spcBef>
                <a:spcPts val="600"/>
              </a:spcBef>
              <a:buClrTx/>
            </a:pPr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Parameterizing convolution filter via polynomial approximation</a:t>
            </a:r>
          </a:p>
          <a:p>
            <a:pPr lvl="1">
              <a:spcBef>
                <a:spcPts val="600"/>
              </a:spcBef>
              <a:buClrTx/>
            </a:pPr>
            <a:endParaRPr lang="en-US" altLang="zh-CN" sz="2200" b="1" kern="1200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Tx/>
            </a:pPr>
            <a:endParaRPr lang="en-US" altLang="zh-CN" sz="2600" kern="1200" dirty="0" smtClean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Tx/>
            </a:pPr>
            <a:endParaRPr lang="en-US" altLang="zh-CN" sz="2600" b="1" kern="1200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Tx/>
            </a:pPr>
            <a:endParaRPr lang="en-US" altLang="zh-CN" sz="2600" kern="1200" dirty="0" smtClean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ClrTx/>
              <a:buNone/>
            </a:pPr>
            <a:endParaRPr lang="en-US" altLang="zh-CN" sz="2600" kern="1200" dirty="0" smtClean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Tx/>
            </a:pPr>
            <a:r>
              <a:rPr lang="en-US" altLang="zh-CN" sz="2600" kern="1200" dirty="0" err="1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ChebyNet</a:t>
            </a:r>
            <a:endParaRPr lang="en-US" altLang="zh-CN" sz="2600" kern="1200" dirty="0" smtClean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Tx/>
            </a:pPr>
            <a:endParaRPr lang="en-US" altLang="zh-CN" sz="2600" b="1" kern="1200" dirty="0" smtClean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xmlns="" id="{59F35EB2-A5B9-406D-B87B-9700E90D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6305" y="6474577"/>
            <a:ext cx="520521" cy="383423"/>
          </a:xfrm>
          <a:prstGeom prst="rect">
            <a:avLst/>
          </a:prstGeom>
        </p:spPr>
        <p:txBody>
          <a:bodyPr/>
          <a:lstStyle/>
          <a:p>
            <a:fld id="{F58209B2-4306-46CD-9424-9DB79656E1A9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4" name="AutoShape 4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6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15"/>
              <p:cNvSpPr txBox="1"/>
              <p:nvPr/>
            </p:nvSpPr>
            <p:spPr>
              <a:xfrm>
                <a:off x="2411760" y="3161953"/>
                <a:ext cx="3384376" cy="1131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d>
                        <m:d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altLang="zh-CN" sz="2400" i="1" smtClean="0">
                              <a:latin typeface="Cambria Math"/>
                              <a:ea typeface="Cambria Math"/>
                            </a:rPr>
                            <m:t>Λ</m:t>
                          </m:r>
                        </m:e>
                      </m:d>
                      <m:r>
                        <a:rPr lang="en-US" altLang="zh-CN" sz="240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altLang="zh-CN" sz="2400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/>
                            </a:rPr>
                            <m:t>𝐾</m:t>
                          </m:r>
                          <m:r>
                            <a:rPr lang="en-US" altLang="zh-CN" sz="2400" b="0" i="1" smtClean="0">
                              <a:latin typeface="Cambria Math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2400" i="1">
                                  <a:latin typeface="Cambria Math"/>
                                  <a:ea typeface="Cambria Math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4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161953"/>
                <a:ext cx="3384376" cy="11311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3"/>
              <p:cNvSpPr txBox="1"/>
              <p:nvPr/>
            </p:nvSpPr>
            <p:spPr>
              <a:xfrm>
                <a:off x="6372200" y="3594001"/>
                <a:ext cx="25299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i="1" smtClean="0">
                          <a:latin typeface="Cambria Math"/>
                          <a:ea typeface="Cambria Math"/>
                        </a:rPr>
                        <m:t>Λ</m:t>
                      </m:r>
                      <m:r>
                        <a:rPr lang="en-US" altLang="zh-CN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/>
                        </a:rPr>
                        <m:t>diag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smtClean="0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3594001"/>
                <a:ext cx="2529988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627784" y="2009825"/>
                <a:ext cx="36572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𝜽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𝐝𝐢𝐚𝐠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libri" panose="020F0502020204030204" pitchFamily="34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libri" panose="020F0502020204030204" pitchFamily="34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⋯</m:t>
                              </m:r>
                              <m:r>
                                <a:rPr lang="en-US" altLang="zh-CN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libri" panose="020F0502020204030204" pitchFamily="34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libri" panose="020F0502020204030204" pitchFamily="34" charset="0"/>
                                    </a:rPr>
                                    <m:t>𝒏</m:t>
                                  </m:r>
                                  <m: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libri" panose="020F0502020204030204" pitchFamily="34" charset="0"/>
                                    </a:rPr>
                                    <m:t>−</m:t>
                                  </m:r>
                                  <m:r>
                                    <a:rPr lang="en-US" altLang="zh-CN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libri" panose="020F0502020204030204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2009825"/>
                <a:ext cx="3657220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下箭头 26"/>
          <p:cNvSpPr/>
          <p:nvPr/>
        </p:nvSpPr>
        <p:spPr bwMode="auto">
          <a:xfrm>
            <a:off x="4067944" y="2585889"/>
            <a:ext cx="484632" cy="504056"/>
          </a:xfrm>
          <a:prstGeom prst="down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/>
              <p:cNvSpPr txBox="1"/>
              <p:nvPr/>
            </p:nvSpPr>
            <p:spPr>
              <a:xfrm>
                <a:off x="2195736" y="4656173"/>
                <a:ext cx="4899482" cy="1047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  <m:sub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𝑼</m:t>
                      </m:r>
                      <m:sSup>
                        <m:sSupPr>
                          <m:ctrlPr>
                            <a:rPr lang="en-US" altLang="zh-CN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2400" i="1">
                                  <a:latin typeface="Cambria Math"/>
                                  <a:ea typeface="Cambria Math"/>
                                </a:rPr>
                                <m:t>Λ</m:t>
                              </m:r>
                            </m:e>
                          </m:d>
                          <m:r>
                            <a:rPr lang="en-US" altLang="zh-CN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libri" panose="020F0502020204030204" pitchFamily="34" charset="0"/>
                            </a:rPr>
                            <m:t>𝑼</m:t>
                          </m:r>
                        </m:e>
                        <m:sup>
                          <m:r>
                            <a:rPr lang="en-US" altLang="zh-CN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libri" panose="020F0502020204030204" pitchFamily="34" charset="0"/>
                            </a:rPr>
                            <m:t>𝑻</m:t>
                          </m:r>
                        </m:sup>
                      </m:sSup>
                      <m:r>
                        <a:rPr lang="en-US" altLang="zh-CN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m:t>𝒙</m:t>
                      </m:r>
                      <m:r>
                        <a:rPr lang="en-US" altLang="zh-CN" sz="2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libri" panose="020F0502020204030204" pitchFamily="34" charset="0"/>
                            </a:rPr>
                            <m:t>𝒌</m:t>
                          </m:r>
                          <m: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libri" panose="020F0502020204030204" pitchFamily="34" charset="0"/>
                            </a:rPr>
                            <m:t>=</m:t>
                          </m:r>
                          <m: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libri" panose="020F0502020204030204" pitchFamily="34" charset="0"/>
                            </a:rPr>
                            <m:t>𝟎</m:t>
                          </m:r>
                        </m:sub>
                        <m:sup>
                          <m: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libri" panose="020F0502020204030204" pitchFamily="34" charset="0"/>
                            </a:rPr>
                            <m:t>𝑲</m:t>
                          </m:r>
                          <m: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libri" panose="020F0502020204030204" pitchFamily="34" charset="0"/>
                            </a:rPr>
                            <m:t>𝟏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28" name="文本框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656173"/>
                <a:ext cx="4899482" cy="104746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1115616" y="5775647"/>
                <a:ext cx="68486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number of free parameters reduces from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zh-CN" sz="24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endParaRPr lang="zh-CN" altLang="en-US" sz="24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775647"/>
                <a:ext cx="6848670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336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矩形 33"/>
          <p:cNvSpPr/>
          <p:nvPr/>
        </p:nvSpPr>
        <p:spPr>
          <a:xfrm>
            <a:off x="35496" y="6309320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M. </a:t>
            </a:r>
            <a:r>
              <a:rPr lang="en-US" altLang="zh-CN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Defferrard</a:t>
            </a:r>
            <a:r>
              <a:rPr lang="en-US" altLang="zh-CN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X. </a:t>
            </a:r>
            <a:r>
              <a:rPr lang="en-US" altLang="zh-CN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Bresson</a:t>
            </a:r>
            <a:r>
              <a:rPr lang="en-US" altLang="zh-CN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P. </a:t>
            </a:r>
            <a:r>
              <a:rPr lang="en-US" altLang="zh-CN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Vandergheynst</a:t>
            </a:r>
            <a:r>
              <a:rPr lang="en-US" altLang="zh-CN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Convolutional neural networks on graphs with fast localized spectral filtering. </a:t>
            </a:r>
            <a:r>
              <a:rPr lang="en-US" altLang="zh-CN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NeuraIPS</a:t>
            </a:r>
            <a:r>
              <a:rPr lang="en-US" altLang="zh-CN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2016.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94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00" y="0"/>
            <a:ext cx="8697600" cy="918000"/>
          </a:xfrm>
        </p:spPr>
        <p:txBody>
          <a:bodyPr/>
          <a:lstStyle/>
          <a:p>
            <a:r>
              <a:rPr lang="en-US" altLang="zh-CN" sz="4000" kern="1200" dirty="0" err="1" smtClean="0">
                <a:latin typeface="Calibri" panose="020F0502020204030204" pitchFamily="34" charset="0"/>
                <a:cs typeface="Calibri" panose="020F0502020204030204" pitchFamily="34" charset="0"/>
                <a:sym typeface="黑体" panose="02010609060101010101" pitchFamily="49" charset="-122"/>
              </a:rPr>
              <a:t>ChebyNet</a:t>
            </a:r>
            <a:r>
              <a:rPr lang="en-US" altLang="zh-CN" sz="4000" kern="1200" dirty="0" smtClean="0">
                <a:latin typeface="Calibri" panose="020F0502020204030204" pitchFamily="34" charset="0"/>
                <a:cs typeface="Calibri" panose="020F0502020204030204" pitchFamily="34" charset="0"/>
                <a:sym typeface="黑体" panose="02010609060101010101" pitchFamily="49" charset="-122"/>
              </a:rPr>
              <a:t> vs. Spectral Graph CNN</a:t>
            </a:r>
            <a:endParaRPr lang="zh-CN" altLang="en-US" sz="4000" kern="1200" dirty="0">
              <a:latin typeface="Calibri" panose="020F0502020204030204" pitchFamily="34" charset="0"/>
              <a:cs typeface="Calibri" panose="020F0502020204030204" pitchFamily="34" charset="0"/>
              <a:sym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11449" y="1052736"/>
                <a:ext cx="8753040" cy="4947559"/>
              </a:xfrm>
            </p:spPr>
            <p:txBody>
              <a:bodyPr/>
              <a:lstStyle/>
              <a:p>
                <a:pPr>
                  <a:spcBef>
                    <a:spcPts val="600"/>
                  </a:spcBef>
                  <a:buClrTx/>
                </a:pPr>
                <a:r>
                  <a:rPr lang="en-US" altLang="zh-CN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Eigen-decomposition is not required</a:t>
                </a:r>
              </a:p>
              <a:p>
                <a:pPr lvl="1">
                  <a:spcBef>
                    <a:spcPts val="600"/>
                  </a:spcBef>
                  <a:buClrTx/>
                </a:pPr>
                <a:endParaRPr lang="en-US" altLang="zh-CN" sz="2200" b="1" kern="1200" dirty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  <a:p>
                <a:pPr>
                  <a:spcBef>
                    <a:spcPts val="600"/>
                  </a:spcBef>
                  <a:buClrTx/>
                </a:pPr>
                <a:r>
                  <a:rPr lang="en-US" altLang="zh-CN" sz="26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Computational cost is reduced from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𝑶</m:t>
                    </m:r>
                    <m:d>
                      <m:dPr>
                        <m:ctrlP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6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𝑶</m:t>
                    </m:r>
                    <m:d>
                      <m:dPr>
                        <m:ctrlP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dPr>
                          <m:e>
                            <m:r>
                              <a:rPr lang="en-US" altLang="zh-CN" sz="28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𝑬</m:t>
                            </m:r>
                          </m:e>
                        </m:d>
                      </m:e>
                    </m:d>
                  </m:oMath>
                </a14:m>
                <a:endParaRPr lang="en-US" altLang="zh-CN" sz="2600" kern="1200" dirty="0" smtClean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  <a:p>
                <a:pPr>
                  <a:spcBef>
                    <a:spcPts val="600"/>
                  </a:spcBef>
                  <a:buClrTx/>
                </a:pPr>
                <a:endParaRPr lang="en-US" altLang="zh-CN" sz="2600" b="1" kern="1200" dirty="0" smtClean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  <a:p>
                <a:pPr>
                  <a:spcBef>
                    <a:spcPts val="600"/>
                  </a:spcBef>
                  <a:buClrTx/>
                </a:pPr>
                <a:endParaRPr lang="en-US" altLang="zh-CN" sz="2600" b="1" kern="1200" dirty="0" smtClean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  <a:p>
                <a:pPr>
                  <a:spcBef>
                    <a:spcPts val="600"/>
                  </a:spcBef>
                  <a:buClrTx/>
                </a:pPr>
                <a:endParaRPr lang="en-US" altLang="zh-CN" sz="2600" b="1" kern="1200" dirty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  <a:p>
                <a:pPr>
                  <a:spcBef>
                    <a:spcPts val="600"/>
                  </a:spcBef>
                  <a:buClrTx/>
                </a:pPr>
                <a:r>
                  <a:rPr lang="en-US" altLang="zh-CN" sz="26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Convolution is localized in vertex domain</a:t>
                </a:r>
              </a:p>
              <a:p>
                <a:pPr lvl="1">
                  <a:spcBef>
                    <a:spcPts val="600"/>
                  </a:spcBef>
                  <a:buClrTx/>
                </a:pPr>
                <a:r>
                  <a:rPr lang="en-US" altLang="zh-CN" sz="22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Convolution is strictly </a:t>
                </a:r>
                <a:r>
                  <a:rPr lang="en-US" altLang="zh-CN" sz="2200" kern="1200" dirty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localized in a ball of radius </a:t>
                </a:r>
                <a14:m>
                  <m:oMath xmlns:m="http://schemas.openxmlformats.org/officeDocument/2006/math">
                    <m:r>
                      <a:rPr lang="en-US" altLang="zh-CN" sz="2200" b="1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libri" panose="020F0502020204030204" pitchFamily="34" charset="0"/>
                      </a:rPr>
                      <m:t>𝑲</m:t>
                    </m:r>
                  </m:oMath>
                </a14:m>
                <a:r>
                  <a:rPr lang="en-US" altLang="zh-CN" sz="2200" kern="1200" dirty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, i.e</a:t>
                </a:r>
                <a:r>
                  <a:rPr lang="en-US" altLang="zh-CN" sz="22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., </a:t>
                </a:r>
                <a14:m>
                  <m:oMath xmlns:m="http://schemas.openxmlformats.org/officeDocument/2006/math">
                    <m:r>
                      <a:rPr lang="en-US" altLang="zh-CN" sz="22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libri" panose="020F0502020204030204" pitchFamily="34" charset="0"/>
                      </a:rPr>
                      <m:t>𝑲</m:t>
                    </m:r>
                  </m:oMath>
                </a14:m>
                <a:r>
                  <a:rPr lang="en-US" altLang="zh-CN" sz="2200" kern="1200" dirty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 hops from the central vertex</a:t>
                </a:r>
              </a:p>
              <a:p>
                <a:pPr>
                  <a:spcBef>
                    <a:spcPts val="600"/>
                  </a:spcBef>
                  <a:buClrTx/>
                </a:pPr>
                <a:endParaRPr lang="en-US" altLang="zh-CN" sz="2600" kern="1200" dirty="0" smtClean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1449" y="1052736"/>
                <a:ext cx="8753040" cy="4947559"/>
              </a:xfrm>
              <a:blipFill rotWithShape="0">
                <a:blip r:embed="rId3"/>
                <a:stretch>
                  <a:fillRect l="-487" t="-12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xmlns="" id="{59F35EB2-A5B9-406D-B87B-9700E90D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6305" y="6474577"/>
            <a:ext cx="520521" cy="383423"/>
          </a:xfrm>
          <a:prstGeom prst="rect">
            <a:avLst/>
          </a:prstGeom>
        </p:spPr>
        <p:txBody>
          <a:bodyPr/>
          <a:lstStyle/>
          <a:p>
            <a:fld id="{F58209B2-4306-46CD-9424-9DB79656E1A9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4" name="AutoShape 4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6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/>
              <p:cNvSpPr txBox="1"/>
              <p:nvPr/>
            </p:nvSpPr>
            <p:spPr>
              <a:xfrm>
                <a:off x="1547664" y="2564904"/>
                <a:ext cx="4899482" cy="1047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  <m:sub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𝑼</m:t>
                      </m:r>
                      <m:sSup>
                        <m:sSupPr>
                          <m:ctrlPr>
                            <a:rPr lang="en-US" altLang="zh-CN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2400" i="1">
                                  <a:latin typeface="Cambria Math"/>
                                  <a:ea typeface="Cambria Math"/>
                                </a:rPr>
                                <m:t>Λ</m:t>
                              </m:r>
                            </m:e>
                          </m:d>
                          <m:r>
                            <a:rPr lang="en-US" altLang="zh-CN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libri" panose="020F0502020204030204" pitchFamily="34" charset="0"/>
                            </a:rPr>
                            <m:t>𝑼</m:t>
                          </m:r>
                        </m:e>
                        <m:sup>
                          <m:r>
                            <a:rPr lang="en-US" altLang="zh-CN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libri" panose="020F0502020204030204" pitchFamily="34" charset="0"/>
                            </a:rPr>
                            <m:t>𝑻</m:t>
                          </m:r>
                        </m:sup>
                      </m:sSup>
                      <m:r>
                        <a:rPr lang="en-US" altLang="zh-CN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m:t>𝒙</m:t>
                      </m:r>
                      <m:r>
                        <a:rPr lang="en-US" altLang="zh-CN" sz="2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libri" panose="020F0502020204030204" pitchFamily="34" charset="0"/>
                            </a:rPr>
                            <m:t>𝒌</m:t>
                          </m:r>
                          <m: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libri" panose="020F0502020204030204" pitchFamily="34" charset="0"/>
                            </a:rPr>
                            <m:t>=</m:t>
                          </m:r>
                          <m: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libri" panose="020F0502020204030204" pitchFamily="34" charset="0"/>
                            </a:rPr>
                            <m:t>𝟎</m:t>
                          </m:r>
                        </m:sub>
                        <m:sup>
                          <m: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libri" panose="020F0502020204030204" pitchFamily="34" charset="0"/>
                            </a:rPr>
                            <m:t>𝑲</m:t>
                          </m:r>
                          <m: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libri" panose="020F0502020204030204" pitchFamily="34" charset="0"/>
                            </a:rPr>
                            <m:t>𝟏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28" name="文本框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564904"/>
                <a:ext cx="4899482" cy="104746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35496" y="6309320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M. </a:t>
            </a:r>
            <a:r>
              <a:rPr lang="en-US" altLang="zh-CN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Defferrard</a:t>
            </a:r>
            <a:r>
              <a:rPr lang="en-US" altLang="zh-CN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X. </a:t>
            </a:r>
            <a:r>
              <a:rPr lang="en-US" altLang="zh-CN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Bresson</a:t>
            </a:r>
            <a:r>
              <a:rPr lang="en-US" altLang="zh-CN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P. </a:t>
            </a:r>
            <a:r>
              <a:rPr lang="en-US" altLang="zh-CN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Vandergheynst</a:t>
            </a:r>
            <a:r>
              <a:rPr lang="en-US" altLang="zh-CN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Convolutional neural networks on graphs with fast localized spectral filtering. </a:t>
            </a:r>
            <a:r>
              <a:rPr lang="en-US" altLang="zh-CN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NeuraIPS</a:t>
            </a:r>
            <a:r>
              <a:rPr lang="en-US" altLang="zh-CN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2016.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36219" y="5589240"/>
            <a:ext cx="7159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this method good enough? What could we do more?</a:t>
            </a:r>
            <a:endParaRPr lang="zh-CN" alt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1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648893"/>
            <a:ext cx="7772400" cy="1500187"/>
          </a:xfrm>
        </p:spPr>
        <p:txBody>
          <a:bodyPr/>
          <a:lstStyle/>
          <a:p>
            <a:pPr algn="ctr"/>
            <a:r>
              <a:rPr lang="en-US" altLang="zh-CN" sz="3200" dirty="0" smtClean="0">
                <a:ea typeface="微软雅黑" panose="020B0503020204020204" pitchFamily="34" charset="-122"/>
              </a:rPr>
              <a:t>Our method:</a:t>
            </a:r>
          </a:p>
          <a:p>
            <a:pPr algn="ctr"/>
            <a:r>
              <a:rPr lang="en-US" altLang="zh-CN" sz="3200" dirty="0" smtClean="0">
                <a:ea typeface="微软雅黑" panose="020B0503020204020204" pitchFamily="34" charset="-122"/>
              </a:rPr>
              <a:t>Graph </a:t>
            </a:r>
            <a:r>
              <a:rPr lang="en-US" altLang="zh-CN" sz="3200" dirty="0">
                <a:ea typeface="微软雅黑" panose="020B0503020204020204" pitchFamily="34" charset="-122"/>
              </a:rPr>
              <a:t>Wavelet Neural Network</a:t>
            </a:r>
          </a:p>
          <a:p>
            <a:pPr algn="ctr"/>
            <a:r>
              <a:rPr lang="en-US" altLang="zh-CN" sz="3200" dirty="0">
                <a:ea typeface="微软雅黑" panose="020B0503020204020204" pitchFamily="34" charset="-122"/>
              </a:rPr>
              <a:t> (ICLR 2019</a:t>
            </a:r>
            <a:r>
              <a:rPr lang="en-US" altLang="zh-CN" sz="3200" dirty="0" smtClean="0">
                <a:ea typeface="微软雅黑" panose="020B0503020204020204" pitchFamily="34" charset="-122"/>
              </a:rPr>
              <a:t>)</a:t>
            </a:r>
            <a:endParaRPr lang="en-US" altLang="zh-CN" sz="3200" dirty="0"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-1716" y="0"/>
            <a:ext cx="9180000" cy="12687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173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00" y="0"/>
            <a:ext cx="8697600" cy="918000"/>
          </a:xfrm>
        </p:spPr>
        <p:txBody>
          <a:bodyPr/>
          <a:lstStyle/>
          <a:p>
            <a:r>
              <a:rPr lang="en-US" altLang="zh-CN" sz="4000" kern="1200" dirty="0" smtClean="0">
                <a:latin typeface="Calibri" panose="020F0502020204030204" pitchFamily="34" charset="0"/>
                <a:cs typeface="Calibri" panose="020F0502020204030204" pitchFamily="34" charset="0"/>
                <a:sym typeface="黑体" panose="02010609060101010101" pitchFamily="49" charset="-122"/>
              </a:rPr>
              <a:t>Graph wavelet neural network</a:t>
            </a:r>
            <a:endParaRPr lang="zh-CN" altLang="en-US" sz="4000" kern="1200" dirty="0">
              <a:latin typeface="Calibri" panose="020F0502020204030204" pitchFamily="34" charset="0"/>
              <a:cs typeface="Calibri" panose="020F0502020204030204" pitchFamily="34" charset="0"/>
              <a:sym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11449" y="1052736"/>
                <a:ext cx="8753040" cy="4947559"/>
              </a:xfrm>
            </p:spPr>
            <p:txBody>
              <a:bodyPr/>
              <a:lstStyle/>
              <a:p>
                <a:pPr>
                  <a:spcBef>
                    <a:spcPts val="600"/>
                  </a:spcBef>
                  <a:buClrTx/>
                </a:pPr>
                <a:r>
                  <a:rPr lang="en-US" altLang="zh-CN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ChebyNet</a:t>
                </a:r>
                <a:r>
                  <a:rPr lang="en-US" altLang="zh-CN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achieves localized convolutional via </a:t>
                </a:r>
                <a:r>
                  <a:rPr lang="en-US" altLang="zh-CN" sz="2800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restricting the space of graph filters</a:t>
                </a:r>
                <a:r>
                  <a:rPr lang="en-US" altLang="zh-CN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as a polynomial function of eigenvalue matrix </a:t>
                </a:r>
                <a14:m>
                  <m:oMath xmlns:m="http://schemas.openxmlformats.org/officeDocument/2006/math">
                    <m:r>
                      <a:rPr lang="zh-CN" altLang="en-US" sz="280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𝚲</m:t>
                    </m:r>
                  </m:oMath>
                </a14:m>
                <a:endParaRPr lang="en-US" altLang="zh-CN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spcBef>
                    <a:spcPts val="600"/>
                  </a:spcBef>
                  <a:buClrTx/>
                </a:pPr>
                <a:endParaRPr lang="en-US" altLang="zh-CN" sz="2200" b="1" kern="1200" dirty="0" smtClean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  <a:p>
                <a:pPr lvl="1">
                  <a:spcBef>
                    <a:spcPts val="600"/>
                  </a:spcBef>
                  <a:buClrTx/>
                </a:pPr>
                <a:endParaRPr lang="en-US" altLang="zh-CN" sz="2200" kern="1200" dirty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  <a:p>
                <a:pPr marL="0" indent="0">
                  <a:spcBef>
                    <a:spcPts val="600"/>
                  </a:spcBef>
                  <a:buClrTx/>
                  <a:buNone/>
                </a:pPr>
                <a:endParaRPr lang="en-US" altLang="zh-CN" sz="2600" kern="1200" dirty="0" smtClean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  <a:p>
                <a:pPr>
                  <a:spcBef>
                    <a:spcPts val="600"/>
                  </a:spcBef>
                  <a:buClrTx/>
                </a:pPr>
                <a:r>
                  <a:rPr lang="en-US" altLang="zh-CN" sz="26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We focus on the Fourier basis to achieve localized graph convolution</a:t>
                </a:r>
              </a:p>
              <a:p>
                <a:pPr>
                  <a:spcBef>
                    <a:spcPts val="600"/>
                  </a:spcBef>
                  <a:buClrTx/>
                </a:pPr>
                <a:endParaRPr lang="en-US" altLang="zh-CN" sz="2600" kern="1200" dirty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  <a:p>
                <a:pPr>
                  <a:spcBef>
                    <a:spcPts val="600"/>
                  </a:spcBef>
                  <a:buClrTx/>
                </a:pPr>
                <a:endParaRPr lang="en-US" altLang="zh-CN" sz="2600" kern="1200" dirty="0" smtClean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  <a:p>
                <a:pPr>
                  <a:spcBef>
                    <a:spcPts val="600"/>
                  </a:spcBef>
                  <a:buClrTx/>
                </a:pPr>
                <a:r>
                  <a:rPr lang="en-US" altLang="zh-CN" sz="26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We propose to replace Fourier basis with </a:t>
                </a:r>
                <a:r>
                  <a:rPr lang="en-US" altLang="zh-CN" sz="2600" kern="12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wavelet basis</a:t>
                </a:r>
              </a:p>
              <a:p>
                <a:pPr>
                  <a:spcBef>
                    <a:spcPts val="600"/>
                  </a:spcBef>
                  <a:buClrTx/>
                </a:pPr>
                <a:endParaRPr lang="en-US" altLang="zh-CN" sz="2600" b="1" kern="1200" dirty="0" smtClean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  <a:p>
                <a:pPr>
                  <a:spcBef>
                    <a:spcPts val="600"/>
                  </a:spcBef>
                  <a:buClrTx/>
                </a:pPr>
                <a:endParaRPr lang="en-US" altLang="zh-CN" sz="2600" kern="1200" dirty="0" smtClean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1449" y="1052736"/>
                <a:ext cx="8753040" cy="4947559"/>
              </a:xfrm>
              <a:blipFill rotWithShape="0">
                <a:blip r:embed="rId3"/>
                <a:stretch>
                  <a:fillRect l="-487" t="-1233" b="-33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xmlns="" id="{59F35EB2-A5B9-406D-B87B-9700E90D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6305" y="6474577"/>
            <a:ext cx="520521" cy="383423"/>
          </a:xfrm>
          <a:prstGeom prst="rect">
            <a:avLst/>
          </a:prstGeom>
        </p:spPr>
        <p:txBody>
          <a:bodyPr/>
          <a:lstStyle/>
          <a:p>
            <a:fld id="{F58209B2-4306-46CD-9424-9DB79656E1A9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sp>
        <p:nvSpPr>
          <p:cNvPr id="4" name="AutoShape 4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6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5"/>
              <p:cNvSpPr txBox="1"/>
              <p:nvPr/>
            </p:nvSpPr>
            <p:spPr>
              <a:xfrm>
                <a:off x="2411760" y="2348880"/>
                <a:ext cx="3384376" cy="1131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altLang="zh-CN" sz="2400" i="1" smtClean="0">
                              <a:latin typeface="Cambria Math"/>
                              <a:ea typeface="Cambria Math"/>
                            </a:rPr>
                            <m:t>Λ</m:t>
                          </m:r>
                        </m:e>
                      </m:d>
                      <m:r>
                        <a:rPr lang="en-US" altLang="zh-CN" sz="240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altLang="zh-CN" sz="2400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/>
                            </a:rPr>
                            <m:t>𝐾</m:t>
                          </m:r>
                          <m:r>
                            <a:rPr lang="en-US" altLang="zh-CN" sz="2400" b="0" i="1" smtClean="0">
                              <a:latin typeface="Cambria Math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2400" i="1">
                                  <a:latin typeface="Cambria Math"/>
                                  <a:ea typeface="Cambria Math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0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348880"/>
                <a:ext cx="3384376" cy="11311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2915816" y="4797152"/>
                <a:ext cx="2564998" cy="375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  <m:sub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𝑼</m:t>
                      </m:r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zh-CN" altLang="en-US" sz="24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sub>
                      </m:sSub>
                      <m:sSup>
                        <m:sSupPr>
                          <m:ctrlPr>
                            <a:rPr lang="en-US" altLang="zh-CN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altLang="zh-CN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libri" panose="020F0502020204030204" pitchFamily="34" charset="0"/>
                            </a:rPr>
                            <m:t>𝑼</m:t>
                          </m:r>
                        </m:e>
                        <m:sup>
                          <m:r>
                            <a:rPr lang="en-US" altLang="zh-CN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libri" panose="020F0502020204030204" pitchFamily="34" charset="0"/>
                            </a:rPr>
                            <m:t>𝑻</m:t>
                          </m:r>
                        </m:sup>
                      </m:sSup>
                      <m:r>
                        <a:rPr lang="en-US" altLang="zh-CN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m:t>𝒙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4797152"/>
                <a:ext cx="2564998" cy="375872"/>
              </a:xfrm>
              <a:prstGeom prst="rect">
                <a:avLst/>
              </a:prstGeom>
              <a:blipFill rotWithShape="0">
                <a:blip r:embed="rId5"/>
                <a:stretch>
                  <a:fillRect l="-1188" r="-1188" b="-274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圆角矩形 13"/>
          <p:cNvSpPr/>
          <p:nvPr/>
        </p:nvSpPr>
        <p:spPr bwMode="auto">
          <a:xfrm>
            <a:off x="4855853" y="4675790"/>
            <a:ext cx="364219" cy="576064"/>
          </a:xfrm>
          <a:prstGeom prst="roundRect">
            <a:avLst/>
          </a:prstGeom>
          <a:noFill/>
          <a:ln w="9525" cap="flat" cmpd="sng" algn="ctr">
            <a:solidFill>
              <a:srgbClr val="F8190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6" name="圆角矩形 15"/>
          <p:cNvSpPr/>
          <p:nvPr/>
        </p:nvSpPr>
        <p:spPr bwMode="auto">
          <a:xfrm>
            <a:off x="4304499" y="4668968"/>
            <a:ext cx="216024" cy="576064"/>
          </a:xfrm>
          <a:prstGeom prst="roundRect">
            <a:avLst/>
          </a:prstGeom>
          <a:noFill/>
          <a:ln w="9525" cap="flat" cmpd="sng" algn="ctr">
            <a:solidFill>
              <a:srgbClr val="F8190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120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00" y="0"/>
            <a:ext cx="8697600" cy="918000"/>
          </a:xfrm>
        </p:spPr>
        <p:txBody>
          <a:bodyPr/>
          <a:lstStyle/>
          <a:p>
            <a:r>
              <a:rPr lang="en-US" altLang="zh-CN" sz="4000" kern="1200" dirty="0">
                <a:latin typeface="Calibri" panose="020F0502020204030204" pitchFamily="34" charset="0"/>
                <a:cs typeface="Calibri" panose="020F0502020204030204" pitchFamily="34" charset="0"/>
                <a:sym typeface="黑体" panose="02010609060101010101" pitchFamily="49" charset="-122"/>
              </a:rPr>
              <a:t>Fourier vs. Wavelet</a:t>
            </a:r>
            <a:endParaRPr lang="zh-CN" altLang="en-US" sz="4000" kern="1200" dirty="0">
              <a:latin typeface="Calibri" panose="020F0502020204030204" pitchFamily="34" charset="0"/>
              <a:cs typeface="Calibri" panose="020F0502020204030204" pitchFamily="34" charset="0"/>
              <a:sym typeface="黑体" panose="02010609060101010101" pitchFamily="49" charset="-122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xmlns="" id="{59F35EB2-A5B9-406D-B87B-9700E90D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6305" y="6474577"/>
            <a:ext cx="520521" cy="383423"/>
          </a:xfrm>
          <a:prstGeom prst="rect">
            <a:avLst/>
          </a:prstGeom>
        </p:spPr>
        <p:txBody>
          <a:bodyPr/>
          <a:lstStyle/>
          <a:p>
            <a:fld id="{F58209B2-4306-46CD-9424-9DB79656E1A9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sp>
        <p:nvSpPr>
          <p:cNvPr id="4" name="AutoShape 4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6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圆角矩形 11"/>
          <p:cNvSpPr/>
          <p:nvPr/>
        </p:nvSpPr>
        <p:spPr bwMode="auto">
          <a:xfrm>
            <a:off x="395536" y="1052736"/>
            <a:ext cx="4032448" cy="1944216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b="1" dirty="0" smtClean="0"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Fourier Basis</a:t>
            </a:r>
          </a:p>
          <a:p>
            <a:pPr marL="457200" marR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zh-CN" sz="2400" dirty="0" smtClean="0"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Dense</a:t>
            </a:r>
          </a:p>
          <a:p>
            <a:pPr marL="457200" marR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zh-CN" sz="2400" dirty="0" smtClean="0"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Not localized</a:t>
            </a:r>
          </a:p>
          <a:p>
            <a:pPr marL="457200" marR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zh-CN" sz="2400" dirty="0" smtClean="0"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High Computational cost</a:t>
            </a:r>
          </a:p>
        </p:txBody>
      </p:sp>
      <p:sp>
        <p:nvSpPr>
          <p:cNvPr id="15" name="矩形 14"/>
          <p:cNvSpPr/>
          <p:nvPr/>
        </p:nvSpPr>
        <p:spPr>
          <a:xfrm>
            <a:off x="35496" y="6505599"/>
            <a:ext cx="89289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B. Xu, H. Shen, Q. Cao, Y. </a:t>
            </a:r>
            <a:r>
              <a:rPr lang="en-US" altLang="zh-CN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Qiu</a:t>
            </a:r>
            <a:r>
              <a:rPr lang="en-US" altLang="zh-CN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X. Cheng. Graph wavelet neural network. ICLR 2019.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3240498"/>
            <a:ext cx="3120903" cy="260818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3240498"/>
            <a:ext cx="2736304" cy="26378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8"/>
              <p:cNvSpPr txBox="1"/>
              <p:nvPr/>
            </p:nvSpPr>
            <p:spPr>
              <a:xfrm>
                <a:off x="1043608" y="5949280"/>
                <a:ext cx="25202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Fourier basis</a:t>
                </a:r>
                <a:r>
                  <a:rPr kumimoji="1" lang="zh-CN" altLang="en-US" sz="20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/>
                      </a:rPr>
                      <m:t>𝑈</m:t>
                    </m:r>
                  </m:oMath>
                </a14:m>
                <a:endParaRPr kumimoji="1"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949280"/>
                <a:ext cx="2520280" cy="400110"/>
              </a:xfrm>
              <a:prstGeom prst="rect">
                <a:avLst/>
              </a:prstGeom>
              <a:blipFill rotWithShape="0">
                <a:blip r:embed="rId5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9"/>
              <p:cNvSpPr txBox="1"/>
              <p:nvPr/>
            </p:nvSpPr>
            <p:spPr>
              <a:xfrm>
                <a:off x="4788024" y="5949280"/>
                <a:ext cx="3816424" cy="414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Wavelet basis</a:t>
                </a:r>
                <a:r>
                  <a:rPr kumimoji="1" lang="zh-CN" altLang="en-US" sz="20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𝜓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𝑠</m:t>
                        </m:r>
                      </m:sub>
                    </m:sSub>
                    <m:r>
                      <a:rPr kumimoji="1" lang="en-US" altLang="zh-CN" sz="2000" i="1">
                        <a:latin typeface="Cambria Math" charset="0"/>
                      </a:rPr>
                      <m:t>=</m:t>
                    </m:r>
                    <m:r>
                      <a:rPr kumimoji="1" lang="en-US" altLang="zh-CN" sz="2000" i="1">
                        <a:latin typeface="Cambria Math" charset="0"/>
                      </a:rPr>
                      <m:t>𝑈</m:t>
                    </m:r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𝜆</m:t>
                        </m:r>
                        <m:r>
                          <a:rPr kumimoji="1" lang="en-US" altLang="zh-CN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𝑠</m:t>
                        </m:r>
                      </m:sup>
                    </m:sSup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𝑈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charset="0"/>
                          </a:rPr>
                          <m:t>𝑇</m:t>
                        </m:r>
                      </m:sup>
                    </m:sSup>
                  </m:oMath>
                </a14:m>
                <a:endParaRPr kumimoji="1" lang="en-US" altLang="zh-CN" sz="2000" dirty="0"/>
              </a:p>
            </p:txBody>
          </p:sp>
        </mc:Choice>
        <mc:Fallback xmlns="">
          <p:sp>
            <p:nvSpPr>
              <p:cNvPr id="2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5949280"/>
                <a:ext cx="3816424" cy="414601"/>
              </a:xfrm>
              <a:prstGeom prst="rect">
                <a:avLst/>
              </a:prstGeom>
              <a:blipFill rotWithShape="0">
                <a:blip r:embed="rId6"/>
                <a:stretch>
                  <a:fillRect t="-4412" b="-264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圆角矩形 20"/>
          <p:cNvSpPr/>
          <p:nvPr/>
        </p:nvSpPr>
        <p:spPr bwMode="auto">
          <a:xfrm>
            <a:off x="4932040" y="1052736"/>
            <a:ext cx="4032448" cy="1944216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b="1" dirty="0" smtClean="0"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Wavelet Basis</a:t>
            </a:r>
          </a:p>
          <a:p>
            <a:pPr marL="457200" marR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zh-CN" sz="2400" dirty="0" smtClean="0"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Sparse</a:t>
            </a:r>
          </a:p>
          <a:p>
            <a:pPr marL="457200" marR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zh-CN" sz="2400" dirty="0" smtClean="0"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Localized</a:t>
            </a:r>
          </a:p>
          <a:p>
            <a:pPr marL="457200" marR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zh-CN" sz="2400" dirty="0" smtClean="0"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Low Computational cost</a:t>
            </a:r>
          </a:p>
        </p:txBody>
      </p:sp>
    </p:spTree>
    <p:extLst>
      <p:ext uri="{BB962C8B-B14F-4D97-AF65-F5344CB8AC3E}">
        <p14:creationId xmlns:p14="http://schemas.microsoft.com/office/powerpoint/2010/main" val="131838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00" y="0"/>
            <a:ext cx="8697600" cy="918000"/>
          </a:xfrm>
        </p:spPr>
        <p:txBody>
          <a:bodyPr/>
          <a:lstStyle/>
          <a:p>
            <a:r>
              <a:rPr lang="en-US" altLang="zh-CN" sz="4000" kern="1200" dirty="0" smtClean="0">
                <a:latin typeface="Calibri" panose="020F0502020204030204" pitchFamily="34" charset="0"/>
                <a:cs typeface="Calibri" panose="020F0502020204030204" pitchFamily="34" charset="0"/>
                <a:sym typeface="黑体" panose="02010609060101010101" pitchFamily="49" charset="-122"/>
              </a:rPr>
              <a:t>Graph wavelet neural network</a:t>
            </a:r>
            <a:endParaRPr lang="zh-CN" altLang="en-US" sz="4000" kern="1200" dirty="0">
              <a:latin typeface="Calibri" panose="020F0502020204030204" pitchFamily="34" charset="0"/>
              <a:cs typeface="Calibri" panose="020F0502020204030204" pitchFamily="34" charset="0"/>
              <a:sym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1449" y="1052736"/>
            <a:ext cx="8753040" cy="4947559"/>
          </a:xfrm>
        </p:spPr>
        <p:txBody>
          <a:bodyPr/>
          <a:lstStyle/>
          <a:p>
            <a:pPr>
              <a:spcBef>
                <a:spcPts val="600"/>
              </a:spcBef>
              <a:buClrTx/>
            </a:pPr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Graph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Wavelet Neural Network</a:t>
            </a:r>
          </a:p>
          <a:p>
            <a:pPr lvl="1">
              <a:spcBef>
                <a:spcPts val="600"/>
              </a:spcBef>
              <a:buClrTx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Replace graph Fourier transform with graph wavelet transform</a:t>
            </a:r>
          </a:p>
          <a:p>
            <a:pPr>
              <a:spcBef>
                <a:spcPts val="600"/>
              </a:spcBef>
              <a:buClrTx/>
            </a:pPr>
            <a:endParaRPr lang="en-US" altLang="zh-CN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Tx/>
            </a:pPr>
            <a:endParaRPr lang="en-US" altLang="zh-CN" sz="2600" b="1" kern="1200" dirty="0" smtClean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Tx/>
            </a:pPr>
            <a:endParaRPr lang="en-US" altLang="zh-CN" sz="2600" kern="1200" dirty="0" smtClean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xmlns="" id="{59F35EB2-A5B9-406D-B87B-9700E90D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6305" y="6474577"/>
            <a:ext cx="520521" cy="383423"/>
          </a:xfrm>
          <a:prstGeom prst="rect">
            <a:avLst/>
          </a:prstGeom>
        </p:spPr>
        <p:txBody>
          <a:bodyPr/>
          <a:lstStyle/>
          <a:p>
            <a:fld id="{F58209B2-4306-46CD-9424-9DB79656E1A9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sp>
        <p:nvSpPr>
          <p:cNvPr id="4" name="AutoShape 4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6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3"/>
              <p:cNvSpPr txBox="1"/>
              <p:nvPr/>
            </p:nvSpPr>
            <p:spPr>
              <a:xfrm>
                <a:off x="899592" y="3212976"/>
                <a:ext cx="3390402" cy="1554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dirty="0" smtClean="0"/>
                  <a:t>Graph Fourier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transform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0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zh-CN" sz="2000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kumimoji="1" lang="en-US" altLang="zh-CN" sz="20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000" b="0" i="1">
                              <a:latin typeface="Cambria Math" charset="0"/>
                            </a:rPr>
                            <m:t>𝑈</m:t>
                          </m:r>
                        </m:e>
                        <m:sup>
                          <m:r>
                            <a:rPr kumimoji="1" lang="en-US" altLang="zh-CN" sz="2000" b="0" i="1">
                              <a:latin typeface="Cambria Math" charset="0"/>
                            </a:rPr>
                            <m:t>𝑇</m:t>
                          </m:r>
                        </m:sup>
                      </m:sSup>
                      <m:r>
                        <a:rPr kumimoji="1" lang="en-US" altLang="zh-CN" sz="20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kumimoji="1" lang="en-US" altLang="zh-CN" sz="2000" dirty="0" smtClean="0"/>
              </a:p>
              <a:p>
                <a:pPr>
                  <a:spcBef>
                    <a:spcPts val="1800"/>
                  </a:spcBef>
                </a:pPr>
                <a:r>
                  <a:rPr kumimoji="1" lang="en-US" altLang="zh-CN" sz="2000" dirty="0" smtClean="0"/>
                  <a:t>Inverse Fourier transform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i="1">
                          <a:latin typeface="Cambria Math"/>
                        </a:rPr>
                        <m:t>𝑥</m:t>
                      </m:r>
                      <m:r>
                        <a:rPr kumimoji="1" lang="en-US" altLang="zh-CN" sz="2000" i="1">
                          <a:latin typeface="Cambria Math"/>
                        </a:rPr>
                        <m:t>=</m:t>
                      </m:r>
                      <m:r>
                        <a:rPr kumimoji="1" lang="en-US" altLang="zh-CN" sz="2000" b="0" i="1" smtClean="0">
                          <a:latin typeface="Cambria Math"/>
                        </a:rPr>
                        <m:t>𝑈</m:t>
                      </m:r>
                      <m:sSup>
                        <m:sSup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0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zh-CN" sz="2000" i="1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kumimoji="1" lang="en-US" altLang="zh-CN" sz="2000" dirty="0"/>
              </a:p>
            </p:txBody>
          </p:sp>
        </mc:Choice>
        <mc:Fallback xmlns="">
          <p:sp>
            <p:nvSpPr>
              <p:cNvPr id="12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212976"/>
                <a:ext cx="3390402" cy="1554272"/>
              </a:xfrm>
              <a:prstGeom prst="rect">
                <a:avLst/>
              </a:prstGeom>
              <a:blipFill rotWithShape="0">
                <a:blip r:embed="rId3"/>
                <a:stretch>
                  <a:fillRect l="-1978" t="-15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3"/>
              <p:cNvSpPr txBox="1"/>
              <p:nvPr/>
            </p:nvSpPr>
            <p:spPr>
              <a:xfrm>
                <a:off x="5358062" y="3212976"/>
                <a:ext cx="3390402" cy="1576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dirty="0" smtClean="0"/>
                  <a:t>Graph Wavelet transform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0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zh-CN" sz="2000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kumimoji="1" lang="en-US" altLang="zh-CN" sz="20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kumimoji="1" lang="en-US" altLang="zh-CN" sz="2000" i="1">
                                  <a:latin typeface="Cambria Math" charset="0"/>
                                </a:rPr>
                                <m:t>𝑠</m:t>
                              </m:r>
                            </m:sub>
                          </m:sSub>
                        </m:e>
                        <m:sup>
                          <m:r>
                            <a:rPr kumimoji="1" lang="en-US" altLang="zh-CN" sz="2000" i="1">
                              <a:latin typeface="Cambria Math" charset="0"/>
                            </a:rPr>
                            <m:t>−1</m:t>
                          </m:r>
                        </m:sup>
                      </m:sSup>
                      <m:r>
                        <a:rPr kumimoji="1" lang="en-US" altLang="zh-CN" sz="20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kumimoji="1" lang="en-US" altLang="zh-CN" sz="2000" dirty="0" smtClean="0"/>
              </a:p>
              <a:p>
                <a:pPr>
                  <a:spcBef>
                    <a:spcPts val="1800"/>
                  </a:spcBef>
                </a:pPr>
                <a:r>
                  <a:rPr kumimoji="1" lang="en-US" altLang="zh-CN" sz="2000" dirty="0" smtClean="0"/>
                  <a:t>Inverse Wavelet transform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i="1">
                          <a:latin typeface="Cambria Math"/>
                        </a:rPr>
                        <m:t>𝑥</m:t>
                      </m:r>
                      <m:r>
                        <a:rPr kumimoji="1" lang="en-US" altLang="zh-CN" sz="20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zh-CN" altLang="en-US" sz="2000" i="1">
                              <a:latin typeface="Cambria Math" charset="0"/>
                            </a:rPr>
                            <m:t>   </m:t>
                          </m:r>
                          <m:r>
                            <a:rPr kumimoji="1" lang="en-US" altLang="zh-CN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𝜓</m:t>
                          </m:r>
                        </m:e>
                        <m:sub>
                          <m:r>
                            <a:rPr kumimoji="1" lang="en-US" altLang="zh-CN" sz="2000" i="1">
                              <a:latin typeface="Cambria Math" charset="0"/>
                            </a:rPr>
                            <m:t>𝑠</m:t>
                          </m:r>
                        </m:sub>
                      </m:sSub>
                      <m:sSup>
                        <m:sSup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0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zh-CN" sz="2000" i="1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kumimoji="1" lang="en-US" altLang="zh-CN" sz="2000" dirty="0"/>
              </a:p>
            </p:txBody>
          </p:sp>
        </mc:Choice>
        <mc:Fallback xmlns="">
          <p:sp>
            <p:nvSpPr>
              <p:cNvPr id="13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062" y="3212976"/>
                <a:ext cx="3390402" cy="1576778"/>
              </a:xfrm>
              <a:prstGeom prst="rect">
                <a:avLst/>
              </a:prstGeom>
              <a:blipFill rotWithShape="0">
                <a:blip r:embed="rId4"/>
                <a:stretch>
                  <a:fillRect l="-1978" t="-1544" b="-3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789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00" y="0"/>
            <a:ext cx="8697600" cy="918000"/>
          </a:xfrm>
        </p:spPr>
        <p:txBody>
          <a:bodyPr/>
          <a:lstStyle/>
          <a:p>
            <a:r>
              <a:rPr lang="en-US" altLang="zh-CN" sz="4000" kern="1200" dirty="0">
                <a:latin typeface="Calibri" panose="020F0502020204030204" pitchFamily="34" charset="0"/>
                <a:cs typeface="Calibri" panose="020F0502020204030204" pitchFamily="34" charset="0"/>
                <a:sym typeface="黑体" panose="02010609060101010101" pitchFamily="49" charset="-122"/>
              </a:rPr>
              <a:t>Convolutional Neural Network</a:t>
            </a:r>
            <a:endParaRPr lang="zh-CN" altLang="en-US" sz="4000" kern="1200" dirty="0">
              <a:latin typeface="Calibri" panose="020F0502020204030204" pitchFamily="34" charset="0"/>
              <a:cs typeface="Calibri" panose="020F0502020204030204" pitchFamily="34" charset="0"/>
              <a:sym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1449" y="1052736"/>
            <a:ext cx="8753040" cy="4947559"/>
          </a:xfrm>
        </p:spPr>
        <p:txBody>
          <a:bodyPr/>
          <a:lstStyle/>
          <a:p>
            <a:pPr>
              <a:spcBef>
                <a:spcPts val="600"/>
              </a:spcBef>
              <a:buClrTx/>
            </a:pPr>
            <a:r>
              <a:rPr lang="en-US" altLang="zh-CN" sz="26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Convolutional neural network (CNN) gains great success on Euclidean data, e.g., image, text, audio, and video</a:t>
            </a:r>
          </a:p>
          <a:p>
            <a:pPr lvl="1">
              <a:spcBef>
                <a:spcPts val="600"/>
              </a:spcBef>
              <a:buClrTx/>
            </a:pPr>
            <a:r>
              <a:rPr lang="en-US" altLang="zh-CN" sz="24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Image classification, object detection, machine translation</a:t>
            </a:r>
            <a:endParaRPr lang="en-US" altLang="zh-CN" sz="2400" kern="1200" dirty="0" smtClean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lvl="2">
              <a:spcBef>
                <a:spcPts val="600"/>
              </a:spcBef>
            </a:pPr>
            <a:endParaRPr lang="en-US" altLang="zh-CN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spcBef>
                <a:spcPts val="600"/>
              </a:spcBef>
            </a:pPr>
            <a:endParaRPr lang="en-US" altLang="zh-CN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spcBef>
                <a:spcPts val="600"/>
              </a:spcBef>
            </a:pPr>
            <a:endParaRPr lang="en-US" altLang="zh-CN" sz="2000" kern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spcBef>
                <a:spcPts val="600"/>
              </a:spcBef>
            </a:pPr>
            <a:endParaRPr lang="en-US" altLang="zh-CN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spcBef>
                <a:spcPts val="600"/>
              </a:spcBef>
            </a:pPr>
            <a:endParaRPr lang="en-US" altLang="zh-CN" sz="2000" kern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spcBef>
                <a:spcPts val="600"/>
              </a:spcBef>
              <a:buClrTx/>
            </a:pPr>
            <a:endParaRPr lang="en-US" altLang="zh-CN" sz="2000" kern="1200" dirty="0" smtClean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Tx/>
            </a:pPr>
            <a:r>
              <a:rPr lang="en-US" altLang="zh-CN" sz="26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 power of CNN </a:t>
            </a:r>
            <a:r>
              <a:rPr lang="en-US" altLang="zh-CN" sz="2600" kern="1200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lies in </a:t>
            </a:r>
            <a:endParaRPr lang="en-US" altLang="zh-CN" sz="2600" kern="1200" dirty="0" smtClean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buClrTx/>
            </a:pPr>
            <a:r>
              <a:rPr lang="en-US" altLang="zh-CN" sz="24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its </a:t>
            </a:r>
            <a:r>
              <a:rPr lang="en-US" altLang="zh-CN" sz="2400" kern="1200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ability </a:t>
            </a:r>
            <a:r>
              <a:rPr lang="en-US" altLang="zh-CN" sz="24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to </a:t>
            </a:r>
            <a:r>
              <a:rPr lang="en-US" altLang="zh-CN" sz="2400" kern="1200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learn </a:t>
            </a:r>
            <a:r>
              <a:rPr lang="en-US" altLang="zh-CN" sz="2400" kern="12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local stationary structures</a:t>
            </a:r>
            <a:r>
              <a:rPr lang="en-US" altLang="zh-CN" sz="2400" kern="12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, via </a:t>
            </a:r>
            <a:r>
              <a:rPr lang="en-US" altLang="zh-CN" sz="2400" kern="12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localized convolution filter, </a:t>
            </a:r>
            <a:r>
              <a:rPr lang="en-US" altLang="zh-CN" sz="2400" kern="1200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and compose them to form </a:t>
            </a:r>
            <a:r>
              <a:rPr lang="en-US" altLang="zh-CN" sz="2400" kern="12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multi-scale hierarchical patterns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xmlns="" id="{59F35EB2-A5B9-406D-B87B-9700E90D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6305" y="6474577"/>
            <a:ext cx="520521" cy="383423"/>
          </a:xfrm>
          <a:prstGeom prst="rect">
            <a:avLst/>
          </a:prstGeom>
        </p:spPr>
        <p:txBody>
          <a:bodyPr/>
          <a:lstStyle/>
          <a:p>
            <a:fld id="{F58209B2-4306-46CD-9424-9DB79656E1A9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4" name="AutoShape 4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6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80928"/>
            <a:ext cx="3725618" cy="126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4365524" cy="13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192664" y="6324176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M. M. Bronstein, J. Bruna, Y. </a:t>
            </a:r>
            <a:r>
              <a:rPr lang="en-US" altLang="zh-CN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LeCun</a:t>
            </a:r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, A. </a:t>
            </a:r>
            <a:r>
              <a:rPr lang="en-US" altLang="zh-CN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Szlam</a:t>
            </a:r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, P. </a:t>
            </a:r>
            <a:r>
              <a:rPr lang="en-US" altLang="zh-CN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Vandergheynst</a:t>
            </a:r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. Geometric deep learning: going beyond Euclidean data. IEEE Signal Processing Magazine, 18-42, 2017</a:t>
            </a:r>
            <a:r>
              <a:rPr lang="en-US" altLang="zh-CN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36096" y="4149080"/>
            <a:ext cx="2949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Temporal convolutional </a:t>
            </a:r>
            <a:r>
              <a:rPr lang="en-US" altLang="zh-CN" sz="1600" b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zh-C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etwork</a:t>
            </a:r>
            <a:endParaRPr lang="zh-CN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51563" y="4149080"/>
            <a:ext cx="36324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Convolutional neural networks on image</a:t>
            </a:r>
            <a:endParaRPr lang="zh-CN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82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00" y="0"/>
            <a:ext cx="8697600" cy="918000"/>
          </a:xfrm>
        </p:spPr>
        <p:txBody>
          <a:bodyPr/>
          <a:lstStyle/>
          <a:p>
            <a:r>
              <a:rPr lang="en-US" altLang="zh-CN" sz="4000" kern="1200" dirty="0" smtClean="0">
                <a:latin typeface="Calibri" panose="020F0502020204030204" pitchFamily="34" charset="0"/>
                <a:cs typeface="Calibri" panose="020F0502020204030204" pitchFamily="34" charset="0"/>
                <a:sym typeface="黑体" panose="02010609060101010101" pitchFamily="49" charset="-122"/>
              </a:rPr>
              <a:t>Graph wavelet neural network (GWNN)</a:t>
            </a:r>
            <a:endParaRPr lang="zh-CN" altLang="en-US" sz="4000" kern="1200" dirty="0">
              <a:latin typeface="Calibri" panose="020F0502020204030204" pitchFamily="34" charset="0"/>
              <a:cs typeface="Calibri" panose="020F0502020204030204" pitchFamily="34" charset="0"/>
              <a:sym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1449" y="1052736"/>
            <a:ext cx="8753040" cy="4947559"/>
          </a:xfrm>
        </p:spPr>
        <p:txBody>
          <a:bodyPr/>
          <a:lstStyle/>
          <a:p>
            <a:pPr>
              <a:spcBef>
                <a:spcPts val="600"/>
              </a:spcBef>
              <a:buClrTx/>
            </a:pPr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Graph convolution via wavelet transform</a:t>
            </a:r>
            <a:endParaRPr lang="en-US" altLang="zh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Tx/>
            </a:pPr>
            <a:endParaRPr lang="en-US" altLang="zh-CN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Tx/>
            </a:pPr>
            <a:endParaRPr lang="en-US" altLang="zh-CN" sz="2600" b="1" kern="1200" dirty="0" smtClean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Tx/>
            </a:pPr>
            <a:endParaRPr lang="en-US" altLang="zh-CN" sz="2600" kern="1200" dirty="0" smtClean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Tx/>
            </a:pPr>
            <a:endParaRPr lang="en-US" altLang="zh-CN" sz="2600" kern="1200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Tx/>
            </a:pPr>
            <a:r>
              <a:rPr lang="en-US" altLang="zh-CN" sz="28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Graph wavelet neural network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xmlns="" id="{59F35EB2-A5B9-406D-B87B-9700E90D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6305" y="6474577"/>
            <a:ext cx="520521" cy="383423"/>
          </a:xfrm>
          <a:prstGeom prst="rect">
            <a:avLst/>
          </a:prstGeom>
        </p:spPr>
        <p:txBody>
          <a:bodyPr/>
          <a:lstStyle/>
          <a:p>
            <a:fld id="{F58209B2-4306-46CD-9424-9DB79656E1A9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sp>
        <p:nvSpPr>
          <p:cNvPr id="4" name="AutoShape 4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6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624365"/>
            <a:ext cx="4725233" cy="58861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841" y="1729747"/>
            <a:ext cx="4294543" cy="625984"/>
          </a:xfrm>
          <a:prstGeom prst="rect">
            <a:avLst/>
          </a:prstGeom>
        </p:spPr>
      </p:pic>
      <p:cxnSp>
        <p:nvCxnSpPr>
          <p:cNvPr id="14" name="肘形连接符 13"/>
          <p:cNvCxnSpPr>
            <a:stCxn id="11" idx="3"/>
            <a:endCxn id="10" idx="3"/>
          </p:cNvCxnSpPr>
          <p:nvPr/>
        </p:nvCxnSpPr>
        <p:spPr bwMode="auto">
          <a:xfrm flipH="1">
            <a:off x="6344905" y="2042739"/>
            <a:ext cx="7479" cy="875932"/>
          </a:xfrm>
          <a:prstGeom prst="bentConnector3">
            <a:avLst>
              <a:gd name="adj1" fmla="val -3056558"/>
            </a:avLst>
          </a:prstGeom>
          <a:solidFill>
            <a:srgbClr val="CCFFCC">
              <a:alpha val="80000"/>
            </a:srgbClr>
          </a:solidFill>
          <a:ln w="38100" cap="flat" cmpd="sng" algn="ctr">
            <a:solidFill>
              <a:srgbClr val="F8190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" name="TextBox 9"/>
          <p:cNvSpPr txBox="1"/>
          <p:nvPr/>
        </p:nvSpPr>
        <p:spPr>
          <a:xfrm>
            <a:off x="6660232" y="2276872"/>
            <a:ext cx="2075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Replacing basis</a:t>
            </a:r>
            <a:endParaRPr lang="zh-CN" altLang="en-US" sz="24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4"/>
              <p:cNvSpPr txBox="1"/>
              <p:nvPr/>
            </p:nvSpPr>
            <p:spPr>
              <a:xfrm>
                <a:off x="539552" y="4221088"/>
                <a:ext cx="3493072" cy="932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altLang="zh-CN" sz="2000" b="0" i="1" smtClean="0">
                              <a:latin typeface="Cambria Math"/>
                            </a:rPr>
                            <m:t>+1,</m:t>
                          </m:r>
                          <m:r>
                            <a:rPr lang="en-US" altLang="zh-CN" sz="20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0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  <m:e>
                              <m:r>
                                <a:rPr lang="en-US" altLang="zh-CN" sz="2000" i="1">
                                  <a:latin typeface="Cambria Math"/>
                                </a:rPr>
                                <m:t>𝑈</m:t>
                              </m:r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altLang="zh-CN" sz="2000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CN" sz="2000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altLang="zh-CN" sz="2000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CN" sz="2000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 smtClean="0"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p>
                                  <m:r>
                                    <a:rPr lang="en-US" altLang="zh-CN" sz="2000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altLang="zh-CN" sz="2000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CN" sz="20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6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221088"/>
                <a:ext cx="3493072" cy="93262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4"/>
              <p:cNvSpPr txBox="1"/>
              <p:nvPr/>
            </p:nvSpPr>
            <p:spPr>
              <a:xfrm>
                <a:off x="4644008" y="4221088"/>
                <a:ext cx="3718454" cy="932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altLang="zh-CN" sz="2000" b="0" i="1" smtClean="0">
                              <a:latin typeface="Cambria Math"/>
                            </a:rPr>
                            <m:t>+1,</m:t>
                          </m:r>
                          <m:r>
                            <a:rPr lang="en-US" altLang="zh-CN" sz="20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0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altLang="zh-CN" sz="2000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CN" sz="2000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altLang="zh-CN" sz="2000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CN" sz="2000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sz="200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altLang="zh-CN" sz="2000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CN" sz="20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7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4221088"/>
                <a:ext cx="3718454" cy="93262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右箭头 17"/>
          <p:cNvSpPr/>
          <p:nvPr/>
        </p:nvSpPr>
        <p:spPr bwMode="auto">
          <a:xfrm>
            <a:off x="4075488" y="4465688"/>
            <a:ext cx="565338" cy="484632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1"/>
              <p:cNvSpPr txBox="1"/>
              <p:nvPr/>
            </p:nvSpPr>
            <p:spPr>
              <a:xfrm>
                <a:off x="755576" y="5445224"/>
                <a:ext cx="11106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445224"/>
                <a:ext cx="1110624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7143" r="-3846" b="-34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3"/>
              <p:cNvSpPr txBox="1"/>
              <p:nvPr/>
            </p:nvSpPr>
            <p:spPr>
              <a:xfrm>
                <a:off x="611560" y="6093296"/>
                <a:ext cx="44207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Parameter complexity</a:t>
                </a:r>
                <a:r>
                  <a:rPr lang="zh-CN" altLang="en-US" sz="20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/>
                          </a:rPr>
                          <m:t>∗</m:t>
                        </m:r>
                        <m:r>
                          <a:rPr lang="en-US" altLang="zh-CN" sz="2000" b="0" i="1" smtClean="0">
                            <a:latin typeface="Cambria Math"/>
                          </a:rPr>
                          <m:t>𝑝</m:t>
                        </m:r>
                        <m:r>
                          <a:rPr lang="en-US" altLang="zh-CN" sz="2000" b="0" i="1" smtClean="0">
                            <a:latin typeface="Cambria Math"/>
                          </a:rPr>
                          <m:t>∗</m:t>
                        </m:r>
                        <m:r>
                          <a:rPr lang="en-US" altLang="zh-CN" sz="2000" b="0" i="1" smtClean="0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0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6093296"/>
                <a:ext cx="4420762" cy="400110"/>
              </a:xfrm>
              <a:prstGeom prst="rect">
                <a:avLst/>
              </a:prstGeom>
              <a:blipFill rotWithShape="0">
                <a:blip r:embed="rId8"/>
                <a:stretch>
                  <a:fillRect l="-1377"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612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00" y="0"/>
            <a:ext cx="8697600" cy="918000"/>
          </a:xfrm>
        </p:spPr>
        <p:txBody>
          <a:bodyPr/>
          <a:lstStyle/>
          <a:p>
            <a:r>
              <a:rPr lang="en-US" altLang="zh-CN" sz="4000" kern="1200" dirty="0" smtClean="0">
                <a:latin typeface="Calibri" panose="020F0502020204030204" pitchFamily="34" charset="0"/>
                <a:cs typeface="Calibri" panose="020F0502020204030204" pitchFamily="34" charset="0"/>
                <a:sym typeface="黑体" panose="02010609060101010101" pitchFamily="49" charset="-122"/>
              </a:rPr>
              <a:t>Reducing parameter complexity</a:t>
            </a:r>
            <a:endParaRPr lang="zh-CN" altLang="en-US" sz="4000" kern="1200" dirty="0">
              <a:latin typeface="Calibri" panose="020F0502020204030204" pitchFamily="34" charset="0"/>
              <a:cs typeface="Calibri" panose="020F0502020204030204" pitchFamily="34" charset="0"/>
              <a:sym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1449" y="1052736"/>
            <a:ext cx="8753040" cy="4947559"/>
          </a:xfrm>
        </p:spPr>
        <p:txBody>
          <a:bodyPr/>
          <a:lstStyle/>
          <a:p>
            <a:pPr>
              <a:spcBef>
                <a:spcPts val="600"/>
              </a:spcBef>
              <a:buClrTx/>
            </a:pPr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Key idea:</a:t>
            </a:r>
          </a:p>
          <a:p>
            <a:pPr lvl="1">
              <a:spcBef>
                <a:spcPts val="600"/>
              </a:spcBef>
              <a:buClrTx/>
            </a:pP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Detaching graph convolution from feature transformation</a:t>
            </a: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buClrTx/>
            </a:pPr>
            <a:endParaRPr lang="en-US" altLang="zh-CN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Tx/>
            </a:pPr>
            <a:endParaRPr lang="en-US" altLang="zh-CN" sz="2600" b="1" kern="1200" dirty="0" smtClean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Tx/>
            </a:pPr>
            <a:endParaRPr lang="en-US" altLang="zh-CN" sz="2600" kern="1200" dirty="0" smtClean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Tx/>
            </a:pPr>
            <a:endParaRPr lang="en-US" altLang="zh-CN" sz="2600" kern="1200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xmlns="" id="{59F35EB2-A5B9-406D-B87B-9700E90D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6305" y="6474577"/>
            <a:ext cx="520521" cy="383423"/>
          </a:xfrm>
          <a:prstGeom prst="rect">
            <a:avLst/>
          </a:prstGeom>
        </p:spPr>
        <p:txBody>
          <a:bodyPr/>
          <a:lstStyle/>
          <a:p>
            <a:fld id="{F58209B2-4306-46CD-9424-9DB79656E1A9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sp>
        <p:nvSpPr>
          <p:cNvPr id="4" name="AutoShape 4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6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4"/>
              <p:cNvSpPr txBox="1"/>
              <p:nvPr/>
            </p:nvSpPr>
            <p:spPr>
              <a:xfrm>
                <a:off x="2267744" y="2132856"/>
                <a:ext cx="3718454" cy="932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altLang="zh-CN" sz="2000" b="0" i="1" smtClean="0">
                              <a:latin typeface="Cambria Math"/>
                            </a:rPr>
                            <m:t>+1,</m:t>
                          </m:r>
                          <m:r>
                            <a:rPr lang="en-US" altLang="zh-CN" sz="20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0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altLang="zh-CN" sz="2000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CN" sz="2000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altLang="zh-CN" sz="2000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CN" sz="2000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sz="200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altLang="zh-CN" sz="2000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CN" sz="20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1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2132856"/>
                <a:ext cx="3718454" cy="93262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4"/>
              <p:cNvSpPr txBox="1"/>
              <p:nvPr/>
            </p:nvSpPr>
            <p:spPr>
              <a:xfrm>
                <a:off x="4454900" y="4184935"/>
                <a:ext cx="3030701" cy="446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altLang="zh-CN" sz="2000" b="0" i="1" smtClean="0">
                              <a:latin typeface="Cambria Math"/>
                            </a:rPr>
                            <m:t>+1,</m:t>
                          </m:r>
                          <m:r>
                            <a:rPr lang="en-US" altLang="zh-CN" sz="20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22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900" y="4184935"/>
                <a:ext cx="3030701" cy="446917"/>
              </a:xfrm>
              <a:prstGeom prst="rect">
                <a:avLst/>
              </a:prstGeom>
              <a:blipFill rotWithShape="0">
                <a:blip r:embed="rId4"/>
                <a:stretch>
                  <a:fillRect b="-82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1430564" y="4040919"/>
                <a:ext cx="1653786" cy="7562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564" y="4040919"/>
                <a:ext cx="1653786" cy="75623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加号 6"/>
          <p:cNvSpPr/>
          <p:nvPr/>
        </p:nvSpPr>
        <p:spPr bwMode="auto">
          <a:xfrm>
            <a:off x="3662812" y="4184935"/>
            <a:ext cx="648072" cy="576064"/>
          </a:xfrm>
          <a:prstGeom prst="mathPlus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65535" y="4973106"/>
            <a:ext cx="2609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Feature transformation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053967" y="4973106"/>
            <a:ext cx="2110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Graph convolution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22509" y="5805264"/>
                <a:ext cx="91687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number </a:t>
                </a:r>
                <a:r>
                  <a:rPr lang="en-US" altLang="zh-CN" sz="24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of parameters reduces from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𝑶</m:t>
                    </m:r>
                    <m:d>
                      <m:dPr>
                        <m:ctrlPr>
                          <a:rPr lang="en-US" altLang="zh-CN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  <m:r>
                          <a:rPr lang="en-US" altLang="zh-CN" sz="24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  <m:r>
                          <a:rPr lang="en-US" altLang="zh-CN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𝒑</m:t>
                        </m:r>
                        <m:r>
                          <a:rPr lang="en-US" altLang="zh-CN" sz="24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  <m:r>
                          <a:rPr lang="en-US" altLang="zh-CN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𝒒</m:t>
                        </m:r>
                      </m:e>
                    </m:d>
                  </m:oMath>
                </a14:m>
                <a:r>
                  <a:rPr lang="en-US" altLang="zh-CN" sz="24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𝑶</m:t>
                    </m:r>
                    <m:d>
                      <m:dPr>
                        <m:ctrlPr>
                          <a:rPr lang="en-US" altLang="zh-CN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  <m:r>
                          <a:rPr lang="en-US" altLang="zh-CN" sz="24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altLang="zh-CN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𝒑</m:t>
                        </m:r>
                        <m:r>
                          <a:rPr lang="en-US" altLang="zh-CN" sz="24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  <m:r>
                          <a:rPr lang="en-US" altLang="zh-CN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𝒒</m:t>
                        </m:r>
                      </m:e>
                    </m:d>
                  </m:oMath>
                </a14:m>
                <a:endParaRPr lang="zh-CN" altLang="en-US" sz="24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9" y="5805264"/>
                <a:ext cx="9168728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1064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下箭头 24"/>
          <p:cNvSpPr/>
          <p:nvPr/>
        </p:nvSpPr>
        <p:spPr bwMode="auto">
          <a:xfrm>
            <a:off x="3851920" y="3140968"/>
            <a:ext cx="484632" cy="504056"/>
          </a:xfrm>
          <a:prstGeom prst="down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左大括号 11"/>
          <p:cNvSpPr/>
          <p:nvPr/>
        </p:nvSpPr>
        <p:spPr bwMode="auto">
          <a:xfrm rot="5400000">
            <a:off x="3959932" y="2312876"/>
            <a:ext cx="216024" cy="3168352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 9"/>
              <p:cNvSpPr/>
              <p:nvPr/>
            </p:nvSpPr>
            <p:spPr>
              <a:xfrm>
                <a:off x="35496" y="3204653"/>
                <a:ext cx="2257324" cy="65639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libri" panose="020F0502020204030204" pitchFamily="34" charset="0"/>
                      </a:rPr>
                      <m:t>𝑻</m:t>
                    </m:r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×</m:t>
                        </m:r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 </a:t>
                </a:r>
                <a:endParaRPr lang="en-US" altLang="zh-CN" dirty="0" smtClean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  <a:p>
                <a:r>
                  <a:rPr lang="en-US" altLang="zh-CN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𝒑</m:t>
                    </m:r>
                    <m:r>
                      <a:rPr lang="en-US" altLang="zh-CN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∗</m:t>
                    </m:r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𝒒</m:t>
                    </m:r>
                  </m:oMath>
                </a14:m>
                <a:r>
                  <a:rPr lang="zh-CN" alt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parameters</a:t>
                </a:r>
                <a:endParaRPr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204653"/>
                <a:ext cx="2257324" cy="656395"/>
              </a:xfrm>
              <a:prstGeom prst="rect">
                <a:avLst/>
              </a:prstGeom>
              <a:blipFill rotWithShape="0">
                <a:blip r:embed="rId7"/>
                <a:stretch>
                  <a:fillRect l="-2151" r="-1882" b="-1192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矩形 16"/>
              <p:cNvSpPr/>
              <p:nvPr/>
            </p:nvSpPr>
            <p:spPr>
              <a:xfrm>
                <a:off x="6660232" y="3295048"/>
                <a:ext cx="2469394" cy="646331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is a diagonal matrix</a:t>
                </a:r>
              </a:p>
              <a:p>
                <a:r>
                  <a:rPr lang="en-US" altLang="zh-CN" dirty="0" smtClean="0"/>
                  <a:t> with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zh-CN" dirty="0" smtClean="0"/>
                  <a:t> parameters</a:t>
                </a:r>
                <a:endParaRPr lang="zh-CN" altLang="en-US" dirty="0"/>
              </a:p>
            </p:txBody>
          </p:sp>
        </mc:Choice>
        <mc:Fallback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3295048"/>
                <a:ext cx="2469394" cy="646331"/>
              </a:xfrm>
              <a:prstGeom prst="rect">
                <a:avLst/>
              </a:prstGeom>
              <a:blipFill rotWithShape="0">
                <a:blip r:embed="rId8"/>
                <a:stretch>
                  <a:fillRect t="-4630" r="-1474" b="-1296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接箭头连接符 17"/>
          <p:cNvCxnSpPr>
            <a:endCxn id="17" idx="1"/>
          </p:cNvCxnSpPr>
          <p:nvPr/>
        </p:nvCxnSpPr>
        <p:spPr bwMode="auto">
          <a:xfrm flipV="1">
            <a:off x="6177298" y="3618214"/>
            <a:ext cx="482934" cy="602874"/>
          </a:xfrm>
          <a:prstGeom prst="straightConnector1">
            <a:avLst/>
          </a:prstGeom>
          <a:solidFill>
            <a:srgbClr val="CCFFCC">
              <a:alpha val="80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直接箭头连接符 25"/>
          <p:cNvCxnSpPr/>
          <p:nvPr/>
        </p:nvCxnSpPr>
        <p:spPr bwMode="auto">
          <a:xfrm flipH="1" flipV="1">
            <a:off x="2267744" y="3645024"/>
            <a:ext cx="360040" cy="648072"/>
          </a:xfrm>
          <a:prstGeom prst="straightConnector1">
            <a:avLst/>
          </a:prstGeom>
          <a:solidFill>
            <a:srgbClr val="CCFFCC">
              <a:alpha val="80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11"/>
              <p:cNvSpPr txBox="1"/>
              <p:nvPr/>
            </p:nvSpPr>
            <p:spPr>
              <a:xfrm>
                <a:off x="6156176" y="2492896"/>
                <a:ext cx="11106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7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2492896"/>
                <a:ext cx="1110624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7143" r="-3846" b="-3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275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00" y="0"/>
            <a:ext cx="8697600" cy="918000"/>
          </a:xfrm>
        </p:spPr>
        <p:txBody>
          <a:bodyPr/>
          <a:lstStyle/>
          <a:p>
            <a:r>
              <a:rPr lang="en-US" altLang="zh-CN" sz="4000" kern="1200" dirty="0" smtClean="0">
                <a:latin typeface="Calibri" panose="020F0502020204030204" pitchFamily="34" charset="0"/>
                <a:cs typeface="Calibri" panose="020F0502020204030204" pitchFamily="34" charset="0"/>
                <a:sym typeface="黑体" panose="02010609060101010101" pitchFamily="49" charset="-122"/>
              </a:rPr>
              <a:t>GWNN vs. </a:t>
            </a:r>
            <a:r>
              <a:rPr lang="en-US" altLang="zh-CN" sz="4000" kern="1200" dirty="0" err="1" smtClean="0">
                <a:latin typeface="Calibri" panose="020F0502020204030204" pitchFamily="34" charset="0"/>
                <a:cs typeface="Calibri" panose="020F0502020204030204" pitchFamily="34" charset="0"/>
                <a:sym typeface="黑体" panose="02010609060101010101" pitchFamily="49" charset="-122"/>
              </a:rPr>
              <a:t>ChebyNet</a:t>
            </a:r>
            <a:endParaRPr lang="zh-CN" altLang="en-US" sz="4000" kern="1200" dirty="0">
              <a:latin typeface="Calibri" panose="020F0502020204030204" pitchFamily="34" charset="0"/>
              <a:cs typeface="Calibri" panose="020F0502020204030204" pitchFamily="34" charset="0"/>
              <a:sym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1449" y="1052736"/>
            <a:ext cx="8753040" cy="4947559"/>
          </a:xfrm>
        </p:spPr>
        <p:txBody>
          <a:bodyPr/>
          <a:lstStyle/>
          <a:p>
            <a:pPr>
              <a:spcBef>
                <a:spcPts val="600"/>
              </a:spcBef>
              <a:buClrTx/>
            </a:pPr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Benchmark datasets</a:t>
            </a:r>
          </a:p>
          <a:p>
            <a:pPr lvl="1">
              <a:spcBef>
                <a:spcPts val="600"/>
              </a:spcBef>
              <a:buClrTx/>
            </a:pPr>
            <a:endParaRPr lang="en-US" altLang="zh-CN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buClrTx/>
            </a:pP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buClrTx/>
            </a:pPr>
            <a:endParaRPr lang="en-US" altLang="zh-CN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buClrTx/>
            </a:pP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Tx/>
            </a:pPr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Results at the task of node classification</a:t>
            </a:r>
          </a:p>
          <a:p>
            <a:pPr>
              <a:spcBef>
                <a:spcPts val="600"/>
              </a:spcBef>
              <a:buClrTx/>
            </a:pPr>
            <a:endParaRPr lang="en-US" altLang="zh-CN" sz="2600" b="1" kern="1200" dirty="0" smtClean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Tx/>
            </a:pPr>
            <a:endParaRPr lang="en-US" altLang="zh-CN" sz="2600" kern="1200" dirty="0" smtClean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Tx/>
            </a:pPr>
            <a:endParaRPr lang="en-US" altLang="zh-CN" sz="2600" kern="1200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xmlns="" id="{59F35EB2-A5B9-406D-B87B-9700E90D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6305" y="6474577"/>
            <a:ext cx="520521" cy="383423"/>
          </a:xfrm>
          <a:prstGeom prst="rect">
            <a:avLst/>
          </a:prstGeom>
        </p:spPr>
        <p:txBody>
          <a:bodyPr/>
          <a:lstStyle/>
          <a:p>
            <a:fld id="{F58209B2-4306-46CD-9424-9DB79656E1A9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sp>
        <p:nvSpPr>
          <p:cNvPr id="4" name="AutoShape 4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6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1835696" y="4005064"/>
            <a:ext cx="4562512" cy="2544083"/>
            <a:chOff x="1979712" y="2852936"/>
            <a:chExt cx="4562512" cy="2544083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"/>
            <a:srcRect l="4454" t="9532" b="23321"/>
            <a:stretch/>
          </p:blipFill>
          <p:spPr>
            <a:xfrm>
              <a:off x="1979712" y="2852936"/>
              <a:ext cx="4562512" cy="2176264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3"/>
            <a:srcRect l="4454" t="89682"/>
            <a:stretch/>
          </p:blipFill>
          <p:spPr>
            <a:xfrm>
              <a:off x="1979712" y="5062596"/>
              <a:ext cx="4562512" cy="334423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/>
          <a:srcRect t="25502"/>
          <a:stretch/>
        </p:blipFill>
        <p:spPr>
          <a:xfrm>
            <a:off x="1691680" y="1700808"/>
            <a:ext cx="5425440" cy="1105074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 bwMode="auto">
          <a:xfrm>
            <a:off x="1849340" y="6158482"/>
            <a:ext cx="4104456" cy="21602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497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00" y="0"/>
            <a:ext cx="8697600" cy="918000"/>
          </a:xfrm>
        </p:spPr>
        <p:txBody>
          <a:bodyPr/>
          <a:lstStyle/>
          <a:p>
            <a:r>
              <a:rPr lang="en-US" altLang="zh-CN" sz="4000" kern="1200" dirty="0" smtClean="0">
                <a:latin typeface="Calibri" panose="020F0502020204030204" pitchFamily="34" charset="0"/>
                <a:cs typeface="Calibri" panose="020F0502020204030204" pitchFamily="34" charset="0"/>
                <a:sym typeface="黑体" panose="02010609060101010101" pitchFamily="49" charset="-122"/>
              </a:rPr>
              <a:t>Graph wavelet neural network</a:t>
            </a:r>
            <a:endParaRPr lang="zh-CN" altLang="en-US" sz="4000" kern="1200" dirty="0">
              <a:latin typeface="Calibri" panose="020F0502020204030204" pitchFamily="34" charset="0"/>
              <a:cs typeface="Calibri" panose="020F0502020204030204" pitchFamily="34" charset="0"/>
              <a:sym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1449" y="1052736"/>
            <a:ext cx="8753040" cy="4947559"/>
          </a:xfrm>
        </p:spPr>
        <p:txBody>
          <a:bodyPr/>
          <a:lstStyle/>
          <a:p>
            <a:pPr>
              <a:spcBef>
                <a:spcPts val="600"/>
              </a:spcBef>
              <a:buClrTx/>
            </a:pPr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Each Graph wavelet offers us a local view, i.e., from a center node, about the proximity for each pair of nodes</a:t>
            </a:r>
          </a:p>
          <a:p>
            <a:pPr lvl="1">
              <a:spcBef>
                <a:spcPts val="600"/>
              </a:spcBef>
              <a:buClrTx/>
            </a:pPr>
            <a:endParaRPr lang="en-US" altLang="zh-CN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buClrTx/>
            </a:pP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Tx/>
            </a:pPr>
            <a:endParaRPr lang="en-US" altLang="zh-CN" sz="2600" b="1" kern="1200" dirty="0" smtClean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Tx/>
            </a:pPr>
            <a:endParaRPr lang="en-US" altLang="zh-CN" sz="2600" kern="1200" dirty="0" smtClean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Tx/>
            </a:pPr>
            <a:endParaRPr lang="en-US" altLang="zh-CN" sz="2600" kern="1200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xmlns="" id="{59F35EB2-A5B9-406D-B87B-9700E90D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6305" y="6474577"/>
            <a:ext cx="520521" cy="383423"/>
          </a:xfrm>
          <a:prstGeom prst="rect">
            <a:avLst/>
          </a:prstGeom>
        </p:spPr>
        <p:txBody>
          <a:bodyPr/>
          <a:lstStyle/>
          <a:p>
            <a:fld id="{F58209B2-4306-46CD-9424-9DB79656E1A9}" type="slidenum">
              <a:rPr lang="zh-CN" altLang="en-US" smtClean="0"/>
              <a:pPr/>
              <a:t>23</a:t>
            </a:fld>
            <a:endParaRPr lang="zh-CN" altLang="en-US" dirty="0"/>
          </a:p>
        </p:txBody>
      </p:sp>
      <p:sp>
        <p:nvSpPr>
          <p:cNvPr id="4" name="AutoShape 4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6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6912"/>
            <a:ext cx="63150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323528" y="5661248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Wavelet offers us a better basis for defining graph convolutional networks in spectral domain</a:t>
            </a:r>
            <a:endParaRPr lang="zh-CN" alt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07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3568" y="2348880"/>
            <a:ext cx="7772400" cy="1500187"/>
          </a:xfrm>
        </p:spPr>
        <p:txBody>
          <a:bodyPr/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  <a:ea typeface="微软雅黑" panose="020B0503020204020204" pitchFamily="34" charset="-122"/>
              </a:rPr>
              <a:t>Spatial methods </a:t>
            </a:r>
            <a:r>
              <a:rPr lang="en-US" altLang="zh-CN" sz="3200" dirty="0" smtClean="0">
                <a:ea typeface="微软雅黑" panose="020B0503020204020204" pitchFamily="34" charset="-122"/>
              </a:rPr>
              <a:t>for </a:t>
            </a:r>
          </a:p>
          <a:p>
            <a:pPr algn="ctr"/>
            <a:r>
              <a:rPr lang="en-US" altLang="zh-CN" sz="3200" dirty="0" smtClean="0">
                <a:ea typeface="微软雅黑" panose="020B0503020204020204" pitchFamily="34" charset="-122"/>
              </a:rPr>
              <a:t>graph convolutional neural networks</a:t>
            </a:r>
            <a:endParaRPr lang="en-US" altLang="zh-CN" sz="3200" dirty="0"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-1716" y="0"/>
            <a:ext cx="9180000" cy="12687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609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00" y="0"/>
            <a:ext cx="8697600" cy="918000"/>
          </a:xfrm>
        </p:spPr>
        <p:txBody>
          <a:bodyPr/>
          <a:lstStyle/>
          <a:p>
            <a:r>
              <a:rPr lang="en-US" altLang="zh-CN" sz="4000" kern="1200" dirty="0" smtClean="0">
                <a:latin typeface="Calibri" panose="020F0502020204030204" pitchFamily="34" charset="0"/>
                <a:cs typeface="Calibri" panose="020F0502020204030204" pitchFamily="34" charset="0"/>
                <a:sym typeface="黑体" panose="02010609060101010101" pitchFamily="49" charset="-122"/>
              </a:rPr>
              <a:t>Spatial Methods for Graph CNN</a:t>
            </a:r>
            <a:endParaRPr lang="zh-CN" altLang="en-US" sz="4000" kern="1200" dirty="0">
              <a:latin typeface="Calibri" panose="020F0502020204030204" pitchFamily="34" charset="0"/>
              <a:cs typeface="Calibri" panose="020F0502020204030204" pitchFamily="34" charset="0"/>
              <a:sym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1449" y="1052736"/>
            <a:ext cx="8753040" cy="4947559"/>
          </a:xfrm>
        </p:spPr>
        <p:txBody>
          <a:bodyPr/>
          <a:lstStyle/>
          <a:p>
            <a:pPr>
              <a:spcBef>
                <a:spcPts val="600"/>
              </a:spcBef>
              <a:buClrTx/>
            </a:pPr>
            <a:r>
              <a:rPr lang="en-US" altLang="zh-CN" sz="2800" kern="1200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By </a:t>
            </a:r>
            <a:r>
              <a:rPr lang="en-US" altLang="zh-CN" sz="28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analogy</a:t>
            </a:r>
            <a:endParaRPr lang="en-US" altLang="zh-CN" sz="2800" kern="1200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buClrTx/>
            </a:pPr>
            <a:r>
              <a:rPr lang="en-US" altLang="zh-CN" sz="24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What can we learn from the architecture of standard convolutional neural network?</a:t>
            </a:r>
            <a:endParaRPr lang="en-US" altLang="zh-CN" sz="2400" kern="1200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Tx/>
            </a:pPr>
            <a:endParaRPr lang="en-US" altLang="zh-CN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25000"/>
              </a:lnSpc>
              <a:spcBef>
                <a:spcPts val="600"/>
              </a:spcBef>
            </a:pPr>
            <a:endParaRPr lang="en-US" altLang="zh-CN" sz="2400" kern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25000"/>
              </a:lnSpc>
              <a:spcBef>
                <a:spcPts val="600"/>
              </a:spcBef>
            </a:pPr>
            <a:endParaRPr lang="en-US" altLang="zh-CN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25000"/>
              </a:lnSpc>
              <a:spcBef>
                <a:spcPts val="600"/>
              </a:spcBef>
            </a:pPr>
            <a:endParaRPr lang="en-US" altLang="zh-CN" sz="2400" kern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xmlns="" id="{59F35EB2-A5B9-406D-B87B-9700E90D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6305" y="6474577"/>
            <a:ext cx="520521" cy="383423"/>
          </a:xfrm>
          <a:prstGeom prst="rect">
            <a:avLst/>
          </a:prstGeom>
        </p:spPr>
        <p:txBody>
          <a:bodyPr/>
          <a:lstStyle/>
          <a:p>
            <a:fld id="{F58209B2-4306-46CD-9424-9DB79656E1A9}" type="slidenum">
              <a:rPr lang="zh-CN" altLang="en-US" smtClean="0"/>
              <a:pPr/>
              <a:t>25</a:t>
            </a:fld>
            <a:endParaRPr lang="zh-CN" altLang="en-US" dirty="0"/>
          </a:p>
        </p:txBody>
      </p:sp>
      <p:sp>
        <p:nvSpPr>
          <p:cNvPr id="4" name="AutoShape 4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6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6" y="2852936"/>
            <a:ext cx="543695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00472" y="2780928"/>
            <a:ext cx="25200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1. Determine </a:t>
            </a:r>
          </a:p>
          <a:p>
            <a:r>
              <a:rPr lang="en-US" altLang="zh-CN" sz="20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   Neighborhood</a:t>
            </a:r>
            <a:endParaRPr lang="zh-CN" altLang="en-US" sz="20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8464" y="4149080"/>
            <a:ext cx="25200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indent="-180000"/>
            <a:r>
              <a:rPr lang="en-US" altLang="zh-CN" sz="20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2. Impose an order </a:t>
            </a:r>
            <a:r>
              <a:rPr lang="en-US" altLang="zh-CN" sz="20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</a:t>
            </a:r>
          </a:p>
          <a:p>
            <a:pPr indent="-180000"/>
            <a:r>
              <a:rPr lang="en-US" altLang="zh-CN" sz="20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    neighborhood </a:t>
            </a:r>
            <a:endParaRPr lang="zh-CN" altLang="en-US" sz="20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7" name="下箭头 6"/>
          <p:cNvSpPr/>
          <p:nvPr/>
        </p:nvSpPr>
        <p:spPr bwMode="auto">
          <a:xfrm>
            <a:off x="7400016" y="4911551"/>
            <a:ext cx="484632" cy="461665"/>
          </a:xfrm>
          <a:prstGeom prst="down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6" name="下箭头 15"/>
          <p:cNvSpPr/>
          <p:nvPr/>
        </p:nvSpPr>
        <p:spPr bwMode="auto">
          <a:xfrm>
            <a:off x="7400016" y="3628817"/>
            <a:ext cx="484632" cy="461665"/>
          </a:xfrm>
          <a:prstGeom prst="down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1208" y="6523640"/>
            <a:ext cx="89289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M. </a:t>
            </a:r>
            <a:r>
              <a:rPr lang="en-US" altLang="zh-CN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Niepert</a:t>
            </a:r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, M. Ahmed, K. </a:t>
            </a:r>
            <a:r>
              <a:rPr lang="en-US" altLang="zh-CN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Kutzkov</a:t>
            </a:r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. Learning Convolutional Neural Networks for Graphs. ICML, 2016</a:t>
            </a:r>
            <a:r>
              <a:rPr lang="en-US" altLang="zh-CN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zh-CN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6156456" y="5445224"/>
            <a:ext cx="2520000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3. Parameter sharing</a:t>
            </a:r>
            <a:endParaRPr lang="zh-CN" altLang="en-US" sz="20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2699792" y="2636912"/>
            <a:ext cx="914400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2516426" y="4365104"/>
            <a:ext cx="720080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094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00" y="0"/>
            <a:ext cx="8697600" cy="918000"/>
          </a:xfrm>
        </p:spPr>
        <p:txBody>
          <a:bodyPr/>
          <a:lstStyle/>
          <a:p>
            <a:r>
              <a:rPr lang="en-US" altLang="zh-CN" sz="4000" kern="1200" dirty="0">
                <a:latin typeface="Calibri" panose="020F0502020204030204" pitchFamily="34" charset="0"/>
                <a:cs typeface="Calibri" panose="020F0502020204030204" pitchFamily="34" charset="0"/>
                <a:sym typeface="黑体" panose="02010609060101010101" pitchFamily="49" charset="-122"/>
              </a:rPr>
              <a:t>Spatial Methods for Graph CNN</a:t>
            </a:r>
            <a:endParaRPr lang="zh-CN" altLang="en-US" sz="4000" kern="1200" dirty="0">
              <a:latin typeface="Calibri" panose="020F0502020204030204" pitchFamily="34" charset="0"/>
              <a:cs typeface="Calibri" panose="020F0502020204030204" pitchFamily="34" charset="0"/>
              <a:sym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1449" y="1052736"/>
            <a:ext cx="8753040" cy="4947559"/>
          </a:xfrm>
        </p:spPr>
        <p:txBody>
          <a:bodyPr/>
          <a:lstStyle/>
          <a:p>
            <a:pPr>
              <a:spcBef>
                <a:spcPts val="600"/>
              </a:spcBef>
              <a:buClrTx/>
            </a:pPr>
            <a:r>
              <a:rPr lang="en-US" altLang="zh-CN" sz="2800" kern="1200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By </a:t>
            </a:r>
            <a:r>
              <a:rPr lang="en-US" altLang="zh-CN" sz="28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analogy</a:t>
            </a:r>
            <a:endParaRPr lang="en-US" altLang="zh-CN" sz="2800" kern="1200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buClrTx/>
            </a:pPr>
            <a:r>
              <a:rPr lang="en-US" altLang="zh-CN" sz="24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For each node, select the fixed number of nodes as its neighboring nodes, according to certain proximity metric</a:t>
            </a:r>
            <a:endParaRPr lang="en-US" altLang="zh-CN" sz="2400" kern="1200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buClrTx/>
            </a:pPr>
            <a:r>
              <a:rPr lang="en-US" altLang="zh-CN" sz="2000" kern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Impose an order according to the proximity metric</a:t>
            </a:r>
            <a:endParaRPr lang="en-US" altLang="zh-CN" sz="2000" kern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spcBef>
                <a:spcPts val="600"/>
              </a:spcBef>
              <a:buClrTx/>
            </a:pPr>
            <a:r>
              <a:rPr lang="en-US" altLang="zh-CN" sz="2000" kern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Parameter </a:t>
            </a:r>
            <a:r>
              <a:rPr lang="en-US" altLang="zh-CN" sz="2000" kern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sharing </a:t>
            </a:r>
          </a:p>
          <a:p>
            <a:pPr lvl="1">
              <a:lnSpc>
                <a:spcPct val="125000"/>
              </a:lnSpc>
              <a:spcBef>
                <a:spcPts val="600"/>
              </a:spcBef>
            </a:pPr>
            <a:endParaRPr lang="en-US" altLang="zh-CN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25000"/>
              </a:lnSpc>
              <a:spcBef>
                <a:spcPts val="600"/>
              </a:spcBef>
            </a:pPr>
            <a:endParaRPr lang="en-US" altLang="zh-CN" sz="2400" kern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xmlns="" id="{59F35EB2-A5B9-406D-B87B-9700E90D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6305" y="6474577"/>
            <a:ext cx="520521" cy="383423"/>
          </a:xfrm>
          <a:prstGeom prst="rect">
            <a:avLst/>
          </a:prstGeom>
        </p:spPr>
        <p:txBody>
          <a:bodyPr/>
          <a:lstStyle/>
          <a:p>
            <a:fld id="{F58209B2-4306-46CD-9424-9DB79656E1A9}" type="slidenum">
              <a:rPr lang="zh-CN" altLang="en-US" smtClean="0"/>
              <a:pPr/>
              <a:t>26</a:t>
            </a:fld>
            <a:endParaRPr lang="zh-CN" altLang="en-US" dirty="0"/>
          </a:p>
        </p:txBody>
      </p:sp>
      <p:sp>
        <p:nvSpPr>
          <p:cNvPr id="4" name="AutoShape 4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6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1208" y="6523640"/>
            <a:ext cx="89289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M. </a:t>
            </a:r>
            <a:r>
              <a:rPr lang="en-US" altLang="zh-CN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Niepert</a:t>
            </a:r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, M. Ahmed, K. </a:t>
            </a:r>
            <a:r>
              <a:rPr lang="en-US" altLang="zh-CN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Kutzkov</a:t>
            </a:r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. Learning Convolutional Neural Networks for Graphs. ICML, 2016</a:t>
            </a:r>
            <a:r>
              <a:rPr lang="en-US" altLang="zh-CN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zh-CN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07" y="3429000"/>
            <a:ext cx="8917297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5"/>
          <p:cNvSpPr txBox="1"/>
          <p:nvPr/>
        </p:nvSpPr>
        <p:spPr>
          <a:xfrm>
            <a:off x="611560" y="5373216"/>
            <a:ext cx="25200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1. Determine </a:t>
            </a:r>
          </a:p>
          <a:p>
            <a:r>
              <a:rPr lang="en-US" altLang="zh-CN" sz="20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   Neighborhood</a:t>
            </a:r>
            <a:endParaRPr lang="zh-CN" altLang="en-US" sz="20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3530234" y="5373216"/>
            <a:ext cx="25200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indent="-180000"/>
            <a:r>
              <a:rPr lang="en-US" altLang="zh-CN" sz="20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2. Impose an order </a:t>
            </a:r>
            <a:r>
              <a:rPr lang="en-US" altLang="zh-CN" sz="20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</a:t>
            </a:r>
          </a:p>
          <a:p>
            <a:pPr indent="-180000"/>
            <a:r>
              <a:rPr lang="en-US" altLang="zh-CN" sz="20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    neighborhood </a:t>
            </a:r>
            <a:endParaRPr lang="zh-CN" altLang="en-US" sz="20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6372480" y="5373216"/>
            <a:ext cx="2520000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3. Parameter sharing</a:t>
            </a:r>
            <a:endParaRPr lang="zh-CN" altLang="en-US" sz="20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95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00" y="0"/>
            <a:ext cx="8697600" cy="918000"/>
          </a:xfrm>
        </p:spPr>
        <p:txBody>
          <a:bodyPr/>
          <a:lstStyle/>
          <a:p>
            <a:r>
              <a:rPr lang="en-US" altLang="zh-CN" sz="4000" kern="1200" dirty="0">
                <a:latin typeface="Calibri" panose="020F0502020204030204" pitchFamily="34" charset="0"/>
                <a:cs typeface="Calibri" panose="020F0502020204030204" pitchFamily="34" charset="0"/>
                <a:sym typeface="黑体" panose="02010609060101010101" pitchFamily="49" charset="-122"/>
              </a:rPr>
              <a:t>Spatial Methods for Graph CNN</a:t>
            </a:r>
            <a:endParaRPr lang="zh-CN" altLang="en-US" sz="4000" kern="1200" dirty="0">
              <a:latin typeface="Calibri" panose="020F0502020204030204" pitchFamily="34" charset="0"/>
              <a:cs typeface="Calibri" panose="020F0502020204030204" pitchFamily="34" charset="0"/>
              <a:sym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1449" y="1052736"/>
            <a:ext cx="8753040" cy="4947559"/>
          </a:xfrm>
        </p:spPr>
        <p:txBody>
          <a:bodyPr/>
          <a:lstStyle/>
          <a:p>
            <a:pPr>
              <a:spcBef>
                <a:spcPts val="600"/>
              </a:spcBef>
              <a:buClrTx/>
            </a:pPr>
            <a:r>
              <a:rPr lang="en-US" altLang="zh-CN" sz="2800" kern="1200" dirty="0" err="1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GraphSAGE</a:t>
            </a:r>
            <a:endParaRPr lang="en-US" altLang="zh-CN" sz="2800" kern="1200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buClrTx/>
            </a:pPr>
            <a:r>
              <a:rPr lang="en-US" altLang="zh-CN" sz="24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Sampling neighbors </a:t>
            </a:r>
          </a:p>
          <a:p>
            <a:pPr lvl="1">
              <a:spcBef>
                <a:spcPts val="600"/>
              </a:spcBef>
              <a:buClrTx/>
            </a:pPr>
            <a:r>
              <a:rPr lang="en-US" altLang="zh-CN" sz="24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Aggregating neighbors</a:t>
            </a:r>
            <a:endParaRPr lang="en-US" altLang="zh-CN" sz="2000" kern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25000"/>
              </a:lnSpc>
              <a:spcBef>
                <a:spcPts val="600"/>
              </a:spcBef>
            </a:pPr>
            <a:endParaRPr lang="en-US" altLang="zh-CN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25000"/>
              </a:lnSpc>
              <a:spcBef>
                <a:spcPts val="600"/>
              </a:spcBef>
            </a:pPr>
            <a:endParaRPr lang="en-US" altLang="zh-CN" sz="2400" kern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xmlns="" id="{59F35EB2-A5B9-406D-B87B-9700E90D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6305" y="6474577"/>
            <a:ext cx="520521" cy="383423"/>
          </a:xfrm>
          <a:prstGeom prst="rect">
            <a:avLst/>
          </a:prstGeom>
        </p:spPr>
        <p:txBody>
          <a:bodyPr/>
          <a:lstStyle/>
          <a:p>
            <a:fld id="{F58209B2-4306-46CD-9424-9DB79656E1A9}" type="slidenum">
              <a:rPr lang="zh-CN" altLang="en-US" smtClean="0"/>
              <a:pPr/>
              <a:t>27</a:t>
            </a:fld>
            <a:endParaRPr lang="zh-CN" altLang="en-US" dirty="0"/>
          </a:p>
        </p:txBody>
      </p:sp>
      <p:sp>
        <p:nvSpPr>
          <p:cNvPr id="4" name="AutoShape 4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6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090252"/>
            <a:ext cx="4896544" cy="290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3"/>
          <p:cNvSpPr txBox="1"/>
          <p:nvPr/>
        </p:nvSpPr>
        <p:spPr>
          <a:xfrm>
            <a:off x="1259632" y="5867980"/>
            <a:ext cx="3099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GraphSAGE</a:t>
            </a: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: Inductive Learning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208" y="6552897"/>
            <a:ext cx="89289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W. L. Hamilton, R. Ying, J. </a:t>
            </a:r>
            <a:r>
              <a:rPr lang="en-US" altLang="zh-CN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Leskovec</a:t>
            </a:r>
            <a:r>
              <a:rPr lang="en-US" altLang="zh-CN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Inductive Representation Learning on Large </a:t>
            </a:r>
            <a:r>
              <a:rPr lang="en-US" altLang="zh-CN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Graphs. </a:t>
            </a:r>
            <a:r>
              <a:rPr lang="en-US" altLang="zh-CN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NeuraIPS</a:t>
            </a:r>
            <a:r>
              <a:rPr lang="en-US" altLang="zh-CN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2017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14" y="1693888"/>
            <a:ext cx="4536504" cy="5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20888"/>
            <a:ext cx="3600400" cy="51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圆角矩形 13"/>
          <p:cNvSpPr/>
          <p:nvPr/>
        </p:nvSpPr>
        <p:spPr bwMode="auto">
          <a:xfrm>
            <a:off x="5148064" y="3573016"/>
            <a:ext cx="3744416" cy="2736304"/>
          </a:xfrm>
          <a:prstGeom prst="roundRect">
            <a:avLst>
              <a:gd name="adj" fmla="val 7448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 smtClean="0"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General framework of graph neural networks: </a:t>
            </a:r>
            <a:r>
              <a:rPr lang="en-US" altLang="zh-CN" sz="2400" dirty="0" smtClean="0">
                <a:solidFill>
                  <a:srgbClr val="FF0000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Aggregate the information of neighboring nodes to update the representation of center node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27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00" y="0"/>
            <a:ext cx="8697600" cy="918000"/>
          </a:xfrm>
        </p:spPr>
        <p:txBody>
          <a:bodyPr/>
          <a:lstStyle/>
          <a:p>
            <a:r>
              <a:rPr lang="en-US" altLang="zh-CN" sz="4000" kern="1200" dirty="0">
                <a:latin typeface="Calibri" panose="020F0502020204030204" pitchFamily="34" charset="0"/>
                <a:cs typeface="Calibri" panose="020F0502020204030204" pitchFamily="34" charset="0"/>
                <a:sym typeface="黑体" panose="02010609060101010101" pitchFamily="49" charset="-122"/>
              </a:rPr>
              <a:t>Spatial Methods for Graph CNN</a:t>
            </a:r>
            <a:endParaRPr lang="zh-CN" altLang="en-US" sz="4000" kern="1200" dirty="0">
              <a:latin typeface="Calibri" panose="020F0502020204030204" pitchFamily="34" charset="0"/>
              <a:cs typeface="Calibri" panose="020F0502020204030204" pitchFamily="34" charset="0"/>
              <a:sym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1449" y="1052736"/>
            <a:ext cx="8753040" cy="4947559"/>
          </a:xfrm>
        </p:spPr>
        <p:txBody>
          <a:bodyPr/>
          <a:lstStyle/>
          <a:p>
            <a:pPr>
              <a:spcBef>
                <a:spcPts val="600"/>
              </a:spcBef>
              <a:buClrTx/>
            </a:pPr>
            <a:r>
              <a:rPr lang="en-US" altLang="zh-CN" sz="28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GCN: Graph Convolution Network</a:t>
            </a:r>
            <a:endParaRPr lang="en-US" altLang="zh-CN" sz="2800" kern="1200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buClrTx/>
            </a:pPr>
            <a:r>
              <a:rPr lang="en-US" altLang="zh-CN" sz="24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Aggregating information from neighborhood via a normalized </a:t>
            </a:r>
            <a:r>
              <a:rPr lang="en-US" altLang="zh-CN" sz="2400" kern="1200" dirty="0" err="1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Laplacian</a:t>
            </a:r>
            <a:r>
              <a:rPr lang="en-US" altLang="zh-CN" sz="24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matrix </a:t>
            </a:r>
          </a:p>
          <a:p>
            <a:pPr lvl="1">
              <a:spcBef>
                <a:spcPts val="600"/>
              </a:spcBef>
              <a:buClrTx/>
            </a:pPr>
            <a:r>
              <a:rPr lang="en-US" altLang="zh-CN" sz="24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Shared parameters are from feature transformation</a:t>
            </a:r>
          </a:p>
          <a:p>
            <a:pPr lvl="1">
              <a:spcBef>
                <a:spcPts val="600"/>
              </a:spcBef>
              <a:buClrTx/>
            </a:pPr>
            <a:r>
              <a:rPr lang="en-US" altLang="zh-CN" sz="2400" kern="1200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 reduced version of </a:t>
            </a:r>
            <a:r>
              <a:rPr lang="en-US" altLang="zh-CN" sz="2400" kern="1200" dirty="0" err="1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ChebNet</a:t>
            </a:r>
            <a:endParaRPr lang="en-US" altLang="zh-CN" sz="2400" kern="1200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lvl="1">
              <a:lnSpc>
                <a:spcPct val="125000"/>
              </a:lnSpc>
              <a:spcBef>
                <a:spcPts val="600"/>
              </a:spcBef>
            </a:pPr>
            <a:endParaRPr lang="en-US" altLang="zh-CN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25000"/>
              </a:lnSpc>
              <a:spcBef>
                <a:spcPts val="600"/>
              </a:spcBef>
            </a:pPr>
            <a:endParaRPr lang="en-US" altLang="zh-CN" sz="2400" kern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xmlns="" id="{59F35EB2-A5B9-406D-B87B-9700E90D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6305" y="6474577"/>
            <a:ext cx="520521" cy="383423"/>
          </a:xfrm>
          <a:prstGeom prst="rect">
            <a:avLst/>
          </a:prstGeom>
        </p:spPr>
        <p:txBody>
          <a:bodyPr/>
          <a:lstStyle/>
          <a:p>
            <a:fld id="{F58209B2-4306-46CD-9424-9DB79656E1A9}" type="slidenum">
              <a:rPr lang="zh-CN" altLang="en-US" smtClean="0"/>
              <a:pPr/>
              <a:t>28</a:t>
            </a:fld>
            <a:endParaRPr lang="zh-CN" altLang="en-US" dirty="0"/>
          </a:p>
        </p:txBody>
      </p:sp>
      <p:sp>
        <p:nvSpPr>
          <p:cNvPr id="4" name="AutoShape 4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6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1208" y="6552897"/>
            <a:ext cx="89289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T. </a:t>
            </a:r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N. </a:t>
            </a:r>
            <a:r>
              <a:rPr lang="en-US" altLang="zh-CN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Kipf</a:t>
            </a:r>
            <a:r>
              <a:rPr lang="en-US" altLang="zh-CN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and M. Welling. Semi-supervised classification with graph convolutional networks. ICLR 2017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4005064"/>
            <a:ext cx="4324350" cy="21812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3356992"/>
            <a:ext cx="4933950" cy="523875"/>
          </a:xfrm>
          <a:prstGeom prst="rect">
            <a:avLst/>
          </a:prstGeom>
        </p:spPr>
      </p:pic>
      <p:sp>
        <p:nvSpPr>
          <p:cNvPr id="14" name="圆角矩形 13"/>
          <p:cNvSpPr/>
          <p:nvPr/>
        </p:nvSpPr>
        <p:spPr bwMode="auto">
          <a:xfrm>
            <a:off x="5508104" y="3395234"/>
            <a:ext cx="504056" cy="396000"/>
          </a:xfrm>
          <a:prstGeom prst="roundRect">
            <a:avLst/>
          </a:prstGeom>
          <a:noFill/>
          <a:ln w="9525" cap="flat" cmpd="sng" algn="ctr">
            <a:solidFill>
              <a:srgbClr val="F8190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6" name="圆角矩形 15"/>
          <p:cNvSpPr/>
          <p:nvPr/>
        </p:nvSpPr>
        <p:spPr bwMode="auto">
          <a:xfrm>
            <a:off x="5940152" y="4293096"/>
            <a:ext cx="2537214" cy="576064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tint val="66000"/>
                  <a:satMod val="160000"/>
                </a:schemeClr>
              </a:gs>
              <a:gs pos="50000">
                <a:schemeClr val="tx1">
                  <a:lumMod val="75000"/>
                  <a:lumOff val="25000"/>
                  <a:tint val="44500"/>
                  <a:satMod val="160000"/>
                </a:schemeClr>
              </a:gs>
              <a:gs pos="100000">
                <a:schemeClr val="tx1">
                  <a:lumMod val="75000"/>
                  <a:lumOff val="25000"/>
                  <a:tint val="23500"/>
                  <a:satMod val="16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Parameter for feature Transformation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</a:endParaRPr>
          </a:p>
        </p:txBody>
      </p:sp>
      <p:cxnSp>
        <p:nvCxnSpPr>
          <p:cNvPr id="17" name="直接箭头连接符 16"/>
          <p:cNvCxnSpPr/>
          <p:nvPr/>
        </p:nvCxnSpPr>
        <p:spPr bwMode="auto">
          <a:xfrm>
            <a:off x="5724128" y="3789040"/>
            <a:ext cx="792088" cy="504056"/>
          </a:xfrm>
          <a:prstGeom prst="straightConnector1">
            <a:avLst/>
          </a:prstGeom>
          <a:solidFill>
            <a:srgbClr val="CCFFCC">
              <a:alpha val="80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圆角矩形 17"/>
          <p:cNvSpPr/>
          <p:nvPr/>
        </p:nvSpPr>
        <p:spPr bwMode="auto">
          <a:xfrm>
            <a:off x="6099934" y="3393040"/>
            <a:ext cx="504056" cy="396000"/>
          </a:xfrm>
          <a:prstGeom prst="roundRect">
            <a:avLst/>
          </a:prstGeom>
          <a:noFill/>
          <a:ln w="9525" cap="flat" cmpd="sng" algn="ctr">
            <a:solidFill>
              <a:srgbClr val="F8190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9" name="直接箭头连接符 18"/>
          <p:cNvCxnSpPr>
            <a:endCxn id="16" idx="0"/>
          </p:cNvCxnSpPr>
          <p:nvPr/>
        </p:nvCxnSpPr>
        <p:spPr bwMode="auto">
          <a:xfrm>
            <a:off x="6444208" y="3789040"/>
            <a:ext cx="764551" cy="504056"/>
          </a:xfrm>
          <a:prstGeom prst="straightConnector1">
            <a:avLst/>
          </a:prstGeom>
          <a:solidFill>
            <a:srgbClr val="CCFFCC">
              <a:alpha val="80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9231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00" y="0"/>
            <a:ext cx="8697600" cy="918000"/>
          </a:xfrm>
        </p:spPr>
        <p:txBody>
          <a:bodyPr/>
          <a:lstStyle/>
          <a:p>
            <a:r>
              <a:rPr lang="en-US" altLang="zh-CN" sz="4000" kern="1200" dirty="0">
                <a:latin typeface="Calibri" panose="020F0502020204030204" pitchFamily="34" charset="0"/>
                <a:cs typeface="Calibri" panose="020F0502020204030204" pitchFamily="34" charset="0"/>
                <a:sym typeface="黑体" panose="02010609060101010101" pitchFamily="49" charset="-122"/>
              </a:rPr>
              <a:t>Spatial Methods for Graph CNN</a:t>
            </a:r>
            <a:endParaRPr lang="zh-CN" altLang="en-US" sz="4000" kern="1200" dirty="0">
              <a:latin typeface="Calibri" panose="020F0502020204030204" pitchFamily="34" charset="0"/>
              <a:cs typeface="Calibri" panose="020F0502020204030204" pitchFamily="34" charset="0"/>
              <a:sym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1449" y="1052736"/>
            <a:ext cx="8753040" cy="4947559"/>
          </a:xfrm>
        </p:spPr>
        <p:txBody>
          <a:bodyPr/>
          <a:lstStyle/>
          <a:p>
            <a:pPr>
              <a:spcBef>
                <a:spcPts val="600"/>
              </a:spcBef>
              <a:buClrTx/>
            </a:pPr>
            <a:r>
              <a:rPr lang="en-US" altLang="zh-CN" sz="28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GAT: Graph Attention Network</a:t>
            </a:r>
            <a:endParaRPr lang="en-US" altLang="zh-CN" sz="2800" kern="1200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buClrTx/>
            </a:pPr>
            <a:r>
              <a:rPr lang="en-US" altLang="zh-CN" sz="24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Learning the aggregation matrix, i.e., </a:t>
            </a:r>
            <a:r>
              <a:rPr lang="en-US" altLang="zh-CN" sz="2400" kern="1200" dirty="0" err="1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Laplacian</a:t>
            </a:r>
            <a:r>
              <a:rPr lang="en-US" altLang="zh-CN" sz="24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matrix in GCN, via attention mechanism </a:t>
            </a:r>
          </a:p>
          <a:p>
            <a:pPr lvl="1">
              <a:spcBef>
                <a:spcPts val="600"/>
              </a:spcBef>
              <a:buClrTx/>
            </a:pPr>
            <a:r>
              <a:rPr lang="en-US" altLang="zh-CN" sz="24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Shared parameters contain two parts</a:t>
            </a:r>
          </a:p>
          <a:p>
            <a:pPr lvl="2">
              <a:spcBef>
                <a:spcPts val="600"/>
              </a:spcBef>
              <a:buClrTx/>
            </a:pPr>
            <a:r>
              <a:rPr lang="en-US" altLang="zh-CN" sz="20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Parameters for feature transformation</a:t>
            </a:r>
          </a:p>
          <a:p>
            <a:pPr lvl="2">
              <a:spcBef>
                <a:spcPts val="600"/>
              </a:spcBef>
              <a:buClrTx/>
            </a:pPr>
            <a:r>
              <a:rPr lang="en-US" altLang="zh-CN" sz="20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Parameters for attention</a:t>
            </a:r>
            <a:endParaRPr lang="en-US" altLang="zh-CN" sz="2000" kern="1200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lvl="1">
              <a:lnSpc>
                <a:spcPct val="125000"/>
              </a:lnSpc>
              <a:spcBef>
                <a:spcPts val="600"/>
              </a:spcBef>
            </a:pPr>
            <a:endParaRPr lang="en-US" altLang="zh-CN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25000"/>
              </a:lnSpc>
              <a:spcBef>
                <a:spcPts val="600"/>
              </a:spcBef>
            </a:pPr>
            <a:endParaRPr lang="en-US" altLang="zh-CN" sz="2400" kern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xmlns="" id="{59F35EB2-A5B9-406D-B87B-9700E90D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6305" y="6474577"/>
            <a:ext cx="520521" cy="383423"/>
          </a:xfrm>
          <a:prstGeom prst="rect">
            <a:avLst/>
          </a:prstGeom>
        </p:spPr>
        <p:txBody>
          <a:bodyPr/>
          <a:lstStyle/>
          <a:p>
            <a:fld id="{F58209B2-4306-46CD-9424-9DB79656E1A9}" type="slidenum">
              <a:rPr lang="zh-CN" altLang="en-US" smtClean="0"/>
              <a:pPr/>
              <a:t>29</a:t>
            </a:fld>
            <a:endParaRPr lang="zh-CN" altLang="en-US" dirty="0"/>
          </a:p>
        </p:txBody>
      </p:sp>
      <p:sp>
        <p:nvSpPr>
          <p:cNvPr id="4" name="AutoShape 4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6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36912"/>
            <a:ext cx="2530262" cy="306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"/>
          <p:cNvSpPr txBox="1"/>
          <p:nvPr/>
        </p:nvSpPr>
        <p:spPr>
          <a:xfrm>
            <a:off x="5940152" y="5805264"/>
            <a:ext cx="2866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Attention Mechanism in GAT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4509120"/>
            <a:ext cx="4819650" cy="952500"/>
          </a:xfrm>
          <a:prstGeom prst="rect">
            <a:avLst/>
          </a:prstGeom>
        </p:spPr>
      </p:pic>
      <p:sp>
        <p:nvSpPr>
          <p:cNvPr id="14" name="圆角矩形 13"/>
          <p:cNvSpPr/>
          <p:nvPr/>
        </p:nvSpPr>
        <p:spPr bwMode="auto">
          <a:xfrm>
            <a:off x="3678638" y="4542774"/>
            <a:ext cx="270000" cy="360000"/>
          </a:xfrm>
          <a:prstGeom prst="roundRect">
            <a:avLst/>
          </a:prstGeom>
          <a:noFill/>
          <a:ln w="9525" cap="flat" cmpd="sng" algn="ctr">
            <a:solidFill>
              <a:srgbClr val="F8190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6" name="直接箭头连接符 15"/>
          <p:cNvCxnSpPr/>
          <p:nvPr/>
        </p:nvCxnSpPr>
        <p:spPr bwMode="auto">
          <a:xfrm>
            <a:off x="3779912" y="5357450"/>
            <a:ext cx="360040" cy="360040"/>
          </a:xfrm>
          <a:prstGeom prst="straightConnector1">
            <a:avLst/>
          </a:prstGeom>
          <a:solidFill>
            <a:srgbClr val="CCFFCC">
              <a:alpha val="80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圆角矩形 17"/>
          <p:cNvSpPr/>
          <p:nvPr/>
        </p:nvSpPr>
        <p:spPr bwMode="auto">
          <a:xfrm>
            <a:off x="1835696" y="5733256"/>
            <a:ext cx="3528392" cy="576064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tint val="66000"/>
                  <a:satMod val="160000"/>
                </a:schemeClr>
              </a:gs>
              <a:gs pos="50000">
                <a:schemeClr val="tx1">
                  <a:lumMod val="75000"/>
                  <a:lumOff val="25000"/>
                  <a:tint val="44500"/>
                  <a:satMod val="160000"/>
                </a:schemeClr>
              </a:gs>
              <a:gs pos="100000">
                <a:schemeClr val="tx1">
                  <a:lumMod val="75000"/>
                  <a:lumOff val="25000"/>
                  <a:tint val="23500"/>
                  <a:satMod val="16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 smtClean="0"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Parameter of Attention mechanism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</a:endParaRPr>
          </a:p>
        </p:txBody>
      </p:sp>
      <p:sp>
        <p:nvSpPr>
          <p:cNvPr id="19" name="圆角矩形 18"/>
          <p:cNvSpPr/>
          <p:nvPr/>
        </p:nvSpPr>
        <p:spPr bwMode="auto">
          <a:xfrm>
            <a:off x="2339752" y="3717032"/>
            <a:ext cx="3600400" cy="576064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tint val="66000"/>
                  <a:satMod val="160000"/>
                </a:schemeClr>
              </a:gs>
              <a:gs pos="50000">
                <a:schemeClr val="tx1">
                  <a:lumMod val="75000"/>
                  <a:lumOff val="25000"/>
                  <a:tint val="44500"/>
                  <a:satMod val="160000"/>
                </a:schemeClr>
              </a:gs>
              <a:gs pos="100000">
                <a:schemeClr val="tx1">
                  <a:lumMod val="75000"/>
                  <a:lumOff val="25000"/>
                  <a:tint val="23500"/>
                  <a:satMod val="16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Parameter for feature Transformation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</a:endParaRPr>
          </a:p>
        </p:txBody>
      </p:sp>
      <p:cxnSp>
        <p:nvCxnSpPr>
          <p:cNvPr id="20" name="直接箭头连接符 19"/>
          <p:cNvCxnSpPr/>
          <p:nvPr/>
        </p:nvCxnSpPr>
        <p:spPr bwMode="auto">
          <a:xfrm flipV="1">
            <a:off x="3851920" y="4293096"/>
            <a:ext cx="720080" cy="216024"/>
          </a:xfrm>
          <a:prstGeom prst="straightConnector1">
            <a:avLst/>
          </a:prstGeom>
          <a:solidFill>
            <a:srgbClr val="CCFFCC">
              <a:alpha val="80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圆角矩形 22"/>
          <p:cNvSpPr/>
          <p:nvPr/>
        </p:nvSpPr>
        <p:spPr bwMode="auto">
          <a:xfrm>
            <a:off x="3660606" y="5020038"/>
            <a:ext cx="270000" cy="360000"/>
          </a:xfrm>
          <a:prstGeom prst="roundRect">
            <a:avLst/>
          </a:prstGeom>
          <a:noFill/>
          <a:ln w="9525" cap="flat" cmpd="sng" algn="ctr">
            <a:solidFill>
              <a:srgbClr val="F8190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1208" y="6433591"/>
            <a:ext cx="89289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zh-CN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Velickovic</a:t>
            </a:r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, G. </a:t>
            </a:r>
            <a:r>
              <a:rPr lang="en-US" altLang="zh-CN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Cucurull</a:t>
            </a:r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, A. Casanova, A. Romero, P. </a:t>
            </a:r>
            <a:r>
              <a:rPr lang="en-US" altLang="zh-CN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Lio</a:t>
            </a:r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, Y. </a:t>
            </a:r>
            <a:r>
              <a:rPr lang="en-US" altLang="zh-CN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Bengio</a:t>
            </a:r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. Graph Attention Networks. </a:t>
            </a:r>
            <a:r>
              <a:rPr lang="en-US" altLang="zh-CN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NeuraIPS</a:t>
            </a:r>
            <a:r>
              <a:rPr lang="en-US" altLang="zh-CN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  <a:r>
              <a:rPr lang="en-US" altLang="zh-CN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zh-CN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90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00" y="0"/>
            <a:ext cx="8697600" cy="918000"/>
          </a:xfrm>
        </p:spPr>
        <p:txBody>
          <a:bodyPr/>
          <a:lstStyle/>
          <a:p>
            <a:r>
              <a:rPr lang="en-US" altLang="zh-CN" sz="4000" kern="1200" dirty="0" smtClean="0">
                <a:latin typeface="Calibri" panose="020F0502020204030204" pitchFamily="34" charset="0"/>
                <a:cs typeface="Calibri" panose="020F0502020204030204" pitchFamily="34" charset="0"/>
                <a:sym typeface="黑体" panose="02010609060101010101" pitchFamily="49" charset="-122"/>
              </a:rPr>
              <a:t>Convolutional Neural Network</a:t>
            </a:r>
            <a:endParaRPr lang="zh-CN" altLang="en-US" sz="4000" kern="1200" dirty="0">
              <a:latin typeface="Calibri" panose="020F0502020204030204" pitchFamily="34" charset="0"/>
              <a:cs typeface="Calibri" panose="020F0502020204030204" pitchFamily="34" charset="0"/>
              <a:sym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1449" y="1052736"/>
            <a:ext cx="8753040" cy="4947559"/>
          </a:xfrm>
        </p:spPr>
        <p:txBody>
          <a:bodyPr/>
          <a:lstStyle/>
          <a:p>
            <a:pPr>
              <a:spcBef>
                <a:spcPts val="600"/>
              </a:spcBef>
              <a:buClrTx/>
            </a:pPr>
            <a:r>
              <a:rPr lang="en-US" altLang="zh-CN" sz="26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Localized convolutional </a:t>
            </a:r>
            <a:r>
              <a:rPr lang="en-US" altLang="zh-CN" sz="2600" kern="1200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filters are </a:t>
            </a:r>
            <a:r>
              <a:rPr lang="en-US" altLang="zh-CN" sz="2600" kern="12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translation- or shift-invariant</a:t>
            </a:r>
          </a:p>
          <a:p>
            <a:pPr lvl="1">
              <a:spcBef>
                <a:spcPts val="600"/>
              </a:spcBef>
              <a:buClrTx/>
            </a:pPr>
            <a:r>
              <a:rPr lang="en-US" altLang="zh-CN" sz="24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Which are able </a:t>
            </a:r>
            <a:r>
              <a:rPr lang="en-US" altLang="zh-CN" sz="2400" kern="1200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to recognize identical features independently of their spatial </a:t>
            </a:r>
            <a:r>
              <a:rPr lang="en-US" altLang="zh-CN" sz="24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locations</a:t>
            </a:r>
            <a:endParaRPr lang="en-US" altLang="zh-CN" sz="2000" kern="1200" dirty="0" smtClean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lvl="2">
              <a:lnSpc>
                <a:spcPct val="125000"/>
              </a:lnSpc>
              <a:spcBef>
                <a:spcPts val="600"/>
              </a:spcBef>
            </a:pPr>
            <a:endParaRPr lang="en-US" altLang="zh-CN" sz="2000" kern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125000"/>
              </a:lnSpc>
              <a:spcBef>
                <a:spcPts val="600"/>
              </a:spcBef>
            </a:pPr>
            <a:endParaRPr lang="en-US" altLang="zh-CN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125000"/>
              </a:lnSpc>
              <a:spcBef>
                <a:spcPts val="600"/>
              </a:spcBef>
            </a:pPr>
            <a:endParaRPr lang="en-US" altLang="zh-CN" sz="2000" kern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25000"/>
              </a:lnSpc>
              <a:spcBef>
                <a:spcPts val="600"/>
              </a:spcBef>
              <a:buClrTx/>
            </a:pPr>
            <a:endParaRPr lang="en-US" altLang="zh-CN" sz="2400" kern="1200" dirty="0" smtClean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Tx/>
            </a:pPr>
            <a:r>
              <a:rPr lang="en-US" altLang="zh-CN" sz="26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One interesting problem is how to generalize convolution </a:t>
            </a:r>
            <a:r>
              <a:rPr lang="en-US" altLang="zh-CN" sz="2600" kern="1200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to non-Euclidean </a:t>
            </a:r>
            <a:r>
              <a:rPr lang="en-US" altLang="zh-CN" sz="26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domain, e.g., graph?</a:t>
            </a:r>
          </a:p>
          <a:p>
            <a:pPr lvl="1">
              <a:spcBef>
                <a:spcPts val="600"/>
              </a:spcBef>
              <a:buClrTx/>
            </a:pPr>
            <a:r>
              <a:rPr lang="en-US" altLang="zh-CN" sz="24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Irregular structure of graph poses challenges for defining convolution</a:t>
            </a:r>
            <a:endParaRPr lang="en-US" altLang="zh-CN" sz="2400" kern="1200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xmlns="" id="{59F35EB2-A5B9-406D-B87B-9700E90D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6305" y="6474577"/>
            <a:ext cx="520521" cy="383423"/>
          </a:xfrm>
          <a:prstGeom prst="rect">
            <a:avLst/>
          </a:prstGeom>
        </p:spPr>
        <p:txBody>
          <a:bodyPr/>
          <a:lstStyle/>
          <a:p>
            <a:fld id="{F58209B2-4306-46CD-9424-9DB79656E1A9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4" name="AutoShape 4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6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79512" y="6525344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LeCun</a:t>
            </a:r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, Y., </a:t>
            </a:r>
            <a:r>
              <a:rPr lang="en-US" altLang="zh-CN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Bengio</a:t>
            </a:r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, Y., and Hinton, G. Deep learning. </a:t>
            </a:r>
            <a:r>
              <a:rPr lang="en-US" altLang="zh-CN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Nature, 521(7553</a:t>
            </a:r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):436, </a:t>
            </a:r>
            <a:r>
              <a:rPr lang="en-US" altLang="zh-CN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2015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852936"/>
            <a:ext cx="2463107" cy="1656184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24944"/>
            <a:ext cx="2009013" cy="14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 bwMode="auto">
          <a:xfrm>
            <a:off x="5867755" y="3623076"/>
            <a:ext cx="720000" cy="742028"/>
          </a:xfrm>
          <a:prstGeom prst="rect">
            <a:avLst/>
          </a:prstGeom>
          <a:solidFill>
            <a:srgbClr val="00B0F0">
              <a:alpha val="80000"/>
            </a:srgbClr>
          </a:solidFill>
          <a:ln w="28575" cap="flat" cmpd="sng" algn="ctr">
            <a:solidFill>
              <a:srgbClr val="F8190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4699861" y="3006536"/>
                <a:ext cx="600774" cy="5697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</m:m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861" y="3006536"/>
                <a:ext cx="600774" cy="569771"/>
              </a:xfrm>
              <a:prstGeom prst="rect">
                <a:avLst/>
              </a:prstGeom>
              <a:blipFill rotWithShape="0">
                <a:blip r:embed="rId5"/>
                <a:stretch>
                  <a:fillRect r="-70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/>
              <p:cNvSpPr txBox="1"/>
              <p:nvPr/>
            </p:nvSpPr>
            <p:spPr>
              <a:xfrm>
                <a:off x="5923997" y="3692433"/>
                <a:ext cx="600774" cy="5697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</m:m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997" y="3692433"/>
                <a:ext cx="600774" cy="569771"/>
              </a:xfrm>
              <a:prstGeom prst="rect">
                <a:avLst/>
              </a:prstGeom>
              <a:blipFill rotWithShape="0">
                <a:blip r:embed="rId6"/>
                <a:stretch>
                  <a:fillRect r="-8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/>
              <p:cNvSpPr txBox="1"/>
              <p:nvPr/>
            </p:nvSpPr>
            <p:spPr>
              <a:xfrm>
                <a:off x="7355602" y="3579309"/>
                <a:ext cx="600774" cy="5697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</m:m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28" name="文本框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5602" y="3579309"/>
                <a:ext cx="600774" cy="569771"/>
              </a:xfrm>
              <a:prstGeom prst="rect">
                <a:avLst/>
              </a:prstGeom>
              <a:blipFill rotWithShape="0">
                <a:blip r:embed="rId7"/>
                <a:stretch>
                  <a:fillRect r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本框 25"/>
          <p:cNvSpPr txBox="1"/>
          <p:nvPr/>
        </p:nvSpPr>
        <p:spPr>
          <a:xfrm>
            <a:off x="6876256" y="3162454"/>
            <a:ext cx="1778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Template Matching</a:t>
            </a:r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 flipH="1">
            <a:off x="6876256" y="2852936"/>
            <a:ext cx="1898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X-Shape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544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00" y="0"/>
            <a:ext cx="8697600" cy="918000"/>
          </a:xfrm>
        </p:spPr>
        <p:txBody>
          <a:bodyPr/>
          <a:lstStyle/>
          <a:p>
            <a:r>
              <a:rPr lang="en-US" altLang="zh-CN" sz="4000" kern="1200" dirty="0">
                <a:latin typeface="Calibri" panose="020F0502020204030204" pitchFamily="34" charset="0"/>
                <a:cs typeface="Calibri" panose="020F0502020204030204" pitchFamily="34" charset="0"/>
                <a:sym typeface="黑体" panose="02010609060101010101" pitchFamily="49" charset="-122"/>
              </a:rPr>
              <a:t>Spatial Methods for Graph CNN</a:t>
            </a:r>
            <a:endParaRPr lang="zh-CN" altLang="en-US" sz="4000" kern="1200" dirty="0">
              <a:latin typeface="Calibri" panose="020F0502020204030204" pitchFamily="34" charset="0"/>
              <a:cs typeface="Calibri" panose="020F0502020204030204" pitchFamily="34" charset="0"/>
              <a:sym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1449" y="1052736"/>
            <a:ext cx="8753040" cy="4947559"/>
          </a:xfrm>
        </p:spPr>
        <p:txBody>
          <a:bodyPr/>
          <a:lstStyle/>
          <a:p>
            <a:pPr>
              <a:spcBef>
                <a:spcPts val="600"/>
              </a:spcBef>
              <a:buClrTx/>
            </a:pPr>
            <a:r>
              <a:rPr lang="en-US" altLang="zh-CN" sz="2800" kern="1200" dirty="0" err="1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MoNet</a:t>
            </a:r>
            <a:r>
              <a:rPr lang="en-US" altLang="zh-CN" sz="28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: A general framework for spatial methods</a:t>
            </a:r>
            <a:endParaRPr lang="en-US" altLang="zh-CN" sz="2800" kern="1200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buClrTx/>
            </a:pPr>
            <a:r>
              <a:rPr lang="en-US" altLang="zh-CN" sz="24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Define </a:t>
            </a:r>
            <a:r>
              <a:rPr lang="en-US" altLang="zh-CN" sz="2400" kern="12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multiple kernel functions</a:t>
            </a:r>
            <a:r>
              <a:rPr lang="en-US" altLang="zh-CN" sz="24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, parameterized or not, to measure the similarity between target node and other nodes</a:t>
            </a:r>
            <a:endParaRPr lang="en-US" altLang="zh-CN" sz="2000" kern="1200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buClrTx/>
            </a:pPr>
            <a:r>
              <a:rPr lang="en-US" altLang="zh-CN" sz="24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Convolution </a:t>
            </a:r>
            <a:r>
              <a:rPr lang="en-US" altLang="zh-CN" sz="2400" kern="1200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kernels are the </a:t>
            </a:r>
            <a:r>
              <a:rPr lang="en-US" altLang="zh-CN" sz="2400" kern="12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weights</a:t>
            </a:r>
            <a:r>
              <a:rPr lang="en-US" altLang="zh-CN" sz="24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2400" kern="1200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of these kernel functions</a:t>
            </a:r>
          </a:p>
          <a:p>
            <a:pPr lvl="1">
              <a:lnSpc>
                <a:spcPct val="125000"/>
              </a:lnSpc>
              <a:spcBef>
                <a:spcPts val="600"/>
              </a:spcBef>
            </a:pPr>
            <a:endParaRPr lang="en-US" altLang="zh-CN" sz="2400" kern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xmlns="" id="{59F35EB2-A5B9-406D-B87B-9700E90D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6305" y="6474577"/>
            <a:ext cx="520521" cy="383423"/>
          </a:xfrm>
          <a:prstGeom prst="rect">
            <a:avLst/>
          </a:prstGeom>
        </p:spPr>
        <p:txBody>
          <a:bodyPr/>
          <a:lstStyle/>
          <a:p>
            <a:fld id="{F58209B2-4306-46CD-9424-9DB79656E1A9}" type="slidenum">
              <a:rPr lang="zh-CN" altLang="en-US" smtClean="0"/>
              <a:pPr/>
              <a:t>30</a:t>
            </a:fld>
            <a:endParaRPr lang="zh-CN" altLang="en-US" dirty="0"/>
          </a:p>
        </p:txBody>
      </p:sp>
      <p:sp>
        <p:nvSpPr>
          <p:cNvPr id="4" name="AutoShape 4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6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96952"/>
            <a:ext cx="3230075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4005064"/>
            <a:ext cx="6363131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83" y="6075304"/>
            <a:ext cx="1446466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430" y="6075304"/>
            <a:ext cx="1221618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51" y="6075304"/>
            <a:ext cx="1373425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矩形 26"/>
          <p:cNvSpPr/>
          <p:nvPr/>
        </p:nvSpPr>
        <p:spPr>
          <a:xfrm>
            <a:off x="35496" y="6290156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F. </a:t>
            </a:r>
            <a:r>
              <a:rPr lang="en-US" altLang="zh-CN" sz="1400" dirty="0" err="1"/>
              <a:t>Monti</a:t>
            </a:r>
            <a:r>
              <a:rPr lang="en-US" altLang="zh-CN" sz="1400" dirty="0"/>
              <a:t>, D. </a:t>
            </a:r>
            <a:r>
              <a:rPr lang="en-US" altLang="zh-CN" sz="1400" dirty="0" err="1"/>
              <a:t>Boscaini</a:t>
            </a:r>
            <a:r>
              <a:rPr lang="en-US" altLang="zh-CN" sz="1400" dirty="0"/>
              <a:t>, J. </a:t>
            </a:r>
            <a:r>
              <a:rPr lang="en-US" altLang="zh-CN" sz="1400" dirty="0" err="1"/>
              <a:t>Masci</a:t>
            </a:r>
            <a:r>
              <a:rPr lang="en-US" altLang="zh-CN" sz="1400" dirty="0"/>
              <a:t>, E. </a:t>
            </a:r>
            <a:r>
              <a:rPr lang="en-US" altLang="zh-CN" sz="1400" dirty="0" err="1"/>
              <a:t>Rodola</a:t>
            </a:r>
            <a:r>
              <a:rPr lang="en-US" altLang="zh-CN" sz="1400" dirty="0"/>
              <a:t>, J. Svoboda, M. M. Bronstein. Geometric deep learning on graphs and manifolds using mixture model CNNs. CVPR 2017.</a:t>
            </a:r>
          </a:p>
        </p:txBody>
      </p:sp>
      <p:sp>
        <p:nvSpPr>
          <p:cNvPr id="28" name="圆角矩形 27"/>
          <p:cNvSpPr/>
          <p:nvPr/>
        </p:nvSpPr>
        <p:spPr bwMode="auto">
          <a:xfrm>
            <a:off x="4157220" y="3253452"/>
            <a:ext cx="288000" cy="457200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9" name="圆角矩形 28"/>
          <p:cNvSpPr/>
          <p:nvPr/>
        </p:nvSpPr>
        <p:spPr bwMode="auto">
          <a:xfrm>
            <a:off x="5796136" y="2924944"/>
            <a:ext cx="2088232" cy="432048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tint val="66000"/>
                  <a:satMod val="160000"/>
                </a:schemeClr>
              </a:gs>
              <a:gs pos="50000">
                <a:schemeClr val="tx1">
                  <a:lumMod val="75000"/>
                  <a:lumOff val="25000"/>
                  <a:tint val="44500"/>
                  <a:satMod val="160000"/>
                </a:schemeClr>
              </a:gs>
              <a:gs pos="100000">
                <a:schemeClr val="tx1">
                  <a:lumMod val="75000"/>
                  <a:lumOff val="25000"/>
                  <a:tint val="23500"/>
                  <a:satMod val="16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Convolution kernel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30" name="直接箭头连接符 29"/>
          <p:cNvCxnSpPr>
            <a:stCxn id="29" idx="1"/>
          </p:cNvCxnSpPr>
          <p:nvPr/>
        </p:nvCxnSpPr>
        <p:spPr bwMode="auto">
          <a:xfrm flipH="1">
            <a:off x="4427984" y="3140968"/>
            <a:ext cx="1368152" cy="72008"/>
          </a:xfrm>
          <a:prstGeom prst="straightConnector1">
            <a:avLst/>
          </a:prstGeom>
          <a:solidFill>
            <a:srgbClr val="CCFFCC">
              <a:alpha val="80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0271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7504" y="2072829"/>
            <a:ext cx="9036496" cy="2436291"/>
          </a:xfrm>
        </p:spPr>
        <p:txBody>
          <a:bodyPr/>
          <a:lstStyle/>
          <a:p>
            <a:pPr algn="ctr"/>
            <a:endParaRPr lang="en-US" altLang="zh-CN" sz="3200" dirty="0" smtClean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32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Our method:</a:t>
            </a:r>
            <a:endParaRPr lang="en-US" altLang="zh-CN" sz="32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32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Graph </a:t>
            </a:r>
            <a:r>
              <a:rPr lang="en-US" altLang="zh-CN" sz="32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Convolutional Networks using Heat Kernel for Semi-supervised Learning</a:t>
            </a:r>
            <a:endParaRPr lang="en-US" altLang="zh-CN" sz="3200" dirty="0" smtClean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zh-CN" altLang="en-US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（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IJCAI 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2019, KRR-GSTR, August 15</a:t>
            </a:r>
            <a:r>
              <a:rPr lang="zh-CN" altLang="en-US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）</a:t>
            </a:r>
            <a:endParaRPr lang="zh-CN" altLang="en-US" sz="28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-1716" y="0"/>
            <a:ext cx="9180000" cy="12687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077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00" y="0"/>
            <a:ext cx="8697600" cy="918000"/>
          </a:xfrm>
        </p:spPr>
        <p:txBody>
          <a:bodyPr/>
          <a:lstStyle/>
          <a:p>
            <a:r>
              <a:rPr lang="en-US" altLang="zh-CN" sz="4000" kern="1200" dirty="0" smtClean="0">
                <a:latin typeface="Calibri" panose="020F0502020204030204" pitchFamily="34" charset="0"/>
                <a:cs typeface="Calibri" panose="020F0502020204030204" pitchFamily="34" charset="0"/>
                <a:sym typeface="黑体" panose="02010609060101010101" pitchFamily="49" charset="-122"/>
              </a:rPr>
              <a:t>Spectral methods vs. Spatial methods</a:t>
            </a:r>
            <a:endParaRPr lang="zh-CN" altLang="en-US" sz="4000" kern="1200" dirty="0">
              <a:latin typeface="Calibri" panose="020F0502020204030204" pitchFamily="34" charset="0"/>
              <a:cs typeface="Calibri" panose="020F0502020204030204" pitchFamily="34" charset="0"/>
              <a:sym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1449" y="1052736"/>
            <a:ext cx="8753040" cy="4947559"/>
          </a:xfrm>
        </p:spPr>
        <p:txBody>
          <a:bodyPr/>
          <a:lstStyle/>
          <a:p>
            <a:pPr>
              <a:spcBef>
                <a:spcPts val="600"/>
              </a:spcBef>
              <a:buClrTx/>
            </a:pPr>
            <a:r>
              <a:rPr lang="en-US" altLang="zh-CN" sz="28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Connections</a:t>
            </a:r>
          </a:p>
          <a:p>
            <a:pPr lvl="1">
              <a:spcBef>
                <a:spcPts val="600"/>
              </a:spcBef>
              <a:buClrTx/>
            </a:pPr>
            <a:r>
              <a:rPr lang="en-US" altLang="zh-CN" sz="24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Spectral methods are special cases of spatial methods</a:t>
            </a:r>
          </a:p>
          <a:p>
            <a:pPr>
              <a:spcBef>
                <a:spcPts val="600"/>
              </a:spcBef>
              <a:buClrTx/>
            </a:pPr>
            <a:endParaRPr lang="en-US" altLang="zh-CN" sz="2800" kern="1200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Tx/>
            </a:pPr>
            <a:endParaRPr lang="en-US" altLang="zh-CN" sz="2800" kern="1200" dirty="0" smtClean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Tx/>
            </a:pPr>
            <a:endParaRPr lang="en-US" altLang="zh-CN" sz="2800" kern="1200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Tx/>
            </a:pPr>
            <a:endParaRPr lang="en-US" altLang="zh-CN" sz="2800" kern="1200" dirty="0" smtClean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Tx/>
            </a:pPr>
            <a:endParaRPr lang="en-US" altLang="zh-CN" sz="2800" kern="1200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Tx/>
            </a:pPr>
            <a:r>
              <a:rPr lang="en-US" altLang="zh-CN" sz="28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Difference</a:t>
            </a:r>
          </a:p>
          <a:p>
            <a:pPr lvl="1">
              <a:spcBef>
                <a:spcPts val="600"/>
              </a:spcBef>
              <a:buClrTx/>
            </a:pPr>
            <a:r>
              <a:rPr lang="en-US" altLang="zh-CN" sz="24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Spectral methods define kernel functions via an explicit space transformation, i.e., projecting into spectral space</a:t>
            </a:r>
          </a:p>
          <a:p>
            <a:pPr lvl="1">
              <a:spcBef>
                <a:spcPts val="600"/>
              </a:spcBef>
              <a:buClrTx/>
            </a:pPr>
            <a:r>
              <a:rPr lang="en-US" altLang="zh-CN" sz="24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Spatial methods directly define kernel functions</a:t>
            </a:r>
            <a:endParaRPr lang="en-US" altLang="zh-CN" sz="2400" kern="1200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xmlns="" id="{59F35EB2-A5B9-406D-B87B-9700E90D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6305" y="6474577"/>
            <a:ext cx="520521" cy="383423"/>
          </a:xfrm>
          <a:prstGeom prst="rect">
            <a:avLst/>
          </a:prstGeom>
        </p:spPr>
        <p:txBody>
          <a:bodyPr/>
          <a:lstStyle/>
          <a:p>
            <a:fld id="{F58209B2-4306-46CD-9424-9DB79656E1A9}" type="slidenum">
              <a:rPr lang="zh-CN" altLang="en-US" smtClean="0"/>
              <a:pPr/>
              <a:t>32</a:t>
            </a:fld>
            <a:endParaRPr lang="zh-CN" altLang="en-US" dirty="0"/>
          </a:p>
        </p:txBody>
      </p:sp>
      <p:sp>
        <p:nvSpPr>
          <p:cNvPr id="4" name="AutoShape 4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6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93465"/>
            <a:ext cx="2376264" cy="68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圆角矩形 17"/>
          <p:cNvSpPr/>
          <p:nvPr/>
        </p:nvSpPr>
        <p:spPr bwMode="auto">
          <a:xfrm>
            <a:off x="6156176" y="2709196"/>
            <a:ext cx="504056" cy="457200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9" name="椭圆 18"/>
          <p:cNvSpPr/>
          <p:nvPr/>
        </p:nvSpPr>
        <p:spPr bwMode="auto">
          <a:xfrm>
            <a:off x="323528" y="2561668"/>
            <a:ext cx="1728192" cy="914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Spectral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methods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椭圆 19"/>
          <p:cNvSpPr/>
          <p:nvPr/>
        </p:nvSpPr>
        <p:spPr bwMode="auto">
          <a:xfrm>
            <a:off x="331912" y="2132856"/>
            <a:ext cx="4024064" cy="1714872"/>
          </a:xfrm>
          <a:prstGeom prst="ellipse">
            <a:avLst/>
          </a:prstGeom>
          <a:noFill/>
          <a:ln w="28575" cap="flat" cmpd="sng" algn="ctr">
            <a:solidFill>
              <a:srgbClr val="F8190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3" name="TextBox 6"/>
          <p:cNvSpPr txBox="1"/>
          <p:nvPr/>
        </p:nvSpPr>
        <p:spPr>
          <a:xfrm>
            <a:off x="2058542" y="2777692"/>
            <a:ext cx="2215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Spatial Methods</a:t>
            </a:r>
            <a:endParaRPr lang="zh-CN" altLang="en-US" sz="24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线形标注 1(带强调线) 23"/>
          <p:cNvSpPr/>
          <p:nvPr/>
        </p:nvSpPr>
        <p:spPr bwMode="auto">
          <a:xfrm>
            <a:off x="6804248" y="3443288"/>
            <a:ext cx="2339752" cy="1425872"/>
          </a:xfrm>
          <a:prstGeom prst="accentCallout1">
            <a:avLst>
              <a:gd name="adj1" fmla="val 49067"/>
              <a:gd name="adj2" fmla="val -8333"/>
              <a:gd name="adj3" fmla="val -25858"/>
              <a:gd name="adj4" fmla="val -25529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F8190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Kernel function</a:t>
            </a:r>
            <a:r>
              <a:rPr lang="zh-CN" altLang="en-US" sz="20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endParaRPr lang="en-US" altLang="zh-CN" sz="2000" dirty="0" smtClean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Characterizing the similarity or distance among nodes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78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00" y="0"/>
            <a:ext cx="8697600" cy="918000"/>
          </a:xfrm>
        </p:spPr>
        <p:txBody>
          <a:bodyPr/>
          <a:lstStyle/>
          <a:p>
            <a:r>
              <a:rPr lang="en-US" altLang="zh-CN" sz="4000" kern="1200" dirty="0" smtClean="0">
                <a:latin typeface="Calibri" panose="020F0502020204030204" pitchFamily="34" charset="0"/>
                <a:cs typeface="Calibri" panose="020F0502020204030204" pitchFamily="34" charset="0"/>
                <a:sym typeface="黑体" panose="02010609060101010101" pitchFamily="49" charset="-122"/>
              </a:rPr>
              <a:t>Spectral methods: Recap</a:t>
            </a:r>
            <a:endParaRPr lang="zh-CN" altLang="en-US" sz="4000" kern="1200" dirty="0">
              <a:latin typeface="Calibri" panose="020F0502020204030204" pitchFamily="34" charset="0"/>
              <a:cs typeface="Calibri" panose="020F0502020204030204" pitchFamily="34" charset="0"/>
              <a:sym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1449" y="1052736"/>
            <a:ext cx="8753040" cy="4947559"/>
          </a:xfrm>
        </p:spPr>
        <p:txBody>
          <a:bodyPr/>
          <a:lstStyle/>
          <a:p>
            <a:pPr>
              <a:spcBef>
                <a:spcPts val="600"/>
              </a:spcBef>
              <a:buClrTx/>
            </a:pPr>
            <a:r>
              <a:rPr lang="en-US" altLang="zh-CN" sz="28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Spectral CNN</a:t>
            </a:r>
          </a:p>
          <a:p>
            <a:pPr>
              <a:spcBef>
                <a:spcPts val="600"/>
              </a:spcBef>
              <a:buClrTx/>
            </a:pPr>
            <a:endParaRPr lang="en-US" altLang="zh-CN" sz="2800" kern="1200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Tx/>
            </a:pPr>
            <a:endParaRPr lang="en-US" altLang="zh-CN" sz="2800" kern="1200" dirty="0" smtClean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Tx/>
            </a:pPr>
            <a:r>
              <a:rPr lang="en-US" altLang="zh-CN" sz="2800" kern="1200" dirty="0" err="1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ChebNet</a:t>
            </a:r>
            <a:endParaRPr lang="en-US" altLang="zh-CN" sz="2800" kern="1200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Tx/>
            </a:pPr>
            <a:endParaRPr lang="en-US" altLang="zh-CN" sz="2800" kern="1200" dirty="0" smtClean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Tx/>
            </a:pPr>
            <a:endParaRPr lang="en-US" altLang="zh-CN" sz="2800" kern="1200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Tx/>
            </a:pPr>
            <a:r>
              <a:rPr lang="en-US" altLang="zh-CN" sz="28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GCN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xmlns="" id="{59F35EB2-A5B9-406D-B87B-9700E90D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6305" y="6474577"/>
            <a:ext cx="520521" cy="383423"/>
          </a:xfrm>
          <a:prstGeom prst="rect">
            <a:avLst/>
          </a:prstGeom>
        </p:spPr>
        <p:txBody>
          <a:bodyPr/>
          <a:lstStyle/>
          <a:p>
            <a:fld id="{F58209B2-4306-46CD-9424-9DB79656E1A9}" type="slidenum">
              <a:rPr lang="zh-CN" altLang="en-US" smtClean="0"/>
              <a:pPr/>
              <a:t>33</a:t>
            </a:fld>
            <a:endParaRPr lang="zh-CN" altLang="en-US" dirty="0"/>
          </a:p>
        </p:txBody>
      </p:sp>
      <p:sp>
        <p:nvSpPr>
          <p:cNvPr id="4" name="AutoShape 4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6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87624" y="1800458"/>
                <a:ext cx="7043275" cy="466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/>
                        </a:rPr>
                        <m:t>𝑦</m:t>
                      </m:r>
                      <m:r>
                        <a:rPr lang="en-US" altLang="zh-CN" sz="2400" b="0" i="1" smtClean="0">
                          <a:latin typeface="Cambria Math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/>
                        </a:rPr>
                        <m:t>𝑈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zh-CN" altLang="en-US" sz="2400" b="0" i="1" smtClean="0">
                              <a:latin typeface="Cambria Math"/>
                            </a:rPr>
                            <m:t>𝜃</m:t>
                          </m:r>
                        </m:sub>
                      </m:sSub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/>
                            </a:rPr>
                            <m:t>𝑈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altLang="zh-CN" sz="2400" i="1">
                          <a:latin typeface="Cambria Math"/>
                        </a:rPr>
                        <m:t>𝑥</m:t>
                      </m:r>
                      <m:r>
                        <a:rPr lang="en-US" altLang="zh-CN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altLang="zh-CN" sz="2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altLang="zh-CN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CN" sz="2400" b="0" i="1" smtClean="0">
                              <a:latin typeface="Cambria Math"/>
                              <a:ea typeface="Cambria Math"/>
                            </a:rPr>
                            <m:t>⋯</m:t>
                          </m:r>
                          <m:r>
                            <a:rPr lang="en-US" altLang="zh-CN" sz="2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/>
                                </a:rPr>
                                <m:t>𝑇</m:t>
                              </m:r>
                            </m:sup>
                          </m:sSubSup>
                        </m:e>
                      </m:d>
                      <m:r>
                        <a:rPr lang="en-US" altLang="zh-CN" sz="2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800458"/>
                <a:ext cx="7043275" cy="466859"/>
              </a:xfrm>
              <a:prstGeom prst="rect">
                <a:avLst/>
              </a:prstGeom>
              <a:blipFill rotWithShape="0">
                <a:blip r:embed="rId3"/>
                <a:stretch>
                  <a:fillRect b="-129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21"/>
              <p:cNvSpPr txBox="1"/>
              <p:nvPr/>
            </p:nvSpPr>
            <p:spPr>
              <a:xfrm>
                <a:off x="1403648" y="3429000"/>
                <a:ext cx="57349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/>
                        </a:rPr>
                        <m:t>𝑦</m:t>
                      </m:r>
                      <m:r>
                        <a:rPr lang="en-US" altLang="zh-CN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en-US" altLang="zh-CN" sz="2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/>
                            </a:rPr>
                            <m:t>𝐿</m:t>
                          </m:r>
                          <m:r>
                            <a:rPr lang="en-US" altLang="zh-CN" sz="2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CN" sz="2400" b="0" i="1" smtClean="0">
                              <a:latin typeface="Cambria Math"/>
                              <a:ea typeface="Cambria Math"/>
                            </a:rPr>
                            <m:t>⋯</m:t>
                          </m:r>
                          <m:r>
                            <a:rPr lang="en-US" altLang="zh-CN" sz="2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𝐾</m:t>
                              </m:r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𝐾</m:t>
                              </m:r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US" altLang="zh-CN" sz="2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4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429000"/>
                <a:ext cx="5734968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22"/>
              <p:cNvSpPr txBox="1"/>
              <p:nvPr/>
            </p:nvSpPr>
            <p:spPr>
              <a:xfrm>
                <a:off x="1691680" y="4869160"/>
                <a:ext cx="21196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/>
                        </a:rPr>
                        <m:t>𝑦</m:t>
                      </m:r>
                      <m:r>
                        <a:rPr lang="en-US" altLang="zh-CN" sz="2400" b="0" i="1" smtClean="0">
                          <a:latin typeface="Cambria Math"/>
                        </a:rPr>
                        <m:t>=</m:t>
                      </m:r>
                      <m:r>
                        <a:rPr lang="zh-CN" altLang="en-US" sz="2400" b="0" i="1" smtClean="0">
                          <a:latin typeface="Cambria Math"/>
                        </a:rPr>
                        <m:t>𝜃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en-US" altLang="zh-CN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CN" sz="2400" b="0" i="1" smtClean="0">
                              <a:latin typeface="Cambria Math"/>
                            </a:rPr>
                            <m:t>𝐿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5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869160"/>
                <a:ext cx="2119619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圆角矩形 16"/>
          <p:cNvSpPr/>
          <p:nvPr/>
        </p:nvSpPr>
        <p:spPr bwMode="auto">
          <a:xfrm>
            <a:off x="65209" y="5445224"/>
            <a:ext cx="8964488" cy="108012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tint val="66000"/>
                  <a:satMod val="160000"/>
                </a:schemeClr>
              </a:gs>
              <a:gs pos="50000">
                <a:schemeClr val="tx1">
                  <a:lumMod val="75000"/>
                  <a:lumOff val="25000"/>
                  <a:tint val="44500"/>
                  <a:satMod val="160000"/>
                </a:schemeClr>
              </a:gs>
              <a:gs pos="100000">
                <a:schemeClr val="tx1">
                  <a:lumMod val="75000"/>
                  <a:lumOff val="25000"/>
                  <a:tint val="23500"/>
                  <a:satMod val="16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Question:</a:t>
            </a:r>
          </a:p>
          <a:p>
            <a:pPr marL="0" marR="0" indent="0" algn="just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Why GCN with less parameters performs better than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ChebNet</a:t>
            </a:r>
            <a:r>
              <a:rPr lang="en-US" altLang="zh-CN" sz="2400" b="1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?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圆角矩形 20"/>
          <p:cNvSpPr/>
          <p:nvPr/>
        </p:nvSpPr>
        <p:spPr bwMode="auto">
          <a:xfrm>
            <a:off x="3833976" y="1787104"/>
            <a:ext cx="676800" cy="457200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2" name="圆角矩形 21"/>
          <p:cNvSpPr/>
          <p:nvPr/>
        </p:nvSpPr>
        <p:spPr bwMode="auto">
          <a:xfrm>
            <a:off x="5124820" y="1787104"/>
            <a:ext cx="676800" cy="457200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5" name="圆角矩形 24"/>
          <p:cNvSpPr/>
          <p:nvPr/>
        </p:nvSpPr>
        <p:spPr bwMode="auto">
          <a:xfrm>
            <a:off x="7081736" y="1787104"/>
            <a:ext cx="676800" cy="457200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893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00" y="0"/>
            <a:ext cx="8697600" cy="918000"/>
          </a:xfrm>
        </p:spPr>
        <p:txBody>
          <a:bodyPr/>
          <a:lstStyle/>
          <a:p>
            <a:r>
              <a:rPr lang="en-US" altLang="zh-CN" sz="4000" kern="1200" dirty="0" smtClean="0">
                <a:latin typeface="Calibri" panose="020F0502020204030204" pitchFamily="34" charset="0"/>
                <a:cs typeface="Calibri" panose="020F0502020204030204" pitchFamily="34" charset="0"/>
                <a:sym typeface="黑体" panose="02010609060101010101" pitchFamily="49" charset="-122"/>
              </a:rPr>
              <a:t>Graph Signal Processing: filter</a:t>
            </a:r>
            <a:endParaRPr lang="zh-CN" altLang="en-US" sz="4000" kern="1200" dirty="0">
              <a:latin typeface="Calibri" panose="020F0502020204030204" pitchFamily="34" charset="0"/>
              <a:cs typeface="Calibri" panose="020F0502020204030204" pitchFamily="34" charset="0"/>
              <a:sym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11449" y="1052736"/>
                <a:ext cx="8753040" cy="4947559"/>
              </a:xfrm>
            </p:spPr>
            <p:txBody>
              <a:bodyPr/>
              <a:lstStyle/>
              <a:p>
                <a:pPr>
                  <a:spcBef>
                    <a:spcPts val="600"/>
                  </a:spcBef>
                  <a:buClrTx/>
                </a:pPr>
                <a:r>
                  <a:rPr lang="en-US" altLang="zh-CN" sz="28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Smoothness of a signal </a:t>
                </a:r>
                <a14:m>
                  <m:oMath xmlns:m="http://schemas.openxmlformats.org/officeDocument/2006/math">
                    <m:r>
                      <a:rPr lang="en-US" altLang="zh-CN" sz="2800" b="1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libri" panose="020F0502020204030204" pitchFamily="34" charset="0"/>
                      </a:rPr>
                      <m:t>𝒙</m:t>
                    </m:r>
                  </m:oMath>
                </a14:m>
                <a:r>
                  <a:rPr lang="en-US" altLang="zh-CN" sz="28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 over graph is measured by</a:t>
                </a:r>
                <a:endParaRPr lang="en-US" altLang="zh-CN" sz="2800" kern="1200" dirty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  <a:p>
                <a:pPr>
                  <a:spcBef>
                    <a:spcPts val="600"/>
                  </a:spcBef>
                  <a:buClrTx/>
                </a:pPr>
                <a:endParaRPr lang="en-US" altLang="zh-CN" sz="2800" kern="1200" dirty="0" smtClean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  <a:p>
                <a:pPr>
                  <a:spcBef>
                    <a:spcPts val="600"/>
                  </a:spcBef>
                  <a:buClrTx/>
                </a:pPr>
                <a:endParaRPr lang="en-US" altLang="zh-CN" sz="2800" kern="1200" dirty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  <a:p>
                <a:pPr>
                  <a:spcBef>
                    <a:spcPts val="600"/>
                  </a:spcBef>
                  <a:buClrTx/>
                </a:pPr>
                <a:endParaRPr lang="en-US" altLang="zh-CN" sz="2800" kern="1200" dirty="0" smtClean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  <a:p>
                <a:pPr>
                  <a:spcBef>
                    <a:spcPts val="600"/>
                  </a:spcBef>
                  <a:buClrTx/>
                </a:pPr>
                <a:endParaRPr lang="en-US" altLang="zh-CN" sz="2800" kern="1200" dirty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  <a:p>
                <a:pPr>
                  <a:spcBef>
                    <a:spcPts val="600"/>
                  </a:spcBef>
                  <a:buClrTx/>
                </a:pPr>
                <a:endParaRPr lang="en-US" altLang="zh-CN" sz="2800" kern="1200" dirty="0" smtClean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  <a:p>
                <a:pPr>
                  <a:spcBef>
                    <a:spcPts val="600"/>
                  </a:spcBef>
                  <a:buClrTx/>
                </a:pPr>
                <a:r>
                  <a:rPr lang="en-US" altLang="zh-CN" sz="28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Basic filters</a:t>
                </a:r>
              </a:p>
              <a:p>
                <a:pPr lvl="1">
                  <a:spcBef>
                    <a:spcPts val="600"/>
                  </a:spcBef>
                  <a:buClrTx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zh-CN" sz="2400" b="0" i="1">
                            <a:latin typeface="Cambria Math"/>
                          </a:rPr>
                          <m:t>𝑖</m:t>
                        </m:r>
                      </m:sub>
                    </m:sSub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zh-CN" sz="2400" b="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zh-CN" sz="2400" i="1">
                            <a:latin typeface="Cambria Math"/>
                          </a:rPr>
                          <m:t>𝑇</m:t>
                        </m:r>
                      </m:sup>
                    </m:sSubSup>
                    <m:d>
                      <m:dPr>
                        <m:ctrlPr>
                          <a:rPr lang="en-US" altLang="zh-CN" sz="24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>
                            <a:latin typeface="Cambria Math"/>
                          </a:rPr>
                          <m:t>1</m:t>
                        </m:r>
                        <m:r>
                          <a:rPr lang="en-US" altLang="zh-CN" sz="2400" b="0" i="1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altLang="zh-CN" sz="2400" b="0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altLang="zh-CN" sz="2400" b="0" i="1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altLang="zh-CN" sz="2400" b="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400" kern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2400" kern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are a set of basic filters</a:t>
                </a:r>
                <a:endParaRPr lang="en-US" altLang="zh-CN" sz="2400" kern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>
                  <a:spcBef>
                    <a:spcPts val="600"/>
                  </a:spcBef>
                  <a:buClrTx/>
                </a:pPr>
                <a:r>
                  <a:rPr lang="en-US" altLang="zh-CN" sz="24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For a graph signal </a:t>
                </a:r>
                <a14:m>
                  <m:oMath xmlns:m="http://schemas.openxmlformats.org/officeDocument/2006/math">
                    <m:r>
                      <a:rPr lang="en-US" altLang="zh-CN" sz="2400" b="1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libri" panose="020F0502020204030204" pitchFamily="34" charset="0"/>
                      </a:rPr>
                      <m:t>𝒙</m:t>
                    </m:r>
                  </m:oMath>
                </a14:m>
                <a:r>
                  <a:rPr lang="en-US" altLang="zh-CN" sz="24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, the basic  filter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zh-CN" sz="2400" b="0" i="1">
                            <a:latin typeface="Cambria Math"/>
                          </a:rPr>
                          <m:t>𝑖</m:t>
                        </m:r>
                      </m:sub>
                    </m:sSub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zh-CN" sz="2400" b="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zh-CN" sz="2400" i="1">
                            <a:latin typeface="Cambria Math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altLang="zh-CN" sz="24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 only allows the component with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kern="12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zh-CN" altLang="en-US" sz="2400" i="1" kern="1200">
                            <a:latin typeface="Cambria Math"/>
                            <a:ea typeface="微软雅黑" panose="020B0503020204020204" pitchFamily="34" charset="-122"/>
                          </a:rPr>
                          <m:t>𝝀</m:t>
                        </m:r>
                      </m:e>
                      <m:sub>
                        <m:r>
                          <a:rPr lang="en-US" altLang="zh-CN" sz="2400" i="1" kern="1200">
                            <a:latin typeface="Cambria Math"/>
                            <a:ea typeface="微软雅黑" panose="020B0503020204020204" pitchFamily="34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zh-CN" sz="24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 passes 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1449" y="1052736"/>
                <a:ext cx="8753040" cy="4947559"/>
              </a:xfrm>
              <a:blipFill rotWithShape="0">
                <a:blip r:embed="rId3"/>
                <a:stretch>
                  <a:fillRect l="-487" t="-1233" b="-4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xmlns="" id="{59F35EB2-A5B9-406D-B87B-9700E90D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6305" y="6474577"/>
            <a:ext cx="520521" cy="383423"/>
          </a:xfrm>
          <a:prstGeom prst="rect">
            <a:avLst/>
          </a:prstGeom>
        </p:spPr>
        <p:txBody>
          <a:bodyPr/>
          <a:lstStyle/>
          <a:p>
            <a:fld id="{F58209B2-4306-46CD-9424-9DB79656E1A9}" type="slidenum">
              <a:rPr lang="zh-CN" altLang="en-US" smtClean="0"/>
              <a:pPr/>
              <a:t>34</a:t>
            </a:fld>
            <a:endParaRPr lang="zh-CN" altLang="en-US" dirty="0"/>
          </a:p>
        </p:txBody>
      </p:sp>
      <p:sp>
        <p:nvSpPr>
          <p:cNvPr id="4" name="AutoShape 4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6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4"/>
              <p:cNvSpPr txBox="1"/>
              <p:nvPr/>
            </p:nvSpPr>
            <p:spPr>
              <a:xfrm>
                <a:off x="1691680" y="1723479"/>
                <a:ext cx="4722960" cy="1040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/>
                        </a:rPr>
                        <m:t>𝐿𝑥</m:t>
                      </m:r>
                      <m:r>
                        <a:rPr lang="en-US" altLang="zh-CN" sz="240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  <m:r>
                            <m:rPr>
                              <m:brk m:alnAt="7"/>
                            </m:rPr>
                            <a:rPr lang="en-US" altLang="zh-CN" sz="240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altLang="zh-CN" sz="24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𝑢𝑣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i="1"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400" i="1">
                                                  <a:latin typeface="Cambria Math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400" i="1">
                                                  <a:latin typeface="Cambria Math"/>
                                                </a:rPr>
                                                <m:t>𝑢</m:t>
                                              </m:r>
                                            </m:sub>
                                          </m:sSub>
                                        </m:e>
                                      </m:rad>
                                    </m:den>
                                  </m:f>
                                  <m:r>
                                    <a:rPr lang="en-US" altLang="zh-CN" sz="2400" i="1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i="1"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400" i="1">
                                                  <a:latin typeface="Cambria Math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400" i="1">
                                                  <a:latin typeface="Cambria Math"/>
                                                </a:rPr>
                                                <m:t>𝑣</m:t>
                                              </m:r>
                                            </m:sub>
                                          </m:sSub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1723479"/>
                <a:ext cx="4722960" cy="104015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0"/>
              <p:cNvSpPr txBox="1"/>
              <p:nvPr/>
            </p:nvSpPr>
            <p:spPr>
              <a:xfrm>
                <a:off x="1611164" y="5805264"/>
                <a:ext cx="41497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</a:rPr>
                      <m:t>𝑥</m:t>
                    </m:r>
                    <m:r>
                      <a:rPr lang="en-US" altLang="zh-CN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/>
                      </a:rPr>
                      <m:t>+</m:t>
                    </m:r>
                    <m:r>
                      <a:rPr lang="en-US" altLang="zh-CN" sz="2400" dirty="0">
                        <a:latin typeface="Cambria Math"/>
                        <a:ea typeface="Cambria Math"/>
                      </a:rPr>
                      <m:t>⋯</m:t>
                    </m:r>
                    <m:r>
                      <a:rPr lang="en-US" altLang="zh-CN" sz="2400" b="0" i="1" dirty="0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,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18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164" y="5805264"/>
                <a:ext cx="4149726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9211" r="-1322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1547664" y="6244736"/>
                <a:ext cx="2018181" cy="481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4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400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/>
                            </a:rPr>
                            <m:t>𝑇</m:t>
                          </m:r>
                        </m:sup>
                      </m:sSubSup>
                      <m:r>
                        <a:rPr lang="en-US" altLang="zh-CN" sz="2400" b="0" i="1" smtClean="0">
                          <a:latin typeface="Cambria Math"/>
                        </a:rPr>
                        <m:t>𝑥</m:t>
                      </m:r>
                      <m:r>
                        <a:rPr lang="en-US" altLang="zh-CN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6244736"/>
                <a:ext cx="2018181" cy="48186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1691680" y="3212976"/>
                <a:ext cx="6375784" cy="481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zh-CN" altLang="en-US" sz="2400" b="0" i="1">
                            <a:latin typeface="Cambria Math"/>
                            <a:ea typeface="微软雅黑" panose="020B0503020204020204" pitchFamily="34" charset="-122"/>
                          </a:rPr>
                          <m:t>𝜆</m:t>
                        </m:r>
                      </m:e>
                      <m:sub>
                        <m:r>
                          <a:rPr lang="en-US" altLang="zh-CN" sz="2400" b="0" i="1">
                            <a:latin typeface="Cambria Math"/>
                            <a:ea typeface="微软雅黑" panose="020B0503020204020204" pitchFamily="34" charset="-122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zh-CN" sz="2400" b="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zh-CN" sz="2400" b="0" i="1">
                            <a:latin typeface="Cambria Math"/>
                          </a:rPr>
                          <m:t>𝑇</m:t>
                        </m:r>
                      </m:sup>
                    </m:sSubSup>
                    <m:r>
                      <a:rPr lang="en-US" altLang="zh-CN" sz="2400" b="0" i="1" smtClean="0">
                        <a:latin typeface="Cambria Math"/>
                      </a:rPr>
                      <m:t>𝐿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zh-CN" sz="2400" b="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can be viewed as the frequency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zh-CN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212976"/>
                <a:ext cx="6375784" cy="481863"/>
              </a:xfrm>
              <a:prstGeom prst="rect">
                <a:avLst/>
              </a:prstGeom>
              <a:blipFill rotWithShape="0">
                <a:blip r:embed="rId7"/>
                <a:stretch>
                  <a:fillRect t="-6329" b="-278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902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00" y="0"/>
            <a:ext cx="8697600" cy="918000"/>
          </a:xfrm>
        </p:spPr>
        <p:txBody>
          <a:bodyPr/>
          <a:lstStyle/>
          <a:p>
            <a:r>
              <a:rPr lang="en-US" altLang="zh-CN" kern="1200" dirty="0" smtClean="0">
                <a:latin typeface="Calibri" panose="020F0502020204030204" pitchFamily="34" charset="0"/>
                <a:cs typeface="Calibri" panose="020F0502020204030204" pitchFamily="34" charset="0"/>
                <a:sym typeface="黑体" panose="02010609060101010101" pitchFamily="49" charset="-122"/>
              </a:rPr>
              <a:t>Combined filters: High-pass vs. Low-pass</a:t>
            </a:r>
            <a:endParaRPr lang="zh-CN" altLang="en-US" kern="1200" dirty="0">
              <a:latin typeface="Calibri" panose="020F0502020204030204" pitchFamily="34" charset="0"/>
              <a:cs typeface="Calibri" panose="020F0502020204030204" pitchFamily="34" charset="0"/>
              <a:sym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11449" y="1052736"/>
                <a:ext cx="8753040" cy="4947559"/>
              </a:xfrm>
            </p:spPr>
            <p:txBody>
              <a:bodyPr/>
              <a:lstStyle/>
              <a:p>
                <a:pPr>
                  <a:spcBef>
                    <a:spcPts val="600"/>
                  </a:spcBef>
                  <a:buClrTx/>
                </a:pPr>
                <a:r>
                  <a:rPr lang="en-US" altLang="zh-CN" sz="28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Combined filters</a:t>
                </a:r>
                <a:endParaRPr lang="en-US" altLang="zh-CN" sz="2800" kern="1200" dirty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  <a:p>
                <a:pPr lvl="1">
                  <a:spcBef>
                    <a:spcPts val="600"/>
                  </a:spcBef>
                  <a:buClrTx/>
                </a:pPr>
                <a:r>
                  <a:rPr lang="en-US" altLang="zh-CN" sz="24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A linear combination of basic filters</a:t>
                </a:r>
              </a:p>
              <a:p>
                <a:pPr lvl="1">
                  <a:spcBef>
                    <a:spcPts val="600"/>
                  </a:spcBef>
                  <a:buClrTx/>
                </a:pPr>
                <a:endParaRPr lang="en-US" altLang="zh-CN" sz="2400" kern="1200" dirty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  <a:p>
                <a:pPr lvl="1">
                  <a:spcBef>
                    <a:spcPts val="600"/>
                  </a:spcBef>
                  <a:buClrTx/>
                </a:pPr>
                <a:endParaRPr lang="en-US" altLang="zh-CN" sz="2400" kern="1200" dirty="0" smtClean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  <a:p>
                <a:pPr lvl="1">
                  <a:spcBef>
                    <a:spcPts val="600"/>
                  </a:spcBef>
                  <a:buClrTx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kern="12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400" i="1" kern="1200">
                            <a:latin typeface="Cambria Math"/>
                            <a:ea typeface="微软雅黑" panose="020B0503020204020204" pitchFamily="34" charset="-122"/>
                          </a:rPr>
                          <m:t>𝑳</m:t>
                        </m:r>
                      </m:e>
                      <m:sup>
                        <m:r>
                          <a:rPr lang="en-US" altLang="zh-CN" sz="2400" i="1" kern="1200">
                            <a:latin typeface="Cambria Math"/>
                            <a:ea typeface="微软雅黑" panose="020B0503020204020204" pitchFamily="34" charset="-122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altLang="zh-CN" sz="24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 is a combined filter with the coefficients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2400" b="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400" b="0" i="1">
                                    <a:latin typeface="Cambria Math"/>
                                    <a:ea typeface="微软雅黑" panose="020B0503020204020204" pitchFamily="34" charset="-122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zh-CN" sz="2400" b="0" i="1">
                                    <a:latin typeface="Cambria Math"/>
                                    <a:ea typeface="微软雅黑" panose="020B0503020204020204" pitchFamily="34" charset="-122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zh-CN" sz="2400" b="0" i="1">
                                    <a:latin typeface="Cambria Math"/>
                                    <a:ea typeface="微软雅黑" panose="020B0503020204020204" pitchFamily="34" charset="-122"/>
                                  </a:rPr>
                                  <m:t>𝑘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altLang="zh-CN" sz="2400" b="0" i="1">
                            <a:latin typeface="Cambria Math"/>
                          </a:rPr>
                          <m:t>𝑖</m:t>
                        </m:r>
                        <m:r>
                          <a:rPr lang="en-US" altLang="zh-CN" sz="2400" b="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CN" sz="2400" b="0" i="1">
                            <a:latin typeface="Cambria Math"/>
                          </a:rPr>
                          <m:t>𝑛</m:t>
                        </m:r>
                      </m:sup>
                    </m:sSubSup>
                    <m:r>
                      <a:rPr lang="en-US" altLang="zh-CN" sz="2400" i="1">
                        <a:latin typeface="Cambria Math"/>
                      </a:rPr>
                      <m:t> </m:t>
                    </m:r>
                  </m:oMath>
                </a14:m>
                <a:endParaRPr lang="en-US" altLang="zh-CN" sz="2400" kern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>
                  <a:spcBef>
                    <a:spcPts val="600"/>
                  </a:spcBef>
                  <a:buClrTx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kern="12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400" i="1" kern="1200">
                            <a:latin typeface="Cambria Math"/>
                            <a:ea typeface="微软雅黑" panose="020B0503020204020204" pitchFamily="34" charset="-122"/>
                          </a:rPr>
                          <m:t>𝑳</m:t>
                        </m:r>
                      </m:e>
                      <m:sup>
                        <m:r>
                          <a:rPr lang="en-US" altLang="zh-CN" sz="2400" i="1" kern="1200">
                            <a:latin typeface="Cambria Math"/>
                            <a:ea typeface="微软雅黑" panose="020B0503020204020204" pitchFamily="34" charset="-122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altLang="zh-CN" sz="24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 assign high coefficients to basic filters with high-frequency, i.e.,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kern="12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400" i="1" kern="1200">
                            <a:latin typeface="Cambria Math"/>
                            <a:ea typeface="微软雅黑" panose="020B0503020204020204" pitchFamily="34" charset="-122"/>
                          </a:rPr>
                          <m:t>𝑳</m:t>
                        </m:r>
                      </m:e>
                      <m:sup>
                        <m:r>
                          <a:rPr lang="en-US" altLang="zh-CN" sz="2400" i="1" kern="1200">
                            <a:latin typeface="Cambria Math"/>
                            <a:ea typeface="微软雅黑" panose="020B0503020204020204" pitchFamily="34" charset="-122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altLang="zh-CN" sz="24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 is a high-pass filter</a:t>
                </a:r>
              </a:p>
              <a:p>
                <a:pPr>
                  <a:spcBef>
                    <a:spcPts val="600"/>
                  </a:spcBef>
                  <a:buClrTx/>
                </a:pPr>
                <a:endParaRPr lang="en-US" altLang="zh-CN" sz="2800" kern="1200" dirty="0" smtClean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  <a:p>
                <a:pPr>
                  <a:spcBef>
                    <a:spcPts val="600"/>
                  </a:spcBef>
                  <a:buClrTx/>
                </a:pPr>
                <a:r>
                  <a:rPr lang="en-US" altLang="zh-CN" sz="28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GCN only</a:t>
                </a:r>
                <a:r>
                  <a:rPr lang="en-US" altLang="zh-CN" sz="2800" kern="1200" dirty="0">
                    <a:ea typeface="微软雅黑" panose="020B0503020204020204" pitchFamily="34" charset="-122"/>
                  </a:rPr>
                  <a:t> </a:t>
                </a:r>
                <a:r>
                  <a:rPr lang="en-US" altLang="zh-CN" sz="2800" kern="1200" dirty="0" smtClean="0">
                    <a:ea typeface="微软雅黑" panose="020B0503020204020204" pitchFamily="34" charset="-122"/>
                  </a:rPr>
                  <a:t>consider </a:t>
                </a:r>
                <a14:m>
                  <m:oMath xmlns:m="http://schemas.openxmlformats.org/officeDocument/2006/math">
                    <m:r>
                      <a:rPr lang="en-US" altLang="zh-CN" sz="2800" kern="1200">
                        <a:latin typeface="Cambria Math"/>
                        <a:ea typeface="微软雅黑" panose="020B0503020204020204" pitchFamily="34" charset="-122"/>
                      </a:rPr>
                      <m:t>𝒌</m:t>
                    </m:r>
                    <m:r>
                      <a:rPr lang="en-US" altLang="zh-CN" sz="2800" kern="1200">
                        <a:latin typeface="Cambria Math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800" kern="1200">
                        <a:latin typeface="Cambria Math"/>
                        <a:ea typeface="微软雅黑" panose="020B0503020204020204" pitchFamily="34" charset="-122"/>
                      </a:rPr>
                      <m:t>𝟎</m:t>
                    </m:r>
                  </m:oMath>
                </a14:m>
                <a:r>
                  <a:rPr lang="zh-CN" altLang="en-US" sz="2800" kern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2800" kern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800" kern="1200">
                        <a:latin typeface="Cambria Math"/>
                        <a:ea typeface="微软雅黑" panose="020B0503020204020204" pitchFamily="34" charset="-122"/>
                      </a:rPr>
                      <m:t>𝒌</m:t>
                    </m:r>
                    <m:r>
                      <a:rPr lang="en-US" altLang="zh-CN" sz="2800" kern="1200">
                        <a:latin typeface="Cambria Math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800" kern="1200">
                        <a:latin typeface="Cambria Math"/>
                        <a:ea typeface="微软雅黑" panose="020B0503020204020204" pitchFamily="34" charset="-122"/>
                      </a:rPr>
                      <m:t>𝟏</m:t>
                    </m:r>
                  </m:oMath>
                </a14:m>
                <a:r>
                  <a:rPr lang="en-US" altLang="zh-CN" sz="28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, avoiding the boosting effect to basic filters with high-frequency</a:t>
                </a:r>
              </a:p>
              <a:p>
                <a:pPr lvl="1">
                  <a:spcBef>
                    <a:spcPts val="600"/>
                  </a:spcBef>
                  <a:buClrTx/>
                </a:pPr>
                <a:r>
                  <a:rPr lang="en-US" altLang="zh-CN" sz="24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Behaving as a low-pass combined filter</a:t>
                </a:r>
              </a:p>
              <a:p>
                <a:pPr lvl="1">
                  <a:spcBef>
                    <a:spcPts val="600"/>
                  </a:spcBef>
                  <a:buClrTx/>
                </a:pPr>
                <a:r>
                  <a:rPr lang="en-US" altLang="zh-CN" sz="24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Explaining why GCN performs better than </a:t>
                </a:r>
                <a:r>
                  <a:rPr lang="en-US" altLang="zh-CN" sz="2400" kern="1200" dirty="0" err="1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ChebNet</a:t>
                </a:r>
                <a:r>
                  <a:rPr lang="en-US" altLang="zh-CN" sz="24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 </a:t>
                </a:r>
                <a:endParaRPr lang="en-US" altLang="zh-CN" sz="2400" kern="1200" dirty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1449" y="1052736"/>
                <a:ext cx="8753040" cy="4947559"/>
              </a:xfrm>
              <a:blipFill rotWithShape="0">
                <a:blip r:embed="rId3"/>
                <a:stretch>
                  <a:fillRect l="-487" t="-1233" r="-975" b="-1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xmlns="" id="{59F35EB2-A5B9-406D-B87B-9700E90D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6305" y="6474577"/>
            <a:ext cx="520521" cy="383423"/>
          </a:xfrm>
          <a:prstGeom prst="rect">
            <a:avLst/>
          </a:prstGeom>
        </p:spPr>
        <p:txBody>
          <a:bodyPr/>
          <a:lstStyle/>
          <a:p>
            <a:fld id="{F58209B2-4306-46CD-9424-9DB79656E1A9}" type="slidenum">
              <a:rPr lang="zh-CN" altLang="en-US" smtClean="0"/>
              <a:pPr/>
              <a:t>35</a:t>
            </a:fld>
            <a:endParaRPr lang="zh-CN" altLang="en-US" dirty="0"/>
          </a:p>
        </p:txBody>
      </p:sp>
      <p:sp>
        <p:nvSpPr>
          <p:cNvPr id="4" name="AutoShape 4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6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9"/>
              <p:cNvSpPr txBox="1"/>
              <p:nvPr/>
            </p:nvSpPr>
            <p:spPr>
              <a:xfrm>
                <a:off x="1475656" y="2204864"/>
                <a:ext cx="4704878" cy="466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4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/>
                            </a:rPr>
                            <m:t>𝑇</m:t>
                          </m:r>
                        </m:sup>
                      </m:sSubSup>
                      <m:r>
                        <a:rPr lang="en-US" altLang="zh-CN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400" i="1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/>
                            </a:rPr>
                            <m:t>𝑇</m:t>
                          </m:r>
                        </m:sup>
                      </m:sSubSup>
                      <m:r>
                        <a:rPr lang="en-US" altLang="zh-CN" sz="2400" i="1">
                          <a:latin typeface="Cambria Math"/>
                        </a:rPr>
                        <m:t>+</m:t>
                      </m:r>
                      <m:r>
                        <a:rPr lang="en-US" altLang="zh-CN" sz="2400" i="1">
                          <a:latin typeface="Cambria Math"/>
                          <a:ea typeface="Cambria Math"/>
                        </a:rPr>
                        <m:t>⋯</m:t>
                      </m:r>
                      <m:r>
                        <a:rPr lang="en-US" altLang="zh-CN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400" i="1">
                              <a:latin typeface="Cambria Math"/>
                            </a:rPr>
                            <m:t>𝑛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1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204864"/>
                <a:ext cx="4704878" cy="466859"/>
              </a:xfrm>
              <a:prstGeom prst="rect">
                <a:avLst/>
              </a:prstGeom>
              <a:blipFill rotWithShape="0"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96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00" y="0"/>
            <a:ext cx="8697600" cy="918000"/>
          </a:xfrm>
        </p:spPr>
        <p:txBody>
          <a:bodyPr/>
          <a:lstStyle/>
          <a:p>
            <a:r>
              <a:rPr lang="en-US" altLang="zh-CN" sz="4000" kern="1200" dirty="0" smtClean="0">
                <a:latin typeface="Calibri" panose="020F0502020204030204" pitchFamily="34" charset="0"/>
                <a:cs typeface="Calibri" panose="020F0502020204030204" pitchFamily="34" charset="0"/>
                <a:sym typeface="黑体" panose="02010609060101010101" pitchFamily="49" charset="-122"/>
              </a:rPr>
              <a:t>Our method: </a:t>
            </a:r>
            <a:r>
              <a:rPr lang="en-US" altLang="zh-CN" sz="4000" kern="1200" dirty="0" err="1" smtClean="0">
                <a:latin typeface="Calibri" panose="020F0502020204030204" pitchFamily="34" charset="0"/>
                <a:cs typeface="Calibri" panose="020F0502020204030204" pitchFamily="34" charset="0"/>
                <a:sym typeface="黑体" panose="02010609060101010101" pitchFamily="49" charset="-122"/>
              </a:rPr>
              <a:t>GraphHeat</a:t>
            </a:r>
            <a:endParaRPr lang="zh-CN" altLang="en-US" sz="4000" kern="1200" dirty="0">
              <a:latin typeface="Calibri" panose="020F0502020204030204" pitchFamily="34" charset="0"/>
              <a:cs typeface="Calibri" panose="020F0502020204030204" pitchFamily="34" charset="0"/>
              <a:sym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11449" y="1052736"/>
                <a:ext cx="8753040" cy="4947559"/>
              </a:xfrm>
            </p:spPr>
            <p:txBody>
              <a:bodyPr/>
              <a:lstStyle/>
              <a:p>
                <a:pPr>
                  <a:spcBef>
                    <a:spcPts val="600"/>
                  </a:spcBef>
                  <a:buClrTx/>
                </a:pPr>
                <a:r>
                  <a:rPr lang="en-US" altLang="zh-CN" sz="28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Low-pass combined filters</a:t>
                </a:r>
                <a:endParaRPr lang="en-US" altLang="zh-CN" sz="2800" kern="1200" dirty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  <a:p>
                <a:pPr lvl="1">
                  <a:spcBef>
                    <a:spcPts val="600"/>
                  </a:spcBef>
                  <a:buClrTx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CN" sz="2400" i="1">
                                <a:latin typeface="Cambria Math"/>
                              </a:rPr>
                              <m:t>𝑠𝑘𝐿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4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, </a:t>
                </a:r>
                <a:r>
                  <a:rPr lang="en-US" altLang="zh-CN" sz="2400" kern="1200" dirty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zh-CN" sz="2400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libri" panose="020F0502020204030204" pitchFamily="34" charset="0"/>
                      </a:rPr>
                      <m:t>𝑠</m:t>
                    </m:r>
                  </m:oMath>
                </a14:m>
                <a:r>
                  <a:rPr lang="zh-CN" altLang="en-US" sz="2400" kern="1200" dirty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sz="2400" kern="1200" dirty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is scaling parameter, and k is order</a:t>
                </a:r>
              </a:p>
              <a:p>
                <a:pPr lvl="1">
                  <a:spcBef>
                    <a:spcPts val="600"/>
                  </a:spcBef>
                  <a:buClrTx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CN" sz="2400" i="1">
                            <a:latin typeface="Cambria Math"/>
                          </a:rPr>
                          <m:t>−</m:t>
                        </m:r>
                        <m:r>
                          <a:rPr lang="en-US" altLang="zh-CN" sz="2400" i="1">
                            <a:latin typeface="Cambria Math"/>
                          </a:rPr>
                          <m:t>𝑠𝐿</m:t>
                        </m:r>
                      </m:sup>
                    </m:sSup>
                  </m:oMath>
                </a14:m>
                <a:r>
                  <a:rPr lang="en-US" altLang="zh-CN" sz="24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 is heat kernel over graph, which defines the similarity among nodes via heat diffusion over graph </a:t>
                </a:r>
              </a:p>
              <a:p>
                <a:pPr lvl="1">
                  <a:spcBef>
                    <a:spcPts val="600"/>
                  </a:spcBef>
                  <a:buClrTx/>
                </a:pPr>
                <a:endParaRPr lang="en-US" altLang="zh-CN" sz="2400" kern="1200" dirty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  <a:p>
                <a:pPr lvl="1">
                  <a:spcBef>
                    <a:spcPts val="600"/>
                  </a:spcBef>
                  <a:buClrTx/>
                </a:pPr>
                <a:endParaRPr lang="en-US" altLang="zh-CN" sz="2400" kern="1200" dirty="0" smtClean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  <a:p>
                <a:pPr lvl="1">
                  <a:spcBef>
                    <a:spcPts val="600"/>
                  </a:spcBef>
                  <a:buClrTx/>
                </a:pPr>
                <a:endParaRPr lang="en-US" altLang="zh-CN" sz="2400" kern="1200" dirty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  <a:p>
                <a:pPr lvl="1">
                  <a:spcBef>
                    <a:spcPts val="600"/>
                  </a:spcBef>
                  <a:buClrTx/>
                </a:pPr>
                <a:r>
                  <a:rPr lang="en-US" altLang="zh-CN" sz="2400" kern="1200" dirty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The basic filter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400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sSubSup>
                      <m:sSubSupPr>
                        <m:ctrlPr>
                          <a:rPr lang="en-US" altLang="zh-CN" sz="24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altLang="zh-CN" sz="2400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400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en-US" altLang="zh-CN" sz="2400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  <m:t>𝑇</m:t>
                        </m:r>
                      </m:sup>
                    </m:sSubSup>
                    <m:d>
                      <m:dPr>
                        <m:ctrlPr>
                          <a:rPr lang="en-US" altLang="zh-CN" sz="24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zh-CN" sz="2400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  <m:t>1≤</m:t>
                        </m:r>
                        <m:r>
                          <a:rPr lang="en-US" altLang="zh-CN" sz="2400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altLang="zh-CN" sz="2400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  <m:t>≤</m:t>
                        </m:r>
                        <m:r>
                          <a:rPr lang="en-US" altLang="zh-CN" sz="2400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sz="2400" kern="1200" dirty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 has the coefficient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sz="2400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altLang="zh-CN" sz="2400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altLang="zh-CN" sz="24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zh-CN" altLang="en-US" sz="2400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libri" panose="020F050202020403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sz="2400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sz="2400" kern="1200" dirty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, </a:t>
                </a:r>
                <a:r>
                  <a:rPr lang="en-US" altLang="zh-CN" sz="24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suppressing </a:t>
                </a:r>
                <a:r>
                  <a:rPr lang="en-US" altLang="zh-CN" sz="2400" kern="1200" dirty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signals with high-frequency 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1449" y="1052736"/>
                <a:ext cx="8753040" cy="4947559"/>
              </a:xfrm>
              <a:blipFill rotWithShape="0">
                <a:blip r:embed="rId3"/>
                <a:stretch>
                  <a:fillRect l="-487" t="-12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xmlns="" id="{59F35EB2-A5B9-406D-B87B-9700E90D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6305" y="6474577"/>
            <a:ext cx="520521" cy="383423"/>
          </a:xfrm>
          <a:prstGeom prst="rect">
            <a:avLst/>
          </a:prstGeom>
        </p:spPr>
        <p:txBody>
          <a:bodyPr/>
          <a:lstStyle/>
          <a:p>
            <a:fld id="{F58209B2-4306-46CD-9424-9DB79656E1A9}" type="slidenum">
              <a:rPr lang="zh-CN" altLang="en-US" smtClean="0"/>
              <a:pPr/>
              <a:t>36</a:t>
            </a:fld>
            <a:endParaRPr lang="zh-CN" altLang="en-US" dirty="0"/>
          </a:p>
        </p:txBody>
      </p:sp>
      <p:sp>
        <p:nvSpPr>
          <p:cNvPr id="4" name="AutoShape 4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6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691680" y="3140968"/>
                <a:ext cx="5517408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CN" sz="2400" i="1">
                            <a:latin typeface="Cambria Math"/>
                          </a:rPr>
                          <m:t>−</m:t>
                        </m:r>
                        <m:r>
                          <a:rPr lang="en-US" altLang="zh-CN" sz="2400" i="1">
                            <a:latin typeface="Cambria Math"/>
                          </a:rPr>
                          <m:t>𝑠𝐿</m:t>
                        </m:r>
                      </m:sup>
                    </m:sSup>
                    <m:r>
                      <a:rPr lang="en-US" altLang="zh-CN" sz="2400" b="0" i="1" smtClean="0">
                        <a:latin typeface="Cambria Math"/>
                      </a:rPr>
                      <m:t>=</m:t>
                    </m:r>
                    <m:r>
                      <a:rPr lang="en-US" altLang="zh-CN" sz="2400" b="0" i="1" smtClean="0">
                        <a:latin typeface="Cambria Math"/>
                      </a:rPr>
                      <m:t>𝑈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𝑠</m:t>
                        </m:r>
                        <m:r>
                          <m:rPr>
                            <m:sty m:val="p"/>
                          </m:rPr>
                          <a:rPr lang="el-GR" altLang="zh-CN" sz="2400" b="0" i="1" smtClean="0">
                            <a:latin typeface="Cambria Math"/>
                            <a:ea typeface="Cambria Math"/>
                          </a:rPr>
                          <m:t>Λ</m:t>
                        </m:r>
                      </m:sup>
                    </m:sSup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𝑈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CN" sz="2400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400" i="1">
                        <a:latin typeface="Cambria Math"/>
                        <a:ea typeface="Cambria Math"/>
                      </a:rPr>
                      <m:t>Λ</m:t>
                    </m:r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/>
                        <a:ea typeface="Cambria Math"/>
                      </a:rPr>
                      <m:t>diag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zh-CN" altLang="en-US" sz="2400" b="0" i="1" smtClean="0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,⋯,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140968"/>
                <a:ext cx="5517408" cy="470000"/>
              </a:xfrm>
              <a:prstGeom prst="rect">
                <a:avLst/>
              </a:prstGeom>
              <a:blipFill rotWithShape="0">
                <a:blip r:embed="rId4"/>
                <a:stretch>
                  <a:fillRect t="-7792" b="-298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35496" y="6290156"/>
            <a:ext cx="9108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B. Xu, H. Shen, Q. Cao, K. Cen, X. Cheng. Graph </a:t>
            </a:r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Convolutional Networks using Heat Kernel for Semi-supervised </a:t>
            </a:r>
            <a:r>
              <a:rPr lang="en-US" altLang="zh-CN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Learning, IJCAI 2019.</a:t>
            </a:r>
            <a:endParaRPr lang="en-US" altLang="zh-CN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14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00" y="0"/>
            <a:ext cx="8697600" cy="918000"/>
          </a:xfrm>
        </p:spPr>
        <p:txBody>
          <a:bodyPr/>
          <a:lstStyle/>
          <a:p>
            <a:r>
              <a:rPr lang="en-US" altLang="zh-CN" kern="1200" dirty="0" err="1" smtClean="0">
                <a:latin typeface="Calibri" panose="020F0502020204030204" pitchFamily="34" charset="0"/>
                <a:cs typeface="Calibri" panose="020F0502020204030204" pitchFamily="34" charset="0"/>
                <a:sym typeface="黑体" panose="02010609060101010101" pitchFamily="49" charset="-122"/>
              </a:rPr>
              <a:t>GraphHeat</a:t>
            </a:r>
            <a:r>
              <a:rPr lang="en-US" altLang="zh-CN" kern="1200" dirty="0" smtClean="0">
                <a:latin typeface="Calibri" panose="020F0502020204030204" pitchFamily="34" charset="0"/>
                <a:cs typeface="Calibri" panose="020F0502020204030204" pitchFamily="34" charset="0"/>
                <a:sym typeface="黑体" panose="02010609060101010101" pitchFamily="49" charset="-122"/>
              </a:rPr>
              <a:t> vs. baseline methods</a:t>
            </a:r>
            <a:endParaRPr lang="zh-CN" altLang="en-US" kern="1200" dirty="0">
              <a:latin typeface="Calibri" panose="020F0502020204030204" pitchFamily="34" charset="0"/>
              <a:cs typeface="Calibri" panose="020F0502020204030204" pitchFamily="34" charset="0"/>
              <a:sym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1449" y="1052736"/>
            <a:ext cx="8753040" cy="4947559"/>
          </a:xfrm>
        </p:spPr>
        <p:txBody>
          <a:bodyPr/>
          <a:lstStyle/>
          <a:p>
            <a:pPr>
              <a:spcBef>
                <a:spcPts val="600"/>
              </a:spcBef>
              <a:buClrTx/>
            </a:pPr>
            <a:r>
              <a:rPr lang="en-US" altLang="zh-CN" sz="28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Compared with baseline methods</a:t>
            </a:r>
            <a:endParaRPr lang="en-US" altLang="zh-CN" sz="2800" kern="1200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xmlns="" id="{59F35EB2-A5B9-406D-B87B-9700E90D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6305" y="6474577"/>
            <a:ext cx="520521" cy="383423"/>
          </a:xfrm>
          <a:prstGeom prst="rect">
            <a:avLst/>
          </a:prstGeom>
        </p:spPr>
        <p:txBody>
          <a:bodyPr/>
          <a:lstStyle/>
          <a:p>
            <a:fld id="{F58209B2-4306-46CD-9424-9DB79656E1A9}" type="slidenum">
              <a:rPr lang="zh-CN" altLang="en-US" smtClean="0"/>
              <a:pPr/>
              <a:t>37</a:t>
            </a:fld>
            <a:endParaRPr lang="zh-CN" altLang="en-US" dirty="0"/>
          </a:p>
        </p:txBody>
      </p:sp>
      <p:sp>
        <p:nvSpPr>
          <p:cNvPr id="4" name="AutoShape 4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6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641606" cy="372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87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00" y="0"/>
            <a:ext cx="8697600" cy="918000"/>
          </a:xfrm>
        </p:spPr>
        <p:txBody>
          <a:bodyPr/>
          <a:lstStyle/>
          <a:p>
            <a:r>
              <a:rPr lang="en-US" altLang="zh-CN" kern="1200" dirty="0" err="1" smtClean="0">
                <a:latin typeface="Calibri" panose="020F0502020204030204" pitchFamily="34" charset="0"/>
                <a:cs typeface="Calibri" panose="020F0502020204030204" pitchFamily="34" charset="0"/>
                <a:sym typeface="黑体" panose="02010609060101010101" pitchFamily="49" charset="-122"/>
              </a:rPr>
              <a:t>GraphHeat</a:t>
            </a:r>
            <a:r>
              <a:rPr lang="en-US" altLang="zh-CN" kern="1200" dirty="0" smtClean="0">
                <a:latin typeface="Calibri" panose="020F0502020204030204" pitchFamily="34" charset="0"/>
                <a:cs typeface="Calibri" panose="020F0502020204030204" pitchFamily="34" charset="0"/>
                <a:sym typeface="黑体" panose="02010609060101010101" pitchFamily="49" charset="-122"/>
              </a:rPr>
              <a:t> vs. baseline methods</a:t>
            </a:r>
            <a:endParaRPr lang="zh-CN" altLang="en-US" kern="1200" dirty="0">
              <a:latin typeface="Calibri" panose="020F0502020204030204" pitchFamily="34" charset="0"/>
              <a:cs typeface="Calibri" panose="020F0502020204030204" pitchFamily="34" charset="0"/>
              <a:sym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1449" y="1052736"/>
            <a:ext cx="8753040" cy="4947559"/>
          </a:xfrm>
        </p:spPr>
        <p:txBody>
          <a:bodyPr/>
          <a:lstStyle/>
          <a:p>
            <a:pPr>
              <a:spcBef>
                <a:spcPts val="600"/>
              </a:spcBef>
              <a:buClrTx/>
            </a:pPr>
            <a:r>
              <a:rPr lang="en-US" altLang="zh-CN" sz="28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Neighborhood</a:t>
            </a:r>
          </a:p>
          <a:p>
            <a:pPr lvl="1">
              <a:spcBef>
                <a:spcPts val="600"/>
              </a:spcBef>
              <a:buClrTx/>
            </a:pPr>
            <a:r>
              <a:rPr lang="en-US" altLang="zh-CN" sz="24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GCN and </a:t>
            </a:r>
            <a:r>
              <a:rPr lang="en-US" altLang="zh-CN" sz="2400" kern="1200" dirty="0" err="1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ChebNet</a:t>
            </a:r>
            <a:r>
              <a:rPr lang="en-US" altLang="zh-CN" sz="24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determine neighborhood according to the hops away from center node, i.e., in an order-style</a:t>
            </a:r>
          </a:p>
          <a:p>
            <a:pPr lvl="2">
              <a:spcBef>
                <a:spcPts val="600"/>
              </a:spcBef>
              <a:buClrTx/>
            </a:pPr>
            <a:r>
              <a:rPr lang="en-US" altLang="zh-CN" sz="20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Nodes in different colors</a:t>
            </a:r>
          </a:p>
          <a:p>
            <a:pPr lvl="1">
              <a:spcBef>
                <a:spcPts val="600"/>
              </a:spcBef>
              <a:buClrTx/>
            </a:pPr>
            <a:r>
              <a:rPr lang="en-US" altLang="zh-CN" sz="2400" kern="1200" dirty="0" err="1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GraphHeat</a:t>
            </a:r>
            <a:r>
              <a:rPr lang="en-US" altLang="zh-CN" sz="24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determines neighborhood according to the similarity function by heat diffusion over graph</a:t>
            </a:r>
          </a:p>
          <a:p>
            <a:pPr lvl="2">
              <a:spcBef>
                <a:spcPts val="600"/>
              </a:spcBef>
              <a:buClrTx/>
            </a:pPr>
            <a:r>
              <a:rPr lang="en-US" altLang="zh-CN" sz="20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Nodes in different circles</a:t>
            </a:r>
            <a:endParaRPr lang="en-US" altLang="zh-CN" sz="2000" kern="1200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xmlns="" id="{59F35EB2-A5B9-406D-B87B-9700E90D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6305" y="6474577"/>
            <a:ext cx="520521" cy="383423"/>
          </a:xfrm>
          <a:prstGeom prst="rect">
            <a:avLst/>
          </a:prstGeom>
        </p:spPr>
        <p:txBody>
          <a:bodyPr/>
          <a:lstStyle/>
          <a:p>
            <a:fld id="{F58209B2-4306-46CD-9424-9DB79656E1A9}" type="slidenum">
              <a:rPr lang="zh-CN" altLang="en-US" smtClean="0"/>
              <a:pPr/>
              <a:t>38</a:t>
            </a:fld>
            <a:endParaRPr lang="zh-CN" altLang="en-US" dirty="0"/>
          </a:p>
        </p:txBody>
      </p:sp>
      <p:sp>
        <p:nvSpPr>
          <p:cNvPr id="4" name="AutoShape 4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6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33056"/>
            <a:ext cx="5328592" cy="271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02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00" y="0"/>
            <a:ext cx="8697600" cy="918000"/>
          </a:xfrm>
        </p:spPr>
        <p:txBody>
          <a:bodyPr/>
          <a:lstStyle/>
          <a:p>
            <a:r>
              <a:rPr lang="en-US" altLang="zh-CN" sz="4000" kern="1200" dirty="0" smtClean="0">
                <a:latin typeface="Calibri" panose="020F0502020204030204" pitchFamily="34" charset="0"/>
                <a:cs typeface="Calibri" panose="020F0502020204030204" pitchFamily="34" charset="0"/>
                <a:sym typeface="黑体" panose="02010609060101010101" pitchFamily="49" charset="-122"/>
              </a:rPr>
              <a:t>Experimental results</a:t>
            </a:r>
            <a:endParaRPr lang="zh-CN" altLang="en-US" sz="4000" kern="1200" dirty="0">
              <a:latin typeface="Calibri" panose="020F0502020204030204" pitchFamily="34" charset="0"/>
              <a:cs typeface="Calibri" panose="020F0502020204030204" pitchFamily="34" charset="0"/>
              <a:sym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1449" y="1052736"/>
            <a:ext cx="8753040" cy="4947559"/>
          </a:xfrm>
        </p:spPr>
        <p:txBody>
          <a:bodyPr/>
          <a:lstStyle/>
          <a:p>
            <a:pPr>
              <a:spcBef>
                <a:spcPts val="600"/>
              </a:spcBef>
              <a:buClrTx/>
            </a:pPr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Results at the task of node classification</a:t>
            </a:r>
          </a:p>
          <a:p>
            <a:pPr>
              <a:spcBef>
                <a:spcPts val="600"/>
              </a:spcBef>
              <a:buClrTx/>
            </a:pPr>
            <a:endParaRPr lang="en-US" altLang="zh-CN" sz="2600" b="1" kern="1200" dirty="0" smtClean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Tx/>
            </a:pPr>
            <a:endParaRPr lang="en-US" altLang="zh-CN" sz="2600" kern="1200" dirty="0" smtClean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Tx/>
            </a:pPr>
            <a:endParaRPr lang="en-US" altLang="zh-CN" sz="2600" kern="1200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xmlns="" id="{59F35EB2-A5B9-406D-B87B-9700E90D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6305" y="6474577"/>
            <a:ext cx="520521" cy="383423"/>
          </a:xfrm>
          <a:prstGeom prst="rect">
            <a:avLst/>
          </a:prstGeom>
        </p:spPr>
        <p:txBody>
          <a:bodyPr/>
          <a:lstStyle/>
          <a:p>
            <a:fld id="{F58209B2-4306-46CD-9424-9DB79656E1A9}" type="slidenum">
              <a:rPr lang="zh-CN" altLang="en-US" smtClean="0"/>
              <a:pPr/>
              <a:t>39</a:t>
            </a:fld>
            <a:endParaRPr lang="zh-CN" altLang="en-US" dirty="0"/>
          </a:p>
        </p:txBody>
      </p:sp>
      <p:sp>
        <p:nvSpPr>
          <p:cNvPr id="4" name="AutoShape 4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6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644842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圆角矩形 10"/>
          <p:cNvSpPr/>
          <p:nvPr/>
        </p:nvSpPr>
        <p:spPr bwMode="auto">
          <a:xfrm>
            <a:off x="1187624" y="5157192"/>
            <a:ext cx="6264696" cy="21602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23528" y="5661248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GraphHeat</a:t>
            </a:r>
            <a:r>
              <a:rPr lang="en-US" altLang="zh-CN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achieves state-of-the-art performance on the task of node classification on the three benchmark datasets</a:t>
            </a:r>
            <a:endParaRPr lang="zh-CN" alt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78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00" y="0"/>
            <a:ext cx="8697600" cy="918000"/>
          </a:xfrm>
        </p:spPr>
        <p:txBody>
          <a:bodyPr/>
          <a:lstStyle/>
          <a:p>
            <a:r>
              <a:rPr lang="en-US" altLang="zh-CN" sz="4000" kern="1200" dirty="0" smtClean="0">
                <a:latin typeface="Calibri" panose="020F0502020204030204" pitchFamily="34" charset="0"/>
                <a:cs typeface="Calibri" panose="020F0502020204030204" pitchFamily="34" charset="0"/>
                <a:sym typeface="黑体" panose="02010609060101010101" pitchFamily="49" charset="-122"/>
              </a:rPr>
              <a:t>From CNN to graph CNN</a:t>
            </a:r>
            <a:endParaRPr lang="zh-CN" altLang="en-US" sz="4000" kern="1200" dirty="0">
              <a:latin typeface="Calibri" panose="020F0502020204030204" pitchFamily="34" charset="0"/>
              <a:cs typeface="Calibri" panose="020F0502020204030204" pitchFamily="34" charset="0"/>
              <a:sym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1449" y="1052736"/>
            <a:ext cx="8753040" cy="4947559"/>
          </a:xfrm>
        </p:spPr>
        <p:txBody>
          <a:bodyPr/>
          <a:lstStyle/>
          <a:p>
            <a:pPr>
              <a:spcBef>
                <a:spcPts val="600"/>
              </a:spcBef>
              <a:buClrTx/>
            </a:pPr>
            <a:r>
              <a:rPr lang="en-US" altLang="zh-CN" sz="26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Convolution is well defined in Euclidean data, grid-like network</a:t>
            </a:r>
          </a:p>
          <a:p>
            <a:pPr>
              <a:spcBef>
                <a:spcPts val="600"/>
              </a:spcBef>
              <a:buClrTx/>
            </a:pPr>
            <a:r>
              <a:rPr lang="en-US" altLang="zh-CN" sz="26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Not straightforward to define convolution on irregular network, widely observed in real world</a:t>
            </a:r>
            <a:endParaRPr lang="en-US" altLang="zh-CN" sz="2600" kern="1200" dirty="0" smtClean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xmlns="" id="{59F35EB2-A5B9-406D-B87B-9700E90D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6305" y="6474577"/>
            <a:ext cx="520521" cy="383423"/>
          </a:xfrm>
          <a:prstGeom prst="rect">
            <a:avLst/>
          </a:prstGeom>
        </p:spPr>
        <p:txBody>
          <a:bodyPr/>
          <a:lstStyle/>
          <a:p>
            <a:fld id="{F58209B2-4306-46CD-9424-9DB79656E1A9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4" name="AutoShape 4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6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6" name="Picture 2" descr="hal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040" y="3501008"/>
            <a:ext cx="3608929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7" descr="Image result for grid networ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4984"/>
            <a:ext cx="2448272" cy="247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本框 18"/>
          <p:cNvSpPr txBox="1"/>
          <p:nvPr/>
        </p:nvSpPr>
        <p:spPr>
          <a:xfrm>
            <a:off x="1331640" y="5949280"/>
            <a:ext cx="1668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Grid-like network</a:t>
            </a:r>
            <a:endParaRPr lang="zh-CN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901578" y="5949280"/>
            <a:ext cx="1761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Irregular networks</a:t>
            </a:r>
            <a:endParaRPr lang="zh-CN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右箭头 20"/>
          <p:cNvSpPr/>
          <p:nvPr/>
        </p:nvSpPr>
        <p:spPr bwMode="auto">
          <a:xfrm>
            <a:off x="3870530" y="4465688"/>
            <a:ext cx="565338" cy="484632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940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578" y="2420888"/>
            <a:ext cx="9036496" cy="1500187"/>
          </a:xfrm>
        </p:spPr>
        <p:txBody>
          <a:bodyPr/>
          <a:lstStyle/>
          <a:p>
            <a:pPr algn="ctr"/>
            <a:r>
              <a:rPr lang="en-US" altLang="zh-CN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Graph Pooling</a:t>
            </a:r>
          </a:p>
        </p:txBody>
      </p:sp>
      <p:sp>
        <p:nvSpPr>
          <p:cNvPr id="5" name="矩形 4"/>
          <p:cNvSpPr/>
          <p:nvPr/>
        </p:nvSpPr>
        <p:spPr bwMode="auto">
          <a:xfrm>
            <a:off x="-1716" y="0"/>
            <a:ext cx="9180000" cy="12687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184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00" y="0"/>
            <a:ext cx="8697600" cy="918000"/>
          </a:xfrm>
        </p:spPr>
        <p:txBody>
          <a:bodyPr/>
          <a:lstStyle/>
          <a:p>
            <a:r>
              <a:rPr lang="en-US" altLang="zh-CN" sz="4000" kern="1200" dirty="0" smtClean="0">
                <a:latin typeface="Calibri" panose="020F0502020204030204" pitchFamily="34" charset="0"/>
                <a:cs typeface="Calibri" panose="020F0502020204030204" pitchFamily="34" charset="0"/>
                <a:sym typeface="黑体" panose="02010609060101010101" pitchFamily="49" charset="-122"/>
              </a:rPr>
              <a:t>Graph Pooling via graph coarsening</a:t>
            </a:r>
            <a:endParaRPr lang="zh-CN" altLang="en-US" sz="4000" kern="1200" dirty="0">
              <a:latin typeface="Calibri" panose="020F0502020204030204" pitchFamily="34" charset="0"/>
              <a:cs typeface="Calibri" panose="020F0502020204030204" pitchFamily="34" charset="0"/>
              <a:sym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1449" y="1052736"/>
            <a:ext cx="8753040" cy="4947559"/>
          </a:xfrm>
        </p:spPr>
        <p:txBody>
          <a:bodyPr/>
          <a:lstStyle/>
          <a:p>
            <a:pPr>
              <a:spcBef>
                <a:spcPts val="600"/>
              </a:spcBef>
              <a:buClrTx/>
            </a:pPr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Graph coarsening</a:t>
            </a:r>
          </a:p>
          <a:p>
            <a:pPr lvl="1">
              <a:spcBef>
                <a:spcPts val="600"/>
              </a:spcBef>
              <a:buClrTx/>
            </a:pP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Merging nodes into clusters and take each cluster as a super node </a:t>
            </a:r>
          </a:p>
          <a:p>
            <a:pPr lvl="1">
              <a:spcBef>
                <a:spcPts val="600"/>
              </a:spcBef>
              <a:buClrTx/>
            </a:pP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buClrTx/>
            </a:pPr>
            <a:endParaRPr lang="en-US" altLang="zh-CN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buClrTx/>
            </a:pP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buClrTx/>
            </a:pPr>
            <a:endParaRPr lang="en-US" altLang="zh-CN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buClrTx/>
            </a:pP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buClrTx/>
            </a:pP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Node merging could be done a priori or during the training process of graph convolutional neural networks, </a:t>
            </a:r>
            <a:r>
              <a:rPr lang="en-US" altLang="zh-CN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zh-CN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DiffPooling</a:t>
            </a:r>
            <a:endParaRPr lang="en-US" altLang="zh-C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xmlns="" id="{59F35EB2-A5B9-406D-B87B-9700E90D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6305" y="6474577"/>
            <a:ext cx="520521" cy="383423"/>
          </a:xfrm>
          <a:prstGeom prst="rect">
            <a:avLst/>
          </a:prstGeom>
        </p:spPr>
        <p:txBody>
          <a:bodyPr/>
          <a:lstStyle/>
          <a:p>
            <a:fld id="{F58209B2-4306-46CD-9424-9DB79656E1A9}" type="slidenum">
              <a:rPr lang="zh-CN" altLang="en-US" smtClean="0"/>
              <a:pPr/>
              <a:t>41</a:t>
            </a:fld>
            <a:endParaRPr lang="zh-CN" altLang="en-US" dirty="0"/>
          </a:p>
        </p:txBody>
      </p:sp>
      <p:sp>
        <p:nvSpPr>
          <p:cNvPr id="4" name="AutoShape 4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6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476872"/>
            <a:ext cx="3133725" cy="16002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2476872"/>
            <a:ext cx="3048000" cy="145732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5341" y="6381328"/>
            <a:ext cx="9108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Ying</a:t>
            </a:r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, R., You, J., Morris, C., Ren, X., Hamilton, W. L., and Leskovec, J. Hierarchical graph representation learning </a:t>
            </a:r>
            <a:r>
              <a:rPr lang="en-US" altLang="zh-CN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with differentiable pooling, </a:t>
            </a:r>
            <a:r>
              <a:rPr lang="en-US" altLang="zh-CN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NeuraIPS</a:t>
            </a:r>
            <a:r>
              <a:rPr lang="en-US" altLang="zh-CN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2018</a:t>
            </a:r>
            <a:endParaRPr lang="en-US" altLang="zh-CN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28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00" y="0"/>
            <a:ext cx="8697600" cy="918000"/>
          </a:xfrm>
        </p:spPr>
        <p:txBody>
          <a:bodyPr/>
          <a:lstStyle/>
          <a:p>
            <a:r>
              <a:rPr lang="en-US" altLang="zh-CN" sz="4000" kern="1200" dirty="0" smtClean="0">
                <a:latin typeface="Calibri" panose="020F0502020204030204" pitchFamily="34" charset="0"/>
                <a:cs typeface="Calibri" panose="020F0502020204030204" pitchFamily="34" charset="0"/>
                <a:sym typeface="黑体" panose="02010609060101010101" pitchFamily="49" charset="-122"/>
              </a:rPr>
              <a:t>Graph pooling via node selection</a:t>
            </a:r>
            <a:endParaRPr lang="zh-CN" altLang="en-US" sz="4000" kern="1200" dirty="0">
              <a:latin typeface="Calibri" panose="020F0502020204030204" pitchFamily="34" charset="0"/>
              <a:cs typeface="Calibri" panose="020F0502020204030204" pitchFamily="34" charset="0"/>
              <a:sym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1449" y="1052736"/>
            <a:ext cx="8753040" cy="4947559"/>
          </a:xfrm>
        </p:spPr>
        <p:txBody>
          <a:bodyPr/>
          <a:lstStyle/>
          <a:p>
            <a:pPr>
              <a:spcBef>
                <a:spcPts val="600"/>
              </a:spcBef>
              <a:buClrTx/>
            </a:pPr>
            <a:r>
              <a:rPr lang="en-US" altLang="zh-CN" sz="28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Node selection</a:t>
            </a:r>
          </a:p>
          <a:p>
            <a:pPr lvl="1">
              <a:spcBef>
                <a:spcPts val="600"/>
              </a:spcBef>
              <a:buClrTx/>
            </a:pPr>
            <a:r>
              <a:rPr lang="en-US" altLang="zh-CN" sz="24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Learn a metric to quantity the importance of nodes and select several nodes according to the learned metric</a:t>
            </a: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xmlns="" id="{59F35EB2-A5B9-406D-B87B-9700E90D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6305" y="6474577"/>
            <a:ext cx="520521" cy="383423"/>
          </a:xfrm>
          <a:prstGeom prst="rect">
            <a:avLst/>
          </a:prstGeom>
        </p:spPr>
        <p:txBody>
          <a:bodyPr/>
          <a:lstStyle/>
          <a:p>
            <a:fld id="{F58209B2-4306-46CD-9424-9DB79656E1A9}" type="slidenum">
              <a:rPr lang="zh-CN" altLang="en-US" smtClean="0"/>
              <a:pPr/>
              <a:t>42</a:t>
            </a:fld>
            <a:endParaRPr lang="zh-CN" altLang="en-US" dirty="0"/>
          </a:p>
        </p:txBody>
      </p:sp>
      <p:sp>
        <p:nvSpPr>
          <p:cNvPr id="4" name="AutoShape 4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6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996952"/>
            <a:ext cx="8372932" cy="331236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5341" y="6381328"/>
            <a:ext cx="91085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J. Lee, I. Lee, J. Kang. Self-attention Graph Pooling, ICML 2019.</a:t>
            </a:r>
            <a:endParaRPr lang="en-US" altLang="zh-CN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3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578" y="2420888"/>
            <a:ext cx="9036496" cy="1500187"/>
          </a:xfrm>
        </p:spPr>
        <p:txBody>
          <a:bodyPr/>
          <a:lstStyle/>
          <a:p>
            <a:pPr algn="ctr"/>
            <a:r>
              <a:rPr lang="en-US" altLang="zh-CN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Discussions</a:t>
            </a:r>
          </a:p>
        </p:txBody>
      </p:sp>
      <p:sp>
        <p:nvSpPr>
          <p:cNvPr id="5" name="矩形 4"/>
          <p:cNvSpPr/>
          <p:nvPr/>
        </p:nvSpPr>
        <p:spPr bwMode="auto">
          <a:xfrm>
            <a:off x="-1716" y="0"/>
            <a:ext cx="9180000" cy="12687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000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00" y="0"/>
            <a:ext cx="8697600" cy="918000"/>
          </a:xfrm>
        </p:spPr>
        <p:txBody>
          <a:bodyPr/>
          <a:lstStyle/>
          <a:p>
            <a:r>
              <a:rPr lang="en-US" altLang="zh-CN" sz="4000" kern="1200" dirty="0" smtClean="0">
                <a:latin typeface="Calibri" panose="020F0502020204030204" pitchFamily="34" charset="0"/>
                <a:cs typeface="Calibri" panose="020F0502020204030204" pitchFamily="34" charset="0"/>
                <a:sym typeface="黑体" panose="02010609060101010101" pitchFamily="49" charset="-122"/>
              </a:rPr>
              <a:t>Question 1: Does structure matters?</a:t>
            </a:r>
            <a:endParaRPr lang="zh-CN" altLang="en-US" sz="4000" kern="1200" dirty="0">
              <a:latin typeface="Calibri" panose="020F0502020204030204" pitchFamily="34" charset="0"/>
              <a:cs typeface="Calibri" panose="020F0502020204030204" pitchFamily="34" charset="0"/>
              <a:sym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1449" y="1052736"/>
            <a:ext cx="8753040" cy="4947559"/>
          </a:xfrm>
        </p:spPr>
        <p:txBody>
          <a:bodyPr/>
          <a:lstStyle/>
          <a:p>
            <a:pPr>
              <a:spcBef>
                <a:spcPts val="600"/>
              </a:spcBef>
              <a:buClrTx/>
            </a:pPr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CNN learns stationary local patterns. How about graph CNN? </a:t>
            </a:r>
          </a:p>
          <a:p>
            <a:pPr lvl="1">
              <a:spcBef>
                <a:spcPts val="600"/>
              </a:spcBef>
              <a:buClrTx/>
            </a:pPr>
            <a:r>
              <a:rPr lang="en-US" altLang="zh-CN" sz="24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Both spectral methods and spatial methods fail to offer explicit clues or possibility to extract structural patterns</a:t>
            </a:r>
          </a:p>
          <a:p>
            <a:pPr lvl="1">
              <a:spcBef>
                <a:spcPts val="600"/>
              </a:spcBef>
              <a:buClrTx/>
            </a:pPr>
            <a:r>
              <a:rPr lang="en-US" altLang="zh-CN" sz="24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Instead, it seems that graph CNNs aim to learn the way in which features of neighboring nodes diffuse to the center node</a:t>
            </a:r>
          </a:p>
          <a:p>
            <a:pPr lvl="2">
              <a:spcBef>
                <a:spcPts val="600"/>
              </a:spcBef>
              <a:buClrTx/>
            </a:pPr>
            <a:r>
              <a:rPr lang="en-US" altLang="zh-CN" sz="20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Context representation </a:t>
            </a:r>
            <a:endParaRPr lang="en-US" altLang="zh-CN" sz="2000" b="1" kern="1200" dirty="0" smtClean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buClrTx/>
            </a:pPr>
            <a:r>
              <a:rPr lang="en-US" altLang="zh-CN" sz="2400" kern="1200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Explicitly correlate graph CNN with structural patterns, e.g., motif-based graph </a:t>
            </a:r>
            <a:r>
              <a:rPr lang="en-US" altLang="zh-CN" sz="24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CNN, or graph CNN on heterogeneous networks</a:t>
            </a:r>
            <a:endParaRPr lang="en-US" altLang="zh-CN" sz="2400" kern="1200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Tx/>
            </a:pPr>
            <a:endParaRPr lang="en-US" altLang="zh-CN" sz="2400" kern="1200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xmlns="" id="{59F35EB2-A5B9-406D-B87B-9700E90D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6305" y="6474577"/>
            <a:ext cx="520521" cy="383423"/>
          </a:xfrm>
          <a:prstGeom prst="rect">
            <a:avLst/>
          </a:prstGeom>
        </p:spPr>
        <p:txBody>
          <a:bodyPr/>
          <a:lstStyle/>
          <a:p>
            <a:fld id="{F58209B2-4306-46CD-9424-9DB79656E1A9}" type="slidenum">
              <a:rPr lang="zh-CN" altLang="en-US" smtClean="0"/>
              <a:pPr/>
              <a:t>44</a:t>
            </a:fld>
            <a:endParaRPr lang="zh-CN" altLang="en-US" dirty="0"/>
          </a:p>
        </p:txBody>
      </p:sp>
      <p:sp>
        <p:nvSpPr>
          <p:cNvPr id="4" name="AutoShape 4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6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28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00" y="0"/>
            <a:ext cx="8697600" cy="918000"/>
          </a:xfrm>
        </p:spPr>
        <p:txBody>
          <a:bodyPr/>
          <a:lstStyle/>
          <a:p>
            <a:r>
              <a:rPr lang="en-US" altLang="zh-CN" sz="4000" kern="1200" dirty="0" smtClean="0">
                <a:latin typeface="Calibri" panose="020F0502020204030204" pitchFamily="34" charset="0"/>
                <a:cs typeface="Calibri" panose="020F0502020204030204" pitchFamily="34" charset="0"/>
                <a:sym typeface="黑体" panose="02010609060101010101" pitchFamily="49" charset="-122"/>
              </a:rPr>
              <a:t>Question 2: Context representation?</a:t>
            </a:r>
            <a:endParaRPr lang="zh-CN" altLang="en-US" sz="4000" kern="1200" dirty="0">
              <a:latin typeface="Calibri" panose="020F0502020204030204" pitchFamily="34" charset="0"/>
              <a:cs typeface="Calibri" panose="020F0502020204030204" pitchFamily="34" charset="0"/>
              <a:sym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1449" y="1052736"/>
            <a:ext cx="8753040" cy="4947559"/>
          </a:xfrm>
        </p:spPr>
        <p:txBody>
          <a:bodyPr/>
          <a:lstStyle/>
          <a:p>
            <a:pPr>
              <a:spcBef>
                <a:spcPts val="600"/>
              </a:spcBef>
              <a:buClrTx/>
            </a:pPr>
            <a:r>
              <a:rPr lang="en-US" altLang="zh-CN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Weisfeiler</a:t>
            </a:r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-Lehman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isomorphism </a:t>
            </a:r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Test: WL Test</a:t>
            </a:r>
            <a:endParaRPr lang="en-US" altLang="zh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Tx/>
            </a:pPr>
            <a:endParaRPr lang="en-US" altLang="zh-CN" sz="2000" b="1" kern="1200" dirty="0" smtClean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Tx/>
            </a:pPr>
            <a:endParaRPr lang="en-US" altLang="zh-CN" sz="2000" kern="1200" dirty="0" smtClean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Tx/>
            </a:pPr>
            <a:endParaRPr lang="en-US" altLang="zh-CN" sz="2600" kern="1200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xmlns="" id="{59F35EB2-A5B9-406D-B87B-9700E90D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6305" y="6474577"/>
            <a:ext cx="520521" cy="383423"/>
          </a:xfrm>
          <a:prstGeom prst="rect">
            <a:avLst/>
          </a:prstGeom>
        </p:spPr>
        <p:txBody>
          <a:bodyPr/>
          <a:lstStyle/>
          <a:p>
            <a:fld id="{F58209B2-4306-46CD-9424-9DB79656E1A9}" type="slidenum">
              <a:rPr lang="zh-CN" altLang="en-US" smtClean="0"/>
              <a:pPr/>
              <a:t>45</a:t>
            </a:fld>
            <a:endParaRPr lang="zh-CN" altLang="en-US" dirty="0"/>
          </a:p>
        </p:txBody>
      </p:sp>
      <p:sp>
        <p:nvSpPr>
          <p:cNvPr id="4" name="AutoShape 4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6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4840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539552" y="5733256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graph CNN a soft version of WL test, working on networks with real-value node attributes instead of discrete labels? </a:t>
            </a:r>
            <a:endParaRPr lang="zh-CN" altLang="en-US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5341" y="6505599"/>
            <a:ext cx="91085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zh-CN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Xu, W. Hu, J. Leskovec, S. </a:t>
            </a:r>
            <a:r>
              <a:rPr lang="en-US" altLang="zh-CN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Jegelka</a:t>
            </a:r>
            <a:r>
              <a:rPr lang="en-US" altLang="zh-CN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How powerful are graph neural networks? ICLR 2019.</a:t>
            </a:r>
            <a:endParaRPr lang="en-US" altLang="zh-CN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93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00" y="0"/>
            <a:ext cx="8697600" cy="918000"/>
          </a:xfrm>
        </p:spPr>
        <p:txBody>
          <a:bodyPr/>
          <a:lstStyle/>
          <a:p>
            <a:r>
              <a:rPr lang="en-US" altLang="zh-CN" sz="4000" kern="1200" dirty="0" smtClean="0">
                <a:latin typeface="Calibri" panose="020F0502020204030204" pitchFamily="34" charset="0"/>
                <a:cs typeface="Calibri" panose="020F0502020204030204" pitchFamily="34" charset="0"/>
                <a:sym typeface="黑体" panose="02010609060101010101" pitchFamily="49" charset="-122"/>
              </a:rPr>
              <a:t>Question 3: Future applications?</a:t>
            </a:r>
            <a:endParaRPr lang="zh-CN" altLang="en-US" sz="4000" kern="1200" dirty="0">
              <a:latin typeface="Calibri" panose="020F0502020204030204" pitchFamily="34" charset="0"/>
              <a:cs typeface="Calibri" panose="020F0502020204030204" pitchFamily="34" charset="0"/>
              <a:sym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1449" y="1052736"/>
            <a:ext cx="8753040" cy="4947559"/>
          </a:xfrm>
        </p:spPr>
        <p:txBody>
          <a:bodyPr/>
          <a:lstStyle/>
          <a:p>
            <a:pPr>
              <a:spcBef>
                <a:spcPts val="600"/>
              </a:spcBef>
              <a:buClrTx/>
            </a:pPr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Three major scenarios</a:t>
            </a:r>
          </a:p>
          <a:p>
            <a:pPr lvl="1">
              <a:spcBef>
                <a:spcPts val="600"/>
              </a:spcBef>
              <a:buClrTx/>
            </a:pP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Node-level</a:t>
            </a:r>
          </a:p>
          <a:p>
            <a:pPr lvl="2">
              <a:spcBef>
                <a:spcPts val="600"/>
              </a:spcBef>
              <a:buClrTx/>
            </a:pPr>
            <a:r>
              <a:rPr lang="en-US" altLang="zh-C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Node classification: predict the label of nodes according to several labeled nodes and graph structure</a:t>
            </a:r>
          </a:p>
          <a:p>
            <a:pPr lvl="2">
              <a:spcBef>
                <a:spcPts val="600"/>
              </a:spcBef>
              <a:buClrTx/>
            </a:pPr>
            <a:r>
              <a:rPr lang="en-US" altLang="zh-C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Link prediction: predict the existence or occurrence of links among pairs of nodes</a:t>
            </a:r>
          </a:p>
          <a:p>
            <a:pPr lvl="1">
              <a:spcBef>
                <a:spcPts val="600"/>
              </a:spcBef>
              <a:buClrTx/>
            </a:pP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Graph-level</a:t>
            </a:r>
          </a:p>
          <a:p>
            <a:pPr lvl="2">
              <a:spcBef>
                <a:spcPts val="600"/>
              </a:spcBef>
              <a:buClrTx/>
            </a:pPr>
            <a:r>
              <a:rPr lang="en-US" altLang="zh-C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Graph classification: predict the label of graphs via learning a graph representation using graph CNN</a:t>
            </a:r>
          </a:p>
          <a:p>
            <a:pPr lvl="1">
              <a:spcBef>
                <a:spcPts val="600"/>
              </a:spcBef>
              <a:buClrTx/>
            </a:pP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Signal-level</a:t>
            </a:r>
          </a:p>
          <a:p>
            <a:pPr lvl="2">
              <a:spcBef>
                <a:spcPts val="600"/>
              </a:spcBef>
              <a:buClrTx/>
            </a:pPr>
            <a:r>
              <a:rPr lang="en-US" altLang="zh-C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Signal classification, similar to image classification which is signal-level scenario on a grid-like network</a:t>
            </a:r>
            <a:endParaRPr lang="en-US" altLang="zh-C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Tx/>
            </a:pPr>
            <a:endParaRPr lang="en-US" altLang="zh-CN" sz="2000" b="1" kern="1200" dirty="0" smtClean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Tx/>
            </a:pPr>
            <a:endParaRPr lang="en-US" altLang="zh-CN" sz="2000" kern="1200" dirty="0" smtClean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Tx/>
            </a:pPr>
            <a:endParaRPr lang="en-US" altLang="zh-CN" sz="2600" kern="1200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xmlns="" id="{59F35EB2-A5B9-406D-B87B-9700E90D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6305" y="6474577"/>
            <a:ext cx="520521" cy="383423"/>
          </a:xfrm>
          <a:prstGeom prst="rect">
            <a:avLst/>
          </a:prstGeom>
        </p:spPr>
        <p:txBody>
          <a:bodyPr/>
          <a:lstStyle/>
          <a:p>
            <a:fld id="{F58209B2-4306-46CD-9424-9DB79656E1A9}" type="slidenum">
              <a:rPr lang="zh-CN" altLang="en-US" smtClean="0"/>
              <a:pPr/>
              <a:t>46</a:t>
            </a:fld>
            <a:endParaRPr lang="zh-CN" altLang="en-US" dirty="0"/>
          </a:p>
        </p:txBody>
      </p:sp>
      <p:sp>
        <p:nvSpPr>
          <p:cNvPr id="4" name="AutoShape 4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6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75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00" y="0"/>
            <a:ext cx="8697600" cy="918000"/>
          </a:xfrm>
        </p:spPr>
        <p:txBody>
          <a:bodyPr/>
          <a:lstStyle/>
          <a:p>
            <a:r>
              <a:rPr lang="en-US" altLang="zh-CN" sz="4000" kern="1200" dirty="0" smtClean="0">
                <a:latin typeface="Calibri" panose="020F0502020204030204" pitchFamily="34" charset="0"/>
                <a:cs typeface="Calibri" panose="020F0502020204030204" pitchFamily="34" charset="0"/>
                <a:sym typeface="黑体" panose="02010609060101010101" pitchFamily="49" charset="-122"/>
              </a:rPr>
              <a:t>Acknowledgement</a:t>
            </a:r>
            <a:endParaRPr lang="zh-CN" altLang="en-US" sz="4000" kern="1200" dirty="0">
              <a:latin typeface="Calibri" panose="020F0502020204030204" pitchFamily="34" charset="0"/>
              <a:cs typeface="Calibri" panose="020F0502020204030204" pitchFamily="34" charset="0"/>
              <a:sym typeface="黑体" panose="02010609060101010101" pitchFamily="49" charset="-122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xmlns="" id="{59F35EB2-A5B9-406D-B87B-9700E90D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6305" y="6474577"/>
            <a:ext cx="520521" cy="383423"/>
          </a:xfrm>
          <a:prstGeom prst="rect">
            <a:avLst/>
          </a:prstGeom>
        </p:spPr>
        <p:txBody>
          <a:bodyPr/>
          <a:lstStyle/>
          <a:p>
            <a:fld id="{F58209B2-4306-46CD-9424-9DB79656E1A9}" type="slidenum">
              <a:rPr lang="zh-CN" altLang="en-US" smtClean="0"/>
              <a:pPr/>
              <a:t>47</a:t>
            </a:fld>
            <a:endParaRPr lang="zh-CN" alt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488" y="2708920"/>
            <a:ext cx="1368000" cy="189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图片 6" descr="C:\Users\xhuan\AppData\Local\Temp\WeChat Files\85727438791574007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84" y="2708920"/>
            <a:ext cx="1368000" cy="18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 descr="../../../../个人信息及资料/个人照片/一寸照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585" y="2708920"/>
            <a:ext cx="1368000" cy="18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187" y="2708920"/>
            <a:ext cx="1368000" cy="18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0940" y="4684320"/>
            <a:ext cx="1289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Bingbing</a:t>
            </a:r>
            <a:r>
              <a:rPr lang="en-US" altLang="zh-CN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Xu</a:t>
            </a:r>
            <a:endParaRPr lang="zh-CN" altLang="en-US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7" name="图片 16" descr="C:\Users\xhuan\AppData\Local\Temp\Rar$DIa0.352\cenketing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886" y="2708920"/>
            <a:ext cx="1368000" cy="189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4"/>
          <p:cNvSpPr txBox="1"/>
          <p:nvPr/>
        </p:nvSpPr>
        <p:spPr>
          <a:xfrm>
            <a:off x="2330017" y="4684320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Qi Cao</a:t>
            </a:r>
            <a:endParaRPr lang="zh-CN" altLang="en-US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8" name="TextBox 4"/>
          <p:cNvSpPr txBox="1"/>
          <p:nvPr/>
        </p:nvSpPr>
        <p:spPr>
          <a:xfrm>
            <a:off x="4058209" y="4684320"/>
            <a:ext cx="1189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Keting</a:t>
            </a:r>
            <a:r>
              <a:rPr lang="en-US" altLang="zh-CN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Cen</a:t>
            </a:r>
            <a:endParaRPr lang="zh-CN" altLang="en-US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9" name="TextBox 4"/>
          <p:cNvSpPr txBox="1"/>
          <p:nvPr/>
        </p:nvSpPr>
        <p:spPr>
          <a:xfrm>
            <a:off x="5831100" y="4684320"/>
            <a:ext cx="1087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Yunqi</a:t>
            </a:r>
            <a:r>
              <a:rPr lang="en-US" altLang="zh-CN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dirty="0" err="1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Qiu</a:t>
            </a:r>
            <a:endParaRPr lang="zh-CN" altLang="en-US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4"/>
          <p:cNvSpPr txBox="1"/>
          <p:nvPr/>
        </p:nvSpPr>
        <p:spPr>
          <a:xfrm>
            <a:off x="7732674" y="4684320"/>
            <a:ext cx="135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Xueqi</a:t>
            </a:r>
            <a:r>
              <a:rPr lang="en-US" altLang="zh-CN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Cheng</a:t>
            </a:r>
            <a:endParaRPr lang="zh-CN" altLang="en-US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68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578" y="2420888"/>
            <a:ext cx="9036496" cy="1500187"/>
          </a:xfrm>
        </p:spPr>
        <p:txBody>
          <a:bodyPr/>
          <a:lstStyle/>
          <a:p>
            <a:pPr algn="ctr"/>
            <a:r>
              <a:rPr lang="en-US" altLang="zh-CN" sz="40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Thank you for your attentions!</a:t>
            </a:r>
          </a:p>
        </p:txBody>
      </p:sp>
      <p:sp>
        <p:nvSpPr>
          <p:cNvPr id="5" name="矩形 4"/>
          <p:cNvSpPr/>
          <p:nvPr/>
        </p:nvSpPr>
        <p:spPr bwMode="auto">
          <a:xfrm>
            <a:off x="-1716" y="0"/>
            <a:ext cx="9180000" cy="12687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161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771" y="4556083"/>
            <a:ext cx="3153147" cy="230191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00" y="0"/>
            <a:ext cx="8697600" cy="918000"/>
          </a:xfrm>
        </p:spPr>
        <p:txBody>
          <a:bodyPr/>
          <a:lstStyle/>
          <a:p>
            <a:r>
              <a:rPr lang="en-US" altLang="zh-CN" sz="4000" kern="1200" dirty="0">
                <a:latin typeface="Calibri" panose="020F0502020204030204" pitchFamily="34" charset="0"/>
                <a:cs typeface="Calibri" panose="020F0502020204030204" pitchFamily="34" charset="0"/>
                <a:sym typeface="黑体" panose="02010609060101010101" pitchFamily="49" charset="-122"/>
              </a:rPr>
              <a:t>Convolution</a:t>
            </a:r>
            <a:endParaRPr lang="zh-CN" altLang="en-US" sz="4000" kern="1200" dirty="0">
              <a:latin typeface="Calibri" panose="020F0502020204030204" pitchFamily="34" charset="0"/>
              <a:cs typeface="Calibri" panose="020F0502020204030204" pitchFamily="34" charset="0"/>
              <a:sym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5186" y="1052737"/>
                <a:ext cx="8999984" cy="1296144"/>
              </a:xfrm>
            </p:spPr>
            <p:txBody>
              <a:bodyPr/>
              <a:lstStyle/>
              <a:p>
                <a:pPr>
                  <a:spcBef>
                    <a:spcPts val="600"/>
                  </a:spcBef>
                  <a:buClrTx/>
                </a:pPr>
                <a:r>
                  <a:rPr lang="en-US" altLang="zh-CN" sz="2600" kern="1200" dirty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Convolution is a mathematical operation on two functions, </a:t>
                </a:r>
                <a14:m>
                  <m:oMath xmlns:m="http://schemas.openxmlformats.org/officeDocument/2006/math">
                    <m:r>
                      <a:rPr lang="en-US" altLang="zh-CN" sz="2600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𝒇</m:t>
                    </m:r>
                  </m:oMath>
                </a14:m>
                <a:r>
                  <a:rPr lang="en-US" altLang="zh-CN" sz="2600" kern="1200" dirty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600" kern="12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𝒈</m:t>
                    </m:r>
                  </m:oMath>
                </a14:m>
                <a:r>
                  <a:rPr lang="en-US" altLang="zh-CN" sz="2600" kern="1200" dirty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, to produce a third function </a:t>
                </a:r>
                <a14:m>
                  <m:oMath xmlns:m="http://schemas.openxmlformats.org/officeDocument/2006/math">
                    <m:r>
                      <a:rPr lang="en-US" altLang="zh-CN" sz="2600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𝒉</m:t>
                    </m:r>
                  </m:oMath>
                </a14:m>
                <a:r>
                  <a:rPr lang="en-US" altLang="zh-CN" sz="26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.</a:t>
                </a:r>
              </a:p>
              <a:p>
                <a:pPr lvl="1">
                  <a:spcBef>
                    <a:spcPts val="600"/>
                  </a:spcBef>
                  <a:buClrTx/>
                </a:pPr>
                <a:r>
                  <a:rPr lang="en-US" altLang="zh-CN" sz="22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Defined as </a:t>
                </a:r>
                <a:r>
                  <a:rPr lang="en-US" altLang="zh-CN" sz="2200" kern="1200" dirty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the </a:t>
                </a:r>
                <a:r>
                  <a:rPr lang="en-US" altLang="zh-CN" sz="2200" kern="12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integral</a:t>
                </a:r>
                <a:r>
                  <a:rPr lang="en-US" altLang="zh-CN" sz="22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, in continuous case, or </a:t>
                </a:r>
                <a:r>
                  <a:rPr lang="en-US" altLang="zh-CN" sz="2200" kern="1200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sum</a:t>
                </a:r>
                <a:r>
                  <a:rPr lang="en-US" altLang="zh-CN" sz="22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, in discrete case, of </a:t>
                </a:r>
                <a:r>
                  <a:rPr lang="en-US" altLang="zh-CN" sz="2200" kern="1200" dirty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the </a:t>
                </a:r>
                <a:r>
                  <a:rPr lang="en-US" altLang="zh-CN" sz="2200" kern="1200" dirty="0">
                    <a:solidFill>
                      <a:srgbClr val="FF0000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product</a:t>
                </a:r>
                <a:r>
                  <a:rPr lang="en-US" altLang="zh-CN" sz="2200" kern="1200" dirty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 of the two functions after one is reversed and </a:t>
                </a:r>
                <a:r>
                  <a:rPr lang="en-US" altLang="zh-CN" sz="22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shifted.</a:t>
                </a:r>
                <a:endParaRPr lang="en-US" altLang="zh-CN" sz="2200" kern="1200" dirty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186" y="1052737"/>
                <a:ext cx="8999984" cy="1296144"/>
              </a:xfrm>
              <a:blipFill rotWithShape="0">
                <a:blip r:embed="rId4"/>
                <a:stretch>
                  <a:fillRect l="-339" t="-4245" r="-1220" b="-35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xmlns="" id="{59F35EB2-A5B9-406D-B87B-9700E90D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6305" y="6474577"/>
            <a:ext cx="520521" cy="383423"/>
          </a:xfrm>
          <a:prstGeom prst="rect">
            <a:avLst/>
          </a:prstGeom>
        </p:spPr>
        <p:txBody>
          <a:bodyPr/>
          <a:lstStyle/>
          <a:p>
            <a:fld id="{F58209B2-4306-46CD-9424-9DB79656E1A9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4" name="AutoShape 4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6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1520" y="3354911"/>
                <a:ext cx="4022896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∗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𝑔</m:t>
                          </m:r>
                        </m:e>
                      </m:d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CN" i="1" smtClean="0">
                          <a:latin typeface="Cambria Math"/>
                        </a:rPr>
                        <m:t>≝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CN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CN" i="1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CN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zh-CN" altLang="en-US" i="1">
                                  <a:latin typeface="Cambria Math"/>
                                </a:rPr>
                                <m:t>𝜏</m:t>
                              </m:r>
                            </m:e>
                          </m:d>
                          <m:r>
                            <a:rPr lang="en-US" altLang="zh-CN" i="1">
                              <a:latin typeface="Cambria Math"/>
                            </a:rPr>
                            <m:t>ⅆ</m:t>
                          </m:r>
                          <m:r>
                            <a:rPr lang="zh-CN" altLang="en-US" i="1">
                              <a:latin typeface="Cambria Math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354911"/>
                <a:ext cx="4022896" cy="81887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1520" y="4869160"/>
                <a:ext cx="3266472" cy="1616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∗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𝑔</m:t>
                          </m:r>
                        </m:e>
                      </m:d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altLang="zh-CN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/>
                        </a:rPr>
                        <m:t>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CN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altLang="zh-CN" i="1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869160"/>
                <a:ext cx="3266472" cy="161672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3" descr="C:\Users\xhuan\Downloads\Convolution_of_spiky_function_with_box2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49654"/>
            <a:ext cx="4104456" cy="118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表格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7778810"/>
                  </p:ext>
                </p:extLst>
              </p:nvPr>
            </p:nvGraphicFramePr>
            <p:xfrm>
              <a:off x="6192688" y="4797152"/>
              <a:ext cx="2843808" cy="13716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57698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743022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758348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884740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</a:tblGrid>
                  <a:tr h="402834">
                    <a:tc rowSpan="3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1400" b="0" i="1" smtClean="0">
                                  <a:latin typeface="Cambria Math"/>
                                </a:rPr>
                                <m:t>𝑔</m:t>
                              </m:r>
                            </m:oMath>
                          </a14:m>
                          <a:r>
                            <a:rPr lang="en-US" altLang="zh-CN" sz="1400" dirty="0" smtClean="0"/>
                            <a:t>=</a:t>
                          </a:r>
                          <a:endParaRPr lang="zh-CN" alt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latin typeface="Cambria Math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b="0" i="1" smtClean="0">
                                        <a:latin typeface="Cambria Math"/>
                                      </a:rPr>
                                      <m:t>1,1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CN" sz="1200" dirty="0" smtClean="0"/>
                        </a:p>
                        <a:p>
                          <a:pPr algn="ctr"/>
                          <a:r>
                            <a:rPr lang="en-US" altLang="zh-CN" sz="1200" dirty="0" smtClean="0"/>
                            <a:t>1</a:t>
                          </a:r>
                          <a:endParaRPr lang="zh-CN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latin typeface="Cambria Math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b="0" i="1" smtClean="0">
                                        <a:latin typeface="Cambria Math"/>
                                      </a:rPr>
                                      <m:t>0,1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CN" sz="1200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 smtClean="0"/>
                            <a:t>0</a:t>
                          </a:r>
                          <a:endParaRPr lang="zh-CN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latin typeface="Cambria Math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b="0" i="1" smtClean="0">
                                        <a:latin typeface="Cambria Math"/>
                                      </a:rPr>
                                      <m:t>−1,1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CN" sz="1200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 smtClean="0"/>
                            <a:t>1</a:t>
                          </a:r>
                          <a:endParaRPr lang="zh-CN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89254">
                    <a:tc v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latin typeface="Cambria Math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b="0" i="1" smtClean="0">
                                        <a:latin typeface="Cambria Math"/>
                                      </a:rPr>
                                      <m:t>1,0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CN" sz="1200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 smtClean="0"/>
                            <a:t>0</a:t>
                          </a:r>
                          <a:endParaRPr lang="zh-CN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latin typeface="Cambria Math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b="0" i="1" smtClean="0">
                                        <a:latin typeface="Cambria Math"/>
                                      </a:rPr>
                                      <m:t>0,0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CN" sz="1200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 smtClean="0"/>
                            <a:t>1</a:t>
                          </a:r>
                          <a:endParaRPr lang="zh-CN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latin typeface="Cambria Math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b="0" i="1" smtClean="0">
                                        <a:latin typeface="Cambria Math"/>
                                      </a:rPr>
                                      <m:t>−1,0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CN" sz="1200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 smtClean="0"/>
                            <a:t>0</a:t>
                          </a:r>
                          <a:endParaRPr lang="zh-CN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432048">
                    <a:tc v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200" b="0" i="1" smtClean="0"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200" b="0" i="1" smtClean="0">
                                      <a:latin typeface="Cambria Math"/>
                                    </a:rPr>
                                    <m:t>1,−1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CN" sz="1200" dirty="0" smtClean="0"/>
                            <a:t>1</a:t>
                          </a:r>
                          <a:endParaRPr lang="zh-CN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latin typeface="Cambria Math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b="0" i="1" smtClean="0">
                                        <a:latin typeface="Cambria Math"/>
                                      </a:rPr>
                                      <m:t>0,−1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CN" sz="1200" b="0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 smtClean="0"/>
                            <a:t>0</a:t>
                          </a:r>
                          <a:endParaRPr lang="zh-CN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latin typeface="Cambria Math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b="0" i="1" smtClean="0">
                                        <a:latin typeface="Cambria Math"/>
                                      </a:rPr>
                                      <m:t>−1,−1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CN" sz="1200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 smtClean="0"/>
                            <a:t>1</a:t>
                          </a:r>
                          <a:endParaRPr lang="zh-CN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表格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7778810"/>
                  </p:ext>
                </p:extLst>
              </p:nvPr>
            </p:nvGraphicFramePr>
            <p:xfrm>
              <a:off x="6192688" y="4797152"/>
              <a:ext cx="2843808" cy="13716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5769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7430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75834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88474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</a:tblGrid>
                  <a:tr h="457200">
                    <a:tc rowSpan="3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8"/>
                          <a:stretch>
                            <a:fillRect t="-442" r="-526667" b="-30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8"/>
                          <a:stretch>
                            <a:fillRect l="-60976" t="-1333" r="-221138" b="-2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159677" t="-1333" r="-119355" b="-2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220548" t="-1333" r="-1370" b="-21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457200">
                    <a:tc v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8"/>
                          <a:stretch>
                            <a:fillRect l="-60976" t="-100000" r="-221138" b="-1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159677" t="-100000" r="-119355" b="-1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220548" t="-100000" r="-1370" b="-1078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457200">
                    <a:tc v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8"/>
                          <a:stretch>
                            <a:fillRect l="-60976" t="-202667" r="-221138" b="-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159677" t="-202667" r="-119355" b="-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220548" t="-202667" r="-1370" b="-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矩形 6"/>
          <p:cNvSpPr/>
          <p:nvPr/>
        </p:nvSpPr>
        <p:spPr bwMode="auto">
          <a:xfrm>
            <a:off x="-24560" y="2877646"/>
            <a:ext cx="1872000" cy="504056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tint val="66000"/>
                  <a:satMod val="160000"/>
                </a:schemeClr>
              </a:gs>
              <a:gs pos="50000">
                <a:schemeClr val="tx1">
                  <a:lumMod val="75000"/>
                  <a:lumOff val="25000"/>
                  <a:tint val="44500"/>
                  <a:satMod val="160000"/>
                </a:schemeClr>
              </a:gs>
              <a:gs pos="100000">
                <a:schemeClr val="tx1">
                  <a:lumMod val="75000"/>
                  <a:lumOff val="25000"/>
                  <a:tint val="23500"/>
                  <a:satMod val="16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Continuous case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-36512" y="4293096"/>
            <a:ext cx="1872000" cy="504056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tint val="66000"/>
                  <a:satMod val="160000"/>
                </a:schemeClr>
              </a:gs>
              <a:gs pos="50000">
                <a:schemeClr val="tx1">
                  <a:lumMod val="75000"/>
                  <a:lumOff val="25000"/>
                  <a:tint val="44500"/>
                  <a:satMod val="160000"/>
                </a:schemeClr>
              </a:gs>
              <a:gs pos="100000">
                <a:schemeClr val="tx1">
                  <a:lumMod val="75000"/>
                  <a:lumOff val="25000"/>
                  <a:tint val="23500"/>
                  <a:satMod val="16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 smtClean="0"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Discrete case</a:t>
            </a:r>
            <a:endParaRPr lang="zh-CN" altLang="en-US" sz="2000" b="1" dirty="0"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 bwMode="auto">
              <a:xfrm>
                <a:off x="3867125" y="6309320"/>
                <a:ext cx="1008112" cy="42366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宋体" pitchFamily="2" charset="-122"/>
                        </a:rPr>
                        <m:t>𝒇</m:t>
                      </m:r>
                    </m:oMath>
                  </m:oMathPara>
                </a14:m>
                <a:endParaRPr kumimoji="0" lang="zh-CN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67125" y="6309320"/>
                <a:ext cx="1008112" cy="42366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 bwMode="auto">
              <a:xfrm>
                <a:off x="5307285" y="6093296"/>
                <a:ext cx="1008112" cy="69269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宋体" pitchFamily="2" charset="-122"/>
                        </a:rPr>
                        <m:t>𝒉</m:t>
                      </m:r>
                    </m:oMath>
                  </m:oMathPara>
                </a14:m>
                <a:endParaRPr kumimoji="0" lang="zh-CN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07285" y="6093296"/>
                <a:ext cx="1008112" cy="69269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组合 27"/>
          <p:cNvGrpSpPr/>
          <p:nvPr/>
        </p:nvGrpSpPr>
        <p:grpSpPr>
          <a:xfrm>
            <a:off x="3182541" y="4437112"/>
            <a:ext cx="1905519" cy="1892871"/>
            <a:chOff x="251520" y="2996952"/>
            <a:chExt cx="2540041" cy="2393243"/>
          </a:xfrm>
        </p:grpSpPr>
        <p:cxnSp>
          <p:nvCxnSpPr>
            <p:cNvPr id="30" name="直接箭头连接符 29"/>
            <p:cNvCxnSpPr/>
            <p:nvPr/>
          </p:nvCxnSpPr>
          <p:spPr>
            <a:xfrm>
              <a:off x="683568" y="3387472"/>
              <a:ext cx="0" cy="2002723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17"/>
                <p:cNvSpPr txBox="1"/>
                <p:nvPr/>
              </p:nvSpPr>
              <p:spPr>
                <a:xfrm>
                  <a:off x="1655104" y="2996952"/>
                  <a:ext cx="36798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5104" y="2996952"/>
                  <a:ext cx="367985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18"/>
                <p:cNvSpPr txBox="1"/>
                <p:nvPr/>
              </p:nvSpPr>
              <p:spPr>
                <a:xfrm>
                  <a:off x="251520" y="4139788"/>
                  <a:ext cx="3713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4139788"/>
                  <a:ext cx="371384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直接箭头连接符 32"/>
            <p:cNvCxnSpPr/>
            <p:nvPr/>
          </p:nvCxnSpPr>
          <p:spPr>
            <a:xfrm>
              <a:off x="680102" y="3381376"/>
              <a:ext cx="2111459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310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00" y="0"/>
            <a:ext cx="8697600" cy="918000"/>
          </a:xfrm>
        </p:spPr>
        <p:txBody>
          <a:bodyPr/>
          <a:lstStyle/>
          <a:p>
            <a:r>
              <a:rPr lang="en-US" altLang="zh-CN" sz="4000" kern="1200" dirty="0" smtClean="0">
                <a:latin typeface="Calibri" panose="020F0502020204030204" pitchFamily="34" charset="0"/>
                <a:cs typeface="Calibri" panose="020F0502020204030204" pitchFamily="34" charset="0"/>
                <a:sym typeface="黑体" panose="02010609060101010101" pitchFamily="49" charset="-122"/>
              </a:rPr>
              <a:t>Existing methods to define convolution</a:t>
            </a:r>
            <a:endParaRPr lang="zh-CN" altLang="en-US" sz="4000" kern="1200" dirty="0">
              <a:latin typeface="Calibri" panose="020F0502020204030204" pitchFamily="34" charset="0"/>
              <a:cs typeface="Calibri" panose="020F0502020204030204" pitchFamily="34" charset="0"/>
              <a:sym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1449" y="1052736"/>
            <a:ext cx="8753040" cy="4947559"/>
          </a:xfrm>
        </p:spPr>
        <p:txBody>
          <a:bodyPr/>
          <a:lstStyle/>
          <a:p>
            <a:pPr>
              <a:spcBef>
                <a:spcPts val="600"/>
              </a:spcBef>
              <a:buClrTx/>
            </a:pPr>
            <a:r>
              <a:rPr lang="en-US" altLang="zh-CN" sz="26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Spectral methods: </a:t>
            </a:r>
            <a:r>
              <a:rPr lang="en-US" altLang="zh-CN" sz="24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define convolution in spectral domain</a:t>
            </a:r>
          </a:p>
          <a:p>
            <a:pPr lvl="1">
              <a:spcBef>
                <a:spcPts val="600"/>
              </a:spcBef>
              <a:buClrTx/>
            </a:pPr>
            <a:r>
              <a:rPr lang="en-US" altLang="zh-CN" sz="24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Convolution is defined via graph Fourier transform and convolution theorem.</a:t>
            </a:r>
            <a:endParaRPr lang="en-US" altLang="zh-CN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spcBef>
                <a:spcPts val="600"/>
              </a:spcBef>
              <a:buClrTx/>
            </a:pPr>
            <a:r>
              <a:rPr lang="en-US" altLang="zh-CN" sz="24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 main challenge is that </a:t>
            </a:r>
            <a:r>
              <a:rPr lang="en-US" altLang="zh-CN" sz="2400" kern="12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convolution filter </a:t>
            </a:r>
            <a:r>
              <a:rPr lang="en-US" altLang="zh-CN" sz="24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defined in spectral domain </a:t>
            </a:r>
            <a:r>
              <a:rPr lang="en-US" altLang="zh-CN" sz="2400" kern="12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is</a:t>
            </a:r>
            <a:r>
              <a:rPr lang="en-US" altLang="zh-CN" sz="24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2400" kern="12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not localized in vertex domain</a:t>
            </a:r>
            <a:r>
              <a:rPr lang="en-US" altLang="zh-CN" sz="24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.</a:t>
            </a:r>
          </a:p>
          <a:p>
            <a:pPr lvl="1">
              <a:spcBef>
                <a:spcPts val="600"/>
              </a:spcBef>
              <a:buClrTx/>
            </a:pPr>
            <a:endParaRPr lang="en-US" altLang="zh-CN" sz="2400" kern="1200" dirty="0" smtClean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buClrTx/>
            </a:pPr>
            <a:endParaRPr lang="en-US" altLang="zh-CN" sz="2400" kern="1200" dirty="0" smtClean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Tx/>
            </a:pPr>
            <a:r>
              <a:rPr lang="en-US" altLang="zh-CN" sz="26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Spatial methods: </a:t>
            </a:r>
            <a:r>
              <a:rPr lang="en-US" altLang="zh-CN" sz="24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define convolution in </a:t>
            </a:r>
            <a:r>
              <a:rPr lang="en-US" altLang="zh-CN" sz="2400" kern="1200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 vertex </a:t>
            </a:r>
            <a:r>
              <a:rPr lang="en-US" altLang="zh-CN" sz="24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domain </a:t>
            </a:r>
          </a:p>
          <a:p>
            <a:pPr lvl="1">
              <a:spcBef>
                <a:spcPts val="600"/>
              </a:spcBef>
              <a:buClrTx/>
            </a:pPr>
            <a:r>
              <a:rPr lang="en-US" altLang="zh-CN" sz="24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Convolution </a:t>
            </a:r>
            <a:r>
              <a:rPr lang="en-US" altLang="zh-CN" sz="2400" kern="1200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is defined as a weighted average function over all </a:t>
            </a:r>
            <a:r>
              <a:rPr lang="en-US" altLang="zh-CN" sz="24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vertices </a:t>
            </a:r>
            <a:r>
              <a:rPr lang="en-US" altLang="zh-CN" sz="2400" kern="1200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located in </a:t>
            </a:r>
            <a:r>
              <a:rPr lang="en-US" altLang="zh-CN" sz="24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 neighborhood of target vertex.</a:t>
            </a:r>
          </a:p>
          <a:p>
            <a:pPr lvl="1">
              <a:spcBef>
                <a:spcPts val="600"/>
              </a:spcBef>
              <a:buClrTx/>
            </a:pPr>
            <a:r>
              <a:rPr lang="en-US" altLang="zh-CN" sz="2400" kern="1200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 main challenge is </a:t>
            </a:r>
            <a:r>
              <a:rPr lang="en-US" altLang="zh-CN" sz="24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that </a:t>
            </a:r>
            <a:r>
              <a:rPr lang="en-US" altLang="zh-CN" sz="2400" kern="12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 size of neighborhood varies remarkably across nodes</a:t>
            </a:r>
            <a:r>
              <a:rPr lang="en-US" altLang="zh-CN" sz="24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, e.g., power-law degree distribution.</a:t>
            </a:r>
            <a:endParaRPr lang="en-US" altLang="zh-CN" sz="2400" kern="1200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xmlns="" id="{59F35EB2-A5B9-406D-B87B-9700E90D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6305" y="6474577"/>
            <a:ext cx="520521" cy="383423"/>
          </a:xfrm>
          <a:prstGeom prst="rect">
            <a:avLst/>
          </a:prstGeom>
        </p:spPr>
        <p:txBody>
          <a:bodyPr/>
          <a:lstStyle/>
          <a:p>
            <a:fld id="{F58209B2-4306-46CD-9424-9DB79656E1A9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4" name="AutoShape 4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6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65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3568" y="2348880"/>
            <a:ext cx="7772400" cy="1500187"/>
          </a:xfrm>
        </p:spPr>
        <p:txBody>
          <a:bodyPr/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  <a:ea typeface="微软雅黑" panose="020B0503020204020204" pitchFamily="34" charset="-122"/>
              </a:rPr>
              <a:t>Spectral methods </a:t>
            </a:r>
            <a:r>
              <a:rPr lang="en-US" altLang="zh-CN" sz="3200" dirty="0" smtClean="0">
                <a:ea typeface="微软雅黑" panose="020B0503020204020204" pitchFamily="34" charset="-122"/>
              </a:rPr>
              <a:t>for </a:t>
            </a:r>
          </a:p>
          <a:p>
            <a:pPr algn="ctr"/>
            <a:r>
              <a:rPr lang="en-US" altLang="zh-CN" sz="3200" dirty="0" smtClean="0">
                <a:ea typeface="微软雅黑" panose="020B0503020204020204" pitchFamily="34" charset="-122"/>
              </a:rPr>
              <a:t>graph convolutional neural networks</a:t>
            </a:r>
            <a:endParaRPr lang="en-US" altLang="zh-CN" sz="3200" dirty="0"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-1716" y="0"/>
            <a:ext cx="9180000" cy="12687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703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00" y="0"/>
            <a:ext cx="8697600" cy="918000"/>
          </a:xfrm>
        </p:spPr>
        <p:txBody>
          <a:bodyPr/>
          <a:lstStyle/>
          <a:p>
            <a:r>
              <a:rPr lang="en-US" altLang="zh-CN" sz="4000" kern="1200" dirty="0" smtClean="0">
                <a:latin typeface="Calibri" panose="020F0502020204030204" pitchFamily="34" charset="0"/>
                <a:cs typeface="Calibri" panose="020F0502020204030204" pitchFamily="34" charset="0"/>
                <a:sym typeface="黑体" panose="02010609060101010101" pitchFamily="49" charset="-122"/>
              </a:rPr>
              <a:t>Spectral methods</a:t>
            </a:r>
            <a:endParaRPr lang="zh-CN" altLang="en-US" sz="4000" kern="1200" dirty="0">
              <a:latin typeface="Calibri" panose="020F0502020204030204" pitchFamily="34" charset="0"/>
              <a:cs typeface="Calibri" panose="020F0502020204030204" pitchFamily="34" charset="0"/>
              <a:sym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11449" y="1052736"/>
                <a:ext cx="8753040" cy="4947559"/>
              </a:xfrm>
            </p:spPr>
            <p:txBody>
              <a:bodyPr/>
              <a:lstStyle/>
              <a:p>
                <a:pPr>
                  <a:spcBef>
                    <a:spcPts val="600"/>
                  </a:spcBef>
                  <a:buClrTx/>
                </a:pPr>
                <a:r>
                  <a:rPr lang="en-US" altLang="zh-CN" sz="28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Given a graph </a:t>
                </a:r>
                <a14:m>
                  <m:oMath xmlns:m="http://schemas.openxmlformats.org/officeDocument/2006/math">
                    <m:r>
                      <a:rPr lang="en-US" altLang="zh-CN" sz="2800" b="1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libri" panose="020F0502020204030204" pitchFamily="34" charset="0"/>
                      </a:rPr>
                      <m:t>𝑮</m:t>
                    </m:r>
                    <m:r>
                      <a:rPr lang="en-US" altLang="zh-CN" sz="2800" b="1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altLang="zh-CN" sz="2800" b="1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zh-CN" sz="2800" b="1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  <m:t>𝑽</m:t>
                        </m:r>
                        <m:r>
                          <a:rPr lang="en-US" altLang="zh-CN" sz="2800" b="1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zh-CN" sz="2800" b="1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  <m:t>𝑬</m:t>
                        </m:r>
                        <m:r>
                          <a:rPr lang="en-US" altLang="zh-CN" sz="2800" b="1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zh-CN" sz="2800" b="1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  <m:t>𝑾</m:t>
                        </m:r>
                      </m:e>
                    </m:d>
                  </m:oMath>
                </a14:m>
                <a:endParaRPr lang="en-US" altLang="zh-CN" sz="2800" b="1" kern="1200" dirty="0" smtClean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  <a:p>
                <a:pPr lvl="1">
                  <a:spcBef>
                    <a:spcPts val="600"/>
                  </a:spcBef>
                  <a:buClrTx/>
                </a:pPr>
                <a14:m>
                  <m:oMath xmlns:m="http://schemas.openxmlformats.org/officeDocument/2006/math">
                    <m:r>
                      <a:rPr lang="en-US" altLang="zh-CN" sz="2400" b="1" i="1" kern="120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libri" panose="020F0502020204030204" pitchFamily="34" charset="0"/>
                      </a:rPr>
                      <m:t>𝑽</m:t>
                    </m:r>
                  </m:oMath>
                </a14:m>
                <a:r>
                  <a:rPr lang="en-US" altLang="zh-CN" sz="24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 is node set with </a:t>
                </a:r>
                <a14:m>
                  <m:oMath xmlns:m="http://schemas.openxmlformats.org/officeDocument/2006/math">
                    <m:r>
                      <a:rPr lang="en-US" altLang="zh-CN" sz="24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libri" panose="020F0502020204030204" pitchFamily="34" charset="0"/>
                      </a:rPr>
                      <m:t>𝒏</m:t>
                    </m:r>
                    <m:r>
                      <a:rPr lang="en-US" altLang="zh-CN" sz="2400" b="1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400" b="1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zh-CN" sz="2400" b="1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  <m:t>𝑽</m:t>
                        </m:r>
                      </m:e>
                    </m:d>
                  </m:oMath>
                </a14:m>
                <a:r>
                  <a:rPr lang="en-US" altLang="zh-CN" sz="24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400" b="1" i="1" kern="120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libri" panose="020F0502020204030204" pitchFamily="34" charset="0"/>
                      </a:rPr>
                      <m:t>𝑬</m:t>
                    </m:r>
                  </m:oMath>
                </a14:m>
                <a:r>
                  <a:rPr lang="en-US" altLang="zh-CN" sz="24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 is edge set, and </a:t>
                </a:r>
                <a14:m>
                  <m:oMath xmlns:m="http://schemas.openxmlformats.org/officeDocument/2006/math">
                    <m:r>
                      <a:rPr lang="en-US" altLang="zh-CN" sz="24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libri" panose="020F0502020204030204" pitchFamily="34" charset="0"/>
                      </a:rPr>
                      <m:t>𝑾</m:t>
                    </m:r>
                    <m:r>
                      <a:rPr lang="en-US" altLang="zh-CN" sz="24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sz="24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  <m:sup>
                        <m:r>
                          <a:rPr lang="en-US" altLang="zh-CN" sz="24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  <m:r>
                          <a:rPr lang="en-US" altLang="zh-CN" sz="24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×</m:t>
                        </m:r>
                        <m:r>
                          <a:rPr lang="en-US" altLang="zh-CN" sz="24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altLang="zh-CN" sz="2400" kern="1200" dirty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 is the weighted adjacency </a:t>
                </a:r>
                <a:r>
                  <a:rPr lang="en-US" altLang="zh-CN" sz="24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matrix</a:t>
                </a:r>
              </a:p>
              <a:p>
                <a:pPr lvl="1">
                  <a:spcBef>
                    <a:spcPts val="600"/>
                  </a:spcBef>
                  <a:buClrTx/>
                </a:pPr>
                <a:r>
                  <a:rPr lang="en-US" altLang="zh-CN" sz="24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Each node is associated with </a:t>
                </a:r>
                <a14:m>
                  <m:oMath xmlns:m="http://schemas.openxmlformats.org/officeDocument/2006/math">
                    <m:r>
                      <a:rPr lang="en-US" altLang="zh-CN" sz="2400" b="1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libri" panose="020F0502020204030204" pitchFamily="34" charset="0"/>
                      </a:rPr>
                      <m:t>𝒅</m:t>
                    </m:r>
                  </m:oMath>
                </a14:m>
                <a:r>
                  <a:rPr lang="en-US" altLang="zh-CN" sz="24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 features, and </a:t>
                </a:r>
                <a14:m>
                  <m:oMath xmlns:m="http://schemas.openxmlformats.org/officeDocument/2006/math">
                    <m:r>
                      <a:rPr lang="en-US" altLang="zh-CN" sz="2400" b="1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libri" panose="020F0502020204030204" pitchFamily="34" charset="0"/>
                      </a:rPr>
                      <m:t>𝑿</m:t>
                    </m:r>
                    <m:r>
                      <a:rPr lang="en-US" altLang="zh-CN" sz="24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sz="24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  <m:sup>
                        <m:r>
                          <a:rPr lang="en-US" altLang="zh-CN" sz="24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  <m:r>
                          <a:rPr lang="en-US" altLang="zh-CN" sz="24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×</m:t>
                        </m:r>
                        <m:r>
                          <a:rPr lang="en-US" altLang="zh-CN" sz="2400" b="1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𝒅</m:t>
                        </m:r>
                      </m:sup>
                    </m:sSup>
                  </m:oMath>
                </a14:m>
                <a:r>
                  <a:rPr lang="en-US" altLang="zh-CN" sz="24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 is the feature matrix of nodes, each column of </a:t>
                </a:r>
                <a14:m>
                  <m:oMath xmlns:m="http://schemas.openxmlformats.org/officeDocument/2006/math">
                    <m:r>
                      <a:rPr lang="en-US" altLang="zh-CN" sz="24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libri" panose="020F0502020204030204" pitchFamily="34" charset="0"/>
                      </a:rPr>
                      <m:t>𝑿</m:t>
                    </m:r>
                  </m:oMath>
                </a14:m>
                <a:r>
                  <a:rPr lang="en-US" altLang="zh-CN" sz="24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 is a signal defined over nodes</a:t>
                </a:r>
              </a:p>
              <a:p>
                <a:pPr lvl="1">
                  <a:spcBef>
                    <a:spcPts val="600"/>
                  </a:spcBef>
                  <a:buClrTx/>
                </a:pPr>
                <a:endParaRPr lang="en-US" altLang="zh-CN" sz="2400" kern="1200" dirty="0" smtClean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  <a:p>
                <a:pPr>
                  <a:spcBef>
                    <a:spcPts val="600"/>
                  </a:spcBef>
                  <a:buClrTx/>
                </a:pPr>
                <a:r>
                  <a:rPr lang="en-US" altLang="zh-CN" sz="28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Graph </a:t>
                </a:r>
                <a:r>
                  <a:rPr lang="en-US" altLang="zh-CN" sz="2800" kern="1200" dirty="0" err="1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Laplacian</a:t>
                </a:r>
                <a:endParaRPr lang="en-US" altLang="zh-CN" sz="2800" kern="1200" dirty="0" smtClean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  <a:p>
                <a:pPr lvl="1">
                  <a:spcBef>
                    <a:spcPts val="600"/>
                  </a:spcBef>
                  <a:buClrTx/>
                </a:pPr>
                <a:r>
                  <a:rPr lang="en-US" altLang="zh-CN" sz="24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libri" panose="020F0502020204030204" pitchFamily="34" charset="0"/>
                      </a:rPr>
                      <m:t>𝑳</m:t>
                    </m:r>
                    <m:r>
                      <a:rPr lang="en-US" altLang="zh-CN" sz="2400" b="1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libri" panose="020F0502020204030204" pitchFamily="34" charset="0"/>
                      </a:rPr>
                      <m:t>=</m:t>
                    </m:r>
                    <m:r>
                      <a:rPr lang="en-US" altLang="zh-CN" sz="2400" b="1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libri" panose="020F0502020204030204" pitchFamily="34" charset="0"/>
                      </a:rPr>
                      <m:t>𝑫</m:t>
                    </m:r>
                    <m:r>
                      <a:rPr lang="en-US" altLang="zh-CN" sz="2400" b="1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libri" panose="020F0502020204030204" pitchFamily="34" charset="0"/>
                      </a:rPr>
                      <m:t>−</m:t>
                    </m:r>
                    <m:r>
                      <a:rPr lang="en-US" altLang="zh-CN" sz="2400" b="1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libri" panose="020F0502020204030204" pitchFamily="34" charset="0"/>
                      </a:rPr>
                      <m:t>𝑾</m:t>
                    </m:r>
                  </m:oMath>
                </a14:m>
                <a:r>
                  <a:rPr lang="en-US" altLang="zh-CN" sz="24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, where is a diagonal matrix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1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  <m:t>𝑫</m:t>
                        </m:r>
                      </m:e>
                      <m:sub>
                        <m:r>
                          <a:rPr lang="en-US" altLang="zh-CN" sz="2400" b="1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  <m:t>𝒊𝒊</m:t>
                        </m:r>
                      </m:sub>
                    </m:sSub>
                    <m:r>
                      <a:rPr lang="en-US" altLang="zh-CN" sz="2400" b="1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libri" panose="020F0502020204030204" pitchFamily="34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400" b="1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sz="2400" b="1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  <m:t>𝒋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sz="24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libri" panose="020F0502020204030204" pitchFamily="34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altLang="zh-CN" sz="24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libri" panose="020F0502020204030204" pitchFamily="34" charset="0"/>
                              </a:rPr>
                              <m:t>𝒊𝒋</m:t>
                            </m:r>
                          </m:sub>
                        </m:sSub>
                      </m:e>
                    </m:nary>
                  </m:oMath>
                </a14:m>
                <a:endParaRPr lang="en-US" altLang="zh-CN" sz="2400" kern="1200" dirty="0" smtClean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  <a:p>
                <a:pPr lvl="1">
                  <a:spcBef>
                    <a:spcPts val="600"/>
                  </a:spcBef>
                  <a:buClrTx/>
                </a:pPr>
                <a:r>
                  <a:rPr lang="en-US" altLang="zh-CN" sz="24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Normalized graph </a:t>
                </a:r>
                <a:r>
                  <a:rPr lang="en-US" altLang="zh-CN" sz="2400" kern="1200" dirty="0" err="1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Laplacian</a:t>
                </a:r>
                <a:endParaRPr lang="en-US" altLang="zh-CN" sz="2400" kern="1200" dirty="0" smtClean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  <a:p>
                <a:pPr lvl="1">
                  <a:spcBef>
                    <a:spcPts val="600"/>
                  </a:spcBef>
                  <a:buClrTx/>
                </a:pPr>
                <a:endParaRPr lang="en-US" altLang="zh-CN" sz="1800" kern="1200" dirty="0" smtClean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  <a:p>
                <a:pPr lvl="1">
                  <a:spcBef>
                    <a:spcPts val="600"/>
                  </a:spcBef>
                  <a:buClrTx/>
                </a:pPr>
                <a:endParaRPr lang="en-US" altLang="zh-CN" sz="1800" kern="1200" dirty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  <a:p>
                <a:pPr marL="344487" lvl="1" indent="0">
                  <a:spcBef>
                    <a:spcPts val="600"/>
                  </a:spcBef>
                  <a:buClrTx/>
                  <a:buNone/>
                </a:pPr>
                <a:r>
                  <a:rPr lang="en-US" altLang="zh-CN" sz="24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   where </a:t>
                </a:r>
                <a14:m>
                  <m:oMath xmlns:m="http://schemas.openxmlformats.org/officeDocument/2006/math">
                    <m:r>
                      <a:rPr lang="en-US" altLang="zh-CN" sz="2400" b="1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libri" panose="020F0502020204030204" pitchFamily="34" charset="0"/>
                      </a:rPr>
                      <m:t>𝑰</m:t>
                    </m:r>
                  </m:oMath>
                </a14:m>
                <a:r>
                  <a:rPr lang="en-US" altLang="zh-CN" sz="24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 is the identity matrix. 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1449" y="1052736"/>
                <a:ext cx="8753040" cy="4947559"/>
              </a:xfrm>
              <a:blipFill rotWithShape="0">
                <a:blip r:embed="rId3"/>
                <a:stretch>
                  <a:fillRect l="-487" t="-1233" r="-1253" b="-146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xmlns="" id="{59F35EB2-A5B9-406D-B87B-9700E90D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6305" y="6474577"/>
            <a:ext cx="520521" cy="383423"/>
          </a:xfrm>
          <a:prstGeom prst="rect">
            <a:avLst/>
          </a:prstGeom>
        </p:spPr>
        <p:txBody>
          <a:bodyPr/>
          <a:lstStyle/>
          <a:p>
            <a:fld id="{F58209B2-4306-46CD-9424-9DB79656E1A9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4" name="AutoShape 4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6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2339752" y="5476074"/>
                <a:ext cx="2547043" cy="5452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𝑾</m:t>
                      </m:r>
                      <m:sSup>
                        <m:sSup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5476074"/>
                <a:ext cx="2547043" cy="5452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043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00" y="0"/>
            <a:ext cx="8697600" cy="918000"/>
          </a:xfrm>
        </p:spPr>
        <p:txBody>
          <a:bodyPr/>
          <a:lstStyle/>
          <a:p>
            <a:r>
              <a:rPr lang="en-US" altLang="zh-CN" sz="4000" kern="1200" dirty="0" smtClean="0">
                <a:latin typeface="Calibri" panose="020F0502020204030204" pitchFamily="34" charset="0"/>
                <a:cs typeface="Calibri" panose="020F0502020204030204" pitchFamily="34" charset="0"/>
                <a:sym typeface="黑体" panose="02010609060101010101" pitchFamily="49" charset="-122"/>
              </a:rPr>
              <a:t>Graph Fourier Transform</a:t>
            </a:r>
            <a:endParaRPr lang="zh-CN" altLang="en-US" sz="4000" kern="1200" dirty="0">
              <a:latin typeface="Calibri" panose="020F0502020204030204" pitchFamily="34" charset="0"/>
              <a:cs typeface="Calibri" panose="020F0502020204030204" pitchFamily="34" charset="0"/>
              <a:sym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11449" y="1052736"/>
                <a:ext cx="8753040" cy="4947559"/>
              </a:xfrm>
            </p:spPr>
            <p:txBody>
              <a:bodyPr/>
              <a:lstStyle/>
              <a:p>
                <a:pPr>
                  <a:spcBef>
                    <a:spcPts val="600"/>
                  </a:spcBef>
                  <a:buClrTx/>
                </a:pPr>
                <a:r>
                  <a:rPr lang="en-US" altLang="zh-CN" sz="26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Fourier basis of graph </a:t>
                </a:r>
                <a14:m>
                  <m:oMath xmlns:m="http://schemas.openxmlformats.org/officeDocument/2006/math">
                    <m:r>
                      <a:rPr lang="en-US" altLang="zh-CN" sz="2600" b="1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libri" panose="020F0502020204030204" pitchFamily="34" charset="0"/>
                      </a:rPr>
                      <m:t>𝑮</m:t>
                    </m:r>
                  </m:oMath>
                </a14:m>
                <a:endParaRPr lang="en-US" altLang="zh-CN" sz="2600" b="1" kern="1200" dirty="0" smtClean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  <a:p>
                <a:pPr lvl="1">
                  <a:spcBef>
                    <a:spcPts val="600"/>
                  </a:spcBef>
                  <a:buClrTx/>
                </a:pPr>
                <a:r>
                  <a:rPr lang="en-US" altLang="zh-CN" sz="24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The complete </a:t>
                </a:r>
                <a:r>
                  <a:rPr lang="en-US" altLang="zh-CN" sz="2400" kern="1200" dirty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set of orthonormal </a:t>
                </a:r>
                <a:r>
                  <a:rPr lang="en-US" altLang="zh-CN" sz="24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eigenvectors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1" i="1" kern="120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1" i="1" kern="120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b="1" i="1" kern="1200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1" i="1" kern="1200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Calibri" panose="020F0502020204030204" pitchFamily="34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altLang="zh-CN" sz="2400" b="1" i="1" kern="1200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Calibri" panose="020F0502020204030204" pitchFamily="34" charset="0"/>
                                  </a:rPr>
                                  <m:t>𝒍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sz="2400" i="1" kern="12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  <m:t>𝒍</m:t>
                        </m:r>
                        <m:r>
                          <a:rPr lang="en-US" altLang="zh-CN" sz="2400" i="1" kern="12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altLang="zh-CN" sz="2400" i="1" kern="12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  <m:t>𝟎</m:t>
                        </m:r>
                      </m:sub>
                      <m:sup>
                        <m:r>
                          <a:rPr lang="en-US" altLang="zh-CN" sz="2400" i="1" kern="12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  <m:t>𝒏</m:t>
                        </m:r>
                        <m:r>
                          <a:rPr lang="en-US" altLang="zh-CN" sz="2400" i="1" kern="12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altLang="zh-CN" sz="2400" i="1" kern="12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altLang="zh-CN" sz="2400" kern="1200" dirty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sz="24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altLang="zh-CN" sz="2400" b="1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libri" panose="020F0502020204030204" pitchFamily="34" charset="0"/>
                      </a:rPr>
                      <m:t>𝑳</m:t>
                    </m:r>
                  </m:oMath>
                </a14:m>
                <a:r>
                  <a:rPr lang="en-US" altLang="zh-CN" sz="24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, ordered by its non-negative eigenvalues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kern="12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i="1" kern="1200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 kern="1200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 kern="1200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Calibri" panose="020F0502020204030204" pitchFamily="34" charset="0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lang="en-US" altLang="zh-CN" sz="2400" i="1" kern="1200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Calibri" panose="020F0502020204030204" pitchFamily="34" charset="0"/>
                                  </a:rPr>
                                  <m:t>𝒍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sz="2400" i="1" kern="12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  <m:t>𝒍</m:t>
                        </m:r>
                        <m:r>
                          <a:rPr lang="en-US" altLang="zh-CN" sz="2400" i="1" kern="12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altLang="zh-CN" sz="2400" i="1" kern="12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  <m:t>𝟎</m:t>
                        </m:r>
                      </m:sub>
                      <m:sup>
                        <m:r>
                          <a:rPr lang="en-US" altLang="zh-CN" sz="2400" i="1" kern="12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  <m:t>𝒏</m:t>
                        </m:r>
                        <m:r>
                          <a:rPr lang="en-US" altLang="zh-CN" sz="2400" i="1" kern="12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altLang="zh-CN" sz="2400" i="1" kern="12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  <m:t>𝟏</m:t>
                        </m:r>
                      </m:sup>
                    </m:sSubSup>
                  </m:oMath>
                </a14:m>
                <a:endParaRPr lang="en-US" altLang="zh-CN" sz="2400" kern="1200" dirty="0" smtClean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  <a:p>
                <a:pPr lvl="1">
                  <a:spcBef>
                    <a:spcPts val="600"/>
                  </a:spcBef>
                  <a:buClrTx/>
                </a:pPr>
                <a:r>
                  <a:rPr lang="en-US" altLang="zh-CN" sz="24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Graph </a:t>
                </a:r>
                <a:r>
                  <a:rPr lang="en-US" altLang="zh-CN" sz="2400" kern="1200" dirty="0" err="1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Laplacian</a:t>
                </a:r>
                <a:r>
                  <a:rPr lang="en-US" altLang="zh-CN" sz="24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 could be </a:t>
                </a:r>
                <a:r>
                  <a:rPr lang="en-US" altLang="zh-CN" sz="2400" kern="1200" dirty="0" err="1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diagonalized</a:t>
                </a:r>
                <a:r>
                  <a:rPr lang="en-US" altLang="zh-CN" sz="24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 as</a:t>
                </a:r>
              </a:p>
              <a:p>
                <a:pPr lvl="1">
                  <a:spcBef>
                    <a:spcPts val="600"/>
                  </a:spcBef>
                  <a:buClrTx/>
                </a:pPr>
                <a:endParaRPr lang="en-US" altLang="zh-CN" sz="2000" kern="1200" dirty="0" smtClean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  <a:p>
                <a:pPr lvl="1">
                  <a:spcBef>
                    <a:spcPts val="600"/>
                  </a:spcBef>
                  <a:buClrTx/>
                </a:pPr>
                <a:endParaRPr lang="en-US" altLang="zh-CN" sz="2000" kern="1200" dirty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  <a:p>
                <a:pPr marL="344487" lvl="1" indent="0">
                  <a:spcBef>
                    <a:spcPts val="600"/>
                  </a:spcBef>
                  <a:buClrTx/>
                  <a:buNone/>
                </a:pPr>
                <a:r>
                  <a:rPr lang="en-US" altLang="zh-CN" sz="24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     where </a:t>
                </a:r>
                <a14:m>
                  <m:oMath xmlns:m="http://schemas.openxmlformats.org/officeDocument/2006/math">
                    <m:r>
                      <a:rPr lang="en-US" altLang="zh-CN" sz="2400" b="1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libri" panose="020F0502020204030204" pitchFamily="34" charset="0"/>
                      </a:rPr>
                      <m:t>𝑼</m:t>
                    </m:r>
                    <m:r>
                      <a:rPr lang="en-US" altLang="zh-CN" sz="2400" b="1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libri" panose="020F0502020204030204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CN" sz="2400" b="1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altLang="zh-CN" sz="2400" b="1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zh-CN" sz="2400" b="1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⋯</m:t>
                        </m:r>
                        <m:r>
                          <a:rPr lang="en-US" altLang="zh-CN" sz="2400" b="1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libri" panose="020F0502020204030204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CN" sz="2400" b="1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libri" panose="020F0502020204030204" pitchFamily="34" charset="0"/>
                              </a:rPr>
                              <m:t>𝒏</m:t>
                            </m:r>
                            <m:r>
                              <a:rPr lang="en-US" altLang="zh-CN" sz="2400" b="1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altLang="zh-CN" sz="2400" b="1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l-GR" altLang="zh-CN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𝜦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𝐝𝐢𝐚𝐠</m:t>
                    </m:r>
                    <m:d>
                      <m:d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 kern="1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1" i="1" kern="1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Calibri" panose="020F0502020204030204" pitchFamily="34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altLang="zh-CN" sz="2400" b="1" i="1" kern="1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Calibri" panose="020F0502020204030204" pitchFamily="34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altLang="zh-CN" sz="2400" b="1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US" altLang="zh-CN" sz="2400" b="1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⋯</m:t>
                            </m:r>
                            <m:r>
                              <a:rPr lang="en-US" altLang="zh-CN" sz="2400" b="1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libri" panose="020F0502020204030204" pitchFamily="34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400" i="1" kern="1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1" i="1" kern="1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Calibri" panose="020F0502020204030204" pitchFamily="34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altLang="zh-CN" sz="2400" b="1" i="1" kern="1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Calibri" panose="020F0502020204030204" pitchFamily="34" charset="0"/>
                                  </a:rPr>
                                  <m:t>𝒏</m:t>
                                </m:r>
                                <m:r>
                                  <a:rPr lang="en-US" altLang="zh-CN" sz="2400" b="1" i="1" kern="1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en-US" altLang="zh-CN" sz="2400" b="1" i="1" kern="1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Calibri" panose="020F0502020204030204" pitchFamily="34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altLang="zh-CN" sz="2400" kern="1200" dirty="0" smtClean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  <a:p>
                <a:pPr marL="344487" lvl="1" indent="0">
                  <a:spcBef>
                    <a:spcPts val="600"/>
                  </a:spcBef>
                  <a:buClrTx/>
                  <a:buNone/>
                </a:pPr>
                <a:endParaRPr lang="en-US" altLang="zh-CN" sz="800" kern="1200" dirty="0" smtClean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  <a:p>
                <a:pPr>
                  <a:spcBef>
                    <a:spcPts val="600"/>
                  </a:spcBef>
                  <a:buClrTx/>
                </a:pPr>
                <a:r>
                  <a:rPr lang="en-US" altLang="zh-CN" sz="26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Graph Fourier transform</a:t>
                </a:r>
              </a:p>
              <a:p>
                <a:pPr lvl="1">
                  <a:spcBef>
                    <a:spcPts val="600"/>
                  </a:spcBef>
                  <a:buClrTx/>
                </a:pPr>
                <a:r>
                  <a:rPr lang="en-US" altLang="zh-CN" sz="22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Graph Fourier transform of </a:t>
                </a:r>
                <a:r>
                  <a:rPr lang="en-US" altLang="zh-CN" sz="2200" b="1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 a signal </a:t>
                </a:r>
                <a14:m>
                  <m:oMath xmlns:m="http://schemas.openxmlformats.org/officeDocument/2006/math">
                    <m:r>
                      <a:rPr lang="en-US" altLang="zh-CN" sz="2200" b="1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libri" panose="020F0502020204030204" pitchFamily="34" charset="0"/>
                      </a:rPr>
                      <m:t>𝒙</m:t>
                    </m:r>
                    <m:r>
                      <a:rPr lang="en-US" altLang="zh-CN" sz="2200" b="1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sz="2200" b="1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sz="2200" b="1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𝑹</m:t>
                        </m:r>
                      </m:e>
                      <m:sup>
                        <m:r>
                          <a:rPr lang="en-US" altLang="zh-CN" sz="2200" b="1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altLang="zh-CN" sz="2200" b="1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 is defined as</a:t>
                </a:r>
              </a:p>
              <a:p>
                <a:pPr lvl="1">
                  <a:spcBef>
                    <a:spcPts val="600"/>
                  </a:spcBef>
                  <a:buClrTx/>
                </a:pPr>
                <a:endParaRPr lang="en-US" altLang="zh-CN" sz="2200" kern="1200" dirty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  <a:p>
                <a:pPr lvl="1">
                  <a:spcBef>
                    <a:spcPts val="600"/>
                  </a:spcBef>
                  <a:buClrTx/>
                </a:pPr>
                <a:r>
                  <a:rPr lang="en-US" altLang="zh-CN" sz="2200" kern="1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Graph Fourier inverse transform is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1449" y="1052736"/>
                <a:ext cx="8753040" cy="4947559"/>
              </a:xfrm>
              <a:blipFill rotWithShape="0">
                <a:blip r:embed="rId3"/>
                <a:stretch>
                  <a:fillRect l="-348" t="-1110" b="-18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xmlns="" id="{59F35EB2-A5B9-406D-B87B-9700E90D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6305" y="6474577"/>
            <a:ext cx="520521" cy="383423"/>
          </a:xfrm>
          <a:prstGeom prst="rect">
            <a:avLst/>
          </a:prstGeom>
        </p:spPr>
        <p:txBody>
          <a:bodyPr/>
          <a:lstStyle/>
          <a:p>
            <a:fld id="{F58209B2-4306-46CD-9424-9DB79656E1A9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4" name="AutoShape 4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6" descr="http://img2.imgtn.bdimg.com/it/u=2404622922,2727796792&amp;fm=214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3283251" y="2996952"/>
                <a:ext cx="14327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m:rPr>
                          <m:sty m:val="p"/>
                        </m:rPr>
                        <a:rPr lang="el-GR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sSup>
                        <m:sSupPr>
                          <m:ctrlPr>
                            <a:rPr lang="el-GR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251" y="2996952"/>
                <a:ext cx="143276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4255" r="-426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2987824" y="5157192"/>
                <a:ext cx="1201611" cy="375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altLang="zh-CN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libri" panose="020F0502020204030204" pitchFamily="34" charset="0"/>
                            </a:rPr>
                            <m:t>𝒙</m:t>
                          </m:r>
                        </m:e>
                      </m:acc>
                      <m:r>
                        <a:rPr lang="en-US" altLang="zh-CN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altLang="zh-CN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libri" panose="020F0502020204030204" pitchFamily="34" charset="0"/>
                            </a:rPr>
                            <m:t>𝑼</m:t>
                          </m:r>
                        </m:e>
                        <m:sup>
                          <m:r>
                            <a:rPr lang="en-US" altLang="zh-CN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libri" panose="020F0502020204030204" pitchFamily="34" charset="0"/>
                            </a:rPr>
                            <m:t>𝑻</m:t>
                          </m:r>
                        </m:sup>
                      </m:sSup>
                      <m:r>
                        <a:rPr lang="en-US" altLang="zh-CN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m:t>𝒙</m:t>
                      </m:r>
                    </m:oMath>
                  </m:oMathPara>
                </a14:m>
                <a:endParaRPr lang="en-US" altLang="zh-CN" sz="2400" dirty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157192"/>
                <a:ext cx="1201611" cy="375872"/>
              </a:xfrm>
              <a:prstGeom prst="rect">
                <a:avLst/>
              </a:prstGeom>
              <a:blipFill rotWithShape="0">
                <a:blip r:embed="rId5"/>
                <a:stretch>
                  <a:fillRect l="-6091" t="-17742" r="-3553" b="-48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2987824" y="6093296"/>
                <a:ext cx="10493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m:t>𝒙</m:t>
                      </m:r>
                      <m:r>
                        <a:rPr lang="en-US" altLang="zh-CN" sz="2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altLang="zh-CN" sz="2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m:t>𝑼</m:t>
                      </m:r>
                      <m:acc>
                        <m:accPr>
                          <m:chr m:val="̂"/>
                          <m:ctrlPr>
                            <a:rPr lang="en-US" altLang="zh-CN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altLang="zh-CN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libri" panose="020F0502020204030204" pitchFamily="34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US" altLang="zh-CN" sz="2400" dirty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6093296"/>
                <a:ext cx="104939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4070" t="-20000" r="-58140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51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黑体"/>
        <a:ea typeface="黑体"/>
        <a:cs typeface=""/>
      </a:majorFont>
      <a:minorFont>
        <a:latin typeface="Arial"/>
        <a:ea typeface="仿宋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chemeClr val="tx1">
                <a:lumMod val="75000"/>
                <a:lumOff val="25000"/>
                <a:tint val="66000"/>
                <a:satMod val="160000"/>
              </a:schemeClr>
            </a:gs>
            <a:gs pos="50000">
              <a:schemeClr val="tx1">
                <a:lumMod val="75000"/>
                <a:lumOff val="25000"/>
                <a:tint val="44500"/>
                <a:satMod val="160000"/>
              </a:schemeClr>
            </a:gs>
            <a:gs pos="100000">
              <a:schemeClr val="tx1">
                <a:lumMod val="75000"/>
                <a:lumOff val="25000"/>
                <a:tint val="23500"/>
                <a:satMod val="160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>
            <a:alpha val="80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王元卓百星评选答辩</Template>
  <TotalTime>18459</TotalTime>
  <Words>2057</Words>
  <Application>Microsoft Office PowerPoint</Application>
  <PresentationFormat>全屏显示(4:3)</PresentationFormat>
  <Paragraphs>525</Paragraphs>
  <Slides>48</Slides>
  <Notes>41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59" baseType="lpstr">
      <vt:lpstr>仿宋_GB2312</vt:lpstr>
      <vt:lpstr>黑体</vt:lpstr>
      <vt:lpstr>宋体</vt:lpstr>
      <vt:lpstr>微软雅黑</vt:lpstr>
      <vt:lpstr>Arial</vt:lpstr>
      <vt:lpstr>Calibri</vt:lpstr>
      <vt:lpstr>Cambria Math</vt:lpstr>
      <vt:lpstr>Garamond</vt:lpstr>
      <vt:lpstr>Times New Roman</vt:lpstr>
      <vt:lpstr>Wingdings</vt:lpstr>
      <vt:lpstr>Edge</vt:lpstr>
      <vt:lpstr>Graph  Convolutional Neural Networks</vt:lpstr>
      <vt:lpstr>Convolutional Neural Network</vt:lpstr>
      <vt:lpstr>Convolutional Neural Network</vt:lpstr>
      <vt:lpstr>From CNN to graph CNN</vt:lpstr>
      <vt:lpstr>Convolution</vt:lpstr>
      <vt:lpstr>Existing methods to define convolution</vt:lpstr>
      <vt:lpstr>PowerPoint 演示文稿</vt:lpstr>
      <vt:lpstr>Spectral methods</vt:lpstr>
      <vt:lpstr>Graph Fourier Transform</vt:lpstr>
      <vt:lpstr>Define convolution in spectral domain</vt:lpstr>
      <vt:lpstr>Define convolution in spectral domain</vt:lpstr>
      <vt:lpstr>Spectral Graph CNN</vt:lpstr>
      <vt:lpstr>Shortcomings of Spectral graph CNN</vt:lpstr>
      <vt:lpstr>ChebyNet: parameterizing filter</vt:lpstr>
      <vt:lpstr>ChebyNet vs. Spectral Graph CNN</vt:lpstr>
      <vt:lpstr>PowerPoint 演示文稿</vt:lpstr>
      <vt:lpstr>Graph wavelet neural network</vt:lpstr>
      <vt:lpstr>Fourier vs. Wavelet</vt:lpstr>
      <vt:lpstr>Graph wavelet neural network</vt:lpstr>
      <vt:lpstr>Graph wavelet neural network (GWNN)</vt:lpstr>
      <vt:lpstr>Reducing parameter complexity</vt:lpstr>
      <vt:lpstr>GWNN vs. ChebyNet</vt:lpstr>
      <vt:lpstr>Graph wavelet neural network</vt:lpstr>
      <vt:lpstr>PowerPoint 演示文稿</vt:lpstr>
      <vt:lpstr>Spatial Methods for Graph CNN</vt:lpstr>
      <vt:lpstr>Spatial Methods for Graph CNN</vt:lpstr>
      <vt:lpstr>Spatial Methods for Graph CNN</vt:lpstr>
      <vt:lpstr>Spatial Methods for Graph CNN</vt:lpstr>
      <vt:lpstr>Spatial Methods for Graph CNN</vt:lpstr>
      <vt:lpstr>Spatial Methods for Graph CNN</vt:lpstr>
      <vt:lpstr>PowerPoint 演示文稿</vt:lpstr>
      <vt:lpstr>Spectral methods vs. Spatial methods</vt:lpstr>
      <vt:lpstr>Spectral methods: Recap</vt:lpstr>
      <vt:lpstr>Graph Signal Processing: filter</vt:lpstr>
      <vt:lpstr>Combined filters: High-pass vs. Low-pass</vt:lpstr>
      <vt:lpstr>Our method: GraphHeat</vt:lpstr>
      <vt:lpstr>GraphHeat vs. baseline methods</vt:lpstr>
      <vt:lpstr>GraphHeat vs. baseline methods</vt:lpstr>
      <vt:lpstr>Experimental results</vt:lpstr>
      <vt:lpstr>PowerPoint 演示文稿</vt:lpstr>
      <vt:lpstr>Graph Pooling via graph coarsening</vt:lpstr>
      <vt:lpstr>Graph pooling via node selection</vt:lpstr>
      <vt:lpstr>PowerPoint 演示文稿</vt:lpstr>
      <vt:lpstr>Question 1: Does structure matters?</vt:lpstr>
      <vt:lpstr>Question 2: Context representation?</vt:lpstr>
      <vt:lpstr>Question 3: Future applications?</vt:lpstr>
      <vt:lpstr>Acknowledgement</vt:lpstr>
      <vt:lpstr>PowerPoint 演示文稿</vt:lpstr>
    </vt:vector>
  </TitlesOfParts>
  <Company>Institute of Computing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基于小波的图卷积神经网络</dc:title>
  <dc:creator>Hua-Wei Shen</dc:creator>
  <cp:lastModifiedBy>沈华伟</cp:lastModifiedBy>
  <cp:revision>1681</cp:revision>
  <cp:lastPrinted>2018-06-14T02:09:49Z</cp:lastPrinted>
  <dcterms:created xsi:type="dcterms:W3CDTF">2011-11-22T05:18:04Z</dcterms:created>
  <dcterms:modified xsi:type="dcterms:W3CDTF">2019-08-11T00:46:59Z</dcterms:modified>
</cp:coreProperties>
</file>