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27" r:id="rId4"/>
    <p:sldId id="353" r:id="rId5"/>
    <p:sldId id="328" r:id="rId6"/>
    <p:sldId id="354" r:id="rId7"/>
    <p:sldId id="335" r:id="rId8"/>
    <p:sldId id="336" r:id="rId9"/>
    <p:sldId id="332" r:id="rId10"/>
    <p:sldId id="337" r:id="rId11"/>
    <p:sldId id="333" r:id="rId12"/>
    <p:sldId id="338" r:id="rId13"/>
    <p:sldId id="355" r:id="rId14"/>
    <p:sldId id="356" r:id="rId15"/>
    <p:sldId id="357" r:id="rId16"/>
    <p:sldId id="342" r:id="rId17"/>
    <p:sldId id="344" r:id="rId18"/>
    <p:sldId id="347" r:id="rId19"/>
    <p:sldId id="358" r:id="rId20"/>
    <p:sldId id="348" r:id="rId21"/>
    <p:sldId id="359" r:id="rId22"/>
    <p:sldId id="349" r:id="rId23"/>
    <p:sldId id="350" r:id="rId24"/>
    <p:sldId id="32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6471" autoAdjust="0"/>
  </p:normalViewPr>
  <p:slideViewPr>
    <p:cSldViewPr snapToGrid="0">
      <p:cViewPr varScale="1">
        <p:scale>
          <a:sx n="48" d="100"/>
          <a:sy n="48" d="100"/>
        </p:scale>
        <p:origin x="12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2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29C0-71D1-425C-A44E-F3D57A076969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EF0C6-C43A-4AD3-9D24-3E1D7F83A6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4FFF-78B8-4653-9230-B587D77A6044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AFE9-7E4D-4BB1-8FB6-359BAE9DAA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08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78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88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5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5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7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23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30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32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7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1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the brief conclusion of this 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76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9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79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4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16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44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AFE9-7E4D-4BB1-8FB6-359BAE9DAA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47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668383" y="947584"/>
            <a:ext cx="767255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1524000" y="6058535"/>
            <a:ext cx="57423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ICNLAB</a:t>
            </a:r>
            <a:r>
              <a:rPr lang="en-US" altLang="zh-CN" sz="2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 </a:t>
            </a:r>
            <a:r>
              <a:rPr lang="en-US" altLang="zh-CN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SECE</a:t>
            </a:r>
            <a:r>
              <a:rPr lang="en-US" altLang="zh-CN" sz="2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Peking University</a:t>
            </a:r>
            <a:endParaRPr lang="en-US" altLang="zh-CN" sz="22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000" u="sng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http://netlab.pkusz.edu.cn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4" name="图片 3" descr="实验室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" y="6008370"/>
            <a:ext cx="146685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8383" y="256082"/>
            <a:ext cx="10515600" cy="582459"/>
          </a:xfr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166985" y="6194425"/>
            <a:ext cx="1186815" cy="365125"/>
          </a:xfrm>
        </p:spPr>
        <p:txBody>
          <a:bodyPr/>
          <a:lstStyle>
            <a:lvl1pPr>
              <a:defRPr sz="22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fld id="{9571118C-CC21-4CA8-A4A3-CD56A272538E}" type="slidenum">
              <a:rPr lang="zh-CN" altLang="en-US" smtClean="0"/>
              <a:t>‹#›</a:t>
            </a:fld>
            <a:r>
              <a:rPr lang="en-US" altLang="zh-CN" dirty="0"/>
              <a:t>/28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68383" y="947584"/>
            <a:ext cx="767255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实验室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" y="6008370"/>
            <a:ext cx="1466850" cy="838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503045" y="6059170"/>
            <a:ext cx="57423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ICNLAB</a:t>
            </a:r>
            <a:r>
              <a:rPr lang="en-US" altLang="zh-CN" sz="2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 </a:t>
            </a:r>
            <a:r>
              <a:rPr lang="en-US" altLang="zh-CN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SECE</a:t>
            </a:r>
            <a:r>
              <a:rPr lang="en-US" altLang="zh-CN" sz="2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Peking University</a:t>
            </a:r>
            <a:endParaRPr lang="en-US" altLang="zh-CN" sz="22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000" u="sng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http://netlab.pkusz.edu.cn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118C-CC21-4CA8-A4A3-CD56A27253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emf"/><Relationship Id="rId5" Type="http://schemas.openxmlformats.org/officeDocument/2006/relationships/image" Target="../media/image15.w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7223" y="1963946"/>
            <a:ext cx="11636828" cy="2387600"/>
          </a:xfrm>
        </p:spPr>
        <p:txBody>
          <a:bodyPr anchor="ctr"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Graph Representation Learning in Attributed Networks</a:t>
            </a:r>
            <a:b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248392" y="3649911"/>
            <a:ext cx="9694490" cy="489456"/>
          </a:xfrm>
        </p:spPr>
        <p:txBody>
          <a:bodyPr>
            <a:normAutofit/>
          </a:bodyPr>
          <a:lstStyle/>
          <a:p>
            <a:r>
              <a:rPr lang="en-US" altLang="zh-CN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Meng Qin</a:t>
            </a:r>
            <a:r>
              <a:rPr lang="en-US" altLang="zh-CN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覃孟</a:t>
            </a:r>
            <a:r>
              <a:rPr lang="en-US" altLang="zh-CN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Kai Lei</a:t>
            </a:r>
            <a:r>
              <a:rPr lang="en-US" altLang="zh-CN" sz="2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1,*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副标题 7"/>
          <p:cNvSpPr txBox="1"/>
          <p:nvPr/>
        </p:nvSpPr>
        <p:spPr>
          <a:xfrm>
            <a:off x="9297653" y="6061305"/>
            <a:ext cx="2739967" cy="523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2019-8-11 (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Sun.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6220" y="4204993"/>
            <a:ext cx="855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(mengqin_az@foxmail.com)</a:t>
            </a:r>
          </a:p>
          <a:p>
            <a:pPr algn="ctr"/>
            <a:r>
              <a:rPr lang="en-US" altLang="zh-CN" sz="2400" baseline="30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ICNLAB, SECE, Peking University 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Shenzhen Graduate School</a:t>
            </a:r>
            <a:endParaRPr lang="zh-CN" altLang="en-US" sz="24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北大深研院logo"/>
          <p:cNvPicPr>
            <a:picLocks noChangeAspect="1"/>
          </p:cNvPicPr>
          <p:nvPr/>
        </p:nvPicPr>
        <p:blipFill>
          <a:blip r:embed="rId3"/>
          <a:srcRect t="33461" r="44661" b="15064"/>
          <a:stretch>
            <a:fillRect/>
          </a:stretch>
        </p:blipFill>
        <p:spPr>
          <a:xfrm>
            <a:off x="4743380" y="5101616"/>
            <a:ext cx="2704514" cy="850466"/>
          </a:xfrm>
          <a:prstGeom prst="rect">
            <a:avLst/>
          </a:prstGeom>
        </p:spPr>
      </p:pic>
    </p:spTree>
  </p:cSld>
  <p:clrMapOvr>
    <a:masterClrMapping/>
  </p:clrMapOvr>
  <p:transition advTm="6089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362A6-3D2D-467E-B335-E68E4C9C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780"/>
            <a:ext cx="9144000" cy="23876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4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Methodology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11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065130"/>
            <a:ext cx="10515600" cy="460248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</a:rPr>
              <a:t> Semanti</a:t>
            </a:r>
            <a:r>
              <a:rPr lang="en-US" altLang="zh-CN" sz="2800" b="1" dirty="0"/>
              <a:t>c Graph Rep. </a:t>
            </a:r>
            <a:r>
              <a:rPr lang="en-US" altLang="zh-CN" sz="2800" dirty="0"/>
              <a:t>(</a:t>
            </a:r>
            <a:r>
              <a:rPr lang="en-US" altLang="zh-CN" sz="2800" dirty="0">
                <a:solidFill>
                  <a:schemeClr val="tx1"/>
                </a:solidFill>
              </a:rPr>
              <a:t>SGR) </a:t>
            </a:r>
            <a:r>
              <a:rPr lang="en-US" altLang="zh-CN" sz="2800" b="1" dirty="0">
                <a:solidFill>
                  <a:schemeClr val="tx1"/>
                </a:solidFill>
              </a:rPr>
              <a:t>Model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(1) </a:t>
            </a:r>
            <a:r>
              <a:rPr lang="en-US" altLang="zh-CN" sz="2400" b="1" dirty="0"/>
              <a:t>Construct Heterogeneous </a:t>
            </a:r>
            <a:r>
              <a:rPr lang="en-US" altLang="zh-CN" sz="2400" dirty="0"/>
              <a:t>(Weighted)</a:t>
            </a:r>
            <a:r>
              <a:rPr lang="en-US" altLang="zh-CN" sz="2400" b="1" dirty="0"/>
              <a:t> Graph</a:t>
            </a:r>
            <a:r>
              <a:rPr lang="en-US" altLang="zh-CN" sz="2400" dirty="0"/>
              <a:t> </a:t>
            </a:r>
            <a:r>
              <a:rPr lang="en-US" altLang="zh-CN" sz="2400" i="1" dirty="0"/>
              <a:t>G</a:t>
            </a:r>
            <a:r>
              <a:rPr lang="en-US" altLang="zh-CN" sz="2400" dirty="0"/>
              <a:t>’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Integrate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relations</a:t>
            </a:r>
            <a:r>
              <a:rPr lang="en-US" altLang="zh-CN" dirty="0"/>
              <a:t> {</a:t>
            </a:r>
            <a:r>
              <a:rPr lang="en-US" altLang="zh-CN" i="1" dirty="0"/>
              <a:t>E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E</a:t>
            </a:r>
            <a:r>
              <a:rPr lang="en-US" altLang="zh-CN" baseline="-25000" dirty="0"/>
              <a:t>2</a:t>
            </a:r>
            <a:r>
              <a:rPr lang="en-US" altLang="zh-CN" dirty="0"/>
              <a:t>, </a:t>
            </a:r>
            <a:r>
              <a:rPr lang="en-US" altLang="zh-CN" i="1" dirty="0"/>
              <a:t>E</a:t>
            </a:r>
            <a:r>
              <a:rPr lang="en-US" altLang="zh-CN" baseline="-25000" dirty="0"/>
              <a:t>3</a:t>
            </a:r>
            <a:r>
              <a:rPr lang="en-US" altLang="zh-CN" dirty="0"/>
              <a:t>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Construct the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 Adjacency Matrix</a:t>
            </a:r>
            <a:endParaRPr lang="en-US" altLang="zh-CN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(2) </a:t>
            </a:r>
            <a:r>
              <a:rPr lang="en-US" altLang="zh-CN" sz="2400" b="1" dirty="0"/>
              <a:t>Learn Embeddings</a:t>
            </a:r>
            <a:r>
              <a:rPr lang="en-US" altLang="zh-CN" sz="2400" dirty="0"/>
              <a:t> {</a:t>
            </a:r>
            <a:r>
              <a:rPr lang="en-US" altLang="zh-CN" sz="2400" b="1" dirty="0"/>
              <a:t>x</a:t>
            </a:r>
            <a:r>
              <a:rPr lang="en-US" altLang="zh-CN" sz="2400" i="1" baseline="-25000" dirty="0"/>
              <a:t>vi</a:t>
            </a:r>
            <a:r>
              <a:rPr lang="en-US" altLang="zh-CN" sz="2400" dirty="0"/>
              <a:t>, </a:t>
            </a:r>
            <a:r>
              <a:rPr lang="en-US" altLang="zh-CN" sz="2400" b="1" dirty="0" err="1"/>
              <a:t>x</a:t>
            </a:r>
            <a:r>
              <a:rPr lang="en-US" altLang="zh-CN" sz="2400" i="1" baseline="-25000" dirty="0" err="1"/>
              <a:t>aj</a:t>
            </a:r>
            <a:r>
              <a:rPr lang="en-US" altLang="zh-CN" sz="2400" dirty="0"/>
              <a:t>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Based on the </a:t>
            </a:r>
            <a:r>
              <a:rPr lang="en-US" altLang="zh-CN" b="1" dirty="0"/>
              <a:t>Weighted Topology</a:t>
            </a:r>
            <a:r>
              <a:rPr lang="en-US" altLang="zh-CN" dirty="0"/>
              <a:t> of </a:t>
            </a:r>
            <a:r>
              <a:rPr lang="en-US" altLang="zh-CN" i="1" dirty="0"/>
              <a:t>G</a:t>
            </a:r>
            <a:r>
              <a:rPr lang="en-US" altLang="zh-CN" dirty="0"/>
              <a:t>’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Explore the </a:t>
            </a:r>
            <a:r>
              <a:rPr lang="en-US" altLang="zh-CN" b="1" dirty="0"/>
              <a:t>high-order proximity</a:t>
            </a:r>
            <a:r>
              <a:rPr lang="en-US" altLang="zh-CN" dirty="0"/>
              <a:t> among </a:t>
            </a:r>
            <a:r>
              <a:rPr lang="en-US" altLang="zh-CN" b="1" dirty="0"/>
              <a:t>entities</a:t>
            </a:r>
            <a:r>
              <a:rPr lang="en-US" altLang="zh-CN" dirty="0"/>
              <a:t> </a:t>
            </a:r>
            <a:r>
              <a:rPr lang="en-US" altLang="zh-CN" i="1" dirty="0"/>
              <a:t>V</a:t>
            </a:r>
            <a:r>
              <a:rPr lang="en-US" altLang="zh-CN" dirty="0"/>
              <a:t>’=</a:t>
            </a:r>
            <a:r>
              <a:rPr lang="en-US" altLang="zh-CN" i="1" dirty="0"/>
              <a:t>V</a:t>
            </a:r>
            <a:r>
              <a:rPr lang="en-US" altLang="zh-CN" dirty="0"/>
              <a:t> ∩</a:t>
            </a:r>
            <a:r>
              <a:rPr lang="en-US" altLang="zh-CN" i="1" dirty="0"/>
              <a:t>A</a:t>
            </a:r>
          </a:p>
        </p:txBody>
      </p:sp>
      <p:sp>
        <p:nvSpPr>
          <p:cNvPr id="21" name=" 135">
            <a:extLst>
              <a:ext uri="{FF2B5EF4-FFF2-40B4-BE49-F238E27FC236}">
                <a16:creationId xmlns:a16="http://schemas.microsoft.com/office/drawing/2014/main" id="{DACEF164-B80E-48BA-A89E-CE680A4B23B6}"/>
              </a:ext>
            </a:extLst>
          </p:cNvPr>
          <p:cNvSpPr/>
          <p:nvPr/>
        </p:nvSpPr>
        <p:spPr>
          <a:xfrm rot="5400000">
            <a:off x="9833179" y="2095327"/>
            <a:ext cx="667612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AA2A8A1-F79A-4A9F-AC02-0E88D399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251" y="761972"/>
            <a:ext cx="2156816" cy="12067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34EB985-A61B-46A5-A322-EDF7A4E53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577" y="2727865"/>
            <a:ext cx="2156816" cy="12770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21B550-4A0E-4CCB-8DC5-9D8F4F83E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350" y="4111677"/>
            <a:ext cx="1529285" cy="19407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5A26D3-F857-41F3-8ED1-1734A40FB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635" y="4645333"/>
            <a:ext cx="1390500" cy="1407067"/>
          </a:xfrm>
          <a:prstGeom prst="rect">
            <a:avLst/>
          </a:prstGeom>
        </p:spPr>
      </p:pic>
      <p:sp>
        <p:nvSpPr>
          <p:cNvPr id="32" name=" 135">
            <a:extLst>
              <a:ext uri="{FF2B5EF4-FFF2-40B4-BE49-F238E27FC236}">
                <a16:creationId xmlns:a16="http://schemas.microsoft.com/office/drawing/2014/main" id="{4C4F34B6-FADD-4267-BC61-C0860B47ABA0}"/>
              </a:ext>
            </a:extLst>
          </p:cNvPr>
          <p:cNvSpPr/>
          <p:nvPr/>
        </p:nvSpPr>
        <p:spPr>
          <a:xfrm>
            <a:off x="5982936" y="4823195"/>
            <a:ext cx="667612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61BAA57-05EC-4745-9CD7-3428C729B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349" y="4002541"/>
            <a:ext cx="2653538" cy="22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6316"/>
      </p:ext>
    </p:extLst>
  </p:cSld>
  <p:clrMapOvr>
    <a:masterClrMapping/>
  </p:clrMapOvr>
  <p:transition advTm="9309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Methodology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12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127759"/>
            <a:ext cx="10515600" cy="4759473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Construct Heterogeneous Graph </a:t>
            </a:r>
            <a:r>
              <a:rPr lang="en-US" altLang="zh-CN" sz="2800" i="1" dirty="0"/>
              <a:t>G</a:t>
            </a:r>
            <a:r>
              <a:rPr lang="en-US" altLang="zh-CN" sz="2800" dirty="0"/>
              <a:t>’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Node Relation</a:t>
            </a:r>
            <a:r>
              <a:rPr lang="en-US" altLang="zh-CN" sz="2400" dirty="0"/>
              <a:t> </a:t>
            </a:r>
            <a:r>
              <a:rPr lang="en-US" altLang="zh-CN" sz="2400" i="1" dirty="0"/>
              <a:t>E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={</a:t>
            </a:r>
            <a:r>
              <a:rPr lang="en-US" altLang="zh-CN" sz="2400" i="1" dirty="0"/>
              <a:t>W</a:t>
            </a:r>
            <a:r>
              <a:rPr lang="en-US" altLang="zh-CN" sz="2400" dirty="0"/>
              <a:t>(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i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j</a:t>
            </a:r>
            <a:r>
              <a:rPr lang="en-US" altLang="zh-CN" sz="2400" dirty="0"/>
              <a:t>)}=</a:t>
            </a:r>
            <a:r>
              <a:rPr lang="en-US" altLang="zh-CN" sz="2400" i="1" dirty="0"/>
              <a:t>E</a:t>
            </a:r>
            <a:r>
              <a:rPr lang="en-US" altLang="zh-CN" sz="2400" dirty="0"/>
              <a:t>{(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i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j</a:t>
            </a:r>
            <a:r>
              <a:rPr lang="en-US" altLang="zh-CN" sz="2400" dirty="0"/>
              <a:t>)}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i.e., Topology of original Network </a:t>
            </a:r>
            <a:r>
              <a:rPr lang="en-US" altLang="zh-CN" sz="2400" i="1" dirty="0"/>
              <a:t>G</a:t>
            </a:r>
            <a:r>
              <a:rPr lang="en-US" altLang="zh-CN" sz="2400" dirty="0"/>
              <a:t>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Described by </a:t>
            </a:r>
            <a:r>
              <a:rPr lang="en-US" altLang="zh-CN" sz="2400" b="1" dirty="0"/>
              <a:t>Adjacency Matrix</a:t>
            </a:r>
            <a:r>
              <a:rPr lang="en-US" altLang="zh-CN" sz="2400" dirty="0"/>
              <a:t> (of </a:t>
            </a:r>
            <a:r>
              <a:rPr lang="en-US" altLang="zh-CN" sz="2400" i="1" dirty="0"/>
              <a:t>G</a:t>
            </a:r>
            <a:r>
              <a:rPr lang="en-US" altLang="zh-CN" sz="2400" dirty="0"/>
              <a:t>) </a:t>
            </a:r>
            <a:r>
              <a:rPr lang="en-US" altLang="zh-CN" sz="2400" b="1" dirty="0" err="1"/>
              <a:t>A</a:t>
            </a:r>
            <a:r>
              <a:rPr lang="en-US" altLang="zh-CN" sz="2400" dirty="0" err="1"/>
              <a:t>∈</a:t>
            </a:r>
            <a:r>
              <a:rPr lang="en-US" altLang="zh-CN" sz="2400" i="1" dirty="0" err="1"/>
              <a:t>R</a:t>
            </a:r>
            <a:r>
              <a:rPr lang="en-US" altLang="zh-CN" sz="2400" i="1" baseline="30000" dirty="0" err="1"/>
              <a:t>n</a:t>
            </a:r>
            <a:r>
              <a:rPr lang="en-US" altLang="zh-CN" sz="2400" baseline="30000" dirty="0" err="1"/>
              <a:t>×</a:t>
            </a:r>
            <a:r>
              <a:rPr lang="en-US" altLang="zh-CN" sz="2400" i="1" baseline="30000" dirty="0" err="1"/>
              <a:t>n</a:t>
            </a:r>
            <a:endParaRPr lang="en-US" altLang="zh-CN" sz="2400" i="1" baseline="300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 err="1"/>
              <a:t>A</a:t>
            </a:r>
            <a:r>
              <a:rPr lang="en-US" altLang="zh-CN" sz="2400" i="1" baseline="-25000" dirty="0" err="1"/>
              <a:t>ij</a:t>
            </a:r>
            <a:r>
              <a:rPr lang="en-US" altLang="zh-CN" sz="2400" dirty="0"/>
              <a:t>=</a:t>
            </a:r>
            <a:r>
              <a:rPr lang="en-US" altLang="zh-CN" sz="2400" b="1" dirty="0" err="1"/>
              <a:t>A</a:t>
            </a:r>
            <a:r>
              <a:rPr lang="en-US" altLang="zh-CN" sz="2400" i="1" baseline="-25000" dirty="0" err="1"/>
              <a:t>ji</a:t>
            </a:r>
            <a:r>
              <a:rPr lang="en-US" altLang="zh-CN" sz="2400" dirty="0"/>
              <a:t>=1, if (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i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j</a:t>
            </a:r>
            <a:r>
              <a:rPr lang="en-US" altLang="zh-CN" sz="2400" dirty="0"/>
              <a:t>) ∈</a:t>
            </a:r>
            <a:r>
              <a:rPr lang="en-US" altLang="zh-CN" sz="2400" i="1" dirty="0"/>
              <a:t>E</a:t>
            </a:r>
            <a:r>
              <a:rPr lang="en-US" altLang="zh-CN" sz="2400" dirty="0"/>
              <a:t>;  </a:t>
            </a:r>
            <a:r>
              <a:rPr lang="en-US" altLang="zh-CN" sz="2400" b="1" dirty="0" err="1"/>
              <a:t>A</a:t>
            </a:r>
            <a:r>
              <a:rPr lang="en-US" altLang="zh-CN" sz="2400" i="1" baseline="-25000" dirty="0" err="1"/>
              <a:t>ij</a:t>
            </a:r>
            <a:r>
              <a:rPr lang="en-US" altLang="zh-CN" sz="2400" dirty="0"/>
              <a:t>=</a:t>
            </a:r>
            <a:r>
              <a:rPr lang="en-US" altLang="zh-CN" sz="2400" b="1" dirty="0" err="1"/>
              <a:t>A</a:t>
            </a:r>
            <a:r>
              <a:rPr lang="en-US" altLang="zh-CN" sz="2400" i="1" baseline="-25000" dirty="0" err="1"/>
              <a:t>ji</a:t>
            </a:r>
            <a:r>
              <a:rPr lang="en-US" altLang="zh-CN" sz="2400" dirty="0"/>
              <a:t>=0, otherwise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1000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Attribute Relation</a:t>
            </a:r>
            <a:r>
              <a:rPr lang="en-US" altLang="zh-CN" sz="2400" dirty="0"/>
              <a:t> </a:t>
            </a:r>
            <a:r>
              <a:rPr lang="en-US" altLang="zh-CN" sz="2400" i="1" dirty="0"/>
              <a:t>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={</a:t>
            </a:r>
            <a:r>
              <a:rPr lang="en-US" altLang="zh-CN" sz="2400" i="1" dirty="0"/>
              <a:t>W</a:t>
            </a:r>
            <a:r>
              <a:rPr lang="en-US" altLang="zh-CN" sz="2400" dirty="0"/>
              <a:t>(</a:t>
            </a:r>
            <a:r>
              <a:rPr lang="en-US" altLang="zh-CN" sz="2400" i="1" dirty="0"/>
              <a:t>a</a:t>
            </a:r>
            <a:r>
              <a:rPr lang="en-US" altLang="zh-CN" sz="2400" i="1" baseline="-25000" dirty="0"/>
              <a:t>s</a:t>
            </a:r>
            <a:r>
              <a:rPr lang="en-US" altLang="zh-CN" sz="2400" dirty="0"/>
              <a:t>, </a:t>
            </a:r>
            <a:r>
              <a:rPr lang="en-US" altLang="zh-CN" sz="2400" i="1" dirty="0"/>
              <a:t>a</a:t>
            </a:r>
            <a:r>
              <a:rPr lang="en-US" altLang="zh-CN" sz="2400" i="1" baseline="-25000" dirty="0"/>
              <a:t>w</a:t>
            </a:r>
            <a:r>
              <a:rPr lang="en-US" altLang="zh-CN" sz="2400" dirty="0"/>
              <a:t>)}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Described by (Normalized) </a:t>
            </a:r>
            <a:r>
              <a:rPr lang="en-US" altLang="zh-CN" sz="2400" b="1" dirty="0"/>
              <a:t>Node Similarity Matrix</a:t>
            </a:r>
            <a:r>
              <a:rPr lang="en-US" altLang="zh-CN" sz="2400" dirty="0"/>
              <a:t> </a:t>
            </a:r>
            <a:r>
              <a:rPr lang="en-US" altLang="zh-CN" sz="2400" b="1" dirty="0" err="1"/>
              <a:t>P</a:t>
            </a:r>
            <a:r>
              <a:rPr lang="en-US" altLang="zh-CN" sz="2400" dirty="0" err="1"/>
              <a:t>∈</a:t>
            </a:r>
            <a:r>
              <a:rPr lang="en-US" altLang="zh-CN" sz="2400" i="1" dirty="0" err="1"/>
              <a:t>R</a:t>
            </a:r>
            <a:r>
              <a:rPr lang="en-US" altLang="zh-CN" sz="2400" i="1" baseline="30000" dirty="0" err="1"/>
              <a:t>m</a:t>
            </a:r>
            <a:r>
              <a:rPr lang="en-US" altLang="zh-CN" sz="2400" baseline="30000" dirty="0" err="1"/>
              <a:t>×</a:t>
            </a:r>
            <a:r>
              <a:rPr lang="en-US" altLang="zh-CN" sz="2400" i="1" baseline="30000" dirty="0" err="1"/>
              <a:t>m</a:t>
            </a:r>
            <a:endParaRPr lang="en-US" altLang="zh-CN" sz="2400" i="1" baseline="300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Use </a:t>
            </a:r>
            <a:r>
              <a:rPr lang="en-US" altLang="zh-CN" sz="2400" b="1" dirty="0"/>
              <a:t>R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∈</a:t>
            </a:r>
            <a:r>
              <a:rPr lang="en-US" altLang="zh-CN" sz="2400" i="1" dirty="0"/>
              <a:t>R</a:t>
            </a:r>
            <a:r>
              <a:rPr lang="en-US" altLang="zh-CN" sz="2400" i="1" baseline="30000" dirty="0"/>
              <a:t>n</a:t>
            </a:r>
            <a:r>
              <a:rPr lang="en-US" altLang="zh-CN" sz="2400" baseline="30000" dirty="0"/>
              <a:t>×</a:t>
            </a:r>
            <a:r>
              <a:rPr lang="en-US" altLang="zh-CN" sz="2400" i="1" baseline="30000" dirty="0"/>
              <a:t>n</a:t>
            </a:r>
            <a:r>
              <a:rPr lang="en-US" altLang="zh-CN" sz="2400" dirty="0"/>
              <a:t> to describe network attribute</a:t>
            </a:r>
          </a:p>
          <a:p>
            <a:pPr lvl="3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(</a:t>
            </a:r>
            <a:r>
              <a:rPr lang="en-US" altLang="zh-CN" sz="2200" b="1" dirty="0"/>
              <a:t>R</a:t>
            </a:r>
            <a:r>
              <a:rPr lang="en-US" altLang="zh-CN" sz="2200" baseline="-25000" dirty="0"/>
              <a:t>0</a:t>
            </a:r>
            <a:r>
              <a:rPr lang="en-US" altLang="zh-CN" sz="2200" dirty="0"/>
              <a:t>)</a:t>
            </a:r>
            <a:r>
              <a:rPr lang="en-US" altLang="zh-CN" sz="2200" i="1" baseline="-25000" dirty="0" err="1"/>
              <a:t>iw</a:t>
            </a:r>
            <a:r>
              <a:rPr lang="en-US" altLang="zh-CN" sz="2200" dirty="0"/>
              <a:t>=1, if </a:t>
            </a:r>
            <a:r>
              <a:rPr lang="en-US" altLang="zh-CN" sz="2200" i="1" dirty="0" err="1"/>
              <a:t>a</a:t>
            </a:r>
            <a:r>
              <a:rPr lang="en-US" altLang="zh-CN" sz="2200" i="1" baseline="-25000" dirty="0" err="1"/>
              <a:t>w</a:t>
            </a:r>
            <a:r>
              <a:rPr lang="en-US" altLang="zh-CN" sz="2200" dirty="0" err="1"/>
              <a:t>∈</a:t>
            </a:r>
            <a:r>
              <a:rPr lang="en-US" altLang="zh-CN" sz="2200" i="1" dirty="0" err="1"/>
              <a:t>f</a:t>
            </a:r>
            <a:r>
              <a:rPr lang="en-US" altLang="zh-CN" sz="2200" dirty="0"/>
              <a:t>(</a:t>
            </a:r>
            <a:r>
              <a:rPr lang="en-US" altLang="zh-CN" sz="2200" i="1" dirty="0"/>
              <a:t>v</a:t>
            </a:r>
            <a:r>
              <a:rPr lang="en-US" altLang="zh-CN" sz="2200" i="1" baseline="-25000" dirty="0"/>
              <a:t>i</a:t>
            </a:r>
            <a:r>
              <a:rPr lang="en-US" altLang="zh-CN" sz="2200" dirty="0"/>
              <a:t>); (</a:t>
            </a:r>
            <a:r>
              <a:rPr lang="en-US" altLang="zh-CN" sz="2200" b="1" dirty="0"/>
              <a:t>R</a:t>
            </a:r>
            <a:r>
              <a:rPr lang="en-US" altLang="zh-CN" sz="2200" baseline="-25000" dirty="0"/>
              <a:t>0</a:t>
            </a:r>
            <a:r>
              <a:rPr lang="en-US" altLang="zh-CN" sz="2200" dirty="0"/>
              <a:t>)</a:t>
            </a:r>
            <a:r>
              <a:rPr lang="en-US" altLang="zh-CN" sz="2200" i="1" baseline="-25000" dirty="0" err="1"/>
              <a:t>iw</a:t>
            </a:r>
            <a:r>
              <a:rPr lang="en-US" altLang="zh-CN" sz="2200" dirty="0"/>
              <a:t>=0, otherwise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Similarity</a:t>
            </a:r>
            <a:r>
              <a:rPr lang="en-US" altLang="zh-CN" sz="2400" dirty="0"/>
              <a:t> of each </a:t>
            </a:r>
            <a:r>
              <a:rPr lang="en-US" altLang="zh-CN" sz="2400" b="1" dirty="0"/>
              <a:t>attribute pair</a:t>
            </a:r>
            <a:r>
              <a:rPr lang="en-US" altLang="zh-CN" sz="2400" dirty="0"/>
              <a:t> (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i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j</a:t>
            </a:r>
            <a:r>
              <a:rPr lang="en-US" altLang="zh-CN" sz="2400" dirty="0"/>
              <a:t>)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400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C161DCF2-AC28-43C2-8AC0-3548A37DD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95224"/>
              </p:ext>
            </p:extLst>
          </p:nvPr>
        </p:nvGraphicFramePr>
        <p:xfrm>
          <a:off x="10087433" y="4008794"/>
          <a:ext cx="2052703" cy="50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7" name="Equation" r:id="rId4" imgW="990360" imgH="241200" progId="Equation.DSMT4">
                  <p:embed/>
                </p:oleObj>
              </mc:Choice>
              <mc:Fallback>
                <p:oleObj name="Equation" r:id="rId4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87433" y="4008794"/>
                        <a:ext cx="2052703" cy="500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5AFB758-CABA-4B24-9C48-E07E20596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45661"/>
              </p:ext>
            </p:extLst>
          </p:nvPr>
        </p:nvGraphicFramePr>
        <p:xfrm>
          <a:off x="7813365" y="4626114"/>
          <a:ext cx="2706742" cy="85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" name="Equation" r:id="rId6" imgW="1574640" imgH="495000" progId="Equation.DSMT4">
                  <p:embed/>
                </p:oleObj>
              </mc:Choice>
              <mc:Fallback>
                <p:oleObj name="Equation" r:id="rId6" imgW="15746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3365" y="4626114"/>
                        <a:ext cx="2706742" cy="85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C1BB3A6-F199-4645-B596-1ECF5F159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14930"/>
              </p:ext>
            </p:extLst>
          </p:nvPr>
        </p:nvGraphicFramePr>
        <p:xfrm>
          <a:off x="7813365" y="5519921"/>
          <a:ext cx="3370618" cy="73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9" name="Equation" r:id="rId8" imgW="1981080" imgH="431640" progId="Equation.DSMT4">
                  <p:embed/>
                </p:oleObj>
              </mc:Choice>
              <mc:Fallback>
                <p:oleObj name="Equation" r:id="rId8" imgW="1981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3365" y="5519921"/>
                        <a:ext cx="3370618" cy="734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0F334C4-250A-44D0-A2F1-466A94A0E34C}"/>
              </a:ext>
            </a:extLst>
          </p:cNvPr>
          <p:cNvCxnSpPr>
            <a:cxnSpLocks/>
          </p:cNvCxnSpPr>
          <p:nvPr/>
        </p:nvCxnSpPr>
        <p:spPr>
          <a:xfrm flipH="1">
            <a:off x="10520108" y="4396636"/>
            <a:ext cx="833692" cy="65513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10FAAB4-3621-406C-84F5-CE97BEE3F296}"/>
              </a:ext>
            </a:extLst>
          </p:cNvPr>
          <p:cNvCxnSpPr>
            <a:cxnSpLocks/>
          </p:cNvCxnSpPr>
          <p:nvPr/>
        </p:nvCxnSpPr>
        <p:spPr>
          <a:xfrm flipH="1">
            <a:off x="11035430" y="4396636"/>
            <a:ext cx="488187" cy="1240076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DE3A9C87-0B8E-4289-B448-3910FDF20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4341" y="1641831"/>
            <a:ext cx="2055396" cy="76283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6B44A90-74EC-412D-A1CD-5C55D25B9B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4341" y="2807331"/>
            <a:ext cx="2055396" cy="762836"/>
          </a:xfrm>
          <a:prstGeom prst="rect">
            <a:avLst/>
          </a:prstGeom>
        </p:spPr>
      </p:pic>
      <p:sp>
        <p:nvSpPr>
          <p:cNvPr id="37" name=" 135">
            <a:extLst>
              <a:ext uri="{FF2B5EF4-FFF2-40B4-BE49-F238E27FC236}">
                <a16:creationId xmlns:a16="http://schemas.microsoft.com/office/drawing/2014/main" id="{E5DF2729-9502-4BED-87D2-C9E71A165F3A}"/>
              </a:ext>
            </a:extLst>
          </p:cNvPr>
          <p:cNvSpPr/>
          <p:nvPr/>
        </p:nvSpPr>
        <p:spPr>
          <a:xfrm>
            <a:off x="7860245" y="1764406"/>
            <a:ext cx="1164279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2" name=" 135">
            <a:extLst>
              <a:ext uri="{FF2B5EF4-FFF2-40B4-BE49-F238E27FC236}">
                <a16:creationId xmlns:a16="http://schemas.microsoft.com/office/drawing/2014/main" id="{0DF97FD8-E79D-4231-B630-7CC694D74F3E}"/>
              </a:ext>
            </a:extLst>
          </p:cNvPr>
          <p:cNvSpPr/>
          <p:nvPr/>
        </p:nvSpPr>
        <p:spPr>
          <a:xfrm rot="19756238">
            <a:off x="7974238" y="3224297"/>
            <a:ext cx="1140287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08714"/>
      </p:ext>
    </p:extLst>
  </p:cSld>
  <p:clrMapOvr>
    <a:masterClrMapping/>
  </p:clrMapOvr>
  <p:transition advTm="9309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Methodology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13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127760"/>
            <a:ext cx="10515600" cy="477774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Construct Heterogeneous Graph </a:t>
            </a:r>
            <a:r>
              <a:rPr lang="en-US" altLang="zh-CN" sz="2800" i="1" dirty="0"/>
              <a:t>G</a:t>
            </a:r>
            <a:r>
              <a:rPr lang="en-US" altLang="zh-CN" sz="2800" dirty="0"/>
              <a:t>’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Heterogeneous Relation </a:t>
            </a:r>
            <a:r>
              <a:rPr lang="en-US" altLang="zh-CN" sz="2400" i="1" dirty="0"/>
              <a:t>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={(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i</a:t>
            </a:r>
            <a:r>
              <a:rPr lang="en-US" altLang="zh-CN" sz="2400" dirty="0"/>
              <a:t>, </a:t>
            </a:r>
            <a:r>
              <a:rPr lang="en-US" altLang="zh-CN" sz="2400" i="1" dirty="0"/>
              <a:t>a</a:t>
            </a:r>
            <a:r>
              <a:rPr lang="en-US" altLang="zh-CN" sz="2400" i="1" baseline="-25000" dirty="0"/>
              <a:t>w</a:t>
            </a:r>
            <a:r>
              <a:rPr lang="en-US" altLang="zh-CN" sz="2400" dirty="0"/>
              <a:t>)}</a:t>
            </a:r>
            <a:endParaRPr lang="en-US" altLang="zh-CN" sz="500" baseline="-250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Explore </a:t>
            </a:r>
            <a:r>
              <a:rPr lang="en-US" altLang="zh-CN" sz="2400" b="1" dirty="0"/>
              <a:t>Higher-order Substructure</a:t>
            </a:r>
            <a:endParaRPr lang="en-US" altLang="zh-CN" sz="24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3 </a:t>
            </a:r>
            <a:r>
              <a:rPr lang="en-US" altLang="zh-CN" sz="2400" b="1" dirty="0"/>
              <a:t>Motif</a:t>
            </a:r>
            <a:r>
              <a:rPr lang="en-US" altLang="zh-CN" sz="2400" dirty="0"/>
              <a:t> {</a:t>
            </a:r>
            <a:r>
              <a:rPr lang="en-US" altLang="zh-CN" sz="2400" i="1" dirty="0"/>
              <a:t>M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 </a:t>
            </a:r>
            <a:r>
              <a:rPr lang="en-US" altLang="zh-CN" sz="2400" i="1" dirty="0"/>
              <a:t>M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 </a:t>
            </a:r>
            <a:r>
              <a:rPr lang="en-US" altLang="zh-CN" sz="2400" i="1" dirty="0"/>
              <a:t>M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3 </a:t>
            </a:r>
            <a:r>
              <a:rPr lang="en-US" altLang="zh-CN" sz="2400" b="1" dirty="0"/>
              <a:t>Relation Matrices</a:t>
            </a:r>
            <a:r>
              <a:rPr lang="en-US" altLang="zh-CN" sz="2400" dirty="0"/>
              <a:t> {</a:t>
            </a:r>
            <a:r>
              <a:rPr lang="en-US" altLang="zh-CN" sz="2400" b="1" dirty="0"/>
              <a:t>R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∈</a:t>
            </a:r>
            <a:r>
              <a:rPr lang="en-US" altLang="zh-CN" sz="2400" i="1" dirty="0"/>
              <a:t>R</a:t>
            </a:r>
            <a:r>
              <a:rPr lang="en-US" altLang="zh-CN" sz="2400" i="1" baseline="30000" dirty="0"/>
              <a:t>n</a:t>
            </a:r>
            <a:r>
              <a:rPr lang="en-US" altLang="zh-CN" sz="2400" baseline="30000" dirty="0"/>
              <a:t>×</a:t>
            </a:r>
            <a:r>
              <a:rPr lang="en-US" altLang="zh-CN" sz="2400" i="1" baseline="30000" dirty="0"/>
              <a:t>m</a:t>
            </a:r>
            <a:r>
              <a:rPr lang="en-US" altLang="zh-CN" sz="2400" dirty="0"/>
              <a:t>, </a:t>
            </a:r>
            <a:r>
              <a:rPr lang="en-US" altLang="zh-CN" sz="2400" b="1" dirty="0"/>
              <a:t>R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∈</a:t>
            </a:r>
            <a:r>
              <a:rPr lang="en-US" altLang="zh-CN" sz="2400" i="1" dirty="0"/>
              <a:t>R</a:t>
            </a:r>
            <a:r>
              <a:rPr lang="en-US" altLang="zh-CN" sz="2400" i="1" baseline="30000" dirty="0"/>
              <a:t>n</a:t>
            </a:r>
            <a:r>
              <a:rPr lang="en-US" altLang="zh-CN" sz="2400" baseline="30000" dirty="0"/>
              <a:t>×</a:t>
            </a:r>
            <a:r>
              <a:rPr lang="en-US" altLang="zh-CN" sz="2400" i="1" baseline="30000" dirty="0"/>
              <a:t>m</a:t>
            </a:r>
            <a:r>
              <a:rPr lang="en-US" altLang="zh-CN" sz="2400" dirty="0"/>
              <a:t>, </a:t>
            </a:r>
            <a:r>
              <a:rPr lang="en-US" altLang="zh-CN" sz="2400" b="1" dirty="0"/>
              <a:t>R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∈</a:t>
            </a:r>
            <a:r>
              <a:rPr lang="en-US" altLang="zh-CN" sz="2400" i="1" dirty="0"/>
              <a:t>R</a:t>
            </a:r>
            <a:r>
              <a:rPr lang="en-US" altLang="zh-CN" sz="2400" i="1" baseline="30000" dirty="0"/>
              <a:t>n</a:t>
            </a:r>
            <a:r>
              <a:rPr lang="en-US" altLang="zh-CN" sz="2400" baseline="30000" dirty="0"/>
              <a:t>×</a:t>
            </a:r>
            <a:r>
              <a:rPr lang="en-US" altLang="zh-CN" sz="2400" i="1" baseline="30000" dirty="0"/>
              <a:t>m</a:t>
            </a:r>
            <a:r>
              <a:rPr lang="en-US" altLang="zh-CN" sz="2400" dirty="0"/>
              <a:t>}</a:t>
            </a:r>
          </a:p>
          <a:p>
            <a:pPr lvl="3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(</a:t>
            </a:r>
            <a:r>
              <a:rPr lang="en-US" altLang="zh-CN" sz="2200" b="1" dirty="0"/>
              <a:t>R</a:t>
            </a:r>
            <a:r>
              <a:rPr lang="en-US" altLang="zh-CN" sz="2200" i="1" baseline="-25000" dirty="0"/>
              <a:t>t</a:t>
            </a:r>
            <a:r>
              <a:rPr lang="en-US" altLang="zh-CN" sz="2200" dirty="0"/>
              <a:t>)</a:t>
            </a:r>
            <a:r>
              <a:rPr lang="en-US" altLang="zh-CN" sz="2200" i="1" baseline="-25000" dirty="0" err="1"/>
              <a:t>iw</a:t>
            </a:r>
            <a:r>
              <a:rPr lang="en-US" altLang="zh-CN" sz="2200" dirty="0"/>
              <a:t> as co-occurrence counts of (</a:t>
            </a:r>
            <a:r>
              <a:rPr lang="en-US" altLang="zh-CN" sz="2200" i="1" dirty="0"/>
              <a:t>v</a:t>
            </a:r>
            <a:r>
              <a:rPr lang="en-US" altLang="zh-CN" sz="2200" i="1" baseline="-25000" dirty="0"/>
              <a:t>i</a:t>
            </a:r>
            <a:r>
              <a:rPr lang="en-US" altLang="zh-CN" sz="2200" dirty="0"/>
              <a:t>, </a:t>
            </a:r>
            <a:r>
              <a:rPr lang="en-US" altLang="zh-CN" sz="2200" i="1" dirty="0"/>
              <a:t>a</a:t>
            </a:r>
            <a:r>
              <a:rPr lang="en-US" altLang="zh-CN" sz="2200" i="1" baseline="-25000" dirty="0"/>
              <a:t>w</a:t>
            </a:r>
            <a:r>
              <a:rPr lang="en-US" altLang="zh-CN" sz="2200" dirty="0"/>
              <a:t>) in </a:t>
            </a:r>
            <a:r>
              <a:rPr lang="en-US" altLang="zh-CN" sz="2200" i="1" dirty="0"/>
              <a:t>M</a:t>
            </a:r>
            <a:r>
              <a:rPr lang="en-US" altLang="zh-CN" sz="2200" i="1" baseline="-25000" dirty="0"/>
              <a:t>t</a:t>
            </a:r>
            <a:r>
              <a:rPr lang="en-US" altLang="zh-CN" sz="2200" dirty="0"/>
              <a:t> (</a:t>
            </a:r>
            <a:r>
              <a:rPr lang="en-US" altLang="zh-CN" sz="2200" i="1" dirty="0"/>
              <a:t>t</a:t>
            </a:r>
            <a:r>
              <a:rPr lang="en-US" altLang="zh-CN" sz="2200" dirty="0"/>
              <a:t>∈{1, 2})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Combine</a:t>
            </a:r>
            <a:r>
              <a:rPr lang="en-US" altLang="zh-CN" sz="2400" dirty="0"/>
              <a:t> the </a:t>
            </a:r>
            <a:r>
              <a:rPr lang="en-US" altLang="zh-CN" sz="2400" b="1" dirty="0"/>
              <a:t>normalized relation matrices</a:t>
            </a:r>
            <a:r>
              <a:rPr lang="en-US" altLang="zh-CN" sz="2400" dirty="0"/>
              <a:t>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Heterogeneous Adjacency Matrix</a:t>
            </a:r>
            <a:r>
              <a:rPr lang="en-US" altLang="zh-CN" sz="2400" dirty="0"/>
              <a:t> </a:t>
            </a:r>
            <a:r>
              <a:rPr lang="en-US" altLang="zh-CN" sz="2400" b="1" dirty="0"/>
              <a:t>B</a:t>
            </a:r>
            <a:r>
              <a:rPr lang="en-US" altLang="zh-CN" sz="2400" dirty="0"/>
              <a:t>∈</a:t>
            </a:r>
            <a:r>
              <a:rPr lang="en-US" altLang="zh-CN" sz="2400" i="1" dirty="0"/>
              <a:t>R</a:t>
            </a:r>
            <a:r>
              <a:rPr lang="en-US" altLang="zh-CN" sz="2400" baseline="30000" dirty="0"/>
              <a:t>(</a:t>
            </a:r>
            <a:r>
              <a:rPr lang="en-US" altLang="zh-CN" sz="2400" i="1" baseline="30000" dirty="0" err="1"/>
              <a:t>n</a:t>
            </a:r>
            <a:r>
              <a:rPr lang="en-US" altLang="zh-CN" sz="2400" baseline="30000" dirty="0" err="1"/>
              <a:t>+</a:t>
            </a:r>
            <a:r>
              <a:rPr lang="en-US" altLang="zh-CN" sz="2400" i="1" baseline="30000" dirty="0" err="1"/>
              <a:t>m</a:t>
            </a:r>
            <a:r>
              <a:rPr lang="en-US" altLang="zh-CN" sz="2400" baseline="30000" dirty="0"/>
              <a:t>)×(</a:t>
            </a:r>
            <a:r>
              <a:rPr lang="en-US" altLang="zh-CN" sz="2400" i="1" baseline="30000" dirty="0" err="1"/>
              <a:t>n</a:t>
            </a:r>
            <a:r>
              <a:rPr lang="en-US" altLang="zh-CN" sz="2400" baseline="30000" dirty="0" err="1"/>
              <a:t>+</a:t>
            </a:r>
            <a:r>
              <a:rPr lang="en-US" altLang="zh-CN" sz="2400" i="1" baseline="30000" dirty="0" err="1"/>
              <a:t>m</a:t>
            </a:r>
            <a:r>
              <a:rPr lang="en-US" altLang="zh-CN" sz="2400" baseline="30000" dirty="0"/>
              <a:t>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0145FC-409A-415B-AF60-D1AB3ECE0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08" y="1270420"/>
            <a:ext cx="4292786" cy="1574021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08167228-E890-4E83-A56B-DB501CF98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314041"/>
              </p:ext>
            </p:extLst>
          </p:nvPr>
        </p:nvGraphicFramePr>
        <p:xfrm>
          <a:off x="4379039" y="4159250"/>
          <a:ext cx="3094288" cy="50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5" name="Equation" r:id="rId5" imgW="1485720" imgH="241200" progId="Equation.DSMT4">
                  <p:embed/>
                </p:oleObj>
              </mc:Choice>
              <mc:Fallback>
                <p:oleObj name="Equation" r:id="rId5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9039" y="4159250"/>
                        <a:ext cx="3094288" cy="50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B7DCAA5-2ABB-4F88-9270-6EA195E84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62023"/>
              </p:ext>
            </p:extLst>
          </p:nvPr>
        </p:nvGraphicFramePr>
        <p:xfrm>
          <a:off x="7670093" y="3979806"/>
          <a:ext cx="4072180" cy="83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6" name="Equation" r:id="rId7" imgW="2234880" imgH="457200" progId="Equation.DSMT4">
                  <p:embed/>
                </p:oleObj>
              </mc:Choice>
              <mc:Fallback>
                <p:oleObj name="Equation" r:id="rId7" imgW="2234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0093" y="3979806"/>
                        <a:ext cx="4072180" cy="832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1AC7249-3033-4D81-A9FB-D09D6F2D8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7303"/>
              </p:ext>
            </p:extLst>
          </p:nvPr>
        </p:nvGraphicFramePr>
        <p:xfrm>
          <a:off x="4988806" y="5142547"/>
          <a:ext cx="1671554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Equation" r:id="rId9" imgW="888840" imgH="482400" progId="Equation.DSMT4">
                  <p:embed/>
                </p:oleObj>
              </mc:Choice>
              <mc:Fallback>
                <p:oleObj name="Equation" r:id="rId9" imgW="888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8806" y="5142547"/>
                        <a:ext cx="1671554" cy="90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15073E9B-B574-474A-A34A-8CF8C026F8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5572" y="5012257"/>
            <a:ext cx="1933420" cy="195634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9121EA2-3D29-4597-BB16-3CE99367CCA3}"/>
              </a:ext>
            </a:extLst>
          </p:cNvPr>
          <p:cNvSpPr txBox="1"/>
          <p:nvPr/>
        </p:nvSpPr>
        <p:spPr>
          <a:xfrm>
            <a:off x="3025394" y="5146734"/>
            <a:ext cx="1933420" cy="3693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Relation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C27100-5684-47B5-BF37-9A322DA4BFD6}"/>
              </a:ext>
            </a:extLst>
          </p:cNvPr>
          <p:cNvSpPr txBox="1"/>
          <p:nvPr/>
        </p:nvSpPr>
        <p:spPr>
          <a:xfrm>
            <a:off x="6914479" y="5331400"/>
            <a:ext cx="1671554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Relation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1F5246-CBFE-492C-82B2-BBA36E021FA4}"/>
              </a:ext>
            </a:extLst>
          </p:cNvPr>
          <p:cNvSpPr txBox="1"/>
          <p:nvPr/>
        </p:nvSpPr>
        <p:spPr>
          <a:xfrm>
            <a:off x="6995092" y="6080466"/>
            <a:ext cx="1350002" cy="6463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Relation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FB03997-9816-4B7F-86DD-88D8C36C971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958814" y="5331400"/>
            <a:ext cx="616486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334297E3-406C-4284-B244-B84FA78A9794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6616700" y="5331400"/>
            <a:ext cx="297779" cy="3231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5DC4A1E-EF0E-4425-988C-DFDE7E72267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6490514" y="5926363"/>
            <a:ext cx="504578" cy="47726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 135">
            <a:extLst>
              <a:ext uri="{FF2B5EF4-FFF2-40B4-BE49-F238E27FC236}">
                <a16:creationId xmlns:a16="http://schemas.microsoft.com/office/drawing/2014/main" id="{D499840A-A92E-42D7-B744-516C06A48448}"/>
              </a:ext>
            </a:extLst>
          </p:cNvPr>
          <p:cNvSpPr/>
          <p:nvPr/>
        </p:nvSpPr>
        <p:spPr>
          <a:xfrm>
            <a:off x="6598570" y="1687358"/>
            <a:ext cx="585254" cy="465992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37940"/>
      </p:ext>
    </p:extLst>
  </p:cSld>
  <p:clrMapOvr>
    <a:masterClrMapping/>
  </p:clrMapOvr>
  <p:transition advTm="9309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Methodology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14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127760"/>
            <a:ext cx="10515600" cy="46024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Learn Embeddings</a:t>
            </a:r>
            <a:r>
              <a:rPr lang="en-US" altLang="zh-CN" sz="2800" dirty="0"/>
              <a:t> {</a:t>
            </a:r>
            <a:r>
              <a:rPr lang="en-US" altLang="zh-CN" sz="2800" b="1" dirty="0"/>
              <a:t>x</a:t>
            </a:r>
            <a:r>
              <a:rPr lang="en-US" altLang="zh-CN" sz="2800" i="1" baseline="-25000" dirty="0"/>
              <a:t>vi</a:t>
            </a:r>
            <a:r>
              <a:rPr lang="en-US" altLang="zh-CN" sz="2800" dirty="0"/>
              <a:t>, </a:t>
            </a:r>
            <a:r>
              <a:rPr lang="en-US" altLang="zh-CN" sz="2800" b="1" dirty="0" err="1"/>
              <a:t>x</a:t>
            </a:r>
            <a:r>
              <a:rPr lang="en-US" altLang="zh-CN" sz="2800" i="1" baseline="-25000" dirty="0" err="1"/>
              <a:t>aj</a:t>
            </a:r>
            <a:r>
              <a:rPr lang="en-US" altLang="zh-CN" sz="2800" dirty="0"/>
              <a:t>}</a:t>
            </a:r>
            <a:endParaRPr lang="en-US" altLang="zh-CN" sz="500" b="1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Basic Unified Model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Use the </a:t>
            </a:r>
            <a:r>
              <a:rPr lang="en-US" altLang="zh-CN" sz="2400" b="1" dirty="0"/>
              <a:t>MF Obj. </a:t>
            </a:r>
            <a:r>
              <a:rPr lang="en-US" altLang="zh-CN" sz="2400" dirty="0"/>
              <a:t>of </a:t>
            </a:r>
            <a:r>
              <a:rPr lang="en-US" altLang="zh-CN" sz="2400" b="1" i="1" dirty="0" err="1"/>
              <a:t>DeepWalk</a:t>
            </a:r>
            <a:r>
              <a:rPr lang="en-US" altLang="zh-CN" sz="2400" dirty="0"/>
              <a:t> </a:t>
            </a:r>
            <a:r>
              <a:rPr lang="en-US" altLang="zh-CN" sz="2000" dirty="0"/>
              <a:t>[</a:t>
            </a:r>
            <a:r>
              <a:rPr lang="en-US" altLang="zh-CN" sz="2000" dirty="0" err="1"/>
              <a:t>Jiezhong</a:t>
            </a:r>
            <a:r>
              <a:rPr lang="en-US" altLang="zh-CN" sz="2000" dirty="0"/>
              <a:t> Q., 2018]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32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0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Learn the </a:t>
            </a:r>
            <a:r>
              <a:rPr lang="en-US" altLang="zh-CN" sz="2400" b="1" dirty="0"/>
              <a:t>Embeddings</a:t>
            </a:r>
            <a:r>
              <a:rPr lang="en-US" altLang="zh-CN" sz="2400" dirty="0"/>
              <a:t> via </a:t>
            </a:r>
            <a:r>
              <a:rPr lang="en-US" altLang="zh-CN" sz="2400" b="1" dirty="0"/>
              <a:t>SVD</a:t>
            </a:r>
            <a:endParaRPr lang="en-US" altLang="zh-CN" sz="2400" dirty="0"/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Use </a:t>
            </a:r>
            <a:r>
              <a:rPr lang="en-US" altLang="zh-CN" sz="2400" b="1" dirty="0"/>
              <a:t>top</a:t>
            </a:r>
            <a:r>
              <a:rPr lang="en-US" altLang="zh-CN" sz="2400" dirty="0"/>
              <a:t>-</a:t>
            </a:r>
            <a:r>
              <a:rPr lang="en-US" altLang="zh-CN" sz="2400" i="1" dirty="0"/>
              <a:t>k</a:t>
            </a:r>
            <a:r>
              <a:rPr lang="en-US" altLang="zh-CN" sz="2400" dirty="0"/>
              <a:t> </a:t>
            </a:r>
            <a:r>
              <a:rPr lang="en-US" altLang="zh-CN" sz="2400" b="1" dirty="0"/>
              <a:t>singular values</a:t>
            </a:r>
            <a:r>
              <a:rPr lang="en-US" altLang="zh-CN" sz="2400" dirty="0"/>
              <a:t> to approximate the reconstruction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Adopt </a:t>
            </a:r>
            <a:r>
              <a:rPr lang="en-US" altLang="zh-CN" sz="2400" b="1" dirty="0"/>
              <a:t>X</a:t>
            </a:r>
            <a:r>
              <a:rPr lang="en-US" altLang="zh-CN" sz="2400" baseline="30000" dirty="0"/>
              <a:t>*</a:t>
            </a:r>
            <a:r>
              <a:rPr lang="en-US" altLang="zh-CN" sz="2400" dirty="0"/>
              <a:t> as the </a:t>
            </a:r>
            <a:r>
              <a:rPr lang="en-US" altLang="zh-CN" sz="2400" b="1" dirty="0"/>
              <a:t>final result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DEE92CB-B410-474D-8E66-7AD30E8F3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91654"/>
              </p:ext>
            </p:extLst>
          </p:nvPr>
        </p:nvGraphicFramePr>
        <p:xfrm>
          <a:off x="3881718" y="2593385"/>
          <a:ext cx="4428564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4" name="Equation" r:id="rId4" imgW="2641320" imgH="431640" progId="Equation.DSMT4">
                  <p:embed/>
                </p:oleObj>
              </mc:Choice>
              <mc:Fallback>
                <p:oleObj name="Equation" r:id="rId4" imgW="2641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1718" y="2593385"/>
                        <a:ext cx="4428564" cy="723900"/>
                      </a:xfrm>
                      <a:prstGeom prst="rect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B3F81F9-8478-42A3-8D62-62926C341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66336"/>
              </p:ext>
            </p:extLst>
          </p:nvPr>
        </p:nvGraphicFramePr>
        <p:xfrm>
          <a:off x="8828495" y="2339510"/>
          <a:ext cx="31527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5" name="Equation" r:id="rId6" imgW="2133360" imgH="431640" progId="Equation.DSMT4">
                  <p:embed/>
                </p:oleObj>
              </mc:Choice>
              <mc:Fallback>
                <p:oleObj name="Equation" r:id="rId6" imgW="2133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28495" y="2339510"/>
                        <a:ext cx="31527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E35090D0-23DD-47A8-8D37-2FF9EB931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35319"/>
              </p:ext>
            </p:extLst>
          </p:nvPr>
        </p:nvGraphicFramePr>
        <p:xfrm>
          <a:off x="8828495" y="2945128"/>
          <a:ext cx="1633048" cy="73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6" name="Equation" r:id="rId8" imgW="965160" imgH="431640" progId="Equation.DSMT4">
                  <p:embed/>
                </p:oleObj>
              </mc:Choice>
              <mc:Fallback>
                <p:oleObj name="Equation" r:id="rId8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28495" y="2945128"/>
                        <a:ext cx="1633048" cy="730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5CEC6FD-7A31-4260-BC66-E7968F2A7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608604"/>
              </p:ext>
            </p:extLst>
          </p:nvPr>
        </p:nvGraphicFramePr>
        <p:xfrm>
          <a:off x="2150458" y="4700635"/>
          <a:ext cx="32559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7" name="Equation" r:id="rId10" imgW="1879560" imgH="368280" progId="Equation.DSMT4">
                  <p:embed/>
                </p:oleObj>
              </mc:Choice>
              <mc:Fallback>
                <p:oleObj name="Equation" r:id="rId10" imgW="1879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0458" y="4700635"/>
                        <a:ext cx="3255963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CF012804-7EA9-42DC-9449-2FE74A3AC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28447"/>
              </p:ext>
            </p:extLst>
          </p:nvPr>
        </p:nvGraphicFramePr>
        <p:xfrm>
          <a:off x="6231957" y="4667378"/>
          <a:ext cx="35671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8"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31957" y="4667378"/>
                        <a:ext cx="3567113" cy="584200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5">
                            <a:lumMod val="75000"/>
                          </a:schemeClr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EDCDACE-F2F8-4FDB-B902-62C65A849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55153"/>
              </p:ext>
            </p:extLst>
          </p:nvPr>
        </p:nvGraphicFramePr>
        <p:xfrm>
          <a:off x="3796551" y="5384459"/>
          <a:ext cx="42592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9" name="Equation" r:id="rId14" imgW="1955520" imgH="291960" progId="Equation.DSMT4">
                  <p:embed/>
                </p:oleObj>
              </mc:Choice>
              <mc:Fallback>
                <p:oleObj name="Equation" r:id="rId14" imgW="1955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96551" y="5384459"/>
                        <a:ext cx="425926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9846B78-3568-409A-82B2-A26E018D0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601055"/>
              </p:ext>
            </p:extLst>
          </p:nvPr>
        </p:nvGraphicFramePr>
        <p:xfrm>
          <a:off x="1439274" y="2519298"/>
          <a:ext cx="1671554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0" name="Equation" r:id="rId16" imgW="888840" imgH="482400" progId="Equation.DSMT4">
                  <p:embed/>
                </p:oleObj>
              </mc:Choice>
              <mc:Fallback>
                <p:oleObj name="Equation" r:id="rId16" imgW="888840" imgH="482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1AC7249-3033-4D81-A9FB-D09D6F2D8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39274" y="2519298"/>
                        <a:ext cx="1671554" cy="90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 135">
            <a:extLst>
              <a:ext uri="{FF2B5EF4-FFF2-40B4-BE49-F238E27FC236}">
                <a16:creationId xmlns:a16="http://schemas.microsoft.com/office/drawing/2014/main" id="{9E83F7D2-FBA6-4A60-9083-4FA0332067AE}"/>
              </a:ext>
            </a:extLst>
          </p:cNvPr>
          <p:cNvSpPr/>
          <p:nvPr/>
        </p:nvSpPr>
        <p:spPr>
          <a:xfrm>
            <a:off x="5428387" y="4700635"/>
            <a:ext cx="667612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 135">
            <a:extLst>
              <a:ext uri="{FF2B5EF4-FFF2-40B4-BE49-F238E27FC236}">
                <a16:creationId xmlns:a16="http://schemas.microsoft.com/office/drawing/2014/main" id="{F0FB3E27-BAE2-46AC-912A-D91DF7FB1AD3}"/>
              </a:ext>
            </a:extLst>
          </p:cNvPr>
          <p:cNvSpPr/>
          <p:nvPr/>
        </p:nvSpPr>
        <p:spPr>
          <a:xfrm>
            <a:off x="3110828" y="2714162"/>
            <a:ext cx="667612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B80AAF5E-3E5F-401A-A41B-6CF3055AACC9}"/>
              </a:ext>
            </a:extLst>
          </p:cNvPr>
          <p:cNvSpPr/>
          <p:nvPr/>
        </p:nvSpPr>
        <p:spPr>
          <a:xfrm>
            <a:off x="8532182" y="2394803"/>
            <a:ext cx="296313" cy="115640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5016"/>
      </p:ext>
    </p:extLst>
  </p:cSld>
  <p:clrMapOvr>
    <a:masterClrMapping/>
  </p:clrMapOvr>
  <p:transition advTm="9309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Methodology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15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127760"/>
            <a:ext cx="10515600" cy="46024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Learn Embeddings</a:t>
            </a:r>
            <a:r>
              <a:rPr lang="en-US" altLang="zh-CN" sz="2800" dirty="0"/>
              <a:t> {</a:t>
            </a:r>
            <a:r>
              <a:rPr lang="en-US" altLang="zh-CN" sz="2800" b="1" dirty="0"/>
              <a:t>x</a:t>
            </a:r>
            <a:r>
              <a:rPr lang="en-US" altLang="zh-CN" sz="2800" i="1" baseline="-25000" dirty="0"/>
              <a:t>vi</a:t>
            </a:r>
            <a:r>
              <a:rPr lang="en-US" altLang="zh-CN" sz="2800" dirty="0"/>
              <a:t>, </a:t>
            </a:r>
            <a:r>
              <a:rPr lang="en-US" altLang="zh-CN" sz="2800" b="1" dirty="0" err="1"/>
              <a:t>x</a:t>
            </a:r>
            <a:r>
              <a:rPr lang="en-US" altLang="zh-CN" sz="2800" i="1" baseline="-25000" dirty="0" err="1"/>
              <a:t>aj</a:t>
            </a:r>
            <a:r>
              <a:rPr lang="en-US" altLang="zh-CN" sz="2800" dirty="0"/>
              <a:t>}</a:t>
            </a:r>
            <a:endParaRPr lang="en-US" altLang="zh-CN" sz="500" b="1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Side-Enhancement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Use </a:t>
            </a:r>
            <a:r>
              <a:rPr lang="en-US" altLang="zh-CN" sz="2400" b="1" dirty="0"/>
              <a:t>other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info.</a:t>
            </a:r>
            <a:r>
              <a:rPr lang="en-US" altLang="zh-CN" sz="2400" b="1" dirty="0"/>
              <a:t> </a:t>
            </a:r>
            <a:r>
              <a:rPr lang="en-US" altLang="zh-CN" sz="2400" dirty="0"/>
              <a:t>to </a:t>
            </a:r>
            <a:r>
              <a:rPr lang="en-US" altLang="zh-CN" sz="2400" b="1" dirty="0"/>
              <a:t>enhance the learned </a:t>
            </a:r>
            <a:r>
              <a:rPr lang="en-US" altLang="zh-CN" sz="2400" b="1" dirty="0" err="1"/>
              <a:t>emb</a:t>
            </a:r>
            <a:r>
              <a:rPr lang="en-US" altLang="zh-CN" sz="2400" b="1" dirty="0"/>
              <a:t>.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Based on </a:t>
            </a:r>
            <a:r>
              <a:rPr lang="en-US" altLang="zh-CN" sz="2400" b="1" dirty="0"/>
              <a:t>Graph Regularization</a:t>
            </a:r>
            <a:r>
              <a:rPr lang="en-US" altLang="zh-CN" sz="2400" dirty="0"/>
              <a:t>:</a:t>
            </a:r>
            <a:endParaRPr lang="en-US" altLang="zh-CN" sz="100" b="1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600" b="1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Example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Info.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Structure</a:t>
            </a:r>
            <a:r>
              <a:rPr lang="en-US" altLang="zh-CN" dirty="0"/>
              <a:t> – Modularity Matrix </a:t>
            </a:r>
            <a:r>
              <a:rPr lang="en-US" altLang="zh-CN" b="1" dirty="0"/>
              <a:t>Q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 Similarity</a:t>
            </a:r>
            <a:r>
              <a:rPr lang="en-US" altLang="zh-CN" dirty="0"/>
              <a:t> – Attribute Similarity Matrix </a:t>
            </a:r>
            <a:r>
              <a:rPr lang="en-US" altLang="zh-CN" b="1" dirty="0"/>
              <a:t>S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1000" b="1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Side-Enhancement Obj.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400" b="1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1DA1006-681B-4C57-9C36-A152EDDD9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0233"/>
              </p:ext>
            </p:extLst>
          </p:nvPr>
        </p:nvGraphicFramePr>
        <p:xfrm>
          <a:off x="3596640" y="2851944"/>
          <a:ext cx="4659086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8" name="Equation" r:id="rId4" imgW="3047760" imgH="444240" progId="Equation.DSMT4">
                  <p:embed/>
                </p:oleObj>
              </mc:Choice>
              <mc:Fallback>
                <p:oleObj name="Equation" r:id="rId4" imgW="3047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6640" y="2851944"/>
                        <a:ext cx="4659086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A34A32C-B287-4DB1-A090-7652DCBBB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793662"/>
              </p:ext>
            </p:extLst>
          </p:nvPr>
        </p:nvGraphicFramePr>
        <p:xfrm>
          <a:off x="8601008" y="2954338"/>
          <a:ext cx="223769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" name="Equation" r:id="rId6" imgW="1257120" imgH="266400" progId="Equation.DSMT4">
                  <p:embed/>
                </p:oleObj>
              </mc:Choice>
              <mc:Fallback>
                <p:oleObj name="Equation" r:id="rId6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1008" y="2954338"/>
                        <a:ext cx="2237692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A8F73ADA-F3E3-4DC2-A1C9-8F976DDA7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35489"/>
              </p:ext>
            </p:extLst>
          </p:nvPr>
        </p:nvGraphicFramePr>
        <p:xfrm>
          <a:off x="8295050" y="3521160"/>
          <a:ext cx="29559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0" name="Equation" r:id="rId8" imgW="1765080" imgH="241200" progId="Equation.DSMT4">
                  <p:embed/>
                </p:oleObj>
              </mc:Choice>
              <mc:Fallback>
                <p:oleObj name="Equation" r:id="rId8" imgW="1765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95050" y="3521160"/>
                        <a:ext cx="295592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C49FA8C-80AE-441E-B2A8-DFD8669F3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933620"/>
              </p:ext>
            </p:extLst>
          </p:nvPr>
        </p:nvGraphicFramePr>
        <p:xfrm>
          <a:off x="8343053" y="3888311"/>
          <a:ext cx="2874426" cy="87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1" name="Equation" r:id="rId10" imgW="1676160" imgH="507960" progId="Equation.DSMT4">
                  <p:embed/>
                </p:oleObj>
              </mc:Choice>
              <mc:Fallback>
                <p:oleObj name="Equation" r:id="rId10" imgW="1676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43053" y="3888311"/>
                        <a:ext cx="2874426" cy="87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52C8FD0-7816-4322-8452-603F3C97D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56043"/>
              </p:ext>
            </p:extLst>
          </p:nvPr>
        </p:nvGraphicFramePr>
        <p:xfrm>
          <a:off x="1821589" y="5255578"/>
          <a:ext cx="64341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2" name="Equation" r:id="rId12" imgW="3619440" imgH="431640" progId="Equation.DSMT4">
                  <p:embed/>
                </p:oleObj>
              </mc:Choice>
              <mc:Fallback>
                <p:oleObj name="Equation" r:id="rId12" imgW="3619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1589" y="5255578"/>
                        <a:ext cx="643413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8AD3A76-D7DE-4432-B5C9-4AC21418A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47508"/>
              </p:ext>
            </p:extLst>
          </p:nvPr>
        </p:nvGraphicFramePr>
        <p:xfrm>
          <a:off x="8575675" y="5248275"/>
          <a:ext cx="3562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3" name="Equation" r:id="rId14" imgW="1904760" imgH="241200" progId="Equation.DSMT4">
                  <p:embed/>
                </p:oleObj>
              </mc:Choice>
              <mc:Fallback>
                <p:oleObj name="Equation" r:id="rId14" imgW="1904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75675" y="5248275"/>
                        <a:ext cx="356235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D844A3B-AE78-4A25-9466-E7155D7B4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73766"/>
              </p:ext>
            </p:extLst>
          </p:nvPr>
        </p:nvGraphicFramePr>
        <p:xfrm>
          <a:off x="8586788" y="5764213"/>
          <a:ext cx="24590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" name="Equation" r:id="rId16" imgW="1244520" imgH="228600" progId="Equation.DSMT4">
                  <p:embed/>
                </p:oleObj>
              </mc:Choice>
              <mc:Fallback>
                <p:oleObj name="Equation" r:id="rId16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86788" y="5764213"/>
                        <a:ext cx="2459037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1C7B9A4-BF15-4C7C-8EA2-42A9C1D2ABC7}"/>
              </a:ext>
            </a:extLst>
          </p:cNvPr>
          <p:cNvCxnSpPr>
            <a:cxnSpLocks/>
          </p:cNvCxnSpPr>
          <p:nvPr/>
        </p:nvCxnSpPr>
        <p:spPr>
          <a:xfrm flipV="1">
            <a:off x="8320450" y="5461794"/>
            <a:ext cx="280625" cy="2262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EAF95BD-B8D4-4742-B790-B4D69EE7171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343053" y="5700713"/>
            <a:ext cx="243735" cy="2897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D0E7159-7452-40FD-864F-FF60D09BFBA4}"/>
              </a:ext>
            </a:extLst>
          </p:cNvPr>
          <p:cNvCxnSpPr/>
          <p:nvPr/>
        </p:nvCxnSpPr>
        <p:spPr>
          <a:xfrm flipV="1">
            <a:off x="7353300" y="3657600"/>
            <a:ext cx="94175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35B73D3-9745-4F11-8F2E-F01F44807865}"/>
              </a:ext>
            </a:extLst>
          </p:cNvPr>
          <p:cNvCxnSpPr>
            <a:cxnSpLocks/>
          </p:cNvCxnSpPr>
          <p:nvPr/>
        </p:nvCxnSpPr>
        <p:spPr>
          <a:xfrm flipV="1">
            <a:off x="7988300" y="4241800"/>
            <a:ext cx="354753" cy="1397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4EE3330-8F9F-43DA-8B4C-ADBE37DC42D9}"/>
              </a:ext>
            </a:extLst>
          </p:cNvPr>
          <p:cNvSpPr txBox="1"/>
          <p:nvPr/>
        </p:nvSpPr>
        <p:spPr>
          <a:xfrm>
            <a:off x="8586788" y="4817726"/>
            <a:ext cx="2130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Rule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6341"/>
      </p:ext>
    </p:extLst>
  </p:cSld>
  <p:clrMapOvr>
    <a:masterClrMapping/>
  </p:clrMapOvr>
  <p:transition advTm="9309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362A6-3D2D-467E-B335-E68E4C9C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780"/>
            <a:ext cx="9144000" cy="23876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7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Experimental Evaluation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17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2" y="949959"/>
            <a:ext cx="10515601" cy="5333199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Performance Evaluation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12 real attributed network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11 Baselines/Competitors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(Only) With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Topo.</a:t>
            </a:r>
          </a:p>
          <a:p>
            <a:pPr lvl="3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</a:t>
            </a:r>
            <a:r>
              <a:rPr lang="en-US" altLang="zh-CN" sz="2200" b="1" dirty="0"/>
              <a:t>High-Order Proximity</a:t>
            </a:r>
            <a:r>
              <a:rPr lang="en-US" altLang="zh-CN" sz="2200" dirty="0"/>
              <a:t>: </a:t>
            </a:r>
            <a:r>
              <a:rPr lang="en-US" altLang="zh-CN" sz="2200" b="1" i="1" u="sng" dirty="0" err="1"/>
              <a:t>DeepWalk</a:t>
            </a:r>
            <a:r>
              <a:rPr lang="en-US" altLang="zh-CN" sz="2200" u="sng" dirty="0"/>
              <a:t>, </a:t>
            </a:r>
            <a:r>
              <a:rPr lang="en-US" altLang="zh-CN" sz="2200" b="1" i="1" u="sng" dirty="0"/>
              <a:t>node2vec</a:t>
            </a:r>
            <a:r>
              <a:rPr lang="en-US" altLang="zh-CN" sz="2200" u="sng" dirty="0"/>
              <a:t>, </a:t>
            </a:r>
            <a:r>
              <a:rPr lang="en-US" altLang="zh-CN" sz="2200" b="1" i="1" u="sng" dirty="0"/>
              <a:t>SDNE</a:t>
            </a:r>
          </a:p>
          <a:p>
            <a:pPr lvl="3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</a:t>
            </a:r>
            <a:r>
              <a:rPr lang="en-US" altLang="zh-CN" sz="2200" b="1" dirty="0"/>
              <a:t>Community Structure</a:t>
            </a:r>
            <a:r>
              <a:rPr lang="en-US" altLang="zh-CN" sz="2200" dirty="0"/>
              <a:t>: </a:t>
            </a:r>
            <a:r>
              <a:rPr lang="en-US" altLang="zh-CN" sz="2200" b="1" i="1" u="sng" dirty="0"/>
              <a:t>M-NMF</a:t>
            </a:r>
            <a:r>
              <a:rPr lang="en-US" altLang="zh-CN" sz="2200" u="sng" dirty="0"/>
              <a:t>, </a:t>
            </a:r>
            <a:r>
              <a:rPr lang="en-US" altLang="zh-CN" sz="2200" b="1" i="1" u="sng" dirty="0"/>
              <a:t>DNR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With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Topo.</a:t>
            </a:r>
            <a:r>
              <a:rPr lang="en-US" altLang="zh-CN" sz="2400" dirty="0"/>
              <a:t> &amp;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 </a:t>
            </a:r>
          </a:p>
          <a:p>
            <a:pPr lvl="3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</a:t>
            </a:r>
            <a:r>
              <a:rPr lang="en-US" altLang="zh-CN" sz="2200" b="1" i="1" u="sng" dirty="0"/>
              <a:t>TADW</a:t>
            </a:r>
            <a:r>
              <a:rPr lang="en-US" altLang="zh-CN" sz="2200" u="sng" dirty="0"/>
              <a:t>, </a:t>
            </a:r>
            <a:r>
              <a:rPr lang="en-US" altLang="zh-CN" sz="2200" b="1" i="1" u="sng" dirty="0"/>
              <a:t>AANE</a:t>
            </a:r>
            <a:r>
              <a:rPr lang="en-US" altLang="zh-CN" sz="2200" u="sng" dirty="0"/>
              <a:t>, </a:t>
            </a:r>
            <a:r>
              <a:rPr lang="en-US" altLang="zh-CN" sz="2200" b="1" i="1" u="sng" dirty="0"/>
              <a:t>FSCNMF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Downstream </a:t>
            </a:r>
            <a:r>
              <a:rPr lang="en-US" altLang="zh-CN" sz="2400" b="1" dirty="0"/>
              <a:t>Applications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 Clustering</a:t>
            </a:r>
            <a:r>
              <a:rPr lang="en-US" altLang="zh-CN" dirty="0"/>
              <a:t> (a.k.a.,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Detection</a:t>
            </a:r>
            <a:r>
              <a:rPr lang="en-US" altLang="zh-CN" dirty="0"/>
              <a:t>) – Metric: </a:t>
            </a:r>
            <a:r>
              <a:rPr lang="en-US" altLang="zh-CN" b="1" i="1" u="sng" dirty="0"/>
              <a:t>NMI</a:t>
            </a:r>
            <a:r>
              <a:rPr lang="en-US" altLang="zh-CN" u="sng" dirty="0"/>
              <a:t>, </a:t>
            </a:r>
            <a:r>
              <a:rPr lang="en-US" altLang="zh-CN" b="1" i="1" u="sng" dirty="0"/>
              <a:t>AC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 Classification</a:t>
            </a:r>
            <a:r>
              <a:rPr lang="en-US" altLang="zh-CN" dirty="0"/>
              <a:t> – Metric: </a:t>
            </a:r>
            <a:r>
              <a:rPr lang="en-US" altLang="zh-CN" b="1" i="1" u="sng" dirty="0"/>
              <a:t>AC</a:t>
            </a:r>
            <a:r>
              <a:rPr lang="en-US" altLang="zh-CN" u="sng" dirty="0"/>
              <a:t>, </a:t>
            </a:r>
            <a:r>
              <a:rPr lang="en-US" altLang="zh-CN" b="1" i="1" u="sng" dirty="0"/>
              <a:t>Macro-F1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54899A-6C38-4111-940B-E304A2AD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84" y="1270576"/>
            <a:ext cx="6029516" cy="15344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F89E71F-A968-4896-8C02-861285DF2BA0}"/>
              </a:ext>
            </a:extLst>
          </p:cNvPr>
          <p:cNvSpPr/>
          <p:nvPr/>
        </p:nvSpPr>
        <p:spPr>
          <a:xfrm>
            <a:off x="5926182" y="1270576"/>
            <a:ext cx="1223918" cy="153441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AD63CC-AFC0-4EA2-A2FC-EAD8365EFF18}"/>
              </a:ext>
            </a:extLst>
          </p:cNvPr>
          <p:cNvSpPr/>
          <p:nvPr/>
        </p:nvSpPr>
        <p:spPr>
          <a:xfrm>
            <a:off x="8694642" y="1270576"/>
            <a:ext cx="1223918" cy="153441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 135">
            <a:extLst>
              <a:ext uri="{FF2B5EF4-FFF2-40B4-BE49-F238E27FC236}">
                <a16:creationId xmlns:a16="http://schemas.microsoft.com/office/drawing/2014/main" id="{A00DC133-1756-4142-9BF4-FB2713E9FE07}"/>
              </a:ext>
            </a:extLst>
          </p:cNvPr>
          <p:cNvSpPr/>
          <p:nvPr/>
        </p:nvSpPr>
        <p:spPr>
          <a:xfrm>
            <a:off x="5154471" y="1406062"/>
            <a:ext cx="667612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4589"/>
      </p:ext>
    </p:extLst>
  </p:cSld>
  <p:clrMapOvr>
    <a:masterClrMapping/>
  </p:clrMapOvr>
  <p:transition advTm="9309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Experimental Evaluation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18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2" y="1027401"/>
            <a:ext cx="10515601" cy="49050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Performance evaluation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SGR(0)</a:t>
            </a:r>
            <a:r>
              <a:rPr lang="en-US" altLang="zh-CN" sz="2400" dirty="0"/>
              <a:t>: with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Param. Setting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SGR(1)</a:t>
            </a:r>
            <a:r>
              <a:rPr lang="en-US" altLang="zh-CN" sz="2400" dirty="0"/>
              <a:t>: with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Fine-Tuned Param.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SGR(R)</a:t>
            </a:r>
            <a:r>
              <a:rPr lang="en-US" altLang="zh-CN" sz="2400" dirty="0"/>
              <a:t>: with </a:t>
            </a:r>
            <a:r>
              <a:rPr lang="en-US" altLang="zh-CN" sz="2400" b="1" dirty="0"/>
              <a:t>Side-Enhancement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‘-’: no </a:t>
            </a:r>
            <a:r>
              <a:rPr lang="en-US" altLang="zh-CN" sz="2400" b="1" u="sng" dirty="0"/>
              <a:t>further performance improvement</a:t>
            </a:r>
            <a:r>
              <a:rPr lang="en-US" altLang="zh-CN" sz="2400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FFA3A2-97A5-43F8-9F59-77EE919C7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7" y="3232410"/>
            <a:ext cx="5383253" cy="28986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569119-C5DD-4497-8413-F8F2FCB6E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7" y="3222636"/>
            <a:ext cx="5359675" cy="29084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AC9A2A3-3EF5-4AA3-AC0B-C144E5CDA8B6}"/>
              </a:ext>
            </a:extLst>
          </p:cNvPr>
          <p:cNvSpPr/>
          <p:nvPr/>
        </p:nvSpPr>
        <p:spPr>
          <a:xfrm>
            <a:off x="6588404" y="5568870"/>
            <a:ext cx="5383253" cy="562215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8CD7D06-878B-4F86-BC45-061AC398353B}"/>
              </a:ext>
            </a:extLst>
          </p:cNvPr>
          <p:cNvSpPr/>
          <p:nvPr/>
        </p:nvSpPr>
        <p:spPr>
          <a:xfrm>
            <a:off x="1033722" y="5552826"/>
            <a:ext cx="5383253" cy="568485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7493574-FB5E-46EC-BCE8-88BD6AD2730B}"/>
              </a:ext>
            </a:extLst>
          </p:cNvPr>
          <p:cNvCxnSpPr/>
          <p:nvPr/>
        </p:nvCxnSpPr>
        <p:spPr>
          <a:xfrm>
            <a:off x="3441700" y="3492500"/>
            <a:ext cx="2730500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DD9855C-5671-4E87-B10C-F3116F27F243}"/>
              </a:ext>
            </a:extLst>
          </p:cNvPr>
          <p:cNvCxnSpPr/>
          <p:nvPr/>
        </p:nvCxnSpPr>
        <p:spPr>
          <a:xfrm>
            <a:off x="8986883" y="3492500"/>
            <a:ext cx="2730500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26152"/>
      </p:ext>
    </p:extLst>
  </p:cSld>
  <p:clrMapOvr>
    <a:masterClrMapping/>
  </p:clrMapOvr>
  <p:transition advTm="9309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B067D6A-3B50-44AE-B707-00792706F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81" y="3308116"/>
            <a:ext cx="5302523" cy="28131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9A7FC4-F1F9-4C19-A840-A61F53DBF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6" y="3311540"/>
            <a:ext cx="5366026" cy="28195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Experimental Evaluation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19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2" y="1027401"/>
            <a:ext cx="10515601" cy="49050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Performance evaluation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SGR(0)</a:t>
            </a:r>
            <a:r>
              <a:rPr lang="en-US" altLang="zh-CN" sz="2400" dirty="0"/>
              <a:t>: with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Param. Setting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SGR(1)</a:t>
            </a:r>
            <a:r>
              <a:rPr lang="en-US" altLang="zh-CN" sz="2400" dirty="0"/>
              <a:t>: with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Fine-Tuned Param.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SGR(R)</a:t>
            </a:r>
            <a:r>
              <a:rPr lang="en-US" altLang="zh-CN" sz="2400" dirty="0"/>
              <a:t>: with </a:t>
            </a:r>
            <a:r>
              <a:rPr lang="en-US" altLang="zh-CN" sz="2400" b="1" dirty="0"/>
              <a:t>Side-Enhancement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‘-’: no </a:t>
            </a:r>
            <a:r>
              <a:rPr lang="en-US" altLang="zh-CN" sz="2400" b="1" u="sng" dirty="0"/>
              <a:t>further performance improvement</a:t>
            </a:r>
            <a:r>
              <a:rPr lang="en-US" altLang="zh-CN" sz="2400" dirty="0"/>
              <a:t>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AC9A2A3-3EF5-4AA3-AC0B-C144E5CDA8B6}"/>
              </a:ext>
            </a:extLst>
          </p:cNvPr>
          <p:cNvSpPr/>
          <p:nvPr/>
        </p:nvSpPr>
        <p:spPr>
          <a:xfrm>
            <a:off x="6575704" y="5594270"/>
            <a:ext cx="5383253" cy="562215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8CD7D06-878B-4F86-BC45-061AC398353B}"/>
              </a:ext>
            </a:extLst>
          </p:cNvPr>
          <p:cNvSpPr/>
          <p:nvPr/>
        </p:nvSpPr>
        <p:spPr>
          <a:xfrm>
            <a:off x="1033722" y="5590926"/>
            <a:ext cx="5383253" cy="568485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9F43BF0-E525-4EBF-8A4F-CF30EF0A0643}"/>
              </a:ext>
            </a:extLst>
          </p:cNvPr>
          <p:cNvCxnSpPr>
            <a:cxnSpLocks/>
          </p:cNvCxnSpPr>
          <p:nvPr/>
        </p:nvCxnSpPr>
        <p:spPr>
          <a:xfrm>
            <a:off x="3293341" y="3543300"/>
            <a:ext cx="298921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A270FD2-1A37-4760-96E7-3835609CEC42}"/>
              </a:ext>
            </a:extLst>
          </p:cNvPr>
          <p:cNvCxnSpPr>
            <a:cxnSpLocks/>
          </p:cNvCxnSpPr>
          <p:nvPr/>
        </p:nvCxnSpPr>
        <p:spPr>
          <a:xfrm>
            <a:off x="8850993" y="3543300"/>
            <a:ext cx="298921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81431"/>
      </p:ext>
    </p:extLst>
  </p:cSld>
  <p:clrMapOvr>
    <a:masterClrMapping/>
  </p:clrMapOvr>
  <p:transition advTm="9309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8383" y="272864"/>
            <a:ext cx="10515600" cy="582459"/>
          </a:xfrm>
        </p:spPr>
        <p:txBody>
          <a:bodyPr>
            <a:noAutofit/>
          </a:bodyPr>
          <a:lstStyle/>
          <a:p>
            <a:r>
              <a:rPr lang="en-US" altLang="zh-CN" sz="3800" b="1" dirty="0"/>
              <a:t>Outline</a:t>
            </a:r>
            <a:endParaRPr lang="zh-CN" altLang="en-US" sz="38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68655" y="1288415"/>
            <a:ext cx="10515600" cy="3833495"/>
          </a:xfrm>
        </p:spPr>
        <p:txBody>
          <a:bodyPr anchor="t">
            <a:normAutofit/>
          </a:bodyPr>
          <a:lstStyle/>
          <a:p>
            <a:pPr>
              <a:lnSpc>
                <a:spcPts val="55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Motivation</a:t>
            </a:r>
          </a:p>
          <a:p>
            <a:pPr>
              <a:lnSpc>
                <a:spcPts val="55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Definition </a:t>
            </a:r>
          </a:p>
          <a:p>
            <a:pPr>
              <a:lnSpc>
                <a:spcPts val="55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Methodology</a:t>
            </a:r>
          </a:p>
          <a:p>
            <a:pPr>
              <a:lnSpc>
                <a:spcPts val="55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Experimental Evaluation</a:t>
            </a:r>
          </a:p>
          <a:p>
            <a:pPr>
              <a:lnSpc>
                <a:spcPts val="55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</a:t>
            </a:r>
            <a:endParaRPr lang="en-US" altLang="zh-CN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2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745982" y="1277175"/>
            <a:ext cx="5202185" cy="830997"/>
          </a:xfrm>
          <a:prstGeom prst="rect">
            <a:avLst/>
          </a:prstGeom>
          <a:noFill/>
          <a:ln w="28575" cmpd="sng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Representation Learning 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attributed networks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45982" y="2233457"/>
            <a:ext cx="5202185" cy="461665"/>
          </a:xfrm>
          <a:prstGeom prst="rect">
            <a:avLst/>
          </a:prstGeom>
          <a:noFill/>
          <a:ln w="28575" cmpd="sng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opt. of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net. structure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 135"/>
          <p:cNvSpPr/>
          <p:nvPr/>
        </p:nvSpPr>
        <p:spPr>
          <a:xfrm rot="5400000">
            <a:off x="7958954" y="2865881"/>
            <a:ext cx="830997" cy="511959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2C3FCD91-9491-40A9-B5CE-F2C9330A207F}"/>
              </a:ext>
            </a:extLst>
          </p:cNvPr>
          <p:cNvSpPr txBox="1">
            <a:spLocks/>
          </p:cNvSpPr>
          <p:nvPr/>
        </p:nvSpPr>
        <p:spPr>
          <a:xfrm>
            <a:off x="4810796" y="4474291"/>
            <a:ext cx="7127309" cy="136306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Nonlinear</a:t>
            </a:r>
            <a:r>
              <a:rPr lang="en-US" altLang="zh-CN" sz="2200" dirty="0"/>
              <a:t>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high-order</a:t>
            </a:r>
            <a:r>
              <a:rPr lang="en-US" altLang="zh-CN" sz="2200" dirty="0"/>
              <a:t> feat. among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altLang="zh-CN" sz="2200" dirty="0"/>
              <a:t> &amp;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support </a:t>
            </a:r>
            <a:r>
              <a:rPr lang="en-US" altLang="zh-CN" sz="2200" b="1" dirty="0"/>
              <a:t>advanced</a:t>
            </a:r>
            <a:r>
              <a:rPr lang="en-US" altLang="zh-CN" sz="2200" dirty="0"/>
              <a:t>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semantic-oriented</a:t>
            </a:r>
            <a:r>
              <a:rPr lang="en-US" altLang="zh-CN" sz="2200" b="1" dirty="0"/>
              <a:t> net. inferences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/>
              <a:t> (e.g.,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Community Detection)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8D44FE-5618-4308-9B4C-EBEB867973E2}"/>
              </a:ext>
            </a:extLst>
          </p:cNvPr>
          <p:cNvSpPr txBox="1"/>
          <p:nvPr/>
        </p:nvSpPr>
        <p:spPr>
          <a:xfrm>
            <a:off x="6177632" y="3571274"/>
            <a:ext cx="4393639" cy="830997"/>
          </a:xfrm>
          <a:prstGeom prst="rect">
            <a:avLst/>
          </a:prstGeom>
          <a:noFill/>
          <a:ln w="28575" cmpd="sng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 Embedding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Entities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C4E333-8CA6-4AF0-9AF6-22FDBC045D1B}"/>
              </a:ext>
            </a:extLst>
          </p:cNvPr>
          <p:cNvSpPr txBox="1"/>
          <p:nvPr/>
        </p:nvSpPr>
        <p:spPr>
          <a:xfrm>
            <a:off x="8418481" y="2865973"/>
            <a:ext cx="174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Transform!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551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Experimental Evaluation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20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2" y="1127760"/>
            <a:ext cx="10515601" cy="460248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Case study (for Semantic Community Detection)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</a:t>
            </a:r>
            <a:r>
              <a:rPr lang="en-US" altLang="zh-CN" sz="2400" b="1" i="1" dirty="0" err="1"/>
              <a:t>LastFM</a:t>
            </a:r>
            <a:r>
              <a:rPr lang="en-US" altLang="zh-CN" sz="2400" b="1" dirty="0"/>
              <a:t> dataset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Collected from </a:t>
            </a:r>
            <a:r>
              <a:rPr lang="en-US" altLang="zh-CN" sz="2400" u="sng" dirty="0">
                <a:solidFill>
                  <a:schemeClr val="bg2">
                    <a:lumMod val="10000"/>
                  </a:schemeClr>
                </a:solidFill>
              </a:rPr>
              <a:t>online music platform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With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friendship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topo.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) and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Use </a:t>
            </a:r>
            <a:r>
              <a:rPr lang="en-US" altLang="zh-CN" sz="2400" b="1" i="1" dirty="0">
                <a:solidFill>
                  <a:schemeClr val="bg2">
                    <a:lumMod val="10000"/>
                  </a:schemeClr>
                </a:solidFill>
              </a:rPr>
              <a:t>X-means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to determine </a:t>
            </a:r>
            <a:r>
              <a:rPr lang="en-US" altLang="zh-CN" sz="2400" b="1" u="sng" dirty="0">
                <a:solidFill>
                  <a:schemeClr val="bg2">
                    <a:lumMod val="10000"/>
                  </a:schemeClr>
                </a:solidFill>
              </a:rPr>
              <a:t>Clustering Mem.</a:t>
            </a:r>
            <a:r>
              <a:rPr lang="en-US" altLang="zh-CN" sz="2400" u="sng" dirty="0"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en-US" altLang="zh-CN" sz="2400" u="sng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en-US" altLang="zh-CN" sz="2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b="1" i="1" dirty="0">
                <a:solidFill>
                  <a:schemeClr val="bg2">
                    <a:lumMod val="10000"/>
                  </a:schemeClr>
                </a:solidFill>
              </a:rPr>
              <a:t>t-SNE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Dim. Reduction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Vis. of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</a:rPr>
              <a:t>Emb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Vis. of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Centers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E98521-D45F-477A-B6BB-4DF238CC5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2" y="3776261"/>
            <a:ext cx="2934215" cy="21860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8CCB09-736A-4BEC-906F-062B68E2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41" y="3776262"/>
            <a:ext cx="2934215" cy="21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1570"/>
      </p:ext>
    </p:extLst>
  </p:cSld>
  <p:clrMapOvr>
    <a:masterClrMapping/>
  </p:clrMapOvr>
  <p:transition advTm="93094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Experimental Evaluation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21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2" y="1127760"/>
            <a:ext cx="10515601" cy="460248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Case study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Generate </a:t>
            </a:r>
            <a:r>
              <a:rPr lang="en-US" altLang="zh-CN" sz="2400" b="1" dirty="0"/>
              <a:t>Semantic Desc. </a:t>
            </a:r>
            <a:r>
              <a:rPr lang="en-US" altLang="zh-CN" sz="2400" dirty="0"/>
              <a:t>for each </a:t>
            </a:r>
            <a:r>
              <a:rPr lang="en-US" altLang="zh-CN" sz="2400" b="1" dirty="0"/>
              <a:t>node cluster</a:t>
            </a:r>
            <a:r>
              <a:rPr lang="en-US" altLang="zh-CN" sz="2400" dirty="0"/>
              <a:t> (</a:t>
            </a:r>
            <a:r>
              <a:rPr lang="en-US" altLang="zh-CN" sz="2400" b="1" dirty="0"/>
              <a:t>community</a:t>
            </a:r>
            <a:r>
              <a:rPr lang="en-US" altLang="zh-CN" sz="2400" dirty="0"/>
              <a:t>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Select </a:t>
            </a:r>
            <a:r>
              <a:rPr lang="en-US" altLang="zh-CN" sz="2400" b="1" dirty="0"/>
              <a:t>top-5 keywork</a:t>
            </a:r>
            <a:r>
              <a:rPr lang="en-US" altLang="zh-CN" sz="2400" dirty="0"/>
              <a:t> (with </a:t>
            </a:r>
            <a:r>
              <a:rPr lang="en-US" altLang="zh-CN" sz="2400" b="1" dirty="0"/>
              <a:t>min. dist.</a:t>
            </a:r>
            <a:r>
              <a:rPr lang="en-US" altLang="zh-CN" sz="2400" dirty="0"/>
              <a:t>) for each Desc.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Two Strategies: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b="1" u="sng" dirty="0">
                <a:solidFill>
                  <a:schemeClr val="bg2">
                    <a:lumMod val="10000"/>
                  </a:schemeClr>
                </a:solidFill>
              </a:rPr>
              <a:t>Case 1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Comprehensive Desc.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for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each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b="1" u="sng" dirty="0">
                <a:solidFill>
                  <a:schemeClr val="bg2">
                    <a:lumMod val="10000"/>
                  </a:schemeClr>
                </a:solidFill>
              </a:rPr>
              <a:t>Case 2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</a:rPr>
              <a:t>Mutl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Topics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for each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/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Desc.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For each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58D7FA-A6B8-4B8C-9971-D657D3C54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89" y="4120688"/>
            <a:ext cx="3639170" cy="108204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5897EB1-EA15-4D23-BAA7-75E34C244B80}"/>
              </a:ext>
            </a:extLst>
          </p:cNvPr>
          <p:cNvGrpSpPr/>
          <p:nvPr/>
        </p:nvGrpSpPr>
        <p:grpSpPr>
          <a:xfrm>
            <a:off x="6925600" y="4120688"/>
            <a:ext cx="4489826" cy="1227763"/>
            <a:chOff x="6925600" y="4120688"/>
            <a:chExt cx="4489826" cy="12277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9B2B2BC-8619-4645-BBFD-DE53F10E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600" y="4120688"/>
              <a:ext cx="1917700" cy="122776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F5C88CA-185C-4F55-8DCA-0C3D7D86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83" y="4266411"/>
              <a:ext cx="2573943" cy="1082040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DB5E8EB-7336-49B8-9139-B6C1086ED299}"/>
              </a:ext>
            </a:extLst>
          </p:cNvPr>
          <p:cNvSpPr txBox="1"/>
          <p:nvPr/>
        </p:nvSpPr>
        <p:spPr>
          <a:xfrm>
            <a:off x="3506724" y="5251040"/>
            <a:ext cx="1282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95313-1C96-4BED-9A2E-9C7C72CFE88C}"/>
              </a:ext>
            </a:extLst>
          </p:cNvPr>
          <p:cNvSpPr txBox="1"/>
          <p:nvPr/>
        </p:nvSpPr>
        <p:spPr>
          <a:xfrm>
            <a:off x="8200133" y="5348451"/>
            <a:ext cx="1282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37917"/>
      </p:ext>
    </p:extLst>
  </p:cSld>
  <p:clrMapOvr>
    <a:masterClrMapping/>
  </p:clrMapOvr>
  <p:transition advTm="9309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362A6-3D2D-467E-B335-E68E4C9C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780"/>
            <a:ext cx="9144000" cy="23876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2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23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2" y="1127760"/>
            <a:ext cx="10685418" cy="460248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this study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Reformulate </a:t>
            </a:r>
            <a:r>
              <a:rPr lang="en-US" altLang="zh-CN" sz="2400" b="1" dirty="0"/>
              <a:t>Net. Embedding</a:t>
            </a:r>
            <a:r>
              <a:rPr lang="en-US" altLang="zh-CN" sz="2400" dirty="0"/>
              <a:t> in </a:t>
            </a:r>
            <a:r>
              <a:rPr lang="en-US" altLang="zh-CN" sz="2400" b="1" dirty="0"/>
              <a:t>Attributed Network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</a:t>
            </a:r>
            <a:r>
              <a:rPr lang="en-US" altLang="zh-CN" sz="2400" dirty="0"/>
              <a:t>Introduce </a:t>
            </a:r>
            <a:r>
              <a:rPr lang="en-US" altLang="zh-CN" sz="2400" b="1" dirty="0"/>
              <a:t>SGR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Explore </a:t>
            </a:r>
            <a:r>
              <a:rPr lang="en-US" altLang="zh-CN" b="1" dirty="0"/>
              <a:t>Non-linear High-order Proximity</a:t>
            </a:r>
            <a:r>
              <a:rPr lang="en-US" altLang="zh-CN" dirty="0"/>
              <a:t> among </a:t>
            </a:r>
            <a:r>
              <a:rPr lang="en-US" altLang="zh-CN" b="1" dirty="0"/>
              <a:t>Net. 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Struct.</a:t>
            </a:r>
            <a:r>
              <a:rPr lang="en-US" altLang="zh-CN" dirty="0"/>
              <a:t> &amp;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Deal with </a:t>
            </a:r>
            <a:r>
              <a:rPr lang="en-US" altLang="zh-CN" b="1" dirty="0"/>
              <a:t>Semantic-oriented application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1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</a:rPr>
              <a:t> In our 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 A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more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comprehensive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but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simpler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 setting strategy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Reduce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computation time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 via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</a:rPr>
              <a:t>distributed SVD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63704"/>
      </p:ext>
    </p:extLst>
  </p:cSld>
  <p:clrMapOvr>
    <a:masterClrMapping/>
  </p:clrMapOvr>
  <p:transition advTm="9309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7223" y="1296988"/>
            <a:ext cx="11636828" cy="2387600"/>
          </a:xfrm>
        </p:spPr>
        <p:txBody>
          <a:bodyPr anchor="ctr"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Graph Representation Learning in Attributed Networks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3637" y="4360357"/>
            <a:ext cx="9144000" cy="489456"/>
          </a:xfrm>
        </p:spPr>
        <p:txBody>
          <a:bodyPr>
            <a:normAutofit/>
          </a:bodyPr>
          <a:lstStyle/>
          <a:p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Meng Qin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(megnqin_az@foxmail.com)</a:t>
            </a:r>
            <a:endParaRPr lang="zh-CN" altLang="en-US" sz="2600" dirty="0"/>
          </a:p>
        </p:txBody>
      </p:sp>
      <p:sp>
        <p:nvSpPr>
          <p:cNvPr id="5" name="文本框 4"/>
          <p:cNvSpPr txBox="1"/>
          <p:nvPr/>
        </p:nvSpPr>
        <p:spPr>
          <a:xfrm>
            <a:off x="2682240" y="3161665"/>
            <a:ext cx="6826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Much!</a:t>
            </a:r>
          </a:p>
          <a:p>
            <a:pPr algn="ctr"/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362A6-3D2D-467E-B335-E68E4C9C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780"/>
            <a:ext cx="9144000" cy="23876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5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Motivation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4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989974"/>
            <a:ext cx="10515600" cy="460248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representation learning</a:t>
            </a:r>
            <a:r>
              <a:rPr lang="en-US" altLang="zh-CN" sz="2800" dirty="0"/>
              <a:t> /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Embedding</a:t>
            </a:r>
            <a:r>
              <a:rPr lang="en-US" altLang="zh-CN" sz="2800" dirty="0"/>
              <a:t> (NE)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/>
              <a:t>A significant topic in the research of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analysis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Powerful to </a:t>
            </a:r>
            <a:r>
              <a:rPr lang="en-US" altLang="zh-CN" sz="2400" b="1" dirty="0"/>
              <a:t>support the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 net. inference tasks</a:t>
            </a:r>
            <a:r>
              <a:rPr lang="en-US" altLang="zh-CN" sz="2400" dirty="0"/>
              <a:t>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e.g., </a:t>
            </a:r>
            <a:r>
              <a:rPr lang="en-US" altLang="zh-CN" b="1" dirty="0"/>
              <a:t>community detection</a:t>
            </a:r>
            <a:r>
              <a:rPr lang="en-US" altLang="zh-CN" dirty="0"/>
              <a:t>, </a:t>
            </a:r>
            <a:r>
              <a:rPr lang="en-US" altLang="zh-CN" b="1" dirty="0"/>
              <a:t>link prediction</a:t>
            </a:r>
            <a:r>
              <a:rPr lang="en-US" altLang="zh-CN" dirty="0"/>
              <a:t>, etc.</a:t>
            </a:r>
            <a:endParaRPr lang="en-US" altLang="zh-CN" sz="1000" b="1" dirty="0"/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 Encode the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 into a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low-dim. vector representation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 With the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properties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 preserved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/>
              <a:t> [Peng C., et al. 2018]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003233-A662-442D-8C8C-960A2DEAE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14" y="3606101"/>
            <a:ext cx="6871986" cy="2548095"/>
          </a:xfrm>
          <a:prstGeom prst="rect">
            <a:avLst/>
          </a:prstGeom>
        </p:spPr>
      </p:pic>
      <p:sp>
        <p:nvSpPr>
          <p:cNvPr id="9" name=" 135">
            <a:extLst>
              <a:ext uri="{FF2B5EF4-FFF2-40B4-BE49-F238E27FC236}">
                <a16:creationId xmlns:a16="http://schemas.microsoft.com/office/drawing/2014/main" id="{E2F1B873-268B-45D1-BC59-9865146C69DB}"/>
              </a:ext>
            </a:extLst>
          </p:cNvPr>
          <p:cNvSpPr/>
          <p:nvPr/>
        </p:nvSpPr>
        <p:spPr>
          <a:xfrm rot="2646439">
            <a:off x="3428287" y="4095095"/>
            <a:ext cx="1042068" cy="455087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11393"/>
      </p:ext>
    </p:extLst>
  </p:cSld>
  <p:clrMapOvr>
    <a:masterClrMapping/>
  </p:clrMapOvr>
  <p:transition advTm="9309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Motivation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5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127759"/>
            <a:ext cx="10515600" cy="4909786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NE techniques 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/>
              <a:t>Categorized according to the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sources</a:t>
            </a:r>
            <a:r>
              <a:rPr lang="en-US" altLang="zh-CN" sz="2400" dirty="0"/>
              <a:t> they utilize</a:t>
            </a:r>
            <a:endParaRPr lang="en-US" altLang="zh-CN" sz="1000"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Structure</a:t>
            </a:r>
            <a:r>
              <a:rPr lang="en-US" altLang="zh-CN" sz="2400" b="1" dirty="0"/>
              <a:t> (Topology)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effectLst/>
              </a:rPr>
              <a:t>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information source</a:t>
            </a:r>
            <a:r>
              <a:rPr lang="en-US" altLang="zh-CN" sz="2200" dirty="0"/>
              <a:t> available for NE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effectLst/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High-Order Node Proximity</a:t>
            </a:r>
            <a:r>
              <a:rPr lang="en-US" altLang="zh-CN" sz="2000" b="1" dirty="0"/>
              <a:t> </a:t>
            </a:r>
            <a:r>
              <a:rPr lang="en-US" altLang="zh-CN" sz="2000" u="sng" dirty="0"/>
              <a:t>(e.g., </a:t>
            </a:r>
            <a:r>
              <a:rPr lang="en-US" altLang="zh-CN" sz="2000" b="1" i="1" u="sng" dirty="0"/>
              <a:t>LINE</a:t>
            </a:r>
            <a:r>
              <a:rPr lang="en-US" altLang="zh-CN" sz="2000" u="sng" dirty="0"/>
              <a:t>, </a:t>
            </a:r>
            <a:r>
              <a:rPr lang="en-US" altLang="zh-CN" sz="2000" b="1" i="1" u="sng" dirty="0" err="1"/>
              <a:t>DeepWalk</a:t>
            </a:r>
            <a:r>
              <a:rPr lang="en-US" altLang="zh-CN" sz="2000" u="sng" dirty="0"/>
              <a:t>, </a:t>
            </a:r>
            <a:r>
              <a:rPr lang="en-US" altLang="zh-CN" sz="2000" b="1" i="1" u="sng" dirty="0"/>
              <a:t>node2vec</a:t>
            </a:r>
            <a:r>
              <a:rPr lang="en-US" altLang="zh-CN" sz="2000" u="sng" dirty="0"/>
              <a:t>, </a:t>
            </a:r>
            <a:r>
              <a:rPr lang="en-US" altLang="zh-CN" sz="2000" b="1" i="1" u="sng" dirty="0" err="1"/>
              <a:t>GraRep</a:t>
            </a:r>
            <a:r>
              <a:rPr lang="en-US" altLang="zh-CN" sz="2000" u="sng" dirty="0"/>
              <a:t>, etc.)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effectLst/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Structure</a:t>
            </a:r>
            <a:r>
              <a:rPr lang="en-US" altLang="zh-CN" sz="2000" b="1" dirty="0"/>
              <a:t> </a:t>
            </a:r>
            <a:r>
              <a:rPr lang="en-US" altLang="zh-CN" sz="2000" u="sng" dirty="0"/>
              <a:t>(e.g., </a:t>
            </a:r>
            <a:r>
              <a:rPr lang="en-US" altLang="zh-CN" sz="2000" b="1" i="1" u="sng" dirty="0"/>
              <a:t>M-NMF</a:t>
            </a:r>
            <a:r>
              <a:rPr lang="en-US" altLang="zh-CN" sz="2000" u="sng" dirty="0"/>
              <a:t>, </a:t>
            </a:r>
            <a:r>
              <a:rPr lang="en-US" altLang="zh-CN" sz="2000" b="1" i="1" u="sng" dirty="0"/>
              <a:t>DNR</a:t>
            </a:r>
            <a:r>
              <a:rPr lang="en-US" altLang="zh-CN" sz="2000" u="sng" dirty="0"/>
              <a:t>, etc.)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effectLst/>
              </a:rPr>
              <a:t>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Semantic</a:t>
            </a:r>
            <a:r>
              <a:rPr lang="en-US" altLang="zh-CN" sz="2400" dirty="0">
                <a:effectLst/>
              </a:rPr>
              <a:t> (</a:t>
            </a:r>
            <a:r>
              <a:rPr lang="en-US" altLang="zh-CN" sz="2400" b="1" dirty="0">
                <a:effectLst/>
              </a:rPr>
              <a:t>Attribute</a:t>
            </a:r>
            <a:r>
              <a:rPr lang="en-US" altLang="zh-CN" sz="2400" dirty="0">
                <a:effectLst/>
              </a:rPr>
              <a:t>/</a:t>
            </a:r>
            <a:r>
              <a:rPr lang="en-US" altLang="zh-CN" sz="2400" b="1" dirty="0">
                <a:effectLst/>
              </a:rPr>
              <a:t>Content</a:t>
            </a:r>
            <a:r>
              <a:rPr lang="en-US" altLang="zh-CN" sz="2400" dirty="0">
                <a:effectLst/>
              </a:rPr>
              <a:t>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carries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orthogonal</a:t>
            </a:r>
            <a:r>
              <a:rPr lang="en-US" altLang="zh-CN" sz="2200" dirty="0"/>
              <a:t> &amp;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</a:t>
            </a:r>
            <a:r>
              <a:rPr lang="en-US" altLang="zh-CN" sz="2200" dirty="0"/>
              <a:t>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beyond topology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potentially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the learned representations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Node Attribute</a:t>
            </a:r>
            <a:r>
              <a:rPr lang="en-US" altLang="zh-CN" sz="2200" dirty="0"/>
              <a:t> </a:t>
            </a:r>
            <a:r>
              <a:rPr lang="en-US" altLang="zh-CN" sz="2000" i="1" u="sng" dirty="0"/>
              <a:t>(e.g., </a:t>
            </a:r>
            <a:r>
              <a:rPr lang="en-US" altLang="zh-CN" sz="2000" b="1" i="1" u="sng" dirty="0"/>
              <a:t>TADW</a:t>
            </a:r>
            <a:r>
              <a:rPr lang="en-US" altLang="zh-CN" sz="2000" i="1" u="sng" dirty="0"/>
              <a:t>, </a:t>
            </a:r>
            <a:r>
              <a:rPr lang="en-US" altLang="zh-CN" sz="2000" b="1" i="1" u="sng" dirty="0"/>
              <a:t>AANE</a:t>
            </a:r>
            <a:r>
              <a:rPr lang="en-US" altLang="zh-CN" sz="2000" i="1" u="sng" dirty="0"/>
              <a:t>, </a:t>
            </a:r>
            <a:r>
              <a:rPr lang="en-US" altLang="zh-CN" sz="2000" b="1" i="1" u="sng" dirty="0"/>
              <a:t>SNE</a:t>
            </a:r>
            <a:r>
              <a:rPr lang="en-US" altLang="zh-CN" sz="2000" i="1" u="sng" dirty="0"/>
              <a:t>, </a:t>
            </a:r>
            <a:r>
              <a:rPr lang="en-US" altLang="zh-CN" sz="2000" b="1" i="1" u="sng" dirty="0"/>
              <a:t>CANE</a:t>
            </a:r>
            <a:r>
              <a:rPr lang="en-US" altLang="zh-CN" sz="2000" i="1" u="sng" dirty="0"/>
              <a:t>, etc.)</a:t>
            </a:r>
            <a:endParaRPr lang="en-US" altLang="zh-CN" sz="2000" i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978091"/>
      </p:ext>
    </p:extLst>
  </p:cSld>
  <p:clrMapOvr>
    <a:masterClrMapping/>
  </p:clrMapOvr>
  <p:transition advTm="9309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Motivation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6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033051"/>
            <a:ext cx="10515600" cy="4728921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  <a:r>
              <a:rPr lang="en-US" altLang="zh-CN" sz="2800" dirty="0"/>
              <a:t> of existing NE techniques</a:t>
            </a:r>
            <a:endParaRPr lang="en-US" altLang="zh-CN" sz="1000" dirty="0"/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Only explore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high-order feat.</a:t>
            </a:r>
            <a:r>
              <a:rPr lang="en-US" altLang="zh-CN" sz="2400" dirty="0"/>
              <a:t> of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Net. Topo.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zh-CN" sz="2400" dirty="0"/>
              <a:t>With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Net. Attribute</a:t>
            </a:r>
            <a:r>
              <a:rPr lang="en-US" altLang="zh-CN" sz="2400" dirty="0"/>
              <a:t> as the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auxiliary regularization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u="sng" dirty="0"/>
              <a:t>Inherently ignore the </a:t>
            </a:r>
            <a:r>
              <a:rPr lang="en-US" altLang="zh-CN" sz="2400" b="1" u="sng" dirty="0"/>
              <a:t>Non-Linear</a:t>
            </a:r>
            <a:r>
              <a:rPr lang="en-US" altLang="zh-CN" sz="2400" u="sng" dirty="0"/>
              <a:t> </a:t>
            </a:r>
            <a:r>
              <a:rPr lang="en-US" altLang="zh-CN" sz="2400" b="1" u="sng" dirty="0"/>
              <a:t>High-Order</a:t>
            </a:r>
            <a:r>
              <a:rPr lang="en-US" altLang="zh-CN" sz="2400" u="sng" dirty="0"/>
              <a:t> </a:t>
            </a:r>
            <a:r>
              <a:rPr lang="en-US" altLang="zh-CN" sz="2400" b="1" u="sng" dirty="0"/>
              <a:t>Feat.</a:t>
            </a:r>
            <a:r>
              <a:rPr lang="en-US" altLang="zh-CN" sz="2400" u="sng" dirty="0"/>
              <a:t>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u="sng" dirty="0"/>
              <a:t> Among </a:t>
            </a:r>
            <a:r>
              <a:rPr lang="en-US" altLang="zh-CN" sz="2400" b="1" u="sng" dirty="0"/>
              <a:t>Net. 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altLang="zh-CN" sz="2400" b="1" u="sng" dirty="0"/>
              <a:t> &amp; </a:t>
            </a:r>
            <a:r>
              <a:rPr lang="en-US" altLang="zh-CN" sz="2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en-US" altLang="zh-CN" sz="2400" b="1" u="sng" dirty="0"/>
              <a:t>?!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tx1"/>
              </a:solidFill>
            </a:endParaRP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Only Use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 info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altLang="zh-CN" sz="2400" dirty="0"/>
              <a:t>  to </a:t>
            </a:r>
            <a:r>
              <a:rPr lang="en-US" altLang="zh-CN" sz="2400" b="1" dirty="0"/>
              <a:t>improve the learned embeddings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u="sng" dirty="0"/>
              <a:t>Cannot be directly applied to some </a:t>
            </a:r>
            <a:r>
              <a:rPr lang="en-US" altLang="zh-C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</a:t>
            </a:r>
            <a:r>
              <a:rPr lang="en-US" altLang="zh-CN" sz="2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semantic-oriented</a:t>
            </a:r>
            <a:r>
              <a:rPr lang="en-US" altLang="zh-C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tasks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/>
              <a:t> e.g., 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Community Detection </a:t>
            </a: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b="1" dirty="0"/>
              <a:t>community membership</a:t>
            </a:r>
            <a:r>
              <a:rPr lang="en-US" altLang="zh-CN" sz="2000" dirty="0"/>
              <a:t> &amp; </a:t>
            </a:r>
            <a:r>
              <a:rPr lang="en-US" altLang="zh-CN" sz="2000" b="1" dirty="0"/>
              <a:t>semantic descriptions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lvl="1"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chemeClr val="tx1"/>
                </a:solidFill>
              </a:rPr>
              <a:t> [Xiao W. et al. 2016]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9571CA-4104-480F-80A2-D5F90B91A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98"/>
          <a:stretch/>
        </p:blipFill>
        <p:spPr>
          <a:xfrm>
            <a:off x="8887691" y="598689"/>
            <a:ext cx="2780380" cy="13713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7A44CD-37E8-4A0C-8B22-1B1FAEDC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6"/>
          <a:stretch/>
        </p:blipFill>
        <p:spPr>
          <a:xfrm>
            <a:off x="8858224" y="1822755"/>
            <a:ext cx="2839313" cy="113132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2926FCC-8C37-4419-9AB8-DFB8CCD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9" y="4340475"/>
            <a:ext cx="3097689" cy="185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1A53DE3-1D88-43BB-8C0E-C3276F2A9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17" y="4360968"/>
            <a:ext cx="1562180" cy="1041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C64B69B-5D4E-490D-B57A-CFC302B5A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18" y="5517336"/>
            <a:ext cx="1568531" cy="6540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2E0C393-1CA8-4452-BF6E-48C893B3306E}"/>
              </a:ext>
            </a:extLst>
          </p:cNvPr>
          <p:cNvSpPr txBox="1"/>
          <p:nvPr/>
        </p:nvSpPr>
        <p:spPr>
          <a:xfrm>
            <a:off x="8311565" y="2949189"/>
            <a:ext cx="371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Shaosheng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et al. 2011] 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=1,2,3,4)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D222228-4874-4B1A-A247-7F4BF09221B3}"/>
              </a:ext>
            </a:extLst>
          </p:cNvPr>
          <p:cNvCxnSpPr>
            <a:cxnSpLocks/>
          </p:cNvCxnSpPr>
          <p:nvPr/>
        </p:nvCxnSpPr>
        <p:spPr>
          <a:xfrm flipV="1">
            <a:off x="8442542" y="1290923"/>
            <a:ext cx="415682" cy="412618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7EBA33A-1369-4950-A572-974F01F1397A}"/>
              </a:ext>
            </a:extLst>
          </p:cNvPr>
          <p:cNvCxnSpPr>
            <a:cxnSpLocks/>
          </p:cNvCxnSpPr>
          <p:nvPr/>
        </p:nvCxnSpPr>
        <p:spPr>
          <a:xfrm>
            <a:off x="8413075" y="1952664"/>
            <a:ext cx="445149" cy="383797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 135">
            <a:extLst>
              <a:ext uri="{FF2B5EF4-FFF2-40B4-BE49-F238E27FC236}">
                <a16:creationId xmlns:a16="http://schemas.microsoft.com/office/drawing/2014/main" id="{D98FCA90-8FFD-4942-890C-50AE9372DF0B}"/>
              </a:ext>
            </a:extLst>
          </p:cNvPr>
          <p:cNvSpPr/>
          <p:nvPr/>
        </p:nvSpPr>
        <p:spPr>
          <a:xfrm rot="2485950">
            <a:off x="6765665" y="4971457"/>
            <a:ext cx="775257" cy="395064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7305"/>
      </p:ext>
    </p:extLst>
  </p:cSld>
  <p:clrMapOvr>
    <a:masterClrMapping/>
  </p:clrMapOvr>
  <p:transition advTm="9309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/>
              <a:t>Motivation (</a:t>
            </a:r>
            <a:r>
              <a:rPr lang="en-US" altLang="zh-CN" sz="3800" dirty="0" err="1"/>
              <a:t>Cont</a:t>
            </a:r>
            <a:r>
              <a:rPr lang="en-US" altLang="zh-CN" sz="3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7</a:t>
            </a:fld>
            <a:r>
              <a:rPr lang="en-US" altLang="zh-CN" dirty="0"/>
              <a:t>/29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1015026"/>
            <a:ext cx="10515600" cy="486156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Graph Representation</a:t>
            </a:r>
            <a:r>
              <a:rPr lang="en-US" altLang="zh-CN" sz="2800" dirty="0"/>
              <a:t> (SGR)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Reformulate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attributed network</a:t>
            </a:r>
            <a:r>
              <a:rPr lang="en-US" altLang="zh-CN" sz="2400" dirty="0"/>
              <a:t> into an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abstracted weighted graph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heterogeneous entities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altLang="zh-CN" sz="1000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Simultaneously learn the embeddings of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(keyword)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Deal with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semantic-oriented</a:t>
            </a:r>
            <a:r>
              <a:rPr lang="en-US" altLang="zh-CN" sz="2400" b="1" dirty="0"/>
              <a:t> downstream tasks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altLang="zh-CN" sz="1000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Introduce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enhancement schem</a:t>
            </a:r>
            <a:r>
              <a:rPr lang="en-US" altLang="zh-CN" sz="2400" dirty="0"/>
              <a:t>e based on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regularization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To incorporate other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info.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/>
              <a:t> e.g.,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structure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11D0B2-9972-461B-A4A0-A51FDFCAE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54" y="4271380"/>
            <a:ext cx="6094946" cy="258662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342669A-8F9C-4507-923A-5D93A102DECC}"/>
              </a:ext>
            </a:extLst>
          </p:cNvPr>
          <p:cNvCxnSpPr/>
          <p:nvPr/>
        </p:nvCxnSpPr>
        <p:spPr>
          <a:xfrm>
            <a:off x="10166985" y="1741118"/>
            <a:ext cx="593407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DD05F33-80B3-46A5-B53F-48BF69C40EA9}"/>
              </a:ext>
            </a:extLst>
          </p:cNvPr>
          <p:cNvCxnSpPr/>
          <p:nvPr/>
        </p:nvCxnSpPr>
        <p:spPr>
          <a:xfrm>
            <a:off x="10760392" y="1741118"/>
            <a:ext cx="0" cy="202921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83021A8-1C12-4DCB-AE22-89FC6C716664}"/>
              </a:ext>
            </a:extLst>
          </p:cNvPr>
          <p:cNvCxnSpPr>
            <a:cxnSpLocks/>
          </p:cNvCxnSpPr>
          <p:nvPr/>
        </p:nvCxnSpPr>
        <p:spPr>
          <a:xfrm flipH="1">
            <a:off x="8968636" y="3770334"/>
            <a:ext cx="1791756" cy="62995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4F5BDCD-DE04-4142-8A86-73D3DFED1B67}"/>
              </a:ext>
            </a:extLst>
          </p:cNvPr>
          <p:cNvCxnSpPr>
            <a:cxnSpLocks/>
          </p:cNvCxnSpPr>
          <p:nvPr/>
        </p:nvCxnSpPr>
        <p:spPr>
          <a:xfrm>
            <a:off x="10463688" y="2880986"/>
            <a:ext cx="151119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ED50A-8700-40E3-871E-8938710DE95A}"/>
              </a:ext>
            </a:extLst>
          </p:cNvPr>
          <p:cNvCxnSpPr/>
          <p:nvPr/>
        </p:nvCxnSpPr>
        <p:spPr>
          <a:xfrm>
            <a:off x="11962356" y="2880986"/>
            <a:ext cx="0" cy="197911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41067"/>
      </p:ext>
    </p:extLst>
  </p:cSld>
  <p:clrMapOvr>
    <a:masterClrMapping/>
  </p:clrMapOvr>
  <p:transition advTm="9309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362A6-3D2D-467E-B335-E68E4C9C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780"/>
            <a:ext cx="9144000" cy="23876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Definition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>
                <a:ln w="0"/>
                <a:sym typeface="+mn-ea"/>
              </a:rPr>
              <a:t>Problem Definition</a:t>
            </a:r>
            <a:endParaRPr lang="en-US" altLang="zh-CN" sz="3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118C-CC21-4CA8-A4A3-CD56A272538E}" type="slidenum">
              <a:rPr lang="zh-CN" altLang="en-US" smtClean="0"/>
              <a:t>9</a:t>
            </a:fld>
            <a:r>
              <a:rPr lang="en-US" altLang="zh-CN" dirty="0"/>
              <a:t>/24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383" y="985697"/>
            <a:ext cx="10515600" cy="5133572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/>
              <a:t> Attributed Network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Undirected Unweighted Net.</a:t>
            </a:r>
            <a:r>
              <a:rPr lang="en-US" altLang="zh-CN" sz="2400" dirty="0"/>
              <a:t> with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Attribute</a:t>
            </a:r>
            <a:r>
              <a:rPr lang="en-US" altLang="zh-CN" sz="2400" dirty="0"/>
              <a:t> </a:t>
            </a:r>
            <a:r>
              <a:rPr lang="en-US" altLang="zh-CN" sz="2000" dirty="0"/>
              <a:t>(</a:t>
            </a:r>
            <a:r>
              <a:rPr lang="en-US" altLang="zh-CN" sz="2000" b="1" dirty="0"/>
              <a:t>Keywork</a:t>
            </a:r>
            <a:r>
              <a:rPr lang="en-US" altLang="zh-CN" sz="2000" dirty="0"/>
              <a:t>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Attributed Network</a:t>
            </a:r>
            <a:r>
              <a:rPr lang="en-US" altLang="zh-CN" sz="2400" dirty="0"/>
              <a:t> </a:t>
            </a:r>
            <a:r>
              <a:rPr lang="en-US" altLang="zh-CN" sz="2400" i="1" dirty="0"/>
              <a:t>G</a:t>
            </a:r>
            <a:r>
              <a:rPr lang="en-US" altLang="zh-CN" sz="2400" dirty="0"/>
              <a:t>={</a:t>
            </a:r>
            <a:r>
              <a:rPr lang="en-US" altLang="zh-CN" sz="2400" i="1" dirty="0"/>
              <a:t>V</a:t>
            </a:r>
            <a:r>
              <a:rPr lang="en-US" altLang="zh-CN" sz="2400" dirty="0"/>
              <a:t>, </a:t>
            </a:r>
            <a:r>
              <a:rPr lang="en-US" altLang="zh-CN" sz="2400" i="1" dirty="0"/>
              <a:t>E</a:t>
            </a:r>
            <a:r>
              <a:rPr lang="en-US" altLang="zh-CN" sz="2400" dirty="0"/>
              <a:t>, </a:t>
            </a:r>
            <a:r>
              <a:rPr lang="en-US" altLang="zh-CN" sz="2400" i="1" dirty="0"/>
              <a:t>A</a:t>
            </a:r>
            <a:r>
              <a:rPr lang="en-US" altLang="zh-CN" sz="2400" dirty="0"/>
              <a:t>, </a:t>
            </a:r>
            <a:r>
              <a:rPr lang="en-US" altLang="zh-CN" sz="2400" i="1" dirty="0"/>
              <a:t>F</a:t>
            </a:r>
            <a:r>
              <a:rPr lang="en-US" altLang="zh-CN" sz="2400" dirty="0"/>
              <a:t>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/>
              <a:t> </a:t>
            </a:r>
            <a:r>
              <a:rPr lang="en-US" altLang="zh-CN" sz="2000" b="1" dirty="0"/>
              <a:t>Node Set</a:t>
            </a:r>
            <a:r>
              <a:rPr lang="en-US" altLang="zh-CN" sz="2000" dirty="0"/>
              <a:t>: </a:t>
            </a:r>
            <a:r>
              <a:rPr lang="en-US" altLang="zh-CN" sz="2000" i="1" dirty="0"/>
              <a:t>V</a:t>
            </a:r>
            <a:r>
              <a:rPr lang="en-US" altLang="zh-CN" sz="2000" dirty="0"/>
              <a:t>={</a:t>
            </a:r>
            <a:r>
              <a:rPr lang="en-US" altLang="zh-CN" sz="2000" i="1" dirty="0"/>
              <a:t>v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,…,</a:t>
            </a:r>
            <a:r>
              <a:rPr lang="en-US" altLang="zh-CN" sz="2000" i="1" dirty="0" err="1"/>
              <a:t>v</a:t>
            </a:r>
            <a:r>
              <a:rPr lang="en-US" altLang="zh-CN" sz="2000" i="1" baseline="-25000" dirty="0" err="1"/>
              <a:t>n</a:t>
            </a:r>
            <a:r>
              <a:rPr lang="en-US" altLang="zh-CN" sz="2000" dirty="0"/>
              <a:t>};         </a:t>
            </a:r>
            <a:r>
              <a:rPr lang="en-US" altLang="zh-CN" sz="2000" b="1" dirty="0"/>
              <a:t>Edge Set</a:t>
            </a:r>
            <a:r>
              <a:rPr lang="en-US" altLang="zh-CN" sz="2000" dirty="0"/>
              <a:t>: </a:t>
            </a:r>
            <a:r>
              <a:rPr lang="en-US" altLang="zh-CN" sz="2000" i="1" dirty="0"/>
              <a:t>E</a:t>
            </a:r>
            <a:r>
              <a:rPr lang="en-US" altLang="zh-CN" sz="2000" dirty="0"/>
              <a:t>={(</a:t>
            </a:r>
            <a:r>
              <a:rPr lang="en-US" altLang="zh-CN" sz="2000" i="1" dirty="0"/>
              <a:t>v</a:t>
            </a:r>
            <a:r>
              <a:rPr lang="en-US" altLang="zh-CN" sz="2000" i="1" baseline="-25000" dirty="0"/>
              <a:t>i</a:t>
            </a:r>
            <a:r>
              <a:rPr lang="en-US" altLang="zh-CN" sz="2000" dirty="0"/>
              <a:t>, </a:t>
            </a:r>
            <a:r>
              <a:rPr lang="en-US" altLang="zh-CN" sz="2000" i="1" dirty="0" err="1"/>
              <a:t>v</a:t>
            </a:r>
            <a:r>
              <a:rPr lang="en-US" altLang="zh-CN" sz="2000" i="1" baseline="-25000" dirty="0" err="1"/>
              <a:t>j</a:t>
            </a:r>
            <a:r>
              <a:rPr lang="en-US" altLang="zh-CN" sz="2000" dirty="0"/>
              <a:t>)|</a:t>
            </a:r>
            <a:r>
              <a:rPr lang="en-US" altLang="zh-CN" sz="2000" i="1" dirty="0"/>
              <a:t>v</a:t>
            </a:r>
            <a:r>
              <a:rPr lang="en-US" altLang="zh-CN" sz="2000" i="1" baseline="-25000" dirty="0"/>
              <a:t>i</a:t>
            </a:r>
            <a:r>
              <a:rPr lang="en-US" altLang="zh-CN" sz="2000" dirty="0"/>
              <a:t>, </a:t>
            </a:r>
            <a:r>
              <a:rPr lang="en-US" altLang="zh-CN" sz="2000" i="1" dirty="0" err="1"/>
              <a:t>v</a:t>
            </a:r>
            <a:r>
              <a:rPr lang="en-US" altLang="zh-CN" sz="2000" i="1" baseline="-25000" dirty="0" err="1"/>
              <a:t>j</a:t>
            </a:r>
            <a:r>
              <a:rPr lang="en-US" altLang="zh-CN" sz="2000" dirty="0" err="1"/>
              <a:t>∈</a:t>
            </a:r>
            <a:r>
              <a:rPr lang="en-US" altLang="zh-CN" sz="2000" i="1" dirty="0" err="1"/>
              <a:t>V</a:t>
            </a:r>
            <a:r>
              <a:rPr lang="en-US" altLang="zh-CN" sz="2000" dirty="0"/>
              <a:t>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/>
              <a:t> </a:t>
            </a:r>
            <a:r>
              <a:rPr lang="en-US" altLang="zh-CN" sz="2000" b="1" dirty="0"/>
              <a:t>Attribute Set</a:t>
            </a:r>
            <a:r>
              <a:rPr lang="en-US" altLang="zh-CN" sz="2000" dirty="0"/>
              <a:t>: </a:t>
            </a:r>
            <a:r>
              <a:rPr lang="en-US" altLang="zh-CN" sz="2000" i="1" dirty="0"/>
              <a:t>A</a:t>
            </a:r>
            <a:r>
              <a:rPr lang="en-US" altLang="zh-CN" sz="2000" dirty="0"/>
              <a:t>={</a:t>
            </a:r>
            <a:r>
              <a:rPr lang="en-US" altLang="zh-CN" sz="2000" i="1" dirty="0"/>
              <a:t>a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,…,</a:t>
            </a:r>
            <a:r>
              <a:rPr lang="en-US" altLang="zh-CN" sz="2000" i="1" dirty="0"/>
              <a:t>a</a:t>
            </a:r>
            <a:r>
              <a:rPr lang="en-US" altLang="zh-CN" sz="2000" i="1" baseline="-25000" dirty="0"/>
              <a:t>m</a:t>
            </a:r>
            <a:r>
              <a:rPr lang="en-US" altLang="zh-CN" sz="2000" dirty="0"/>
              <a:t>}; </a:t>
            </a:r>
            <a:r>
              <a:rPr lang="en-US" altLang="zh-CN" sz="2000" b="1" dirty="0"/>
              <a:t>Attribute Map</a:t>
            </a:r>
            <a:r>
              <a:rPr lang="en-US" altLang="zh-CN" sz="2000" dirty="0"/>
              <a:t>: </a:t>
            </a:r>
            <a:r>
              <a:rPr lang="en-US" altLang="zh-CN" sz="2000" i="1" dirty="0"/>
              <a:t>F</a:t>
            </a:r>
            <a:r>
              <a:rPr lang="en-US" altLang="zh-CN" sz="2000" dirty="0"/>
              <a:t>={</a:t>
            </a:r>
            <a:r>
              <a:rPr lang="en-US" altLang="zh-CN" sz="2000" i="1" dirty="0"/>
              <a:t>f</a:t>
            </a:r>
            <a:r>
              <a:rPr lang="en-US" altLang="zh-CN" sz="2000" dirty="0"/>
              <a:t>(</a:t>
            </a:r>
            <a:r>
              <a:rPr lang="en-US" altLang="zh-CN" sz="2000" i="1" dirty="0"/>
              <a:t>v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),…,</a:t>
            </a:r>
            <a:r>
              <a:rPr lang="en-US" altLang="zh-CN" sz="2000" i="1" dirty="0"/>
              <a:t>f</a:t>
            </a:r>
            <a:r>
              <a:rPr lang="en-US" altLang="zh-CN" sz="2000" dirty="0"/>
              <a:t>(</a:t>
            </a:r>
            <a:r>
              <a:rPr lang="en-US" altLang="zh-CN" sz="2000" i="1" dirty="0" err="1"/>
              <a:t>v</a:t>
            </a:r>
            <a:r>
              <a:rPr lang="en-US" altLang="zh-CN" sz="2000" i="1" baseline="-25000" dirty="0" err="1"/>
              <a:t>m</a:t>
            </a:r>
            <a:r>
              <a:rPr lang="en-US" altLang="zh-CN" sz="2000" dirty="0"/>
              <a:t>)}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altLang="zh-CN" sz="500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sz="2400" b="1" dirty="0"/>
              <a:t>Abstracted Weighted Graph</a:t>
            </a:r>
            <a:r>
              <a:rPr lang="en-US" altLang="zh-CN" sz="2400" dirty="0"/>
              <a:t> </a:t>
            </a:r>
            <a:r>
              <a:rPr lang="en-US" altLang="zh-CN" sz="2400" i="1" dirty="0"/>
              <a:t>G</a:t>
            </a:r>
            <a:r>
              <a:rPr lang="en-US" altLang="zh-CN" sz="2400" dirty="0"/>
              <a:t>’={</a:t>
            </a:r>
            <a:r>
              <a:rPr lang="en-US" altLang="zh-CN" sz="2400" i="1" dirty="0"/>
              <a:t>V</a:t>
            </a:r>
            <a:r>
              <a:rPr lang="en-US" altLang="zh-CN" sz="2400" dirty="0"/>
              <a:t>’, </a:t>
            </a:r>
            <a:r>
              <a:rPr lang="en-US" altLang="zh-CN" sz="2400" i="1" dirty="0"/>
              <a:t>E</a:t>
            </a:r>
            <a:r>
              <a:rPr lang="en-US" altLang="zh-CN" sz="2400" dirty="0"/>
              <a:t>’}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/>
              <a:t> </a:t>
            </a:r>
            <a:r>
              <a:rPr lang="en-US" altLang="zh-CN" sz="2000" b="1" dirty="0"/>
              <a:t>Node Set</a:t>
            </a:r>
            <a:r>
              <a:rPr lang="en-US" altLang="zh-CN" sz="2000" dirty="0"/>
              <a:t>: </a:t>
            </a:r>
            <a:r>
              <a:rPr lang="en-US" altLang="zh-CN" sz="2000" i="1" dirty="0"/>
              <a:t>V</a:t>
            </a:r>
            <a:r>
              <a:rPr lang="en-US" altLang="zh-CN" sz="2000" dirty="0"/>
              <a:t>’=</a:t>
            </a:r>
            <a:r>
              <a:rPr lang="en-US" altLang="zh-CN" sz="2000" i="1" dirty="0"/>
              <a:t>V</a:t>
            </a:r>
            <a:r>
              <a:rPr lang="en-US" altLang="zh-CN" sz="2000" dirty="0"/>
              <a:t>∩</a:t>
            </a:r>
            <a:r>
              <a:rPr lang="en-US" altLang="zh-CN" sz="2000" i="1" dirty="0"/>
              <a:t>A</a:t>
            </a:r>
            <a:r>
              <a:rPr lang="en-US" altLang="zh-CN" sz="2000" dirty="0"/>
              <a:t>;	(Weighted)</a:t>
            </a:r>
            <a:r>
              <a:rPr lang="en-US" altLang="zh-CN" sz="2000" b="1" dirty="0"/>
              <a:t> Edge Set</a:t>
            </a:r>
            <a:r>
              <a:rPr lang="en-US" altLang="zh-CN" sz="2000" dirty="0"/>
              <a:t>: </a:t>
            </a:r>
            <a:r>
              <a:rPr lang="en-US" altLang="zh-CN" sz="2000" i="1" dirty="0"/>
              <a:t>E’</a:t>
            </a:r>
            <a:r>
              <a:rPr lang="en-US" altLang="zh-CN" sz="2000" dirty="0"/>
              <a:t>={</a:t>
            </a:r>
            <a:r>
              <a:rPr lang="en-US" altLang="zh-CN" sz="2000" i="1" dirty="0"/>
              <a:t>E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, </a:t>
            </a:r>
            <a:r>
              <a:rPr lang="en-US" altLang="zh-CN" sz="2000" i="1" dirty="0"/>
              <a:t>E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, </a:t>
            </a:r>
            <a:r>
              <a:rPr lang="en-US" altLang="zh-CN" sz="2000" i="1" dirty="0"/>
              <a:t>E</a:t>
            </a:r>
            <a:r>
              <a:rPr lang="en-US" altLang="zh-CN" sz="2000" baseline="-25000" dirty="0"/>
              <a:t>3</a:t>
            </a:r>
            <a:r>
              <a:rPr lang="en-US" altLang="zh-CN" sz="2000" dirty="0"/>
              <a:t>}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/>
              <a:t> 3 Types of </a:t>
            </a:r>
            <a:r>
              <a:rPr lang="en-US" altLang="zh-CN" sz="2000" b="1" dirty="0"/>
              <a:t>Relation</a:t>
            </a:r>
            <a:r>
              <a:rPr lang="en-US" altLang="zh-CN" sz="2000" dirty="0"/>
              <a:t>: </a:t>
            </a:r>
            <a:r>
              <a:rPr lang="en-US" altLang="zh-CN" sz="2000" i="1" dirty="0"/>
              <a:t>E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={</a:t>
            </a:r>
            <a:r>
              <a:rPr lang="en-US" altLang="zh-CN" sz="2000" i="1" dirty="0"/>
              <a:t>W</a:t>
            </a:r>
            <a:r>
              <a:rPr lang="en-US" altLang="zh-CN" sz="2000" dirty="0"/>
              <a:t>(</a:t>
            </a:r>
            <a:r>
              <a:rPr lang="en-US" altLang="zh-CN" sz="2000" i="1" dirty="0"/>
              <a:t>v</a:t>
            </a:r>
            <a:r>
              <a:rPr lang="en-US" altLang="zh-CN" sz="2000" i="1" baseline="-25000" dirty="0"/>
              <a:t>i</a:t>
            </a:r>
            <a:r>
              <a:rPr lang="en-US" altLang="zh-CN" sz="2000" dirty="0"/>
              <a:t>, </a:t>
            </a:r>
            <a:r>
              <a:rPr lang="en-US" altLang="zh-CN" sz="2000" i="1" dirty="0" err="1"/>
              <a:t>v</a:t>
            </a:r>
            <a:r>
              <a:rPr lang="en-US" altLang="zh-CN" sz="2000" i="1" baseline="-25000" dirty="0" err="1"/>
              <a:t>j</a:t>
            </a:r>
            <a:r>
              <a:rPr lang="en-US" altLang="zh-CN" sz="2000" dirty="0"/>
              <a:t>)}; </a:t>
            </a:r>
            <a:r>
              <a:rPr lang="en-US" altLang="zh-CN" sz="2000" i="1" dirty="0"/>
              <a:t>E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={</a:t>
            </a:r>
            <a:r>
              <a:rPr lang="en-US" altLang="zh-CN" sz="2000" i="1" dirty="0"/>
              <a:t>W</a:t>
            </a:r>
            <a:r>
              <a:rPr lang="en-US" altLang="zh-CN" sz="2000" dirty="0"/>
              <a:t>(</a:t>
            </a:r>
            <a:r>
              <a:rPr lang="en-US" altLang="zh-CN" sz="2000" i="1" dirty="0"/>
              <a:t>v</a:t>
            </a:r>
            <a:r>
              <a:rPr lang="en-US" altLang="zh-CN" sz="2000" i="1" baseline="-25000" dirty="0"/>
              <a:t>i</a:t>
            </a:r>
            <a:r>
              <a:rPr lang="en-US" altLang="zh-CN" sz="2000" dirty="0"/>
              <a:t>, </a:t>
            </a:r>
            <a:r>
              <a:rPr lang="en-US" altLang="zh-CN" sz="2000" i="1" dirty="0"/>
              <a:t>a</a:t>
            </a:r>
            <a:r>
              <a:rPr lang="en-US" altLang="zh-CN" sz="2000" i="1" baseline="-25000" dirty="0"/>
              <a:t>w</a:t>
            </a:r>
            <a:r>
              <a:rPr lang="en-US" altLang="zh-CN" sz="2000" dirty="0"/>
              <a:t>)}; </a:t>
            </a:r>
            <a:r>
              <a:rPr lang="en-US" altLang="zh-CN" sz="2000" i="1" dirty="0"/>
              <a:t>E</a:t>
            </a:r>
            <a:r>
              <a:rPr lang="en-US" altLang="zh-CN" sz="2000" baseline="-25000" dirty="0"/>
              <a:t>3</a:t>
            </a:r>
            <a:r>
              <a:rPr lang="en-US" altLang="zh-CN" sz="2000" dirty="0"/>
              <a:t>={</a:t>
            </a:r>
            <a:r>
              <a:rPr lang="en-US" altLang="zh-CN" sz="2000" i="1" dirty="0"/>
              <a:t>W</a:t>
            </a:r>
            <a:r>
              <a:rPr lang="en-US" altLang="zh-CN" sz="2000" dirty="0"/>
              <a:t>(</a:t>
            </a:r>
            <a:r>
              <a:rPr lang="en-US" altLang="zh-CN" sz="2000" i="1" dirty="0"/>
              <a:t>a</a:t>
            </a:r>
            <a:r>
              <a:rPr lang="en-US" altLang="zh-CN" sz="2000" i="1" baseline="-25000" dirty="0"/>
              <a:t>w</a:t>
            </a:r>
            <a:r>
              <a:rPr lang="en-US" altLang="zh-CN" sz="2000" dirty="0"/>
              <a:t>, </a:t>
            </a:r>
            <a:r>
              <a:rPr lang="en-US" altLang="zh-CN" sz="2000" i="1" dirty="0"/>
              <a:t>a</a:t>
            </a:r>
            <a:r>
              <a:rPr lang="en-US" altLang="zh-CN" sz="2000" i="1" baseline="-25000" dirty="0"/>
              <a:t>s</a:t>
            </a:r>
            <a:r>
              <a:rPr lang="en-US" altLang="zh-CN" sz="2000" dirty="0"/>
              <a:t>)}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endParaRPr lang="en-US" altLang="zh-CN" sz="500" dirty="0"/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</a:t>
            </a:r>
            <a:r>
              <a:rPr lang="en-US" altLang="zh-CN" sz="2400" b="1" dirty="0"/>
              <a:t>Semantic Graph Representation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Learn </a:t>
            </a:r>
            <a:r>
              <a:rPr lang="en-US" altLang="zh-CN" i="1" dirty="0"/>
              <a:t>f</a:t>
            </a:r>
            <a:r>
              <a:rPr lang="en-US" altLang="zh-CN" dirty="0"/>
              <a:t>’ to </a:t>
            </a:r>
            <a:r>
              <a:rPr lang="en-US" altLang="zh-CN" b="1" dirty="0"/>
              <a:t>map</a:t>
            </a:r>
            <a:r>
              <a:rPr lang="en-US" altLang="zh-CN" dirty="0"/>
              <a:t> {</a:t>
            </a:r>
            <a:r>
              <a:rPr lang="en-US" altLang="zh-CN" i="1" dirty="0"/>
              <a:t>v</a:t>
            </a:r>
            <a:r>
              <a:rPr lang="en-US" altLang="zh-CN" i="1" baseline="-25000" dirty="0"/>
              <a:t>i</a:t>
            </a:r>
            <a:r>
              <a:rPr lang="en-US" altLang="zh-CN" dirty="0"/>
              <a:t>, </a:t>
            </a:r>
            <a:r>
              <a:rPr lang="en-US" altLang="zh-CN" i="1" dirty="0" err="1"/>
              <a:t>a</a:t>
            </a:r>
            <a:r>
              <a:rPr lang="en-US" altLang="zh-CN" i="1" baseline="-25000" dirty="0" err="1"/>
              <a:t>j</a:t>
            </a:r>
            <a:r>
              <a:rPr lang="en-US" altLang="zh-CN" dirty="0"/>
              <a:t>} to </a:t>
            </a:r>
            <a:r>
              <a:rPr lang="en-US" altLang="zh-CN" i="1" dirty="0"/>
              <a:t>k</a:t>
            </a:r>
            <a:r>
              <a:rPr lang="en-US" altLang="zh-CN" b="1" dirty="0"/>
              <a:t>-dim. </a:t>
            </a:r>
            <a:r>
              <a:rPr lang="en-US" altLang="zh-CN" b="1" dirty="0" err="1"/>
              <a:t>vec</a:t>
            </a:r>
            <a:r>
              <a:rPr lang="en-US" altLang="zh-CN" b="1" dirty="0"/>
              <a:t>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According to </a:t>
            </a:r>
            <a:r>
              <a:rPr lang="en-US" altLang="zh-CN" i="1" dirty="0"/>
              <a:t>E</a:t>
            </a:r>
            <a:r>
              <a:rPr lang="en-US" altLang="zh-CN" dirty="0"/>
              <a:t>’, with </a:t>
            </a:r>
            <a:r>
              <a:rPr lang="en-US" altLang="zh-CN" i="1" dirty="0"/>
              <a:t>G</a:t>
            </a:r>
            <a:r>
              <a:rPr lang="en-US" altLang="zh-CN" dirty="0"/>
              <a:t> primary properties preserved </a:t>
            </a:r>
          </a:p>
        </p:txBody>
      </p:sp>
      <p:sp>
        <p:nvSpPr>
          <p:cNvPr id="34" name=" 135">
            <a:extLst>
              <a:ext uri="{FF2B5EF4-FFF2-40B4-BE49-F238E27FC236}">
                <a16:creationId xmlns:a16="http://schemas.microsoft.com/office/drawing/2014/main" id="{6D900179-9059-4953-AEA2-A13F3C74B03C}"/>
              </a:ext>
            </a:extLst>
          </p:cNvPr>
          <p:cNvSpPr/>
          <p:nvPr/>
        </p:nvSpPr>
        <p:spPr>
          <a:xfrm rot="5400000">
            <a:off x="10401534" y="2797303"/>
            <a:ext cx="667612" cy="51768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E2424AE9-82BF-4FD3-B9D6-9606CE229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3126"/>
              </p:ext>
            </p:extLst>
          </p:nvPr>
        </p:nvGraphicFramePr>
        <p:xfrm>
          <a:off x="6672522" y="4912502"/>
          <a:ext cx="4511461" cy="6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" name="Equation" r:id="rId4" imgW="1917360" imgH="266400" progId="Equation.DSMT4">
                  <p:embed/>
                </p:oleObj>
              </mc:Choice>
              <mc:Fallback>
                <p:oleObj name="Equation" r:id="rId4" imgW="1917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2522" y="4912502"/>
                        <a:ext cx="4511461" cy="627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图片 27">
            <a:extLst>
              <a:ext uri="{FF2B5EF4-FFF2-40B4-BE49-F238E27FC236}">
                <a16:creationId xmlns:a16="http://schemas.microsoft.com/office/drawing/2014/main" id="{82F60D60-21F4-46B1-AF48-578701FF3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932" y="1528897"/>
            <a:ext cx="2156816" cy="120676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2071247-404F-4A8C-916D-1AA65ED64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932" y="3376627"/>
            <a:ext cx="2156816" cy="12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7323"/>
      </p:ext>
    </p:extLst>
  </p:cSld>
  <p:clrMapOvr>
    <a:masterClrMapping/>
  </p:clrMapOvr>
  <p:transition advTm="93094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18693</TotalTime>
  <Words>1414</Words>
  <Application>Microsoft Office PowerPoint</Application>
  <PresentationFormat>宽屏</PresentationFormat>
  <Paragraphs>230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主题</vt:lpstr>
      <vt:lpstr>Equation</vt:lpstr>
      <vt:lpstr>Semantic Graph Representation Learning in Attributed Networks </vt:lpstr>
      <vt:lpstr>Outline</vt:lpstr>
      <vt:lpstr>Motivation</vt:lpstr>
      <vt:lpstr>Motivation</vt:lpstr>
      <vt:lpstr>Motivation (Cont)</vt:lpstr>
      <vt:lpstr>Motivation (Cont)</vt:lpstr>
      <vt:lpstr>Motivation (Cont)</vt:lpstr>
      <vt:lpstr>Problem Definition</vt:lpstr>
      <vt:lpstr>Problem Definition</vt:lpstr>
      <vt:lpstr>Methodology</vt:lpstr>
      <vt:lpstr>Methodology</vt:lpstr>
      <vt:lpstr>Methodology (Cont)</vt:lpstr>
      <vt:lpstr>Methodology (Cont)</vt:lpstr>
      <vt:lpstr>Methodology (Cont)</vt:lpstr>
      <vt:lpstr>Methodology (Cont)</vt:lpstr>
      <vt:lpstr>Experimental Evaluation</vt:lpstr>
      <vt:lpstr>Experimental Evaluation</vt:lpstr>
      <vt:lpstr>Experimental Evaluation (Cont)</vt:lpstr>
      <vt:lpstr>Experimental Evaluation (Cont)</vt:lpstr>
      <vt:lpstr>Experimental Evaluation (Cont)</vt:lpstr>
      <vt:lpstr>Experimental Evaluation (Cont)</vt:lpstr>
      <vt:lpstr>Conclusion</vt:lpstr>
      <vt:lpstr>Conclusion</vt:lpstr>
      <vt:lpstr>Semantic Graph Representation Learning in Attributed Networks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TCP Responsiveness with Connection History in Data Center Networks</dc:title>
  <dc:creator>微软用户</dc:creator>
  <cp:lastModifiedBy>蒼焰黑银</cp:lastModifiedBy>
  <cp:revision>2376</cp:revision>
  <dcterms:created xsi:type="dcterms:W3CDTF">2016-05-09T11:41:00Z</dcterms:created>
  <dcterms:modified xsi:type="dcterms:W3CDTF">2019-08-12T04:58:39Z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