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256" r:id="rId3"/>
    <p:sldId id="257" r:id="rId4"/>
    <p:sldId id="324" r:id="rId5"/>
    <p:sldId id="325" r:id="rId6"/>
    <p:sldId id="326" r:id="rId7"/>
    <p:sldId id="264" r:id="rId8"/>
    <p:sldId id="261" r:id="rId9"/>
    <p:sldId id="262" r:id="rId10"/>
    <p:sldId id="275" r:id="rId11"/>
    <p:sldId id="259" r:id="rId12"/>
    <p:sldId id="270" r:id="rId13"/>
    <p:sldId id="291" r:id="rId14"/>
    <p:sldId id="266" r:id="rId15"/>
    <p:sldId id="290" r:id="rId16"/>
    <p:sldId id="321" r:id="rId17"/>
    <p:sldId id="320" r:id="rId18"/>
    <p:sldId id="307" r:id="rId19"/>
    <p:sldId id="322" r:id="rId20"/>
    <p:sldId id="268" r:id="rId21"/>
    <p:sldId id="260" r:id="rId22"/>
    <p:sldId id="269" r:id="rId23"/>
    <p:sldId id="271" r:id="rId24"/>
    <p:sldId id="272" r:id="rId25"/>
    <p:sldId id="273" r:id="rId26"/>
    <p:sldId id="292" r:id="rId27"/>
    <p:sldId id="293" r:id="rId28"/>
    <p:sldId id="265" r:id="rId29"/>
    <p:sldId id="267" r:id="rId30"/>
    <p:sldId id="27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4">
          <p15:clr>
            <a:srgbClr val="A4A3A4"/>
          </p15:clr>
        </p15:guide>
        <p15:guide id="2" pos="38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3" d="100"/>
          <a:sy n="63" d="100"/>
        </p:scale>
        <p:origin x="780" y="56"/>
      </p:cViewPr>
      <p:guideLst>
        <p:guide orient="horz" pos="4024"/>
        <p:guide pos="38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7CB3E-5A5E-407D-8845-187A7029FBD4}" type="datetimeFigureOut">
              <a:rPr lang="zh-CN" altLang="en-US" smtClean="0"/>
              <a:t>2019/8/11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0A90D-B3A9-48B5-9C73-7638F74BB9B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微软雅黑" panose="020B0503020204020204" pitchFamily="34" charset="-122"/>
                <a:ea typeface="微软雅黑" panose="020B0503020204020204" pitchFamily="34" charset="-122"/>
              </a:rPr>
              <a:t>, since the future size of an information cascade corresponds to the whole graph that depicts the process of the cascade, not each node in the graph</a:t>
            </a:r>
            <a:endParaRPr lang="zh-CN" altLang="en-US" dirty="0"/>
          </a:p>
        </p:txBody>
      </p:sp>
      <p:sp>
        <p:nvSpPr>
          <p:cNvPr id="4" name="灯片编号占位符 3"/>
          <p:cNvSpPr>
            <a:spLocks noGrp="1"/>
          </p:cNvSpPr>
          <p:nvPr>
            <p:ph type="sldNum" sz="quarter" idx="5"/>
          </p:nvPr>
        </p:nvSpPr>
        <p:spPr/>
        <p:txBody>
          <a:bodyPr/>
          <a:lstStyle/>
          <a:p>
            <a:fld id="{8870A90D-B3A9-48B5-9C73-7638F74BB9BC}"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加两个示例图</a:t>
            </a:r>
          </a:p>
        </p:txBody>
      </p:sp>
      <p:sp>
        <p:nvSpPr>
          <p:cNvPr id="4" name="灯片编号占位符 3"/>
          <p:cNvSpPr>
            <a:spLocks noGrp="1"/>
          </p:cNvSpPr>
          <p:nvPr>
            <p:ph type="sldNum" sz="quarter" idx="5"/>
          </p:nvPr>
        </p:nvSpPr>
        <p:spPr/>
        <p:txBody>
          <a:bodyPr/>
          <a:lstStyle/>
          <a:p>
            <a:fld id="{8870A90D-B3A9-48B5-9C73-7638F74BB9BC}" type="slidenum">
              <a:rPr lang="zh-CN" altLang="en-US" smtClean="0"/>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70A90D-B3A9-48B5-9C73-7638F74BB9BC}" type="slidenum">
              <a:rPr lang="zh-CN" altLang="en-US" smtClean="0"/>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结构相似度这儿再用两个图的计算例子详细解释下？涉及里面</a:t>
            </a:r>
            <a:r>
              <a:rPr lang="en-US" altLang="zh-CN" dirty="0"/>
              <a:t>DTW</a:t>
            </a:r>
            <a:r>
              <a:rPr lang="zh-CN" altLang="en-US" dirty="0"/>
              <a:t>的计算 及</a:t>
            </a:r>
            <a:r>
              <a:rPr lang="en-US" altLang="zh-CN" dirty="0"/>
              <a:t>k=1</a:t>
            </a:r>
            <a:r>
              <a:rPr lang="zh-CN" altLang="en-US" dirty="0"/>
              <a:t>：</a:t>
            </a:r>
            <a:r>
              <a:rPr lang="en-US" altLang="zh-CN" dirty="0"/>
              <a:t>K</a:t>
            </a:r>
            <a:r>
              <a:rPr lang="zh-CN" altLang="en-US" dirty="0"/>
              <a:t>这样的循环 看不能形象的描述，这一部分也是方法的核心，后面投稿期刊也需要。</a:t>
            </a:r>
          </a:p>
        </p:txBody>
      </p:sp>
      <p:sp>
        <p:nvSpPr>
          <p:cNvPr id="4" name="灯片编号占位符 3"/>
          <p:cNvSpPr>
            <a:spLocks noGrp="1"/>
          </p:cNvSpPr>
          <p:nvPr>
            <p:ph type="sldNum" sz="quarter" idx="5"/>
          </p:nvPr>
        </p:nvSpPr>
        <p:spPr/>
        <p:txBody>
          <a:bodyPr/>
          <a:lstStyle/>
          <a:p>
            <a:fld id="{8870A90D-B3A9-48B5-9C73-7638F74BB9BC}" type="slidenum">
              <a:rPr lang="zh-CN" altLang="en-US" smtClean="0"/>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结构相似度这儿再用两个图的计算例子详细解释下？涉及里面</a:t>
            </a:r>
            <a:r>
              <a:rPr lang="en-US" altLang="zh-CN" dirty="0"/>
              <a:t>DTW</a:t>
            </a:r>
            <a:r>
              <a:rPr lang="zh-CN" altLang="en-US" dirty="0"/>
              <a:t>的计算 及</a:t>
            </a:r>
            <a:r>
              <a:rPr lang="en-US" altLang="zh-CN" dirty="0"/>
              <a:t>k=1</a:t>
            </a:r>
            <a:r>
              <a:rPr lang="zh-CN" altLang="en-US" dirty="0"/>
              <a:t>：</a:t>
            </a:r>
            <a:r>
              <a:rPr lang="en-US" altLang="zh-CN" dirty="0"/>
              <a:t>K</a:t>
            </a:r>
            <a:r>
              <a:rPr lang="zh-CN" altLang="en-US" dirty="0"/>
              <a:t>这样的循环 看不能形象的描述，这一部分也是方法的核心，后面投稿期刊也需要。</a:t>
            </a:r>
          </a:p>
        </p:txBody>
      </p:sp>
      <p:sp>
        <p:nvSpPr>
          <p:cNvPr id="4" name="灯片编号占位符 3"/>
          <p:cNvSpPr>
            <a:spLocks noGrp="1"/>
          </p:cNvSpPr>
          <p:nvPr>
            <p:ph type="sldNum" sz="quarter" idx="5"/>
          </p:nvPr>
        </p:nvSpPr>
        <p:spPr/>
        <p:txBody>
          <a:bodyPr/>
          <a:lstStyle/>
          <a:p>
            <a:fld id="{8870A90D-B3A9-48B5-9C73-7638F74BB9BC}" type="slidenum">
              <a:rPr lang="zh-CN" altLang="en-US" smtClean="0"/>
              <a:t>17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再加一页 展示论文中目标函数那一部分吧？</a:t>
            </a:r>
          </a:p>
        </p:txBody>
      </p:sp>
      <p:sp>
        <p:nvSpPr>
          <p:cNvPr id="4" name="灯片编号占位符 3"/>
          <p:cNvSpPr>
            <a:spLocks noGrp="1"/>
          </p:cNvSpPr>
          <p:nvPr>
            <p:ph type="sldNum" sz="quarter" idx="5"/>
          </p:nvPr>
        </p:nvSpPr>
        <p:spPr/>
        <p:txBody>
          <a:bodyPr/>
          <a:lstStyle/>
          <a:p>
            <a:fld id="{8870A90D-B3A9-48B5-9C73-7638F74BB9BC}" type="slidenum">
              <a:rPr lang="zh-CN" altLang="en-US" smtClean="0"/>
              <a:t>18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70A90D-B3A9-48B5-9C73-7638F74BB9BC}"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4D7182-FFF1-43B9-9231-70112D15A8DD}" type="datetimeFigureOut">
              <a:rPr lang="zh-CN" altLang="en-US" smtClean="0"/>
              <a:t>2019/8/11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C6BDCA-6391-49E4-BAFF-B5D500A7F3E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1">
                <a:lumMod val="5000"/>
                <a:lumOff val="95000"/>
              </a:schemeClr>
            </a:gs>
            <a:gs pos="86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6BDCA-6391-49E4-BAFF-B5D500A7F3E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1">
                <a:lumMod val="5000"/>
                <a:lumOff val="95000"/>
              </a:schemeClr>
            </a:gs>
            <a:gs pos="86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D7182-FFF1-43B9-9231-70112D15A8DD}" type="datetimeFigureOut">
              <a:rPr lang="zh-CN" altLang="en-US" smtClean="0"/>
              <a:t>2019/8/11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6BDCA-6391-49E4-BAFF-B5D500A7F3E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676400"/>
            <a:ext cx="12192000" cy="3303563"/>
          </a:xfrm>
          <a:prstGeom prst="rect">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20" y="1178019"/>
            <a:ext cx="4514681" cy="4649671"/>
          </a:xfrm>
          <a:prstGeom prst="rect">
            <a:avLst/>
          </a:prstGeom>
        </p:spPr>
      </p:pic>
      <p:sp>
        <p:nvSpPr>
          <p:cNvPr id="9" name="文本框 8"/>
          <p:cNvSpPr txBox="1"/>
          <p:nvPr/>
        </p:nvSpPr>
        <p:spPr>
          <a:xfrm>
            <a:off x="3951889" y="1824094"/>
            <a:ext cx="8381365" cy="1569660"/>
          </a:xfrm>
          <a:prstGeom prst="rect">
            <a:avLst/>
          </a:prstGeom>
          <a:noFill/>
        </p:spPr>
        <p:txBody>
          <a:bodyPr wrap="square" rtlCol="0">
            <a:spAutoFit/>
          </a:bodyPr>
          <a:lstStyle/>
          <a:p>
            <a:r>
              <a:rPr lang="zh-CN" altLang="en-US" sz="3200" b="1" dirty="0">
                <a:solidFill>
                  <a:srgbClr val="FFFF00"/>
                </a:solidFill>
                <a:latin typeface="微软雅黑" panose="020B0503020204020204" pitchFamily="34" charset="-122"/>
                <a:ea typeface="微软雅黑" panose="020B0503020204020204" pitchFamily="34" charset="-122"/>
              </a:rPr>
              <a:t>Prediction of Information Cascades via Content and Structure Integrated Whole Graph Embedding </a:t>
            </a:r>
          </a:p>
        </p:txBody>
      </p:sp>
      <p:sp>
        <p:nvSpPr>
          <p:cNvPr id="59" name="文本框 58"/>
          <p:cNvSpPr txBox="1"/>
          <p:nvPr/>
        </p:nvSpPr>
        <p:spPr>
          <a:xfrm>
            <a:off x="5302961" y="3656524"/>
            <a:ext cx="6741087" cy="1323439"/>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Feng </a:t>
            </a:r>
            <a:r>
              <a:rPr lang="en-US" altLang="zh-CN" sz="2000" dirty="0" err="1">
                <a:latin typeface="微软雅黑" panose="020B0503020204020204" pitchFamily="34" charset="-122"/>
                <a:ea typeface="微软雅黑" panose="020B0503020204020204" pitchFamily="34" charset="-122"/>
              </a:rPr>
              <a:t>Xiaodong</a:t>
            </a: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Zhao </a:t>
            </a:r>
            <a:r>
              <a:rPr lang="en-US" altLang="zh-CN" sz="2000" dirty="0" err="1">
                <a:latin typeface="微软雅黑" panose="020B0503020204020204" pitchFamily="34" charset="-122"/>
                <a:ea typeface="微软雅黑" panose="020B0503020204020204" pitchFamily="34" charset="-122"/>
              </a:rPr>
              <a:t>Qihang</a:t>
            </a:r>
            <a:r>
              <a:rPr lang="en-US" altLang="zh-CN" sz="2000" dirty="0">
                <a:latin typeface="微软雅黑" panose="020B0503020204020204" pitchFamily="34" charset="-122"/>
                <a:ea typeface="微软雅黑" panose="020B0503020204020204" pitchFamily="34" charset="-122"/>
              </a:rPr>
              <a:t>, Liu Zhen</a:t>
            </a:r>
          </a:p>
          <a:p>
            <a:pPr algn="ctr"/>
            <a:r>
              <a:rPr lang="zh-CN" altLang="en-US" sz="2000" dirty="0">
                <a:latin typeface="微软雅黑" panose="020B0503020204020204" pitchFamily="34" charset="-122"/>
                <a:ea typeface="微软雅黑" panose="020B0503020204020204" pitchFamily="34" charset="-122"/>
              </a:rPr>
              <a:t>Speaker: Feng Xiaodong</a:t>
            </a:r>
            <a:endParaRPr lang="en-US" altLang="zh-CN" sz="2000" dirty="0">
              <a:latin typeface="微软雅黑" panose="020B0503020204020204" pitchFamily="34" charset="-122"/>
              <a:ea typeface="微软雅黑" panose="020B0503020204020204" pitchFamily="34" charset="-122"/>
            </a:endParaRPr>
          </a:p>
          <a:p>
            <a:pPr algn="ctr"/>
            <a:r>
              <a:rPr lang="en-US" altLang="zh-CN" sz="2000" dirty="0">
                <a:latin typeface="微软雅黑" panose="020B0503020204020204" pitchFamily="34" charset="-122"/>
                <a:ea typeface="微软雅黑" panose="020B0503020204020204" pitchFamily="34" charset="-122"/>
              </a:rPr>
              <a:t>From: University of Electronic Science and Technology of China</a:t>
            </a:r>
            <a:endParaRPr lang="zh-CN" altLang="en-US" sz="2000" dirty="0">
              <a:latin typeface="微软雅黑" panose="020B0503020204020204" pitchFamily="34" charset="-122"/>
              <a:ea typeface="微软雅黑" panose="020B0503020204020204" pitchFamily="34" charset="-122"/>
            </a:endParaRPr>
          </a:p>
        </p:txBody>
      </p:sp>
      <p:sp>
        <p:nvSpPr>
          <p:cNvPr id="60" name="Freeform 5"/>
          <p:cNvSpPr>
            <a:spLocks noEditPoints="1" noChangeArrowheads="1"/>
          </p:cNvSpPr>
          <p:nvPr/>
        </p:nvSpPr>
        <p:spPr bwMode="auto">
          <a:xfrm flipH="1">
            <a:off x="4767793" y="3964674"/>
            <a:ext cx="371977" cy="245067"/>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 name="图片 2" descr="logo"/>
          <p:cNvPicPr>
            <a:picLocks noChangeAspect="1"/>
          </p:cNvPicPr>
          <p:nvPr/>
        </p:nvPicPr>
        <p:blipFill>
          <a:blip r:embed="rId3"/>
          <a:stretch>
            <a:fillRect/>
          </a:stretch>
        </p:blipFill>
        <p:spPr>
          <a:xfrm>
            <a:off x="7272020" y="5599430"/>
            <a:ext cx="4488180" cy="1022350"/>
          </a:xfrm>
          <a:prstGeom prst="rect">
            <a:avLst/>
          </a:prstGeom>
        </p:spPr>
      </p:pic>
      <p:sp>
        <p:nvSpPr>
          <p:cNvPr id="2" name="矩形 1">
            <a:extLst>
              <a:ext uri="{FF2B5EF4-FFF2-40B4-BE49-F238E27FC236}">
                <a16:creationId xmlns:a16="http://schemas.microsoft.com/office/drawing/2014/main" id="{D123FA7F-680E-43F0-856D-8D693B44DBD6}"/>
              </a:ext>
            </a:extLst>
          </p:cNvPr>
          <p:cNvSpPr/>
          <p:nvPr/>
        </p:nvSpPr>
        <p:spPr>
          <a:xfrm>
            <a:off x="4294332" y="536846"/>
            <a:ext cx="3922932" cy="369332"/>
          </a:xfrm>
          <a:prstGeom prst="rect">
            <a:avLst/>
          </a:prstGeom>
        </p:spPr>
        <p:txBody>
          <a:bodyPr wrap="none">
            <a:spAutoFit/>
          </a:bodyPr>
          <a:lstStyle/>
          <a:p>
            <a:pPr algn="ctr"/>
            <a:r>
              <a:rPr lang="en-US" altLang="zh-CN" b="1" dirty="0">
                <a:solidFill>
                  <a:srgbClr val="545E6C"/>
                </a:solidFill>
                <a:latin typeface="Roboto"/>
              </a:rPr>
              <a:t>BSMDMA Workshop @ IJCAI 2019</a:t>
            </a:r>
            <a:endParaRPr lang="en-US" altLang="zh-CN" b="1" i="0" dirty="0">
              <a:solidFill>
                <a:srgbClr val="545E6C"/>
              </a:solidFill>
              <a:effectLst/>
              <a:latin typeface="Roboto"/>
            </a:endParaRPr>
          </a:p>
        </p:txBody>
      </p:sp>
      <p:sp>
        <p:nvSpPr>
          <p:cNvPr id="5" name="文本框 4">
            <a:extLst>
              <a:ext uri="{FF2B5EF4-FFF2-40B4-BE49-F238E27FC236}">
                <a16:creationId xmlns:a16="http://schemas.microsoft.com/office/drawing/2014/main" id="{2CFCD584-68A8-4473-82E6-45D6DC8F9E0A}"/>
              </a:ext>
            </a:extLst>
          </p:cNvPr>
          <p:cNvSpPr txBox="1"/>
          <p:nvPr/>
        </p:nvSpPr>
        <p:spPr>
          <a:xfrm>
            <a:off x="1798320" y="5983904"/>
            <a:ext cx="3677920" cy="369332"/>
          </a:xfrm>
          <a:prstGeom prst="rect">
            <a:avLst/>
          </a:prstGeom>
          <a:noFill/>
        </p:spPr>
        <p:txBody>
          <a:bodyPr wrap="square" rtlCol="0">
            <a:spAutoFit/>
          </a:bodyPr>
          <a:lstStyle/>
          <a:p>
            <a:r>
              <a:rPr lang="en-US" altLang="zh-CN" dirty="0"/>
              <a:t>2019-8-11 Macao,</a:t>
            </a:r>
            <a:r>
              <a:rPr lang="zh-CN" altLang="en-US" dirty="0"/>
              <a:t> </a:t>
            </a:r>
            <a:r>
              <a:rPr lang="en-US" altLang="zh-CN" dirty="0"/>
              <a:t>China</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3868615" y="2335237"/>
            <a:ext cx="8323384" cy="2264898"/>
          </a:xfrm>
          <a:prstGeom prst="rect">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761" y="2439300"/>
            <a:ext cx="1600790" cy="2056772"/>
          </a:xfrm>
          <a:prstGeom prst="rect">
            <a:avLst/>
          </a:prstGeom>
        </p:spPr>
      </p:pic>
      <p:sp>
        <p:nvSpPr>
          <p:cNvPr id="62" name="Rectangle 47"/>
          <p:cNvSpPr/>
          <p:nvPr/>
        </p:nvSpPr>
        <p:spPr>
          <a:xfrm>
            <a:off x="6188860" y="2896995"/>
            <a:ext cx="5212715" cy="923290"/>
          </a:xfrm>
          <a:prstGeom prst="rect">
            <a:avLst/>
          </a:prstGeom>
        </p:spPr>
        <p:txBody>
          <a:bodyPr wrap="none" lIns="0" tIns="0" rIns="0" bIns="0">
            <a:spAutoFit/>
          </a:bodyPr>
          <a:lstStyle/>
          <a:p>
            <a:pPr algn="r"/>
            <a:r>
              <a:rPr lang="en-US" sz="6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Methodology</a:t>
            </a:r>
          </a:p>
        </p:txBody>
      </p:sp>
      <p:sp>
        <p:nvSpPr>
          <p:cNvPr id="63" name="Freeform 5"/>
          <p:cNvSpPr>
            <a:spLocks noEditPoints="1" noChangeArrowheads="1"/>
          </p:cNvSpPr>
          <p:nvPr/>
        </p:nvSpPr>
        <p:spPr bwMode="auto">
          <a:xfrm flipH="1">
            <a:off x="719458" y="2652006"/>
            <a:ext cx="2358733" cy="1553988"/>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pic>
        <p:nvPicPr>
          <p:cNvPr id="3" name="图片 2" descr="logo"/>
          <p:cNvPicPr>
            <a:picLocks noChangeAspect="1"/>
          </p:cNvPicPr>
          <p:nvPr/>
        </p:nvPicPr>
        <p:blipFill>
          <a:blip r:embed="rId3"/>
          <a:stretch>
            <a:fillRect/>
          </a:stretch>
        </p:blipFill>
        <p:spPr>
          <a:xfrm>
            <a:off x="7272020" y="5599430"/>
            <a:ext cx="4488180" cy="1022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 形 15"/>
          <p:cNvSpPr/>
          <p:nvPr/>
        </p:nvSpPr>
        <p:spPr>
          <a:xfrm rot="2686645">
            <a:off x="4565982" y="1644437"/>
            <a:ext cx="1430064" cy="1443667"/>
          </a:xfrm>
          <a:prstGeom prst="corner">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19" name="L 形 18"/>
          <p:cNvSpPr/>
          <p:nvPr/>
        </p:nvSpPr>
        <p:spPr>
          <a:xfrm rot="18886645">
            <a:off x="4591234" y="2872631"/>
            <a:ext cx="1428819" cy="1428819"/>
          </a:xfrm>
          <a:prstGeom prst="corner">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0" name="文本框 19"/>
          <p:cNvSpPr txBox="1"/>
          <p:nvPr/>
        </p:nvSpPr>
        <p:spPr>
          <a:xfrm>
            <a:off x="4593240" y="1704060"/>
            <a:ext cx="540648" cy="118999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1</a:t>
            </a:r>
          </a:p>
        </p:txBody>
      </p:sp>
      <p:sp>
        <p:nvSpPr>
          <p:cNvPr id="23" name="文本框 22"/>
          <p:cNvSpPr txBox="1"/>
          <p:nvPr/>
        </p:nvSpPr>
        <p:spPr>
          <a:xfrm>
            <a:off x="4993980" y="3328260"/>
            <a:ext cx="540648" cy="118999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2</a:t>
            </a:r>
          </a:p>
        </p:txBody>
      </p:sp>
      <p:sp>
        <p:nvSpPr>
          <p:cNvPr id="24" name="圆角矩形 23"/>
          <p:cNvSpPr/>
          <p:nvPr/>
        </p:nvSpPr>
        <p:spPr>
          <a:xfrm rot="10800000" flipV="1">
            <a:off x="3334305" y="1390162"/>
            <a:ext cx="272237" cy="276076"/>
          </a:xfrm>
          <a:prstGeom prst="roundRect">
            <a:avLst>
              <a:gd name="adj" fmla="val 5039"/>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25" name="文本框 24"/>
          <p:cNvSpPr txBox="1"/>
          <p:nvPr/>
        </p:nvSpPr>
        <p:spPr>
          <a:xfrm>
            <a:off x="1193271" y="1324697"/>
            <a:ext cx="1920875" cy="490220"/>
          </a:xfrm>
          <a:prstGeom prst="rect">
            <a:avLst/>
          </a:prstGeom>
          <a:noFill/>
        </p:spPr>
        <p:txBody>
          <a:bodyPr wrap="none" lIns="91438" tIns="45719" rIns="91438" bIns="45719" rtlCol="0">
            <a:spAutoFit/>
          </a:bodyPr>
          <a:lstStyle/>
          <a:p>
            <a:pPr algn="l">
              <a:lnSpc>
                <a:spcPct val="130000"/>
              </a:lnSpc>
            </a:pPr>
            <a:r>
              <a:rPr sz="2000" dirty="0">
                <a:solidFill>
                  <a:srgbClr val="304860"/>
                </a:solidFill>
                <a:latin typeface="微软雅黑" panose="020B0503020204020204" pitchFamily="34" charset="-122"/>
                <a:ea typeface="微软雅黑" panose="020B0503020204020204" pitchFamily="34" charset="-122"/>
                <a:sym typeface="+mn-ea"/>
              </a:rPr>
              <a:t>global network</a:t>
            </a:r>
            <a:endParaRPr lang="zh-CN" altLang="en-US" sz="2000" dirty="0">
              <a:solidFill>
                <a:srgbClr val="304860"/>
              </a:solidFill>
              <a:latin typeface="微软雅黑" panose="020B0503020204020204" pitchFamily="34" charset="-122"/>
              <a:ea typeface="微软雅黑" panose="020B0503020204020204" pitchFamily="34" charset="-122"/>
              <a:cs typeface="Segoe UI Semilight" panose="020B0402040204020203" pitchFamily="34" charset="0"/>
            </a:endParaRPr>
          </a:p>
        </p:txBody>
      </p:sp>
      <p:cxnSp>
        <p:nvCxnSpPr>
          <p:cNvPr id="26" name="直接连接符 25"/>
          <p:cNvCxnSpPr/>
          <p:nvPr/>
        </p:nvCxnSpPr>
        <p:spPr>
          <a:xfrm>
            <a:off x="877815" y="2373290"/>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556591" y="1434607"/>
            <a:ext cx="5066449" cy="1981694"/>
          </a:xfrm>
          <a:prstGeom prst="rect">
            <a:avLst/>
          </a:prstGeom>
        </p:spPr>
        <p:txBody>
          <a:bodyPr wrap="square" lIns="91438" tIns="45719" rIns="91438" bIns="45719">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G = (V, E) where V is the set of vertices and E ⊂ V × V is the set of edges. A node i represents an actor, e.g., a user in Twitter or an author in the academic paper network, and an edge (i, j) ∈ E represents a social tie, e.g., retweeting or citation between nodes i and j.</a:t>
            </a:r>
          </a:p>
        </p:txBody>
      </p:sp>
      <p:sp>
        <p:nvSpPr>
          <p:cNvPr id="44" name="圆角矩形 43"/>
          <p:cNvSpPr/>
          <p:nvPr/>
        </p:nvSpPr>
        <p:spPr>
          <a:xfrm rot="10800000" flipV="1">
            <a:off x="3389691" y="4245523"/>
            <a:ext cx="272237" cy="276076"/>
          </a:xfrm>
          <a:prstGeom prst="roundRect">
            <a:avLst>
              <a:gd name="adj" fmla="val 5039"/>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5" name="文本框 44"/>
          <p:cNvSpPr txBox="1"/>
          <p:nvPr/>
        </p:nvSpPr>
        <p:spPr>
          <a:xfrm>
            <a:off x="1057771" y="4107140"/>
            <a:ext cx="1934845" cy="490220"/>
          </a:xfrm>
          <a:prstGeom prst="rect">
            <a:avLst/>
          </a:prstGeom>
          <a:noFill/>
        </p:spPr>
        <p:txBody>
          <a:bodyPr wrap="none" lIns="91438" tIns="45719" rIns="91438" bIns="45719" rtlCol="0">
            <a:spAutoFit/>
          </a:bodyPr>
          <a:lstStyle/>
          <a:p>
            <a:pPr algn="l">
              <a:lnSpc>
                <a:spcPct val="130000"/>
              </a:lnSpc>
            </a:pPr>
            <a:r>
              <a:rPr sz="2000" dirty="0">
                <a:solidFill>
                  <a:srgbClr val="304860"/>
                </a:solidFill>
                <a:latin typeface="微软雅黑" panose="020B0503020204020204" pitchFamily="34" charset="-122"/>
                <a:ea typeface="微软雅黑" panose="020B0503020204020204" pitchFamily="34" charset="-122"/>
              </a:rPr>
              <a:t>cascade graph</a:t>
            </a:r>
          </a:p>
        </p:txBody>
      </p:sp>
      <p:cxnSp>
        <p:nvCxnSpPr>
          <p:cNvPr id="46" name="直接连接符 45"/>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556591" y="3527403"/>
            <a:ext cx="5376965" cy="1661607"/>
          </a:xfrm>
          <a:prstGeom prst="rect">
            <a:avLst/>
          </a:prstGeom>
        </p:spPr>
        <p:txBody>
          <a:bodyPr wrap="square" lIns="91438" tIns="45719" rIns="91438" bIns="45719">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Let C be the set of cascades, containing numbers of cascades as C={c}. Each snapshot of cascade c at time t is described by a subgraph gct =(Vct, Ect) ∈ G, Vc is a subset of nodes in V that have contributed for  the cascade c at observed time</a:t>
            </a:r>
          </a:p>
        </p:txBody>
      </p:sp>
      <p:sp>
        <p:nvSpPr>
          <p:cNvPr id="28"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29" name="Rectangle 47"/>
          <p:cNvSpPr/>
          <p:nvPr/>
        </p:nvSpPr>
        <p:spPr>
          <a:xfrm>
            <a:off x="1273810" y="464185"/>
            <a:ext cx="335915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sym typeface="+mn-ea"/>
              </a:rPr>
              <a:t>Problem Definition</a:t>
            </a:r>
            <a:endPar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354118" y="4782287"/>
            <a:ext cx="1799590" cy="1903095"/>
          </a:xfrm>
          <a:prstGeom prst="rect">
            <a:avLst/>
          </a:prstGeom>
        </p:spPr>
      </p:pic>
      <p:pic>
        <p:nvPicPr>
          <p:cNvPr id="3" name="图片 2"/>
          <p:cNvPicPr>
            <a:picLocks noChangeAspect="1"/>
          </p:cNvPicPr>
          <p:nvPr/>
        </p:nvPicPr>
        <p:blipFill>
          <a:blip r:embed="rId4"/>
          <a:stretch>
            <a:fillRect/>
          </a:stretch>
        </p:blipFill>
        <p:spPr>
          <a:xfrm>
            <a:off x="985368" y="1906841"/>
            <a:ext cx="2404322" cy="1904193"/>
          </a:xfrm>
          <a:prstGeom prst="rect">
            <a:avLst/>
          </a:prstGeom>
        </p:spPr>
      </p:pic>
      <p:pic>
        <p:nvPicPr>
          <p:cNvPr id="4098" name="Picture 2" descr="https://timgsa.baidu.com/timg?image&amp;quality=80&amp;size=b9999_10000&amp;sec=1564635297807&amp;di=3cf7a56f75748285b4f9a50b46467eb4&amp;imgtype=0&amp;src=http%3A%2F%2Fstatic.jstv.com%2Fgather%2Fhl%2F20190128%2F78%2F3169589689867162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090" y="4858664"/>
            <a:ext cx="3916919" cy="2009329"/>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p:cNvSpPr txBox="1"/>
          <p:nvPr/>
        </p:nvSpPr>
        <p:spPr>
          <a:xfrm>
            <a:off x="6114118" y="5733834"/>
            <a:ext cx="4354971" cy="453455"/>
          </a:xfrm>
          <a:prstGeom prst="rect">
            <a:avLst/>
          </a:prstGeom>
          <a:noFill/>
        </p:spPr>
        <p:txBody>
          <a:bodyPr wrap="none" lIns="91438" tIns="45719" rIns="91438" bIns="45719" rtlCol="0">
            <a:spAutoFit/>
          </a:bodyPr>
          <a:lstStyle/>
          <a:p>
            <a:pPr>
              <a:lnSpc>
                <a:spcPct val="130000"/>
              </a:lnSpc>
            </a:pPr>
            <a:r>
              <a:rPr lang="en-US" altLang="zh-CN" sz="2000" dirty="0">
                <a:solidFill>
                  <a:srgbClr val="304860"/>
                </a:solidFill>
                <a:latin typeface="微软雅黑" panose="020B0503020204020204" pitchFamily="34" charset="-122"/>
                <a:ea typeface="微软雅黑" panose="020B0503020204020204" pitchFamily="34" charset="-122"/>
              </a:rPr>
              <a:t>Forwarding Twitter/paper Citation</a:t>
            </a:r>
            <a:endParaRPr sz="2000" dirty="0">
              <a:solidFill>
                <a:srgbClr val="3048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P spid="23" grpId="0"/>
      <p:bldP spid="24" grpId="0" animBg="1"/>
      <p:bldP spid="25" grpId="0"/>
      <p:bldP spid="27" grpId="0"/>
      <p:bldP spid="44" grpId="0" animBg="1"/>
      <p:bldP spid="45" grpId="0"/>
      <p:bldP spid="4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 形 16"/>
          <p:cNvSpPr/>
          <p:nvPr/>
        </p:nvSpPr>
        <p:spPr>
          <a:xfrm rot="8086645">
            <a:off x="4112227" y="2371861"/>
            <a:ext cx="1420689" cy="1392304"/>
          </a:xfrm>
          <a:prstGeom prst="corner">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18" name="L 形 17"/>
          <p:cNvSpPr/>
          <p:nvPr/>
        </p:nvSpPr>
        <p:spPr>
          <a:xfrm rot="13486645">
            <a:off x="4123985" y="3565876"/>
            <a:ext cx="1428819" cy="1428819"/>
          </a:xfrm>
          <a:prstGeom prst="corner">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1" name="文本框 20"/>
          <p:cNvSpPr txBox="1"/>
          <p:nvPr/>
        </p:nvSpPr>
        <p:spPr>
          <a:xfrm>
            <a:off x="4426614" y="1915801"/>
            <a:ext cx="540648" cy="118999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3</a:t>
            </a:r>
          </a:p>
        </p:txBody>
      </p:sp>
      <p:sp>
        <p:nvSpPr>
          <p:cNvPr id="22" name="文本框 21"/>
          <p:cNvSpPr txBox="1"/>
          <p:nvPr/>
        </p:nvSpPr>
        <p:spPr>
          <a:xfrm>
            <a:off x="4976728" y="3648029"/>
            <a:ext cx="540648" cy="118999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4</a:t>
            </a:r>
          </a:p>
        </p:txBody>
      </p:sp>
      <p:sp>
        <p:nvSpPr>
          <p:cNvPr id="40" name="圆角矩形 39"/>
          <p:cNvSpPr/>
          <p:nvPr/>
        </p:nvSpPr>
        <p:spPr>
          <a:xfrm rot="10800000" flipV="1">
            <a:off x="7329018" y="1237212"/>
            <a:ext cx="272237" cy="276076"/>
          </a:xfrm>
          <a:prstGeom prst="roundRect">
            <a:avLst>
              <a:gd name="adj" fmla="val 5039"/>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1" name="文本框 40"/>
          <p:cNvSpPr txBox="1"/>
          <p:nvPr/>
        </p:nvSpPr>
        <p:spPr>
          <a:xfrm>
            <a:off x="5690402" y="1065994"/>
            <a:ext cx="1579245" cy="490220"/>
          </a:xfrm>
          <a:prstGeom prst="rect">
            <a:avLst/>
          </a:prstGeom>
          <a:noFill/>
        </p:spPr>
        <p:txBody>
          <a:bodyPr wrap="none" lIns="91438" tIns="45719" rIns="91438" bIns="45719" rtlCol="0">
            <a:spAutoFit/>
          </a:bodyPr>
          <a:lstStyle/>
          <a:p>
            <a:pPr algn="l">
              <a:lnSpc>
                <a:spcPct val="130000"/>
              </a:lnSpc>
            </a:pPr>
            <a:r>
              <a:rPr sz="2000" dirty="0">
                <a:solidFill>
                  <a:srgbClr val="304860"/>
                </a:solidFill>
                <a:latin typeface="微软雅黑" panose="020B0503020204020204" pitchFamily="34" charset="-122"/>
                <a:ea typeface="微软雅黑" panose="020B0503020204020204" pitchFamily="34" charset="-122"/>
              </a:rPr>
              <a:t>growth size</a:t>
            </a:r>
          </a:p>
        </p:txBody>
      </p:sp>
      <p:cxnSp>
        <p:nvCxnSpPr>
          <p:cNvPr id="42" name="直接连接符 41"/>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599088" y="1841425"/>
            <a:ext cx="5380187" cy="2217849"/>
          </a:xfrm>
          <a:prstGeom prst="rect">
            <a:avLst/>
          </a:prstGeom>
        </p:spPr>
        <p:txBody>
          <a:bodyPr wrap="square" lIns="91438" tIns="45719" rIns="91438" bIns="45719">
            <a:spAutoFit/>
          </a:bodyPr>
          <a:lstStyle/>
          <a:p>
            <a:pPr>
              <a:lnSpc>
                <a:spcPct val="130000"/>
              </a:lnSpc>
            </a:pPr>
            <a:r>
              <a:rPr lang="zh-CN" altLang="en-US" dirty="0">
                <a:solidFill>
                  <a:schemeClr val="bg2">
                    <a:lumMod val="50000"/>
                  </a:schemeClr>
                </a:solidFill>
                <a:latin typeface="微软雅黑" panose="020B0503020204020204" pitchFamily="34" charset="-122"/>
                <a:ea typeface="微软雅黑" panose="020B0503020204020204" pitchFamily="34" charset="-122"/>
              </a:rPr>
              <a:t>It can be described as the increment of the size of cascade c after a given time interval Δt, denoted as ΔVc=|Vct+Δt |-|Vct|. The growth size of a cascade is exactly what we are concerned about and to predict given global network G and cascade graph g</a:t>
            </a:r>
          </a:p>
        </p:txBody>
      </p:sp>
      <p:sp>
        <p:nvSpPr>
          <p:cNvPr id="48" name="圆角矩形 47"/>
          <p:cNvSpPr/>
          <p:nvPr/>
        </p:nvSpPr>
        <p:spPr>
          <a:xfrm rot="10800000" flipV="1">
            <a:off x="7133529" y="4280285"/>
            <a:ext cx="272237" cy="276076"/>
          </a:xfrm>
          <a:prstGeom prst="roundRect">
            <a:avLst>
              <a:gd name="adj" fmla="val 5039"/>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9" name="文本框 48"/>
          <p:cNvSpPr txBox="1"/>
          <p:nvPr/>
        </p:nvSpPr>
        <p:spPr>
          <a:xfrm>
            <a:off x="7465136" y="4127826"/>
            <a:ext cx="4573509" cy="453455"/>
          </a:xfrm>
          <a:prstGeom prst="rect">
            <a:avLst/>
          </a:prstGeom>
          <a:noFill/>
        </p:spPr>
        <p:txBody>
          <a:bodyPr wrap="square" lIns="91438" tIns="45719" rIns="91438" bIns="45719" rtlCol="0">
            <a:spAutoFit/>
          </a:bodyPr>
          <a:lstStyle/>
          <a:p>
            <a:pPr algn="l">
              <a:lnSpc>
                <a:spcPct val="130000"/>
              </a:lnSpc>
            </a:pPr>
            <a:r>
              <a:rPr sz="2000" dirty="0">
                <a:solidFill>
                  <a:srgbClr val="304860"/>
                </a:solidFill>
                <a:latin typeface="微软雅黑" panose="020B0503020204020204" pitchFamily="34" charset="-122"/>
                <a:ea typeface="微软雅黑" panose="020B0503020204020204" pitchFamily="34" charset="-122"/>
              </a:rPr>
              <a:t>High order cascade graph: Graph</a:t>
            </a:r>
            <a:r>
              <a:rPr sz="2000" baseline="30000" dirty="0">
                <a:solidFill>
                  <a:srgbClr val="304860"/>
                </a:solidFill>
                <a:latin typeface="微软雅黑" panose="020B0503020204020204" pitchFamily="34" charset="-122"/>
                <a:ea typeface="微软雅黑" panose="020B0503020204020204" pitchFamily="34" charset="-122"/>
              </a:rPr>
              <a:t>2</a:t>
            </a:r>
          </a:p>
        </p:txBody>
      </p:sp>
      <p:cxnSp>
        <p:nvCxnSpPr>
          <p:cNvPr id="50" name="直接连接符 49"/>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685195" y="4864835"/>
            <a:ext cx="5519271" cy="1857751"/>
          </a:xfrm>
          <a:prstGeom prst="rect">
            <a:avLst/>
          </a:prstGeom>
        </p:spPr>
        <p:txBody>
          <a:bodyPr wrap="square" lIns="91438" tIns="45719" rIns="91438" bIns="45719">
            <a:spAutoFit/>
          </a:bodyPr>
          <a:lstStyle/>
          <a:p>
            <a:pPr>
              <a:lnSpc>
                <a:spcPct val="130000"/>
              </a:lnSpc>
            </a:pPr>
            <a:r>
              <a:rPr lang="zh-CN" altLang="en-US" dirty="0">
                <a:solidFill>
                  <a:schemeClr val="bg2">
                    <a:lumMod val="50000"/>
                  </a:schemeClr>
                </a:solidFill>
                <a:latin typeface="微软雅黑" panose="020B0503020204020204" pitchFamily="34" charset="-122"/>
                <a:ea typeface="微软雅黑" panose="020B0503020204020204" pitchFamily="34" charset="-122"/>
              </a:rPr>
              <a:t>Given a cascade set C, we define the high order cascade graph to encode the similarity between cascades as Graph</a:t>
            </a:r>
            <a:r>
              <a:rPr lang="zh-CN" altLang="en-US" baseline="30000" dirty="0">
                <a:solidFill>
                  <a:schemeClr val="bg2">
                    <a:lumMod val="50000"/>
                  </a:schemeClr>
                </a:solidFill>
                <a:latin typeface="微软雅黑" panose="020B0503020204020204" pitchFamily="34" charset="-122"/>
                <a:ea typeface="微软雅黑" panose="020B0503020204020204" pitchFamily="34" charset="-122"/>
              </a:rPr>
              <a:t>2</a:t>
            </a:r>
            <a:r>
              <a:rPr lang="zh-CN" altLang="en-US" dirty="0">
                <a:solidFill>
                  <a:schemeClr val="bg2">
                    <a:lumMod val="50000"/>
                  </a:schemeClr>
                </a:solidFill>
                <a:latin typeface="微软雅黑" panose="020B0503020204020204" pitchFamily="34" charset="-122"/>
                <a:ea typeface="微软雅黑" panose="020B0503020204020204" pitchFamily="34" charset="-122"/>
              </a:rPr>
              <a:t>= (C, E</a:t>
            </a:r>
            <a:r>
              <a:rPr lang="zh-CN" altLang="en-US" baseline="30000" dirty="0">
                <a:solidFill>
                  <a:schemeClr val="bg2">
                    <a:lumMod val="50000"/>
                  </a:schemeClr>
                </a:solidFill>
                <a:latin typeface="微软雅黑" panose="020B0503020204020204" pitchFamily="34" charset="-122"/>
                <a:ea typeface="微软雅黑" panose="020B0503020204020204" pitchFamily="34" charset="-122"/>
              </a:rPr>
              <a:t>2</a:t>
            </a:r>
            <a:r>
              <a:rPr lang="zh-CN" altLang="en-US" dirty="0">
                <a:solidFill>
                  <a:schemeClr val="bg2">
                    <a:lumMod val="50000"/>
                  </a:schemeClr>
                </a:solidFill>
                <a:latin typeface="微软雅黑" panose="020B0503020204020204" pitchFamily="34" charset="-122"/>
                <a:ea typeface="微软雅黑" panose="020B0503020204020204" pitchFamily="34" charset="-122"/>
              </a:rPr>
              <a:t>, W), where E</a:t>
            </a:r>
            <a:r>
              <a:rPr lang="zh-CN" altLang="en-US" baseline="30000" dirty="0">
                <a:solidFill>
                  <a:schemeClr val="bg2">
                    <a:lumMod val="50000"/>
                  </a:schemeClr>
                </a:solidFill>
                <a:latin typeface="微软雅黑" panose="020B0503020204020204" pitchFamily="34" charset="-122"/>
                <a:ea typeface="微软雅黑" panose="020B0503020204020204" pitchFamily="34" charset="-122"/>
              </a:rPr>
              <a:t>2</a:t>
            </a:r>
            <a:r>
              <a:rPr lang="zh-CN" altLang="en-US" dirty="0">
                <a:solidFill>
                  <a:schemeClr val="bg2">
                    <a:lumMod val="50000"/>
                  </a:schemeClr>
                </a:solidFill>
                <a:latin typeface="微软雅黑" panose="020B0503020204020204" pitchFamily="34" charset="-122"/>
                <a:ea typeface="微软雅黑" panose="020B0503020204020204" pitchFamily="34" charset="-122"/>
              </a:rPr>
              <a:t> is the extracted similarity-based links between cascades and W is the corresponding weight</a:t>
            </a:r>
          </a:p>
        </p:txBody>
      </p:sp>
      <p:sp>
        <p:nvSpPr>
          <p:cNvPr id="28"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29" name="Rectangle 47"/>
          <p:cNvSpPr/>
          <p:nvPr/>
        </p:nvSpPr>
        <p:spPr>
          <a:xfrm>
            <a:off x="1273810" y="464185"/>
            <a:ext cx="335915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sym typeface="+mn-ea"/>
              </a:rPr>
              <a:t>Problem Definition</a:t>
            </a:r>
            <a:endPar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865507" y="4127826"/>
            <a:ext cx="2753592" cy="2600615"/>
          </a:xfrm>
          <a:prstGeom prst="rect">
            <a:avLst/>
          </a:prstGeom>
        </p:spPr>
      </p:pic>
      <p:sp>
        <p:nvSpPr>
          <p:cNvPr id="19" name="文本框 18"/>
          <p:cNvSpPr txBox="1"/>
          <p:nvPr/>
        </p:nvSpPr>
        <p:spPr>
          <a:xfrm>
            <a:off x="3979501" y="5537661"/>
            <a:ext cx="1994453" cy="453455"/>
          </a:xfrm>
          <a:prstGeom prst="rect">
            <a:avLst/>
          </a:prstGeom>
          <a:noFill/>
        </p:spPr>
        <p:txBody>
          <a:bodyPr wrap="none" lIns="91438" tIns="45719" rIns="91438" bIns="45719" rtlCol="0">
            <a:spAutoFit/>
          </a:bodyPr>
          <a:lstStyle/>
          <a:p>
            <a:pPr algn="l">
              <a:lnSpc>
                <a:spcPct val="130000"/>
              </a:lnSpc>
            </a:pPr>
            <a:r>
              <a:rPr lang="en-US" sz="2000" dirty="0">
                <a:solidFill>
                  <a:srgbClr val="304860"/>
                </a:solidFill>
                <a:latin typeface="微软雅黑" panose="020B0503020204020204" pitchFamily="34" charset="-122"/>
                <a:ea typeface="微软雅黑" panose="020B0503020204020204" pitchFamily="34" charset="-122"/>
              </a:rPr>
              <a:t>Cascade graph</a:t>
            </a:r>
            <a:endParaRPr sz="2000" dirty="0">
              <a:solidFill>
                <a:srgbClr val="304860"/>
              </a:solidFill>
              <a:latin typeface="微软雅黑" panose="020B0503020204020204" pitchFamily="34" charset="-122"/>
              <a:ea typeface="微软雅黑" panose="020B0503020204020204" pitchFamily="34" charset="-122"/>
            </a:endParaRPr>
          </a:p>
        </p:txBody>
      </p:sp>
      <p:cxnSp>
        <p:nvCxnSpPr>
          <p:cNvPr id="4" name="直接连接符 3"/>
          <p:cNvCxnSpPr>
            <a:endCxn id="19" idx="1"/>
          </p:cNvCxnSpPr>
          <p:nvPr/>
        </p:nvCxnSpPr>
        <p:spPr>
          <a:xfrm flipV="1">
            <a:off x="3176337" y="5764389"/>
            <a:ext cx="803164" cy="34765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3"/>
          <a:stretch>
            <a:fillRect/>
          </a:stretch>
        </p:blipFill>
        <p:spPr>
          <a:xfrm>
            <a:off x="874111" y="1355545"/>
            <a:ext cx="2379636" cy="2301963"/>
          </a:xfrm>
          <a:prstGeom prst="rect">
            <a:avLst/>
          </a:prstGeom>
        </p:spPr>
      </p:pic>
      <p:cxnSp>
        <p:nvCxnSpPr>
          <p:cNvPr id="7" name="直接连接符 6"/>
          <p:cNvCxnSpPr/>
          <p:nvPr/>
        </p:nvCxnSpPr>
        <p:spPr>
          <a:xfrm>
            <a:off x="2063929" y="1617257"/>
            <a:ext cx="0" cy="13330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02047" y="1462346"/>
            <a:ext cx="269622" cy="453455"/>
          </a:xfrm>
          <a:prstGeom prst="rect">
            <a:avLst/>
          </a:prstGeom>
          <a:noFill/>
        </p:spPr>
        <p:txBody>
          <a:bodyPr wrap="none" lIns="91438" tIns="45719" rIns="91438" bIns="45719" rtlCol="0">
            <a:spAutoFit/>
          </a:bodyPr>
          <a:lstStyle/>
          <a:p>
            <a:pPr algn="l">
              <a:lnSpc>
                <a:spcPct val="130000"/>
              </a:lnSpc>
            </a:pPr>
            <a:r>
              <a:rPr lang="en-US" altLang="zh-CN" sz="2000" dirty="0">
                <a:solidFill>
                  <a:srgbClr val="FF0000"/>
                </a:solidFill>
                <a:latin typeface="微软雅黑" panose="020B0503020204020204" pitchFamily="34" charset="-122"/>
                <a:ea typeface="微软雅黑" panose="020B0503020204020204" pitchFamily="34" charset="-122"/>
              </a:rPr>
              <a:t>}</a:t>
            </a:r>
            <a:endParaRPr sz="2000" dirty="0">
              <a:solidFill>
                <a:srgbClr val="FF0000"/>
              </a:solidFill>
              <a:latin typeface="微软雅黑" panose="020B0503020204020204" pitchFamily="34" charset="-122"/>
              <a:ea typeface="微软雅黑" panose="020B0503020204020204" pitchFamily="34" charset="-122"/>
            </a:endParaRPr>
          </a:p>
        </p:txBody>
      </p:sp>
      <p:cxnSp>
        <p:nvCxnSpPr>
          <p:cNvPr id="9" name="直接连接符 8"/>
          <p:cNvCxnSpPr>
            <a:stCxn id="24" idx="3"/>
          </p:cNvCxnSpPr>
          <p:nvPr/>
        </p:nvCxnSpPr>
        <p:spPr>
          <a:xfrm flipV="1">
            <a:off x="2271669" y="1193535"/>
            <a:ext cx="2975383" cy="4955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40" grpId="0" animBg="1"/>
      <p:bldP spid="41" grpId="0"/>
      <p:bldP spid="43" grpId="0"/>
      <p:bldP spid="48" grpId="0" animBg="1"/>
      <p:bldP spid="49" grpId="0"/>
      <p:bldP spid="51" grpId="0"/>
      <p:bldP spid="1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958215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Constructing High order Graph containing Cascades</a:t>
            </a:r>
          </a:p>
        </p:txBody>
      </p:sp>
      <p:pic>
        <p:nvPicPr>
          <p:cNvPr id="2" name="图片 1"/>
          <p:cNvPicPr>
            <a:picLocks noChangeAspect="1"/>
          </p:cNvPicPr>
          <p:nvPr/>
        </p:nvPicPr>
        <p:blipFill>
          <a:blip r:embed="rId2"/>
          <a:srcRect r="64196"/>
          <a:stretch>
            <a:fillRect/>
          </a:stretch>
        </p:blipFill>
        <p:spPr>
          <a:xfrm>
            <a:off x="172085" y="972185"/>
            <a:ext cx="4887595" cy="5472430"/>
          </a:xfrm>
          <a:prstGeom prst="rect">
            <a:avLst/>
          </a:prstGeom>
        </p:spPr>
      </p:pic>
      <p:sp>
        <p:nvSpPr>
          <p:cNvPr id="3" name="圆角矩形 2"/>
          <p:cNvSpPr/>
          <p:nvPr/>
        </p:nvSpPr>
        <p:spPr>
          <a:xfrm>
            <a:off x="5620285" y="1299277"/>
            <a:ext cx="6026150" cy="1410235"/>
          </a:xfrm>
          <a:prstGeom prst="roundRect">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t>Let g1 = (V1, E1), g2 = (V2, E2) denote two cascade graphs with V1, V2 denoting the vertex sets and E1, E1 denoting the edge sets correspondingly. </a:t>
            </a:r>
            <a:r>
              <a:rPr lang="zh-CN" altLang="en-US" sz="1600" b="1" dirty="0">
                <a:solidFill>
                  <a:schemeClr val="accent4">
                    <a:lumMod val="60000"/>
                    <a:lumOff val="40000"/>
                  </a:schemeClr>
                </a:solidFill>
              </a:rPr>
              <a:t>The content similarity between them is determined by how many common nodes shared in V1 and V2 weighted by the influence of nodes</a:t>
            </a:r>
            <a:endParaRPr lang="en-US" altLang="zh-CN" sz="1600" b="1" dirty="0">
              <a:solidFill>
                <a:schemeClr val="accent4">
                  <a:lumMod val="60000"/>
                  <a:lumOff val="40000"/>
                </a:schemeClr>
              </a:solidFill>
            </a:endParaRPr>
          </a:p>
          <a:p>
            <a:endParaRPr lang="zh-CN" altLang="en-US" sz="1400" dirty="0"/>
          </a:p>
        </p:txBody>
      </p:sp>
      <p:sp>
        <p:nvSpPr>
          <p:cNvPr id="4" name="圆角矩形 3"/>
          <p:cNvSpPr/>
          <p:nvPr/>
        </p:nvSpPr>
        <p:spPr>
          <a:xfrm>
            <a:off x="5447030" y="4148488"/>
            <a:ext cx="6026150" cy="2014822"/>
          </a:xfrm>
          <a:prstGeom prst="roundRect">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It has been empirically examined by hand-crafted features that </a:t>
            </a:r>
            <a:r>
              <a:rPr lang="zh-CN" altLang="en-US" sz="1600" dirty="0">
                <a:solidFill>
                  <a:srgbClr val="FFC000"/>
                </a:solidFill>
              </a:rPr>
              <a:t>different topological structures may result in different potential dissemination trend of cascades</a:t>
            </a:r>
            <a:r>
              <a:rPr lang="zh-CN" altLang="en-US" sz="1600" dirty="0"/>
              <a:t>, and thus make difference for growth size. Therefore, </a:t>
            </a:r>
            <a:r>
              <a:rPr lang="zh-CN" altLang="en-US" b="1" dirty="0">
                <a:solidFill>
                  <a:srgbClr val="FFC000"/>
                </a:solidFill>
              </a:rPr>
              <a:t>we then propose to measure the structural similarity between different cascade graphs </a:t>
            </a:r>
            <a:r>
              <a:rPr lang="zh-CN" altLang="en-US" sz="1600" dirty="0"/>
              <a:t>to automatically learn the structural features from the High order cascade graph (Graph</a:t>
            </a:r>
            <a:r>
              <a:rPr lang="zh-CN" altLang="en-US" sz="1600" baseline="30000" dirty="0"/>
              <a:t>2</a:t>
            </a:r>
            <a:r>
              <a:rPr lang="zh-CN" altLang="en-US" sz="1600" dirty="0"/>
              <a:t>_str) based on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7878445" y="4357370"/>
            <a:ext cx="3673475" cy="1630045"/>
          </a:xfrm>
          <a:prstGeom prst="rect">
            <a:avLst/>
          </a:prstGeom>
          <a:noFill/>
          <a:ln>
            <a:solidFill>
              <a:srgbClr val="339A99"/>
            </a:solidFill>
          </a:ln>
        </p:spPr>
        <p:txBody>
          <a:bodyPr wrap="square" rtlCol="0">
            <a:spAutoFit/>
          </a:bodyPr>
          <a:lstStyle/>
          <a:p>
            <a:r>
              <a:rPr lang="en-US" altLang="zh-CN" sz="2000" dirty="0">
                <a:latin typeface="Times New Roman" panose="02020603050405020304" charset="0"/>
                <a:cs typeface="Times New Roman" panose="02020603050405020304" charset="0"/>
              </a:rPr>
              <a:t>Content Similarity is  measured as</a:t>
            </a:r>
            <a:r>
              <a:rPr lang="zh-CN" altLang="en-US" sz="2000" dirty="0">
                <a:latin typeface="Times New Roman" panose="02020603050405020304" charset="0"/>
                <a:cs typeface="Times New Roman" panose="02020603050405020304" charset="0"/>
              </a:rPr>
              <a:t>：</a:t>
            </a:r>
          </a:p>
          <a:p>
            <a:r>
              <a:rPr lang="zh-CN" altLang="en-US" sz="2000" dirty="0">
                <a:latin typeface="Times New Roman" panose="02020603050405020304" charset="0"/>
                <a:cs typeface="Times New Roman" panose="02020603050405020304" charset="0"/>
              </a:rPr>
              <a:t>                               </a:t>
            </a:r>
          </a:p>
          <a:p>
            <a:endParaRPr lang="en-US" altLang="zh-CN" sz="2000" dirty="0">
              <a:latin typeface="Times New Roman" panose="02020603050405020304" charset="0"/>
              <a:cs typeface="Times New Roman" panose="02020603050405020304" charset="0"/>
              <a:sym typeface="+mn-ea"/>
            </a:endParaRPr>
          </a:p>
          <a:p>
            <a:r>
              <a:rPr lang="zh-CN" altLang="en-US" sz="2000" dirty="0">
                <a:latin typeface="Times New Roman" panose="02020603050405020304" charset="0"/>
                <a:cs typeface="Times New Roman" panose="02020603050405020304" charset="0"/>
                <a:sym typeface="+mn-ea"/>
              </a:rPr>
              <a:t>where deg(v) denotes the degree of node v in global network G.</a:t>
            </a:r>
            <a:endParaRPr lang="zh-CN" altLang="en-US" sz="2000" dirty="0">
              <a:latin typeface="Times New Roman" panose="02020603050405020304" charset="0"/>
              <a:cs typeface="Times New Roman" panose="02020603050405020304" charset="0"/>
            </a:endParaRPr>
          </a:p>
        </p:txBody>
      </p:sp>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315595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Content Similarity</a:t>
            </a:r>
          </a:p>
        </p:txBody>
      </p:sp>
      <p:pic>
        <p:nvPicPr>
          <p:cNvPr id="11" name="图片 10"/>
          <p:cNvPicPr>
            <a:picLocks noChangeAspect="1"/>
          </p:cNvPicPr>
          <p:nvPr/>
        </p:nvPicPr>
        <p:blipFill>
          <a:blip r:embed="rId3"/>
          <a:stretch>
            <a:fillRect/>
          </a:stretch>
        </p:blipFill>
        <p:spPr>
          <a:xfrm>
            <a:off x="640080" y="1331595"/>
            <a:ext cx="4935855" cy="2279650"/>
          </a:xfrm>
          <a:prstGeom prst="rect">
            <a:avLst/>
          </a:prstGeom>
          <a:ln>
            <a:solidFill>
              <a:srgbClr val="339A99"/>
            </a:solidFill>
          </a:ln>
        </p:spPr>
      </p:pic>
      <p:sp>
        <p:nvSpPr>
          <p:cNvPr id="12" name="右箭头 11"/>
          <p:cNvSpPr/>
          <p:nvPr/>
        </p:nvSpPr>
        <p:spPr>
          <a:xfrm>
            <a:off x="6164580" y="2654935"/>
            <a:ext cx="1506855" cy="249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stretch>
            <a:fillRect/>
          </a:stretch>
        </p:blipFill>
        <p:spPr>
          <a:xfrm>
            <a:off x="7984490" y="2541905"/>
            <a:ext cx="3020695" cy="476250"/>
          </a:xfrm>
          <a:prstGeom prst="rect">
            <a:avLst/>
          </a:prstGeom>
          <a:ln>
            <a:solidFill>
              <a:srgbClr val="339A99"/>
            </a:solidFill>
          </a:ln>
        </p:spPr>
      </p:pic>
      <p:sp>
        <p:nvSpPr>
          <p:cNvPr id="14" name="文本框 13"/>
          <p:cNvSpPr txBox="1"/>
          <p:nvPr/>
        </p:nvSpPr>
        <p:spPr>
          <a:xfrm>
            <a:off x="6125210" y="2045970"/>
            <a:ext cx="1859280" cy="645160"/>
          </a:xfrm>
          <a:prstGeom prst="rect">
            <a:avLst/>
          </a:prstGeom>
          <a:noFill/>
        </p:spPr>
        <p:txBody>
          <a:bodyPr wrap="square" rtlCol="0">
            <a:spAutoFit/>
          </a:bodyPr>
          <a:lstStyle/>
          <a:p>
            <a:r>
              <a:rPr lang="zh-CN" altLang="en-US">
                <a:latin typeface="Times New Roman" panose="02020603050405020304" charset="0"/>
                <a:cs typeface="Times New Roman" panose="02020603050405020304" charset="0"/>
              </a:rPr>
              <a:t>Find</a:t>
            </a:r>
            <a:r>
              <a:rPr lang="en-US" altLang="zh-CN">
                <a:latin typeface="Times New Roman" panose="02020603050405020304" charset="0"/>
                <a:cs typeface="Times New Roman" panose="02020603050405020304" charset="0"/>
              </a:rPr>
              <a:t>ing</a:t>
            </a:r>
            <a:r>
              <a:rPr lang="zh-CN" altLang="en-US">
                <a:latin typeface="Times New Roman" panose="02020603050405020304" charset="0"/>
                <a:cs typeface="Times New Roman" panose="02020603050405020304" charset="0"/>
              </a:rPr>
              <a:t> their common nodes</a:t>
            </a:r>
          </a:p>
        </p:txBody>
      </p:sp>
      <p:sp>
        <p:nvSpPr>
          <p:cNvPr id="15" name="下箭头 14"/>
          <p:cNvSpPr/>
          <p:nvPr/>
        </p:nvSpPr>
        <p:spPr>
          <a:xfrm>
            <a:off x="9197975" y="3163570"/>
            <a:ext cx="279400" cy="1127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对象 -2147482617"/>
          <p:cNvGraphicFramePr>
            <a:graphicFrameLocks noChangeAspect="1"/>
          </p:cNvGraphicFramePr>
          <p:nvPr>
            <p:extLst>
              <p:ext uri="{D42A27DB-BD31-4B8C-83A1-F6EECF244321}">
                <p14:modId xmlns:p14="http://schemas.microsoft.com/office/powerpoint/2010/main" val="2320024286"/>
              </p:ext>
            </p:extLst>
          </p:nvPr>
        </p:nvGraphicFramePr>
        <p:xfrm>
          <a:off x="8357518" y="4750435"/>
          <a:ext cx="2647667" cy="522605"/>
        </p:xfrm>
        <a:graphic>
          <a:graphicData uri="http://schemas.openxmlformats.org/presentationml/2006/ole">
            <mc:AlternateContent xmlns:mc="http://schemas.openxmlformats.org/markup-compatibility/2006">
              <mc:Choice xmlns:v="urn:schemas-microsoft-com:vml" Requires="v">
                <p:oleObj spid="_x0000_s2070" r:id="rId5" imgW="1854200" imgH="368300" progId="Equation.DSMT4">
                  <p:embed/>
                </p:oleObj>
              </mc:Choice>
              <mc:Fallback>
                <p:oleObj r:id="rId5" imgW="1854200" imgH="368300" progId="Equation.DSMT4">
                  <p:embed/>
                  <p:pic>
                    <p:nvPicPr>
                      <p:cNvPr id="0" name="图片 4"/>
                      <p:cNvPicPr/>
                      <p:nvPr/>
                    </p:nvPicPr>
                    <p:blipFill>
                      <a:blip r:embed="rId6"/>
                      <a:stretch>
                        <a:fillRect/>
                      </a:stretch>
                    </p:blipFill>
                    <p:spPr>
                      <a:xfrm>
                        <a:off x="8357518" y="4750435"/>
                        <a:ext cx="2647667" cy="522605"/>
                      </a:xfrm>
                      <a:prstGeom prst="rect">
                        <a:avLst/>
                      </a:prstGeom>
                      <a:noFill/>
                      <a:ln w="38100">
                        <a:noFill/>
                        <a:miter/>
                      </a:ln>
                    </p:spPr>
                  </p:pic>
                </p:oleObj>
              </mc:Fallback>
            </mc:AlternateContent>
          </a:graphicData>
        </a:graphic>
      </p:graphicFrame>
      <p:sp>
        <p:nvSpPr>
          <p:cNvPr id="24" name="文本框 23"/>
          <p:cNvSpPr txBox="1"/>
          <p:nvPr/>
        </p:nvSpPr>
        <p:spPr>
          <a:xfrm>
            <a:off x="9567544" y="3288665"/>
            <a:ext cx="1984375" cy="64516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sym typeface="+mn-ea"/>
              </a:rPr>
              <a:t>Calculating Content Similarity</a:t>
            </a:r>
            <a:endParaRPr lang="zh-CN" altLang="en-US" dirty="0"/>
          </a:p>
        </p:txBody>
      </p:sp>
      <p:sp>
        <p:nvSpPr>
          <p:cNvPr id="25" name="左箭头 24"/>
          <p:cNvSpPr/>
          <p:nvPr/>
        </p:nvSpPr>
        <p:spPr>
          <a:xfrm>
            <a:off x="4657090" y="4927600"/>
            <a:ext cx="2334260" cy="269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319905" y="5348605"/>
            <a:ext cx="3302000" cy="368300"/>
          </a:xfrm>
          <a:prstGeom prst="rect">
            <a:avLst/>
          </a:prstGeom>
          <a:noFill/>
        </p:spPr>
        <p:txBody>
          <a:bodyPr wrap="square" rtlCol="0">
            <a:spAutoFit/>
          </a:bodyPr>
          <a:lstStyle/>
          <a:p>
            <a:r>
              <a:rPr lang="en-US"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Constructing High order Graph</a:t>
            </a:r>
            <a:endParaRPr lang="en-US" altLang="en-US"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文本框 26"/>
          <p:cNvSpPr txBox="1"/>
          <p:nvPr/>
        </p:nvSpPr>
        <p:spPr>
          <a:xfrm>
            <a:off x="390525" y="5437480"/>
            <a:ext cx="3801110" cy="1198880"/>
          </a:xfrm>
          <a:prstGeom prst="rect">
            <a:avLst/>
          </a:prstGeom>
          <a:noFill/>
        </p:spPr>
        <p:txBody>
          <a:bodyPr wrap="square" rtlCol="0">
            <a:spAutoFit/>
          </a:bodyPr>
          <a:lstStyle/>
          <a:p>
            <a:r>
              <a:rPr lang="zh-CN" altLang="en-US" dirty="0">
                <a:latin typeface="Times New Roman" panose="02020603050405020304" charset="0"/>
                <a:cs typeface="Times New Roman" panose="02020603050405020304" charset="0"/>
              </a:rPr>
              <a:t>Each </a:t>
            </a:r>
            <a:r>
              <a:rPr lang="en-US" altLang="zh-CN" dirty="0">
                <a:latin typeface="Times New Roman" panose="02020603050405020304" charset="0"/>
                <a:cs typeface="Times New Roman" panose="02020603050405020304" charset="0"/>
              </a:rPr>
              <a:t>node</a:t>
            </a:r>
            <a:r>
              <a:rPr lang="zh-CN" altLang="en-US" dirty="0">
                <a:latin typeface="Times New Roman" panose="02020603050405020304" charset="0"/>
                <a:cs typeface="Times New Roman" panose="02020603050405020304" charset="0"/>
              </a:rPr>
              <a:t> in the </a:t>
            </a:r>
            <a:r>
              <a:rPr lang="en-US" altLang="zh-CN" dirty="0">
                <a:latin typeface="Times New Roman" panose="02020603050405020304" charset="0"/>
                <a:cs typeface="Times New Roman" panose="02020603050405020304" charset="0"/>
              </a:rPr>
              <a:t>G</a:t>
            </a:r>
            <a:r>
              <a:rPr lang="zh-CN" altLang="en-US" dirty="0">
                <a:latin typeface="Times New Roman" panose="02020603050405020304" charset="0"/>
                <a:cs typeface="Times New Roman" panose="02020603050405020304" charset="0"/>
              </a:rPr>
              <a:t>raph</a:t>
            </a:r>
            <a:r>
              <a:rPr lang="en-US" altLang="zh-CN" baseline="30000"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rPr>
              <a:t>_con</a:t>
            </a:r>
            <a:r>
              <a:rPr lang="zh-CN" altLang="en-US" dirty="0">
                <a:latin typeface="Times New Roman" panose="02020603050405020304" charset="0"/>
                <a:cs typeface="Times New Roman" panose="02020603050405020304" charset="0"/>
              </a:rPr>
              <a:t> represents a cascade graph. Weight refers to the content similarity between two cascade graphs.</a:t>
            </a:r>
          </a:p>
        </p:txBody>
      </p:sp>
      <p:pic>
        <p:nvPicPr>
          <p:cNvPr id="28" name="图片 27"/>
          <p:cNvPicPr>
            <a:picLocks noChangeAspect="1"/>
          </p:cNvPicPr>
          <p:nvPr/>
        </p:nvPicPr>
        <p:blipFill>
          <a:blip r:embed="rId7"/>
          <a:stretch>
            <a:fillRect/>
          </a:stretch>
        </p:blipFill>
        <p:spPr>
          <a:xfrm>
            <a:off x="1745615" y="4098290"/>
            <a:ext cx="1558290" cy="1281430"/>
          </a:xfrm>
          <a:prstGeom prst="rect">
            <a:avLst/>
          </a:prstGeom>
          <a:ln>
            <a:solidFill>
              <a:srgbClr val="339A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2" grpId="0" bldLvl="0" animBg="1"/>
      <p:bldP spid="14" grpId="0"/>
      <p:bldP spid="15" grpId="0" bldLvl="0" animBg="1"/>
      <p:bldP spid="24" grpId="0"/>
      <p:bldP spid="25" grpId="0" bldLvl="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349250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Structural Similarity</a:t>
            </a:r>
          </a:p>
        </p:txBody>
      </p:sp>
      <p:sp>
        <p:nvSpPr>
          <p:cNvPr id="12" name="右箭头 11"/>
          <p:cNvSpPr/>
          <p:nvPr/>
        </p:nvSpPr>
        <p:spPr>
          <a:xfrm>
            <a:off x="3363595" y="2355850"/>
            <a:ext cx="136080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169285" y="1710690"/>
            <a:ext cx="1597025" cy="645160"/>
          </a:xfrm>
          <a:prstGeom prst="rect">
            <a:avLst/>
          </a:prstGeom>
          <a:noFill/>
        </p:spPr>
        <p:txBody>
          <a:bodyPr wrap="square" rtlCol="0">
            <a:spAutoFit/>
          </a:bodyPr>
          <a:lstStyle/>
          <a:p>
            <a:r>
              <a:rPr lang="zh-CN" altLang="en-US">
                <a:latin typeface="Times New Roman" panose="02020603050405020304" charset="0"/>
                <a:cs typeface="Times New Roman" panose="02020603050405020304" charset="0"/>
              </a:rPr>
              <a:t>Find</a:t>
            </a:r>
            <a:r>
              <a:rPr lang="en-US" altLang="zh-CN">
                <a:latin typeface="Times New Roman" panose="02020603050405020304" charset="0"/>
                <a:cs typeface="Times New Roman" panose="02020603050405020304" charset="0"/>
              </a:rPr>
              <a:t>ing</a:t>
            </a:r>
            <a:r>
              <a:rPr lang="zh-CN" altLang="en-US">
                <a:latin typeface="Times New Roman" panose="02020603050405020304" charset="0"/>
                <a:cs typeface="Times New Roman" panose="02020603050405020304" charset="0"/>
              </a:rPr>
              <a:t> their </a:t>
            </a:r>
            <a:r>
              <a:rPr lang="en-US" altLang="zh-CN">
                <a:latin typeface="Times New Roman" panose="02020603050405020304" charset="0"/>
                <a:cs typeface="Times New Roman" panose="02020603050405020304" charset="0"/>
              </a:rPr>
              <a:t>root </a:t>
            </a:r>
            <a:r>
              <a:rPr lang="zh-CN" altLang="en-US">
                <a:latin typeface="Times New Roman" panose="02020603050405020304" charset="0"/>
                <a:cs typeface="Times New Roman" panose="02020603050405020304" charset="0"/>
              </a:rPr>
              <a:t>nodes</a:t>
            </a:r>
          </a:p>
        </p:txBody>
      </p:sp>
      <p:sp>
        <p:nvSpPr>
          <p:cNvPr id="15" name="下箭头 14"/>
          <p:cNvSpPr/>
          <p:nvPr/>
        </p:nvSpPr>
        <p:spPr>
          <a:xfrm>
            <a:off x="9197975" y="3163570"/>
            <a:ext cx="279400" cy="1127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477375" y="3313430"/>
            <a:ext cx="2363470" cy="64516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sym typeface="+mn-ea"/>
              </a:rPr>
              <a:t>Constructing </a:t>
            </a:r>
            <a:r>
              <a:rPr lang="en-US" altLang="zh-CN" dirty="0">
                <a:solidFill>
                  <a:srgbClr val="FF0000"/>
                </a:solidFill>
                <a:latin typeface="Times New Roman" panose="02020603050405020304" charset="0"/>
                <a:cs typeface="Times New Roman" panose="02020603050405020304" charset="0"/>
                <a:sym typeface="+mn-ea"/>
              </a:rPr>
              <a:t>ordered </a:t>
            </a:r>
            <a:r>
              <a:rPr lang="en-US" dirty="0">
                <a:solidFill>
                  <a:srgbClr val="FF0000"/>
                </a:solidFill>
                <a:latin typeface="Times New Roman" panose="02020603050405020304" charset="0"/>
                <a:cs typeface="Times New Roman" panose="02020603050405020304" charset="0"/>
                <a:sym typeface="+mn-ea"/>
              </a:rPr>
              <a:t>degree sequences</a:t>
            </a:r>
            <a:endParaRPr lang="en-US" dirty="0">
              <a:solidFill>
                <a:srgbClr val="FF0000"/>
              </a:solidFill>
            </a:endParaRPr>
          </a:p>
        </p:txBody>
      </p:sp>
      <p:sp>
        <p:nvSpPr>
          <p:cNvPr id="29" name="文本框 28"/>
          <p:cNvSpPr txBox="1"/>
          <p:nvPr/>
        </p:nvSpPr>
        <p:spPr>
          <a:xfrm>
            <a:off x="8258175" y="1598295"/>
            <a:ext cx="3879850" cy="1476375"/>
          </a:xfrm>
          <a:prstGeom prst="rect">
            <a:avLst/>
          </a:prstGeom>
          <a:noFill/>
          <a:ln>
            <a:solidFill>
              <a:srgbClr val="339A99"/>
            </a:solidFill>
          </a:ln>
        </p:spPr>
        <p:txBody>
          <a:bodyPr wrap="square" rtlCol="0">
            <a:spAutoFit/>
          </a:bodyPr>
          <a:lstStyle/>
          <a:p>
            <a:r>
              <a:rPr lang="en-US" altLang="zh-CN" dirty="0">
                <a:latin typeface="Times New Roman" panose="02020603050405020304" charset="0"/>
                <a:cs typeface="Times New Roman" panose="02020603050405020304" charset="0"/>
              </a:rPr>
              <a:t>K is the </a:t>
            </a:r>
            <a:r>
              <a:rPr lang="en-US" altLang="zh-CN" dirty="0">
                <a:solidFill>
                  <a:srgbClr val="FF0000"/>
                </a:solidFill>
                <a:latin typeface="Times New Roman" panose="02020603050405020304" charset="0"/>
                <a:cs typeface="Times New Roman" panose="02020603050405020304" charset="0"/>
              </a:rPr>
              <a:t>minimum value of maximum distances </a:t>
            </a:r>
            <a:r>
              <a:rPr lang="en-US" altLang="zh-CN" dirty="0">
                <a:latin typeface="Times New Roman" panose="02020603050405020304" charset="0"/>
                <a:cs typeface="Times New Roman" panose="02020603050405020304" charset="0"/>
              </a:rPr>
              <a:t>K</a:t>
            </a:r>
            <a:r>
              <a:rPr lang="en-US" altLang="zh-CN" baseline="-25000" dirty="0">
                <a:latin typeface="Times New Roman" panose="02020603050405020304" charset="0"/>
                <a:cs typeface="Times New Roman" panose="02020603050405020304" charset="0"/>
              </a:rPr>
              <a:t>1</a:t>
            </a:r>
            <a:r>
              <a:rPr lang="en-US" altLang="zh-CN" dirty="0">
                <a:latin typeface="Times New Roman" panose="02020603050405020304" charset="0"/>
                <a:cs typeface="Times New Roman" panose="02020603050405020304" charset="0"/>
              </a:rPr>
              <a:t> and K</a:t>
            </a:r>
            <a:r>
              <a:rPr lang="en-US" altLang="zh-CN" baseline="-25000"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rPr>
              <a:t> over all nodes to the root nodes. In cascade 1, K</a:t>
            </a:r>
            <a:r>
              <a:rPr lang="en-US" altLang="zh-CN" baseline="-25000" dirty="0">
                <a:latin typeface="Times New Roman" panose="02020603050405020304" charset="0"/>
                <a:cs typeface="Times New Roman" panose="02020603050405020304" charset="0"/>
              </a:rPr>
              <a:t>1</a:t>
            </a:r>
            <a:r>
              <a:rPr lang="en-US" altLang="zh-CN" dirty="0">
                <a:latin typeface="Times New Roman" panose="02020603050405020304" charset="0"/>
                <a:cs typeface="Times New Roman" panose="02020603050405020304" charset="0"/>
              </a:rPr>
              <a:t> = 2; and in cascade 2, K</a:t>
            </a:r>
            <a:r>
              <a:rPr lang="en-US" altLang="zh-CN" baseline="-25000"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rPr>
              <a:t>=3,so the K=min(K</a:t>
            </a:r>
            <a:r>
              <a:rPr lang="en-US" altLang="zh-CN" baseline="-25000" dirty="0">
                <a:latin typeface="Times New Roman" panose="02020603050405020304" charset="0"/>
                <a:cs typeface="Times New Roman" panose="02020603050405020304" charset="0"/>
              </a:rPr>
              <a:t>1</a:t>
            </a:r>
            <a:r>
              <a:rPr lang="en-US" altLang="zh-CN" dirty="0">
                <a:latin typeface="Times New Roman" panose="02020603050405020304" charset="0"/>
                <a:cs typeface="Times New Roman" panose="02020603050405020304" charset="0"/>
              </a:rPr>
              <a:t>,K</a:t>
            </a:r>
            <a:r>
              <a:rPr lang="en-US" altLang="zh-CN" baseline="-25000"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rPr>
              <a:t>)=2</a:t>
            </a:r>
          </a:p>
        </p:txBody>
      </p:sp>
      <p:sp>
        <p:nvSpPr>
          <p:cNvPr id="4" name="文本框 3"/>
          <p:cNvSpPr txBox="1"/>
          <p:nvPr/>
        </p:nvSpPr>
        <p:spPr>
          <a:xfrm>
            <a:off x="4724400" y="1736725"/>
            <a:ext cx="1807210" cy="1198880"/>
          </a:xfrm>
          <a:prstGeom prst="rect">
            <a:avLst/>
          </a:prstGeom>
          <a:noFill/>
          <a:ln>
            <a:solidFill>
              <a:srgbClr val="339A99"/>
            </a:solidFill>
          </a:ln>
        </p:spPr>
        <p:txBody>
          <a:bodyPr wrap="square" rtlCol="0">
            <a:spAutoFit/>
          </a:bodyPr>
          <a:lstStyle/>
          <a:p>
            <a:r>
              <a:rPr lang="en-US" altLang="zh-CN" dirty="0">
                <a:latin typeface="Times New Roman" panose="02020603050405020304" charset="0"/>
                <a:cs typeface="Times New Roman" panose="02020603050405020304" charset="0"/>
                <a:sym typeface="+mn-ea"/>
              </a:rPr>
              <a:t> In cascade 1, root node is A; in cascade 2, root node is </a:t>
            </a:r>
            <a:r>
              <a:rPr lang="en-US" dirty="0">
                <a:latin typeface="Times New Roman" panose="02020603050405020304" charset="0"/>
                <a:cs typeface="Times New Roman" panose="02020603050405020304" charset="0"/>
                <a:sym typeface="+mn-ea"/>
              </a:rPr>
              <a:t>G.</a:t>
            </a:r>
            <a:endParaRPr lang="en-US" dirty="0"/>
          </a:p>
        </p:txBody>
      </p:sp>
      <p:sp>
        <p:nvSpPr>
          <p:cNvPr id="5" name="左箭头 4"/>
          <p:cNvSpPr/>
          <p:nvPr/>
        </p:nvSpPr>
        <p:spPr>
          <a:xfrm rot="10800000">
            <a:off x="6530975" y="2355850"/>
            <a:ext cx="1635760" cy="165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05575" y="1710690"/>
            <a:ext cx="1819275" cy="64516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sym typeface="+mn-ea"/>
              </a:rPr>
              <a:t>Finding the K of two cascade</a:t>
            </a:r>
            <a:endParaRPr lang="zh-CN" altLang="en-US" dirty="0"/>
          </a:p>
        </p:txBody>
      </p:sp>
      <p:pic>
        <p:nvPicPr>
          <p:cNvPr id="3" name="图片 2"/>
          <p:cNvPicPr>
            <a:picLocks noChangeAspect="1"/>
          </p:cNvPicPr>
          <p:nvPr/>
        </p:nvPicPr>
        <p:blipFill>
          <a:blip r:embed="rId3"/>
          <a:stretch>
            <a:fillRect/>
          </a:stretch>
        </p:blipFill>
        <p:spPr>
          <a:xfrm>
            <a:off x="434307" y="1197409"/>
            <a:ext cx="2547620" cy="1938020"/>
          </a:xfrm>
          <a:prstGeom prst="rect">
            <a:avLst/>
          </a:prstGeom>
        </p:spPr>
      </p:pic>
      <p:sp>
        <p:nvSpPr>
          <p:cNvPr id="7" name="文本框 6"/>
          <p:cNvSpPr txBox="1"/>
          <p:nvPr/>
        </p:nvSpPr>
        <p:spPr>
          <a:xfrm>
            <a:off x="0" y="3181783"/>
            <a:ext cx="3923030" cy="1477328"/>
          </a:xfrm>
          <a:prstGeom prst="rect">
            <a:avLst/>
          </a:prstGeom>
          <a:noFill/>
        </p:spPr>
        <p:txBody>
          <a:bodyPr wrap="square" rtlCol="0">
            <a:spAutoFit/>
          </a:bodyPr>
          <a:lstStyle/>
          <a:p>
            <a:r>
              <a:rPr lang="zh-CN" altLang="en-US" dirty="0">
                <a:latin typeface="Times New Roman" panose="02020603050405020304" charset="0"/>
                <a:cs typeface="Times New Roman" panose="02020603050405020304" charset="0"/>
              </a:rPr>
              <a:t>In this figure, yellow represents the root node, red represents the point whose distance from the root node is 1, and blue represents the point whose distance from the root node is 2.</a:t>
            </a:r>
          </a:p>
        </p:txBody>
      </p:sp>
      <p:sp>
        <p:nvSpPr>
          <p:cNvPr id="8" name="文本框 7"/>
          <p:cNvSpPr txBox="1"/>
          <p:nvPr/>
        </p:nvSpPr>
        <p:spPr>
          <a:xfrm>
            <a:off x="8010525" y="4485640"/>
            <a:ext cx="3820795" cy="2030095"/>
          </a:xfrm>
          <a:prstGeom prst="rect">
            <a:avLst/>
          </a:prstGeom>
          <a:noFill/>
          <a:ln>
            <a:solidFill>
              <a:srgbClr val="339A99"/>
            </a:solidFill>
          </a:ln>
        </p:spPr>
        <p:txBody>
          <a:bodyPr wrap="square" rtlCol="0">
            <a:spAutoFit/>
          </a:bodyPr>
          <a:lstStyle/>
          <a:p>
            <a:r>
              <a:rPr lang="en-US" altLang="zh-CN" dirty="0">
                <a:latin typeface="Times New Roman" panose="02020603050405020304" charset="0"/>
                <a:cs typeface="Times New Roman" panose="02020603050405020304" charset="0"/>
              </a:rPr>
              <a:t>As shown in the figure, for cascade 1,2, their </a:t>
            </a:r>
            <a:r>
              <a:rPr lang="en-US" altLang="zh-CN" dirty="0">
                <a:latin typeface="Times New Roman" panose="02020603050405020304" charset="0"/>
                <a:cs typeface="Times New Roman" panose="02020603050405020304" charset="0"/>
                <a:sym typeface="+mn-ea"/>
              </a:rPr>
              <a:t>node </a:t>
            </a:r>
            <a:r>
              <a:rPr lang="en-US" altLang="zh-CN" dirty="0">
                <a:latin typeface="Times New Roman" panose="02020603050405020304" charset="0"/>
                <a:cs typeface="Times New Roman" panose="02020603050405020304" charset="0"/>
              </a:rPr>
              <a:t>sequence is:</a:t>
            </a:r>
          </a:p>
          <a:p>
            <a:r>
              <a:rPr lang="en-US" altLang="zh-CN" dirty="0">
                <a:latin typeface="Times New Roman" panose="02020603050405020304" charset="0"/>
                <a:cs typeface="Times New Roman" panose="02020603050405020304" charset="0"/>
              </a:rPr>
              <a:t>1:k=0:(A)   k=1:(B,D)        k=2:(E,C,F) 2:k=0:(G)   k=1:(F,N,M)</a:t>
            </a:r>
            <a:r>
              <a:rPr lang="en-US" altLang="zh-CN" dirty="0">
                <a:latin typeface="Times New Roman" panose="02020603050405020304" charset="0"/>
                <a:cs typeface="Times New Roman" panose="02020603050405020304" charset="0"/>
                <a:sym typeface="+mn-ea"/>
              </a:rPr>
              <a:t>    k=2:</a:t>
            </a:r>
            <a:r>
              <a:rPr lang="en-US" altLang="zh-CN" dirty="0">
                <a:latin typeface="Times New Roman" panose="02020603050405020304" charset="0"/>
                <a:cs typeface="Times New Roman" panose="02020603050405020304" charset="0"/>
              </a:rPr>
              <a:t>(J,L),</a:t>
            </a:r>
          </a:p>
          <a:p>
            <a:r>
              <a:rPr lang="en-US" altLang="zh-CN" dirty="0">
                <a:latin typeface="Times New Roman" panose="02020603050405020304" charset="0"/>
                <a:cs typeface="Times New Roman" panose="02020603050405020304" charset="0"/>
              </a:rPr>
              <a:t>so their </a:t>
            </a:r>
            <a:r>
              <a:rPr lang="en-US" altLang="zh-CN" dirty="0">
                <a:latin typeface="Times New Roman" panose="02020603050405020304" charset="0"/>
                <a:cs typeface="Times New Roman" panose="02020603050405020304" charset="0"/>
                <a:sym typeface="+mn-ea"/>
              </a:rPr>
              <a:t>ordered </a:t>
            </a:r>
            <a:r>
              <a:rPr lang="en-US" dirty="0">
                <a:latin typeface="Times New Roman" panose="02020603050405020304" charset="0"/>
                <a:cs typeface="Times New Roman" panose="02020603050405020304" charset="0"/>
                <a:sym typeface="+mn-ea"/>
              </a:rPr>
              <a:t>degree sequences is:</a:t>
            </a:r>
          </a:p>
          <a:p>
            <a:r>
              <a:rPr lang="en-US" altLang="zh-CN" dirty="0">
                <a:latin typeface="Times New Roman" panose="02020603050405020304" charset="0"/>
                <a:cs typeface="Times New Roman" panose="02020603050405020304" charset="0"/>
              </a:rPr>
              <a:t>seq1:</a:t>
            </a:r>
            <a:r>
              <a:rPr lang="en-US" altLang="zh-CN" dirty="0">
                <a:latin typeface="Times New Roman" panose="02020603050405020304" charset="0"/>
                <a:cs typeface="Times New Roman" panose="02020603050405020304" charset="0"/>
                <a:sym typeface="+mn-ea"/>
              </a:rPr>
              <a:t>k=0:</a:t>
            </a:r>
            <a:r>
              <a:rPr lang="en-US" altLang="zh-CN"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sym typeface="+mn-ea"/>
              </a:rPr>
              <a:t>   k=1:</a:t>
            </a:r>
            <a:r>
              <a:rPr lang="en-US" altLang="zh-CN" dirty="0">
                <a:latin typeface="Times New Roman" panose="02020603050405020304" charset="0"/>
                <a:cs typeface="Times New Roman" panose="02020603050405020304" charset="0"/>
              </a:rPr>
              <a:t>(1,2)</a:t>
            </a:r>
            <a:r>
              <a:rPr lang="en-US" altLang="zh-CN" dirty="0">
                <a:latin typeface="Times New Roman" panose="02020603050405020304" charset="0"/>
                <a:cs typeface="Times New Roman" panose="02020603050405020304" charset="0"/>
                <a:sym typeface="+mn-ea"/>
              </a:rPr>
              <a:t>       k=2:</a:t>
            </a:r>
            <a:r>
              <a:rPr lang="en-US" altLang="zh-CN" dirty="0">
                <a:latin typeface="Times New Roman" panose="02020603050405020304" charset="0"/>
                <a:cs typeface="Times New Roman" panose="02020603050405020304" charset="0"/>
              </a:rPr>
              <a:t>(0,0,2) seq2:</a:t>
            </a:r>
            <a:r>
              <a:rPr lang="en-US" altLang="zh-CN" dirty="0">
                <a:latin typeface="Times New Roman" panose="02020603050405020304" charset="0"/>
                <a:cs typeface="Times New Roman" panose="02020603050405020304" charset="0"/>
                <a:sym typeface="+mn-ea"/>
              </a:rPr>
              <a:t>k=0:</a:t>
            </a:r>
            <a:r>
              <a:rPr lang="en-US" altLang="zh-CN" dirty="0">
                <a:latin typeface="Times New Roman" panose="02020603050405020304" charset="0"/>
                <a:cs typeface="Times New Roman" panose="02020603050405020304" charset="0"/>
              </a:rPr>
              <a:t>(3)    </a:t>
            </a:r>
            <a:r>
              <a:rPr lang="en-US" altLang="zh-CN" dirty="0">
                <a:latin typeface="Times New Roman" panose="02020603050405020304" charset="0"/>
                <a:cs typeface="Times New Roman" panose="02020603050405020304" charset="0"/>
                <a:sym typeface="+mn-ea"/>
              </a:rPr>
              <a:t>k=1:</a:t>
            </a:r>
            <a:r>
              <a:rPr lang="en-US" altLang="zh-CN" dirty="0">
                <a:latin typeface="Times New Roman" panose="02020603050405020304" charset="0"/>
                <a:cs typeface="Times New Roman" panose="02020603050405020304" charset="0"/>
              </a:rPr>
              <a:t>(0,0,2)   </a:t>
            </a:r>
            <a:r>
              <a:rPr lang="en-US" altLang="zh-CN" dirty="0">
                <a:latin typeface="Times New Roman" panose="02020603050405020304" charset="0"/>
                <a:cs typeface="Times New Roman" panose="02020603050405020304" charset="0"/>
                <a:sym typeface="+mn-ea"/>
              </a:rPr>
              <a:t>k=2:</a:t>
            </a:r>
            <a:r>
              <a:rPr lang="en-US" altLang="zh-CN" dirty="0">
                <a:latin typeface="Times New Roman" panose="02020603050405020304" charset="0"/>
                <a:cs typeface="Times New Roman" panose="02020603050405020304" charset="0"/>
              </a:rPr>
              <a:t>(0,2)</a:t>
            </a:r>
          </a:p>
        </p:txBody>
      </p:sp>
      <p:sp>
        <p:nvSpPr>
          <p:cNvPr id="9" name="文本框 8"/>
          <p:cNvSpPr txBox="1"/>
          <p:nvPr/>
        </p:nvSpPr>
        <p:spPr>
          <a:xfrm>
            <a:off x="6800232" y="5360802"/>
            <a:ext cx="1252855" cy="92202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sym typeface="+mn-ea"/>
              </a:rPr>
              <a:t>Calculating Structural Similarity</a:t>
            </a:r>
            <a:endParaRPr lang="zh-CN" altLang="en-US" dirty="0"/>
          </a:p>
        </p:txBody>
      </p:sp>
      <p:sp>
        <p:nvSpPr>
          <p:cNvPr id="10" name="左箭头 9"/>
          <p:cNvSpPr/>
          <p:nvPr/>
        </p:nvSpPr>
        <p:spPr>
          <a:xfrm>
            <a:off x="6533515" y="5088890"/>
            <a:ext cx="1477010" cy="269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056652" y="4691644"/>
            <a:ext cx="2786142" cy="1754611"/>
            <a:chOff x="6230" y="7064"/>
            <a:chExt cx="4015" cy="2648"/>
          </a:xfrm>
        </p:grpSpPr>
        <p:sp>
          <p:nvSpPr>
            <p:cNvPr id="11" name="文本框 10"/>
            <p:cNvSpPr txBox="1"/>
            <p:nvPr/>
          </p:nvSpPr>
          <p:spPr>
            <a:xfrm>
              <a:off x="6538" y="7064"/>
              <a:ext cx="3707" cy="2648"/>
            </a:xfrm>
            <a:prstGeom prst="rect">
              <a:avLst/>
            </a:prstGeom>
            <a:noFill/>
            <a:ln>
              <a:solidFill>
                <a:srgbClr val="339A99"/>
              </a:solidFill>
            </a:ln>
          </p:spPr>
          <p:txBody>
            <a:bodyPr wrap="square" rtlCol="0">
              <a:spAutoFit/>
            </a:bodyPr>
            <a:lstStyle/>
            <a:p>
              <a:endParaRPr lang="zh-CN" altLang="en-US" dirty="0">
                <a:latin typeface="Times New Roman" panose="02020603050405020304" charset="0"/>
                <a:cs typeface="Times New Roman" panose="02020603050405020304" charset="0"/>
              </a:endParaRPr>
            </a:p>
            <a:p>
              <a:r>
                <a:rPr lang="zh-CN" altLang="en-US" dirty="0">
                  <a:latin typeface="Times New Roman" panose="02020603050405020304" charset="0"/>
                  <a:cs typeface="Times New Roman" panose="02020603050405020304" charset="0"/>
                </a:rPr>
                <a:t>             </a:t>
              </a:r>
              <a:endParaRPr lang="en-US" altLang="zh-CN" dirty="0">
                <a:latin typeface="Times New Roman" panose="02020603050405020304" charset="0"/>
                <a:cs typeface="Times New Roman" panose="02020603050405020304" charset="0"/>
              </a:endParaRPr>
            </a:p>
            <a:p>
              <a:r>
                <a:rPr lang="zh-CN" altLang="en-US" dirty="0">
                  <a:latin typeface="Times New Roman" panose="02020603050405020304" charset="0"/>
                  <a:cs typeface="Times New Roman" panose="02020603050405020304" charset="0"/>
                </a:rPr>
                <a:t>                  </a:t>
              </a:r>
            </a:p>
            <a:p>
              <a:r>
                <a:rPr lang="zh-CN" altLang="en-US" dirty="0">
                  <a:latin typeface="Times New Roman" panose="02020603050405020304" charset="0"/>
                  <a:cs typeface="Times New Roman" panose="02020603050405020304" charset="0"/>
                  <a:sym typeface="+mn-ea"/>
                </a:rPr>
                <a:t>where </a:t>
              </a:r>
              <a:r>
                <a:rPr lang="zh-CN" altLang="en-US" i="1" dirty="0">
                  <a:latin typeface="Times New Roman" panose="02020603050405020304" charset="0"/>
                  <a:cs typeface="Times New Roman" panose="02020603050405020304" charset="0"/>
                  <a:sym typeface="+mn-ea"/>
                </a:rPr>
                <a:t>l</a:t>
              </a:r>
              <a:r>
                <a:rPr lang="zh-CN" altLang="en-US" dirty="0">
                  <a:latin typeface="Times New Roman" panose="02020603050405020304" charset="0"/>
                  <a:cs typeface="Times New Roman" panose="02020603050405020304" charset="0"/>
                  <a:sym typeface="+mn-ea"/>
                </a:rPr>
                <a:t>(s1, s2) </a:t>
              </a:r>
              <a:r>
                <a:rPr lang="en-US" altLang="zh-CN" dirty="0">
                  <a:latin typeface="Times New Roman" panose="02020603050405020304" charset="0"/>
                  <a:cs typeface="Times New Roman" panose="02020603050405020304" charset="0"/>
                  <a:sym typeface="+mn-ea"/>
                </a:rPr>
                <a:t>will be measured by adopting DTW.</a:t>
              </a:r>
            </a:p>
          </p:txBody>
        </p:sp>
        <p:pic>
          <p:nvPicPr>
            <p:cNvPr id="13" name="图片 12"/>
            <p:cNvPicPr>
              <a:picLocks noChangeAspect="1"/>
            </p:cNvPicPr>
            <p:nvPr/>
          </p:nvPicPr>
          <p:blipFill>
            <a:blip r:embed="rId4"/>
            <a:stretch>
              <a:fillRect/>
            </a:stretch>
          </p:blipFill>
          <p:spPr>
            <a:xfrm>
              <a:off x="6230" y="7185"/>
              <a:ext cx="4015" cy="1068"/>
            </a:xfrm>
            <a:prstGeom prst="rect">
              <a:avLst/>
            </a:prstGeom>
          </p:spPr>
        </p:pic>
      </p:grpSp>
      <p:sp>
        <p:nvSpPr>
          <p:cNvPr id="23" name="文本框 22"/>
          <p:cNvSpPr txBox="1"/>
          <p:nvPr/>
        </p:nvSpPr>
        <p:spPr>
          <a:xfrm>
            <a:off x="91259" y="4896762"/>
            <a:ext cx="2754630" cy="923330"/>
          </a:xfrm>
          <a:prstGeom prst="rect">
            <a:avLst/>
          </a:prstGeom>
          <a:noFill/>
          <a:ln>
            <a:solidFill>
              <a:srgbClr val="339A99"/>
            </a:solidFill>
          </a:ln>
        </p:spPr>
        <p:txBody>
          <a:bodyPr wrap="square" rtlCol="0">
            <a:spAutoFit/>
          </a:bodyPr>
          <a:lstStyle/>
          <a:p>
            <a:r>
              <a:rPr lang="zh-CN" altLang="en-US" dirty="0">
                <a:latin typeface="Times New Roman" panose="02020603050405020304" charset="0"/>
                <a:cs typeface="Times New Roman" panose="02020603050405020304" charset="0"/>
              </a:rPr>
              <a:t>Each </a:t>
            </a:r>
            <a:r>
              <a:rPr lang="en-US" altLang="zh-CN" dirty="0">
                <a:latin typeface="Times New Roman" panose="02020603050405020304" charset="0"/>
                <a:cs typeface="Times New Roman" panose="02020603050405020304" charset="0"/>
              </a:rPr>
              <a:t>node</a:t>
            </a:r>
            <a:r>
              <a:rPr lang="zh-CN" altLang="en-US" dirty="0">
                <a:latin typeface="Times New Roman" panose="02020603050405020304" charset="0"/>
                <a:cs typeface="Times New Roman" panose="02020603050405020304" charset="0"/>
              </a:rPr>
              <a:t> in the </a:t>
            </a:r>
            <a:r>
              <a:rPr lang="en-US" altLang="zh-CN" dirty="0">
                <a:latin typeface="Times New Roman" panose="02020603050405020304" charset="0"/>
                <a:cs typeface="Times New Roman" panose="02020603050405020304" charset="0"/>
              </a:rPr>
              <a:t>G</a:t>
            </a:r>
            <a:r>
              <a:rPr lang="zh-CN" altLang="en-US" dirty="0">
                <a:latin typeface="Times New Roman" panose="02020603050405020304" charset="0"/>
                <a:cs typeface="Times New Roman" panose="02020603050405020304" charset="0"/>
              </a:rPr>
              <a:t>raph</a:t>
            </a:r>
            <a:r>
              <a:rPr lang="en-US" altLang="zh-CN" baseline="30000" dirty="0">
                <a:latin typeface="Times New Roman" panose="02020603050405020304" charset="0"/>
                <a:cs typeface="Times New Roman" panose="02020603050405020304" charset="0"/>
              </a:rPr>
              <a:t>2</a:t>
            </a:r>
            <a:r>
              <a:rPr lang="en-US" altLang="zh-CN" dirty="0">
                <a:latin typeface="Times New Roman" panose="02020603050405020304" charset="0"/>
                <a:cs typeface="Times New Roman" panose="02020603050405020304" charset="0"/>
              </a:rPr>
              <a:t>_str</a:t>
            </a:r>
            <a:r>
              <a:rPr lang="zh-CN" altLang="en-US" dirty="0">
                <a:latin typeface="Times New Roman" panose="02020603050405020304" charset="0"/>
                <a:cs typeface="Times New Roman" panose="02020603050405020304" charset="0"/>
              </a:rPr>
              <a:t> represents a cascade graph. </a:t>
            </a:r>
          </a:p>
        </p:txBody>
      </p:sp>
      <p:sp>
        <p:nvSpPr>
          <p:cNvPr id="32" name="左箭头 31"/>
          <p:cNvSpPr/>
          <p:nvPr/>
        </p:nvSpPr>
        <p:spPr>
          <a:xfrm>
            <a:off x="2832735" y="5220335"/>
            <a:ext cx="1198880" cy="269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32735" y="5593715"/>
            <a:ext cx="1377950" cy="922020"/>
          </a:xfrm>
          <a:prstGeom prst="rect">
            <a:avLst/>
          </a:prstGeom>
          <a:noFill/>
        </p:spPr>
        <p:txBody>
          <a:bodyPr wrap="square" rtlCol="0">
            <a:spAutoFit/>
          </a:bodyPr>
          <a:lstStyle/>
          <a:p>
            <a:r>
              <a:rPr lang="en-US"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Constructing High order Graph</a:t>
            </a:r>
            <a:endParaRPr lang="en-US" altLang="en-US"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15" grpId="0" animBg="1"/>
      <p:bldP spid="15" grpId="1" animBg="1"/>
      <p:bldP spid="24" grpId="0"/>
      <p:bldP spid="24" grpId="1"/>
      <p:bldP spid="29" grpId="0" animBg="1"/>
      <p:bldP spid="29" grpId="1" animBg="1"/>
      <p:bldP spid="4" grpId="0" animBg="1"/>
      <p:bldP spid="4" grpId="1" animBg="1"/>
      <p:bldP spid="5" grpId="0" animBg="1"/>
      <p:bldP spid="5" grpId="1" animBg="1"/>
      <p:bldP spid="6" grpId="0"/>
      <p:bldP spid="6" grpId="1"/>
      <p:bldP spid="7" grpId="0"/>
      <p:bldP spid="7" grpId="1"/>
      <p:bldP spid="8" grpId="0" animBg="1"/>
      <p:bldP spid="8" grpId="1" animBg="1"/>
      <p:bldP spid="9" grpId="0"/>
      <p:bldP spid="9" grpId="1"/>
      <p:bldP spid="10" grpId="0" animBg="1"/>
      <p:bldP spid="10" grpId="1" animBg="1"/>
      <p:bldP spid="23" grpId="0" animBg="1"/>
      <p:bldP spid="23" grpId="1" animBg="1"/>
      <p:bldP spid="32" grpId="0" animBg="1"/>
      <p:bldP spid="32" grpId="1" animBg="1"/>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302385" y="464185"/>
            <a:ext cx="5217795"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Dynamic Time Warping</a:t>
            </a: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DTW</a:t>
            </a: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3" name="文本框 2"/>
          <p:cNvSpPr txBox="1"/>
          <p:nvPr/>
        </p:nvSpPr>
        <p:spPr>
          <a:xfrm>
            <a:off x="327025" y="1286510"/>
            <a:ext cx="7042785" cy="5354320"/>
          </a:xfrm>
          <a:prstGeom prst="rect">
            <a:avLst/>
          </a:prstGeom>
          <a:noFill/>
          <a:ln>
            <a:noFill/>
          </a:ln>
        </p:spPr>
        <p:txBody>
          <a:bodyPr wrap="square" rtlCol="0">
            <a:spAutoFit/>
          </a:bodyPr>
          <a:lstStyle/>
          <a:p>
            <a:r>
              <a:rPr lang="en-US" altLang="zh-CN" dirty="0">
                <a:latin typeface="Times New Roman" panose="02020603050405020304" charset="0"/>
                <a:cs typeface="Times New Roman" panose="02020603050405020304" charset="0"/>
              </a:rPr>
              <a:t>For ease of understanding, we give the following definitions</a:t>
            </a:r>
            <a:r>
              <a:rPr lang="zh-CN" altLang="en-US" dirty="0">
                <a:latin typeface="Times New Roman" panose="02020603050405020304" charset="0"/>
                <a:cs typeface="Times New Roman" panose="02020603050405020304" charset="0"/>
              </a:rPr>
              <a:t>：</a:t>
            </a:r>
          </a:p>
          <a:p>
            <a:r>
              <a:rPr lang="en-US" altLang="zh-CN" dirty="0">
                <a:latin typeface="Times New Roman" panose="02020603050405020304" charset="0"/>
                <a:cs typeface="Times New Roman" panose="02020603050405020304" charset="0"/>
                <a:sym typeface="+mn-ea"/>
              </a:rPr>
              <a:t>Definition 1(Warping Distance):Given two sequences:Q=(q1,q2,…qm),C=(c1,c2,…cn),Warping Distance refers to the distance between an element in Q and an element in C, denoted as d. In our paper, d is measured as:</a:t>
            </a:r>
          </a:p>
          <a:p>
            <a:endParaRPr lang="zh-CN" altLang="en-US" dirty="0">
              <a:latin typeface="Times New Roman" panose="02020603050405020304" charset="0"/>
              <a:cs typeface="Times New Roman" panose="02020603050405020304" charset="0"/>
            </a:endParaRPr>
          </a:p>
          <a:p>
            <a:endParaRPr lang="zh-CN" altLang="en-US" dirty="0">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a,b  belong to two sequences of Q and C respectively.</a:t>
            </a:r>
            <a:endParaRPr lang="en-US" altLang="zh-CN">
              <a:latin typeface="Times New Roman" panose="02020603050405020304" charset="0"/>
              <a:cs typeface="Times New Roman" panose="02020603050405020304" charset="0"/>
            </a:endParaRPr>
          </a:p>
          <a:p>
            <a:r>
              <a:rPr lang="en-US" altLang="zh-CN" dirty="0">
                <a:latin typeface="Times New Roman" panose="02020603050405020304" charset="0"/>
                <a:cs typeface="Times New Roman" panose="02020603050405020304" charset="0"/>
              </a:rPr>
              <a:t>Definition 2(Warping Matrix):Given two sequences:Q=(q1,q2,…qm),C=</a:t>
            </a:r>
            <a:r>
              <a:rPr lang="en-US" altLang="zh-CN" dirty="0">
                <a:latin typeface="Times New Roman" panose="02020603050405020304" charset="0"/>
                <a:cs typeface="Times New Roman" panose="02020603050405020304" charset="0"/>
                <a:sym typeface="+mn-ea"/>
              </a:rPr>
              <a:t>(c1,c2,…cn),A matrix is an n * m matrix, denoted as A.Each element a</a:t>
            </a:r>
            <a:r>
              <a:rPr lang="en-US" altLang="zh-CN" baseline="-25000" dirty="0">
                <a:latin typeface="Times New Roman" panose="02020603050405020304" charset="0"/>
                <a:cs typeface="Times New Roman" panose="02020603050405020304" charset="0"/>
                <a:sym typeface="+mn-ea"/>
              </a:rPr>
              <a:t>ij</a:t>
            </a:r>
            <a:r>
              <a:rPr lang="en-US" altLang="zh-CN" dirty="0">
                <a:latin typeface="Times New Roman" panose="02020603050405020304" charset="0"/>
                <a:cs typeface="Times New Roman" panose="02020603050405020304" charset="0"/>
                <a:sym typeface="+mn-ea"/>
              </a:rPr>
              <a:t> in A represents the distance d between the ith element of C and the jth element of Q.</a:t>
            </a:r>
          </a:p>
          <a:p>
            <a:r>
              <a:rPr lang="en-US" altLang="zh-CN" dirty="0">
                <a:latin typeface="Times New Roman" panose="02020603050405020304" charset="0"/>
                <a:cs typeface="Times New Roman" panose="02020603050405020304" charset="0"/>
                <a:sym typeface="+mn-ea"/>
              </a:rPr>
              <a:t>Definition 3(Cumulative distance):Represents the sum of the shortest distances from the a</a:t>
            </a:r>
            <a:r>
              <a:rPr lang="en-US" altLang="zh-CN" baseline="-25000" dirty="0">
                <a:latin typeface="Times New Roman" panose="02020603050405020304" charset="0"/>
                <a:cs typeface="Times New Roman" panose="02020603050405020304" charset="0"/>
                <a:sym typeface="+mn-ea"/>
              </a:rPr>
              <a:t>11</a:t>
            </a:r>
            <a:r>
              <a:rPr lang="en-US" altLang="zh-CN" dirty="0">
                <a:latin typeface="Times New Roman" panose="02020603050405020304" charset="0"/>
                <a:cs typeface="Times New Roman" panose="02020603050405020304" charset="0"/>
                <a:sym typeface="+mn-ea"/>
              </a:rPr>
              <a:t> element in A to the a</a:t>
            </a:r>
            <a:r>
              <a:rPr lang="en-US" altLang="zh-CN" baseline="-25000" dirty="0">
                <a:latin typeface="Times New Roman" panose="02020603050405020304" charset="0"/>
                <a:cs typeface="Times New Roman" panose="02020603050405020304" charset="0"/>
                <a:sym typeface="+mn-ea"/>
              </a:rPr>
              <a:t>ij</a:t>
            </a:r>
            <a:r>
              <a:rPr lang="en-US" altLang="zh-CN" dirty="0">
                <a:latin typeface="Times New Roman" panose="02020603050405020304" charset="0"/>
                <a:cs typeface="Times New Roman" panose="02020603050405020304" charset="0"/>
                <a:sym typeface="+mn-ea"/>
              </a:rPr>
              <a:t> element,denoted as Cd</a:t>
            </a:r>
            <a:r>
              <a:rPr lang="en-US" altLang="zh-CN" baseline="-25000" dirty="0">
                <a:latin typeface="Times New Roman" panose="02020603050405020304" charset="0"/>
                <a:cs typeface="Times New Roman" panose="02020603050405020304" charset="0"/>
                <a:sym typeface="+mn-ea"/>
              </a:rPr>
              <a:t>ij</a:t>
            </a:r>
            <a:r>
              <a:rPr lang="en-US" altLang="zh-CN" dirty="0">
                <a:latin typeface="Times New Roman" panose="02020603050405020304" charset="0"/>
                <a:cs typeface="Times New Roman" panose="02020603050405020304" charset="0"/>
                <a:sym typeface="+mn-ea"/>
              </a:rPr>
              <a:t>.</a:t>
            </a:r>
          </a:p>
          <a:p>
            <a:r>
              <a:rPr lang="en-US" altLang="zh-CN" dirty="0">
                <a:latin typeface="Times New Roman" panose="02020603050405020304" charset="0"/>
                <a:cs typeface="Times New Roman" panose="02020603050405020304" charset="0"/>
                <a:sym typeface="+mn-ea"/>
              </a:rPr>
              <a:t>Definition 4(Warping Path):A shortest path through matrix A starting from a</a:t>
            </a:r>
            <a:r>
              <a:rPr lang="en-US" altLang="zh-CN" baseline="-25000" dirty="0">
                <a:latin typeface="Times New Roman" panose="02020603050405020304" charset="0"/>
                <a:cs typeface="Times New Roman" panose="02020603050405020304" charset="0"/>
                <a:sym typeface="+mn-ea"/>
              </a:rPr>
              <a:t>11</a:t>
            </a:r>
            <a:r>
              <a:rPr lang="en-US" altLang="zh-CN" dirty="0">
                <a:latin typeface="Times New Roman" panose="02020603050405020304" charset="0"/>
                <a:cs typeface="Times New Roman" panose="02020603050405020304" charset="0"/>
                <a:sym typeface="+mn-ea"/>
              </a:rPr>
              <a:t> and ending from a</a:t>
            </a:r>
            <a:r>
              <a:rPr lang="en-US" altLang="zh-CN" baseline="-25000" dirty="0">
                <a:latin typeface="Times New Roman" panose="02020603050405020304" charset="0"/>
                <a:cs typeface="Times New Roman" panose="02020603050405020304" charset="0"/>
                <a:sym typeface="+mn-ea"/>
              </a:rPr>
              <a:t>nm</a:t>
            </a:r>
            <a:r>
              <a:rPr lang="en-US" altLang="zh-CN" dirty="0">
                <a:latin typeface="Times New Roman" panose="02020603050405020304" charset="0"/>
                <a:cs typeface="Times New Roman" panose="02020603050405020304" charset="0"/>
                <a:sym typeface="+mn-ea"/>
              </a:rPr>
              <a:t>. In particular, it is pointed out that in order to satisfy the requirements of boundary conditions, continuity and monotonicity, only three directions are allowed for each lattice point of the matrix (as shown in the figure), and only one step can be taken at a time.</a:t>
            </a:r>
          </a:p>
        </p:txBody>
      </p:sp>
      <p:graphicFrame>
        <p:nvGraphicFramePr>
          <p:cNvPr id="5" name="对象 4">
            <a:hlinkClick r:id="" action="ppaction://ole?verb=0"/>
          </p:cNvPr>
          <p:cNvGraphicFramePr>
            <a:graphicFrameLocks noChangeAspect="1"/>
          </p:cNvGraphicFramePr>
          <p:nvPr/>
        </p:nvGraphicFramePr>
        <p:xfrm>
          <a:off x="2988310" y="2760980"/>
          <a:ext cx="1079500" cy="419100"/>
        </p:xfrm>
        <a:graphic>
          <a:graphicData uri="http://schemas.openxmlformats.org/presentationml/2006/ole">
            <mc:AlternateContent xmlns:mc="http://schemas.openxmlformats.org/markup-compatibility/2006">
              <mc:Choice xmlns:v="urn:schemas-microsoft-com:vml" Requires="v">
                <p:oleObj spid="_x0000_s3108" r:id="rId4" imgW="1079500" imgH="419100" progId="Equation.KSEE3">
                  <p:embed/>
                </p:oleObj>
              </mc:Choice>
              <mc:Fallback>
                <p:oleObj r:id="rId4" imgW="1079500" imgH="419100" progId="Equation.KSEE3">
                  <p:embed/>
                  <p:pic>
                    <p:nvPicPr>
                      <p:cNvPr id="0" name="图片 1024"/>
                      <p:cNvPicPr/>
                      <p:nvPr/>
                    </p:nvPicPr>
                    <p:blipFill>
                      <a:blip r:embed="rId5"/>
                      <a:stretch>
                        <a:fillRect/>
                      </a:stretch>
                    </p:blipFill>
                    <p:spPr>
                      <a:xfrm>
                        <a:off x="2988310" y="2760980"/>
                        <a:ext cx="1079500" cy="419100"/>
                      </a:xfrm>
                      <a:prstGeom prst="rect">
                        <a:avLst/>
                      </a:prstGeom>
                    </p:spPr>
                  </p:pic>
                </p:oleObj>
              </mc:Fallback>
            </mc:AlternateContent>
          </a:graphicData>
        </a:graphic>
      </p:graphicFrame>
      <p:graphicFrame>
        <p:nvGraphicFramePr>
          <p:cNvPr id="9" name="表格 8"/>
          <p:cNvGraphicFramePr/>
          <p:nvPr/>
        </p:nvGraphicFramePr>
        <p:xfrm>
          <a:off x="8004175" y="777240"/>
          <a:ext cx="3873500" cy="1524000"/>
        </p:xfrm>
        <a:graphic>
          <a:graphicData uri="http://schemas.openxmlformats.org/drawingml/2006/table">
            <a:tbl>
              <a:tblPr>
                <a:tableStyleId>{5C22544A-7EE6-4342-B048-85BDC9FD1C3A}</a:tableStyleId>
              </a:tblPr>
              <a:tblGrid>
                <a:gridCol w="774700">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774700">
                  <a:extLst>
                    <a:ext uri="{9D8B030D-6E8A-4147-A177-3AD203B41FA5}">
                      <a16:colId xmlns:a16="http://schemas.microsoft.com/office/drawing/2014/main" val="20004"/>
                    </a:ext>
                  </a:extLst>
                </a:gridCol>
              </a:tblGrid>
              <a:tr h="381000">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11</a:t>
                      </a: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12</a:t>
                      </a: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13</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a:latin typeface="Times New Roman" panose="02020603050405020304" charset="0"/>
                          <a:cs typeface="Times New Roman" panose="02020603050405020304" charset="0"/>
                        </a:rPr>
                        <a:t>……</a:t>
                      </a: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1m</a:t>
                      </a:r>
                      <a:endParaRPr lang="en-US" altLang="zh-CN">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0"/>
                  </a:ext>
                </a:extLst>
              </a:tr>
              <a:tr h="381000">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21</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22</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23</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2m</a:t>
                      </a:r>
                    </a:p>
                  </a:txBody>
                  <a:tcPr/>
                </a:tc>
                <a:extLst>
                  <a:ext uri="{0D108BD9-81ED-4DB2-BD59-A6C34878D82A}">
                    <a16:rowId xmlns:a16="http://schemas.microsoft.com/office/drawing/2014/main" val="10001"/>
                  </a:ext>
                </a:extLst>
              </a:tr>
              <a:tr h="381000">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extLst>
                  <a:ext uri="{0D108BD9-81ED-4DB2-BD59-A6C34878D82A}">
                    <a16:rowId xmlns:a16="http://schemas.microsoft.com/office/drawing/2014/main" val="10002"/>
                  </a:ext>
                </a:extLst>
              </a:tr>
              <a:tr h="381000">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n1</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n2</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n3</a:t>
                      </a:r>
                    </a:p>
                  </a:txBody>
                  <a:tcPr/>
                </a:tc>
                <a:tc>
                  <a:txBody>
                    <a:bodyPr/>
                    <a:lstStyle/>
                    <a:p>
                      <a:pPr algn="ctr">
                        <a:buNone/>
                      </a:pPr>
                      <a:r>
                        <a:rPr lang="en-US" altLang="zh-CN" sz="1800">
                          <a:latin typeface="Times New Roman" panose="02020603050405020304" charset="0"/>
                          <a:cs typeface="Times New Roman" panose="02020603050405020304" charset="0"/>
                          <a:sym typeface="+mn-ea"/>
                        </a:rPr>
                        <a:t>……</a:t>
                      </a:r>
                    </a:p>
                  </a:txBody>
                  <a:tcPr/>
                </a:tc>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nm</a:t>
                      </a:r>
                      <a:endParaRPr lang="en-US" altLang="zh-CN">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3"/>
                  </a:ext>
                </a:extLst>
              </a:tr>
            </a:tbl>
          </a:graphicData>
        </a:graphic>
      </p:graphicFrame>
      <p:graphicFrame>
        <p:nvGraphicFramePr>
          <p:cNvPr id="12" name="表格 11"/>
          <p:cNvGraphicFramePr/>
          <p:nvPr/>
        </p:nvGraphicFramePr>
        <p:xfrm>
          <a:off x="8036560" y="2776221"/>
          <a:ext cx="1549400" cy="762000"/>
        </p:xfrm>
        <a:graphic>
          <a:graphicData uri="http://schemas.openxmlformats.org/drawingml/2006/table">
            <a:tbl>
              <a:tblPr>
                <a:tableStyleId>{5C22544A-7EE6-4342-B048-85BDC9FD1C3A}</a:tableStyleId>
              </a:tblPr>
              <a:tblGrid>
                <a:gridCol w="774700">
                  <a:extLst>
                    <a:ext uri="{9D8B030D-6E8A-4147-A177-3AD203B41FA5}">
                      <a16:colId xmlns:a16="http://schemas.microsoft.com/office/drawing/2014/main" val="20000"/>
                    </a:ext>
                  </a:extLst>
                </a:gridCol>
                <a:gridCol w="774700">
                  <a:extLst>
                    <a:ext uri="{9D8B030D-6E8A-4147-A177-3AD203B41FA5}">
                      <a16:colId xmlns:a16="http://schemas.microsoft.com/office/drawing/2014/main" val="20001"/>
                    </a:ext>
                  </a:extLst>
                </a:gridCol>
              </a:tblGrid>
              <a:tr h="381000">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ij</a:t>
                      </a:r>
                    </a:p>
                  </a:txBody>
                  <a:tcPr/>
                </a:tc>
                <a:tc>
                  <a:txBody>
                    <a:bodyPr/>
                    <a:lstStyle/>
                    <a:p>
                      <a:pPr algn="ctr">
                        <a:buNone/>
                      </a:pPr>
                      <a:r>
                        <a:rPr lang="en-US" altLang="zh-CN" dirty="0">
                          <a:latin typeface="Times New Roman" panose="02020603050405020304" charset="0"/>
                          <a:cs typeface="Times New Roman" panose="02020603050405020304" charset="0"/>
                        </a:rPr>
                        <a:t>a</a:t>
                      </a:r>
                      <a:r>
                        <a:rPr lang="en-US" altLang="zh-CN" baseline="-25000" dirty="0">
                          <a:latin typeface="Times New Roman" panose="02020603050405020304" charset="0"/>
                          <a:cs typeface="Times New Roman" panose="02020603050405020304" charset="0"/>
                        </a:rPr>
                        <a:t>i,j+1</a:t>
                      </a:r>
                    </a:p>
                  </a:txBody>
                  <a:tcPr/>
                </a:tc>
                <a:extLst>
                  <a:ext uri="{0D108BD9-81ED-4DB2-BD59-A6C34878D82A}">
                    <a16:rowId xmlns:a16="http://schemas.microsoft.com/office/drawing/2014/main" val="10000"/>
                  </a:ext>
                </a:extLst>
              </a:tr>
              <a:tr h="381000">
                <a:tc>
                  <a:txBody>
                    <a:bodyPr/>
                    <a:lstStyle/>
                    <a:p>
                      <a:pPr algn="ctr">
                        <a:buNone/>
                      </a:pP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i+1,j</a:t>
                      </a:r>
                      <a:endParaRPr lang="en-US" altLang="zh-CN">
                        <a:latin typeface="Times New Roman" panose="02020603050405020304" charset="0"/>
                        <a:cs typeface="Times New Roman" panose="02020603050405020304" charset="0"/>
                      </a:endParaRPr>
                    </a:p>
                  </a:txBody>
                  <a:tcPr/>
                </a:tc>
                <a:tc>
                  <a:txBody>
                    <a:bodyPr/>
                    <a:lstStyle/>
                    <a:p>
                      <a:pPr algn="ctr">
                        <a:buNone/>
                      </a:pPr>
                      <a:r>
                        <a:rPr lang="en-US" altLang="zh-CN" dirty="0">
                          <a:latin typeface="Times New Roman" panose="02020603050405020304" charset="0"/>
                          <a:cs typeface="Times New Roman" panose="02020603050405020304" charset="0"/>
                        </a:rPr>
                        <a:t>a</a:t>
                      </a:r>
                      <a:r>
                        <a:rPr lang="en-US" altLang="zh-CN" baseline="-25000" dirty="0">
                          <a:latin typeface="Times New Roman" panose="02020603050405020304" charset="0"/>
                          <a:cs typeface="Times New Roman" panose="02020603050405020304" charset="0"/>
                        </a:rPr>
                        <a:t>i+1,j+1</a:t>
                      </a:r>
                      <a:endParaRPr lang="en-US" altLang="zh-CN" dirty="0">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1"/>
                  </a:ext>
                </a:extLst>
              </a:tr>
            </a:tbl>
          </a:graphicData>
        </a:graphic>
      </p:graphicFrame>
      <p:cxnSp>
        <p:nvCxnSpPr>
          <p:cNvPr id="14" name="直接箭头连接符 13"/>
          <p:cNvCxnSpPr/>
          <p:nvPr/>
        </p:nvCxnSpPr>
        <p:spPr>
          <a:xfrm>
            <a:off x="8489950" y="3099435"/>
            <a:ext cx="5289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360410" y="3169285"/>
            <a:ext cx="0" cy="248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430260" y="3178810"/>
            <a:ext cx="578485" cy="20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761605" y="3977005"/>
            <a:ext cx="4020820" cy="2861310"/>
          </a:xfrm>
          <a:prstGeom prst="rect">
            <a:avLst/>
          </a:prstGeom>
          <a:noFill/>
          <a:ln>
            <a:noFill/>
          </a:ln>
        </p:spPr>
        <p:txBody>
          <a:bodyPr wrap="square" rtlCol="0">
            <a:spAutoFit/>
          </a:bodyPr>
          <a:lstStyle/>
          <a:p>
            <a:r>
              <a:rPr lang="en-US" altLang="zh-CN">
                <a:latin typeface="Times New Roman" panose="02020603050405020304" charset="0"/>
                <a:cs typeface="Times New Roman" panose="02020603050405020304" charset="0"/>
              </a:rPr>
              <a:t>The goal of DTW is to find an optimal Warping Path to minimize the Cumulative Distance, so as to find the optimal alignment between two sequences, which can be expressed in mathematical language as follows: </a:t>
            </a:r>
          </a:p>
          <a:p>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The Cumulative Distance can be calculated by the following formula:</a:t>
            </a:r>
          </a:p>
          <a:p>
            <a:endParaRPr lang="en-US" altLang="zh-CN">
              <a:latin typeface="Times New Roman" panose="02020603050405020304" charset="0"/>
              <a:cs typeface="Times New Roman" panose="02020603050405020304" charset="0"/>
            </a:endParaRPr>
          </a:p>
        </p:txBody>
      </p:sp>
      <p:graphicFrame>
        <p:nvGraphicFramePr>
          <p:cNvPr id="25" name="对象 24">
            <a:hlinkClick r:id="" action="ppaction://ole?verb=0"/>
          </p:cNvPr>
          <p:cNvGraphicFramePr>
            <a:graphicFrameLocks noChangeAspect="1"/>
          </p:cNvGraphicFramePr>
          <p:nvPr/>
        </p:nvGraphicFramePr>
        <p:xfrm>
          <a:off x="8924925" y="5669280"/>
          <a:ext cx="1206500" cy="228600"/>
        </p:xfrm>
        <a:graphic>
          <a:graphicData uri="http://schemas.openxmlformats.org/presentationml/2006/ole">
            <mc:AlternateContent xmlns:mc="http://schemas.openxmlformats.org/markup-compatibility/2006">
              <mc:Choice xmlns:v="urn:schemas-microsoft-com:vml" Requires="v">
                <p:oleObj spid="_x0000_s3109" r:id="rId6" imgW="1206500" imgH="228600" progId="Equation.KSEE3">
                  <p:embed/>
                </p:oleObj>
              </mc:Choice>
              <mc:Fallback>
                <p:oleObj r:id="rId6" imgW="1206500" imgH="228600" progId="Equation.KSEE3">
                  <p:embed/>
                  <p:pic>
                    <p:nvPicPr>
                      <p:cNvPr id="0" name="图片 2048"/>
                      <p:cNvPicPr/>
                      <p:nvPr/>
                    </p:nvPicPr>
                    <p:blipFill>
                      <a:blip r:embed="rId7"/>
                      <a:stretch>
                        <a:fillRect/>
                      </a:stretch>
                    </p:blipFill>
                    <p:spPr>
                      <a:xfrm>
                        <a:off x="8924925" y="5669280"/>
                        <a:ext cx="1206500" cy="228600"/>
                      </a:xfrm>
                      <a:prstGeom prst="rect">
                        <a:avLst/>
                      </a:prstGeom>
                    </p:spPr>
                  </p:pic>
                </p:oleObj>
              </mc:Fallback>
            </mc:AlternateContent>
          </a:graphicData>
        </a:graphic>
      </p:graphicFrame>
      <p:graphicFrame>
        <p:nvGraphicFramePr>
          <p:cNvPr id="26" name="对象 25">
            <a:hlinkClick r:id="" action="ppaction://ole?verb=0"/>
          </p:cNvPr>
          <p:cNvGraphicFramePr>
            <a:graphicFrameLocks noChangeAspect="1"/>
          </p:cNvGraphicFramePr>
          <p:nvPr/>
        </p:nvGraphicFramePr>
        <p:xfrm>
          <a:off x="8360410" y="6501130"/>
          <a:ext cx="2451100" cy="241300"/>
        </p:xfrm>
        <a:graphic>
          <a:graphicData uri="http://schemas.openxmlformats.org/presentationml/2006/ole">
            <mc:AlternateContent xmlns:mc="http://schemas.openxmlformats.org/markup-compatibility/2006">
              <mc:Choice xmlns:v="urn:schemas-microsoft-com:vml" Requires="v">
                <p:oleObj spid="_x0000_s3110" r:id="rId8" imgW="2451100" imgH="241300" progId="Equation.KSEE3">
                  <p:embed/>
                </p:oleObj>
              </mc:Choice>
              <mc:Fallback>
                <p:oleObj r:id="rId8" imgW="2451100" imgH="241300" progId="Equation.KSEE3">
                  <p:embed/>
                  <p:pic>
                    <p:nvPicPr>
                      <p:cNvPr id="0" name="图片 2049"/>
                      <p:cNvPicPr/>
                      <p:nvPr/>
                    </p:nvPicPr>
                    <p:blipFill>
                      <a:blip r:embed="rId9"/>
                      <a:stretch>
                        <a:fillRect/>
                      </a:stretch>
                    </p:blipFill>
                    <p:spPr>
                      <a:xfrm>
                        <a:off x="8360410" y="6501130"/>
                        <a:ext cx="2451100" cy="241300"/>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302385" y="464185"/>
            <a:ext cx="5217795"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Dynamic Time Warping</a:t>
            </a: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DTW</a:t>
            </a: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a:t>
            </a:r>
          </a:p>
        </p:txBody>
      </p:sp>
      <p:graphicFrame>
        <p:nvGraphicFramePr>
          <p:cNvPr id="7" name="表格 6"/>
          <p:cNvGraphicFramePr/>
          <p:nvPr/>
        </p:nvGraphicFramePr>
        <p:xfrm>
          <a:off x="8065770" y="935355"/>
          <a:ext cx="3812540" cy="2194560"/>
        </p:xfrm>
        <a:graphic>
          <a:graphicData uri="http://schemas.openxmlformats.org/drawingml/2006/table">
            <a:tbl>
              <a:tblPr>
                <a:tableStyleId>{073A0DAA-6AF3-43AB-8588-CEC1D06C72B9}</a:tableStyleId>
              </a:tblPr>
              <a:tblGrid>
                <a:gridCol w="953135">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953135">
                  <a:extLst>
                    <a:ext uri="{9D8B030D-6E8A-4147-A177-3AD203B41FA5}">
                      <a16:colId xmlns:a16="http://schemas.microsoft.com/office/drawing/2014/main" val="20002"/>
                    </a:ext>
                  </a:extLst>
                </a:gridCol>
                <a:gridCol w="953135">
                  <a:extLst>
                    <a:ext uri="{9D8B030D-6E8A-4147-A177-3AD203B41FA5}">
                      <a16:colId xmlns:a16="http://schemas.microsoft.com/office/drawing/2014/main" val="20003"/>
                    </a:ext>
                  </a:extLst>
                </a:gridCol>
              </a:tblGrid>
              <a:tr h="731520">
                <a:tc>
                  <a:txBody>
                    <a:bodyPr/>
                    <a:lstStyle/>
                    <a:p>
                      <a:pPr algn="ctr">
                        <a:buNone/>
                      </a:pPr>
                      <a:r>
                        <a:rPr lang="en-US" altLang="zh-CN">
                          <a:latin typeface="Times New Roman" panose="02020603050405020304" charset="0"/>
                          <a:cs typeface="Times New Roman" panose="02020603050405020304" charset="0"/>
                        </a:rPr>
                        <a:t>0.5(0.5)</a:t>
                      </a:r>
                    </a:p>
                  </a:txBody>
                  <a:tcPr/>
                </a:tc>
                <a:tc>
                  <a:txBody>
                    <a:bodyPr/>
                    <a:lstStyle/>
                    <a:p>
                      <a:pPr algn="ctr">
                        <a:buNone/>
                      </a:pPr>
                      <a:r>
                        <a:rPr lang="en-US" altLang="zh-CN">
                          <a:latin typeface="Times New Roman" panose="02020603050405020304" charset="0"/>
                          <a:cs typeface="Times New Roman" panose="02020603050405020304" charset="0"/>
                        </a:rPr>
                        <a:t>1(1.5)</a:t>
                      </a:r>
                    </a:p>
                  </a:txBody>
                  <a:tcPr/>
                </a:tc>
                <a:tc>
                  <a:txBody>
                    <a:bodyPr/>
                    <a:lstStyle/>
                    <a:p>
                      <a:pPr algn="ctr">
                        <a:buNone/>
                      </a:pPr>
                      <a:r>
                        <a:rPr lang="en-US" altLang="zh-CN">
                          <a:latin typeface="Times New Roman" panose="02020603050405020304" charset="0"/>
                          <a:cs typeface="Times New Roman" panose="02020603050405020304" charset="0"/>
                        </a:rPr>
                        <a:t>1(2)</a:t>
                      </a:r>
                    </a:p>
                  </a:txBody>
                  <a:tcPr/>
                </a:tc>
                <a:tc>
                  <a:txBody>
                    <a:bodyPr/>
                    <a:lstStyle/>
                    <a:p>
                      <a:pPr algn="ctr">
                        <a:buNone/>
                      </a:pPr>
                      <a:r>
                        <a:rPr lang="en-US" altLang="zh-CN">
                          <a:latin typeface="Times New Roman" panose="02020603050405020304" charset="0"/>
                          <a:cs typeface="Times New Roman" panose="02020603050405020304" charset="0"/>
                        </a:rPr>
                        <a:t>0(2)</a:t>
                      </a:r>
                    </a:p>
                  </a:txBody>
                  <a:tcPr/>
                </a:tc>
                <a:extLst>
                  <a:ext uri="{0D108BD9-81ED-4DB2-BD59-A6C34878D82A}">
                    <a16:rowId xmlns:a16="http://schemas.microsoft.com/office/drawing/2014/main" val="10000"/>
                  </a:ext>
                </a:extLst>
              </a:tr>
              <a:tr h="731520">
                <a:tc>
                  <a:txBody>
                    <a:bodyPr/>
                    <a:lstStyle/>
                    <a:p>
                      <a:pPr algn="ctr">
                        <a:buNone/>
                      </a:pPr>
                      <a:r>
                        <a:rPr lang="en-US" altLang="zh-CN">
                          <a:latin typeface="Times New Roman" panose="02020603050405020304" charset="0"/>
                          <a:cs typeface="Times New Roman" panose="02020603050405020304" charset="0"/>
                        </a:rPr>
                        <a:t>1(1.5)</a:t>
                      </a:r>
                    </a:p>
                  </a:txBody>
                  <a:tcPr/>
                </a:tc>
                <a:tc>
                  <a:txBody>
                    <a:bodyPr/>
                    <a:lstStyle/>
                    <a:p>
                      <a:pPr algn="ctr">
                        <a:buNone/>
                      </a:pPr>
                      <a:r>
                        <a:rPr lang="en-US" altLang="zh-CN">
                          <a:latin typeface="Times New Roman" panose="02020603050405020304" charset="0"/>
                          <a:cs typeface="Times New Roman" panose="02020603050405020304" charset="0"/>
                        </a:rPr>
                        <a:t>0.5(1)</a:t>
                      </a:r>
                    </a:p>
                  </a:txBody>
                  <a:tcPr/>
                </a:tc>
                <a:tc>
                  <a:txBody>
                    <a:bodyPr/>
                    <a:lstStyle/>
                    <a:p>
                      <a:pPr algn="ctr">
                        <a:buNone/>
                      </a:pPr>
                      <a:r>
                        <a:rPr lang="en-US" altLang="zh-CN">
                          <a:latin typeface="Times New Roman" panose="02020603050405020304" charset="0"/>
                          <a:cs typeface="Times New Roman" panose="02020603050405020304" charset="0"/>
                        </a:rPr>
                        <a:t>0.3(1.3)</a:t>
                      </a:r>
                    </a:p>
                  </a:txBody>
                  <a:tcPr/>
                </a:tc>
                <a:tc>
                  <a:txBody>
                    <a:bodyPr/>
                    <a:lstStyle/>
                    <a:p>
                      <a:pPr algn="ctr">
                        <a:buNone/>
                      </a:pPr>
                      <a:r>
                        <a:rPr lang="en-US" altLang="zh-CN">
                          <a:latin typeface="Times New Roman" panose="02020603050405020304" charset="0"/>
                          <a:cs typeface="Times New Roman" panose="02020603050405020304" charset="0"/>
                        </a:rPr>
                        <a:t>0.5(1.8)</a:t>
                      </a:r>
                    </a:p>
                  </a:txBody>
                  <a:tcPr/>
                </a:tc>
                <a:extLst>
                  <a:ext uri="{0D108BD9-81ED-4DB2-BD59-A6C34878D82A}">
                    <a16:rowId xmlns:a16="http://schemas.microsoft.com/office/drawing/2014/main" val="10001"/>
                  </a:ext>
                </a:extLst>
              </a:tr>
              <a:tr h="731520">
                <a:tc>
                  <a:txBody>
                    <a:bodyPr/>
                    <a:lstStyle/>
                    <a:p>
                      <a:pPr algn="ctr">
                        <a:buNone/>
                      </a:pPr>
                      <a:r>
                        <a:rPr lang="en-US" altLang="zh-CN">
                          <a:latin typeface="Times New Roman" panose="02020603050405020304" charset="0"/>
                          <a:cs typeface="Times New Roman" panose="02020603050405020304" charset="0"/>
                        </a:rPr>
                        <a:t>0.5(2)</a:t>
                      </a:r>
                    </a:p>
                  </a:txBody>
                  <a:tcPr/>
                </a:tc>
                <a:tc>
                  <a:txBody>
                    <a:bodyPr/>
                    <a:lstStyle/>
                    <a:p>
                      <a:pPr algn="ctr">
                        <a:buNone/>
                      </a:pPr>
                      <a:r>
                        <a:rPr lang="en-US" altLang="zh-CN">
                          <a:latin typeface="Times New Roman" panose="02020603050405020304" charset="0"/>
                          <a:cs typeface="Times New Roman" panose="02020603050405020304" charset="0"/>
                        </a:rPr>
                        <a:t>0(1)</a:t>
                      </a:r>
                    </a:p>
                  </a:txBody>
                  <a:tcPr/>
                </a:tc>
                <a:tc>
                  <a:txBody>
                    <a:bodyPr/>
                    <a:lstStyle/>
                    <a:p>
                      <a:pPr algn="ctr">
                        <a:buNone/>
                      </a:pPr>
                      <a:r>
                        <a:rPr lang="en-US" altLang="zh-CN">
                          <a:latin typeface="Times New Roman" panose="02020603050405020304" charset="0"/>
                          <a:cs typeface="Times New Roman" panose="02020603050405020304" charset="0"/>
                        </a:rPr>
                        <a:t>1(2)</a:t>
                      </a:r>
                    </a:p>
                  </a:txBody>
                  <a:tcPr/>
                </a:tc>
                <a:tc>
                  <a:txBody>
                    <a:bodyPr/>
                    <a:lstStyle/>
                    <a:p>
                      <a:pPr algn="ctr">
                        <a:buNone/>
                      </a:pPr>
                      <a:r>
                        <a:rPr lang="en-US" altLang="zh-CN">
                          <a:latin typeface="Times New Roman" panose="02020603050405020304" charset="0"/>
                          <a:cs typeface="Times New Roman" panose="02020603050405020304" charset="0"/>
                        </a:rPr>
                        <a:t>0(1.3)</a:t>
                      </a:r>
                    </a:p>
                  </a:txBody>
                  <a:tcPr/>
                </a:tc>
                <a:extLst>
                  <a:ext uri="{0D108BD9-81ED-4DB2-BD59-A6C34878D82A}">
                    <a16:rowId xmlns:a16="http://schemas.microsoft.com/office/drawing/2014/main" val="10002"/>
                  </a:ext>
                </a:extLst>
              </a:tr>
            </a:tbl>
          </a:graphicData>
        </a:graphic>
      </p:graphicFrame>
      <p:sp>
        <p:nvSpPr>
          <p:cNvPr id="8" name="文本框 7"/>
          <p:cNvSpPr txBox="1"/>
          <p:nvPr/>
        </p:nvSpPr>
        <p:spPr>
          <a:xfrm>
            <a:off x="446405" y="1097280"/>
            <a:ext cx="5337175" cy="922020"/>
          </a:xfrm>
          <a:prstGeom prst="rect">
            <a:avLst/>
          </a:prstGeom>
          <a:noFill/>
          <a:ln>
            <a:solidFill>
              <a:srgbClr val="339A99"/>
            </a:solidFill>
          </a:ln>
        </p:spPr>
        <p:txBody>
          <a:bodyPr wrap="square" rtlCol="0">
            <a:spAutoFit/>
          </a:bodyPr>
          <a:lstStyle/>
          <a:p>
            <a:r>
              <a:rPr lang="en-US" altLang="zh-CN">
                <a:latin typeface="Times New Roman" panose="02020603050405020304" charset="0"/>
                <a:cs typeface="Times New Roman" panose="02020603050405020304" charset="0"/>
              </a:rPr>
              <a:t>Firstly,</a:t>
            </a:r>
            <a:r>
              <a:rPr lang="zh-CN" altLang="en-US">
                <a:latin typeface="Times New Roman" panose="02020603050405020304" charset="0"/>
                <a:cs typeface="Times New Roman" panose="02020603050405020304" charset="0"/>
              </a:rPr>
              <a:t>let us give two sequences:</a:t>
            </a:r>
          </a:p>
          <a:p>
            <a:pPr algn="ctr"/>
            <a:r>
              <a:rPr lang="zh-CN" altLang="en-US">
                <a:latin typeface="Times New Roman" panose="02020603050405020304" charset="0"/>
                <a:cs typeface="Times New Roman" panose="02020603050405020304" charset="0"/>
              </a:rPr>
              <a:t>   Q=(3,2,4,</a:t>
            </a:r>
            <a:r>
              <a:rPr lang="en-US" altLang="zh-CN">
                <a:latin typeface="Times New Roman" panose="02020603050405020304" charset="0"/>
                <a:cs typeface="Times New Roman" panose="02020603050405020304" charset="0"/>
              </a:rPr>
              <a:t>2</a:t>
            </a:r>
            <a:r>
              <a:rPr lang="zh-CN" altLang="en-US">
                <a:latin typeface="Times New Roman" panose="02020603050405020304" charset="0"/>
                <a:cs typeface="Times New Roman" panose="02020603050405020304" charset="0"/>
              </a:rPr>
              <a:t>)</a:t>
            </a:r>
          </a:p>
          <a:p>
            <a:pPr algn="ctr"/>
            <a:r>
              <a:rPr lang="zh-CN" altLang="en-US">
                <a:latin typeface="Times New Roman" panose="02020603050405020304" charset="0"/>
                <a:cs typeface="Times New Roman" panose="02020603050405020304" charset="0"/>
              </a:rPr>
              <a:t>C=(2,3,2)</a:t>
            </a:r>
          </a:p>
        </p:txBody>
      </p:sp>
      <p:graphicFrame>
        <p:nvGraphicFramePr>
          <p:cNvPr id="10" name="表格 9"/>
          <p:cNvGraphicFramePr/>
          <p:nvPr/>
        </p:nvGraphicFramePr>
        <p:xfrm>
          <a:off x="7446010" y="935355"/>
          <a:ext cx="492125" cy="2225040"/>
        </p:xfrm>
        <a:graphic>
          <a:graphicData uri="http://schemas.openxmlformats.org/drawingml/2006/table">
            <a:tbl>
              <a:tblPr>
                <a:tableStyleId>{5C22544A-7EE6-4342-B048-85BDC9FD1C3A}</a:tableStyleId>
              </a:tblPr>
              <a:tblGrid>
                <a:gridCol w="492125">
                  <a:extLst>
                    <a:ext uri="{9D8B030D-6E8A-4147-A177-3AD203B41FA5}">
                      <a16:colId xmlns:a16="http://schemas.microsoft.com/office/drawing/2014/main" val="20000"/>
                    </a:ext>
                  </a:extLst>
                </a:gridCol>
              </a:tblGrid>
              <a:tr h="741680">
                <a:tc>
                  <a:txBody>
                    <a:bodyPr/>
                    <a:lstStyle/>
                    <a:p>
                      <a:pPr algn="ctr">
                        <a:buNone/>
                      </a:pPr>
                      <a:r>
                        <a:rPr lang="en-US" altLang="zh-CN">
                          <a:latin typeface="Times New Roman" panose="02020603050405020304" charset="0"/>
                          <a:cs typeface="Times New Roman" panose="02020603050405020304" charset="0"/>
                        </a:rPr>
                        <a:t>2</a:t>
                      </a:r>
                    </a:p>
                  </a:txBody>
                  <a:tcPr/>
                </a:tc>
                <a:extLst>
                  <a:ext uri="{0D108BD9-81ED-4DB2-BD59-A6C34878D82A}">
                    <a16:rowId xmlns:a16="http://schemas.microsoft.com/office/drawing/2014/main" val="10000"/>
                  </a:ext>
                </a:extLst>
              </a:tr>
              <a:tr h="741680">
                <a:tc>
                  <a:txBody>
                    <a:bodyPr/>
                    <a:lstStyle/>
                    <a:p>
                      <a:pPr algn="ctr">
                        <a:buNone/>
                      </a:pPr>
                      <a:r>
                        <a:rPr lang="en-US" altLang="zh-CN">
                          <a:latin typeface="Times New Roman" panose="02020603050405020304" charset="0"/>
                          <a:cs typeface="Times New Roman" panose="02020603050405020304" charset="0"/>
                        </a:rPr>
                        <a:t>3</a:t>
                      </a:r>
                    </a:p>
                  </a:txBody>
                  <a:tcPr/>
                </a:tc>
                <a:extLst>
                  <a:ext uri="{0D108BD9-81ED-4DB2-BD59-A6C34878D82A}">
                    <a16:rowId xmlns:a16="http://schemas.microsoft.com/office/drawing/2014/main" val="10001"/>
                  </a:ext>
                </a:extLst>
              </a:tr>
              <a:tr h="741680">
                <a:tc>
                  <a:txBody>
                    <a:bodyPr/>
                    <a:lstStyle/>
                    <a:p>
                      <a:pPr algn="ctr">
                        <a:buNone/>
                      </a:pPr>
                      <a:r>
                        <a:rPr lang="en-US" altLang="zh-CN">
                          <a:latin typeface="Times New Roman" panose="02020603050405020304" charset="0"/>
                          <a:cs typeface="Times New Roman" panose="02020603050405020304" charset="0"/>
                        </a:rPr>
                        <a:t>2</a:t>
                      </a:r>
                    </a:p>
                  </a:txBody>
                  <a:tcPr/>
                </a:tc>
                <a:extLst>
                  <a:ext uri="{0D108BD9-81ED-4DB2-BD59-A6C34878D82A}">
                    <a16:rowId xmlns:a16="http://schemas.microsoft.com/office/drawing/2014/main" val="10002"/>
                  </a:ext>
                </a:extLst>
              </a:tr>
            </a:tbl>
          </a:graphicData>
        </a:graphic>
      </p:graphicFrame>
      <p:graphicFrame>
        <p:nvGraphicFramePr>
          <p:cNvPr id="13" name="表格 12"/>
          <p:cNvGraphicFramePr/>
          <p:nvPr/>
        </p:nvGraphicFramePr>
        <p:xfrm>
          <a:off x="8065770" y="3399155"/>
          <a:ext cx="3812540" cy="381000"/>
        </p:xfrm>
        <a:graphic>
          <a:graphicData uri="http://schemas.openxmlformats.org/drawingml/2006/table">
            <a:tbl>
              <a:tblPr>
                <a:tableStyleId>{5C22544A-7EE6-4342-B048-85BDC9FD1C3A}</a:tableStyleId>
              </a:tblPr>
              <a:tblGrid>
                <a:gridCol w="953135">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953135">
                  <a:extLst>
                    <a:ext uri="{9D8B030D-6E8A-4147-A177-3AD203B41FA5}">
                      <a16:colId xmlns:a16="http://schemas.microsoft.com/office/drawing/2014/main" val="20002"/>
                    </a:ext>
                  </a:extLst>
                </a:gridCol>
                <a:gridCol w="953135">
                  <a:extLst>
                    <a:ext uri="{9D8B030D-6E8A-4147-A177-3AD203B41FA5}">
                      <a16:colId xmlns:a16="http://schemas.microsoft.com/office/drawing/2014/main" val="20003"/>
                    </a:ext>
                  </a:extLst>
                </a:gridCol>
              </a:tblGrid>
              <a:tr h="381000">
                <a:tc>
                  <a:txBody>
                    <a:bodyPr/>
                    <a:lstStyle/>
                    <a:p>
                      <a:pPr algn="ctr">
                        <a:buNone/>
                      </a:pPr>
                      <a:r>
                        <a:rPr lang="en-US" altLang="zh-CN">
                          <a:latin typeface="Times New Roman" panose="02020603050405020304" charset="0"/>
                          <a:cs typeface="Times New Roman" panose="02020603050405020304" charset="0"/>
                        </a:rPr>
                        <a:t>3</a:t>
                      </a:r>
                    </a:p>
                  </a:txBody>
                  <a:tcPr/>
                </a:tc>
                <a:tc>
                  <a:txBody>
                    <a:bodyPr/>
                    <a:lstStyle/>
                    <a:p>
                      <a:pPr algn="ctr">
                        <a:buNone/>
                      </a:pPr>
                      <a:r>
                        <a:rPr lang="en-US" altLang="zh-CN">
                          <a:latin typeface="Times New Roman" panose="02020603050405020304" charset="0"/>
                          <a:cs typeface="Times New Roman" panose="02020603050405020304" charset="0"/>
                        </a:rPr>
                        <a:t>2</a:t>
                      </a:r>
                    </a:p>
                  </a:txBody>
                  <a:tcPr/>
                </a:tc>
                <a:tc>
                  <a:txBody>
                    <a:bodyPr/>
                    <a:lstStyle/>
                    <a:p>
                      <a:pPr algn="ctr">
                        <a:buNone/>
                      </a:pPr>
                      <a:r>
                        <a:rPr lang="en-US" altLang="zh-CN">
                          <a:latin typeface="Times New Roman" panose="02020603050405020304" charset="0"/>
                          <a:cs typeface="Times New Roman" panose="02020603050405020304" charset="0"/>
                        </a:rPr>
                        <a:t>4</a:t>
                      </a:r>
                    </a:p>
                  </a:txBody>
                  <a:tcPr/>
                </a:tc>
                <a:tc>
                  <a:txBody>
                    <a:bodyPr/>
                    <a:lstStyle/>
                    <a:p>
                      <a:pPr algn="ctr">
                        <a:buNone/>
                      </a:pPr>
                      <a:r>
                        <a:rPr lang="en-US" altLang="zh-CN">
                          <a:latin typeface="Times New Roman" panose="02020603050405020304" charset="0"/>
                          <a:cs typeface="Times New Roman" panose="02020603050405020304" charset="0"/>
                        </a:rPr>
                        <a:t>2</a:t>
                      </a:r>
                    </a:p>
                  </a:txBody>
                  <a:tcPr/>
                </a:tc>
                <a:extLst>
                  <a:ext uri="{0D108BD9-81ED-4DB2-BD59-A6C34878D82A}">
                    <a16:rowId xmlns:a16="http://schemas.microsoft.com/office/drawing/2014/main" val="10000"/>
                  </a:ext>
                </a:extLst>
              </a:tr>
            </a:tbl>
          </a:graphicData>
        </a:graphic>
      </p:graphicFrame>
      <p:sp>
        <p:nvSpPr>
          <p:cNvPr id="16" name="文本框 15"/>
          <p:cNvSpPr txBox="1"/>
          <p:nvPr/>
        </p:nvSpPr>
        <p:spPr>
          <a:xfrm>
            <a:off x="446405" y="2178685"/>
            <a:ext cx="5337175" cy="1476375"/>
          </a:xfrm>
          <a:prstGeom prst="rect">
            <a:avLst/>
          </a:prstGeom>
          <a:noFill/>
          <a:ln>
            <a:solidFill>
              <a:srgbClr val="339A99"/>
            </a:solidFill>
          </a:ln>
        </p:spPr>
        <p:txBody>
          <a:bodyPr wrap="square" rtlCol="0">
            <a:spAutoFit/>
          </a:bodyPr>
          <a:lstStyle/>
          <a:p>
            <a:r>
              <a:rPr lang="en-US" altLang="zh-CN">
                <a:latin typeface="Times New Roman" panose="02020603050405020304" charset="0"/>
                <a:cs typeface="Times New Roman" panose="02020603050405020304" charset="0"/>
              </a:rPr>
              <a:t>Secondly,</a:t>
            </a:r>
            <a:r>
              <a:rPr lang="zh-CN" altLang="en-US">
                <a:latin typeface="Times New Roman" panose="02020603050405020304" charset="0"/>
                <a:cs typeface="Times New Roman" panose="02020603050405020304" charset="0"/>
              </a:rPr>
              <a:t>Draw a 3 *4 </a:t>
            </a:r>
            <a:r>
              <a:rPr lang="en-US" altLang="zh-CN" dirty="0">
                <a:latin typeface="Times New Roman" panose="02020603050405020304" charset="0"/>
                <a:cs typeface="Times New Roman" panose="02020603050405020304" charset="0"/>
                <a:sym typeface="+mn-ea"/>
              </a:rPr>
              <a:t>Warping Matrix</a:t>
            </a:r>
            <a:r>
              <a:rPr lang="zh-CN" altLang="en-US">
                <a:latin typeface="Times New Roman" panose="02020603050405020304" charset="0"/>
                <a:cs typeface="Times New Roman" panose="02020603050405020304" charset="0"/>
              </a:rPr>
              <a:t> A. Any element </a:t>
            </a:r>
            <a:r>
              <a:rPr lang="en-US" altLang="zh-CN">
                <a:latin typeface="Times New Roman" panose="02020603050405020304" charset="0"/>
                <a:cs typeface="Times New Roman" panose="02020603050405020304" charset="0"/>
              </a:rPr>
              <a:t>a</a:t>
            </a:r>
            <a:r>
              <a:rPr lang="en-US" altLang="zh-CN" baseline="-25000">
                <a:latin typeface="Times New Roman" panose="02020603050405020304" charset="0"/>
                <a:cs typeface="Times New Roman" panose="02020603050405020304" charset="0"/>
              </a:rPr>
              <a:t>ij</a:t>
            </a:r>
            <a:r>
              <a:rPr lang="zh-CN" altLang="en-US" baseline="-25000">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in the matrix represents the distance between the </a:t>
            </a:r>
            <a:r>
              <a:rPr lang="en-US" altLang="zh-CN">
                <a:latin typeface="Times New Roman" panose="02020603050405020304" charset="0"/>
                <a:cs typeface="Times New Roman" panose="02020603050405020304" charset="0"/>
              </a:rPr>
              <a:t>ith</a:t>
            </a:r>
            <a:r>
              <a:rPr lang="zh-CN" altLang="en-US">
                <a:latin typeface="Times New Roman" panose="02020603050405020304" charset="0"/>
                <a:cs typeface="Times New Roman" panose="02020603050405020304" charset="0"/>
              </a:rPr>
              <a:t> element of C sequence and the jth element of Q sequence. To facilitate the following calculations, the values in parentheses are </a:t>
            </a:r>
            <a:r>
              <a:rPr lang="en-US" altLang="zh-CN">
                <a:latin typeface="Times New Roman" panose="02020603050405020304" charset="0"/>
                <a:cs typeface="Times New Roman" panose="02020603050405020304" charset="0"/>
              </a:rPr>
              <a:t>C</a:t>
            </a:r>
            <a:r>
              <a:rPr lang="zh-CN" altLang="en-US">
                <a:latin typeface="Times New Roman" panose="02020603050405020304" charset="0"/>
                <a:cs typeface="Times New Roman" panose="02020603050405020304" charset="0"/>
              </a:rPr>
              <a:t>umulative </a:t>
            </a:r>
            <a:r>
              <a:rPr lang="en-US" altLang="zh-CN">
                <a:latin typeface="Times New Roman" panose="02020603050405020304" charset="0"/>
                <a:cs typeface="Times New Roman" panose="02020603050405020304" charset="0"/>
              </a:rPr>
              <a:t>D</a:t>
            </a:r>
            <a:r>
              <a:rPr lang="zh-CN" altLang="en-US">
                <a:latin typeface="Times New Roman" panose="02020603050405020304" charset="0"/>
                <a:cs typeface="Times New Roman" panose="02020603050405020304" charset="0"/>
              </a:rPr>
              <a:t>istances</a:t>
            </a:r>
          </a:p>
        </p:txBody>
      </p:sp>
      <p:sp>
        <p:nvSpPr>
          <p:cNvPr id="20" name="文本框 19"/>
          <p:cNvSpPr txBox="1"/>
          <p:nvPr/>
        </p:nvSpPr>
        <p:spPr>
          <a:xfrm>
            <a:off x="446405" y="3859530"/>
            <a:ext cx="5337175" cy="1753235"/>
          </a:xfrm>
          <a:prstGeom prst="rect">
            <a:avLst/>
          </a:prstGeom>
          <a:noFill/>
          <a:ln>
            <a:solidFill>
              <a:srgbClr val="339A99"/>
            </a:solidFill>
          </a:ln>
        </p:spPr>
        <p:txBody>
          <a:bodyPr wrap="square" rtlCol="0">
            <a:spAutoFit/>
          </a:bodyPr>
          <a:lstStyle/>
          <a:p>
            <a:r>
              <a:rPr lang="en-US" altLang="zh-CN" dirty="0">
                <a:latin typeface="Times New Roman" panose="02020603050405020304" charset="0"/>
                <a:cs typeface="Times New Roman" panose="02020603050405020304" charset="0"/>
              </a:rPr>
              <a:t>and then we start to do DTW,In fact, it is to find a shortest path through A starting from the upper left corner of A and ending at the lower right corner of A.According to the </a:t>
            </a:r>
            <a:r>
              <a:rPr lang="en-US" altLang="zh-CN">
                <a:latin typeface="Times New Roman" panose="02020603050405020304" charset="0"/>
                <a:cs typeface="Times New Roman" panose="02020603050405020304" charset="0"/>
                <a:sym typeface="+mn-ea"/>
              </a:rPr>
              <a:t>C</a:t>
            </a:r>
            <a:r>
              <a:rPr lang="zh-CN" altLang="en-US">
                <a:latin typeface="Times New Roman" panose="02020603050405020304" charset="0"/>
                <a:cs typeface="Times New Roman" panose="02020603050405020304" charset="0"/>
                <a:sym typeface="+mn-ea"/>
              </a:rPr>
              <a:t>umulative </a:t>
            </a:r>
            <a:r>
              <a:rPr lang="en-US" altLang="zh-CN">
                <a:latin typeface="Times New Roman" panose="02020603050405020304" charset="0"/>
                <a:cs typeface="Times New Roman" panose="02020603050405020304" charset="0"/>
                <a:sym typeface="+mn-ea"/>
              </a:rPr>
              <a:t>D</a:t>
            </a:r>
            <a:r>
              <a:rPr lang="zh-CN" altLang="en-US">
                <a:latin typeface="Times New Roman" panose="02020603050405020304" charset="0"/>
                <a:cs typeface="Times New Roman" panose="02020603050405020304" charset="0"/>
                <a:sym typeface="+mn-ea"/>
              </a:rPr>
              <a:t>istances</a:t>
            </a:r>
            <a:r>
              <a:rPr lang="en-US" altLang="zh-CN" dirty="0">
                <a:latin typeface="Times New Roman" panose="02020603050405020304" charset="0"/>
                <a:cs typeface="Times New Roman" panose="02020603050405020304" charset="0"/>
              </a:rPr>
              <a:t> in the matrix, we can easily find the shortest Wraping Path:</a:t>
            </a:r>
          </a:p>
          <a:p>
            <a:r>
              <a:rPr lang="en-US" altLang="zh-CN" dirty="0">
                <a:latin typeface="Times New Roman" panose="02020603050405020304" charset="0"/>
                <a:cs typeface="Times New Roman" panose="02020603050405020304" charset="0"/>
              </a:rPr>
              <a:t>(1,1)-&gt;(2,2)-&gt;(2,3)-&gt;(3,4)</a:t>
            </a:r>
          </a:p>
        </p:txBody>
      </p:sp>
      <p:sp>
        <p:nvSpPr>
          <p:cNvPr id="21" name="椭圆 20"/>
          <p:cNvSpPr/>
          <p:nvPr/>
        </p:nvSpPr>
        <p:spPr>
          <a:xfrm>
            <a:off x="8469630" y="1273810"/>
            <a:ext cx="159385" cy="15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415145" y="2019300"/>
            <a:ext cx="159385" cy="15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375900" y="2019300"/>
            <a:ext cx="159385" cy="15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273790" y="2740025"/>
            <a:ext cx="159385" cy="15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a:stCxn id="21" idx="5"/>
            <a:endCxn id="22" idx="1"/>
          </p:cNvCxnSpPr>
          <p:nvPr/>
        </p:nvCxnSpPr>
        <p:spPr>
          <a:xfrm>
            <a:off x="8605520" y="1409700"/>
            <a:ext cx="833120" cy="633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2" idx="6"/>
            <a:endCxn id="23" idx="2"/>
          </p:cNvCxnSpPr>
          <p:nvPr/>
        </p:nvCxnSpPr>
        <p:spPr>
          <a:xfrm>
            <a:off x="9574530" y="2099310"/>
            <a:ext cx="8013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3" idx="5"/>
            <a:endCxn id="28" idx="1"/>
          </p:cNvCxnSpPr>
          <p:nvPr/>
        </p:nvCxnSpPr>
        <p:spPr>
          <a:xfrm>
            <a:off x="10511790" y="2155190"/>
            <a:ext cx="785495" cy="608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 name="表格 35"/>
          <p:cNvGraphicFramePr/>
          <p:nvPr/>
        </p:nvGraphicFramePr>
        <p:xfrm>
          <a:off x="8068945" y="5675630"/>
          <a:ext cx="3812540" cy="381000"/>
        </p:xfrm>
        <a:graphic>
          <a:graphicData uri="http://schemas.openxmlformats.org/drawingml/2006/table">
            <a:tbl>
              <a:tblPr>
                <a:tableStyleId>{5C22544A-7EE6-4342-B048-85BDC9FD1C3A}</a:tableStyleId>
              </a:tblPr>
              <a:tblGrid>
                <a:gridCol w="953135">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953135">
                  <a:extLst>
                    <a:ext uri="{9D8B030D-6E8A-4147-A177-3AD203B41FA5}">
                      <a16:colId xmlns:a16="http://schemas.microsoft.com/office/drawing/2014/main" val="20002"/>
                    </a:ext>
                  </a:extLst>
                </a:gridCol>
                <a:gridCol w="953135">
                  <a:extLst>
                    <a:ext uri="{9D8B030D-6E8A-4147-A177-3AD203B41FA5}">
                      <a16:colId xmlns:a16="http://schemas.microsoft.com/office/drawing/2014/main" val="20003"/>
                    </a:ext>
                  </a:extLst>
                </a:gridCol>
              </a:tblGrid>
              <a:tr h="381000">
                <a:tc>
                  <a:txBody>
                    <a:bodyPr/>
                    <a:lstStyle/>
                    <a:p>
                      <a:pPr algn="ctr">
                        <a:buNone/>
                      </a:pPr>
                      <a:r>
                        <a:rPr lang="en-US" altLang="zh-CN">
                          <a:latin typeface="Times New Roman" panose="02020603050405020304" charset="0"/>
                          <a:cs typeface="Times New Roman" panose="02020603050405020304" charset="0"/>
                        </a:rPr>
                        <a:t>3</a:t>
                      </a:r>
                    </a:p>
                  </a:txBody>
                  <a:tcPr/>
                </a:tc>
                <a:tc>
                  <a:txBody>
                    <a:bodyPr/>
                    <a:lstStyle/>
                    <a:p>
                      <a:pPr algn="ctr">
                        <a:buNone/>
                      </a:pPr>
                      <a:r>
                        <a:rPr lang="en-US" altLang="zh-CN">
                          <a:latin typeface="Times New Roman" panose="02020603050405020304" charset="0"/>
                          <a:cs typeface="Times New Roman" panose="02020603050405020304" charset="0"/>
                        </a:rPr>
                        <a:t>2</a:t>
                      </a:r>
                    </a:p>
                  </a:txBody>
                  <a:tcPr/>
                </a:tc>
                <a:tc>
                  <a:txBody>
                    <a:bodyPr/>
                    <a:lstStyle/>
                    <a:p>
                      <a:pPr algn="ctr">
                        <a:buNone/>
                      </a:pPr>
                      <a:r>
                        <a:rPr lang="en-US" altLang="zh-CN">
                          <a:latin typeface="Times New Roman" panose="02020603050405020304" charset="0"/>
                          <a:cs typeface="Times New Roman" panose="02020603050405020304" charset="0"/>
                        </a:rPr>
                        <a:t>4</a:t>
                      </a:r>
                    </a:p>
                  </a:txBody>
                  <a:tcPr/>
                </a:tc>
                <a:tc>
                  <a:txBody>
                    <a:bodyPr/>
                    <a:lstStyle/>
                    <a:p>
                      <a:pPr algn="ctr">
                        <a:buNone/>
                      </a:pPr>
                      <a:r>
                        <a:rPr lang="en-US" altLang="zh-CN">
                          <a:latin typeface="Times New Roman" panose="02020603050405020304" charset="0"/>
                          <a:cs typeface="Times New Roman" panose="02020603050405020304" charset="0"/>
                        </a:rPr>
                        <a:t>2</a:t>
                      </a:r>
                    </a:p>
                  </a:txBody>
                  <a:tcPr/>
                </a:tc>
                <a:extLst>
                  <a:ext uri="{0D108BD9-81ED-4DB2-BD59-A6C34878D82A}">
                    <a16:rowId xmlns:a16="http://schemas.microsoft.com/office/drawing/2014/main" val="10000"/>
                  </a:ext>
                </a:extLst>
              </a:tr>
            </a:tbl>
          </a:graphicData>
        </a:graphic>
      </p:graphicFrame>
      <p:graphicFrame>
        <p:nvGraphicFramePr>
          <p:cNvPr id="37" name="表格 36"/>
          <p:cNvGraphicFramePr/>
          <p:nvPr/>
        </p:nvGraphicFramePr>
        <p:xfrm>
          <a:off x="8068945" y="4825365"/>
          <a:ext cx="2787015" cy="381000"/>
        </p:xfrm>
        <a:graphic>
          <a:graphicData uri="http://schemas.openxmlformats.org/drawingml/2006/table">
            <a:tbl>
              <a:tblPr>
                <a:tableStyleId>{5C22544A-7EE6-4342-B048-85BDC9FD1C3A}</a:tableStyleId>
              </a:tblPr>
              <a:tblGrid>
                <a:gridCol w="929005">
                  <a:extLst>
                    <a:ext uri="{9D8B030D-6E8A-4147-A177-3AD203B41FA5}">
                      <a16:colId xmlns:a16="http://schemas.microsoft.com/office/drawing/2014/main" val="20000"/>
                    </a:ext>
                  </a:extLst>
                </a:gridCol>
                <a:gridCol w="929005">
                  <a:extLst>
                    <a:ext uri="{9D8B030D-6E8A-4147-A177-3AD203B41FA5}">
                      <a16:colId xmlns:a16="http://schemas.microsoft.com/office/drawing/2014/main" val="20001"/>
                    </a:ext>
                  </a:extLst>
                </a:gridCol>
                <a:gridCol w="929005">
                  <a:extLst>
                    <a:ext uri="{9D8B030D-6E8A-4147-A177-3AD203B41FA5}">
                      <a16:colId xmlns:a16="http://schemas.microsoft.com/office/drawing/2014/main" val="20002"/>
                    </a:ext>
                  </a:extLst>
                </a:gridCol>
              </a:tblGrid>
              <a:tr h="381000">
                <a:tc>
                  <a:txBody>
                    <a:bodyPr/>
                    <a:lstStyle/>
                    <a:p>
                      <a:pPr algn="ctr">
                        <a:buNone/>
                      </a:pPr>
                      <a:r>
                        <a:rPr lang="en-US" altLang="zh-CN">
                          <a:latin typeface="Times New Roman" panose="02020603050405020304" charset="0"/>
                          <a:cs typeface="Times New Roman" panose="02020603050405020304" charset="0"/>
                        </a:rPr>
                        <a:t>2</a:t>
                      </a:r>
                    </a:p>
                  </a:txBody>
                  <a:tcPr/>
                </a:tc>
                <a:tc>
                  <a:txBody>
                    <a:bodyPr/>
                    <a:lstStyle/>
                    <a:p>
                      <a:pPr algn="ctr">
                        <a:buNone/>
                      </a:pPr>
                      <a:r>
                        <a:rPr lang="en-US" altLang="zh-CN">
                          <a:latin typeface="Times New Roman" panose="02020603050405020304" charset="0"/>
                          <a:cs typeface="Times New Roman" panose="02020603050405020304" charset="0"/>
                        </a:rPr>
                        <a:t>3</a:t>
                      </a:r>
                    </a:p>
                  </a:txBody>
                  <a:tcPr/>
                </a:tc>
                <a:tc>
                  <a:txBody>
                    <a:bodyPr/>
                    <a:lstStyle/>
                    <a:p>
                      <a:pPr algn="ctr">
                        <a:buNone/>
                      </a:pPr>
                      <a:r>
                        <a:rPr lang="en-US" altLang="zh-CN">
                          <a:latin typeface="Times New Roman" panose="02020603050405020304" charset="0"/>
                          <a:cs typeface="Times New Roman" panose="02020603050405020304" charset="0"/>
                        </a:rPr>
                        <a:t>2</a:t>
                      </a:r>
                    </a:p>
                  </a:txBody>
                  <a:tcPr/>
                </a:tc>
                <a:extLst>
                  <a:ext uri="{0D108BD9-81ED-4DB2-BD59-A6C34878D82A}">
                    <a16:rowId xmlns:a16="http://schemas.microsoft.com/office/drawing/2014/main" val="10000"/>
                  </a:ext>
                </a:extLst>
              </a:tr>
            </a:tbl>
          </a:graphicData>
        </a:graphic>
      </p:graphicFrame>
      <p:cxnSp>
        <p:nvCxnSpPr>
          <p:cNvPr id="38" name="直接箭头连接符 37"/>
          <p:cNvCxnSpPr/>
          <p:nvPr/>
        </p:nvCxnSpPr>
        <p:spPr>
          <a:xfrm>
            <a:off x="8533765" y="5184140"/>
            <a:ext cx="0" cy="528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7" idx="2"/>
          </p:cNvCxnSpPr>
          <p:nvPr/>
        </p:nvCxnSpPr>
        <p:spPr>
          <a:xfrm>
            <a:off x="9462770" y="5206365"/>
            <a:ext cx="8890" cy="487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7" idx="2"/>
          </p:cNvCxnSpPr>
          <p:nvPr/>
        </p:nvCxnSpPr>
        <p:spPr>
          <a:xfrm>
            <a:off x="9462770" y="5206365"/>
            <a:ext cx="9366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0379710" y="5224145"/>
            <a:ext cx="977900" cy="448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46405" y="5713095"/>
            <a:ext cx="5337175" cy="922020"/>
          </a:xfrm>
          <a:prstGeom prst="rect">
            <a:avLst/>
          </a:prstGeom>
          <a:noFill/>
          <a:ln>
            <a:solidFill>
              <a:srgbClr val="339A99"/>
            </a:solidFill>
          </a:ln>
        </p:spPr>
        <p:txBody>
          <a:bodyPr wrap="square" rtlCol="0">
            <a:spAutoFit/>
          </a:bodyPr>
          <a:lstStyle/>
          <a:p>
            <a:r>
              <a:rPr>
                <a:latin typeface="Times New Roman" panose="02020603050405020304" charset="0"/>
                <a:cs typeface="Times New Roman" panose="02020603050405020304" charset="0"/>
              </a:rPr>
              <a:t>According to the </a:t>
            </a:r>
            <a:r>
              <a:rPr lang="en-US" altLang="zh-CN" dirty="0">
                <a:latin typeface="Times New Roman" panose="02020603050405020304" charset="0"/>
                <a:cs typeface="Times New Roman" panose="02020603050405020304" charset="0"/>
                <a:sym typeface="+mn-ea"/>
              </a:rPr>
              <a:t>Wraping Path</a:t>
            </a:r>
            <a:r>
              <a:rPr>
                <a:latin typeface="Times New Roman" panose="02020603050405020304" charset="0"/>
                <a:cs typeface="Times New Roman" panose="02020603050405020304" charset="0"/>
              </a:rPr>
              <a:t>, we can find the best alignment of Q and C sequences (as shown in the figure).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28" name="Rectangle 47"/>
          <p:cNvSpPr/>
          <p:nvPr/>
        </p:nvSpPr>
        <p:spPr>
          <a:xfrm>
            <a:off x="1273810" y="464185"/>
            <a:ext cx="8075295" cy="430530"/>
          </a:xfrm>
          <a:prstGeom prst="rect">
            <a:avLst/>
          </a:prstGeom>
        </p:spPr>
        <p:txBody>
          <a:bodyPr wrap="square" lIns="0" tIns="0" rIns="0" bIns="0">
            <a:spAutoFit/>
          </a:bodyPr>
          <a:lstStyle/>
          <a:p>
            <a:pPr algn="ct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Learning a Semi-supervised Language Model</a:t>
            </a:r>
          </a:p>
        </p:txBody>
      </p:sp>
      <p:pic>
        <p:nvPicPr>
          <p:cNvPr id="2" name="图片 1"/>
          <p:cNvPicPr>
            <a:picLocks noChangeAspect="1"/>
          </p:cNvPicPr>
          <p:nvPr/>
        </p:nvPicPr>
        <p:blipFill>
          <a:blip r:embed="rId3"/>
          <a:srcRect l="22277"/>
          <a:stretch>
            <a:fillRect/>
          </a:stretch>
        </p:blipFill>
        <p:spPr>
          <a:xfrm>
            <a:off x="2020570" y="935990"/>
            <a:ext cx="9248775" cy="3974465"/>
          </a:xfrm>
          <a:prstGeom prst="rect">
            <a:avLst/>
          </a:prstGeom>
        </p:spPr>
      </p:pic>
      <p:sp>
        <p:nvSpPr>
          <p:cNvPr id="3" name="文本框 2"/>
          <p:cNvSpPr txBox="1"/>
          <p:nvPr/>
        </p:nvSpPr>
        <p:spPr>
          <a:xfrm>
            <a:off x="2268736" y="4951730"/>
            <a:ext cx="4744621" cy="738664"/>
          </a:xfrm>
          <a:prstGeom prst="rect">
            <a:avLst/>
          </a:prstGeom>
          <a:noFill/>
        </p:spPr>
        <p:txBody>
          <a:bodyPr wrap="square" rtlCol="0">
            <a:spAutoFit/>
          </a:bodyPr>
          <a:lstStyle/>
          <a:p>
            <a:r>
              <a:rPr lang="zh-CN" altLang="en-US" sz="1400" dirty="0"/>
              <a:t>The biased random walk in Node2Vec that considers both breadth-first and depth-first sampling strategies is applied to generate context for cascades from Graph</a:t>
            </a:r>
            <a:r>
              <a:rPr lang="zh-CN" altLang="en-US" sz="1400" baseline="30000" dirty="0"/>
              <a:t>2</a:t>
            </a:r>
          </a:p>
        </p:txBody>
      </p:sp>
      <p:pic>
        <p:nvPicPr>
          <p:cNvPr id="6" name="图片 5"/>
          <p:cNvPicPr>
            <a:picLocks noChangeAspect="1"/>
          </p:cNvPicPr>
          <p:nvPr/>
        </p:nvPicPr>
        <p:blipFill>
          <a:blip r:embed="rId3"/>
          <a:srcRect l="22277" r="44104"/>
          <a:stretch>
            <a:fillRect/>
          </a:stretch>
        </p:blipFill>
        <p:spPr>
          <a:xfrm>
            <a:off x="2020570" y="935990"/>
            <a:ext cx="4000500" cy="3974465"/>
          </a:xfrm>
          <a:prstGeom prst="rect">
            <a:avLst/>
          </a:prstGeom>
        </p:spPr>
      </p:pic>
      <p:pic>
        <p:nvPicPr>
          <p:cNvPr id="7" name="图片 6"/>
          <p:cNvPicPr>
            <a:picLocks noChangeAspect="1"/>
          </p:cNvPicPr>
          <p:nvPr/>
        </p:nvPicPr>
        <p:blipFill>
          <a:blip r:embed="rId3"/>
          <a:srcRect l="22277" r="17775"/>
          <a:stretch>
            <a:fillRect/>
          </a:stretch>
        </p:blipFill>
        <p:spPr>
          <a:xfrm>
            <a:off x="2020570" y="935990"/>
            <a:ext cx="7133590" cy="3974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28" name="Rectangle 47"/>
          <p:cNvSpPr/>
          <p:nvPr/>
        </p:nvSpPr>
        <p:spPr>
          <a:xfrm>
            <a:off x="1273810" y="464185"/>
            <a:ext cx="8075295" cy="430530"/>
          </a:xfrm>
          <a:prstGeom prst="rect">
            <a:avLst/>
          </a:prstGeom>
        </p:spPr>
        <p:txBody>
          <a:bodyPr wrap="square" lIns="0" tIns="0" rIns="0" bIns="0">
            <a:spAutoFit/>
          </a:bodyPr>
          <a:lstStyle/>
          <a:p>
            <a:pPr algn="ct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Learning a Semi-supervised Language Model</a:t>
            </a:r>
          </a:p>
        </p:txBody>
      </p:sp>
      <p:sp>
        <p:nvSpPr>
          <p:cNvPr id="4" name="文本框 3"/>
          <p:cNvSpPr txBox="1"/>
          <p:nvPr/>
        </p:nvSpPr>
        <p:spPr>
          <a:xfrm>
            <a:off x="513526" y="3454750"/>
            <a:ext cx="4748022"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latin typeface="Times New Roman" panose="02020603050405020304" charset="0"/>
                <a:cs typeface="Times New Roman" panose="02020603050405020304" charset="0"/>
              </a:rPr>
              <a:t>By extending the </a:t>
            </a:r>
            <a:r>
              <a:rPr lang="zh-CN" altLang="en-US" sz="1600" dirty="0">
                <a:solidFill>
                  <a:srgbClr val="FF0000"/>
                </a:solidFill>
                <a:latin typeface="Times New Roman" panose="02020603050405020304" charset="0"/>
                <a:cs typeface="Times New Roman" panose="02020603050405020304" charset="0"/>
              </a:rPr>
              <a:t>Skip-gram framework to cascades</a:t>
            </a:r>
            <a:r>
              <a:rPr lang="zh-CN" altLang="en-US" sz="1600" dirty="0">
                <a:latin typeface="Times New Roman" panose="02020603050405020304" charset="0"/>
                <a:cs typeface="Times New Roman" panose="02020603050405020304" charset="0"/>
              </a:rPr>
              <a:t>, the following objective can be optimized to maximizes the log-probability of observing the cascade neighborhood N(g) for all g ∈ C, as:</a:t>
            </a:r>
          </a:p>
        </p:txBody>
      </p:sp>
      <p:pic>
        <p:nvPicPr>
          <p:cNvPr id="8" name="图片 7"/>
          <p:cNvPicPr>
            <a:picLocks noChangeAspect="1"/>
          </p:cNvPicPr>
          <p:nvPr/>
        </p:nvPicPr>
        <p:blipFill>
          <a:blip r:embed="rId3"/>
          <a:stretch>
            <a:fillRect/>
          </a:stretch>
        </p:blipFill>
        <p:spPr>
          <a:xfrm>
            <a:off x="836840" y="4891662"/>
            <a:ext cx="4101393" cy="499162"/>
          </a:xfrm>
          <a:prstGeom prst="rect">
            <a:avLst/>
          </a:prstGeom>
        </p:spPr>
      </p:pic>
      <p:sp>
        <p:nvSpPr>
          <p:cNvPr id="5" name="文本框 4"/>
          <p:cNvSpPr txBox="1"/>
          <p:nvPr/>
        </p:nvSpPr>
        <p:spPr>
          <a:xfrm>
            <a:off x="5684736" y="3322955"/>
            <a:ext cx="5124434"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charset="0"/>
                <a:cs typeface="Times New Roman" panose="02020603050405020304" charset="0"/>
              </a:rPr>
              <a:t>We </a:t>
            </a:r>
            <a:r>
              <a:rPr lang="zh-CN" altLang="en-US" dirty="0">
                <a:latin typeface="Times New Roman" panose="02020603050405020304" charset="0"/>
                <a:cs typeface="Times New Roman" panose="02020603050405020304" charset="0"/>
              </a:rPr>
              <a:t>integrate to </a:t>
            </a:r>
            <a:r>
              <a:rPr lang="zh-CN" altLang="en-US" dirty="0">
                <a:solidFill>
                  <a:srgbClr val="FF0000"/>
                </a:solidFill>
                <a:latin typeface="Times New Roman" panose="02020603050405020304" charset="0"/>
                <a:cs typeface="Times New Roman" panose="02020603050405020304" charset="0"/>
              </a:rPr>
              <a:t>minimize the square loss between predicted growth size and ground truth </a:t>
            </a:r>
            <a:r>
              <a:rPr lang="zh-CN" altLang="en-US" dirty="0">
                <a:latin typeface="Times New Roman" panose="02020603050405020304" charset="0"/>
                <a:cs typeface="Times New Roman" panose="02020603050405020304" charset="0"/>
              </a:rPr>
              <a:t>into Eq. (3), where we exploit a multi-layer perception (MLP) as an end-to-end prediction as:</a:t>
            </a:r>
          </a:p>
        </p:txBody>
      </p:sp>
      <p:pic>
        <p:nvPicPr>
          <p:cNvPr id="10" name="图片 9"/>
          <p:cNvPicPr>
            <a:picLocks noChangeAspect="1"/>
          </p:cNvPicPr>
          <p:nvPr/>
        </p:nvPicPr>
        <p:blipFill>
          <a:blip r:embed="rId4"/>
          <a:stretch>
            <a:fillRect/>
          </a:stretch>
        </p:blipFill>
        <p:spPr>
          <a:xfrm>
            <a:off x="7356099" y="4706025"/>
            <a:ext cx="2926080" cy="994410"/>
          </a:xfrm>
          <a:prstGeom prst="rect">
            <a:avLst/>
          </a:prstGeom>
        </p:spPr>
      </p:pic>
      <p:sp>
        <p:nvSpPr>
          <p:cNvPr id="11" name="文本框 10"/>
          <p:cNvSpPr txBox="1"/>
          <p:nvPr/>
        </p:nvSpPr>
        <p:spPr>
          <a:xfrm>
            <a:off x="2887537" y="1402703"/>
            <a:ext cx="5931602"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charset="0"/>
                <a:cs typeface="Times New Roman" panose="02020603050405020304" charset="0"/>
              </a:rPr>
              <a:t>The </a:t>
            </a:r>
            <a:r>
              <a:rPr lang="zh-CN" altLang="en-US" dirty="0">
                <a:latin typeface="Times New Roman" panose="02020603050405020304" charset="0"/>
                <a:cs typeface="Times New Roman" panose="02020603050405020304" charset="0"/>
              </a:rPr>
              <a:t>semi-supervised language model is reached by optimizing the following objective as:</a:t>
            </a:r>
          </a:p>
          <a:p>
            <a:pPr marL="285750" indent="-285750">
              <a:buFont typeface="Arial" panose="020B0604020202020204" pitchFamily="34" charset="0"/>
              <a:buChar char="•"/>
            </a:pPr>
            <a:endParaRPr lang="zh-CN" altLang="en-US" dirty="0">
              <a:latin typeface="Times New Roman" panose="02020603050405020304" charset="0"/>
              <a:cs typeface="Times New Roman" panose="02020603050405020304" charset="0"/>
            </a:endParaRPr>
          </a:p>
        </p:txBody>
      </p:sp>
      <p:pic>
        <p:nvPicPr>
          <p:cNvPr id="12" name="图片 11"/>
          <p:cNvPicPr>
            <a:picLocks noChangeAspect="1"/>
          </p:cNvPicPr>
          <p:nvPr/>
        </p:nvPicPr>
        <p:blipFill>
          <a:blip r:embed="rId5"/>
          <a:stretch>
            <a:fillRect/>
          </a:stretch>
        </p:blipFill>
        <p:spPr>
          <a:xfrm>
            <a:off x="4539153" y="2138694"/>
            <a:ext cx="2643993" cy="547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4075" y="1195752"/>
            <a:ext cx="10833098" cy="4318016"/>
          </a:xfrm>
          <a:prstGeom prst="rect">
            <a:avLst/>
          </a:prstGeom>
          <a:solidFill>
            <a:srgbClr val="339A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14421" y="1676542"/>
            <a:ext cx="3560058" cy="892552"/>
          </a:xfrm>
          <a:prstGeom prst="rect">
            <a:avLst/>
          </a:prstGeom>
          <a:noFill/>
        </p:spPr>
        <p:txBody>
          <a:bodyPr wrap="square" rtlCol="0">
            <a:spAutoFit/>
          </a:bodyPr>
          <a:lstStyle/>
          <a:p>
            <a:r>
              <a:rPr lang="en-US" altLang="zh-CN" sz="5200" b="1" dirty="0">
                <a:solidFill>
                  <a:schemeClr val="bg1"/>
                </a:solidFill>
                <a:latin typeface="微软雅黑" panose="020B0503020204020204" pitchFamily="34" charset="-122"/>
                <a:ea typeface="微软雅黑" panose="020B0503020204020204" pitchFamily="34" charset="-122"/>
              </a:rPr>
              <a:t>CONTENT</a:t>
            </a:r>
            <a:endParaRPr lang="zh-CN" altLang="en-US" sz="52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952" y="1822509"/>
            <a:ext cx="2669935" cy="3430462"/>
          </a:xfrm>
          <a:prstGeom prst="rect">
            <a:avLst/>
          </a:prstGeom>
        </p:spPr>
      </p:pic>
      <p:sp>
        <p:nvSpPr>
          <p:cNvPr id="218" name="Rectangle 47"/>
          <p:cNvSpPr/>
          <p:nvPr/>
        </p:nvSpPr>
        <p:spPr>
          <a:xfrm>
            <a:off x="4528373" y="3049884"/>
            <a:ext cx="2968378" cy="492443"/>
          </a:xfrm>
          <a:prstGeom prst="rect">
            <a:avLst/>
          </a:prstGeom>
        </p:spPr>
        <p:txBody>
          <a:bodyPr wrap="none" lIns="0" tIns="0" rIns="0" bIns="0">
            <a:spAutoFit/>
          </a:bodyPr>
          <a:lstStyle/>
          <a:p>
            <a:pPr algn="r"/>
            <a:r>
              <a:rPr 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 Introduction</a:t>
            </a:r>
          </a:p>
        </p:txBody>
      </p:sp>
      <p:sp>
        <p:nvSpPr>
          <p:cNvPr id="219" name="Rectangle 47"/>
          <p:cNvSpPr/>
          <p:nvPr/>
        </p:nvSpPr>
        <p:spPr>
          <a:xfrm>
            <a:off x="7765885" y="3049884"/>
            <a:ext cx="3086807" cy="492443"/>
          </a:xfrm>
          <a:prstGeom prst="rect">
            <a:avLst/>
          </a:prstGeom>
        </p:spPr>
        <p:txBody>
          <a:bodyPr wrap="none" lIns="0" tIns="0" rIns="0" bIns="0">
            <a:spAutoFit/>
          </a:bodyPr>
          <a:lstStyle/>
          <a:p>
            <a:pPr algn="r"/>
            <a:r>
              <a:rPr 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Related work</a:t>
            </a:r>
          </a:p>
        </p:txBody>
      </p:sp>
      <p:sp>
        <p:nvSpPr>
          <p:cNvPr id="220" name="Rectangle 47"/>
          <p:cNvSpPr/>
          <p:nvPr/>
        </p:nvSpPr>
        <p:spPr>
          <a:xfrm>
            <a:off x="5976282" y="3665101"/>
            <a:ext cx="3180358" cy="492443"/>
          </a:xfrm>
          <a:prstGeom prst="rect">
            <a:avLst/>
          </a:prstGeom>
        </p:spPr>
        <p:txBody>
          <a:bodyPr wrap="none" lIns="0" tIns="0" rIns="0" bIns="0">
            <a:spAutoFit/>
          </a:bodyPr>
          <a:lstStyle/>
          <a:p>
            <a:pPr algn="r"/>
            <a:r>
              <a:rPr 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 Methodology</a:t>
            </a:r>
          </a:p>
        </p:txBody>
      </p:sp>
      <p:sp>
        <p:nvSpPr>
          <p:cNvPr id="221" name="Rectangle 47"/>
          <p:cNvSpPr/>
          <p:nvPr/>
        </p:nvSpPr>
        <p:spPr>
          <a:xfrm>
            <a:off x="4528173" y="4263905"/>
            <a:ext cx="2939716" cy="492443"/>
          </a:xfrm>
          <a:prstGeom prst="rect">
            <a:avLst/>
          </a:prstGeom>
        </p:spPr>
        <p:txBody>
          <a:bodyPr wrap="none" lIns="0" tIns="0" rIns="0" bIns="0">
            <a:spAutoFit/>
          </a:bodyPr>
          <a:lstStyle/>
          <a:p>
            <a:pPr algn="r"/>
            <a:r>
              <a:rPr lang="en-US" alt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Experiments</a:t>
            </a:r>
          </a:p>
        </p:txBody>
      </p:sp>
      <p:sp>
        <p:nvSpPr>
          <p:cNvPr id="2" name="Rectangle 47"/>
          <p:cNvSpPr/>
          <p:nvPr/>
        </p:nvSpPr>
        <p:spPr>
          <a:xfrm>
            <a:off x="7801036" y="4263905"/>
            <a:ext cx="2846933" cy="492443"/>
          </a:xfrm>
          <a:prstGeom prst="rect">
            <a:avLst/>
          </a:prstGeom>
        </p:spPr>
        <p:txBody>
          <a:bodyPr wrap="none" lIns="0" tIns="0" rIns="0" bIns="0">
            <a:spAutoFit/>
          </a:bodyPr>
          <a:lstStyle/>
          <a:p>
            <a:pPr algn="r"/>
            <a:r>
              <a:rPr lang="en-US" alt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 Conclusions</a:t>
            </a:r>
          </a:p>
        </p:txBody>
      </p:sp>
      <p:pic>
        <p:nvPicPr>
          <p:cNvPr id="6" name="图片 5" descr="logo"/>
          <p:cNvPicPr>
            <a:picLocks noChangeAspect="1"/>
          </p:cNvPicPr>
          <p:nvPr/>
        </p:nvPicPr>
        <p:blipFill>
          <a:blip r:embed="rId3"/>
          <a:stretch>
            <a:fillRect/>
          </a:stretch>
        </p:blipFill>
        <p:spPr>
          <a:xfrm>
            <a:off x="7272020" y="5599430"/>
            <a:ext cx="4488180" cy="102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3868615" y="2335237"/>
            <a:ext cx="8323384" cy="2264898"/>
          </a:xfrm>
          <a:prstGeom prst="rect">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761" y="2439300"/>
            <a:ext cx="1600790" cy="2056772"/>
          </a:xfrm>
          <a:prstGeom prst="rect">
            <a:avLst/>
          </a:prstGeom>
        </p:spPr>
      </p:pic>
      <p:sp>
        <p:nvSpPr>
          <p:cNvPr id="62" name="Rectangle 47"/>
          <p:cNvSpPr/>
          <p:nvPr/>
        </p:nvSpPr>
        <p:spPr>
          <a:xfrm>
            <a:off x="7017535" y="2896995"/>
            <a:ext cx="4384040" cy="923290"/>
          </a:xfrm>
          <a:prstGeom prst="rect">
            <a:avLst/>
          </a:prstGeom>
        </p:spPr>
        <p:txBody>
          <a:bodyPr wrap="none" lIns="0" tIns="0" rIns="0" bIns="0">
            <a:spAutoFit/>
          </a:bodyPr>
          <a:lstStyle/>
          <a:p>
            <a:pPr algn="r"/>
            <a:r>
              <a:rPr lang="en-US" sz="6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Experiment</a:t>
            </a:r>
          </a:p>
        </p:txBody>
      </p:sp>
      <p:sp>
        <p:nvSpPr>
          <p:cNvPr id="63" name="Freeform 5"/>
          <p:cNvSpPr>
            <a:spLocks noEditPoints="1" noChangeArrowheads="1"/>
          </p:cNvSpPr>
          <p:nvPr/>
        </p:nvSpPr>
        <p:spPr bwMode="auto">
          <a:xfrm flipH="1">
            <a:off x="719458" y="2652006"/>
            <a:ext cx="2358733" cy="1553988"/>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pic>
        <p:nvPicPr>
          <p:cNvPr id="3" name="图片 2" descr="logo"/>
          <p:cNvPicPr>
            <a:picLocks noChangeAspect="1"/>
          </p:cNvPicPr>
          <p:nvPr/>
        </p:nvPicPr>
        <p:blipFill>
          <a:blip r:embed="rId3"/>
          <a:stretch>
            <a:fillRect/>
          </a:stretch>
        </p:blipFill>
        <p:spPr>
          <a:xfrm>
            <a:off x="7272020" y="5599430"/>
            <a:ext cx="4488180" cy="10223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17" name="Rectangle 47"/>
          <p:cNvSpPr/>
          <p:nvPr/>
        </p:nvSpPr>
        <p:spPr>
          <a:xfrm>
            <a:off x="1273810" y="464185"/>
            <a:ext cx="5978525" cy="861695"/>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Data sets and  </a:t>
            </a: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sym typeface="+mn-ea"/>
              </a:rPr>
              <a:t>Evaluation Metric</a:t>
            </a:r>
            <a:endParaRPr sz="2800" b="1">
              <a:latin typeface="微软雅黑" panose="020B0503020204020204" pitchFamily="34" charset="-122"/>
              <a:ea typeface="微软雅黑" panose="020B0503020204020204" pitchFamily="34" charset="-122"/>
            </a:endParaRPr>
          </a:p>
          <a:p>
            <a:pPr algn="ctr"/>
            <a:endPar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椭圆 11"/>
          <p:cNvSpPr>
            <a:spLocks noChangeArrowheads="1"/>
          </p:cNvSpPr>
          <p:nvPr/>
        </p:nvSpPr>
        <p:spPr bwMode="auto">
          <a:xfrm>
            <a:off x="1460101" y="1289956"/>
            <a:ext cx="1435226" cy="1433018"/>
          </a:xfrm>
          <a:prstGeom prst="ellipse">
            <a:avLst/>
          </a:prstGeom>
          <a:solidFill>
            <a:srgbClr val="339A99"/>
          </a:solid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19" name="椭圆 12"/>
          <p:cNvSpPr>
            <a:spLocks noChangeArrowheads="1"/>
          </p:cNvSpPr>
          <p:nvPr/>
        </p:nvSpPr>
        <p:spPr bwMode="auto">
          <a:xfrm>
            <a:off x="9031025" y="1208983"/>
            <a:ext cx="1433019" cy="1433018"/>
          </a:xfrm>
          <a:prstGeom prst="ellipse">
            <a:avLst/>
          </a:prstGeom>
          <a:solidFill>
            <a:srgbClr val="339A99"/>
          </a:solid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20" name="椭圆 13"/>
          <p:cNvSpPr>
            <a:spLocks noChangeArrowheads="1"/>
          </p:cNvSpPr>
          <p:nvPr/>
        </p:nvSpPr>
        <p:spPr bwMode="auto">
          <a:xfrm>
            <a:off x="5517772" y="1201803"/>
            <a:ext cx="1433018" cy="1433018"/>
          </a:xfrm>
          <a:prstGeom prst="ellipse">
            <a:avLst/>
          </a:prstGeom>
          <a:solidFill>
            <a:srgbClr val="339A99"/>
          </a:solidFill>
          <a:ln w="1905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endParaRPr lang="zh-CN" altLang="en-US" sz="1800">
              <a:latin typeface="Arial" panose="020B0604020202020204" pitchFamily="34" charset="0"/>
            </a:endParaRPr>
          </a:p>
        </p:txBody>
      </p:sp>
      <p:sp>
        <p:nvSpPr>
          <p:cNvPr id="22" name="Freeform 5"/>
          <p:cNvSpPr/>
          <p:nvPr/>
        </p:nvSpPr>
        <p:spPr bwMode="auto">
          <a:xfrm>
            <a:off x="1784684" y="1579209"/>
            <a:ext cx="788270" cy="832432"/>
          </a:xfrm>
          <a:custGeom>
            <a:avLst/>
            <a:gdLst>
              <a:gd name="T0" fmla="*/ 2147483646 w 74"/>
              <a:gd name="T1" fmla="*/ 0 h 78"/>
              <a:gd name="T2" fmla="*/ 2147483646 w 74"/>
              <a:gd name="T3" fmla="*/ 2147483646 h 78"/>
              <a:gd name="T4" fmla="*/ 2147483646 w 74"/>
              <a:gd name="T5" fmla="*/ 2147483646 h 78"/>
              <a:gd name="T6" fmla="*/ 2147483646 w 74"/>
              <a:gd name="T7" fmla="*/ 2147483646 h 78"/>
              <a:gd name="T8" fmla="*/ 2147483646 w 74"/>
              <a:gd name="T9" fmla="*/ 2147483646 h 78"/>
              <a:gd name="T10" fmla="*/ 2147483646 w 74"/>
              <a:gd name="T11" fmla="*/ 2147483646 h 78"/>
              <a:gd name="T12" fmla="*/ 2147483646 w 74"/>
              <a:gd name="T13" fmla="*/ 2147483646 h 78"/>
              <a:gd name="T14" fmla="*/ 2147483646 w 74"/>
              <a:gd name="T15" fmla="*/ 2147483646 h 78"/>
              <a:gd name="T16" fmla="*/ 2147483646 w 74"/>
              <a:gd name="T17" fmla="*/ 2147483646 h 78"/>
              <a:gd name="T18" fmla="*/ 2147483646 w 74"/>
              <a:gd name="T19" fmla="*/ 2147483646 h 78"/>
              <a:gd name="T20" fmla="*/ 2147483646 w 74"/>
              <a:gd name="T21" fmla="*/ 2147483646 h 78"/>
              <a:gd name="T22" fmla="*/ 2147483646 w 74"/>
              <a:gd name="T23" fmla="*/ 2147483646 h 78"/>
              <a:gd name="T24" fmla="*/ 2147483646 w 74"/>
              <a:gd name="T25" fmla="*/ 2147483646 h 78"/>
              <a:gd name="T26" fmla="*/ 2147483646 w 74"/>
              <a:gd name="T27" fmla="*/ 2147483646 h 78"/>
              <a:gd name="T28" fmla="*/ 0 w 74"/>
              <a:gd name="T29" fmla="*/ 2147483646 h 78"/>
              <a:gd name="T30" fmla="*/ 0 w 74"/>
              <a:gd name="T31" fmla="*/ 2147483646 h 78"/>
              <a:gd name="T32" fmla="*/ 2147483646 w 74"/>
              <a:gd name="T33" fmla="*/ 2147483646 h 78"/>
              <a:gd name="T34" fmla="*/ 2147483646 w 74"/>
              <a:gd name="T35" fmla="*/ 2147483646 h 78"/>
              <a:gd name="T36" fmla="*/ 2147483646 w 74"/>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78">
                <a:moveTo>
                  <a:pt x="37" y="0"/>
                </a:moveTo>
                <a:cubicBezTo>
                  <a:pt x="40" y="0"/>
                  <a:pt x="42" y="2"/>
                  <a:pt x="42" y="5"/>
                </a:cubicBezTo>
                <a:cubicBezTo>
                  <a:pt x="42" y="30"/>
                  <a:pt x="42" y="30"/>
                  <a:pt x="42" y="30"/>
                </a:cubicBezTo>
                <a:cubicBezTo>
                  <a:pt x="74" y="50"/>
                  <a:pt x="74" y="50"/>
                  <a:pt x="74" y="50"/>
                </a:cubicBezTo>
                <a:cubicBezTo>
                  <a:pt x="74" y="59"/>
                  <a:pt x="74" y="59"/>
                  <a:pt x="74" y="59"/>
                </a:cubicBezTo>
                <a:cubicBezTo>
                  <a:pt x="42" y="48"/>
                  <a:pt x="42" y="48"/>
                  <a:pt x="42" y="48"/>
                </a:cubicBezTo>
                <a:cubicBezTo>
                  <a:pt x="42" y="65"/>
                  <a:pt x="42" y="65"/>
                  <a:pt x="42" y="65"/>
                </a:cubicBezTo>
                <a:cubicBezTo>
                  <a:pt x="48" y="71"/>
                  <a:pt x="48" y="71"/>
                  <a:pt x="48" y="71"/>
                </a:cubicBezTo>
                <a:cubicBezTo>
                  <a:pt x="48" y="78"/>
                  <a:pt x="48" y="78"/>
                  <a:pt x="48" y="78"/>
                </a:cubicBezTo>
                <a:cubicBezTo>
                  <a:pt x="37" y="74"/>
                  <a:pt x="37" y="74"/>
                  <a:pt x="37" y="74"/>
                </a:cubicBezTo>
                <a:cubicBezTo>
                  <a:pt x="26" y="78"/>
                  <a:pt x="26" y="78"/>
                  <a:pt x="26" y="78"/>
                </a:cubicBezTo>
                <a:cubicBezTo>
                  <a:pt x="26" y="71"/>
                  <a:pt x="26" y="71"/>
                  <a:pt x="26" y="71"/>
                </a:cubicBezTo>
                <a:cubicBezTo>
                  <a:pt x="32" y="65"/>
                  <a:pt x="32" y="65"/>
                  <a:pt x="32" y="65"/>
                </a:cubicBezTo>
                <a:cubicBezTo>
                  <a:pt x="32" y="48"/>
                  <a:pt x="32" y="48"/>
                  <a:pt x="32" y="48"/>
                </a:cubicBezTo>
                <a:cubicBezTo>
                  <a:pt x="0" y="59"/>
                  <a:pt x="0" y="59"/>
                  <a:pt x="0" y="59"/>
                </a:cubicBezTo>
                <a:cubicBezTo>
                  <a:pt x="0" y="50"/>
                  <a:pt x="0" y="50"/>
                  <a:pt x="0" y="50"/>
                </a:cubicBezTo>
                <a:cubicBezTo>
                  <a:pt x="32" y="30"/>
                  <a:pt x="32" y="30"/>
                  <a:pt x="32" y="30"/>
                </a:cubicBezTo>
                <a:cubicBezTo>
                  <a:pt x="32" y="5"/>
                  <a:pt x="32" y="5"/>
                  <a:pt x="32" y="5"/>
                </a:cubicBezTo>
                <a:cubicBezTo>
                  <a:pt x="32" y="2"/>
                  <a:pt x="34" y="0"/>
                  <a:pt x="37" y="0"/>
                </a:cubicBezTo>
                <a:close/>
              </a:path>
            </a:pathLst>
          </a:custGeom>
          <a:solidFill>
            <a:schemeClr val="bg1"/>
          </a:solidFill>
          <a:ln>
            <a:noFill/>
          </a:ln>
        </p:spPr>
        <p:txBody>
          <a:bodyPr/>
          <a:lstStyle/>
          <a:p>
            <a:endParaRPr lang="zh-CN" altLang="en-US"/>
          </a:p>
        </p:txBody>
      </p:sp>
      <p:sp>
        <p:nvSpPr>
          <p:cNvPr id="23" name="Freeform 9"/>
          <p:cNvSpPr>
            <a:spLocks noEditPoints="1"/>
          </p:cNvSpPr>
          <p:nvPr/>
        </p:nvSpPr>
        <p:spPr bwMode="auto">
          <a:xfrm>
            <a:off x="5726900" y="1505213"/>
            <a:ext cx="1013491" cy="596171"/>
          </a:xfrm>
          <a:custGeom>
            <a:avLst/>
            <a:gdLst>
              <a:gd name="T0" fmla="*/ 2147483646 w 114"/>
              <a:gd name="T1" fmla="*/ 0 h 66"/>
              <a:gd name="T2" fmla="*/ 2147483646 w 114"/>
              <a:gd name="T3" fmla="*/ 2147483646 h 66"/>
              <a:gd name="T4" fmla="*/ 2147483646 w 114"/>
              <a:gd name="T5" fmla="*/ 0 h 66"/>
              <a:gd name="T6" fmla="*/ 2147483646 w 114"/>
              <a:gd name="T7" fmla="*/ 2147483646 h 66"/>
              <a:gd name="T8" fmla="*/ 2147483646 w 114"/>
              <a:gd name="T9" fmla="*/ 2147483646 h 66"/>
              <a:gd name="T10" fmla="*/ 2147483646 w 114"/>
              <a:gd name="T11" fmla="*/ 2147483646 h 66"/>
              <a:gd name="T12" fmla="*/ 2147483646 w 114"/>
              <a:gd name="T13" fmla="*/ 0 h 66"/>
              <a:gd name="T14" fmla="*/ 2147483646 w 114"/>
              <a:gd name="T15" fmla="*/ 2147483646 h 66"/>
              <a:gd name="T16" fmla="*/ 2147483646 w 114"/>
              <a:gd name="T17" fmla="*/ 2147483646 h 66"/>
              <a:gd name="T18" fmla="*/ 2147483646 w 114"/>
              <a:gd name="T19" fmla="*/ 2147483646 h 66"/>
              <a:gd name="T20" fmla="*/ 2147483646 w 114"/>
              <a:gd name="T21" fmla="*/ 2147483646 h 66"/>
              <a:gd name="T22" fmla="*/ 2147483646 w 114"/>
              <a:gd name="T23" fmla="*/ 2147483646 h 66"/>
              <a:gd name="T24" fmla="*/ 2147483646 w 114"/>
              <a:gd name="T25" fmla="*/ 2147483646 h 66"/>
              <a:gd name="T26" fmla="*/ 2147483646 w 114"/>
              <a:gd name="T27" fmla="*/ 2147483646 h 66"/>
              <a:gd name="T28" fmla="*/ 2147483646 w 114"/>
              <a:gd name="T29" fmla="*/ 2147483646 h 66"/>
              <a:gd name="T30" fmla="*/ 2147483646 w 114"/>
              <a:gd name="T31" fmla="*/ 2147483646 h 66"/>
              <a:gd name="T32" fmla="*/ 2147483646 w 114"/>
              <a:gd name="T33" fmla="*/ 2147483646 h 66"/>
              <a:gd name="T34" fmla="*/ 2147483646 w 114"/>
              <a:gd name="T35" fmla="*/ 2147483646 h 66"/>
              <a:gd name="T36" fmla="*/ 2147483646 w 114"/>
              <a:gd name="T37" fmla="*/ 2147483646 h 66"/>
              <a:gd name="T38" fmla="*/ 2147483646 w 114"/>
              <a:gd name="T39" fmla="*/ 2147483646 h 66"/>
              <a:gd name="T40" fmla="*/ 2147483646 w 114"/>
              <a:gd name="T41" fmla="*/ 2147483646 h 66"/>
              <a:gd name="T42" fmla="*/ 2147483646 w 114"/>
              <a:gd name="T43" fmla="*/ 2147483646 h 66"/>
              <a:gd name="T44" fmla="*/ 2147483646 w 114"/>
              <a:gd name="T45" fmla="*/ 2147483646 h 66"/>
              <a:gd name="T46" fmla="*/ 2147483646 w 114"/>
              <a:gd name="T47" fmla="*/ 2147483646 h 66"/>
              <a:gd name="T48" fmla="*/ 2147483646 w 114"/>
              <a:gd name="T49" fmla="*/ 2147483646 h 66"/>
              <a:gd name="T50" fmla="*/ 2147483646 w 114"/>
              <a:gd name="T51" fmla="*/ 2147483646 h 66"/>
              <a:gd name="T52" fmla="*/ 2147483646 w 114"/>
              <a:gd name="T53" fmla="*/ 2147483646 h 66"/>
              <a:gd name="T54" fmla="*/ 2147483646 w 114"/>
              <a:gd name="T55" fmla="*/ 2147483646 h 66"/>
              <a:gd name="T56" fmla="*/ 2147483646 w 114"/>
              <a:gd name="T57" fmla="*/ 2147483646 h 66"/>
              <a:gd name="T58" fmla="*/ 2147483646 w 114"/>
              <a:gd name="T59" fmla="*/ 2147483646 h 66"/>
              <a:gd name="T60" fmla="*/ 2147483646 w 114"/>
              <a:gd name="T61" fmla="*/ 2147483646 h 66"/>
              <a:gd name="T62" fmla="*/ 2147483646 w 114"/>
              <a:gd name="T63" fmla="*/ 2147483646 h 66"/>
              <a:gd name="T64" fmla="*/ 2147483646 w 114"/>
              <a:gd name="T65" fmla="*/ 2147483646 h 66"/>
              <a:gd name="T66" fmla="*/ 2147483646 w 114"/>
              <a:gd name="T67" fmla="*/ 2147483646 h 66"/>
              <a:gd name="T68" fmla="*/ 2147483646 w 114"/>
              <a:gd name="T69" fmla="*/ 2147483646 h 66"/>
              <a:gd name="T70" fmla="*/ 2147483646 w 114"/>
              <a:gd name="T71" fmla="*/ 2147483646 h 66"/>
              <a:gd name="T72" fmla="*/ 2147483646 w 114"/>
              <a:gd name="T73" fmla="*/ 2147483646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66">
                <a:moveTo>
                  <a:pt x="75" y="0"/>
                </a:moveTo>
                <a:cubicBezTo>
                  <a:pt x="71" y="0"/>
                  <a:pt x="63" y="6"/>
                  <a:pt x="57" y="6"/>
                </a:cubicBezTo>
                <a:cubicBezTo>
                  <a:pt x="50" y="6"/>
                  <a:pt x="42" y="0"/>
                  <a:pt x="38" y="0"/>
                </a:cubicBezTo>
                <a:cubicBezTo>
                  <a:pt x="14" y="0"/>
                  <a:pt x="0" y="66"/>
                  <a:pt x="18" y="66"/>
                </a:cubicBezTo>
                <a:cubicBezTo>
                  <a:pt x="33" y="66"/>
                  <a:pt x="36" y="47"/>
                  <a:pt x="57" y="47"/>
                </a:cubicBezTo>
                <a:cubicBezTo>
                  <a:pt x="74" y="47"/>
                  <a:pt x="84" y="66"/>
                  <a:pt x="95" y="66"/>
                </a:cubicBezTo>
                <a:cubicBezTo>
                  <a:pt x="114" y="66"/>
                  <a:pt x="100" y="0"/>
                  <a:pt x="75" y="0"/>
                </a:cubicBezTo>
                <a:close/>
                <a:moveTo>
                  <a:pt x="37" y="37"/>
                </a:moveTo>
                <a:cubicBezTo>
                  <a:pt x="30" y="37"/>
                  <a:pt x="24" y="32"/>
                  <a:pt x="24" y="24"/>
                </a:cubicBezTo>
                <a:cubicBezTo>
                  <a:pt x="24" y="17"/>
                  <a:pt x="30" y="12"/>
                  <a:pt x="37" y="12"/>
                </a:cubicBezTo>
                <a:cubicBezTo>
                  <a:pt x="44" y="12"/>
                  <a:pt x="50" y="17"/>
                  <a:pt x="50" y="24"/>
                </a:cubicBezTo>
                <a:cubicBezTo>
                  <a:pt x="50" y="32"/>
                  <a:pt x="44" y="37"/>
                  <a:pt x="37" y="37"/>
                </a:cubicBezTo>
                <a:close/>
                <a:moveTo>
                  <a:pt x="71" y="30"/>
                </a:moveTo>
                <a:cubicBezTo>
                  <a:pt x="69" y="30"/>
                  <a:pt x="68" y="29"/>
                  <a:pt x="68" y="27"/>
                </a:cubicBezTo>
                <a:cubicBezTo>
                  <a:pt x="68" y="26"/>
                  <a:pt x="69" y="24"/>
                  <a:pt x="71" y="24"/>
                </a:cubicBezTo>
                <a:cubicBezTo>
                  <a:pt x="72" y="24"/>
                  <a:pt x="74" y="26"/>
                  <a:pt x="74" y="27"/>
                </a:cubicBezTo>
                <a:cubicBezTo>
                  <a:pt x="74" y="29"/>
                  <a:pt x="72" y="30"/>
                  <a:pt x="71" y="30"/>
                </a:cubicBezTo>
                <a:close/>
                <a:moveTo>
                  <a:pt x="80" y="39"/>
                </a:moveTo>
                <a:cubicBezTo>
                  <a:pt x="78" y="39"/>
                  <a:pt x="77" y="37"/>
                  <a:pt x="77" y="36"/>
                </a:cubicBezTo>
                <a:cubicBezTo>
                  <a:pt x="77" y="34"/>
                  <a:pt x="78" y="33"/>
                  <a:pt x="80" y="33"/>
                </a:cubicBezTo>
                <a:cubicBezTo>
                  <a:pt x="81" y="33"/>
                  <a:pt x="82" y="34"/>
                  <a:pt x="82" y="36"/>
                </a:cubicBezTo>
                <a:cubicBezTo>
                  <a:pt x="82" y="37"/>
                  <a:pt x="81" y="39"/>
                  <a:pt x="80" y="39"/>
                </a:cubicBezTo>
                <a:close/>
                <a:moveTo>
                  <a:pt x="80" y="22"/>
                </a:moveTo>
                <a:cubicBezTo>
                  <a:pt x="78" y="22"/>
                  <a:pt x="77" y="20"/>
                  <a:pt x="77" y="19"/>
                </a:cubicBezTo>
                <a:cubicBezTo>
                  <a:pt x="77" y="17"/>
                  <a:pt x="78" y="16"/>
                  <a:pt x="80" y="16"/>
                </a:cubicBezTo>
                <a:cubicBezTo>
                  <a:pt x="81" y="16"/>
                  <a:pt x="82" y="17"/>
                  <a:pt x="82" y="19"/>
                </a:cubicBezTo>
                <a:cubicBezTo>
                  <a:pt x="82" y="20"/>
                  <a:pt x="81" y="22"/>
                  <a:pt x="80" y="22"/>
                </a:cubicBezTo>
                <a:close/>
                <a:moveTo>
                  <a:pt x="88" y="30"/>
                </a:moveTo>
                <a:cubicBezTo>
                  <a:pt x="87" y="30"/>
                  <a:pt x="85" y="29"/>
                  <a:pt x="85" y="27"/>
                </a:cubicBezTo>
                <a:cubicBezTo>
                  <a:pt x="85" y="26"/>
                  <a:pt x="87" y="24"/>
                  <a:pt x="88" y="24"/>
                </a:cubicBezTo>
                <a:cubicBezTo>
                  <a:pt x="90" y="24"/>
                  <a:pt x="91" y="26"/>
                  <a:pt x="91" y="27"/>
                </a:cubicBezTo>
                <a:cubicBezTo>
                  <a:pt x="91" y="29"/>
                  <a:pt x="90" y="30"/>
                  <a:pt x="88" y="30"/>
                </a:cubicBezTo>
                <a:close/>
                <a:moveTo>
                  <a:pt x="37" y="17"/>
                </a:moveTo>
                <a:cubicBezTo>
                  <a:pt x="33" y="17"/>
                  <a:pt x="30" y="21"/>
                  <a:pt x="30" y="24"/>
                </a:cubicBezTo>
                <a:cubicBezTo>
                  <a:pt x="30" y="28"/>
                  <a:pt x="33" y="32"/>
                  <a:pt x="37" y="32"/>
                </a:cubicBezTo>
                <a:cubicBezTo>
                  <a:pt x="41" y="32"/>
                  <a:pt x="44" y="28"/>
                  <a:pt x="44" y="24"/>
                </a:cubicBezTo>
                <a:cubicBezTo>
                  <a:pt x="44" y="21"/>
                  <a:pt x="41" y="17"/>
                  <a:pt x="37" y="17"/>
                </a:cubicBezTo>
                <a:close/>
              </a:path>
            </a:pathLst>
          </a:custGeom>
          <a:solidFill>
            <a:schemeClr val="bg1"/>
          </a:solidFill>
          <a:ln>
            <a:noFill/>
          </a:ln>
        </p:spPr>
        <p:txBody>
          <a:bodyPr/>
          <a:lstStyle/>
          <a:p>
            <a:endParaRPr lang="zh-CN" altLang="en-US"/>
          </a:p>
        </p:txBody>
      </p:sp>
      <p:sp>
        <p:nvSpPr>
          <p:cNvPr id="24" name="Freeform 13"/>
          <p:cNvSpPr>
            <a:spLocks noEditPoints="1"/>
          </p:cNvSpPr>
          <p:nvPr/>
        </p:nvSpPr>
        <p:spPr bwMode="auto">
          <a:xfrm>
            <a:off x="9386521" y="1560061"/>
            <a:ext cx="730861" cy="759566"/>
          </a:xfrm>
          <a:custGeom>
            <a:avLst/>
            <a:gdLst>
              <a:gd name="T0" fmla="*/ 2147483646 w 389"/>
              <a:gd name="T1" fmla="*/ 2147483646 h 404"/>
              <a:gd name="T2" fmla="*/ 2147483646 w 389"/>
              <a:gd name="T3" fmla="*/ 0 h 404"/>
              <a:gd name="T4" fmla="*/ 0 w 389"/>
              <a:gd name="T5" fmla="*/ 2147483646 h 404"/>
              <a:gd name="T6" fmla="*/ 2147483646 w 389"/>
              <a:gd name="T7" fmla="*/ 2147483646 h 404"/>
              <a:gd name="T8" fmla="*/ 2147483646 w 389"/>
              <a:gd name="T9" fmla="*/ 2147483646 h 404"/>
              <a:gd name="T10" fmla="*/ 2147483646 w 389"/>
              <a:gd name="T11" fmla="*/ 2147483646 h 404"/>
              <a:gd name="T12" fmla="*/ 2147483646 w 389"/>
              <a:gd name="T13" fmla="*/ 2147483646 h 404"/>
              <a:gd name="T14" fmla="*/ 0 w 389"/>
              <a:gd name="T15" fmla="*/ 2147483646 h 404"/>
              <a:gd name="T16" fmla="*/ 2147483646 w 389"/>
              <a:gd name="T17" fmla="*/ 2147483646 h 404"/>
              <a:gd name="T18" fmla="*/ 2147483646 w 389"/>
              <a:gd name="T19" fmla="*/ 2147483646 h 404"/>
              <a:gd name="T20" fmla="*/ 2147483646 w 389"/>
              <a:gd name="T21" fmla="*/ 2147483646 h 404"/>
              <a:gd name="T22" fmla="*/ 2147483646 w 389"/>
              <a:gd name="T23" fmla="*/ 2147483646 h 404"/>
              <a:gd name="T24" fmla="*/ 2147483646 w 389"/>
              <a:gd name="T25" fmla="*/ 2147483646 h 404"/>
              <a:gd name="T26" fmla="*/ 2147483646 w 389"/>
              <a:gd name="T27" fmla="*/ 2147483646 h 404"/>
              <a:gd name="T28" fmla="*/ 0 w 389"/>
              <a:gd name="T29" fmla="*/ 2147483646 h 404"/>
              <a:gd name="T30" fmla="*/ 2147483646 w 389"/>
              <a:gd name="T31" fmla="*/ 2147483646 h 404"/>
              <a:gd name="T32" fmla="*/ 2147483646 w 389"/>
              <a:gd name="T33" fmla="*/ 2147483646 h 404"/>
              <a:gd name="T34" fmla="*/ 2147483646 w 389"/>
              <a:gd name="T35" fmla="*/ 2147483646 h 404"/>
              <a:gd name="T36" fmla="*/ 2147483646 w 389"/>
              <a:gd name="T37" fmla="*/ 2147483646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404">
                <a:moveTo>
                  <a:pt x="389" y="131"/>
                </a:moveTo>
                <a:lnTo>
                  <a:pt x="194" y="0"/>
                </a:lnTo>
                <a:lnTo>
                  <a:pt x="0" y="131"/>
                </a:lnTo>
                <a:lnTo>
                  <a:pt x="194" y="262"/>
                </a:lnTo>
                <a:lnTo>
                  <a:pt x="389" y="131"/>
                </a:lnTo>
                <a:close/>
                <a:moveTo>
                  <a:pt x="194" y="290"/>
                </a:moveTo>
                <a:lnTo>
                  <a:pt x="23" y="176"/>
                </a:lnTo>
                <a:lnTo>
                  <a:pt x="0" y="199"/>
                </a:lnTo>
                <a:lnTo>
                  <a:pt x="194" y="330"/>
                </a:lnTo>
                <a:lnTo>
                  <a:pt x="389" y="199"/>
                </a:lnTo>
                <a:lnTo>
                  <a:pt x="366" y="176"/>
                </a:lnTo>
                <a:lnTo>
                  <a:pt x="194" y="290"/>
                </a:lnTo>
                <a:close/>
                <a:moveTo>
                  <a:pt x="194" y="364"/>
                </a:moveTo>
                <a:lnTo>
                  <a:pt x="23" y="250"/>
                </a:lnTo>
                <a:lnTo>
                  <a:pt x="0" y="273"/>
                </a:lnTo>
                <a:lnTo>
                  <a:pt x="194" y="404"/>
                </a:lnTo>
                <a:lnTo>
                  <a:pt x="389" y="273"/>
                </a:lnTo>
                <a:lnTo>
                  <a:pt x="366" y="250"/>
                </a:lnTo>
                <a:lnTo>
                  <a:pt x="194" y="364"/>
                </a:lnTo>
                <a:close/>
              </a:path>
            </a:pathLst>
          </a:custGeom>
          <a:solidFill>
            <a:schemeClr val="bg1"/>
          </a:solidFill>
          <a:ln>
            <a:noFill/>
          </a:ln>
        </p:spPr>
        <p:txBody>
          <a:bodyPr/>
          <a:lstStyle/>
          <a:p>
            <a:endParaRPr lang="zh-CN" altLang="en-US"/>
          </a:p>
        </p:txBody>
      </p:sp>
      <p:sp>
        <p:nvSpPr>
          <p:cNvPr id="49" name="等腰三角形 48"/>
          <p:cNvSpPr/>
          <p:nvPr/>
        </p:nvSpPr>
        <p:spPr>
          <a:xfrm rot="10800000">
            <a:off x="2064791" y="2902503"/>
            <a:ext cx="225220" cy="253925"/>
          </a:xfrm>
          <a:prstGeom prst="triangle">
            <a:avLst/>
          </a:prstGeom>
          <a:noFill/>
          <a:ln w="38100">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等腰三角形 49"/>
          <p:cNvSpPr/>
          <p:nvPr/>
        </p:nvSpPr>
        <p:spPr>
          <a:xfrm rot="10800000">
            <a:off x="6108492" y="2828017"/>
            <a:ext cx="225220" cy="253924"/>
          </a:xfrm>
          <a:prstGeom prst="triangle">
            <a:avLst/>
          </a:prstGeom>
          <a:noFill/>
          <a:ln w="38100">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等腰三角形 50"/>
          <p:cNvSpPr/>
          <p:nvPr/>
        </p:nvSpPr>
        <p:spPr>
          <a:xfrm rot="10800000">
            <a:off x="9638833" y="2835197"/>
            <a:ext cx="225220" cy="253924"/>
          </a:xfrm>
          <a:prstGeom prst="triangle">
            <a:avLst/>
          </a:prstGeom>
          <a:noFill/>
          <a:ln w="38100">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文本框 34"/>
          <p:cNvSpPr txBox="1">
            <a:spLocks noChangeArrowheads="1"/>
          </p:cNvSpPr>
          <p:nvPr/>
        </p:nvSpPr>
        <p:spPr bwMode="auto">
          <a:xfrm>
            <a:off x="1061782" y="3369505"/>
            <a:ext cx="223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sz="1800" b="1" dirty="0">
                <a:latin typeface="微软雅黑" panose="020B0503020204020204" pitchFamily="34" charset="-122"/>
                <a:ea typeface="微软雅黑" panose="020B0503020204020204" pitchFamily="34" charset="-122"/>
              </a:rPr>
              <a:t>AMINER data set</a:t>
            </a:r>
          </a:p>
        </p:txBody>
      </p:sp>
      <p:sp>
        <p:nvSpPr>
          <p:cNvPr id="54" name="文本框 35"/>
          <p:cNvSpPr txBox="1">
            <a:spLocks noChangeArrowheads="1"/>
          </p:cNvSpPr>
          <p:nvPr/>
        </p:nvSpPr>
        <p:spPr bwMode="auto">
          <a:xfrm>
            <a:off x="5303386" y="3295900"/>
            <a:ext cx="21395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sz="1800" b="1">
                <a:latin typeface="微软雅黑" panose="020B0503020204020204" pitchFamily="34" charset="-122"/>
                <a:ea typeface="微软雅黑" panose="020B0503020204020204" pitchFamily="34" charset="-122"/>
              </a:rPr>
              <a:t>Weibo </a:t>
            </a:r>
            <a:r>
              <a:rPr sz="1800" b="1" dirty="0">
                <a:latin typeface="微软雅黑" panose="020B0503020204020204" pitchFamily="34" charset="-122"/>
                <a:ea typeface="微软雅黑" panose="020B0503020204020204" pitchFamily="34" charset="-122"/>
                <a:sym typeface="+mn-ea"/>
              </a:rPr>
              <a:t>data set</a:t>
            </a:r>
            <a:r>
              <a:rPr sz="1800" b="1">
                <a:latin typeface="微软雅黑" panose="020B0503020204020204" pitchFamily="34" charset="-122"/>
                <a:ea typeface="微软雅黑" panose="020B0503020204020204" pitchFamily="34" charset="-122"/>
              </a:rPr>
              <a:t> </a:t>
            </a:r>
          </a:p>
        </p:txBody>
      </p:sp>
      <p:sp>
        <p:nvSpPr>
          <p:cNvPr id="55" name="文本框 36"/>
          <p:cNvSpPr txBox="1">
            <a:spLocks noChangeArrowheads="1"/>
          </p:cNvSpPr>
          <p:nvPr/>
        </p:nvSpPr>
        <p:spPr bwMode="auto">
          <a:xfrm>
            <a:off x="8648402" y="3302830"/>
            <a:ext cx="220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sz="1800" b="1">
                <a:latin typeface="微软雅黑" panose="020B0503020204020204" pitchFamily="34" charset="-122"/>
                <a:ea typeface="微软雅黑" panose="020B0503020204020204" pitchFamily="34" charset="-122"/>
              </a:rPr>
              <a:t>Evaluation Metric</a:t>
            </a:r>
          </a:p>
        </p:txBody>
      </p:sp>
      <p:sp>
        <p:nvSpPr>
          <p:cNvPr id="57" name="矩形 38"/>
          <p:cNvSpPr>
            <a:spLocks noChangeArrowheads="1"/>
          </p:cNvSpPr>
          <p:nvPr/>
        </p:nvSpPr>
        <p:spPr bwMode="auto">
          <a:xfrm>
            <a:off x="161275" y="3965046"/>
            <a:ext cx="4032250" cy="9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400" dirty="0">
                <a:latin typeface="微软雅黑" panose="020B0503020204020204" pitchFamily="34" charset="-122"/>
                <a:ea typeface="微软雅黑" panose="020B0503020204020204" pitchFamily="34" charset="-122"/>
              </a:rPr>
              <a:t>The data set consists of a global network and three cascade network sets. There are 9860 nodes and 560 cascade graphs in the data set, each node representing the author of a paper, simultaneously, a cascade graph composes by the author and the citer of a paper. The global network G based on citations between 1992 and 2002. The training set consists of papers published from 2003 to 2007. Papers published in 2008 and 2009 are used for validation and testing.</a:t>
            </a:r>
          </a:p>
        </p:txBody>
      </p:sp>
      <p:sp>
        <p:nvSpPr>
          <p:cNvPr id="58" name="矩形 39"/>
          <p:cNvSpPr>
            <a:spLocks noChangeArrowheads="1"/>
          </p:cNvSpPr>
          <p:nvPr/>
        </p:nvSpPr>
        <p:spPr bwMode="auto">
          <a:xfrm>
            <a:off x="4435475" y="3730625"/>
            <a:ext cx="3874770" cy="9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400" dirty="0">
                <a:latin typeface="微软雅黑" panose="020B0503020204020204" pitchFamily="34" charset="-122"/>
                <a:ea typeface="微软雅黑" panose="020B0503020204020204" pitchFamily="34" charset="-122"/>
              </a:rPr>
              <a:t>We have sorted out and selected 1565 cascade graphs, which contain 108839 nodes. Each node represents a Weibo user. Then, according to the selected cascade graphs, we construct a global social network G, which contains the relevant information how all nodes are connected. Next, we randomly selected 1200 diagrams from 1565 cascade diagrams as training set, 195 diagrams as validation and 170 diagrams as testing.</a:t>
            </a:r>
          </a:p>
        </p:txBody>
      </p:sp>
      <p:sp>
        <p:nvSpPr>
          <p:cNvPr id="59" name="矩形 40"/>
          <p:cNvSpPr>
            <a:spLocks noChangeArrowheads="1"/>
          </p:cNvSpPr>
          <p:nvPr/>
        </p:nvSpPr>
        <p:spPr bwMode="auto">
          <a:xfrm>
            <a:off x="8648402" y="3737805"/>
            <a:ext cx="2546350" cy="9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FontTx/>
              <a:buNone/>
            </a:pPr>
            <a:r>
              <a:rPr lang="zh-CN" altLang="en-US" sz="1400" dirty="0">
                <a:latin typeface="微软雅黑" panose="020B0503020204020204" pitchFamily="34" charset="-122"/>
                <a:ea typeface="微软雅黑" panose="020B0503020204020204" pitchFamily="34" charset="-122"/>
              </a:rPr>
              <a:t>We use the mean square error (MSE) of the test data set to evaluate the accuracy of the prediction, which is a common choice for regression tasks and was used in previous cascade prediction works.</a:t>
            </a:r>
          </a:p>
        </p:txBody>
      </p:sp>
      <p:pic>
        <p:nvPicPr>
          <p:cNvPr id="2" name="图片 1"/>
          <p:cNvPicPr>
            <a:picLocks noChangeAspect="1"/>
          </p:cNvPicPr>
          <p:nvPr/>
        </p:nvPicPr>
        <p:blipFill rotWithShape="1">
          <a:blip r:embed="rId2"/>
          <a:srcRect t="35567" r="72386"/>
          <a:stretch>
            <a:fillRect/>
          </a:stretch>
        </p:blipFill>
        <p:spPr>
          <a:xfrm>
            <a:off x="8972466" y="5843919"/>
            <a:ext cx="2345774" cy="830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P spid="24" grpId="0" animBg="1"/>
      <p:bldP spid="49" grpId="0" animBg="1"/>
      <p:bldP spid="50" grpId="0" animBg="1"/>
      <p:bldP spid="51" grpId="0" animBg="1"/>
      <p:bldP spid="53" grpId="0"/>
      <p:bldP spid="54" grpId="0"/>
      <p:bldP spid="55"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585569" y="1363176"/>
            <a:ext cx="1154775" cy="1647339"/>
            <a:chOff x="1882357" y="2216617"/>
            <a:chExt cx="1154775" cy="1647339"/>
          </a:xfrm>
        </p:grpSpPr>
        <p:sp>
          <p:nvSpPr>
            <p:cNvPr id="29" name="Freeform 57"/>
            <p:cNvSpPr/>
            <p:nvPr/>
          </p:nvSpPr>
          <p:spPr bwMode="auto">
            <a:xfrm>
              <a:off x="1908502" y="2730137"/>
              <a:ext cx="1128630" cy="1133819"/>
            </a:xfrm>
            <a:custGeom>
              <a:avLst/>
              <a:gdLst>
                <a:gd name="T0" fmla="*/ 8 w 38"/>
                <a:gd name="T1" fmla="*/ 0 h 38"/>
                <a:gd name="T2" fmla="*/ 0 w 38"/>
                <a:gd name="T3" fmla="*/ 19 h 38"/>
                <a:gd name="T4" fmla="*/ 19 w 38"/>
                <a:gd name="T5" fmla="*/ 38 h 38"/>
                <a:gd name="T6" fmla="*/ 38 w 38"/>
                <a:gd name="T7" fmla="*/ 19 h 38"/>
                <a:gd name="T8" fmla="*/ 31 w 38"/>
                <a:gd name="T9" fmla="*/ 0 h 38"/>
                <a:gd name="T10" fmla="*/ 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8" y="0"/>
                  </a:moveTo>
                  <a:cubicBezTo>
                    <a:pt x="4" y="7"/>
                    <a:pt x="0" y="14"/>
                    <a:pt x="0" y="19"/>
                  </a:cubicBezTo>
                  <a:cubicBezTo>
                    <a:pt x="0" y="30"/>
                    <a:pt x="9" y="38"/>
                    <a:pt x="19" y="38"/>
                  </a:cubicBezTo>
                  <a:cubicBezTo>
                    <a:pt x="29" y="38"/>
                    <a:pt x="38" y="30"/>
                    <a:pt x="38" y="19"/>
                  </a:cubicBezTo>
                  <a:cubicBezTo>
                    <a:pt x="38" y="14"/>
                    <a:pt x="35" y="7"/>
                    <a:pt x="31" y="0"/>
                  </a:cubicBezTo>
                  <a:lnTo>
                    <a:pt x="8" y="0"/>
                  </a:lnTo>
                  <a:close/>
                </a:path>
              </a:pathLst>
            </a:custGeom>
            <a:solidFill>
              <a:srgbClr val="339A99"/>
            </a:solidFill>
            <a:ln>
              <a:solidFill>
                <a:srgbClr val="304860"/>
              </a:solid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1882357" y="2216617"/>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39A99"/>
              </a:solid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731997" y="1366355"/>
            <a:ext cx="1154775" cy="1647339"/>
            <a:chOff x="3834051" y="2238845"/>
            <a:chExt cx="1154775" cy="1647339"/>
          </a:xfrm>
        </p:grpSpPr>
        <p:sp>
          <p:nvSpPr>
            <p:cNvPr id="32" name="Freeform 65"/>
            <p:cNvSpPr/>
            <p:nvPr/>
          </p:nvSpPr>
          <p:spPr bwMode="auto">
            <a:xfrm>
              <a:off x="3871522" y="2639253"/>
              <a:ext cx="1112541" cy="1243755"/>
            </a:xfrm>
            <a:custGeom>
              <a:avLst/>
              <a:gdLst>
                <a:gd name="T0" fmla="*/ 28 w 38"/>
                <a:gd name="T1" fmla="*/ 0 h 43"/>
                <a:gd name="T2" fmla="*/ 10 w 38"/>
                <a:gd name="T3" fmla="*/ 0 h 43"/>
                <a:gd name="T4" fmla="*/ 0 w 38"/>
                <a:gd name="T5" fmla="*/ 24 h 43"/>
                <a:gd name="T6" fmla="*/ 19 w 38"/>
                <a:gd name="T7" fmla="*/ 43 h 43"/>
                <a:gd name="T8" fmla="*/ 38 w 38"/>
                <a:gd name="T9" fmla="*/ 24 h 43"/>
                <a:gd name="T10" fmla="*/ 28 w 38"/>
                <a:gd name="T11" fmla="*/ 0 h 43"/>
              </a:gdLst>
              <a:ahLst/>
              <a:cxnLst>
                <a:cxn ang="0">
                  <a:pos x="T0" y="T1"/>
                </a:cxn>
                <a:cxn ang="0">
                  <a:pos x="T2" y="T3"/>
                </a:cxn>
                <a:cxn ang="0">
                  <a:pos x="T4" y="T5"/>
                </a:cxn>
                <a:cxn ang="0">
                  <a:pos x="T6" y="T7"/>
                </a:cxn>
                <a:cxn ang="0">
                  <a:pos x="T8" y="T9"/>
                </a:cxn>
                <a:cxn ang="0">
                  <a:pos x="T10" y="T11"/>
                </a:cxn>
              </a:cxnLst>
              <a:rect l="0" t="0" r="r" b="b"/>
              <a:pathLst>
                <a:path w="38" h="43">
                  <a:moveTo>
                    <a:pt x="28" y="0"/>
                  </a:moveTo>
                  <a:cubicBezTo>
                    <a:pt x="10" y="0"/>
                    <a:pt x="10" y="0"/>
                    <a:pt x="10" y="0"/>
                  </a:cubicBezTo>
                  <a:cubicBezTo>
                    <a:pt x="5" y="8"/>
                    <a:pt x="0" y="18"/>
                    <a:pt x="0" y="24"/>
                  </a:cubicBezTo>
                  <a:cubicBezTo>
                    <a:pt x="0" y="34"/>
                    <a:pt x="8" y="43"/>
                    <a:pt x="19" y="43"/>
                  </a:cubicBezTo>
                  <a:cubicBezTo>
                    <a:pt x="29" y="43"/>
                    <a:pt x="38" y="34"/>
                    <a:pt x="38" y="24"/>
                  </a:cubicBezTo>
                  <a:cubicBezTo>
                    <a:pt x="38" y="18"/>
                    <a:pt x="33" y="8"/>
                    <a:pt x="28" y="0"/>
                  </a:cubicBezTo>
                  <a:close/>
                </a:path>
              </a:pathLst>
            </a:custGeom>
            <a:solidFill>
              <a:srgbClr val="339A99"/>
            </a:solidFill>
            <a:ln>
              <a:solidFill>
                <a:srgbClr val="304860"/>
              </a:solid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383405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39A99"/>
              </a:solid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592997" y="1382229"/>
            <a:ext cx="1154775" cy="1647339"/>
            <a:chOff x="5752401" y="2238845"/>
            <a:chExt cx="1154775" cy="1647339"/>
          </a:xfrm>
        </p:grpSpPr>
        <p:sp>
          <p:nvSpPr>
            <p:cNvPr id="35" name="Freeform 61"/>
            <p:cNvSpPr/>
            <p:nvPr/>
          </p:nvSpPr>
          <p:spPr bwMode="auto">
            <a:xfrm>
              <a:off x="5793301" y="2959100"/>
              <a:ext cx="1106861" cy="923908"/>
            </a:xfrm>
            <a:custGeom>
              <a:avLst/>
              <a:gdLst>
                <a:gd name="T0" fmla="*/ 3 w 38"/>
                <a:gd name="T1" fmla="*/ 0 h 31"/>
                <a:gd name="T2" fmla="*/ 0 w 38"/>
                <a:gd name="T3" fmla="*/ 12 h 31"/>
                <a:gd name="T4" fmla="*/ 19 w 38"/>
                <a:gd name="T5" fmla="*/ 31 h 31"/>
                <a:gd name="T6" fmla="*/ 38 w 38"/>
                <a:gd name="T7" fmla="*/ 12 h 31"/>
                <a:gd name="T8" fmla="*/ 34 w 38"/>
                <a:gd name="T9" fmla="*/ 0 h 31"/>
                <a:gd name="T10" fmla="*/ 3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 y="0"/>
                  </a:moveTo>
                  <a:cubicBezTo>
                    <a:pt x="1" y="5"/>
                    <a:pt x="0" y="9"/>
                    <a:pt x="0" y="12"/>
                  </a:cubicBezTo>
                  <a:cubicBezTo>
                    <a:pt x="0" y="23"/>
                    <a:pt x="8" y="31"/>
                    <a:pt x="19" y="31"/>
                  </a:cubicBezTo>
                  <a:cubicBezTo>
                    <a:pt x="29" y="31"/>
                    <a:pt x="38" y="23"/>
                    <a:pt x="38" y="12"/>
                  </a:cubicBezTo>
                  <a:cubicBezTo>
                    <a:pt x="38" y="9"/>
                    <a:pt x="36" y="5"/>
                    <a:pt x="34" y="0"/>
                  </a:cubicBezTo>
                  <a:lnTo>
                    <a:pt x="3" y="0"/>
                  </a:lnTo>
                  <a:close/>
                </a:path>
              </a:pathLst>
            </a:custGeom>
            <a:solidFill>
              <a:srgbClr val="339A99"/>
            </a:solidFill>
            <a:ln>
              <a:solidFill>
                <a:srgbClr val="304860"/>
              </a:solid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575240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39A99"/>
              </a:solid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9718157" y="1363176"/>
            <a:ext cx="1154775" cy="1647340"/>
            <a:chOff x="7428801" y="2216616"/>
            <a:chExt cx="1154775" cy="1647340"/>
          </a:xfrm>
        </p:grpSpPr>
        <p:sp>
          <p:nvSpPr>
            <p:cNvPr id="38" name="Freeform 69"/>
            <p:cNvSpPr/>
            <p:nvPr/>
          </p:nvSpPr>
          <p:spPr bwMode="auto">
            <a:xfrm>
              <a:off x="7456913" y="3095626"/>
              <a:ext cx="1116982" cy="768330"/>
            </a:xfrm>
            <a:custGeom>
              <a:avLst/>
              <a:gdLst>
                <a:gd name="T0" fmla="*/ 1 w 38"/>
                <a:gd name="T1" fmla="*/ 0 h 25"/>
                <a:gd name="T2" fmla="*/ 0 w 38"/>
                <a:gd name="T3" fmla="*/ 6 h 25"/>
                <a:gd name="T4" fmla="*/ 19 w 38"/>
                <a:gd name="T5" fmla="*/ 25 h 25"/>
                <a:gd name="T6" fmla="*/ 38 w 38"/>
                <a:gd name="T7" fmla="*/ 6 h 25"/>
                <a:gd name="T8" fmla="*/ 36 w 38"/>
                <a:gd name="T9" fmla="*/ 0 h 25"/>
                <a:gd name="T10" fmla="*/ 1 w 38"/>
                <a:gd name="T11" fmla="*/ 0 h 25"/>
              </a:gdLst>
              <a:ahLst/>
              <a:cxnLst>
                <a:cxn ang="0">
                  <a:pos x="T0" y="T1"/>
                </a:cxn>
                <a:cxn ang="0">
                  <a:pos x="T2" y="T3"/>
                </a:cxn>
                <a:cxn ang="0">
                  <a:pos x="T4" y="T5"/>
                </a:cxn>
                <a:cxn ang="0">
                  <a:pos x="T6" y="T7"/>
                </a:cxn>
                <a:cxn ang="0">
                  <a:pos x="T8" y="T9"/>
                </a:cxn>
                <a:cxn ang="0">
                  <a:pos x="T10" y="T11"/>
                </a:cxn>
              </a:cxnLst>
              <a:rect l="0" t="0" r="r" b="b"/>
              <a:pathLst>
                <a:path w="38" h="25">
                  <a:moveTo>
                    <a:pt x="1" y="0"/>
                  </a:moveTo>
                  <a:cubicBezTo>
                    <a:pt x="0" y="2"/>
                    <a:pt x="0" y="5"/>
                    <a:pt x="0" y="6"/>
                  </a:cubicBezTo>
                  <a:cubicBezTo>
                    <a:pt x="0" y="17"/>
                    <a:pt x="8" y="25"/>
                    <a:pt x="19" y="25"/>
                  </a:cubicBezTo>
                  <a:cubicBezTo>
                    <a:pt x="29" y="25"/>
                    <a:pt x="38" y="17"/>
                    <a:pt x="38" y="6"/>
                  </a:cubicBezTo>
                  <a:cubicBezTo>
                    <a:pt x="38" y="5"/>
                    <a:pt x="37" y="2"/>
                    <a:pt x="36" y="0"/>
                  </a:cubicBezTo>
                  <a:lnTo>
                    <a:pt x="1" y="0"/>
                  </a:lnTo>
                  <a:close/>
                </a:path>
              </a:pathLst>
            </a:custGeom>
            <a:solidFill>
              <a:srgbClr val="339A99"/>
            </a:solidFill>
            <a:ln>
              <a:solidFill>
                <a:srgbClr val="304860"/>
              </a:solidFill>
            </a:ln>
          </p:spPr>
          <p:txBody>
            <a:bodyPr vert="horz" wrap="square" lIns="91440" tIns="45720" rIns="91440" bIns="45720" numCol="1" anchor="t" anchorCtr="0" compatLnSpc="1"/>
            <a:lstStyle/>
            <a:p>
              <a:endParaRPr lang="zh-CN" altLang="en-US"/>
            </a:p>
          </p:txBody>
        </p:sp>
        <p:sp>
          <p:nvSpPr>
            <p:cNvPr id="39" name="Freeform 5"/>
            <p:cNvSpPr/>
            <p:nvPr/>
          </p:nvSpPr>
          <p:spPr bwMode="auto">
            <a:xfrm>
              <a:off x="7428801" y="2216616"/>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39A99"/>
              </a:solidFill>
            </a:ln>
          </p:spPr>
          <p:txBody>
            <a:bodyPr vert="horz" wrap="square" lIns="91440" tIns="45720" rIns="91440" bIns="45720" numCol="1" anchor="t" anchorCtr="0" compatLnSpc="1"/>
            <a:lstStyle/>
            <a:p>
              <a:endParaRPr lang="zh-CN" altLang="en-US"/>
            </a:p>
          </p:txBody>
        </p:sp>
      </p:grpSp>
      <p:sp>
        <p:nvSpPr>
          <p:cNvPr id="52" name="文本框 51"/>
          <p:cNvSpPr txBox="1"/>
          <p:nvPr/>
        </p:nvSpPr>
        <p:spPr>
          <a:xfrm>
            <a:off x="873623" y="2186845"/>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53" name="文本框 52"/>
          <p:cNvSpPr txBox="1"/>
          <p:nvPr/>
        </p:nvSpPr>
        <p:spPr>
          <a:xfrm>
            <a:off x="3944520" y="2102389"/>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54" name="文本框 53"/>
          <p:cNvSpPr txBox="1"/>
          <p:nvPr/>
        </p:nvSpPr>
        <p:spPr>
          <a:xfrm>
            <a:off x="6911013" y="224031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55" name="文本框 54"/>
          <p:cNvSpPr txBox="1"/>
          <p:nvPr/>
        </p:nvSpPr>
        <p:spPr>
          <a:xfrm>
            <a:off x="10028682" y="224031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56" name="文本框 55"/>
          <p:cNvSpPr txBox="1"/>
          <p:nvPr/>
        </p:nvSpPr>
        <p:spPr>
          <a:xfrm>
            <a:off x="266700" y="3753485"/>
            <a:ext cx="2244090" cy="2030095"/>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We select several features of cascade graph and using linear regression with L2 regularization to predict</a:t>
            </a:r>
          </a:p>
        </p:txBody>
      </p:sp>
      <p:sp>
        <p:nvSpPr>
          <p:cNvPr id="57" name="文本框 56"/>
          <p:cNvSpPr txBox="1"/>
          <p:nvPr/>
        </p:nvSpPr>
        <p:spPr>
          <a:xfrm>
            <a:off x="266700" y="3241675"/>
            <a:ext cx="2372995" cy="46037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Feature-linear</a:t>
            </a:r>
          </a:p>
        </p:txBody>
      </p:sp>
      <p:sp>
        <p:nvSpPr>
          <p:cNvPr id="58" name="文本框 57"/>
          <p:cNvSpPr txBox="1"/>
          <p:nvPr/>
        </p:nvSpPr>
        <p:spPr>
          <a:xfrm>
            <a:off x="3031490" y="3753485"/>
            <a:ext cx="2787650" cy="255333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We learn two embedding vectors from global graph and cascade graph, and join them together to form a new embedding for each node. The average of embeddings of all nodes in a cascade graph is fed into MLP to make the prediction.</a:t>
            </a:r>
          </a:p>
        </p:txBody>
      </p:sp>
      <p:sp>
        <p:nvSpPr>
          <p:cNvPr id="59" name="文本框 58"/>
          <p:cNvSpPr txBox="1"/>
          <p:nvPr/>
        </p:nvSpPr>
        <p:spPr>
          <a:xfrm>
            <a:off x="3406140" y="3241675"/>
            <a:ext cx="1806575" cy="46037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Node2vec</a:t>
            </a:r>
          </a:p>
        </p:txBody>
      </p:sp>
      <p:sp>
        <p:nvSpPr>
          <p:cNvPr id="60" name="文本框 59"/>
          <p:cNvSpPr txBox="1"/>
          <p:nvPr/>
        </p:nvSpPr>
        <p:spPr>
          <a:xfrm>
            <a:off x="5960745" y="3754755"/>
            <a:ext cx="2661920" cy="1753235"/>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an end-to-end neural network framework that takes as input of the cascade graph and predicts the growth size.</a:t>
            </a:r>
          </a:p>
        </p:txBody>
      </p:sp>
      <p:sp>
        <p:nvSpPr>
          <p:cNvPr id="61" name="文本框 60"/>
          <p:cNvSpPr txBox="1"/>
          <p:nvPr/>
        </p:nvSpPr>
        <p:spPr>
          <a:xfrm>
            <a:off x="6582410" y="3241675"/>
            <a:ext cx="1635125" cy="46037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DeepCas</a:t>
            </a:r>
          </a:p>
        </p:txBody>
      </p:sp>
      <p:sp>
        <p:nvSpPr>
          <p:cNvPr id="62" name="文本框 61"/>
          <p:cNvSpPr txBox="1"/>
          <p:nvPr/>
        </p:nvSpPr>
        <p:spPr>
          <a:xfrm>
            <a:off x="9041130" y="3702050"/>
            <a:ext cx="2526665" cy="279971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We use </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DeepCon, DeepStr and DeepCon+DeepStr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to denote the three variants of our proposed methods, which take the embedding from Graph2_con, Graph2_str and both two as the input of MLP.</a:t>
            </a:r>
          </a:p>
        </p:txBody>
      </p:sp>
      <p:sp>
        <p:nvSpPr>
          <p:cNvPr id="64" name="文本框 63"/>
          <p:cNvSpPr txBox="1"/>
          <p:nvPr/>
        </p:nvSpPr>
        <p:spPr>
          <a:xfrm>
            <a:off x="9309100" y="3241675"/>
            <a:ext cx="2512695" cy="46037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Our methods</a:t>
            </a:r>
          </a:p>
        </p:txBody>
      </p:sp>
      <p:sp>
        <p:nvSpPr>
          <p:cNvPr id="40"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41" name="Rectangle 47"/>
          <p:cNvSpPr/>
          <p:nvPr/>
        </p:nvSpPr>
        <p:spPr>
          <a:xfrm>
            <a:off x="1273810" y="464185"/>
            <a:ext cx="3076575"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Baseline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P spid="61" grpId="0"/>
      <p:bldP spid="62"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598019" y="1744395"/>
            <a:ext cx="984738" cy="984738"/>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890004" y="1971127"/>
            <a:ext cx="391589" cy="500794"/>
            <a:chOff x="1605186" y="572440"/>
            <a:chExt cx="563562" cy="720725"/>
          </a:xfrm>
          <a:solidFill>
            <a:schemeClr val="bg1"/>
          </a:solidFill>
          <a:effectLst/>
        </p:grpSpPr>
        <p:sp>
          <p:nvSpPr>
            <p:cNvPr id="6"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9" name="直接连接符 8"/>
          <p:cNvCxnSpPr/>
          <p:nvPr/>
        </p:nvCxnSpPr>
        <p:spPr>
          <a:xfrm>
            <a:off x="2487754" y="3134748"/>
            <a:ext cx="7200000" cy="0"/>
          </a:xfrm>
          <a:prstGeom prst="line">
            <a:avLst/>
          </a:prstGeom>
          <a:ln w="12700">
            <a:solidFill>
              <a:srgbClr val="339A99"/>
            </a:solidFill>
          </a:ln>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84997" y="2746612"/>
            <a:ext cx="0" cy="792000"/>
          </a:xfrm>
          <a:prstGeom prst="line">
            <a:avLst/>
          </a:prstGeom>
          <a:ln w="19050">
            <a:solidFill>
              <a:srgbClr val="339A99"/>
            </a:solidFill>
          </a:ln>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507231" y="3142612"/>
            <a:ext cx="0" cy="792000"/>
          </a:xfrm>
          <a:prstGeom prst="line">
            <a:avLst/>
          </a:prstGeom>
          <a:ln w="19050">
            <a:solidFill>
              <a:srgbClr val="339A99"/>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91736" y="3142612"/>
            <a:ext cx="0" cy="792000"/>
          </a:xfrm>
          <a:prstGeom prst="line">
            <a:avLst/>
          </a:prstGeom>
          <a:ln w="19050">
            <a:solidFill>
              <a:srgbClr val="339A99"/>
            </a:solidFill>
          </a:ln>
          <a:effectLst/>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606925" y="3822700"/>
            <a:ext cx="2944495" cy="2562860"/>
          </a:xfrm>
          <a:prstGeom prst="roundRect">
            <a:avLst>
              <a:gd name="adj" fmla="val 7594"/>
            </a:avLst>
          </a:prstGeom>
          <a:solidFill>
            <a:srgbClr val="339A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725549" y="3420588"/>
            <a:ext cx="720000" cy="72000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863309" y="3612149"/>
            <a:ext cx="443375" cy="336878"/>
            <a:chOff x="4268086" y="4221191"/>
            <a:chExt cx="509646" cy="387231"/>
          </a:xfrm>
          <a:solidFill>
            <a:schemeClr val="bg1"/>
          </a:solidFill>
          <a:effectLst/>
        </p:grpSpPr>
        <p:sp>
          <p:nvSpPr>
            <p:cNvPr id="1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 name="圆角矩形 17"/>
          <p:cNvSpPr/>
          <p:nvPr/>
        </p:nvSpPr>
        <p:spPr>
          <a:xfrm>
            <a:off x="1036320" y="3822700"/>
            <a:ext cx="2944495" cy="2562860"/>
          </a:xfrm>
          <a:prstGeom prst="roundRect">
            <a:avLst>
              <a:gd name="adj" fmla="val 7594"/>
            </a:avLst>
          </a:prstGeom>
          <a:solidFill>
            <a:srgbClr val="339A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2147231" y="3420588"/>
            <a:ext cx="720000" cy="72000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340788" y="3642718"/>
            <a:ext cx="332886" cy="318365"/>
            <a:chOff x="1004888" y="993775"/>
            <a:chExt cx="2438400" cy="2332038"/>
          </a:xfrm>
          <a:solidFill>
            <a:schemeClr val="bg1"/>
          </a:solidFill>
          <a:effectLst/>
        </p:grpSpPr>
        <p:sp>
          <p:nvSpPr>
            <p:cNvPr id="21"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任意多边形 21"/>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3" name="圆角矩形 22"/>
          <p:cNvSpPr/>
          <p:nvPr/>
        </p:nvSpPr>
        <p:spPr>
          <a:xfrm>
            <a:off x="8176895" y="3822700"/>
            <a:ext cx="2944495" cy="2562860"/>
          </a:xfrm>
          <a:prstGeom prst="roundRect">
            <a:avLst>
              <a:gd name="adj" fmla="val 7594"/>
            </a:avLst>
          </a:prstGeom>
          <a:solidFill>
            <a:srgbClr val="339A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9302763" y="3420588"/>
            <a:ext cx="720000" cy="72000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7" name="文本框 26"/>
          <p:cNvSpPr txBox="1"/>
          <p:nvPr/>
        </p:nvSpPr>
        <p:spPr>
          <a:xfrm>
            <a:off x="1036555" y="4079505"/>
            <a:ext cx="3049145" cy="2306955"/>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We sample K = 200 paths each with length T = 10 from the cascade graph for DeepCas as suggested. For proposed DeepCon and DeepStr, we set T=14. The iteration number is 1000.</a:t>
            </a:r>
          </a:p>
        </p:txBody>
      </p:sp>
      <p:sp>
        <p:nvSpPr>
          <p:cNvPr id="29" name="文本框 28"/>
          <p:cNvSpPr txBox="1"/>
          <p:nvPr/>
        </p:nvSpPr>
        <p:spPr>
          <a:xfrm>
            <a:off x="4606675" y="4140768"/>
            <a:ext cx="3049145" cy="2030095"/>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For DeepCas, consistent with [Li et al., 2017], the mini batch size is set to 32 and the smoother  is set to 0.01. The node2vec hyper parameters p and q are set to 1</a:t>
            </a:r>
          </a:p>
        </p:txBody>
      </p:sp>
      <p:sp>
        <p:nvSpPr>
          <p:cNvPr id="31" name="文本框 30"/>
          <p:cNvSpPr txBox="1"/>
          <p:nvPr/>
        </p:nvSpPr>
        <p:spPr>
          <a:xfrm>
            <a:off x="8176811" y="4141040"/>
            <a:ext cx="3049145" cy="1476375"/>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The final sizes d of embedding when fed into a 4-layer MLP for the both data set are set to 64</a:t>
            </a:r>
          </a:p>
        </p:txBody>
      </p:sp>
      <p:sp>
        <p:nvSpPr>
          <p:cNvPr id="32"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33" name="Rectangle 47"/>
          <p:cNvSpPr/>
          <p:nvPr/>
        </p:nvSpPr>
        <p:spPr>
          <a:xfrm>
            <a:off x="1273810" y="464185"/>
            <a:ext cx="3236595"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parameter settings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3" grpId="0" animBg="1"/>
      <p:bldP spid="24" grpId="0" animBg="1"/>
      <p:bldP spid="25" grpId="0" animBg="1"/>
      <p:bldP spid="27" grpId="0"/>
      <p:bldP spid="29"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395" name="Rectangle 47"/>
          <p:cNvSpPr/>
          <p:nvPr/>
        </p:nvSpPr>
        <p:spPr>
          <a:xfrm>
            <a:off x="1274008" y="464024"/>
            <a:ext cx="2328518"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Performance</a:t>
            </a:r>
          </a:p>
        </p:txBody>
      </p:sp>
      <p:sp>
        <p:nvSpPr>
          <p:cNvPr id="399" name="Freeform 14"/>
          <p:cNvSpPr>
            <a:spLocks noEditPoints="1" noChangeArrowheads="1"/>
          </p:cNvSpPr>
          <p:nvPr/>
        </p:nvSpPr>
        <p:spPr bwMode="auto">
          <a:xfrm>
            <a:off x="1190943" y="2110740"/>
            <a:ext cx="1358900" cy="1365250"/>
          </a:xfrm>
          <a:custGeom>
            <a:avLst/>
            <a:gdLst>
              <a:gd name="T0" fmla="*/ 679450 w 294"/>
              <a:gd name="T1" fmla="*/ 0 h 295"/>
              <a:gd name="T2" fmla="*/ 0 w 294"/>
              <a:gd name="T3" fmla="*/ 684939 h 295"/>
              <a:gd name="T4" fmla="*/ 679450 w 294"/>
              <a:gd name="T5" fmla="*/ 1365250 h 295"/>
              <a:gd name="T6" fmla="*/ 1358900 w 294"/>
              <a:gd name="T7" fmla="*/ 684939 h 295"/>
              <a:gd name="T8" fmla="*/ 679450 w 294"/>
              <a:gd name="T9" fmla="*/ 0 h 295"/>
              <a:gd name="T10" fmla="*/ 679450 w 294"/>
              <a:gd name="T11" fmla="*/ 1022780 h 295"/>
              <a:gd name="T12" fmla="*/ 337414 w 294"/>
              <a:gd name="T13" fmla="*/ 684939 h 295"/>
              <a:gd name="T14" fmla="*/ 679450 w 294"/>
              <a:gd name="T15" fmla="*/ 342469 h 295"/>
              <a:gd name="T16" fmla="*/ 1021486 w 294"/>
              <a:gd name="T17" fmla="*/ 684939 h 295"/>
              <a:gd name="T18" fmla="*/ 679450 w 294"/>
              <a:gd name="T19" fmla="*/ 10227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65000"/>
            </a:schemeClr>
          </a:solidFill>
          <a:ln>
            <a:noFill/>
          </a:ln>
        </p:spPr>
        <p:txBody>
          <a:bodyPr/>
          <a:lstStyle/>
          <a:p>
            <a:endParaRPr lang="zh-CN" altLang="en-US"/>
          </a:p>
        </p:txBody>
      </p:sp>
      <p:sp>
        <p:nvSpPr>
          <p:cNvPr id="400" name="Freeform 15"/>
          <p:cNvSpPr>
            <a:spLocks noChangeArrowheads="1"/>
          </p:cNvSpPr>
          <p:nvPr/>
        </p:nvSpPr>
        <p:spPr bwMode="auto">
          <a:xfrm>
            <a:off x="821055" y="1788478"/>
            <a:ext cx="1003300" cy="2009775"/>
          </a:xfrm>
          <a:custGeom>
            <a:avLst/>
            <a:gdLst>
              <a:gd name="T0" fmla="*/ 499338 w 217"/>
              <a:gd name="T1" fmla="*/ 1007198 h 435"/>
              <a:gd name="T2" fmla="*/ 1003300 w 217"/>
              <a:gd name="T3" fmla="*/ 503599 h 435"/>
              <a:gd name="T4" fmla="*/ 1003300 w 217"/>
              <a:gd name="T5" fmla="*/ 0 h 435"/>
              <a:gd name="T6" fmla="*/ 0 w 217"/>
              <a:gd name="T7" fmla="*/ 1007198 h 435"/>
              <a:gd name="T8" fmla="*/ 1003300 w 217"/>
              <a:gd name="T9" fmla="*/ 2009775 h 435"/>
              <a:gd name="T10" fmla="*/ 1003300 w 217"/>
              <a:gd name="T11" fmla="*/ 1506176 h 435"/>
              <a:gd name="T12" fmla="*/ 499338 w 217"/>
              <a:gd name="T13" fmla="*/ 1007198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339A99"/>
          </a:solidFill>
          <a:ln>
            <a:noFill/>
          </a:ln>
        </p:spPr>
        <p:txBody>
          <a:bodyPr/>
          <a:lstStyle/>
          <a:p>
            <a:endParaRPr lang="zh-CN" altLang="en-US"/>
          </a:p>
        </p:txBody>
      </p:sp>
      <p:sp>
        <p:nvSpPr>
          <p:cNvPr id="409" name="文本框 408"/>
          <p:cNvSpPr txBox="1"/>
          <p:nvPr/>
        </p:nvSpPr>
        <p:spPr>
          <a:xfrm>
            <a:off x="562927" y="4463415"/>
            <a:ext cx="2519680" cy="1198880"/>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improvement of prediction accuracy</a:t>
            </a:r>
          </a:p>
        </p:txBody>
      </p:sp>
      <p:pic>
        <p:nvPicPr>
          <p:cNvPr id="2" name="图片 1"/>
          <p:cNvPicPr>
            <a:picLocks noChangeAspect="1"/>
          </p:cNvPicPr>
          <p:nvPr/>
        </p:nvPicPr>
        <p:blipFill>
          <a:blip r:embed="rId2"/>
          <a:srcRect r="39853"/>
          <a:stretch>
            <a:fillRect/>
          </a:stretch>
        </p:blipFill>
        <p:spPr>
          <a:xfrm>
            <a:off x="4110990" y="1050973"/>
            <a:ext cx="6516370" cy="4850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p:bldP spid="400" grpId="0" animBg="1"/>
      <p:bldP spid="4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395" name="Rectangle 47"/>
          <p:cNvSpPr/>
          <p:nvPr/>
        </p:nvSpPr>
        <p:spPr>
          <a:xfrm>
            <a:off x="1274008" y="464024"/>
            <a:ext cx="2328518"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Performance</a:t>
            </a:r>
          </a:p>
        </p:txBody>
      </p:sp>
      <p:sp>
        <p:nvSpPr>
          <p:cNvPr id="399" name="Freeform 14"/>
          <p:cNvSpPr>
            <a:spLocks noEditPoints="1" noChangeArrowheads="1"/>
          </p:cNvSpPr>
          <p:nvPr/>
        </p:nvSpPr>
        <p:spPr bwMode="auto">
          <a:xfrm>
            <a:off x="1190943" y="2110740"/>
            <a:ext cx="1358900" cy="1365250"/>
          </a:xfrm>
          <a:custGeom>
            <a:avLst/>
            <a:gdLst>
              <a:gd name="T0" fmla="*/ 679450 w 294"/>
              <a:gd name="T1" fmla="*/ 0 h 295"/>
              <a:gd name="T2" fmla="*/ 0 w 294"/>
              <a:gd name="T3" fmla="*/ 684939 h 295"/>
              <a:gd name="T4" fmla="*/ 679450 w 294"/>
              <a:gd name="T5" fmla="*/ 1365250 h 295"/>
              <a:gd name="T6" fmla="*/ 1358900 w 294"/>
              <a:gd name="T7" fmla="*/ 684939 h 295"/>
              <a:gd name="T8" fmla="*/ 679450 w 294"/>
              <a:gd name="T9" fmla="*/ 0 h 295"/>
              <a:gd name="T10" fmla="*/ 679450 w 294"/>
              <a:gd name="T11" fmla="*/ 1022780 h 295"/>
              <a:gd name="T12" fmla="*/ 337414 w 294"/>
              <a:gd name="T13" fmla="*/ 684939 h 295"/>
              <a:gd name="T14" fmla="*/ 679450 w 294"/>
              <a:gd name="T15" fmla="*/ 342469 h 295"/>
              <a:gd name="T16" fmla="*/ 1021486 w 294"/>
              <a:gd name="T17" fmla="*/ 684939 h 295"/>
              <a:gd name="T18" fmla="*/ 679450 w 294"/>
              <a:gd name="T19" fmla="*/ 10227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1">
              <a:lumMod val="65000"/>
            </a:schemeClr>
          </a:solidFill>
          <a:ln>
            <a:noFill/>
          </a:ln>
        </p:spPr>
        <p:txBody>
          <a:bodyPr/>
          <a:lstStyle/>
          <a:p>
            <a:endParaRPr lang="zh-CN" altLang="en-US"/>
          </a:p>
        </p:txBody>
      </p:sp>
      <p:sp>
        <p:nvSpPr>
          <p:cNvPr id="400" name="Freeform 15"/>
          <p:cNvSpPr>
            <a:spLocks noChangeArrowheads="1"/>
          </p:cNvSpPr>
          <p:nvPr/>
        </p:nvSpPr>
        <p:spPr bwMode="auto">
          <a:xfrm>
            <a:off x="821055" y="1788478"/>
            <a:ext cx="1003300" cy="2009775"/>
          </a:xfrm>
          <a:custGeom>
            <a:avLst/>
            <a:gdLst>
              <a:gd name="T0" fmla="*/ 499338 w 217"/>
              <a:gd name="T1" fmla="*/ 1007198 h 435"/>
              <a:gd name="T2" fmla="*/ 1003300 w 217"/>
              <a:gd name="T3" fmla="*/ 503599 h 435"/>
              <a:gd name="T4" fmla="*/ 1003300 w 217"/>
              <a:gd name="T5" fmla="*/ 0 h 435"/>
              <a:gd name="T6" fmla="*/ 0 w 217"/>
              <a:gd name="T7" fmla="*/ 1007198 h 435"/>
              <a:gd name="T8" fmla="*/ 1003300 w 217"/>
              <a:gd name="T9" fmla="*/ 2009775 h 435"/>
              <a:gd name="T10" fmla="*/ 1003300 w 217"/>
              <a:gd name="T11" fmla="*/ 1506176 h 435"/>
              <a:gd name="T12" fmla="*/ 499338 w 217"/>
              <a:gd name="T13" fmla="*/ 1007198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rgbClr val="339A99"/>
          </a:solidFill>
          <a:ln>
            <a:noFill/>
          </a:ln>
        </p:spPr>
        <p:txBody>
          <a:bodyPr/>
          <a:lstStyle/>
          <a:p>
            <a:endParaRPr lang="zh-CN" altLang="en-US"/>
          </a:p>
        </p:txBody>
      </p:sp>
      <p:sp>
        <p:nvSpPr>
          <p:cNvPr id="411" name="文本框 410"/>
          <p:cNvSpPr txBox="1"/>
          <p:nvPr/>
        </p:nvSpPr>
        <p:spPr>
          <a:xfrm>
            <a:off x="4303712" y="663721"/>
            <a:ext cx="6747510"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reduction of computational complexity</a:t>
            </a:r>
          </a:p>
        </p:txBody>
      </p:sp>
      <p:pic>
        <p:nvPicPr>
          <p:cNvPr id="3" name="图片 2"/>
          <p:cNvPicPr>
            <a:picLocks noChangeAspect="1"/>
          </p:cNvPicPr>
          <p:nvPr/>
        </p:nvPicPr>
        <p:blipFill>
          <a:blip r:embed="rId2"/>
          <a:srcRect r="44524"/>
          <a:stretch>
            <a:fillRect/>
          </a:stretch>
        </p:blipFill>
        <p:spPr>
          <a:xfrm>
            <a:off x="4568825" y="1788478"/>
            <a:ext cx="5428615" cy="39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p:bldP spid="400" grpId="0" animBg="1"/>
      <p:bldP spid="4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395" name="Rectangle 47"/>
          <p:cNvSpPr/>
          <p:nvPr/>
        </p:nvSpPr>
        <p:spPr>
          <a:xfrm>
            <a:off x="1274008" y="464024"/>
            <a:ext cx="2328518"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Performance</a:t>
            </a:r>
          </a:p>
        </p:txBody>
      </p:sp>
      <p:sp>
        <p:nvSpPr>
          <p:cNvPr id="405" name="Freeform 24"/>
          <p:cNvSpPr>
            <a:spLocks noEditPoints="1" noChangeArrowheads="1"/>
          </p:cNvSpPr>
          <p:nvPr/>
        </p:nvSpPr>
        <p:spPr bwMode="auto">
          <a:xfrm>
            <a:off x="9169400" y="2080260"/>
            <a:ext cx="1362075" cy="1365250"/>
          </a:xfrm>
          <a:custGeom>
            <a:avLst/>
            <a:gdLst>
              <a:gd name="T0" fmla="*/ 678729 w 295"/>
              <a:gd name="T1" fmla="*/ 0 h 295"/>
              <a:gd name="T2" fmla="*/ 0 w 295"/>
              <a:gd name="T3" fmla="*/ 684939 h 295"/>
              <a:gd name="T4" fmla="*/ 678729 w 295"/>
              <a:gd name="T5" fmla="*/ 1365250 h 295"/>
              <a:gd name="T6" fmla="*/ 1362075 w 295"/>
              <a:gd name="T7" fmla="*/ 684939 h 295"/>
              <a:gd name="T8" fmla="*/ 678729 w 295"/>
              <a:gd name="T9" fmla="*/ 0 h 295"/>
              <a:gd name="T10" fmla="*/ 678729 w 295"/>
              <a:gd name="T11" fmla="*/ 1022780 h 295"/>
              <a:gd name="T12" fmla="*/ 341673 w 295"/>
              <a:gd name="T13" fmla="*/ 684939 h 295"/>
              <a:gd name="T14" fmla="*/ 678729 w 295"/>
              <a:gd name="T15" fmla="*/ 342469 h 295"/>
              <a:gd name="T16" fmla="*/ 1020402 w 295"/>
              <a:gd name="T17" fmla="*/ 684939 h 295"/>
              <a:gd name="T18" fmla="*/ 678729 w 295"/>
              <a:gd name="T19" fmla="*/ 1022780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1">
              <a:lumMod val="65000"/>
            </a:schemeClr>
          </a:solidFill>
          <a:ln>
            <a:noFill/>
          </a:ln>
        </p:spPr>
        <p:txBody>
          <a:bodyPr/>
          <a:lstStyle/>
          <a:p>
            <a:endParaRPr lang="zh-CN" altLang="en-US"/>
          </a:p>
        </p:txBody>
      </p:sp>
      <p:sp>
        <p:nvSpPr>
          <p:cNvPr id="406" name="Freeform 25"/>
          <p:cNvSpPr>
            <a:spLocks noEditPoints="1" noChangeArrowheads="1"/>
          </p:cNvSpPr>
          <p:nvPr/>
        </p:nvSpPr>
        <p:spPr bwMode="auto">
          <a:xfrm>
            <a:off x="804286" y="1605598"/>
            <a:ext cx="2009775" cy="2009775"/>
          </a:xfrm>
          <a:custGeom>
            <a:avLst/>
            <a:gdLst>
              <a:gd name="T0" fmla="*/ 1002577 w 435"/>
              <a:gd name="T1" fmla="*/ 0 h 435"/>
              <a:gd name="T2" fmla="*/ 0 w 435"/>
              <a:gd name="T3" fmla="*/ 1007198 h 435"/>
              <a:gd name="T4" fmla="*/ 1002577 w 435"/>
              <a:gd name="T5" fmla="*/ 2009775 h 435"/>
              <a:gd name="T6" fmla="*/ 2009775 w 435"/>
              <a:gd name="T7" fmla="*/ 1007198 h 435"/>
              <a:gd name="T8" fmla="*/ 1002577 w 435"/>
              <a:gd name="T9" fmla="*/ 0 h 435"/>
              <a:gd name="T10" fmla="*/ 1002577 w 435"/>
              <a:gd name="T11" fmla="*/ 1506176 h 435"/>
              <a:gd name="T12" fmla="*/ 503599 w 435"/>
              <a:gd name="T13" fmla="*/ 1007198 h 435"/>
              <a:gd name="T14" fmla="*/ 1002577 w 435"/>
              <a:gd name="T15" fmla="*/ 503599 h 435"/>
              <a:gd name="T16" fmla="*/ 1506176 w 435"/>
              <a:gd name="T17" fmla="*/ 1007198 h 435"/>
              <a:gd name="T18" fmla="*/ 1002577 w 435"/>
              <a:gd name="T19" fmla="*/ 1506176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rgbClr val="339A99"/>
          </a:solidFill>
          <a:ln>
            <a:noFill/>
          </a:ln>
        </p:spPr>
        <p:txBody>
          <a:bodyPr/>
          <a:lstStyle/>
          <a:p>
            <a:endParaRPr lang="zh-CN" altLang="en-US"/>
          </a:p>
        </p:txBody>
      </p:sp>
      <p:sp>
        <p:nvSpPr>
          <p:cNvPr id="413" name="文本框 412"/>
          <p:cNvSpPr txBox="1"/>
          <p:nvPr/>
        </p:nvSpPr>
        <p:spPr>
          <a:xfrm>
            <a:off x="5342889" y="5729765"/>
            <a:ext cx="1362075" cy="82994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Robust results</a:t>
            </a:r>
          </a:p>
        </p:txBody>
      </p:sp>
      <p:pic>
        <p:nvPicPr>
          <p:cNvPr id="4" name="图片 -2147482615"/>
          <p:cNvPicPr>
            <a:picLocks noChangeAspect="1"/>
          </p:cNvPicPr>
          <p:nvPr/>
        </p:nvPicPr>
        <p:blipFill>
          <a:blip r:embed="rId2"/>
          <a:stretch>
            <a:fillRect/>
          </a:stretch>
        </p:blipFill>
        <p:spPr>
          <a:xfrm>
            <a:off x="3310255" y="1281900"/>
            <a:ext cx="5427345" cy="4060519"/>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animBg="1"/>
      <p:bldP spid="406" grpId="0" animBg="1"/>
      <p:bldP spid="4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4378325" cy="430530"/>
          </a:xfrm>
          <a:prstGeom prst="rect">
            <a:avLst/>
          </a:prstGeom>
        </p:spPr>
        <p:txBody>
          <a:bodyPr wrap="square" lIns="0" tIns="0" rIns="0" bIns="0">
            <a:spAutoFit/>
          </a:bodyPr>
          <a:lstStyle/>
          <a:p>
            <a:pPr algn="ctr"/>
            <a:r>
              <a:rPr lang="zh-CN" alt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Parameter Sensitivity</a:t>
            </a:r>
          </a:p>
        </p:txBody>
      </p:sp>
      <p:sp>
        <p:nvSpPr>
          <p:cNvPr id="69" name="Shape 6709"/>
          <p:cNvSpPr/>
          <p:nvPr/>
        </p:nvSpPr>
        <p:spPr>
          <a:xfrm>
            <a:off x="685483" y="1233805"/>
            <a:ext cx="4966652" cy="3367071"/>
          </a:xfrm>
          <a:prstGeom prst="rect">
            <a:avLst/>
          </a:prstGeom>
          <a:solidFill>
            <a:srgbClr val="339A99"/>
          </a:solidFill>
          <a:ln w="12700" cap="flat">
            <a:noFill/>
            <a:miter lim="400000"/>
          </a:ln>
          <a:effectLst/>
        </p:spPr>
        <p:txBody>
          <a:bodyPr wrap="square" lIns="38100" tIns="38100" rIns="38100" bIns="38100" numCol="1" anchor="ctr">
            <a:noAutofit/>
          </a:bodyPr>
          <a:lstStyle>
            <a:lvl1pPr algn="ctr">
              <a:defRPr sz="3000">
                <a:solidFill>
                  <a:srgbClr val="F6F6F6"/>
                </a:solidFill>
              </a:defRPr>
            </a:lvl1pPr>
          </a:lstStyle>
          <a:p>
            <a:pPr lvl="0" algn="l">
              <a:defRPr sz="1800">
                <a:solidFill>
                  <a:srgbClr val="000000"/>
                </a:solidFill>
              </a:defRPr>
            </a:pPr>
            <a:r>
              <a:rPr lang="zh-CN" altLang="en-US" sz="1800" b="1" dirty="0">
                <a:solidFill>
                  <a:schemeClr val="bg1"/>
                </a:solidFill>
                <a:latin typeface="微软雅黑" panose="020B0503020204020204" pitchFamily="34" charset="-122"/>
                <a:ea typeface="微软雅黑" panose="020B0503020204020204" pitchFamily="34" charset="-122"/>
                <a:sym typeface="+mn-ea"/>
              </a:rPr>
              <a:t>It is found that with the increase of T, the prediction declines at first and keep stable. This was can be explained that as the number of cascades in the sequence increase, the effect of each walk would capture more context within cascades and will reach a boundary. </a:t>
            </a:r>
            <a:endParaRPr lang="en-US" altLang="zh-CN" sz="1800" b="1" dirty="0">
              <a:solidFill>
                <a:schemeClr val="bg1"/>
              </a:solidFill>
              <a:latin typeface="微软雅黑" panose="020B0503020204020204" pitchFamily="34" charset="-122"/>
              <a:ea typeface="微软雅黑" panose="020B0503020204020204" pitchFamily="34" charset="-122"/>
              <a:sym typeface="+mn-ea"/>
            </a:endParaRPr>
          </a:p>
          <a:p>
            <a:pPr lvl="0" algn="l">
              <a:defRPr sz="1800">
                <a:solidFill>
                  <a:srgbClr val="000000"/>
                </a:solidFill>
              </a:defRPr>
            </a:pPr>
            <a:r>
              <a:rPr lang="zh-CN" altLang="en-US" sz="1800" b="1" dirty="0">
                <a:solidFill>
                  <a:schemeClr val="bg1"/>
                </a:solidFill>
                <a:latin typeface="微软雅黑" panose="020B0503020204020204" pitchFamily="34" charset="-122"/>
                <a:ea typeface="微软雅黑" panose="020B0503020204020204" pitchFamily="34" charset="-122"/>
                <a:sym typeface="+mn-ea"/>
              </a:rPr>
              <a:t>For d the optimal size is 64 as smaller vector will ignore some potential features and larger vector contains some redundant information.</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2"/>
          <a:stretch>
            <a:fillRect/>
          </a:stretch>
        </p:blipFill>
        <p:spPr>
          <a:xfrm>
            <a:off x="6271577" y="1233805"/>
            <a:ext cx="2425700" cy="1898650"/>
          </a:xfrm>
          <a:prstGeom prst="rect">
            <a:avLst/>
          </a:prstGeom>
          <a:noFill/>
          <a:ln w="9525">
            <a:noFill/>
          </a:ln>
        </p:spPr>
      </p:pic>
      <p:pic>
        <p:nvPicPr>
          <p:cNvPr id="10" name="图片 9"/>
          <p:cNvPicPr/>
          <p:nvPr/>
        </p:nvPicPr>
        <p:blipFill>
          <a:blip r:embed="rId3"/>
          <a:stretch>
            <a:fillRect/>
          </a:stretch>
        </p:blipFill>
        <p:spPr>
          <a:xfrm>
            <a:off x="9410700" y="1234440"/>
            <a:ext cx="2399030" cy="1898015"/>
          </a:xfrm>
          <a:prstGeom prst="rect">
            <a:avLst/>
          </a:prstGeom>
          <a:noFill/>
          <a:ln w="9525">
            <a:noFill/>
          </a:ln>
        </p:spPr>
      </p:pic>
      <p:pic>
        <p:nvPicPr>
          <p:cNvPr id="11" name="图片 10"/>
          <p:cNvPicPr/>
          <p:nvPr/>
        </p:nvPicPr>
        <p:blipFill>
          <a:blip r:embed="rId4"/>
          <a:stretch>
            <a:fillRect/>
          </a:stretch>
        </p:blipFill>
        <p:spPr>
          <a:xfrm>
            <a:off x="6272212" y="3932555"/>
            <a:ext cx="2373630" cy="1829435"/>
          </a:xfrm>
          <a:prstGeom prst="rect">
            <a:avLst/>
          </a:prstGeom>
          <a:noFill/>
          <a:ln w="9525">
            <a:noFill/>
          </a:ln>
        </p:spPr>
      </p:pic>
      <p:pic>
        <p:nvPicPr>
          <p:cNvPr id="12" name="图片 11"/>
          <p:cNvPicPr/>
          <p:nvPr/>
        </p:nvPicPr>
        <p:blipFill>
          <a:blip r:embed="rId5"/>
          <a:stretch>
            <a:fillRect/>
          </a:stretch>
        </p:blipFill>
        <p:spPr>
          <a:xfrm>
            <a:off x="9349105" y="3933190"/>
            <a:ext cx="2522855" cy="1828165"/>
          </a:xfrm>
          <a:prstGeom prst="rect">
            <a:avLst/>
          </a:prstGeom>
          <a:noFill/>
          <a:ln w="9525">
            <a:noFill/>
          </a:ln>
        </p:spPr>
      </p:pic>
      <p:sp>
        <p:nvSpPr>
          <p:cNvPr id="13" name="文本框 12"/>
          <p:cNvSpPr txBox="1"/>
          <p:nvPr/>
        </p:nvSpPr>
        <p:spPr>
          <a:xfrm>
            <a:off x="6238557" y="3223895"/>
            <a:ext cx="2602865" cy="275590"/>
          </a:xfrm>
          <a:prstGeom prst="rect">
            <a:avLst/>
          </a:prstGeom>
          <a:noFill/>
        </p:spPr>
        <p:txBody>
          <a:bodyPr wrap="square" rtlCol="0">
            <a:spAutoFit/>
          </a:bodyPr>
          <a:lstStyle/>
          <a:p>
            <a:r>
              <a:rPr lang="zh-CN" altLang="en-US" sz="1200"/>
              <a:t>(a) MSE v.s. walk length on AMINER</a:t>
            </a:r>
          </a:p>
        </p:txBody>
      </p:sp>
      <p:sp>
        <p:nvSpPr>
          <p:cNvPr id="14" name="文本框 13"/>
          <p:cNvSpPr txBox="1"/>
          <p:nvPr/>
        </p:nvSpPr>
        <p:spPr>
          <a:xfrm>
            <a:off x="9498330" y="5859780"/>
            <a:ext cx="2373630" cy="275590"/>
          </a:xfrm>
          <a:prstGeom prst="rect">
            <a:avLst/>
          </a:prstGeom>
          <a:noFill/>
        </p:spPr>
        <p:txBody>
          <a:bodyPr wrap="square" rtlCol="0">
            <a:spAutoFit/>
          </a:bodyPr>
          <a:lstStyle/>
          <a:p>
            <a:r>
              <a:rPr lang="zh-CN" altLang="en-US" sz="1200"/>
              <a:t>(d) MSE v.s. vector size on Weibo</a:t>
            </a:r>
          </a:p>
        </p:txBody>
      </p:sp>
      <p:sp>
        <p:nvSpPr>
          <p:cNvPr id="15" name="文本框 14"/>
          <p:cNvSpPr txBox="1"/>
          <p:nvPr/>
        </p:nvSpPr>
        <p:spPr>
          <a:xfrm>
            <a:off x="9498330" y="3223895"/>
            <a:ext cx="2548890" cy="275590"/>
          </a:xfrm>
          <a:prstGeom prst="rect">
            <a:avLst/>
          </a:prstGeom>
          <a:noFill/>
        </p:spPr>
        <p:txBody>
          <a:bodyPr wrap="square" rtlCol="0">
            <a:spAutoFit/>
          </a:bodyPr>
          <a:lstStyle/>
          <a:p>
            <a:r>
              <a:rPr lang="zh-CN" altLang="en-US" sz="1200"/>
              <a:t>(b) MSE v.s. vector size on AMINER</a:t>
            </a:r>
          </a:p>
        </p:txBody>
      </p:sp>
      <p:sp>
        <p:nvSpPr>
          <p:cNvPr id="16" name="文本框 15"/>
          <p:cNvSpPr txBox="1"/>
          <p:nvPr/>
        </p:nvSpPr>
        <p:spPr>
          <a:xfrm>
            <a:off x="6221412" y="5859780"/>
            <a:ext cx="2475865" cy="275590"/>
          </a:xfrm>
          <a:prstGeom prst="rect">
            <a:avLst/>
          </a:prstGeom>
          <a:noFill/>
        </p:spPr>
        <p:txBody>
          <a:bodyPr wrap="square" rtlCol="0">
            <a:spAutoFit/>
          </a:bodyPr>
          <a:lstStyle/>
          <a:p>
            <a:r>
              <a:rPr lang="zh-CN" altLang="en-US" sz="1200"/>
              <a:t>(c) MSE v.s. walk length on Weibo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56" name="Rectangle 47"/>
          <p:cNvSpPr/>
          <p:nvPr/>
        </p:nvSpPr>
        <p:spPr>
          <a:xfrm>
            <a:off x="1274008" y="464024"/>
            <a:ext cx="2328518"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Conclusions</a:t>
            </a:r>
          </a:p>
        </p:txBody>
      </p:sp>
      <p:grpSp>
        <p:nvGrpSpPr>
          <p:cNvPr id="57" name="组合 56"/>
          <p:cNvGrpSpPr/>
          <p:nvPr/>
        </p:nvGrpSpPr>
        <p:grpSpPr>
          <a:xfrm>
            <a:off x="1141805" y="2500459"/>
            <a:ext cx="1842896" cy="1742800"/>
            <a:chOff x="1017962" y="1558577"/>
            <a:chExt cx="2207996" cy="2088070"/>
          </a:xfrm>
          <a:solidFill>
            <a:srgbClr val="339A99">
              <a:alpha val="65000"/>
            </a:srgbClr>
          </a:solidFill>
        </p:grpSpPr>
        <p:sp>
          <p:nvSpPr>
            <p:cNvPr id="58" name="等腰三角形 57"/>
            <p:cNvSpPr/>
            <p:nvPr/>
          </p:nvSpPr>
          <p:spPr>
            <a:xfrm>
              <a:off x="1017962"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59" name="等腰三角形 58"/>
            <p:cNvSpPr/>
            <p:nvPr/>
          </p:nvSpPr>
          <p:spPr>
            <a:xfrm>
              <a:off x="1017962"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60" name="组合 59"/>
          <p:cNvGrpSpPr/>
          <p:nvPr/>
        </p:nvGrpSpPr>
        <p:grpSpPr>
          <a:xfrm flipV="1">
            <a:off x="7255745" y="2742185"/>
            <a:ext cx="1842896" cy="1742800"/>
            <a:chOff x="8997271" y="1558577"/>
            <a:chExt cx="2207996" cy="2088070"/>
          </a:xfrm>
          <a:solidFill>
            <a:srgbClr val="339A99">
              <a:alpha val="65000"/>
            </a:srgbClr>
          </a:solidFill>
        </p:grpSpPr>
        <p:sp>
          <p:nvSpPr>
            <p:cNvPr id="61" name="等腰三角形 60"/>
            <p:cNvSpPr/>
            <p:nvPr/>
          </p:nvSpPr>
          <p:spPr>
            <a:xfrm>
              <a:off x="8997271"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62" name="等腰三角形 61"/>
            <p:cNvSpPr/>
            <p:nvPr/>
          </p:nvSpPr>
          <p:spPr>
            <a:xfrm>
              <a:off x="8997271"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64" name="组合 63"/>
          <p:cNvGrpSpPr/>
          <p:nvPr/>
        </p:nvGrpSpPr>
        <p:grpSpPr>
          <a:xfrm flipV="1">
            <a:off x="3093750" y="2743222"/>
            <a:ext cx="1842896" cy="1742800"/>
            <a:chOff x="3467180" y="3932342"/>
            <a:chExt cx="2207996" cy="2088070"/>
          </a:xfrm>
          <a:solidFill>
            <a:srgbClr val="339A99">
              <a:alpha val="65000"/>
            </a:srgbClr>
          </a:solidFill>
        </p:grpSpPr>
        <p:sp>
          <p:nvSpPr>
            <p:cNvPr id="66" name="等腰三角形 65"/>
            <p:cNvSpPr/>
            <p:nvPr/>
          </p:nvSpPr>
          <p:spPr>
            <a:xfrm>
              <a:off x="3467180"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67" name="等腰三角形 66"/>
            <p:cNvSpPr/>
            <p:nvPr/>
          </p:nvSpPr>
          <p:spPr>
            <a:xfrm>
              <a:off x="3467180"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68" name="组合 67"/>
          <p:cNvGrpSpPr/>
          <p:nvPr/>
        </p:nvGrpSpPr>
        <p:grpSpPr>
          <a:xfrm>
            <a:off x="5174747" y="2500459"/>
            <a:ext cx="1842896" cy="1742800"/>
            <a:chOff x="6614571" y="3932342"/>
            <a:chExt cx="2207996" cy="2088070"/>
          </a:xfrm>
          <a:solidFill>
            <a:srgbClr val="339A99">
              <a:alpha val="65000"/>
            </a:srgbClr>
          </a:solidFill>
        </p:grpSpPr>
        <p:sp>
          <p:nvSpPr>
            <p:cNvPr id="69" name="等腰三角形 68"/>
            <p:cNvSpPr/>
            <p:nvPr/>
          </p:nvSpPr>
          <p:spPr>
            <a:xfrm>
              <a:off x="6614571" y="4116967"/>
              <a:ext cx="2207996" cy="1903445"/>
            </a:xfrm>
            <a:prstGeom prst="triangl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70" name="等腰三角形 69"/>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71" name="组合 70"/>
          <p:cNvGrpSpPr/>
          <p:nvPr/>
        </p:nvGrpSpPr>
        <p:grpSpPr>
          <a:xfrm>
            <a:off x="9290929" y="2500459"/>
            <a:ext cx="1842896" cy="1742800"/>
            <a:chOff x="6614571" y="3932342"/>
            <a:chExt cx="2207996" cy="2088070"/>
          </a:xfrm>
          <a:solidFill>
            <a:srgbClr val="339A99">
              <a:alpha val="65000"/>
            </a:srgbClr>
          </a:solidFill>
        </p:grpSpPr>
        <p:sp>
          <p:nvSpPr>
            <p:cNvPr id="72" name="等腰三角形 71"/>
            <p:cNvSpPr/>
            <p:nvPr/>
          </p:nvSpPr>
          <p:spPr>
            <a:xfrm>
              <a:off x="6614571"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73" name="等腰三角形 72"/>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sp>
        <p:nvSpPr>
          <p:cNvPr id="74" name="Freeform 70"/>
          <p:cNvSpPr>
            <a:spLocks noEditPoints="1"/>
          </p:cNvSpPr>
          <p:nvPr/>
        </p:nvSpPr>
        <p:spPr bwMode="auto">
          <a:xfrm>
            <a:off x="1827628" y="3294811"/>
            <a:ext cx="471249" cy="319812"/>
          </a:xfrm>
          <a:custGeom>
            <a:avLst/>
            <a:gdLst>
              <a:gd name="T0" fmla="*/ 157 w 200"/>
              <a:gd name="T1" fmla="*/ 0 h 136"/>
              <a:gd name="T2" fmla="*/ 44 w 200"/>
              <a:gd name="T3" fmla="*/ 0 h 136"/>
              <a:gd name="T4" fmla="*/ 0 w 200"/>
              <a:gd name="T5" fmla="*/ 48 h 136"/>
              <a:gd name="T6" fmla="*/ 0 w 200"/>
              <a:gd name="T7" fmla="*/ 136 h 136"/>
              <a:gd name="T8" fmla="*/ 200 w 200"/>
              <a:gd name="T9" fmla="*/ 136 h 136"/>
              <a:gd name="T10" fmla="*/ 200 w 200"/>
              <a:gd name="T11" fmla="*/ 48 h 136"/>
              <a:gd name="T12" fmla="*/ 157 w 200"/>
              <a:gd name="T13" fmla="*/ 0 h 136"/>
              <a:gd name="T14" fmla="*/ 48 w 200"/>
              <a:gd name="T15" fmla="*/ 8 h 136"/>
              <a:gd name="T16" fmla="*/ 153 w 200"/>
              <a:gd name="T17" fmla="*/ 8 h 136"/>
              <a:gd name="T18" fmla="*/ 190 w 200"/>
              <a:gd name="T19" fmla="*/ 48 h 136"/>
              <a:gd name="T20" fmla="*/ 128 w 200"/>
              <a:gd name="T21" fmla="*/ 48 h 136"/>
              <a:gd name="T22" fmla="*/ 100 w 200"/>
              <a:gd name="T23" fmla="*/ 75 h 136"/>
              <a:gd name="T24" fmla="*/ 72 w 200"/>
              <a:gd name="T25" fmla="*/ 48 h 136"/>
              <a:gd name="T26" fmla="*/ 11 w 200"/>
              <a:gd name="T27" fmla="*/ 48 h 136"/>
              <a:gd name="T28" fmla="*/ 48 w 200"/>
              <a:gd name="T2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lumMod val="95000"/>
            </a:schemeClr>
          </a:solidFill>
          <a:ln>
            <a:noFill/>
          </a:ln>
        </p:spPr>
        <p:txBody>
          <a:bodyPr vert="horz" wrap="square" lIns="91438" tIns="45719" rIns="91438" bIns="45719" numCol="1" anchor="t" anchorCtr="0" compatLnSpc="1"/>
          <a:lstStyle/>
          <a:p>
            <a:pPr>
              <a:lnSpc>
                <a:spcPct val="130000"/>
              </a:lnSpc>
            </a:pPr>
            <a:endParaRPr lang="zh-CN" altLang="en-US"/>
          </a:p>
        </p:txBody>
      </p:sp>
      <p:sp>
        <p:nvSpPr>
          <p:cNvPr id="75" name="Freeform 121"/>
          <p:cNvSpPr/>
          <p:nvPr/>
        </p:nvSpPr>
        <p:spPr bwMode="auto">
          <a:xfrm>
            <a:off x="3779575" y="3214780"/>
            <a:ext cx="471249" cy="433391"/>
          </a:xfrm>
          <a:custGeom>
            <a:avLst/>
            <a:gdLst>
              <a:gd name="T0" fmla="*/ 184 w 200"/>
              <a:gd name="T1" fmla="*/ 0 h 184"/>
              <a:gd name="T2" fmla="*/ 112 w 200"/>
              <a:gd name="T3" fmla="*/ 0 h 184"/>
              <a:gd name="T4" fmla="*/ 104 w 200"/>
              <a:gd name="T5" fmla="*/ 2 h 184"/>
              <a:gd name="T6" fmla="*/ 104 w 200"/>
              <a:gd name="T7" fmla="*/ 160 h 184"/>
              <a:gd name="T8" fmla="*/ 96 w 200"/>
              <a:gd name="T9" fmla="*/ 160 h 184"/>
              <a:gd name="T10" fmla="*/ 96 w 200"/>
              <a:gd name="T11" fmla="*/ 2 h 184"/>
              <a:gd name="T12" fmla="*/ 88 w 200"/>
              <a:gd name="T13" fmla="*/ 0 h 184"/>
              <a:gd name="T14" fmla="*/ 16 w 200"/>
              <a:gd name="T15" fmla="*/ 0 h 184"/>
              <a:gd name="T16" fmla="*/ 0 w 200"/>
              <a:gd name="T17" fmla="*/ 16 h 184"/>
              <a:gd name="T18" fmla="*/ 0 w 200"/>
              <a:gd name="T19" fmla="*/ 152 h 184"/>
              <a:gd name="T20" fmla="*/ 16 w 200"/>
              <a:gd name="T21" fmla="*/ 168 h 184"/>
              <a:gd name="T22" fmla="*/ 88 w 200"/>
              <a:gd name="T23" fmla="*/ 168 h 184"/>
              <a:gd name="T24" fmla="*/ 89 w 200"/>
              <a:gd name="T25" fmla="*/ 168 h 184"/>
              <a:gd name="T26" fmla="*/ 96 w 200"/>
              <a:gd name="T27" fmla="*/ 176 h 184"/>
              <a:gd name="T28" fmla="*/ 96 w 200"/>
              <a:gd name="T29" fmla="*/ 184 h 184"/>
              <a:gd name="T30" fmla="*/ 104 w 200"/>
              <a:gd name="T31" fmla="*/ 184 h 184"/>
              <a:gd name="T32" fmla="*/ 104 w 200"/>
              <a:gd name="T33" fmla="*/ 179 h 184"/>
              <a:gd name="T34" fmla="*/ 105 w 200"/>
              <a:gd name="T35" fmla="*/ 179 h 184"/>
              <a:gd name="T36" fmla="*/ 105 w 200"/>
              <a:gd name="T37" fmla="*/ 176 h 184"/>
              <a:gd name="T38" fmla="*/ 112 w 200"/>
              <a:gd name="T39" fmla="*/ 168 h 184"/>
              <a:gd name="T40" fmla="*/ 112 w 200"/>
              <a:gd name="T41" fmla="*/ 168 h 184"/>
              <a:gd name="T42" fmla="*/ 184 w 200"/>
              <a:gd name="T43" fmla="*/ 168 h 184"/>
              <a:gd name="T44" fmla="*/ 200 w 200"/>
              <a:gd name="T45" fmla="*/ 152 h 184"/>
              <a:gd name="T46" fmla="*/ 200 w 200"/>
              <a:gd name="T47" fmla="*/ 16 h 184"/>
              <a:gd name="T48" fmla="*/ 184 w 20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84">
                <a:moveTo>
                  <a:pt x="184" y="0"/>
                </a:moveTo>
                <a:cubicBezTo>
                  <a:pt x="112" y="0"/>
                  <a:pt x="112" y="0"/>
                  <a:pt x="112" y="0"/>
                </a:cubicBezTo>
                <a:cubicBezTo>
                  <a:pt x="109" y="0"/>
                  <a:pt x="107" y="1"/>
                  <a:pt x="104" y="2"/>
                </a:cubicBezTo>
                <a:cubicBezTo>
                  <a:pt x="104" y="160"/>
                  <a:pt x="104" y="160"/>
                  <a:pt x="104" y="160"/>
                </a:cubicBezTo>
                <a:cubicBezTo>
                  <a:pt x="96" y="160"/>
                  <a:pt x="96" y="160"/>
                  <a:pt x="96" y="160"/>
                </a:cubicBezTo>
                <a:cubicBezTo>
                  <a:pt x="96" y="2"/>
                  <a:pt x="96" y="2"/>
                  <a:pt x="96" y="2"/>
                </a:cubicBezTo>
                <a:cubicBezTo>
                  <a:pt x="94" y="1"/>
                  <a:pt x="91" y="0"/>
                  <a:pt x="88" y="0"/>
                </a:cubicBezTo>
                <a:cubicBezTo>
                  <a:pt x="16" y="0"/>
                  <a:pt x="16" y="0"/>
                  <a:pt x="16" y="0"/>
                </a:cubicBezTo>
                <a:cubicBezTo>
                  <a:pt x="8" y="0"/>
                  <a:pt x="0" y="7"/>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1"/>
                  <a:pt x="96" y="176"/>
                </a:cubicBezTo>
                <a:cubicBezTo>
                  <a:pt x="96" y="184"/>
                  <a:pt x="96" y="184"/>
                  <a:pt x="96" y="184"/>
                </a:cubicBezTo>
                <a:cubicBezTo>
                  <a:pt x="104" y="184"/>
                  <a:pt x="104" y="184"/>
                  <a:pt x="104" y="184"/>
                </a:cubicBezTo>
                <a:cubicBezTo>
                  <a:pt x="104" y="179"/>
                  <a:pt x="104" y="179"/>
                  <a:pt x="104" y="179"/>
                </a:cubicBezTo>
                <a:cubicBezTo>
                  <a:pt x="105" y="179"/>
                  <a:pt x="105" y="179"/>
                  <a:pt x="105" y="179"/>
                </a:cubicBezTo>
                <a:cubicBezTo>
                  <a:pt x="105" y="176"/>
                  <a:pt x="105" y="176"/>
                  <a:pt x="105" y="176"/>
                </a:cubicBezTo>
                <a:cubicBezTo>
                  <a:pt x="105" y="172"/>
                  <a:pt x="108" y="168"/>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7"/>
                  <a:pt x="193" y="0"/>
                  <a:pt x="184" y="0"/>
                </a:cubicBezTo>
                <a:close/>
              </a:path>
            </a:pathLst>
          </a:custGeom>
          <a:solidFill>
            <a:schemeClr val="bg1">
              <a:lumMod val="95000"/>
            </a:schemeClr>
          </a:solidFill>
          <a:ln>
            <a:noFill/>
          </a:ln>
        </p:spPr>
        <p:txBody>
          <a:bodyPr vert="horz" wrap="square" lIns="91438" tIns="45719" rIns="91438" bIns="45719" numCol="1" anchor="t" anchorCtr="0" compatLnSpc="1"/>
          <a:lstStyle/>
          <a:p>
            <a:pPr>
              <a:lnSpc>
                <a:spcPct val="130000"/>
              </a:lnSpc>
            </a:pPr>
            <a:endParaRPr lang="zh-CN" altLang="en-US"/>
          </a:p>
        </p:txBody>
      </p:sp>
      <p:cxnSp>
        <p:nvCxnSpPr>
          <p:cNvPr id="76" name="直接连接符 75"/>
          <p:cNvCxnSpPr/>
          <p:nvPr/>
        </p:nvCxnSpPr>
        <p:spPr>
          <a:xfrm flipH="1">
            <a:off x="1141806" y="467068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3118015" y="107550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215388" y="467068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9367960" y="467068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3224202" y="969492"/>
            <a:ext cx="1818640" cy="490220"/>
          </a:xfrm>
          <a:prstGeom prst="rect">
            <a:avLst/>
          </a:prstGeom>
          <a:noFill/>
        </p:spPr>
        <p:txBody>
          <a:bodyPr wrap="none" lIns="91436" tIns="45718" rIns="91436" bIns="45718" rtlCol="0">
            <a:spAutoFit/>
          </a:bodyPr>
          <a:lstStyle/>
          <a:p>
            <a:pPr algn="l">
              <a:lnSpc>
                <a:spcPct val="130000"/>
              </a:lnSpc>
            </a:pPr>
            <a:r>
              <a:rPr lang="en-US" altLang="zh-CN" sz="2000" b="1" dirty="0">
                <a:latin typeface="微软雅黑" panose="020B0503020204020204" pitchFamily="34" charset="-122"/>
                <a:ea typeface="微软雅黑" panose="020B0503020204020204" pitchFamily="34" charset="-122"/>
                <a:sym typeface="+mn-ea"/>
              </a:rPr>
              <a:t>Conclusion </a:t>
            </a: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cxnSp>
        <p:nvCxnSpPr>
          <p:cNvPr id="81" name="直接连接符 80"/>
          <p:cNvCxnSpPr/>
          <p:nvPr/>
        </p:nvCxnSpPr>
        <p:spPr>
          <a:xfrm flipH="1">
            <a:off x="7263696" y="107550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82" name="Freeform 25"/>
          <p:cNvSpPr>
            <a:spLocks noEditPoints="1"/>
          </p:cNvSpPr>
          <p:nvPr/>
        </p:nvSpPr>
        <p:spPr bwMode="auto">
          <a:xfrm>
            <a:off x="5889341" y="3256765"/>
            <a:ext cx="433868" cy="43386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chemeClr val="bg1">
              <a:lumMod val="95000"/>
            </a:schemeClr>
          </a:solidFill>
          <a:ln>
            <a:noFill/>
          </a:ln>
        </p:spPr>
        <p:txBody>
          <a:bodyPr vert="horz" wrap="square" lIns="91436" tIns="45718" rIns="91436" bIns="45718" numCol="1" anchor="t" anchorCtr="0" compatLnSpc="1"/>
          <a:lstStyle/>
          <a:p>
            <a:pPr>
              <a:lnSpc>
                <a:spcPct val="130000"/>
              </a:lnSpc>
            </a:pPr>
            <a:endParaRPr lang="zh-CN" altLang="en-US"/>
          </a:p>
        </p:txBody>
      </p:sp>
      <p:grpSp>
        <p:nvGrpSpPr>
          <p:cNvPr id="83" name="组合 82"/>
          <p:cNvGrpSpPr/>
          <p:nvPr/>
        </p:nvGrpSpPr>
        <p:grpSpPr>
          <a:xfrm>
            <a:off x="7951180" y="3205463"/>
            <a:ext cx="452025" cy="452025"/>
            <a:chOff x="413379" y="7611656"/>
            <a:chExt cx="452025" cy="452025"/>
          </a:xfrm>
          <a:solidFill>
            <a:schemeClr val="bg1">
              <a:lumMod val="95000"/>
            </a:schemeClr>
          </a:solidFill>
        </p:grpSpPr>
        <p:sp>
          <p:nvSpPr>
            <p:cNvPr id="84" name="Freeform 28"/>
            <p:cNvSpPr>
              <a:spLocks noEditPoints="1"/>
            </p:cNvSpPr>
            <p:nvPr/>
          </p:nvSpPr>
          <p:spPr bwMode="auto">
            <a:xfrm>
              <a:off x="413379" y="7611656"/>
              <a:ext cx="452025" cy="452025"/>
            </a:xfrm>
            <a:custGeom>
              <a:avLst/>
              <a:gdLst>
                <a:gd name="T0" fmla="*/ 100 w 200"/>
                <a:gd name="T1" fmla="*/ 0 h 200"/>
                <a:gd name="T2" fmla="*/ 100 w 200"/>
                <a:gd name="T3" fmla="*/ 0 h 200"/>
                <a:gd name="T4" fmla="*/ 100 w 200"/>
                <a:gd name="T5" fmla="*/ 0 h 200"/>
                <a:gd name="T6" fmla="*/ 100 w 200"/>
                <a:gd name="T7" fmla="*/ 0 h 200"/>
                <a:gd name="T8" fmla="*/ 0 w 200"/>
                <a:gd name="T9" fmla="*/ 100 h 200"/>
                <a:gd name="T10" fmla="*/ 100 w 200"/>
                <a:gd name="T11" fmla="*/ 200 h 200"/>
                <a:gd name="T12" fmla="*/ 100 w 200"/>
                <a:gd name="T13" fmla="*/ 200 h 200"/>
                <a:gd name="T14" fmla="*/ 100 w 200"/>
                <a:gd name="T15" fmla="*/ 200 h 200"/>
                <a:gd name="T16" fmla="*/ 100 w 200"/>
                <a:gd name="T17" fmla="*/ 200 h 200"/>
                <a:gd name="T18" fmla="*/ 200 w 200"/>
                <a:gd name="T19" fmla="*/ 100 h 200"/>
                <a:gd name="T20" fmla="*/ 100 w 200"/>
                <a:gd name="T21" fmla="*/ 0 h 200"/>
                <a:gd name="T22" fmla="*/ 100 w 200"/>
                <a:gd name="T23" fmla="*/ 192 h 200"/>
                <a:gd name="T24" fmla="*/ 100 w 200"/>
                <a:gd name="T25" fmla="*/ 192 h 200"/>
                <a:gd name="T26" fmla="*/ 100 w 200"/>
                <a:gd name="T27" fmla="*/ 192 h 200"/>
                <a:gd name="T28" fmla="*/ 100 w 200"/>
                <a:gd name="T29" fmla="*/ 192 h 200"/>
                <a:gd name="T30" fmla="*/ 8 w 200"/>
                <a:gd name="T31" fmla="*/ 100 h 200"/>
                <a:gd name="T32" fmla="*/ 100 w 200"/>
                <a:gd name="T33" fmla="*/ 8 h 200"/>
                <a:gd name="T34" fmla="*/ 100 w 200"/>
                <a:gd name="T35" fmla="*/ 8 h 200"/>
                <a:gd name="T36" fmla="*/ 100 w 200"/>
                <a:gd name="T37" fmla="*/ 8 h 200"/>
                <a:gd name="T38" fmla="*/ 100 w 200"/>
                <a:gd name="T39" fmla="*/ 8 h 200"/>
                <a:gd name="T40" fmla="*/ 192 w 200"/>
                <a:gd name="T41" fmla="*/ 100 h 200"/>
                <a:gd name="T42" fmla="*/ 100 w 200"/>
                <a:gd name="T4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5" name="Freeform 29"/>
            <p:cNvSpPr/>
            <p:nvPr/>
          </p:nvSpPr>
          <p:spPr bwMode="auto">
            <a:xfrm>
              <a:off x="648470" y="7745447"/>
              <a:ext cx="74541" cy="83142"/>
            </a:xfrm>
            <a:custGeom>
              <a:avLst/>
              <a:gdLst>
                <a:gd name="T0" fmla="*/ 28 w 33"/>
                <a:gd name="T1" fmla="*/ 0 h 37"/>
                <a:gd name="T2" fmla="*/ 0 w 33"/>
                <a:gd name="T3" fmla="*/ 4 h 37"/>
                <a:gd name="T4" fmla="*/ 0 w 33"/>
                <a:gd name="T5" fmla="*/ 37 h 37"/>
                <a:gd name="T6" fmla="*/ 33 w 33"/>
                <a:gd name="T7" fmla="*/ 37 h 37"/>
                <a:gd name="T8" fmla="*/ 28 w 33"/>
                <a:gd name="T9" fmla="*/ 0 h 37"/>
              </a:gdLst>
              <a:ahLst/>
              <a:cxnLst>
                <a:cxn ang="0">
                  <a:pos x="T0" y="T1"/>
                </a:cxn>
                <a:cxn ang="0">
                  <a:pos x="T2" y="T3"/>
                </a:cxn>
                <a:cxn ang="0">
                  <a:pos x="T4" y="T5"/>
                </a:cxn>
                <a:cxn ang="0">
                  <a:pos x="T6" y="T7"/>
                </a:cxn>
                <a:cxn ang="0">
                  <a:pos x="T8" y="T9"/>
                </a:cxn>
              </a:cxnLst>
              <a:rect l="0" t="0" r="r" b="b"/>
              <a:pathLst>
                <a:path w="33" h="37">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6" name="Freeform 30"/>
            <p:cNvSpPr/>
            <p:nvPr/>
          </p:nvSpPr>
          <p:spPr bwMode="auto">
            <a:xfrm>
              <a:off x="648470" y="7649882"/>
              <a:ext cx="58295" cy="88876"/>
            </a:xfrm>
            <a:custGeom>
              <a:avLst/>
              <a:gdLst>
                <a:gd name="T0" fmla="*/ 0 w 26"/>
                <a:gd name="T1" fmla="*/ 0 h 39"/>
                <a:gd name="T2" fmla="*/ 0 w 26"/>
                <a:gd name="T3" fmla="*/ 39 h 39"/>
                <a:gd name="T4" fmla="*/ 26 w 26"/>
                <a:gd name="T5" fmla="*/ 35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9" y="39"/>
                    <a:pt x="18" y="37"/>
                    <a:pt x="26" y="35"/>
                  </a:cubicBezTo>
                  <a:cubicBezTo>
                    <a:pt x="20" y="15"/>
                    <a:pt x="1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7" name="Freeform 31"/>
            <p:cNvSpPr/>
            <p:nvPr/>
          </p:nvSpPr>
          <p:spPr bwMode="auto">
            <a:xfrm>
              <a:off x="571062" y="7647970"/>
              <a:ext cx="59250" cy="90787"/>
            </a:xfrm>
            <a:custGeom>
              <a:avLst/>
              <a:gdLst>
                <a:gd name="T0" fmla="*/ 0 w 26"/>
                <a:gd name="T1" fmla="*/ 36 h 40"/>
                <a:gd name="T2" fmla="*/ 26 w 26"/>
                <a:gd name="T3" fmla="*/ 40 h 40"/>
                <a:gd name="T4" fmla="*/ 26 w 26"/>
                <a:gd name="T5" fmla="*/ 0 h 40"/>
                <a:gd name="T6" fmla="*/ 0 w 26"/>
                <a:gd name="T7" fmla="*/ 36 h 40"/>
              </a:gdLst>
              <a:ahLst/>
              <a:cxnLst>
                <a:cxn ang="0">
                  <a:pos x="T0" y="T1"/>
                </a:cxn>
                <a:cxn ang="0">
                  <a:pos x="T2" y="T3"/>
                </a:cxn>
                <a:cxn ang="0">
                  <a:pos x="T4" y="T5"/>
                </a:cxn>
                <a:cxn ang="0">
                  <a:pos x="T6" y="T7"/>
                </a:cxn>
              </a:cxnLst>
              <a:rect l="0" t="0" r="r" b="b"/>
              <a:pathLst>
                <a:path w="26" h="40">
                  <a:moveTo>
                    <a:pt x="0" y="36"/>
                  </a:moveTo>
                  <a:cubicBezTo>
                    <a:pt x="9" y="38"/>
                    <a:pt x="17" y="40"/>
                    <a:pt x="26" y="40"/>
                  </a:cubicBezTo>
                  <a:cubicBezTo>
                    <a:pt x="26" y="0"/>
                    <a:pt x="26" y="0"/>
                    <a:pt x="26" y="0"/>
                  </a:cubicBezTo>
                  <a:cubicBezTo>
                    <a:pt x="17" y="3"/>
                    <a:pt x="7" y="1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8" name="Freeform 32"/>
            <p:cNvSpPr/>
            <p:nvPr/>
          </p:nvSpPr>
          <p:spPr bwMode="auto">
            <a:xfrm>
              <a:off x="684786" y="7652749"/>
              <a:ext cx="89832" cy="71674"/>
            </a:xfrm>
            <a:custGeom>
              <a:avLst/>
              <a:gdLst>
                <a:gd name="T0" fmla="*/ 40 w 40"/>
                <a:gd name="T1" fmla="*/ 23 h 32"/>
                <a:gd name="T2" fmla="*/ 0 w 40"/>
                <a:gd name="T3" fmla="*/ 0 h 32"/>
                <a:gd name="T4" fmla="*/ 17 w 40"/>
                <a:gd name="T5" fmla="*/ 32 h 32"/>
                <a:gd name="T6" fmla="*/ 40 w 40"/>
                <a:gd name="T7" fmla="*/ 23 h 32"/>
              </a:gdLst>
              <a:ahLst/>
              <a:cxnLst>
                <a:cxn ang="0">
                  <a:pos x="T0" y="T1"/>
                </a:cxn>
                <a:cxn ang="0">
                  <a:pos x="T2" y="T3"/>
                </a:cxn>
                <a:cxn ang="0">
                  <a:pos x="T4" y="T5"/>
                </a:cxn>
                <a:cxn ang="0">
                  <a:pos x="T6" y="T7"/>
                </a:cxn>
              </a:cxnLst>
              <a:rect l="0" t="0" r="r" b="b"/>
              <a:pathLst>
                <a:path w="40" h="32">
                  <a:moveTo>
                    <a:pt x="40" y="23"/>
                  </a:moveTo>
                  <a:cubicBezTo>
                    <a:pt x="29" y="12"/>
                    <a:pt x="16" y="4"/>
                    <a:pt x="0" y="0"/>
                  </a:cubicBezTo>
                  <a:cubicBezTo>
                    <a:pt x="7" y="8"/>
                    <a:pt x="13" y="19"/>
                    <a:pt x="17" y="32"/>
                  </a:cubicBezTo>
                  <a:cubicBezTo>
                    <a:pt x="25" y="30"/>
                    <a:pt x="33" y="27"/>
                    <a:pt x="4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9" name="Freeform 33"/>
            <p:cNvSpPr/>
            <p:nvPr/>
          </p:nvSpPr>
          <p:spPr bwMode="auto">
            <a:xfrm>
              <a:off x="726835" y="7717733"/>
              <a:ext cx="102255" cy="110857"/>
            </a:xfrm>
            <a:custGeom>
              <a:avLst/>
              <a:gdLst>
                <a:gd name="T0" fmla="*/ 5 w 45"/>
                <a:gd name="T1" fmla="*/ 49 h 49"/>
                <a:gd name="T2" fmla="*/ 45 w 45"/>
                <a:gd name="T3" fmla="*/ 49 h 49"/>
                <a:gd name="T4" fmla="*/ 26 w 45"/>
                <a:gd name="T5" fmla="*/ 0 h 49"/>
                <a:gd name="T6" fmla="*/ 0 w 45"/>
                <a:gd name="T7" fmla="*/ 11 h 49"/>
                <a:gd name="T8" fmla="*/ 5 w 45"/>
                <a:gd name="T9" fmla="*/ 49 h 49"/>
              </a:gdLst>
              <a:ahLst/>
              <a:cxnLst>
                <a:cxn ang="0">
                  <a:pos x="T0" y="T1"/>
                </a:cxn>
                <a:cxn ang="0">
                  <a:pos x="T2" y="T3"/>
                </a:cxn>
                <a:cxn ang="0">
                  <a:pos x="T4" y="T5"/>
                </a:cxn>
                <a:cxn ang="0">
                  <a:pos x="T6" y="T7"/>
                </a:cxn>
                <a:cxn ang="0">
                  <a:pos x="T8" y="T9"/>
                </a:cxn>
              </a:cxnLst>
              <a:rect l="0" t="0" r="r" b="b"/>
              <a:pathLst>
                <a:path w="45" h="49">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0" name="Freeform 34"/>
            <p:cNvSpPr/>
            <p:nvPr/>
          </p:nvSpPr>
          <p:spPr bwMode="auto">
            <a:xfrm>
              <a:off x="557683" y="7745447"/>
              <a:ext cx="72630" cy="83142"/>
            </a:xfrm>
            <a:custGeom>
              <a:avLst/>
              <a:gdLst>
                <a:gd name="T0" fmla="*/ 0 w 32"/>
                <a:gd name="T1" fmla="*/ 37 h 37"/>
                <a:gd name="T2" fmla="*/ 32 w 32"/>
                <a:gd name="T3" fmla="*/ 37 h 37"/>
                <a:gd name="T4" fmla="*/ 32 w 32"/>
                <a:gd name="T5" fmla="*/ 4 h 37"/>
                <a:gd name="T6" fmla="*/ 4 w 32"/>
                <a:gd name="T7" fmla="*/ 0 h 37"/>
                <a:gd name="T8" fmla="*/ 0 w 32"/>
                <a:gd name="T9" fmla="*/ 37 h 37"/>
              </a:gdLst>
              <a:ahLst/>
              <a:cxnLst>
                <a:cxn ang="0">
                  <a:pos x="T0" y="T1"/>
                </a:cxn>
                <a:cxn ang="0">
                  <a:pos x="T2" y="T3"/>
                </a:cxn>
                <a:cxn ang="0">
                  <a:pos x="T4" y="T5"/>
                </a:cxn>
                <a:cxn ang="0">
                  <a:pos x="T6" y="T7"/>
                </a:cxn>
                <a:cxn ang="0">
                  <a:pos x="T8" y="T9"/>
                </a:cxn>
              </a:cxnLst>
              <a:rect l="0" t="0" r="r" b="b"/>
              <a:pathLst>
                <a:path w="32" h="37">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1" name="Freeform 35"/>
            <p:cNvSpPr/>
            <p:nvPr/>
          </p:nvSpPr>
          <p:spPr bwMode="auto">
            <a:xfrm>
              <a:off x="648470" y="7846747"/>
              <a:ext cx="74541" cy="81230"/>
            </a:xfrm>
            <a:custGeom>
              <a:avLst/>
              <a:gdLst>
                <a:gd name="T0" fmla="*/ 33 w 33"/>
                <a:gd name="T1" fmla="*/ 0 h 36"/>
                <a:gd name="T2" fmla="*/ 0 w 33"/>
                <a:gd name="T3" fmla="*/ 0 h 36"/>
                <a:gd name="T4" fmla="*/ 0 w 33"/>
                <a:gd name="T5" fmla="*/ 33 h 36"/>
                <a:gd name="T6" fmla="*/ 28 w 33"/>
                <a:gd name="T7" fmla="*/ 36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2" name="Freeform 36"/>
            <p:cNvSpPr/>
            <p:nvPr/>
          </p:nvSpPr>
          <p:spPr bwMode="auto">
            <a:xfrm>
              <a:off x="557683" y="7846747"/>
              <a:ext cx="72630" cy="81230"/>
            </a:xfrm>
            <a:custGeom>
              <a:avLst/>
              <a:gdLst>
                <a:gd name="T0" fmla="*/ 4 w 32"/>
                <a:gd name="T1" fmla="*/ 36 h 36"/>
                <a:gd name="T2" fmla="*/ 32 w 32"/>
                <a:gd name="T3" fmla="*/ 33 h 36"/>
                <a:gd name="T4" fmla="*/ 32 w 32"/>
                <a:gd name="T5" fmla="*/ 0 h 36"/>
                <a:gd name="T6" fmla="*/ 0 w 32"/>
                <a:gd name="T7" fmla="*/ 0 h 36"/>
                <a:gd name="T8" fmla="*/ 4 w 32"/>
                <a:gd name="T9" fmla="*/ 36 h 36"/>
              </a:gdLst>
              <a:ahLst/>
              <a:cxnLst>
                <a:cxn ang="0">
                  <a:pos x="T0" y="T1"/>
                </a:cxn>
                <a:cxn ang="0">
                  <a:pos x="T2" y="T3"/>
                </a:cxn>
                <a:cxn ang="0">
                  <a:pos x="T4" y="T5"/>
                </a:cxn>
                <a:cxn ang="0">
                  <a:pos x="T6" y="T7"/>
                </a:cxn>
                <a:cxn ang="0">
                  <a:pos x="T8" y="T9"/>
                </a:cxn>
              </a:cxnLst>
              <a:rect l="0" t="0" r="r" b="b"/>
              <a:pathLst>
                <a:path w="32" h="36">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3" name="Freeform 37"/>
            <p:cNvSpPr/>
            <p:nvPr/>
          </p:nvSpPr>
          <p:spPr bwMode="auto">
            <a:xfrm>
              <a:off x="571062" y="7937534"/>
              <a:ext cx="59250" cy="87920"/>
            </a:xfrm>
            <a:custGeom>
              <a:avLst/>
              <a:gdLst>
                <a:gd name="T0" fmla="*/ 26 w 26"/>
                <a:gd name="T1" fmla="*/ 39 h 39"/>
                <a:gd name="T2" fmla="*/ 26 w 26"/>
                <a:gd name="T3" fmla="*/ 0 h 39"/>
                <a:gd name="T4" fmla="*/ 0 w 26"/>
                <a:gd name="T5" fmla="*/ 3 h 39"/>
                <a:gd name="T6" fmla="*/ 26 w 26"/>
                <a:gd name="T7" fmla="*/ 39 h 39"/>
              </a:gdLst>
              <a:ahLst/>
              <a:cxnLst>
                <a:cxn ang="0">
                  <a:pos x="T0" y="T1"/>
                </a:cxn>
                <a:cxn ang="0">
                  <a:pos x="T2" y="T3"/>
                </a:cxn>
                <a:cxn ang="0">
                  <a:pos x="T4" y="T5"/>
                </a:cxn>
                <a:cxn ang="0">
                  <a:pos x="T6" y="T7"/>
                </a:cxn>
              </a:cxnLst>
              <a:rect l="0" t="0" r="r" b="b"/>
              <a:pathLst>
                <a:path w="26" h="39">
                  <a:moveTo>
                    <a:pt x="26" y="39"/>
                  </a:moveTo>
                  <a:cubicBezTo>
                    <a:pt x="26" y="0"/>
                    <a:pt x="26" y="0"/>
                    <a:pt x="26" y="0"/>
                  </a:cubicBezTo>
                  <a:cubicBezTo>
                    <a:pt x="17" y="0"/>
                    <a:pt x="9" y="1"/>
                    <a:pt x="0" y="3"/>
                  </a:cubicBezTo>
                  <a:cubicBezTo>
                    <a:pt x="7" y="23"/>
                    <a:pt x="17" y="37"/>
                    <a:pt x="2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4" name="Freeform 38"/>
            <p:cNvSpPr/>
            <p:nvPr/>
          </p:nvSpPr>
          <p:spPr bwMode="auto">
            <a:xfrm>
              <a:off x="684786" y="7948047"/>
              <a:ext cx="89832" cy="74541"/>
            </a:xfrm>
            <a:custGeom>
              <a:avLst/>
              <a:gdLst>
                <a:gd name="T0" fmla="*/ 0 w 40"/>
                <a:gd name="T1" fmla="*/ 33 h 33"/>
                <a:gd name="T2" fmla="*/ 40 w 40"/>
                <a:gd name="T3" fmla="*/ 10 h 33"/>
                <a:gd name="T4" fmla="*/ 17 w 40"/>
                <a:gd name="T5" fmla="*/ 0 h 33"/>
                <a:gd name="T6" fmla="*/ 0 w 40"/>
                <a:gd name="T7" fmla="*/ 33 h 33"/>
              </a:gdLst>
              <a:ahLst/>
              <a:cxnLst>
                <a:cxn ang="0">
                  <a:pos x="T0" y="T1"/>
                </a:cxn>
                <a:cxn ang="0">
                  <a:pos x="T2" y="T3"/>
                </a:cxn>
                <a:cxn ang="0">
                  <a:pos x="T4" y="T5"/>
                </a:cxn>
                <a:cxn ang="0">
                  <a:pos x="T6" y="T7"/>
                </a:cxn>
              </a:cxnLst>
              <a:rect l="0" t="0" r="r" b="b"/>
              <a:pathLst>
                <a:path w="40" h="33">
                  <a:moveTo>
                    <a:pt x="0" y="33"/>
                  </a:moveTo>
                  <a:cubicBezTo>
                    <a:pt x="16" y="29"/>
                    <a:pt x="30" y="21"/>
                    <a:pt x="40" y="10"/>
                  </a:cubicBezTo>
                  <a:cubicBezTo>
                    <a:pt x="33" y="6"/>
                    <a:pt x="25" y="3"/>
                    <a:pt x="17" y="0"/>
                  </a:cubicBezTo>
                  <a:cubicBezTo>
                    <a:pt x="13" y="14"/>
                    <a:pt x="7" y="25"/>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5" name="Freeform 39"/>
            <p:cNvSpPr/>
            <p:nvPr/>
          </p:nvSpPr>
          <p:spPr bwMode="auto">
            <a:xfrm>
              <a:off x="506078" y="7652749"/>
              <a:ext cx="89832" cy="71674"/>
            </a:xfrm>
            <a:custGeom>
              <a:avLst/>
              <a:gdLst>
                <a:gd name="T0" fmla="*/ 40 w 40"/>
                <a:gd name="T1" fmla="*/ 0 h 32"/>
                <a:gd name="T2" fmla="*/ 0 w 40"/>
                <a:gd name="T3" fmla="*/ 23 h 32"/>
                <a:gd name="T4" fmla="*/ 22 w 40"/>
                <a:gd name="T5" fmla="*/ 32 h 32"/>
                <a:gd name="T6" fmla="*/ 40 w 40"/>
                <a:gd name="T7" fmla="*/ 0 h 32"/>
              </a:gdLst>
              <a:ahLst/>
              <a:cxnLst>
                <a:cxn ang="0">
                  <a:pos x="T0" y="T1"/>
                </a:cxn>
                <a:cxn ang="0">
                  <a:pos x="T2" y="T3"/>
                </a:cxn>
                <a:cxn ang="0">
                  <a:pos x="T4" y="T5"/>
                </a:cxn>
                <a:cxn ang="0">
                  <a:pos x="T6" y="T7"/>
                </a:cxn>
              </a:cxnLst>
              <a:rect l="0" t="0" r="r" b="b"/>
              <a:pathLst>
                <a:path w="40" h="32">
                  <a:moveTo>
                    <a:pt x="40" y="0"/>
                  </a:moveTo>
                  <a:cubicBezTo>
                    <a:pt x="24" y="4"/>
                    <a:pt x="10" y="12"/>
                    <a:pt x="0" y="23"/>
                  </a:cubicBezTo>
                  <a:cubicBezTo>
                    <a:pt x="7" y="27"/>
                    <a:pt x="14" y="30"/>
                    <a:pt x="22" y="32"/>
                  </a:cubicBezTo>
                  <a:cubicBezTo>
                    <a:pt x="27" y="19"/>
                    <a:pt x="33" y="8"/>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6" name="Freeform 40"/>
            <p:cNvSpPr/>
            <p:nvPr/>
          </p:nvSpPr>
          <p:spPr bwMode="auto">
            <a:xfrm>
              <a:off x="726835" y="7846747"/>
              <a:ext cx="102255" cy="110857"/>
            </a:xfrm>
            <a:custGeom>
              <a:avLst/>
              <a:gdLst>
                <a:gd name="T0" fmla="*/ 0 w 45"/>
                <a:gd name="T1" fmla="*/ 38 h 49"/>
                <a:gd name="T2" fmla="*/ 26 w 45"/>
                <a:gd name="T3" fmla="*/ 49 h 49"/>
                <a:gd name="T4" fmla="*/ 45 w 45"/>
                <a:gd name="T5" fmla="*/ 0 h 49"/>
                <a:gd name="T6" fmla="*/ 5 w 45"/>
                <a:gd name="T7" fmla="*/ 0 h 49"/>
                <a:gd name="T8" fmla="*/ 0 w 45"/>
                <a:gd name="T9" fmla="*/ 38 h 49"/>
              </a:gdLst>
              <a:ahLst/>
              <a:cxnLst>
                <a:cxn ang="0">
                  <a:pos x="T0" y="T1"/>
                </a:cxn>
                <a:cxn ang="0">
                  <a:pos x="T2" y="T3"/>
                </a:cxn>
                <a:cxn ang="0">
                  <a:pos x="T4" y="T5"/>
                </a:cxn>
                <a:cxn ang="0">
                  <a:pos x="T6" y="T7"/>
                </a:cxn>
                <a:cxn ang="0">
                  <a:pos x="T8" y="T9"/>
                </a:cxn>
              </a:cxnLst>
              <a:rect l="0" t="0" r="r" b="b"/>
              <a:pathLst>
                <a:path w="45" h="49">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7" name="Freeform 41"/>
            <p:cNvSpPr/>
            <p:nvPr/>
          </p:nvSpPr>
          <p:spPr bwMode="auto">
            <a:xfrm>
              <a:off x="648470" y="7937534"/>
              <a:ext cx="58295" cy="87920"/>
            </a:xfrm>
            <a:custGeom>
              <a:avLst/>
              <a:gdLst>
                <a:gd name="T0" fmla="*/ 0 w 26"/>
                <a:gd name="T1" fmla="*/ 0 h 39"/>
                <a:gd name="T2" fmla="*/ 0 w 26"/>
                <a:gd name="T3" fmla="*/ 39 h 39"/>
                <a:gd name="T4" fmla="*/ 26 w 26"/>
                <a:gd name="T5" fmla="*/ 3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10" y="36"/>
                    <a:pt x="20" y="23"/>
                    <a:pt x="26" y="3"/>
                  </a:cubicBezTo>
                  <a:cubicBezTo>
                    <a:pt x="18" y="1"/>
                    <a:pt x="9"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8" name="Freeform 42"/>
            <p:cNvSpPr/>
            <p:nvPr/>
          </p:nvSpPr>
          <p:spPr bwMode="auto">
            <a:xfrm>
              <a:off x="449694" y="7717733"/>
              <a:ext cx="101300" cy="110857"/>
            </a:xfrm>
            <a:custGeom>
              <a:avLst/>
              <a:gdLst>
                <a:gd name="T0" fmla="*/ 45 w 45"/>
                <a:gd name="T1" fmla="*/ 10 h 49"/>
                <a:gd name="T2" fmla="*/ 19 w 45"/>
                <a:gd name="T3" fmla="*/ 0 h 49"/>
                <a:gd name="T4" fmla="*/ 0 w 45"/>
                <a:gd name="T5" fmla="*/ 49 h 49"/>
                <a:gd name="T6" fmla="*/ 40 w 45"/>
                <a:gd name="T7" fmla="*/ 49 h 49"/>
                <a:gd name="T8" fmla="*/ 45 w 45"/>
                <a:gd name="T9" fmla="*/ 10 h 49"/>
              </a:gdLst>
              <a:ahLst/>
              <a:cxnLst>
                <a:cxn ang="0">
                  <a:pos x="T0" y="T1"/>
                </a:cxn>
                <a:cxn ang="0">
                  <a:pos x="T2" y="T3"/>
                </a:cxn>
                <a:cxn ang="0">
                  <a:pos x="T4" y="T5"/>
                </a:cxn>
                <a:cxn ang="0">
                  <a:pos x="T6" y="T7"/>
                </a:cxn>
                <a:cxn ang="0">
                  <a:pos x="T8" y="T9"/>
                </a:cxn>
              </a:cxnLst>
              <a:rect l="0" t="0" r="r" b="b"/>
              <a:pathLst>
                <a:path w="45" h="49">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99" name="Freeform 43"/>
            <p:cNvSpPr/>
            <p:nvPr/>
          </p:nvSpPr>
          <p:spPr bwMode="auto">
            <a:xfrm>
              <a:off x="449694" y="7846747"/>
              <a:ext cx="101300" cy="110857"/>
            </a:xfrm>
            <a:custGeom>
              <a:avLst/>
              <a:gdLst>
                <a:gd name="T0" fmla="*/ 40 w 45"/>
                <a:gd name="T1" fmla="*/ 0 h 49"/>
                <a:gd name="T2" fmla="*/ 0 w 45"/>
                <a:gd name="T3" fmla="*/ 0 h 49"/>
                <a:gd name="T4" fmla="*/ 19 w 45"/>
                <a:gd name="T5" fmla="*/ 49 h 49"/>
                <a:gd name="T6" fmla="*/ 45 w 45"/>
                <a:gd name="T7" fmla="*/ 38 h 49"/>
                <a:gd name="T8" fmla="*/ 40 w 45"/>
                <a:gd name="T9" fmla="*/ 0 h 49"/>
              </a:gdLst>
              <a:ahLst/>
              <a:cxnLst>
                <a:cxn ang="0">
                  <a:pos x="T0" y="T1"/>
                </a:cxn>
                <a:cxn ang="0">
                  <a:pos x="T2" y="T3"/>
                </a:cxn>
                <a:cxn ang="0">
                  <a:pos x="T4" y="T5"/>
                </a:cxn>
                <a:cxn ang="0">
                  <a:pos x="T6" y="T7"/>
                </a:cxn>
                <a:cxn ang="0">
                  <a:pos x="T8" y="T9"/>
                </a:cxn>
              </a:cxnLst>
              <a:rect l="0" t="0" r="r" b="b"/>
              <a:pathLst>
                <a:path w="45" h="49">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100" name="Freeform 44"/>
            <p:cNvSpPr/>
            <p:nvPr/>
          </p:nvSpPr>
          <p:spPr bwMode="auto">
            <a:xfrm>
              <a:off x="503211" y="7948047"/>
              <a:ext cx="92699" cy="74541"/>
            </a:xfrm>
            <a:custGeom>
              <a:avLst/>
              <a:gdLst>
                <a:gd name="T0" fmla="*/ 0 w 41"/>
                <a:gd name="T1" fmla="*/ 10 h 33"/>
                <a:gd name="T2" fmla="*/ 41 w 41"/>
                <a:gd name="T3" fmla="*/ 33 h 33"/>
                <a:gd name="T4" fmla="*/ 23 w 41"/>
                <a:gd name="T5" fmla="*/ 0 h 33"/>
                <a:gd name="T6" fmla="*/ 0 w 41"/>
                <a:gd name="T7" fmla="*/ 10 h 33"/>
              </a:gdLst>
              <a:ahLst/>
              <a:cxnLst>
                <a:cxn ang="0">
                  <a:pos x="T0" y="T1"/>
                </a:cxn>
                <a:cxn ang="0">
                  <a:pos x="T2" y="T3"/>
                </a:cxn>
                <a:cxn ang="0">
                  <a:pos x="T4" y="T5"/>
                </a:cxn>
                <a:cxn ang="0">
                  <a:pos x="T6" y="T7"/>
                </a:cxn>
              </a:cxnLst>
              <a:rect l="0" t="0" r="r" b="b"/>
              <a:pathLst>
                <a:path w="41" h="33">
                  <a:moveTo>
                    <a:pt x="0" y="10"/>
                  </a:moveTo>
                  <a:cubicBezTo>
                    <a:pt x="11" y="21"/>
                    <a:pt x="25" y="29"/>
                    <a:pt x="41" y="33"/>
                  </a:cubicBezTo>
                  <a:cubicBezTo>
                    <a:pt x="33" y="25"/>
                    <a:pt x="28" y="14"/>
                    <a:pt x="23" y="0"/>
                  </a:cubicBezTo>
                  <a:cubicBezTo>
                    <a:pt x="15" y="3"/>
                    <a:pt x="8" y="6"/>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grpSp>
      <p:sp>
        <p:nvSpPr>
          <p:cNvPr id="101" name="Freeform 79"/>
          <p:cNvSpPr/>
          <p:nvPr/>
        </p:nvSpPr>
        <p:spPr bwMode="auto">
          <a:xfrm>
            <a:off x="9936701" y="3332564"/>
            <a:ext cx="542812" cy="341169"/>
          </a:xfrm>
          <a:custGeom>
            <a:avLst/>
            <a:gdLst>
              <a:gd name="T0" fmla="*/ 197 w 240"/>
              <a:gd name="T1" fmla="*/ 63 h 151"/>
              <a:gd name="T2" fmla="*/ 197 w 240"/>
              <a:gd name="T3" fmla="*/ 62 h 151"/>
              <a:gd name="T4" fmla="*/ 135 w 240"/>
              <a:gd name="T5" fmla="*/ 0 h 151"/>
              <a:gd name="T6" fmla="*/ 79 w 240"/>
              <a:gd name="T7" fmla="*/ 35 h 151"/>
              <a:gd name="T8" fmla="*/ 64 w 240"/>
              <a:gd name="T9" fmla="*/ 31 h 151"/>
              <a:gd name="T10" fmla="*/ 33 w 240"/>
              <a:gd name="T11" fmla="*/ 58 h 151"/>
              <a:gd name="T12" fmla="*/ 0 w 240"/>
              <a:gd name="T13" fmla="*/ 103 h 151"/>
              <a:gd name="T14" fmla="*/ 48 w 240"/>
              <a:gd name="T15" fmla="*/ 151 h 151"/>
              <a:gd name="T16" fmla="*/ 197 w 240"/>
              <a:gd name="T17" fmla="*/ 151 h 151"/>
              <a:gd name="T18" fmla="*/ 197 w 240"/>
              <a:gd name="T19" fmla="*/ 151 h 151"/>
              <a:gd name="T20" fmla="*/ 240 w 240"/>
              <a:gd name="T21" fmla="*/ 107 h 151"/>
              <a:gd name="T22" fmla="*/ 197 w 240"/>
              <a:gd name="T23" fmla="*/ 6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1">
                <a:moveTo>
                  <a:pt x="197" y="63"/>
                </a:moveTo>
                <a:cubicBezTo>
                  <a:pt x="197" y="63"/>
                  <a:pt x="197" y="62"/>
                  <a:pt x="197" y="62"/>
                </a:cubicBezTo>
                <a:cubicBezTo>
                  <a:pt x="197" y="27"/>
                  <a:pt x="169" y="0"/>
                  <a:pt x="135" y="0"/>
                </a:cubicBezTo>
                <a:cubicBezTo>
                  <a:pt x="110" y="0"/>
                  <a:pt x="89" y="14"/>
                  <a:pt x="79" y="35"/>
                </a:cubicBezTo>
                <a:cubicBezTo>
                  <a:pt x="74" y="33"/>
                  <a:pt x="70" y="31"/>
                  <a:pt x="64" y="31"/>
                </a:cubicBezTo>
                <a:cubicBezTo>
                  <a:pt x="49" y="31"/>
                  <a:pt x="35" y="43"/>
                  <a:pt x="33" y="58"/>
                </a:cubicBezTo>
                <a:cubicBezTo>
                  <a:pt x="14" y="65"/>
                  <a:pt x="0" y="82"/>
                  <a:pt x="0" y="103"/>
                </a:cubicBezTo>
                <a:cubicBezTo>
                  <a:pt x="0" y="130"/>
                  <a:pt x="22" y="151"/>
                  <a:pt x="48" y="151"/>
                </a:cubicBezTo>
                <a:cubicBezTo>
                  <a:pt x="197" y="151"/>
                  <a:pt x="197" y="151"/>
                  <a:pt x="197" y="151"/>
                </a:cubicBezTo>
                <a:cubicBezTo>
                  <a:pt x="197" y="151"/>
                  <a:pt x="197" y="151"/>
                  <a:pt x="197" y="151"/>
                </a:cubicBezTo>
                <a:cubicBezTo>
                  <a:pt x="221" y="151"/>
                  <a:pt x="240" y="132"/>
                  <a:pt x="240" y="107"/>
                </a:cubicBezTo>
                <a:cubicBezTo>
                  <a:pt x="240" y="83"/>
                  <a:pt x="221" y="64"/>
                  <a:pt x="197" y="63"/>
                </a:cubicBezTo>
                <a:close/>
              </a:path>
            </a:pathLst>
          </a:custGeom>
          <a:solidFill>
            <a:schemeClr val="bg1">
              <a:lumMod val="95000"/>
            </a:schemeClr>
          </a:solidFill>
          <a:ln>
            <a:noFill/>
          </a:ln>
        </p:spPr>
        <p:txBody>
          <a:bodyPr vert="horz" wrap="square" lIns="91436" tIns="45718" rIns="91436" bIns="45718" numCol="1" anchor="t" anchorCtr="0" compatLnSpc="1"/>
          <a:lstStyle/>
          <a:p>
            <a:pPr>
              <a:lnSpc>
                <a:spcPct val="130000"/>
              </a:lnSpc>
            </a:pPr>
            <a:endParaRPr lang="zh-CN" altLang="en-US"/>
          </a:p>
        </p:txBody>
      </p:sp>
      <p:sp>
        <p:nvSpPr>
          <p:cNvPr id="102" name="文本框 101"/>
          <p:cNvSpPr txBox="1"/>
          <p:nvPr/>
        </p:nvSpPr>
        <p:spPr>
          <a:xfrm>
            <a:off x="7345890" y="957721"/>
            <a:ext cx="1818640" cy="490220"/>
          </a:xfrm>
          <a:prstGeom prst="rect">
            <a:avLst/>
          </a:prstGeom>
          <a:noFill/>
        </p:spPr>
        <p:txBody>
          <a:bodyPr wrap="none" lIns="91436" tIns="45718" rIns="91436" bIns="45718" rtlCol="0">
            <a:spAutoFit/>
          </a:bodyPr>
          <a:lstStyle/>
          <a:p>
            <a:pPr algn="l">
              <a:lnSpc>
                <a:spcPct val="130000"/>
              </a:lnSpc>
            </a:pPr>
            <a:r>
              <a:rPr lang="en-US" altLang="zh-CN" sz="2000" b="1" dirty="0">
                <a:latin typeface="微软雅黑" panose="020B0503020204020204" pitchFamily="34" charset="-122"/>
                <a:ea typeface="微软雅黑" panose="020B0503020204020204" pitchFamily="34" charset="-122"/>
                <a:sym typeface="+mn-ea"/>
              </a:rPr>
              <a:t>Conclusion </a:t>
            </a:r>
            <a:r>
              <a:rPr lang="en-US" altLang="zh-CN" sz="2000" b="1" dirty="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1215599" y="4516614"/>
            <a:ext cx="1818640" cy="490220"/>
          </a:xfrm>
          <a:prstGeom prst="rect">
            <a:avLst/>
          </a:prstGeom>
          <a:noFill/>
        </p:spPr>
        <p:txBody>
          <a:bodyPr wrap="none" lIns="91436" tIns="45718" rIns="91436" bIns="45718" rtlCol="0">
            <a:spAutoFit/>
          </a:bodyPr>
          <a:lstStyle/>
          <a:p>
            <a:pPr>
              <a:lnSpc>
                <a:spcPct val="130000"/>
              </a:lnSpc>
            </a:pPr>
            <a:r>
              <a:rPr lang="en-US" altLang="zh-CN" sz="2000" b="1" dirty="0">
                <a:latin typeface="微软雅黑" panose="020B0503020204020204" pitchFamily="34" charset="-122"/>
                <a:ea typeface="微软雅黑" panose="020B0503020204020204" pitchFamily="34" charset="-122"/>
              </a:rPr>
              <a:t>Conclusion 1</a:t>
            </a:r>
            <a:endParaRPr lang="zh-CN" altLang="en-US" sz="2000" b="1" dirty="0">
              <a:latin typeface="微软雅黑" panose="020B0503020204020204" pitchFamily="34" charset="-122"/>
              <a:ea typeface="微软雅黑" panose="020B0503020204020204" pitchFamily="34" charset="-122"/>
            </a:endParaRPr>
          </a:p>
        </p:txBody>
      </p:sp>
      <p:sp>
        <p:nvSpPr>
          <p:cNvPr id="104" name="文本框 103"/>
          <p:cNvSpPr txBox="1"/>
          <p:nvPr/>
        </p:nvSpPr>
        <p:spPr>
          <a:xfrm>
            <a:off x="5301934" y="4516614"/>
            <a:ext cx="1818640" cy="490220"/>
          </a:xfrm>
          <a:prstGeom prst="rect">
            <a:avLst/>
          </a:prstGeom>
          <a:noFill/>
        </p:spPr>
        <p:txBody>
          <a:bodyPr wrap="none" lIns="91436" tIns="45718" rIns="91436" bIns="45718" rtlCol="0">
            <a:spAutoFit/>
          </a:bodyPr>
          <a:lstStyle/>
          <a:p>
            <a:pPr algn="l">
              <a:lnSpc>
                <a:spcPct val="130000"/>
              </a:lnSpc>
            </a:pPr>
            <a:r>
              <a:rPr lang="en-US" altLang="zh-CN" sz="2000" b="1" dirty="0">
                <a:latin typeface="微软雅黑" panose="020B0503020204020204" pitchFamily="34" charset="-122"/>
                <a:ea typeface="微软雅黑" panose="020B0503020204020204" pitchFamily="34" charset="-122"/>
                <a:sym typeface="+mn-ea"/>
              </a:rPr>
              <a:t>Conclusion </a:t>
            </a: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105" name="文本框 104"/>
          <p:cNvSpPr txBox="1"/>
          <p:nvPr/>
        </p:nvSpPr>
        <p:spPr>
          <a:xfrm>
            <a:off x="9462061" y="4516613"/>
            <a:ext cx="1818640" cy="490220"/>
          </a:xfrm>
          <a:prstGeom prst="rect">
            <a:avLst/>
          </a:prstGeom>
          <a:noFill/>
        </p:spPr>
        <p:txBody>
          <a:bodyPr wrap="none" lIns="91436" tIns="45718" rIns="91436" bIns="45718" rtlCol="0">
            <a:spAutoFit/>
          </a:bodyPr>
          <a:lstStyle/>
          <a:p>
            <a:pPr algn="l">
              <a:lnSpc>
                <a:spcPct val="130000"/>
              </a:lnSpc>
            </a:pPr>
            <a:r>
              <a:rPr lang="en-US" altLang="zh-CN" sz="2000" b="1" dirty="0">
                <a:latin typeface="微软雅黑" panose="020B0503020204020204" pitchFamily="34" charset="-122"/>
                <a:ea typeface="微软雅黑" panose="020B0503020204020204" pitchFamily="34" charset="-122"/>
                <a:sym typeface="+mn-ea"/>
              </a:rPr>
              <a:t>Conclusion </a:t>
            </a:r>
            <a:r>
              <a:rPr lang="en-US" altLang="zh-CN" sz="2000" b="1" dirty="0">
                <a:latin typeface="微软雅黑" panose="020B0503020204020204" pitchFamily="34" charset="-122"/>
                <a:ea typeface="微软雅黑" panose="020B0503020204020204" pitchFamily="34" charset="-122"/>
              </a:rPr>
              <a:t>5</a:t>
            </a:r>
            <a:endParaRPr lang="zh-CN" altLang="en-US" sz="2000" b="1" dirty="0">
              <a:latin typeface="微软雅黑" panose="020B0503020204020204" pitchFamily="34" charset="-122"/>
              <a:ea typeface="微软雅黑" panose="020B0503020204020204" pitchFamily="34" charset="-122"/>
            </a:endParaRPr>
          </a:p>
        </p:txBody>
      </p:sp>
      <p:sp>
        <p:nvSpPr>
          <p:cNvPr id="106" name="TextBox 36"/>
          <p:cNvSpPr txBox="1">
            <a:spLocks noChangeArrowheads="1"/>
          </p:cNvSpPr>
          <p:nvPr/>
        </p:nvSpPr>
        <p:spPr bwMode="auto">
          <a:xfrm>
            <a:off x="3202305" y="1393825"/>
            <a:ext cx="387921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A high-order graph is firstly constructed to capture the node-content and structure similarity, followed by a semi-supervised skip-gram model by integrating minimization of the estimated loss of training cascades with MLP predictor.</a:t>
            </a:r>
          </a:p>
        </p:txBody>
      </p:sp>
      <p:sp>
        <p:nvSpPr>
          <p:cNvPr id="107" name="TextBox 36"/>
          <p:cNvSpPr txBox="1">
            <a:spLocks noChangeArrowheads="1"/>
          </p:cNvSpPr>
          <p:nvPr/>
        </p:nvSpPr>
        <p:spPr bwMode="auto">
          <a:xfrm>
            <a:off x="7322685" y="1375762"/>
            <a:ext cx="242857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One important future work would be how to encode other rich information if available in addition to the graph structure and node identities of cascades</a:t>
            </a:r>
          </a:p>
        </p:txBody>
      </p:sp>
      <p:sp>
        <p:nvSpPr>
          <p:cNvPr id="108" name="TextBox 36"/>
          <p:cNvSpPr txBox="1">
            <a:spLocks noChangeArrowheads="1"/>
          </p:cNvSpPr>
          <p:nvPr/>
        </p:nvSpPr>
        <p:spPr bwMode="auto">
          <a:xfrm>
            <a:off x="1219200" y="4987925"/>
            <a:ext cx="2758440"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We present a end-to-end deep neural network model for cascade prediction by learning the embedding of the cascade as a whole rather than aggregating embeddings of each nodes in cascade.</a:t>
            </a:r>
          </a:p>
        </p:txBody>
      </p:sp>
      <p:sp>
        <p:nvSpPr>
          <p:cNvPr id="109" name="TextBox 36"/>
          <p:cNvSpPr txBox="1">
            <a:spLocks noChangeArrowheads="1"/>
          </p:cNvSpPr>
          <p:nvPr/>
        </p:nvSpPr>
        <p:spPr bwMode="auto">
          <a:xfrm>
            <a:off x="5301964" y="5006896"/>
            <a:ext cx="2428578"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The proposed method can perform better than feature-based and node embedding-based methods, with lower computation cost and robust results over iterations.</a:t>
            </a:r>
          </a:p>
        </p:txBody>
      </p:sp>
      <p:sp>
        <p:nvSpPr>
          <p:cNvPr id="110" name="TextBox 36"/>
          <p:cNvSpPr txBox="1">
            <a:spLocks noChangeArrowheads="1"/>
          </p:cNvSpPr>
          <p:nvPr/>
        </p:nvSpPr>
        <p:spPr bwMode="auto">
          <a:xfrm>
            <a:off x="9367960" y="5002890"/>
            <a:ext cx="242857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latin typeface="Arial" panose="020B0604020202020204" pitchFamily="34" charset="0"/>
                <a:ea typeface="微软雅黑" panose="020B0503020204020204" pitchFamily="34" charset="-122"/>
                <a:sym typeface="Arial" panose="020B0604020202020204" pitchFamily="34" charset="0"/>
              </a:rPr>
              <a:t> how to exploit other deep neural network, e.g. autoencoder, recurrent neural network, to improve the prediction accuracy.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80" grpId="0"/>
      <p:bldP spid="82" grpId="0" animBg="1"/>
      <p:bldP spid="101" grpId="0" animBg="1"/>
      <p:bldP spid="102" grpId="0"/>
      <p:bldP spid="103" grpId="0"/>
      <p:bldP spid="104" grpId="0"/>
      <p:bldP spid="105" grpId="0"/>
      <p:bldP spid="106" grpId="0"/>
      <p:bldP spid="107" grpId="0"/>
      <p:bldP spid="108" grpId="0"/>
      <p:bldP spid="109" grpId="0"/>
      <p:bldP spid="1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025748"/>
            <a:ext cx="12192000" cy="2954215"/>
          </a:xfrm>
          <a:prstGeom prst="rect">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20" y="1178019"/>
            <a:ext cx="4514681" cy="4649671"/>
          </a:xfrm>
          <a:prstGeom prst="rect">
            <a:avLst/>
          </a:prstGeom>
        </p:spPr>
      </p:pic>
      <p:sp>
        <p:nvSpPr>
          <p:cNvPr id="9" name="文本框 8"/>
          <p:cNvSpPr txBox="1"/>
          <p:nvPr/>
        </p:nvSpPr>
        <p:spPr>
          <a:xfrm>
            <a:off x="6025660" y="2686929"/>
            <a:ext cx="5654166" cy="1692771"/>
          </a:xfrm>
          <a:prstGeom prst="rect">
            <a:avLst/>
          </a:prstGeom>
          <a:noFill/>
        </p:spPr>
        <p:txBody>
          <a:bodyPr wrap="square" rtlCol="0">
            <a:spAutoFit/>
          </a:bodyPr>
          <a:lstStyle/>
          <a:p>
            <a:r>
              <a:rPr lang="en-US" altLang="zh-CN" sz="5200" b="1" dirty="0">
                <a:solidFill>
                  <a:schemeClr val="bg1"/>
                </a:solidFill>
                <a:latin typeface="微软雅黑" panose="020B0503020204020204" pitchFamily="34" charset="-122"/>
                <a:ea typeface="微软雅黑" panose="020B0503020204020204" pitchFamily="34" charset="-122"/>
              </a:rPr>
              <a:t>THANKS for Your attention!</a:t>
            </a:r>
          </a:p>
        </p:txBody>
      </p:sp>
      <p:pic>
        <p:nvPicPr>
          <p:cNvPr id="3" name="图片 2" descr="logo"/>
          <p:cNvPicPr>
            <a:picLocks noChangeAspect="1"/>
          </p:cNvPicPr>
          <p:nvPr/>
        </p:nvPicPr>
        <p:blipFill>
          <a:blip r:embed="rId3"/>
          <a:stretch>
            <a:fillRect/>
          </a:stretch>
        </p:blipFill>
        <p:spPr>
          <a:xfrm>
            <a:off x="6904355" y="5412740"/>
            <a:ext cx="4488180" cy="1022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041125-7EC2-487A-90BE-F410E52A5D04}"/>
              </a:ext>
            </a:extLst>
          </p:cNvPr>
          <p:cNvSpPr>
            <a:spLocks noGrp="1"/>
          </p:cNvSpPr>
          <p:nvPr>
            <p:ph type="title"/>
          </p:nvPr>
        </p:nvSpPr>
        <p:spPr/>
        <p:txBody>
          <a:bodyPr/>
          <a:lstStyle/>
          <a:p>
            <a:r>
              <a:rPr lang="en-US" altLang="zh-CN"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Background</a:t>
            </a:r>
            <a:endParaRPr lang="zh-CN" altLang="en-US" dirty="0"/>
          </a:p>
        </p:txBody>
      </p:sp>
      <p:pic>
        <p:nvPicPr>
          <p:cNvPr id="3" name="图片 2">
            <a:extLst>
              <a:ext uri="{FF2B5EF4-FFF2-40B4-BE49-F238E27FC236}">
                <a16:creationId xmlns:a16="http://schemas.microsoft.com/office/drawing/2014/main" id="{341C620A-8AAD-4857-A1A2-5FA8B30DD03C}"/>
              </a:ext>
            </a:extLst>
          </p:cNvPr>
          <p:cNvPicPr>
            <a:picLocks noChangeAspect="1"/>
          </p:cNvPicPr>
          <p:nvPr/>
        </p:nvPicPr>
        <p:blipFill>
          <a:blip r:embed="rId2"/>
          <a:srcRect t="20110" r="5584" b="13644"/>
          <a:stretch>
            <a:fillRect/>
          </a:stretch>
        </p:blipFill>
        <p:spPr>
          <a:xfrm>
            <a:off x="5821419" y="365125"/>
            <a:ext cx="2507272" cy="1156991"/>
          </a:xfrm>
          <a:prstGeom prst="ellipse">
            <a:avLst/>
          </a:prstGeom>
        </p:spPr>
      </p:pic>
      <p:pic>
        <p:nvPicPr>
          <p:cNvPr id="4" name="图片 3">
            <a:extLst>
              <a:ext uri="{FF2B5EF4-FFF2-40B4-BE49-F238E27FC236}">
                <a16:creationId xmlns:a16="http://schemas.microsoft.com/office/drawing/2014/main" id="{0529E9BD-4F18-40D2-A799-C0AD7447F2F2}"/>
              </a:ext>
            </a:extLst>
          </p:cNvPr>
          <p:cNvPicPr>
            <a:picLocks noChangeAspect="1"/>
          </p:cNvPicPr>
          <p:nvPr/>
        </p:nvPicPr>
        <p:blipFill>
          <a:blip r:embed="rId3"/>
          <a:stretch>
            <a:fillRect/>
          </a:stretch>
        </p:blipFill>
        <p:spPr>
          <a:xfrm>
            <a:off x="9232194" y="365125"/>
            <a:ext cx="815052" cy="815052"/>
          </a:xfrm>
          <a:prstGeom prst="rect">
            <a:avLst/>
          </a:prstGeom>
        </p:spPr>
      </p:pic>
      <p:sp>
        <p:nvSpPr>
          <p:cNvPr id="5" name="文本框 4">
            <a:extLst>
              <a:ext uri="{FF2B5EF4-FFF2-40B4-BE49-F238E27FC236}">
                <a16:creationId xmlns:a16="http://schemas.microsoft.com/office/drawing/2014/main" id="{80848223-FF25-4A28-89BA-A7B21250255D}"/>
              </a:ext>
            </a:extLst>
          </p:cNvPr>
          <p:cNvSpPr txBox="1"/>
          <p:nvPr/>
        </p:nvSpPr>
        <p:spPr>
          <a:xfrm>
            <a:off x="687925" y="1522116"/>
            <a:ext cx="10266988" cy="33510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The ubiquity emergence of online social platforms</a:t>
            </a:r>
            <a:r>
              <a:rPr lang="en-US" altLang="zh-CN" sz="2400" dirty="0">
                <a:latin typeface="微软雅黑" panose="020B0503020204020204" pitchFamily="34" charset="-122"/>
                <a:ea typeface="微软雅黑" panose="020B0503020204020204" pitchFamily="34" charset="-122"/>
              </a:rPr>
              <a:t>.</a:t>
            </a:r>
          </a:p>
          <a:p>
            <a:pPr marL="342900" indent="-342900">
              <a:lnSpc>
                <a:spcPct val="150000"/>
              </a:lnSpc>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eing able to </a:t>
            </a:r>
            <a:r>
              <a:rPr lang="zh-CN" altLang="en-US" sz="2400" dirty="0">
                <a:solidFill>
                  <a:srgbClr val="FF0000"/>
                </a:solidFill>
                <a:latin typeface="微软雅黑" panose="020B0503020204020204" pitchFamily="34" charset="-122"/>
                <a:ea typeface="微软雅黑" panose="020B0503020204020204" pitchFamily="34" charset="-122"/>
              </a:rPr>
              <a:t>accurately predict the future size of information cascades </a:t>
            </a:r>
            <a:r>
              <a:rPr lang="zh-CN" altLang="en-US" sz="2400" dirty="0">
                <a:latin typeface="微软雅黑" panose="020B0503020204020204" pitchFamily="34" charset="-122"/>
                <a:ea typeface="微软雅黑" panose="020B0503020204020204" pitchFamily="34" charset="-122"/>
              </a:rPr>
              <a:t>will benefit both users and the owners of platforms a lot.</a:t>
            </a:r>
            <a:endParaRPr lang="en-US" altLang="zh-CN" sz="24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Though it is challenging to predict the popularity of these contents，many have proved </a:t>
            </a:r>
            <a:r>
              <a:rPr lang="zh-CN" altLang="en-US" sz="2400" dirty="0">
                <a:solidFill>
                  <a:srgbClr val="FF0000"/>
                </a:solidFill>
                <a:latin typeface="微软雅黑" panose="020B0503020204020204" pitchFamily="34" charset="-122"/>
                <a:ea typeface="微软雅黑" panose="020B0503020204020204" pitchFamily="34" charset="-122"/>
              </a:rPr>
              <a:t>the predictability of cascades and develop many methods to solve it</a:t>
            </a:r>
            <a:endParaRPr lang="zh-CN" altLang="en-US" sz="24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39332FEB-650A-4854-81EA-9D082FC5CCC9}"/>
              </a:ext>
            </a:extLst>
          </p:cNvPr>
          <p:cNvPicPr>
            <a:picLocks noChangeAspect="1"/>
          </p:cNvPicPr>
          <p:nvPr/>
        </p:nvPicPr>
        <p:blipFill>
          <a:blip r:embed="rId4"/>
          <a:stretch>
            <a:fillRect/>
          </a:stretch>
        </p:blipFill>
        <p:spPr>
          <a:xfrm>
            <a:off x="147627" y="5012585"/>
            <a:ext cx="7888933" cy="1480290"/>
          </a:xfrm>
          <a:prstGeom prst="rect">
            <a:avLst/>
          </a:prstGeom>
        </p:spPr>
      </p:pic>
      <p:pic>
        <p:nvPicPr>
          <p:cNvPr id="10" name="Picture 2" descr="https://timgsa.baidu.com/timg?image&amp;quality=80&amp;size=b9999_10000&amp;sec=1564635297807&amp;di=3cf7a56f75748285b4f9a50b46467eb4&amp;imgtype=0&amp;src=http%3A%2F%2Fstatic.jstv.com%2Fgather%2Fhl%2F20190128%2F78%2F3169589689867162250.jpg">
            <a:extLst>
              <a:ext uri="{FF2B5EF4-FFF2-40B4-BE49-F238E27FC236}">
                <a16:creationId xmlns:a16="http://schemas.microsoft.com/office/drawing/2014/main" id="{5A844D09-F191-4B7D-B05B-6213DE654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6560" y="4483546"/>
            <a:ext cx="3916919" cy="2009329"/>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20B71FE3-F1C2-4F1D-B881-31CF02BCA513}"/>
              </a:ext>
            </a:extLst>
          </p:cNvPr>
          <p:cNvSpPr/>
          <p:nvPr/>
        </p:nvSpPr>
        <p:spPr>
          <a:xfrm>
            <a:off x="8328691" y="6167120"/>
            <a:ext cx="2268189"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76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041125-7EC2-487A-90BE-F410E52A5D04}"/>
              </a:ext>
            </a:extLst>
          </p:cNvPr>
          <p:cNvSpPr>
            <a:spLocks noGrp="1"/>
          </p:cNvSpPr>
          <p:nvPr>
            <p:ph type="title"/>
          </p:nvPr>
        </p:nvSpPr>
        <p:spPr/>
        <p:txBody>
          <a:bodyPr/>
          <a:lstStyle/>
          <a:p>
            <a:r>
              <a:rPr lang="en-US" altLang="zh-CN"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Background</a:t>
            </a:r>
            <a:endParaRPr lang="zh-CN" altLang="en-US" dirty="0"/>
          </a:p>
        </p:txBody>
      </p:sp>
      <p:sp>
        <p:nvSpPr>
          <p:cNvPr id="5" name="文本框 4">
            <a:extLst>
              <a:ext uri="{FF2B5EF4-FFF2-40B4-BE49-F238E27FC236}">
                <a16:creationId xmlns:a16="http://schemas.microsoft.com/office/drawing/2014/main" id="{80848223-FF25-4A28-89BA-A7B21250255D}"/>
              </a:ext>
            </a:extLst>
          </p:cNvPr>
          <p:cNvSpPr txBox="1"/>
          <p:nvPr/>
        </p:nvSpPr>
        <p:spPr>
          <a:xfrm>
            <a:off x="687925" y="1498294"/>
            <a:ext cx="12322995" cy="581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solidFill>
                  <a:srgbClr val="FF0000"/>
                </a:solidFill>
                <a:latin typeface="微软雅黑" panose="020B0503020204020204" pitchFamily="34" charset="-122"/>
                <a:ea typeface="微软雅黑" panose="020B0503020204020204" pitchFamily="34" charset="-122"/>
              </a:rPr>
              <a:t>feature-driven methods V.S. Generative approaches</a:t>
            </a:r>
            <a:endParaRPr lang="en-US" altLang="zh-CN" sz="24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BF14D8CB-C4DF-482D-ABCB-98FEB955CB6D}"/>
              </a:ext>
            </a:extLst>
          </p:cNvPr>
          <p:cNvPicPr>
            <a:picLocks noChangeAspect="1"/>
          </p:cNvPicPr>
          <p:nvPr/>
        </p:nvPicPr>
        <p:blipFill>
          <a:blip r:embed="rId2"/>
          <a:stretch>
            <a:fillRect/>
          </a:stretch>
        </p:blipFill>
        <p:spPr>
          <a:xfrm>
            <a:off x="1483605" y="2206045"/>
            <a:ext cx="6578831" cy="4651955"/>
          </a:xfrm>
          <a:prstGeom prst="rect">
            <a:avLst/>
          </a:prstGeom>
        </p:spPr>
      </p:pic>
      <p:sp>
        <p:nvSpPr>
          <p:cNvPr id="9" name="矩形 8">
            <a:extLst>
              <a:ext uri="{FF2B5EF4-FFF2-40B4-BE49-F238E27FC236}">
                <a16:creationId xmlns:a16="http://schemas.microsoft.com/office/drawing/2014/main" id="{A217DAE0-7D86-441F-B84C-DD2A1F83BFF9}"/>
              </a:ext>
            </a:extLst>
          </p:cNvPr>
          <p:cNvSpPr/>
          <p:nvPr/>
        </p:nvSpPr>
        <p:spPr>
          <a:xfrm>
            <a:off x="8484359" y="5807975"/>
            <a:ext cx="1309636" cy="372487"/>
          </a:xfrm>
          <a:prstGeom prst="rect">
            <a:avLst/>
          </a:prstGeom>
        </p:spPr>
        <p:txBody>
          <a:bodyPr wrap="square">
            <a:spAutoFit/>
          </a:bodyPr>
          <a:lstStyle/>
          <a:p>
            <a:r>
              <a:rPr lang="en-US" altLang="zh-CN" dirty="0">
                <a:solidFill>
                  <a:srgbClr val="000000"/>
                </a:solidFill>
                <a:latin typeface="LinLibertineT"/>
              </a:rPr>
              <a:t>Wu,.2018</a:t>
            </a:r>
            <a:r>
              <a:rPr lang="en-US" altLang="zh-CN" dirty="0"/>
              <a:t> </a:t>
            </a:r>
            <a:endParaRPr lang="zh-CN" altLang="en-US" dirty="0"/>
          </a:p>
        </p:txBody>
      </p:sp>
    </p:spTree>
    <p:extLst>
      <p:ext uri="{BB962C8B-B14F-4D97-AF65-F5344CB8AC3E}">
        <p14:creationId xmlns:p14="http://schemas.microsoft.com/office/powerpoint/2010/main" val="104266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041125-7EC2-487A-90BE-F410E52A5D04}"/>
              </a:ext>
            </a:extLst>
          </p:cNvPr>
          <p:cNvSpPr>
            <a:spLocks noGrp="1"/>
          </p:cNvSpPr>
          <p:nvPr>
            <p:ph type="title"/>
          </p:nvPr>
        </p:nvSpPr>
        <p:spPr/>
        <p:txBody>
          <a:bodyPr/>
          <a:lstStyle/>
          <a:p>
            <a:r>
              <a:rPr lang="en-US" altLang="zh-CN"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Background</a:t>
            </a:r>
            <a:endParaRPr lang="zh-CN" altLang="en-US" dirty="0"/>
          </a:p>
        </p:txBody>
      </p:sp>
      <p:sp>
        <p:nvSpPr>
          <p:cNvPr id="5" name="文本框 4">
            <a:extLst>
              <a:ext uri="{FF2B5EF4-FFF2-40B4-BE49-F238E27FC236}">
                <a16:creationId xmlns:a16="http://schemas.microsoft.com/office/drawing/2014/main" id="{80848223-FF25-4A28-89BA-A7B21250255D}"/>
              </a:ext>
            </a:extLst>
          </p:cNvPr>
          <p:cNvSpPr txBox="1"/>
          <p:nvPr/>
        </p:nvSpPr>
        <p:spPr>
          <a:xfrm>
            <a:off x="705079" y="1490008"/>
            <a:ext cx="11380424" cy="540147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While </a:t>
            </a:r>
            <a:r>
              <a:rPr lang="zh-CN" altLang="en-US" sz="2000" dirty="0">
                <a:solidFill>
                  <a:srgbClr val="FF0000"/>
                </a:solidFill>
                <a:latin typeface="微软雅黑" panose="020B0503020204020204" pitchFamily="34" charset="-122"/>
                <a:ea typeface="微软雅黑" panose="020B0503020204020204" pitchFamily="34" charset="-122"/>
              </a:rPr>
              <a:t>deep learning for graph learning </a:t>
            </a:r>
            <a:r>
              <a:rPr lang="zh-CN" altLang="en-US" sz="2000" dirty="0">
                <a:latin typeface="微软雅黑" panose="020B0503020204020204" pitchFamily="34" charset="-122"/>
                <a:ea typeface="微软雅黑" panose="020B0503020204020204" pitchFamily="34" charset="-122"/>
              </a:rPr>
              <a:t>have demonstrated their ability </a:t>
            </a:r>
            <a:r>
              <a:rPr lang="zh-CN" altLang="en-US" sz="2000" dirty="0">
                <a:solidFill>
                  <a:srgbClr val="FF0000"/>
                </a:solidFill>
                <a:latin typeface="微软雅黑" panose="020B0503020204020204" pitchFamily="34" charset="-122"/>
                <a:ea typeface="微软雅黑" panose="020B0503020204020204" pitchFamily="34" charset="-122"/>
              </a:rPr>
              <a:t>of dealing with nodes </a:t>
            </a:r>
            <a:r>
              <a:rPr lang="zh-CN" altLang="en-US" sz="2000" dirty="0">
                <a:latin typeface="微软雅黑" panose="020B0503020204020204" pitchFamily="34" charset="-122"/>
                <a:ea typeface="微软雅黑" panose="020B0503020204020204" pitchFamily="34" charset="-122"/>
              </a:rPr>
              <a:t>in graph for multiple tasks, including recommendation, node classification or clustering, as well as cascade prediction </a:t>
            </a:r>
            <a:r>
              <a:rPr lang="en-US" altLang="zh-CN"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DeepCas</a:t>
            </a:r>
            <a:r>
              <a:rPr lang="en-US" altLang="zh-CN" sz="2000" dirty="0">
                <a:latin typeface="微软雅黑" panose="020B0503020204020204" pitchFamily="34" charset="-122"/>
                <a:ea typeface="微软雅黑" panose="020B0503020204020204" pitchFamily="34" charset="-122"/>
              </a:rPr>
              <a:t>, Li 2017)</a:t>
            </a: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en-US" altLang="zh-CN" sz="2000" dirty="0" err="1">
                <a:latin typeface="微软雅黑" panose="020B0503020204020204" pitchFamily="34" charset="-122"/>
                <a:ea typeface="微软雅黑" panose="020B0503020204020204" pitchFamily="34" charset="-122"/>
              </a:rPr>
              <a:t>DeepCas</a:t>
            </a:r>
            <a:r>
              <a:rPr lang="en-US" altLang="zh-CN" sz="2000" dirty="0">
                <a:latin typeface="微软雅黑" panose="020B0503020204020204" pitchFamily="34" charset="-122"/>
                <a:ea typeface="微软雅黑" panose="020B0503020204020204" pitchFamily="34" charset="-122"/>
              </a:rPr>
              <a:t> is based on the </a:t>
            </a:r>
            <a:r>
              <a:rPr lang="en-US" altLang="zh-CN" sz="2000" dirty="0">
                <a:solidFill>
                  <a:srgbClr val="FF0000"/>
                </a:solidFill>
                <a:latin typeface="微软雅黑" panose="020B0503020204020204" pitchFamily="34" charset="-122"/>
                <a:ea typeface="微软雅黑" panose="020B0503020204020204" pitchFamily="34" charset="-122"/>
              </a:rPr>
              <a:t>node-level cascade graph embedding </a:t>
            </a:r>
            <a:r>
              <a:rPr lang="en-US" altLang="zh-CN" sz="2000" dirty="0">
                <a:latin typeface="微软雅黑" panose="020B0503020204020204" pitchFamily="34" charset="-122"/>
                <a:ea typeface="微软雅黑" panose="020B0503020204020204" pitchFamily="34" charset="-122"/>
              </a:rPr>
              <a:t>as the weighted average of representation of each node. Thus, how to design a robust system to </a:t>
            </a:r>
            <a:r>
              <a:rPr lang="en-US" altLang="zh-CN" sz="2000" dirty="0">
                <a:solidFill>
                  <a:srgbClr val="FF0000"/>
                </a:solidFill>
                <a:latin typeface="微软雅黑" panose="020B0503020204020204" pitchFamily="34" charset="-122"/>
                <a:ea typeface="微软雅黑" panose="020B0503020204020204" pitchFamily="34" charset="-122"/>
              </a:rPr>
              <a:t>learn the representation of graph as a whole </a:t>
            </a:r>
            <a:r>
              <a:rPr lang="en-US" altLang="zh-CN" sz="2000" dirty="0">
                <a:latin typeface="微软雅黑" panose="020B0503020204020204" pitchFamily="34" charset="-122"/>
                <a:ea typeface="微软雅黑" panose="020B0503020204020204" pitchFamily="34" charset="-122"/>
              </a:rPr>
              <a:t>is still a challenging task.</a:t>
            </a:r>
            <a:endParaRPr lang="zh-CN" altLang="en-US" sz="20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4FB36DDA-7855-4800-9383-C9DDC4B08C44}"/>
              </a:ext>
            </a:extLst>
          </p:cNvPr>
          <p:cNvPicPr>
            <a:picLocks noChangeAspect="1"/>
          </p:cNvPicPr>
          <p:nvPr/>
        </p:nvPicPr>
        <p:blipFill>
          <a:blip r:embed="rId2"/>
          <a:stretch>
            <a:fillRect/>
          </a:stretch>
        </p:blipFill>
        <p:spPr>
          <a:xfrm>
            <a:off x="705079" y="2609551"/>
            <a:ext cx="10808466" cy="2650518"/>
          </a:xfrm>
          <a:prstGeom prst="rect">
            <a:avLst/>
          </a:prstGeom>
        </p:spPr>
      </p:pic>
    </p:spTree>
    <p:extLst>
      <p:ext uri="{BB962C8B-B14F-4D97-AF65-F5344CB8AC3E}">
        <p14:creationId xmlns:p14="http://schemas.microsoft.com/office/powerpoint/2010/main" val="126477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4008" y="464024"/>
            <a:ext cx="2328518"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Our Work</a:t>
            </a:r>
          </a:p>
        </p:txBody>
      </p:sp>
      <p:sp>
        <p:nvSpPr>
          <p:cNvPr id="69" name="Oval 5"/>
          <p:cNvSpPr>
            <a:spLocks noChangeArrowheads="1"/>
          </p:cNvSpPr>
          <p:nvPr/>
        </p:nvSpPr>
        <p:spPr bwMode="auto">
          <a:xfrm>
            <a:off x="5045441" y="2354263"/>
            <a:ext cx="2463515" cy="2559260"/>
          </a:xfrm>
          <a:prstGeom prst="ellipse">
            <a:avLst/>
          </a:prstGeom>
          <a:noFill/>
          <a:ln>
            <a:solidFill>
              <a:schemeClr val="bg1">
                <a:lumMod val="75000"/>
              </a:schemeClr>
            </a:solid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zh-CN" sz="1800">
              <a:solidFill>
                <a:srgbClr val="000000"/>
              </a:solidFill>
            </a:endParaRPr>
          </a:p>
        </p:txBody>
      </p:sp>
      <p:sp>
        <p:nvSpPr>
          <p:cNvPr id="70" name="Oval 6"/>
          <p:cNvSpPr>
            <a:spLocks noChangeArrowheads="1"/>
          </p:cNvSpPr>
          <p:nvPr/>
        </p:nvSpPr>
        <p:spPr bwMode="auto">
          <a:xfrm>
            <a:off x="5223241" y="2532063"/>
            <a:ext cx="2199567" cy="2285053"/>
          </a:xfrm>
          <a:prstGeom prst="ellipse">
            <a:avLst/>
          </a:prstGeom>
          <a:solidFill>
            <a:schemeClr val="bg1"/>
          </a:solidFill>
          <a:ln>
            <a:solidFill>
              <a:schemeClr val="bg1">
                <a:lumMod val="75000"/>
              </a:schemeClr>
            </a:solid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zh-CN" sz="1800"/>
          </a:p>
        </p:txBody>
      </p:sp>
      <p:sp>
        <p:nvSpPr>
          <p:cNvPr id="71" name="Freeform 7"/>
          <p:cNvSpPr>
            <a:spLocks noEditPoints="1" noChangeArrowheads="1"/>
          </p:cNvSpPr>
          <p:nvPr/>
        </p:nvSpPr>
        <p:spPr bwMode="auto">
          <a:xfrm>
            <a:off x="5223241" y="2846388"/>
            <a:ext cx="2199567" cy="1856072"/>
          </a:xfrm>
          <a:custGeom>
            <a:avLst/>
            <a:gdLst>
              <a:gd name="T0" fmla="*/ 881756 w 1168"/>
              <a:gd name="T1" fmla="*/ 917170 h 949"/>
              <a:gd name="T2" fmla="*/ 1004080 w 1168"/>
              <a:gd name="T3" fmla="*/ 7643 h 949"/>
              <a:gd name="T4" fmla="*/ 1034661 w 1168"/>
              <a:gd name="T5" fmla="*/ 25477 h 949"/>
              <a:gd name="T6" fmla="*/ 1207955 w 1168"/>
              <a:gd name="T7" fmla="*/ 216554 h 949"/>
              <a:gd name="T8" fmla="*/ 1187567 w 1168"/>
              <a:gd name="T9" fmla="*/ 326105 h 949"/>
              <a:gd name="T10" fmla="*/ 1042307 w 1168"/>
              <a:gd name="T11" fmla="*/ 573231 h 949"/>
              <a:gd name="T12" fmla="*/ 812948 w 1168"/>
              <a:gd name="T13" fmla="*/ 379607 h 949"/>
              <a:gd name="T14" fmla="*/ 703366 w 1168"/>
              <a:gd name="T15" fmla="*/ 140123 h 949"/>
              <a:gd name="T16" fmla="*/ 2522943 w 1168"/>
              <a:gd name="T17" fmla="*/ 1205060 h 949"/>
              <a:gd name="T18" fmla="*/ 2028548 w 1168"/>
              <a:gd name="T19" fmla="*/ 1171940 h 949"/>
              <a:gd name="T20" fmla="*/ 1692156 w 1168"/>
              <a:gd name="T21" fmla="*/ 1834341 h 949"/>
              <a:gd name="T22" fmla="*/ 1679414 w 1168"/>
              <a:gd name="T23" fmla="*/ 1034364 h 949"/>
              <a:gd name="T24" fmla="*/ 2020903 w 1168"/>
              <a:gd name="T25" fmla="*/ 1049651 h 949"/>
              <a:gd name="T26" fmla="*/ 1745673 w 1168"/>
              <a:gd name="T27" fmla="*/ 881503 h 949"/>
              <a:gd name="T28" fmla="*/ 1796641 w 1168"/>
              <a:gd name="T29" fmla="*/ 996149 h 949"/>
              <a:gd name="T30" fmla="*/ 1478088 w 1168"/>
              <a:gd name="T31" fmla="*/ 1044555 h 949"/>
              <a:gd name="T32" fmla="*/ 1791544 w 1168"/>
              <a:gd name="T33" fmla="*/ 720998 h 949"/>
              <a:gd name="T34" fmla="*/ 1735479 w 1168"/>
              <a:gd name="T35" fmla="*/ 690425 h 949"/>
              <a:gd name="T36" fmla="*/ 2107549 w 1168"/>
              <a:gd name="T37" fmla="*/ 501896 h 949"/>
              <a:gd name="T38" fmla="*/ 2517846 w 1168"/>
              <a:gd name="T39" fmla="*/ 343939 h 949"/>
              <a:gd name="T40" fmla="*/ 2617235 w 1168"/>
              <a:gd name="T41" fmla="*/ 300628 h 949"/>
              <a:gd name="T42" fmla="*/ 466362 w 1168"/>
              <a:gd name="T43" fmla="*/ 1587214 h 949"/>
              <a:gd name="T44" fmla="*/ 300714 w 1168"/>
              <a:gd name="T45" fmla="*/ 484062 h 949"/>
              <a:gd name="T46" fmla="*/ 476556 w 1168"/>
              <a:gd name="T47" fmla="*/ 529921 h 949"/>
              <a:gd name="T48" fmla="*/ 545363 w 1168"/>
              <a:gd name="T49" fmla="*/ 787238 h 949"/>
              <a:gd name="T50" fmla="*/ 848626 w 1168"/>
              <a:gd name="T51" fmla="*/ 871312 h 949"/>
              <a:gd name="T52" fmla="*/ 629462 w 1168"/>
              <a:gd name="T53" fmla="*/ 1036912 h 949"/>
              <a:gd name="T54" fmla="*/ 247197 w 1168"/>
              <a:gd name="T55" fmla="*/ 1284039 h 949"/>
              <a:gd name="T56" fmla="*/ 504589 w 1168"/>
              <a:gd name="T57" fmla="*/ 1564285 h 949"/>
              <a:gd name="T58" fmla="*/ 856272 w 1168"/>
              <a:gd name="T59" fmla="*/ 1775744 h 949"/>
              <a:gd name="T60" fmla="*/ 739044 w 1168"/>
              <a:gd name="T61" fmla="*/ 2300569 h 949"/>
              <a:gd name="T62" fmla="*/ 221713 w 1168"/>
              <a:gd name="T63" fmla="*/ 435656 h 949"/>
              <a:gd name="T64" fmla="*/ 479104 w 1168"/>
              <a:gd name="T65" fmla="*/ 155409 h 949"/>
              <a:gd name="T66" fmla="*/ 675333 w 1168"/>
              <a:gd name="T67" fmla="*/ 101908 h 949"/>
              <a:gd name="T68" fmla="*/ 364425 w 1168"/>
              <a:gd name="T69" fmla="*/ 285342 h 949"/>
              <a:gd name="T70" fmla="*/ 275230 w 1168"/>
              <a:gd name="T71" fmla="*/ 407631 h 949"/>
              <a:gd name="T72" fmla="*/ 295618 w 1168"/>
              <a:gd name="T73" fmla="*/ 290437 h 949"/>
              <a:gd name="T74" fmla="*/ 496943 w 1168"/>
              <a:gd name="T75" fmla="*/ 624185 h 949"/>
              <a:gd name="T76" fmla="*/ 565751 w 1168"/>
              <a:gd name="T77" fmla="*/ 532468 h 949"/>
              <a:gd name="T78" fmla="*/ 660043 w 1168"/>
              <a:gd name="T79" fmla="*/ 621638 h 949"/>
              <a:gd name="T80" fmla="*/ 570848 w 1168"/>
              <a:gd name="T81" fmla="*/ 425465 h 949"/>
              <a:gd name="T82" fmla="*/ 397555 w 1168"/>
              <a:gd name="T83" fmla="*/ 359225 h 949"/>
              <a:gd name="T84" fmla="*/ 700817 w 1168"/>
              <a:gd name="T85" fmla="*/ 1444543 h 949"/>
              <a:gd name="T86" fmla="*/ 591235 w 1168"/>
              <a:gd name="T87" fmla="*/ 1411423 h 949"/>
              <a:gd name="T88" fmla="*/ 2000515 w 1168"/>
              <a:gd name="T89" fmla="*/ 866216 h 949"/>
              <a:gd name="T90" fmla="*/ 2293585 w 1168"/>
              <a:gd name="T91" fmla="*/ 850930 h 949"/>
              <a:gd name="T92" fmla="*/ 2288488 w 1168"/>
              <a:gd name="T93" fmla="*/ 906980 h 949"/>
              <a:gd name="T94" fmla="*/ 1343021 w 1168"/>
              <a:gd name="T95" fmla="*/ 468776 h 949"/>
              <a:gd name="T96" fmla="*/ 1878191 w 1168"/>
              <a:gd name="T97" fmla="*/ 50954 h 949"/>
              <a:gd name="T98" fmla="*/ 1738027 w 1168"/>
              <a:gd name="T99" fmla="*/ 73883 h 949"/>
              <a:gd name="T100" fmla="*/ 2377683 w 1168"/>
              <a:gd name="T101" fmla="*/ 262413 h 949"/>
              <a:gd name="T102" fmla="*/ 1490830 w 1168"/>
              <a:gd name="T103" fmla="*/ 710807 h 949"/>
              <a:gd name="T104" fmla="*/ 1562186 w 1168"/>
              <a:gd name="T105" fmla="*/ 743927 h 949"/>
              <a:gd name="T106" fmla="*/ 1450055 w 1168"/>
              <a:gd name="T107" fmla="*/ 703164 h 949"/>
              <a:gd name="T108" fmla="*/ 1457700 w 1168"/>
              <a:gd name="T109" fmla="*/ 715902 h 949"/>
              <a:gd name="T110" fmla="*/ 1687059 w 1168"/>
              <a:gd name="T111" fmla="*/ 937552 h 949"/>
              <a:gd name="T112" fmla="*/ 1888385 w 1168"/>
              <a:gd name="T113" fmla="*/ 1064937 h 949"/>
              <a:gd name="T114" fmla="*/ 2711527 w 1168"/>
              <a:gd name="T115" fmla="*/ 1472568 h 949"/>
              <a:gd name="T116" fmla="*/ 2234971 w 1168"/>
              <a:gd name="T117" fmla="*/ 1974464 h 9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8"/>
              <a:gd name="T178" fmla="*/ 0 h 949"/>
              <a:gd name="T179" fmla="*/ 1168 w 1168"/>
              <a:gd name="T180" fmla="*/ 949 h 9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8" h="949">
                <a:moveTo>
                  <a:pt x="148" y="205"/>
                </a:moveTo>
                <a:cubicBezTo>
                  <a:pt x="151" y="196"/>
                  <a:pt x="151" y="196"/>
                  <a:pt x="151" y="196"/>
                </a:cubicBezTo>
                <a:cubicBezTo>
                  <a:pt x="142" y="190"/>
                  <a:pt x="142" y="190"/>
                  <a:pt x="142" y="190"/>
                </a:cubicBezTo>
                <a:cubicBezTo>
                  <a:pt x="138" y="199"/>
                  <a:pt x="138" y="199"/>
                  <a:pt x="138" y="199"/>
                </a:cubicBezTo>
                <a:cubicBezTo>
                  <a:pt x="148" y="205"/>
                  <a:pt x="148" y="205"/>
                  <a:pt x="148" y="205"/>
                </a:cubicBezTo>
                <a:close/>
                <a:moveTo>
                  <a:pt x="350" y="382"/>
                </a:moveTo>
                <a:cubicBezTo>
                  <a:pt x="312" y="375"/>
                  <a:pt x="312" y="375"/>
                  <a:pt x="312" y="375"/>
                </a:cubicBezTo>
                <a:cubicBezTo>
                  <a:pt x="328" y="346"/>
                  <a:pt x="328" y="346"/>
                  <a:pt x="328" y="346"/>
                </a:cubicBezTo>
                <a:cubicBezTo>
                  <a:pt x="334" y="346"/>
                  <a:pt x="334" y="346"/>
                  <a:pt x="334" y="346"/>
                </a:cubicBezTo>
                <a:cubicBezTo>
                  <a:pt x="333" y="358"/>
                  <a:pt x="333" y="358"/>
                  <a:pt x="333" y="358"/>
                </a:cubicBezTo>
                <a:cubicBezTo>
                  <a:pt x="339" y="361"/>
                  <a:pt x="339" y="361"/>
                  <a:pt x="339" y="361"/>
                </a:cubicBezTo>
                <a:cubicBezTo>
                  <a:pt x="346" y="360"/>
                  <a:pt x="346" y="360"/>
                  <a:pt x="346" y="360"/>
                </a:cubicBezTo>
                <a:cubicBezTo>
                  <a:pt x="350" y="382"/>
                  <a:pt x="350" y="382"/>
                  <a:pt x="350" y="382"/>
                </a:cubicBezTo>
                <a:close/>
                <a:moveTo>
                  <a:pt x="294" y="47"/>
                </a:moveTo>
                <a:cubicBezTo>
                  <a:pt x="288" y="45"/>
                  <a:pt x="288" y="45"/>
                  <a:pt x="288" y="45"/>
                </a:cubicBezTo>
                <a:cubicBezTo>
                  <a:pt x="302" y="35"/>
                  <a:pt x="302" y="35"/>
                  <a:pt x="302" y="35"/>
                </a:cubicBezTo>
                <a:cubicBezTo>
                  <a:pt x="310" y="34"/>
                  <a:pt x="310" y="34"/>
                  <a:pt x="310" y="34"/>
                </a:cubicBezTo>
                <a:cubicBezTo>
                  <a:pt x="313" y="25"/>
                  <a:pt x="313" y="25"/>
                  <a:pt x="313" y="25"/>
                </a:cubicBezTo>
                <a:cubicBezTo>
                  <a:pt x="322" y="22"/>
                  <a:pt x="322" y="22"/>
                  <a:pt x="322" y="22"/>
                </a:cubicBezTo>
                <a:cubicBezTo>
                  <a:pt x="340" y="20"/>
                  <a:pt x="340" y="20"/>
                  <a:pt x="340" y="20"/>
                </a:cubicBezTo>
                <a:cubicBezTo>
                  <a:pt x="346" y="10"/>
                  <a:pt x="346" y="10"/>
                  <a:pt x="346" y="10"/>
                </a:cubicBezTo>
                <a:cubicBezTo>
                  <a:pt x="359" y="9"/>
                  <a:pt x="359" y="9"/>
                  <a:pt x="359" y="9"/>
                </a:cubicBezTo>
                <a:cubicBezTo>
                  <a:pt x="369" y="0"/>
                  <a:pt x="369" y="0"/>
                  <a:pt x="369" y="0"/>
                </a:cubicBezTo>
                <a:cubicBezTo>
                  <a:pt x="394" y="3"/>
                  <a:pt x="394" y="3"/>
                  <a:pt x="394" y="3"/>
                </a:cubicBezTo>
                <a:cubicBezTo>
                  <a:pt x="391" y="6"/>
                  <a:pt x="391" y="6"/>
                  <a:pt x="391" y="6"/>
                </a:cubicBezTo>
                <a:cubicBezTo>
                  <a:pt x="393" y="7"/>
                  <a:pt x="393" y="7"/>
                  <a:pt x="393" y="7"/>
                </a:cubicBezTo>
                <a:cubicBezTo>
                  <a:pt x="391" y="10"/>
                  <a:pt x="391" y="10"/>
                  <a:pt x="391" y="10"/>
                </a:cubicBezTo>
                <a:cubicBezTo>
                  <a:pt x="384" y="14"/>
                  <a:pt x="384" y="14"/>
                  <a:pt x="384" y="14"/>
                </a:cubicBezTo>
                <a:cubicBezTo>
                  <a:pt x="384" y="14"/>
                  <a:pt x="384" y="14"/>
                  <a:pt x="384" y="14"/>
                </a:cubicBezTo>
                <a:cubicBezTo>
                  <a:pt x="391" y="11"/>
                  <a:pt x="391" y="11"/>
                  <a:pt x="391" y="11"/>
                </a:cubicBezTo>
                <a:cubicBezTo>
                  <a:pt x="392" y="19"/>
                  <a:pt x="392" y="19"/>
                  <a:pt x="392" y="19"/>
                </a:cubicBezTo>
                <a:cubicBezTo>
                  <a:pt x="396" y="13"/>
                  <a:pt x="396" y="13"/>
                  <a:pt x="396" y="13"/>
                </a:cubicBezTo>
                <a:cubicBezTo>
                  <a:pt x="395" y="10"/>
                  <a:pt x="395" y="10"/>
                  <a:pt x="395" y="10"/>
                </a:cubicBezTo>
                <a:cubicBezTo>
                  <a:pt x="402" y="12"/>
                  <a:pt x="402" y="12"/>
                  <a:pt x="402" y="12"/>
                </a:cubicBezTo>
                <a:cubicBezTo>
                  <a:pt x="404" y="22"/>
                  <a:pt x="404" y="22"/>
                  <a:pt x="404" y="22"/>
                </a:cubicBezTo>
                <a:cubicBezTo>
                  <a:pt x="406" y="10"/>
                  <a:pt x="406" y="10"/>
                  <a:pt x="406" y="10"/>
                </a:cubicBezTo>
                <a:cubicBezTo>
                  <a:pt x="412" y="10"/>
                  <a:pt x="412" y="10"/>
                  <a:pt x="412" y="10"/>
                </a:cubicBezTo>
                <a:cubicBezTo>
                  <a:pt x="412" y="8"/>
                  <a:pt x="412" y="8"/>
                  <a:pt x="412" y="8"/>
                </a:cubicBezTo>
                <a:cubicBezTo>
                  <a:pt x="422" y="10"/>
                  <a:pt x="422" y="10"/>
                  <a:pt x="422" y="10"/>
                </a:cubicBezTo>
                <a:cubicBezTo>
                  <a:pt x="423" y="22"/>
                  <a:pt x="423" y="22"/>
                  <a:pt x="423" y="22"/>
                </a:cubicBezTo>
                <a:cubicBezTo>
                  <a:pt x="431" y="32"/>
                  <a:pt x="431" y="32"/>
                  <a:pt x="431" y="32"/>
                </a:cubicBezTo>
                <a:cubicBezTo>
                  <a:pt x="429" y="37"/>
                  <a:pt x="429" y="37"/>
                  <a:pt x="429" y="37"/>
                </a:cubicBezTo>
                <a:cubicBezTo>
                  <a:pt x="437" y="45"/>
                  <a:pt x="437" y="45"/>
                  <a:pt x="437" y="45"/>
                </a:cubicBezTo>
                <a:cubicBezTo>
                  <a:pt x="440" y="43"/>
                  <a:pt x="440" y="43"/>
                  <a:pt x="440" y="43"/>
                </a:cubicBezTo>
                <a:cubicBezTo>
                  <a:pt x="450" y="46"/>
                  <a:pt x="450" y="46"/>
                  <a:pt x="450" y="46"/>
                </a:cubicBezTo>
                <a:cubicBezTo>
                  <a:pt x="454" y="52"/>
                  <a:pt x="454" y="52"/>
                  <a:pt x="454" y="52"/>
                </a:cubicBezTo>
                <a:cubicBezTo>
                  <a:pt x="472" y="82"/>
                  <a:pt x="472" y="82"/>
                  <a:pt x="472" y="82"/>
                </a:cubicBezTo>
                <a:cubicBezTo>
                  <a:pt x="474" y="85"/>
                  <a:pt x="474" y="85"/>
                  <a:pt x="474" y="85"/>
                </a:cubicBezTo>
                <a:cubicBezTo>
                  <a:pt x="467" y="88"/>
                  <a:pt x="467" y="88"/>
                  <a:pt x="467" y="88"/>
                </a:cubicBezTo>
                <a:cubicBezTo>
                  <a:pt x="480" y="96"/>
                  <a:pt x="480" y="96"/>
                  <a:pt x="480" y="96"/>
                </a:cubicBezTo>
                <a:cubicBezTo>
                  <a:pt x="485" y="103"/>
                  <a:pt x="485" y="103"/>
                  <a:pt x="485" y="103"/>
                </a:cubicBezTo>
                <a:cubicBezTo>
                  <a:pt x="493" y="104"/>
                  <a:pt x="493" y="104"/>
                  <a:pt x="493" y="104"/>
                </a:cubicBezTo>
                <a:cubicBezTo>
                  <a:pt x="501" y="114"/>
                  <a:pt x="501" y="114"/>
                  <a:pt x="501" y="114"/>
                </a:cubicBezTo>
                <a:cubicBezTo>
                  <a:pt x="500" y="114"/>
                  <a:pt x="498" y="116"/>
                  <a:pt x="497" y="117"/>
                </a:cubicBezTo>
                <a:cubicBezTo>
                  <a:pt x="483" y="117"/>
                  <a:pt x="483" y="117"/>
                  <a:pt x="483" y="117"/>
                </a:cubicBezTo>
                <a:cubicBezTo>
                  <a:pt x="483" y="117"/>
                  <a:pt x="483" y="117"/>
                  <a:pt x="483" y="117"/>
                </a:cubicBezTo>
                <a:cubicBezTo>
                  <a:pt x="473" y="110"/>
                  <a:pt x="473" y="110"/>
                  <a:pt x="473" y="110"/>
                </a:cubicBezTo>
                <a:cubicBezTo>
                  <a:pt x="470" y="112"/>
                  <a:pt x="470" y="112"/>
                  <a:pt x="470" y="112"/>
                </a:cubicBezTo>
                <a:cubicBezTo>
                  <a:pt x="476" y="117"/>
                  <a:pt x="476" y="117"/>
                  <a:pt x="476" y="117"/>
                </a:cubicBezTo>
                <a:cubicBezTo>
                  <a:pt x="466" y="128"/>
                  <a:pt x="466" y="128"/>
                  <a:pt x="466" y="128"/>
                </a:cubicBezTo>
                <a:cubicBezTo>
                  <a:pt x="471" y="128"/>
                  <a:pt x="471" y="128"/>
                  <a:pt x="471" y="128"/>
                </a:cubicBezTo>
                <a:cubicBezTo>
                  <a:pt x="478" y="120"/>
                  <a:pt x="478" y="120"/>
                  <a:pt x="478" y="120"/>
                </a:cubicBezTo>
                <a:cubicBezTo>
                  <a:pt x="482" y="120"/>
                  <a:pt x="482" y="120"/>
                  <a:pt x="482" y="120"/>
                </a:cubicBezTo>
                <a:cubicBezTo>
                  <a:pt x="481" y="122"/>
                  <a:pt x="481" y="122"/>
                  <a:pt x="481" y="122"/>
                </a:cubicBezTo>
                <a:cubicBezTo>
                  <a:pt x="497" y="119"/>
                  <a:pt x="497" y="119"/>
                  <a:pt x="497" y="119"/>
                </a:cubicBezTo>
                <a:cubicBezTo>
                  <a:pt x="488" y="138"/>
                  <a:pt x="488" y="138"/>
                  <a:pt x="488" y="138"/>
                </a:cubicBezTo>
                <a:cubicBezTo>
                  <a:pt x="466" y="155"/>
                  <a:pt x="466" y="155"/>
                  <a:pt x="466" y="155"/>
                </a:cubicBezTo>
                <a:cubicBezTo>
                  <a:pt x="457" y="151"/>
                  <a:pt x="457" y="151"/>
                  <a:pt x="457" y="151"/>
                </a:cubicBezTo>
                <a:cubicBezTo>
                  <a:pt x="451" y="174"/>
                  <a:pt x="451" y="174"/>
                  <a:pt x="451" y="174"/>
                </a:cubicBezTo>
                <a:cubicBezTo>
                  <a:pt x="415" y="191"/>
                  <a:pt x="415" y="191"/>
                  <a:pt x="415" y="191"/>
                </a:cubicBezTo>
                <a:cubicBezTo>
                  <a:pt x="418" y="213"/>
                  <a:pt x="418" y="213"/>
                  <a:pt x="418" y="213"/>
                </a:cubicBezTo>
                <a:cubicBezTo>
                  <a:pt x="409" y="225"/>
                  <a:pt x="409" y="225"/>
                  <a:pt x="409" y="225"/>
                </a:cubicBezTo>
                <a:cubicBezTo>
                  <a:pt x="404" y="254"/>
                  <a:pt x="404" y="254"/>
                  <a:pt x="404" y="254"/>
                </a:cubicBezTo>
                <a:cubicBezTo>
                  <a:pt x="391" y="255"/>
                  <a:pt x="391" y="255"/>
                  <a:pt x="391" y="255"/>
                </a:cubicBezTo>
                <a:cubicBezTo>
                  <a:pt x="384" y="245"/>
                  <a:pt x="384" y="245"/>
                  <a:pt x="384" y="245"/>
                </a:cubicBezTo>
                <a:cubicBezTo>
                  <a:pt x="370" y="250"/>
                  <a:pt x="370" y="250"/>
                  <a:pt x="370" y="250"/>
                </a:cubicBezTo>
                <a:cubicBezTo>
                  <a:pt x="358" y="245"/>
                  <a:pt x="358" y="245"/>
                  <a:pt x="358" y="245"/>
                </a:cubicBezTo>
                <a:cubicBezTo>
                  <a:pt x="331" y="202"/>
                  <a:pt x="331" y="202"/>
                  <a:pt x="331" y="202"/>
                </a:cubicBezTo>
                <a:cubicBezTo>
                  <a:pt x="322" y="200"/>
                  <a:pt x="322" y="200"/>
                  <a:pt x="322" y="200"/>
                </a:cubicBezTo>
                <a:cubicBezTo>
                  <a:pt x="321" y="173"/>
                  <a:pt x="321" y="173"/>
                  <a:pt x="321" y="173"/>
                </a:cubicBezTo>
                <a:cubicBezTo>
                  <a:pt x="334" y="168"/>
                  <a:pt x="334" y="168"/>
                  <a:pt x="334" y="168"/>
                </a:cubicBezTo>
                <a:cubicBezTo>
                  <a:pt x="335" y="162"/>
                  <a:pt x="335" y="162"/>
                  <a:pt x="335" y="162"/>
                </a:cubicBezTo>
                <a:cubicBezTo>
                  <a:pt x="317" y="159"/>
                  <a:pt x="317" y="159"/>
                  <a:pt x="317" y="159"/>
                </a:cubicBezTo>
                <a:cubicBezTo>
                  <a:pt x="319" y="149"/>
                  <a:pt x="319" y="149"/>
                  <a:pt x="319" y="149"/>
                </a:cubicBezTo>
                <a:cubicBezTo>
                  <a:pt x="324" y="148"/>
                  <a:pt x="324" y="148"/>
                  <a:pt x="324" y="148"/>
                </a:cubicBezTo>
                <a:cubicBezTo>
                  <a:pt x="339" y="148"/>
                  <a:pt x="339" y="148"/>
                  <a:pt x="339" y="148"/>
                </a:cubicBezTo>
                <a:cubicBezTo>
                  <a:pt x="327" y="133"/>
                  <a:pt x="327" y="133"/>
                  <a:pt x="327" y="133"/>
                </a:cubicBezTo>
                <a:cubicBezTo>
                  <a:pt x="325" y="136"/>
                  <a:pt x="325" y="136"/>
                  <a:pt x="325" y="136"/>
                </a:cubicBezTo>
                <a:cubicBezTo>
                  <a:pt x="304" y="94"/>
                  <a:pt x="304" y="94"/>
                  <a:pt x="304" y="94"/>
                </a:cubicBezTo>
                <a:cubicBezTo>
                  <a:pt x="274" y="86"/>
                  <a:pt x="274" y="86"/>
                  <a:pt x="274" y="86"/>
                </a:cubicBezTo>
                <a:cubicBezTo>
                  <a:pt x="270" y="74"/>
                  <a:pt x="270" y="74"/>
                  <a:pt x="270" y="74"/>
                </a:cubicBezTo>
                <a:cubicBezTo>
                  <a:pt x="279" y="75"/>
                  <a:pt x="279" y="75"/>
                  <a:pt x="279" y="75"/>
                </a:cubicBezTo>
                <a:cubicBezTo>
                  <a:pt x="279" y="71"/>
                  <a:pt x="279" y="71"/>
                  <a:pt x="279" y="71"/>
                </a:cubicBezTo>
                <a:cubicBezTo>
                  <a:pt x="268" y="70"/>
                  <a:pt x="268" y="70"/>
                  <a:pt x="268" y="70"/>
                </a:cubicBezTo>
                <a:cubicBezTo>
                  <a:pt x="265" y="61"/>
                  <a:pt x="265" y="61"/>
                  <a:pt x="265" y="61"/>
                </a:cubicBezTo>
                <a:cubicBezTo>
                  <a:pt x="276" y="55"/>
                  <a:pt x="276" y="55"/>
                  <a:pt x="276" y="55"/>
                </a:cubicBezTo>
                <a:cubicBezTo>
                  <a:pt x="291" y="54"/>
                  <a:pt x="291" y="54"/>
                  <a:pt x="291" y="54"/>
                </a:cubicBezTo>
                <a:cubicBezTo>
                  <a:pt x="294" y="47"/>
                  <a:pt x="294" y="47"/>
                  <a:pt x="294" y="47"/>
                </a:cubicBezTo>
                <a:close/>
                <a:moveTo>
                  <a:pt x="1047" y="106"/>
                </a:moveTo>
                <a:cubicBezTo>
                  <a:pt x="1123" y="205"/>
                  <a:pt x="1168" y="328"/>
                  <a:pt x="1168" y="461"/>
                </a:cubicBezTo>
                <a:cubicBezTo>
                  <a:pt x="1168" y="487"/>
                  <a:pt x="1166" y="512"/>
                  <a:pt x="1163" y="537"/>
                </a:cubicBezTo>
                <a:cubicBezTo>
                  <a:pt x="1153" y="535"/>
                  <a:pt x="1153" y="535"/>
                  <a:pt x="1153" y="535"/>
                </a:cubicBezTo>
                <a:cubicBezTo>
                  <a:pt x="1132" y="490"/>
                  <a:pt x="1132" y="490"/>
                  <a:pt x="1132" y="490"/>
                </a:cubicBezTo>
                <a:cubicBezTo>
                  <a:pt x="1063" y="529"/>
                  <a:pt x="1063" y="529"/>
                  <a:pt x="1063" y="529"/>
                </a:cubicBezTo>
                <a:cubicBezTo>
                  <a:pt x="1060" y="562"/>
                  <a:pt x="1060" y="562"/>
                  <a:pt x="1060" y="562"/>
                </a:cubicBezTo>
                <a:cubicBezTo>
                  <a:pt x="1048" y="584"/>
                  <a:pt x="1048" y="584"/>
                  <a:pt x="1048" y="584"/>
                </a:cubicBezTo>
                <a:cubicBezTo>
                  <a:pt x="1018" y="509"/>
                  <a:pt x="1018" y="509"/>
                  <a:pt x="1018" y="509"/>
                </a:cubicBezTo>
                <a:cubicBezTo>
                  <a:pt x="990" y="473"/>
                  <a:pt x="990" y="473"/>
                  <a:pt x="990" y="473"/>
                </a:cubicBezTo>
                <a:cubicBezTo>
                  <a:pt x="926" y="470"/>
                  <a:pt x="926" y="470"/>
                  <a:pt x="926" y="470"/>
                </a:cubicBezTo>
                <a:cubicBezTo>
                  <a:pt x="891" y="446"/>
                  <a:pt x="891" y="446"/>
                  <a:pt x="891" y="446"/>
                </a:cubicBezTo>
                <a:cubicBezTo>
                  <a:pt x="877" y="448"/>
                  <a:pt x="877" y="448"/>
                  <a:pt x="877" y="448"/>
                </a:cubicBezTo>
                <a:cubicBezTo>
                  <a:pt x="904" y="485"/>
                  <a:pt x="904" y="485"/>
                  <a:pt x="904" y="485"/>
                </a:cubicBezTo>
                <a:cubicBezTo>
                  <a:pt x="924" y="482"/>
                  <a:pt x="924" y="482"/>
                  <a:pt x="924" y="482"/>
                </a:cubicBezTo>
                <a:cubicBezTo>
                  <a:pt x="952" y="496"/>
                  <a:pt x="952" y="496"/>
                  <a:pt x="952" y="496"/>
                </a:cubicBezTo>
                <a:cubicBezTo>
                  <a:pt x="913" y="531"/>
                  <a:pt x="913" y="531"/>
                  <a:pt x="913" y="531"/>
                </a:cubicBezTo>
                <a:cubicBezTo>
                  <a:pt x="855" y="556"/>
                  <a:pt x="855" y="556"/>
                  <a:pt x="855" y="556"/>
                </a:cubicBezTo>
                <a:cubicBezTo>
                  <a:pt x="849" y="525"/>
                  <a:pt x="849" y="525"/>
                  <a:pt x="849" y="525"/>
                </a:cubicBezTo>
                <a:cubicBezTo>
                  <a:pt x="804" y="459"/>
                  <a:pt x="804" y="459"/>
                  <a:pt x="804" y="459"/>
                </a:cubicBezTo>
                <a:cubicBezTo>
                  <a:pt x="802" y="465"/>
                  <a:pt x="802" y="465"/>
                  <a:pt x="802" y="465"/>
                </a:cubicBezTo>
                <a:cubicBezTo>
                  <a:pt x="796" y="460"/>
                  <a:pt x="796" y="460"/>
                  <a:pt x="796" y="460"/>
                </a:cubicBezTo>
                <a:cubicBezTo>
                  <a:pt x="796" y="460"/>
                  <a:pt x="796" y="460"/>
                  <a:pt x="796" y="460"/>
                </a:cubicBezTo>
                <a:cubicBezTo>
                  <a:pt x="824" y="532"/>
                  <a:pt x="824" y="532"/>
                  <a:pt x="824" y="532"/>
                </a:cubicBezTo>
                <a:cubicBezTo>
                  <a:pt x="854" y="570"/>
                  <a:pt x="854" y="570"/>
                  <a:pt x="854" y="570"/>
                </a:cubicBezTo>
                <a:cubicBezTo>
                  <a:pt x="893" y="561"/>
                  <a:pt x="893" y="561"/>
                  <a:pt x="893" y="561"/>
                </a:cubicBezTo>
                <a:cubicBezTo>
                  <a:pt x="875" y="609"/>
                  <a:pt x="875" y="609"/>
                  <a:pt x="875" y="609"/>
                </a:cubicBezTo>
                <a:cubicBezTo>
                  <a:pt x="827" y="647"/>
                  <a:pt x="827" y="647"/>
                  <a:pt x="827" y="647"/>
                </a:cubicBezTo>
                <a:cubicBezTo>
                  <a:pt x="840" y="714"/>
                  <a:pt x="840" y="714"/>
                  <a:pt x="840" y="714"/>
                </a:cubicBezTo>
                <a:cubicBezTo>
                  <a:pt x="804" y="736"/>
                  <a:pt x="804" y="736"/>
                  <a:pt x="804" y="736"/>
                </a:cubicBezTo>
                <a:cubicBezTo>
                  <a:pt x="804" y="769"/>
                  <a:pt x="804" y="769"/>
                  <a:pt x="804" y="769"/>
                </a:cubicBezTo>
                <a:cubicBezTo>
                  <a:pt x="764" y="830"/>
                  <a:pt x="764" y="830"/>
                  <a:pt x="764" y="830"/>
                </a:cubicBezTo>
                <a:cubicBezTo>
                  <a:pt x="717" y="828"/>
                  <a:pt x="717" y="828"/>
                  <a:pt x="717" y="828"/>
                </a:cubicBezTo>
                <a:cubicBezTo>
                  <a:pt x="664" y="720"/>
                  <a:pt x="664" y="720"/>
                  <a:pt x="664" y="720"/>
                </a:cubicBezTo>
                <a:cubicBezTo>
                  <a:pt x="683" y="692"/>
                  <a:pt x="683" y="692"/>
                  <a:pt x="683" y="692"/>
                </a:cubicBezTo>
                <a:cubicBezTo>
                  <a:pt x="652" y="633"/>
                  <a:pt x="652" y="633"/>
                  <a:pt x="652" y="633"/>
                </a:cubicBezTo>
                <a:cubicBezTo>
                  <a:pt x="658" y="604"/>
                  <a:pt x="658" y="604"/>
                  <a:pt x="658" y="604"/>
                </a:cubicBezTo>
                <a:cubicBezTo>
                  <a:pt x="631" y="590"/>
                  <a:pt x="631" y="590"/>
                  <a:pt x="631" y="590"/>
                </a:cubicBezTo>
                <a:cubicBezTo>
                  <a:pt x="566" y="604"/>
                  <a:pt x="566" y="604"/>
                  <a:pt x="566" y="604"/>
                </a:cubicBezTo>
                <a:cubicBezTo>
                  <a:pt x="508" y="551"/>
                  <a:pt x="508" y="551"/>
                  <a:pt x="508" y="551"/>
                </a:cubicBezTo>
                <a:cubicBezTo>
                  <a:pt x="509" y="493"/>
                  <a:pt x="509" y="493"/>
                  <a:pt x="509" y="493"/>
                </a:cubicBezTo>
                <a:cubicBezTo>
                  <a:pt x="570" y="420"/>
                  <a:pt x="570" y="420"/>
                  <a:pt x="570" y="420"/>
                </a:cubicBezTo>
                <a:cubicBezTo>
                  <a:pt x="573" y="412"/>
                  <a:pt x="573" y="412"/>
                  <a:pt x="573" y="412"/>
                </a:cubicBezTo>
                <a:cubicBezTo>
                  <a:pt x="592" y="417"/>
                  <a:pt x="592" y="417"/>
                  <a:pt x="592" y="417"/>
                </a:cubicBezTo>
                <a:cubicBezTo>
                  <a:pt x="602" y="414"/>
                  <a:pt x="602" y="414"/>
                  <a:pt x="602" y="414"/>
                </a:cubicBezTo>
                <a:cubicBezTo>
                  <a:pt x="659" y="406"/>
                  <a:pt x="659" y="406"/>
                  <a:pt x="659" y="406"/>
                </a:cubicBezTo>
                <a:cubicBezTo>
                  <a:pt x="675" y="417"/>
                  <a:pt x="675" y="417"/>
                  <a:pt x="675" y="417"/>
                </a:cubicBezTo>
                <a:cubicBezTo>
                  <a:pt x="661" y="423"/>
                  <a:pt x="661" y="423"/>
                  <a:pt x="661" y="423"/>
                </a:cubicBezTo>
                <a:cubicBezTo>
                  <a:pt x="717" y="449"/>
                  <a:pt x="717" y="449"/>
                  <a:pt x="717" y="449"/>
                </a:cubicBezTo>
                <a:cubicBezTo>
                  <a:pt x="723" y="439"/>
                  <a:pt x="723" y="439"/>
                  <a:pt x="723" y="439"/>
                </a:cubicBezTo>
                <a:cubicBezTo>
                  <a:pt x="730" y="433"/>
                  <a:pt x="730" y="433"/>
                  <a:pt x="730" y="433"/>
                </a:cubicBezTo>
                <a:cubicBezTo>
                  <a:pt x="765" y="444"/>
                  <a:pt x="765" y="444"/>
                  <a:pt x="765" y="444"/>
                </a:cubicBezTo>
                <a:cubicBezTo>
                  <a:pt x="802" y="441"/>
                  <a:pt x="802" y="441"/>
                  <a:pt x="802" y="441"/>
                </a:cubicBezTo>
                <a:cubicBezTo>
                  <a:pt x="808" y="423"/>
                  <a:pt x="808" y="423"/>
                  <a:pt x="808" y="423"/>
                </a:cubicBezTo>
                <a:cubicBezTo>
                  <a:pt x="810" y="407"/>
                  <a:pt x="810" y="407"/>
                  <a:pt x="810" y="407"/>
                </a:cubicBezTo>
                <a:cubicBezTo>
                  <a:pt x="805" y="407"/>
                  <a:pt x="805" y="407"/>
                  <a:pt x="805" y="407"/>
                </a:cubicBezTo>
                <a:cubicBezTo>
                  <a:pt x="802" y="412"/>
                  <a:pt x="802" y="412"/>
                  <a:pt x="802" y="412"/>
                </a:cubicBezTo>
                <a:cubicBezTo>
                  <a:pt x="793" y="412"/>
                  <a:pt x="793" y="412"/>
                  <a:pt x="793" y="412"/>
                </a:cubicBezTo>
                <a:cubicBezTo>
                  <a:pt x="787" y="407"/>
                  <a:pt x="787" y="407"/>
                  <a:pt x="787" y="407"/>
                </a:cubicBezTo>
                <a:cubicBezTo>
                  <a:pt x="766" y="406"/>
                  <a:pt x="766" y="406"/>
                  <a:pt x="766" y="406"/>
                </a:cubicBezTo>
                <a:cubicBezTo>
                  <a:pt x="756" y="385"/>
                  <a:pt x="756" y="385"/>
                  <a:pt x="756" y="385"/>
                </a:cubicBezTo>
                <a:cubicBezTo>
                  <a:pt x="774" y="378"/>
                  <a:pt x="774" y="378"/>
                  <a:pt x="774" y="378"/>
                </a:cubicBezTo>
                <a:cubicBezTo>
                  <a:pt x="755" y="380"/>
                  <a:pt x="755" y="380"/>
                  <a:pt x="755" y="380"/>
                </a:cubicBezTo>
                <a:cubicBezTo>
                  <a:pt x="738" y="382"/>
                  <a:pt x="738" y="382"/>
                  <a:pt x="738" y="382"/>
                </a:cubicBezTo>
                <a:cubicBezTo>
                  <a:pt x="742" y="399"/>
                  <a:pt x="742" y="399"/>
                  <a:pt x="742" y="399"/>
                </a:cubicBezTo>
                <a:cubicBezTo>
                  <a:pt x="735" y="411"/>
                  <a:pt x="735" y="411"/>
                  <a:pt x="735" y="411"/>
                </a:cubicBezTo>
                <a:cubicBezTo>
                  <a:pt x="720" y="388"/>
                  <a:pt x="720" y="388"/>
                  <a:pt x="720" y="388"/>
                </a:cubicBezTo>
                <a:cubicBezTo>
                  <a:pt x="721" y="374"/>
                  <a:pt x="721" y="374"/>
                  <a:pt x="721" y="374"/>
                </a:cubicBezTo>
                <a:cubicBezTo>
                  <a:pt x="700" y="362"/>
                  <a:pt x="700" y="362"/>
                  <a:pt x="700" y="362"/>
                </a:cubicBezTo>
                <a:cubicBezTo>
                  <a:pt x="685" y="346"/>
                  <a:pt x="685" y="346"/>
                  <a:pt x="685" y="346"/>
                </a:cubicBezTo>
                <a:cubicBezTo>
                  <a:pt x="675" y="349"/>
                  <a:pt x="675" y="349"/>
                  <a:pt x="675" y="349"/>
                </a:cubicBezTo>
                <a:cubicBezTo>
                  <a:pt x="676" y="358"/>
                  <a:pt x="676" y="358"/>
                  <a:pt x="676" y="358"/>
                </a:cubicBezTo>
                <a:cubicBezTo>
                  <a:pt x="694" y="371"/>
                  <a:pt x="694" y="371"/>
                  <a:pt x="694" y="371"/>
                </a:cubicBezTo>
                <a:cubicBezTo>
                  <a:pt x="704" y="380"/>
                  <a:pt x="704" y="380"/>
                  <a:pt x="704" y="380"/>
                </a:cubicBezTo>
                <a:cubicBezTo>
                  <a:pt x="706" y="380"/>
                  <a:pt x="706" y="380"/>
                  <a:pt x="706" y="380"/>
                </a:cubicBezTo>
                <a:cubicBezTo>
                  <a:pt x="712" y="385"/>
                  <a:pt x="712" y="385"/>
                  <a:pt x="712" y="385"/>
                </a:cubicBezTo>
                <a:cubicBezTo>
                  <a:pt x="711" y="386"/>
                  <a:pt x="711" y="386"/>
                  <a:pt x="711" y="386"/>
                </a:cubicBezTo>
                <a:cubicBezTo>
                  <a:pt x="712" y="386"/>
                  <a:pt x="712" y="386"/>
                  <a:pt x="712" y="386"/>
                </a:cubicBezTo>
                <a:cubicBezTo>
                  <a:pt x="711" y="386"/>
                  <a:pt x="711" y="386"/>
                  <a:pt x="711" y="386"/>
                </a:cubicBezTo>
                <a:cubicBezTo>
                  <a:pt x="711" y="387"/>
                  <a:pt x="711" y="387"/>
                  <a:pt x="711" y="387"/>
                </a:cubicBezTo>
                <a:cubicBezTo>
                  <a:pt x="705" y="384"/>
                  <a:pt x="705" y="384"/>
                  <a:pt x="705" y="384"/>
                </a:cubicBezTo>
                <a:cubicBezTo>
                  <a:pt x="705" y="391"/>
                  <a:pt x="705" y="391"/>
                  <a:pt x="705" y="391"/>
                </a:cubicBezTo>
                <a:cubicBezTo>
                  <a:pt x="696" y="398"/>
                  <a:pt x="696" y="398"/>
                  <a:pt x="696" y="398"/>
                </a:cubicBezTo>
                <a:cubicBezTo>
                  <a:pt x="698" y="387"/>
                  <a:pt x="698" y="387"/>
                  <a:pt x="698" y="387"/>
                </a:cubicBezTo>
                <a:cubicBezTo>
                  <a:pt x="671" y="368"/>
                  <a:pt x="671" y="368"/>
                  <a:pt x="671" y="368"/>
                </a:cubicBezTo>
                <a:cubicBezTo>
                  <a:pt x="659" y="354"/>
                  <a:pt x="659" y="354"/>
                  <a:pt x="659" y="354"/>
                </a:cubicBezTo>
                <a:cubicBezTo>
                  <a:pt x="640" y="366"/>
                  <a:pt x="640" y="366"/>
                  <a:pt x="640" y="366"/>
                </a:cubicBezTo>
                <a:cubicBezTo>
                  <a:pt x="629" y="359"/>
                  <a:pt x="629" y="359"/>
                  <a:pt x="629" y="359"/>
                </a:cubicBezTo>
                <a:cubicBezTo>
                  <a:pt x="625" y="371"/>
                  <a:pt x="625" y="371"/>
                  <a:pt x="625" y="371"/>
                </a:cubicBezTo>
                <a:cubicBezTo>
                  <a:pt x="612" y="376"/>
                  <a:pt x="612" y="376"/>
                  <a:pt x="612" y="376"/>
                </a:cubicBezTo>
                <a:cubicBezTo>
                  <a:pt x="604" y="386"/>
                  <a:pt x="604" y="386"/>
                  <a:pt x="604" y="386"/>
                </a:cubicBezTo>
                <a:cubicBezTo>
                  <a:pt x="607" y="397"/>
                  <a:pt x="607" y="397"/>
                  <a:pt x="607" y="397"/>
                </a:cubicBezTo>
                <a:cubicBezTo>
                  <a:pt x="601" y="405"/>
                  <a:pt x="601" y="405"/>
                  <a:pt x="601" y="405"/>
                </a:cubicBezTo>
                <a:cubicBezTo>
                  <a:pt x="580" y="410"/>
                  <a:pt x="580" y="410"/>
                  <a:pt x="580" y="410"/>
                </a:cubicBezTo>
                <a:cubicBezTo>
                  <a:pt x="551" y="400"/>
                  <a:pt x="551" y="400"/>
                  <a:pt x="551" y="400"/>
                </a:cubicBezTo>
                <a:cubicBezTo>
                  <a:pt x="555" y="361"/>
                  <a:pt x="555" y="361"/>
                  <a:pt x="555" y="361"/>
                </a:cubicBezTo>
                <a:cubicBezTo>
                  <a:pt x="596" y="362"/>
                  <a:pt x="596" y="362"/>
                  <a:pt x="596" y="362"/>
                </a:cubicBezTo>
                <a:cubicBezTo>
                  <a:pt x="598" y="341"/>
                  <a:pt x="598" y="341"/>
                  <a:pt x="598" y="341"/>
                </a:cubicBezTo>
                <a:cubicBezTo>
                  <a:pt x="581" y="326"/>
                  <a:pt x="581" y="326"/>
                  <a:pt x="581" y="326"/>
                </a:cubicBezTo>
                <a:cubicBezTo>
                  <a:pt x="606" y="321"/>
                  <a:pt x="606" y="321"/>
                  <a:pt x="606" y="321"/>
                </a:cubicBezTo>
                <a:cubicBezTo>
                  <a:pt x="633" y="294"/>
                  <a:pt x="633" y="294"/>
                  <a:pt x="633" y="294"/>
                </a:cubicBezTo>
                <a:cubicBezTo>
                  <a:pt x="658" y="287"/>
                  <a:pt x="658" y="287"/>
                  <a:pt x="658" y="287"/>
                </a:cubicBezTo>
                <a:cubicBezTo>
                  <a:pt x="647" y="262"/>
                  <a:pt x="647" y="262"/>
                  <a:pt x="647" y="262"/>
                </a:cubicBezTo>
                <a:cubicBezTo>
                  <a:pt x="661" y="260"/>
                  <a:pt x="661" y="260"/>
                  <a:pt x="661" y="260"/>
                </a:cubicBezTo>
                <a:cubicBezTo>
                  <a:pt x="669" y="283"/>
                  <a:pt x="669" y="283"/>
                  <a:pt x="669" y="283"/>
                </a:cubicBezTo>
                <a:cubicBezTo>
                  <a:pt x="703" y="283"/>
                  <a:pt x="703" y="283"/>
                  <a:pt x="703" y="283"/>
                </a:cubicBezTo>
                <a:cubicBezTo>
                  <a:pt x="724" y="268"/>
                  <a:pt x="724" y="268"/>
                  <a:pt x="724" y="268"/>
                </a:cubicBezTo>
                <a:cubicBezTo>
                  <a:pt x="742" y="241"/>
                  <a:pt x="742" y="241"/>
                  <a:pt x="742" y="241"/>
                </a:cubicBezTo>
                <a:cubicBezTo>
                  <a:pt x="774" y="230"/>
                  <a:pt x="774" y="230"/>
                  <a:pt x="774" y="230"/>
                </a:cubicBezTo>
                <a:cubicBezTo>
                  <a:pt x="744" y="233"/>
                  <a:pt x="744" y="233"/>
                  <a:pt x="744" y="233"/>
                </a:cubicBezTo>
                <a:cubicBezTo>
                  <a:pt x="728" y="226"/>
                  <a:pt x="728" y="226"/>
                  <a:pt x="728" y="226"/>
                </a:cubicBezTo>
                <a:cubicBezTo>
                  <a:pt x="727" y="208"/>
                  <a:pt x="727" y="208"/>
                  <a:pt x="727" y="208"/>
                </a:cubicBezTo>
                <a:cubicBezTo>
                  <a:pt x="753" y="186"/>
                  <a:pt x="753" y="186"/>
                  <a:pt x="753" y="186"/>
                </a:cubicBezTo>
                <a:cubicBezTo>
                  <a:pt x="738" y="180"/>
                  <a:pt x="738" y="180"/>
                  <a:pt x="738" y="180"/>
                </a:cubicBezTo>
                <a:cubicBezTo>
                  <a:pt x="705" y="208"/>
                  <a:pt x="705" y="208"/>
                  <a:pt x="705" y="208"/>
                </a:cubicBezTo>
                <a:cubicBezTo>
                  <a:pt x="710" y="233"/>
                  <a:pt x="710" y="233"/>
                  <a:pt x="710" y="233"/>
                </a:cubicBezTo>
                <a:cubicBezTo>
                  <a:pt x="703" y="265"/>
                  <a:pt x="703" y="265"/>
                  <a:pt x="703" y="265"/>
                </a:cubicBezTo>
                <a:cubicBezTo>
                  <a:pt x="681" y="271"/>
                  <a:pt x="681" y="271"/>
                  <a:pt x="681" y="271"/>
                </a:cubicBezTo>
                <a:cubicBezTo>
                  <a:pt x="672" y="241"/>
                  <a:pt x="672" y="241"/>
                  <a:pt x="672" y="241"/>
                </a:cubicBezTo>
                <a:cubicBezTo>
                  <a:pt x="638" y="255"/>
                  <a:pt x="638" y="255"/>
                  <a:pt x="638" y="255"/>
                </a:cubicBezTo>
                <a:cubicBezTo>
                  <a:pt x="633" y="216"/>
                  <a:pt x="633" y="216"/>
                  <a:pt x="633" y="216"/>
                </a:cubicBezTo>
                <a:cubicBezTo>
                  <a:pt x="669" y="197"/>
                  <a:pt x="669" y="197"/>
                  <a:pt x="669" y="197"/>
                </a:cubicBezTo>
                <a:cubicBezTo>
                  <a:pt x="691" y="161"/>
                  <a:pt x="691" y="161"/>
                  <a:pt x="691" y="161"/>
                </a:cubicBezTo>
                <a:cubicBezTo>
                  <a:pt x="741" y="138"/>
                  <a:pt x="741" y="138"/>
                  <a:pt x="741" y="138"/>
                </a:cubicBezTo>
                <a:cubicBezTo>
                  <a:pt x="788" y="139"/>
                  <a:pt x="788" y="139"/>
                  <a:pt x="788" y="139"/>
                </a:cubicBezTo>
                <a:cubicBezTo>
                  <a:pt x="840" y="166"/>
                  <a:pt x="840" y="166"/>
                  <a:pt x="840" y="166"/>
                </a:cubicBezTo>
                <a:cubicBezTo>
                  <a:pt x="832" y="177"/>
                  <a:pt x="832" y="177"/>
                  <a:pt x="832" y="177"/>
                </a:cubicBezTo>
                <a:cubicBezTo>
                  <a:pt x="789" y="168"/>
                  <a:pt x="789" y="168"/>
                  <a:pt x="789" y="168"/>
                </a:cubicBezTo>
                <a:cubicBezTo>
                  <a:pt x="807" y="197"/>
                  <a:pt x="807" y="197"/>
                  <a:pt x="807" y="197"/>
                </a:cubicBezTo>
                <a:cubicBezTo>
                  <a:pt x="827" y="197"/>
                  <a:pt x="827" y="197"/>
                  <a:pt x="827" y="197"/>
                </a:cubicBezTo>
                <a:cubicBezTo>
                  <a:pt x="839" y="190"/>
                  <a:pt x="839" y="190"/>
                  <a:pt x="839" y="190"/>
                </a:cubicBezTo>
                <a:cubicBezTo>
                  <a:pt x="835" y="183"/>
                  <a:pt x="835" y="183"/>
                  <a:pt x="835" y="183"/>
                </a:cubicBezTo>
                <a:cubicBezTo>
                  <a:pt x="850" y="174"/>
                  <a:pt x="850" y="174"/>
                  <a:pt x="850" y="174"/>
                </a:cubicBezTo>
                <a:cubicBezTo>
                  <a:pt x="855" y="179"/>
                  <a:pt x="855" y="179"/>
                  <a:pt x="855" y="179"/>
                </a:cubicBezTo>
                <a:cubicBezTo>
                  <a:pt x="861" y="175"/>
                  <a:pt x="861" y="175"/>
                  <a:pt x="861" y="175"/>
                </a:cubicBezTo>
                <a:cubicBezTo>
                  <a:pt x="857" y="157"/>
                  <a:pt x="857" y="157"/>
                  <a:pt x="857" y="157"/>
                </a:cubicBezTo>
                <a:cubicBezTo>
                  <a:pt x="869" y="155"/>
                  <a:pt x="869" y="155"/>
                  <a:pt x="869" y="155"/>
                </a:cubicBezTo>
                <a:cubicBezTo>
                  <a:pt x="871" y="168"/>
                  <a:pt x="871" y="168"/>
                  <a:pt x="871" y="168"/>
                </a:cubicBezTo>
                <a:cubicBezTo>
                  <a:pt x="882" y="161"/>
                  <a:pt x="882" y="161"/>
                  <a:pt x="882" y="161"/>
                </a:cubicBezTo>
                <a:cubicBezTo>
                  <a:pt x="954" y="141"/>
                  <a:pt x="954" y="141"/>
                  <a:pt x="954" y="141"/>
                </a:cubicBezTo>
                <a:cubicBezTo>
                  <a:pt x="1004" y="165"/>
                  <a:pt x="1004" y="165"/>
                  <a:pt x="1004" y="165"/>
                </a:cubicBezTo>
                <a:cubicBezTo>
                  <a:pt x="988" y="135"/>
                  <a:pt x="988" y="135"/>
                  <a:pt x="988" y="135"/>
                </a:cubicBezTo>
                <a:cubicBezTo>
                  <a:pt x="1004" y="107"/>
                  <a:pt x="1004" y="107"/>
                  <a:pt x="1004" y="107"/>
                </a:cubicBezTo>
                <a:cubicBezTo>
                  <a:pt x="1020" y="107"/>
                  <a:pt x="1020" y="107"/>
                  <a:pt x="1020" y="107"/>
                </a:cubicBezTo>
                <a:cubicBezTo>
                  <a:pt x="1018" y="127"/>
                  <a:pt x="1018" y="127"/>
                  <a:pt x="1018" y="127"/>
                </a:cubicBezTo>
                <a:cubicBezTo>
                  <a:pt x="1027" y="165"/>
                  <a:pt x="1027" y="165"/>
                  <a:pt x="1027" y="165"/>
                </a:cubicBezTo>
                <a:cubicBezTo>
                  <a:pt x="993" y="174"/>
                  <a:pt x="993" y="174"/>
                  <a:pt x="993" y="174"/>
                </a:cubicBezTo>
                <a:cubicBezTo>
                  <a:pt x="1027" y="177"/>
                  <a:pt x="1027" y="177"/>
                  <a:pt x="1027" y="177"/>
                </a:cubicBezTo>
                <a:cubicBezTo>
                  <a:pt x="1038" y="163"/>
                  <a:pt x="1038" y="163"/>
                  <a:pt x="1038" y="163"/>
                </a:cubicBezTo>
                <a:cubicBezTo>
                  <a:pt x="1037" y="158"/>
                  <a:pt x="1037" y="158"/>
                  <a:pt x="1037" y="158"/>
                </a:cubicBezTo>
                <a:cubicBezTo>
                  <a:pt x="1056" y="167"/>
                  <a:pt x="1056" y="167"/>
                  <a:pt x="1056" y="167"/>
                </a:cubicBezTo>
                <a:cubicBezTo>
                  <a:pt x="1050" y="151"/>
                  <a:pt x="1050" y="151"/>
                  <a:pt x="1050" y="151"/>
                </a:cubicBezTo>
                <a:cubicBezTo>
                  <a:pt x="1035" y="148"/>
                  <a:pt x="1035" y="148"/>
                  <a:pt x="1035" y="148"/>
                </a:cubicBezTo>
                <a:cubicBezTo>
                  <a:pt x="1027" y="118"/>
                  <a:pt x="1027" y="118"/>
                  <a:pt x="1027" y="118"/>
                </a:cubicBezTo>
                <a:cubicBezTo>
                  <a:pt x="1047" y="106"/>
                  <a:pt x="1047" y="106"/>
                  <a:pt x="1047" y="106"/>
                </a:cubicBezTo>
                <a:close/>
                <a:moveTo>
                  <a:pt x="264" y="949"/>
                </a:moveTo>
                <a:cubicBezTo>
                  <a:pt x="243" y="935"/>
                  <a:pt x="222" y="920"/>
                  <a:pt x="203" y="903"/>
                </a:cubicBezTo>
                <a:cubicBezTo>
                  <a:pt x="223" y="798"/>
                  <a:pt x="223" y="798"/>
                  <a:pt x="223" y="798"/>
                </a:cubicBezTo>
                <a:cubicBezTo>
                  <a:pt x="196" y="789"/>
                  <a:pt x="196" y="789"/>
                  <a:pt x="196" y="789"/>
                </a:cubicBezTo>
                <a:cubicBezTo>
                  <a:pt x="151" y="726"/>
                  <a:pt x="151" y="726"/>
                  <a:pt x="151" y="726"/>
                </a:cubicBezTo>
                <a:cubicBezTo>
                  <a:pt x="167" y="682"/>
                  <a:pt x="167" y="682"/>
                  <a:pt x="167" y="682"/>
                </a:cubicBezTo>
                <a:cubicBezTo>
                  <a:pt x="182" y="673"/>
                  <a:pt x="182" y="673"/>
                  <a:pt x="182" y="673"/>
                </a:cubicBezTo>
                <a:cubicBezTo>
                  <a:pt x="177" y="656"/>
                  <a:pt x="177" y="656"/>
                  <a:pt x="177" y="656"/>
                </a:cubicBezTo>
                <a:cubicBezTo>
                  <a:pt x="184" y="639"/>
                  <a:pt x="184" y="639"/>
                  <a:pt x="184" y="639"/>
                </a:cubicBezTo>
                <a:cubicBezTo>
                  <a:pt x="191" y="637"/>
                  <a:pt x="191" y="637"/>
                  <a:pt x="191" y="637"/>
                </a:cubicBezTo>
                <a:cubicBezTo>
                  <a:pt x="183" y="623"/>
                  <a:pt x="183" y="623"/>
                  <a:pt x="183" y="623"/>
                </a:cubicBezTo>
                <a:cubicBezTo>
                  <a:pt x="158" y="606"/>
                  <a:pt x="158" y="606"/>
                  <a:pt x="158" y="606"/>
                </a:cubicBezTo>
                <a:cubicBezTo>
                  <a:pt x="147" y="596"/>
                  <a:pt x="147" y="596"/>
                  <a:pt x="147" y="596"/>
                </a:cubicBezTo>
                <a:cubicBezTo>
                  <a:pt x="107" y="574"/>
                  <a:pt x="107" y="574"/>
                  <a:pt x="107" y="574"/>
                </a:cubicBezTo>
                <a:cubicBezTo>
                  <a:pt x="98" y="580"/>
                  <a:pt x="98" y="580"/>
                  <a:pt x="98" y="580"/>
                </a:cubicBezTo>
                <a:cubicBezTo>
                  <a:pt x="44" y="553"/>
                  <a:pt x="44" y="553"/>
                  <a:pt x="44" y="553"/>
                </a:cubicBezTo>
                <a:cubicBezTo>
                  <a:pt x="44" y="537"/>
                  <a:pt x="44" y="537"/>
                  <a:pt x="44" y="537"/>
                </a:cubicBezTo>
                <a:cubicBezTo>
                  <a:pt x="15" y="504"/>
                  <a:pt x="15" y="504"/>
                  <a:pt x="15" y="504"/>
                </a:cubicBezTo>
                <a:cubicBezTo>
                  <a:pt x="1" y="493"/>
                  <a:pt x="1" y="493"/>
                  <a:pt x="1" y="493"/>
                </a:cubicBezTo>
                <a:cubicBezTo>
                  <a:pt x="0" y="483"/>
                  <a:pt x="0" y="472"/>
                  <a:pt x="0" y="461"/>
                </a:cubicBezTo>
                <a:cubicBezTo>
                  <a:pt x="0" y="369"/>
                  <a:pt x="21" y="282"/>
                  <a:pt x="60" y="204"/>
                </a:cubicBezTo>
                <a:cubicBezTo>
                  <a:pt x="106" y="208"/>
                  <a:pt x="106" y="208"/>
                  <a:pt x="106" y="208"/>
                </a:cubicBezTo>
                <a:cubicBezTo>
                  <a:pt x="118" y="190"/>
                  <a:pt x="118" y="190"/>
                  <a:pt x="118" y="190"/>
                </a:cubicBezTo>
                <a:cubicBezTo>
                  <a:pt x="99" y="180"/>
                  <a:pt x="99" y="180"/>
                  <a:pt x="99" y="180"/>
                </a:cubicBezTo>
                <a:cubicBezTo>
                  <a:pt x="108" y="163"/>
                  <a:pt x="108" y="163"/>
                  <a:pt x="108" y="163"/>
                </a:cubicBezTo>
                <a:cubicBezTo>
                  <a:pt x="127" y="177"/>
                  <a:pt x="127" y="177"/>
                  <a:pt x="127" y="177"/>
                </a:cubicBezTo>
                <a:cubicBezTo>
                  <a:pt x="134" y="196"/>
                  <a:pt x="134" y="196"/>
                  <a:pt x="134" y="196"/>
                </a:cubicBezTo>
                <a:cubicBezTo>
                  <a:pt x="138" y="199"/>
                  <a:pt x="138" y="199"/>
                  <a:pt x="138" y="199"/>
                </a:cubicBezTo>
                <a:cubicBezTo>
                  <a:pt x="148" y="205"/>
                  <a:pt x="148" y="205"/>
                  <a:pt x="148" y="205"/>
                </a:cubicBezTo>
                <a:cubicBezTo>
                  <a:pt x="155" y="209"/>
                  <a:pt x="155" y="209"/>
                  <a:pt x="155" y="209"/>
                </a:cubicBezTo>
                <a:cubicBezTo>
                  <a:pt x="167" y="198"/>
                  <a:pt x="167" y="198"/>
                  <a:pt x="167" y="198"/>
                </a:cubicBezTo>
                <a:cubicBezTo>
                  <a:pt x="163" y="189"/>
                  <a:pt x="163" y="189"/>
                  <a:pt x="163" y="189"/>
                </a:cubicBezTo>
                <a:cubicBezTo>
                  <a:pt x="167" y="185"/>
                  <a:pt x="167" y="185"/>
                  <a:pt x="167" y="185"/>
                </a:cubicBezTo>
                <a:cubicBezTo>
                  <a:pt x="185" y="192"/>
                  <a:pt x="185" y="192"/>
                  <a:pt x="185" y="192"/>
                </a:cubicBezTo>
                <a:cubicBezTo>
                  <a:pt x="187" y="208"/>
                  <a:pt x="187" y="208"/>
                  <a:pt x="187" y="208"/>
                </a:cubicBezTo>
                <a:cubicBezTo>
                  <a:pt x="176" y="219"/>
                  <a:pt x="176" y="219"/>
                  <a:pt x="176" y="219"/>
                </a:cubicBezTo>
                <a:cubicBezTo>
                  <a:pt x="158" y="222"/>
                  <a:pt x="158" y="222"/>
                  <a:pt x="158" y="222"/>
                </a:cubicBezTo>
                <a:cubicBezTo>
                  <a:pt x="148" y="239"/>
                  <a:pt x="148" y="239"/>
                  <a:pt x="148" y="239"/>
                </a:cubicBezTo>
                <a:cubicBezTo>
                  <a:pt x="116" y="259"/>
                  <a:pt x="116" y="259"/>
                  <a:pt x="116" y="259"/>
                </a:cubicBezTo>
                <a:cubicBezTo>
                  <a:pt x="113" y="288"/>
                  <a:pt x="113" y="288"/>
                  <a:pt x="113" y="288"/>
                </a:cubicBezTo>
                <a:cubicBezTo>
                  <a:pt x="147" y="309"/>
                  <a:pt x="147" y="309"/>
                  <a:pt x="147" y="309"/>
                </a:cubicBezTo>
                <a:cubicBezTo>
                  <a:pt x="182" y="320"/>
                  <a:pt x="182" y="320"/>
                  <a:pt x="182" y="320"/>
                </a:cubicBezTo>
                <a:cubicBezTo>
                  <a:pt x="183" y="338"/>
                  <a:pt x="183" y="338"/>
                  <a:pt x="183" y="338"/>
                </a:cubicBezTo>
                <a:cubicBezTo>
                  <a:pt x="198" y="350"/>
                  <a:pt x="198" y="350"/>
                  <a:pt x="198" y="350"/>
                </a:cubicBezTo>
                <a:cubicBezTo>
                  <a:pt x="206" y="342"/>
                  <a:pt x="206" y="342"/>
                  <a:pt x="206" y="342"/>
                </a:cubicBezTo>
                <a:cubicBezTo>
                  <a:pt x="201" y="322"/>
                  <a:pt x="201" y="322"/>
                  <a:pt x="201" y="322"/>
                </a:cubicBezTo>
                <a:cubicBezTo>
                  <a:pt x="214" y="309"/>
                  <a:pt x="214" y="309"/>
                  <a:pt x="214" y="309"/>
                </a:cubicBezTo>
                <a:cubicBezTo>
                  <a:pt x="214" y="297"/>
                  <a:pt x="214" y="297"/>
                  <a:pt x="214" y="297"/>
                </a:cubicBezTo>
                <a:cubicBezTo>
                  <a:pt x="201" y="289"/>
                  <a:pt x="201" y="289"/>
                  <a:pt x="201" y="289"/>
                </a:cubicBezTo>
                <a:cubicBezTo>
                  <a:pt x="212" y="280"/>
                  <a:pt x="212" y="280"/>
                  <a:pt x="212" y="280"/>
                </a:cubicBezTo>
                <a:cubicBezTo>
                  <a:pt x="211" y="253"/>
                  <a:pt x="211" y="253"/>
                  <a:pt x="211" y="253"/>
                </a:cubicBezTo>
                <a:cubicBezTo>
                  <a:pt x="232" y="257"/>
                  <a:pt x="232" y="257"/>
                  <a:pt x="232" y="257"/>
                </a:cubicBezTo>
                <a:cubicBezTo>
                  <a:pt x="253" y="271"/>
                  <a:pt x="253" y="271"/>
                  <a:pt x="253" y="271"/>
                </a:cubicBezTo>
                <a:cubicBezTo>
                  <a:pt x="255" y="288"/>
                  <a:pt x="255" y="288"/>
                  <a:pt x="255" y="288"/>
                </a:cubicBezTo>
                <a:cubicBezTo>
                  <a:pt x="265" y="291"/>
                  <a:pt x="265" y="291"/>
                  <a:pt x="265" y="291"/>
                </a:cubicBezTo>
                <a:cubicBezTo>
                  <a:pt x="283" y="275"/>
                  <a:pt x="283" y="275"/>
                  <a:pt x="283" y="275"/>
                </a:cubicBezTo>
                <a:cubicBezTo>
                  <a:pt x="309" y="318"/>
                  <a:pt x="309" y="318"/>
                  <a:pt x="309" y="318"/>
                </a:cubicBezTo>
                <a:cubicBezTo>
                  <a:pt x="331" y="331"/>
                  <a:pt x="331" y="331"/>
                  <a:pt x="331" y="331"/>
                </a:cubicBezTo>
                <a:cubicBezTo>
                  <a:pt x="333" y="342"/>
                  <a:pt x="333" y="342"/>
                  <a:pt x="333" y="342"/>
                </a:cubicBezTo>
                <a:cubicBezTo>
                  <a:pt x="311" y="351"/>
                  <a:pt x="311" y="351"/>
                  <a:pt x="311" y="351"/>
                </a:cubicBezTo>
                <a:cubicBezTo>
                  <a:pt x="271" y="355"/>
                  <a:pt x="271" y="355"/>
                  <a:pt x="271" y="355"/>
                </a:cubicBezTo>
                <a:cubicBezTo>
                  <a:pt x="248" y="378"/>
                  <a:pt x="248" y="378"/>
                  <a:pt x="248" y="378"/>
                </a:cubicBezTo>
                <a:cubicBezTo>
                  <a:pt x="282" y="362"/>
                  <a:pt x="282" y="362"/>
                  <a:pt x="282" y="362"/>
                </a:cubicBezTo>
                <a:cubicBezTo>
                  <a:pt x="288" y="368"/>
                  <a:pt x="288" y="368"/>
                  <a:pt x="288" y="368"/>
                </a:cubicBezTo>
                <a:cubicBezTo>
                  <a:pt x="280" y="377"/>
                  <a:pt x="280" y="377"/>
                  <a:pt x="280" y="377"/>
                </a:cubicBezTo>
                <a:cubicBezTo>
                  <a:pt x="288" y="383"/>
                  <a:pt x="288" y="383"/>
                  <a:pt x="288" y="383"/>
                </a:cubicBezTo>
                <a:cubicBezTo>
                  <a:pt x="308" y="382"/>
                  <a:pt x="308" y="382"/>
                  <a:pt x="308" y="382"/>
                </a:cubicBezTo>
                <a:cubicBezTo>
                  <a:pt x="310" y="387"/>
                  <a:pt x="310" y="387"/>
                  <a:pt x="310" y="387"/>
                </a:cubicBezTo>
                <a:cubicBezTo>
                  <a:pt x="279" y="404"/>
                  <a:pt x="279" y="404"/>
                  <a:pt x="279" y="404"/>
                </a:cubicBezTo>
                <a:cubicBezTo>
                  <a:pt x="268" y="396"/>
                  <a:pt x="268" y="396"/>
                  <a:pt x="268" y="396"/>
                </a:cubicBezTo>
                <a:cubicBezTo>
                  <a:pt x="247" y="407"/>
                  <a:pt x="247" y="407"/>
                  <a:pt x="247" y="407"/>
                </a:cubicBezTo>
                <a:cubicBezTo>
                  <a:pt x="254" y="416"/>
                  <a:pt x="254" y="416"/>
                  <a:pt x="254" y="416"/>
                </a:cubicBezTo>
                <a:cubicBezTo>
                  <a:pt x="228" y="422"/>
                  <a:pt x="228" y="422"/>
                  <a:pt x="228" y="422"/>
                </a:cubicBezTo>
                <a:cubicBezTo>
                  <a:pt x="219" y="459"/>
                  <a:pt x="219" y="459"/>
                  <a:pt x="219" y="459"/>
                </a:cubicBezTo>
                <a:cubicBezTo>
                  <a:pt x="189" y="479"/>
                  <a:pt x="189" y="479"/>
                  <a:pt x="189" y="479"/>
                </a:cubicBezTo>
                <a:cubicBezTo>
                  <a:pt x="186" y="491"/>
                  <a:pt x="186" y="491"/>
                  <a:pt x="186" y="491"/>
                </a:cubicBezTo>
                <a:cubicBezTo>
                  <a:pt x="197" y="513"/>
                  <a:pt x="197" y="513"/>
                  <a:pt x="197" y="513"/>
                </a:cubicBezTo>
                <a:cubicBezTo>
                  <a:pt x="194" y="522"/>
                  <a:pt x="194" y="522"/>
                  <a:pt x="194" y="522"/>
                </a:cubicBezTo>
                <a:cubicBezTo>
                  <a:pt x="186" y="522"/>
                  <a:pt x="186" y="522"/>
                  <a:pt x="186" y="522"/>
                </a:cubicBezTo>
                <a:cubicBezTo>
                  <a:pt x="173" y="508"/>
                  <a:pt x="173" y="508"/>
                  <a:pt x="173" y="508"/>
                </a:cubicBezTo>
                <a:cubicBezTo>
                  <a:pt x="171" y="491"/>
                  <a:pt x="171" y="491"/>
                  <a:pt x="171" y="491"/>
                </a:cubicBezTo>
                <a:cubicBezTo>
                  <a:pt x="139" y="490"/>
                  <a:pt x="139" y="490"/>
                  <a:pt x="139" y="490"/>
                </a:cubicBezTo>
                <a:cubicBezTo>
                  <a:pt x="97" y="504"/>
                  <a:pt x="97" y="504"/>
                  <a:pt x="97" y="504"/>
                </a:cubicBezTo>
                <a:cubicBezTo>
                  <a:pt x="96" y="544"/>
                  <a:pt x="96" y="544"/>
                  <a:pt x="96" y="544"/>
                </a:cubicBezTo>
                <a:cubicBezTo>
                  <a:pt x="108" y="560"/>
                  <a:pt x="108" y="560"/>
                  <a:pt x="108" y="560"/>
                </a:cubicBezTo>
                <a:cubicBezTo>
                  <a:pt x="124" y="563"/>
                  <a:pt x="124" y="563"/>
                  <a:pt x="124" y="563"/>
                </a:cubicBezTo>
                <a:cubicBezTo>
                  <a:pt x="132" y="555"/>
                  <a:pt x="132" y="555"/>
                  <a:pt x="132" y="555"/>
                </a:cubicBezTo>
                <a:cubicBezTo>
                  <a:pt x="134" y="546"/>
                  <a:pt x="134" y="546"/>
                  <a:pt x="134" y="546"/>
                </a:cubicBezTo>
                <a:cubicBezTo>
                  <a:pt x="153" y="545"/>
                  <a:pt x="153" y="545"/>
                  <a:pt x="153" y="545"/>
                </a:cubicBezTo>
                <a:cubicBezTo>
                  <a:pt x="143" y="579"/>
                  <a:pt x="143" y="579"/>
                  <a:pt x="143" y="579"/>
                </a:cubicBezTo>
                <a:cubicBezTo>
                  <a:pt x="172" y="577"/>
                  <a:pt x="172" y="577"/>
                  <a:pt x="172" y="577"/>
                </a:cubicBezTo>
                <a:cubicBezTo>
                  <a:pt x="176" y="583"/>
                  <a:pt x="176" y="583"/>
                  <a:pt x="176" y="583"/>
                </a:cubicBezTo>
                <a:cubicBezTo>
                  <a:pt x="175" y="608"/>
                  <a:pt x="175" y="608"/>
                  <a:pt x="175" y="608"/>
                </a:cubicBezTo>
                <a:cubicBezTo>
                  <a:pt x="186" y="616"/>
                  <a:pt x="186" y="616"/>
                  <a:pt x="186" y="616"/>
                </a:cubicBezTo>
                <a:cubicBezTo>
                  <a:pt x="198" y="614"/>
                  <a:pt x="198" y="614"/>
                  <a:pt x="198" y="614"/>
                </a:cubicBezTo>
                <a:cubicBezTo>
                  <a:pt x="211" y="620"/>
                  <a:pt x="211" y="620"/>
                  <a:pt x="211" y="620"/>
                </a:cubicBezTo>
                <a:cubicBezTo>
                  <a:pt x="219" y="631"/>
                  <a:pt x="219" y="631"/>
                  <a:pt x="219" y="631"/>
                </a:cubicBezTo>
                <a:cubicBezTo>
                  <a:pt x="228" y="629"/>
                  <a:pt x="228" y="629"/>
                  <a:pt x="228" y="629"/>
                </a:cubicBezTo>
                <a:cubicBezTo>
                  <a:pt x="231" y="636"/>
                  <a:pt x="231" y="636"/>
                  <a:pt x="231" y="636"/>
                </a:cubicBezTo>
                <a:cubicBezTo>
                  <a:pt x="250" y="637"/>
                  <a:pt x="250" y="637"/>
                  <a:pt x="250" y="637"/>
                </a:cubicBezTo>
                <a:cubicBezTo>
                  <a:pt x="258" y="629"/>
                  <a:pt x="258" y="629"/>
                  <a:pt x="258" y="629"/>
                </a:cubicBezTo>
                <a:cubicBezTo>
                  <a:pt x="320" y="662"/>
                  <a:pt x="320" y="662"/>
                  <a:pt x="320" y="662"/>
                </a:cubicBezTo>
                <a:cubicBezTo>
                  <a:pt x="328" y="689"/>
                  <a:pt x="328" y="689"/>
                  <a:pt x="328" y="689"/>
                </a:cubicBezTo>
                <a:cubicBezTo>
                  <a:pt x="334" y="691"/>
                  <a:pt x="334" y="691"/>
                  <a:pt x="334" y="691"/>
                </a:cubicBezTo>
                <a:cubicBezTo>
                  <a:pt x="325" y="701"/>
                  <a:pt x="325" y="701"/>
                  <a:pt x="325" y="701"/>
                </a:cubicBezTo>
                <a:cubicBezTo>
                  <a:pt x="334" y="703"/>
                  <a:pt x="334" y="703"/>
                  <a:pt x="334" y="703"/>
                </a:cubicBezTo>
                <a:cubicBezTo>
                  <a:pt x="336" y="697"/>
                  <a:pt x="336" y="697"/>
                  <a:pt x="336" y="697"/>
                </a:cubicBezTo>
                <a:cubicBezTo>
                  <a:pt x="341" y="694"/>
                  <a:pt x="341" y="694"/>
                  <a:pt x="341" y="694"/>
                </a:cubicBezTo>
                <a:cubicBezTo>
                  <a:pt x="421" y="722"/>
                  <a:pt x="421" y="722"/>
                  <a:pt x="421" y="722"/>
                </a:cubicBezTo>
                <a:cubicBezTo>
                  <a:pt x="425" y="732"/>
                  <a:pt x="425" y="732"/>
                  <a:pt x="425" y="732"/>
                </a:cubicBezTo>
                <a:cubicBezTo>
                  <a:pt x="415" y="754"/>
                  <a:pt x="415" y="754"/>
                  <a:pt x="415" y="754"/>
                </a:cubicBezTo>
                <a:cubicBezTo>
                  <a:pt x="409" y="757"/>
                  <a:pt x="409" y="757"/>
                  <a:pt x="409" y="757"/>
                </a:cubicBezTo>
                <a:cubicBezTo>
                  <a:pt x="398" y="773"/>
                  <a:pt x="398" y="773"/>
                  <a:pt x="398" y="773"/>
                </a:cubicBezTo>
                <a:cubicBezTo>
                  <a:pt x="403" y="781"/>
                  <a:pt x="403" y="781"/>
                  <a:pt x="403" y="781"/>
                </a:cubicBezTo>
                <a:cubicBezTo>
                  <a:pt x="384" y="823"/>
                  <a:pt x="384" y="823"/>
                  <a:pt x="384" y="823"/>
                </a:cubicBezTo>
                <a:cubicBezTo>
                  <a:pt x="348" y="838"/>
                  <a:pt x="348" y="838"/>
                  <a:pt x="348" y="838"/>
                </a:cubicBezTo>
                <a:cubicBezTo>
                  <a:pt x="340" y="864"/>
                  <a:pt x="340" y="864"/>
                  <a:pt x="340" y="864"/>
                </a:cubicBezTo>
                <a:cubicBezTo>
                  <a:pt x="306" y="902"/>
                  <a:pt x="306" y="902"/>
                  <a:pt x="306" y="902"/>
                </a:cubicBezTo>
                <a:cubicBezTo>
                  <a:pt x="290" y="903"/>
                  <a:pt x="290" y="903"/>
                  <a:pt x="290" y="903"/>
                </a:cubicBezTo>
                <a:cubicBezTo>
                  <a:pt x="298" y="911"/>
                  <a:pt x="298" y="911"/>
                  <a:pt x="298" y="911"/>
                </a:cubicBezTo>
                <a:cubicBezTo>
                  <a:pt x="264" y="949"/>
                  <a:pt x="264" y="949"/>
                  <a:pt x="264" y="949"/>
                </a:cubicBezTo>
                <a:close/>
                <a:moveTo>
                  <a:pt x="3" y="522"/>
                </a:moveTo>
                <a:cubicBezTo>
                  <a:pt x="3" y="517"/>
                  <a:pt x="2" y="512"/>
                  <a:pt x="2" y="508"/>
                </a:cubicBezTo>
                <a:cubicBezTo>
                  <a:pt x="28" y="534"/>
                  <a:pt x="28" y="534"/>
                  <a:pt x="28" y="534"/>
                </a:cubicBezTo>
                <a:cubicBezTo>
                  <a:pt x="20" y="537"/>
                  <a:pt x="20" y="537"/>
                  <a:pt x="20" y="537"/>
                </a:cubicBezTo>
                <a:cubicBezTo>
                  <a:pt x="3" y="522"/>
                  <a:pt x="3" y="522"/>
                  <a:pt x="3" y="522"/>
                </a:cubicBezTo>
                <a:close/>
                <a:moveTo>
                  <a:pt x="79" y="168"/>
                </a:moveTo>
                <a:cubicBezTo>
                  <a:pt x="83" y="162"/>
                  <a:pt x="86" y="156"/>
                  <a:pt x="90" y="150"/>
                </a:cubicBezTo>
                <a:cubicBezTo>
                  <a:pt x="102" y="156"/>
                  <a:pt x="102" y="156"/>
                  <a:pt x="102" y="156"/>
                </a:cubicBezTo>
                <a:cubicBezTo>
                  <a:pt x="96" y="167"/>
                  <a:pt x="96" y="167"/>
                  <a:pt x="96" y="167"/>
                </a:cubicBezTo>
                <a:cubicBezTo>
                  <a:pt x="87" y="171"/>
                  <a:pt x="87" y="171"/>
                  <a:pt x="87" y="171"/>
                </a:cubicBezTo>
                <a:cubicBezTo>
                  <a:pt x="79" y="168"/>
                  <a:pt x="79" y="168"/>
                  <a:pt x="79" y="168"/>
                </a:cubicBezTo>
                <a:close/>
                <a:moveTo>
                  <a:pt x="135" y="89"/>
                </a:moveTo>
                <a:cubicBezTo>
                  <a:pt x="140" y="82"/>
                  <a:pt x="145" y="76"/>
                  <a:pt x="151" y="70"/>
                </a:cubicBezTo>
                <a:cubicBezTo>
                  <a:pt x="161" y="76"/>
                  <a:pt x="161" y="76"/>
                  <a:pt x="161" y="76"/>
                </a:cubicBezTo>
                <a:cubicBezTo>
                  <a:pt x="141" y="91"/>
                  <a:pt x="141" y="91"/>
                  <a:pt x="141" y="91"/>
                </a:cubicBezTo>
                <a:cubicBezTo>
                  <a:pt x="135" y="89"/>
                  <a:pt x="135" y="89"/>
                  <a:pt x="135" y="89"/>
                </a:cubicBezTo>
                <a:close/>
                <a:moveTo>
                  <a:pt x="156" y="65"/>
                </a:moveTo>
                <a:cubicBezTo>
                  <a:pt x="156" y="64"/>
                  <a:pt x="157" y="63"/>
                  <a:pt x="158" y="63"/>
                </a:cubicBezTo>
                <a:cubicBezTo>
                  <a:pt x="178" y="68"/>
                  <a:pt x="178" y="68"/>
                  <a:pt x="178" y="68"/>
                </a:cubicBezTo>
                <a:cubicBezTo>
                  <a:pt x="189" y="73"/>
                  <a:pt x="189" y="73"/>
                  <a:pt x="189" y="73"/>
                </a:cubicBezTo>
                <a:cubicBezTo>
                  <a:pt x="183" y="65"/>
                  <a:pt x="183" y="65"/>
                  <a:pt x="183" y="65"/>
                </a:cubicBezTo>
                <a:cubicBezTo>
                  <a:pt x="188" y="61"/>
                  <a:pt x="188" y="61"/>
                  <a:pt x="188" y="61"/>
                </a:cubicBezTo>
                <a:cubicBezTo>
                  <a:pt x="206" y="55"/>
                  <a:pt x="206" y="55"/>
                  <a:pt x="206" y="55"/>
                </a:cubicBezTo>
                <a:cubicBezTo>
                  <a:pt x="193" y="54"/>
                  <a:pt x="193" y="54"/>
                  <a:pt x="193" y="54"/>
                </a:cubicBezTo>
                <a:cubicBezTo>
                  <a:pt x="163" y="58"/>
                  <a:pt x="163" y="58"/>
                  <a:pt x="163" y="58"/>
                </a:cubicBezTo>
                <a:cubicBezTo>
                  <a:pt x="168" y="52"/>
                  <a:pt x="174" y="46"/>
                  <a:pt x="180" y="40"/>
                </a:cubicBezTo>
                <a:cubicBezTo>
                  <a:pt x="202" y="23"/>
                  <a:pt x="202" y="23"/>
                  <a:pt x="202" y="23"/>
                </a:cubicBezTo>
                <a:cubicBezTo>
                  <a:pt x="215" y="31"/>
                  <a:pt x="215" y="31"/>
                  <a:pt x="215" y="31"/>
                </a:cubicBezTo>
                <a:cubicBezTo>
                  <a:pt x="222" y="26"/>
                  <a:pt x="222" y="26"/>
                  <a:pt x="222" y="26"/>
                </a:cubicBezTo>
                <a:cubicBezTo>
                  <a:pt x="258" y="27"/>
                  <a:pt x="258" y="27"/>
                  <a:pt x="258" y="27"/>
                </a:cubicBezTo>
                <a:cubicBezTo>
                  <a:pt x="281" y="28"/>
                  <a:pt x="281" y="28"/>
                  <a:pt x="281" y="28"/>
                </a:cubicBezTo>
                <a:cubicBezTo>
                  <a:pt x="300" y="33"/>
                  <a:pt x="300" y="33"/>
                  <a:pt x="300" y="33"/>
                </a:cubicBezTo>
                <a:cubicBezTo>
                  <a:pt x="288" y="41"/>
                  <a:pt x="288" y="41"/>
                  <a:pt x="288" y="41"/>
                </a:cubicBezTo>
                <a:cubicBezTo>
                  <a:pt x="265" y="40"/>
                  <a:pt x="265" y="40"/>
                  <a:pt x="265" y="40"/>
                </a:cubicBezTo>
                <a:cubicBezTo>
                  <a:pt x="264" y="46"/>
                  <a:pt x="264" y="46"/>
                  <a:pt x="264" y="46"/>
                </a:cubicBezTo>
                <a:cubicBezTo>
                  <a:pt x="279" y="47"/>
                  <a:pt x="279" y="47"/>
                  <a:pt x="279" y="47"/>
                </a:cubicBezTo>
                <a:cubicBezTo>
                  <a:pt x="276" y="52"/>
                  <a:pt x="276" y="52"/>
                  <a:pt x="276" y="52"/>
                </a:cubicBezTo>
                <a:cubicBezTo>
                  <a:pt x="247" y="64"/>
                  <a:pt x="247" y="64"/>
                  <a:pt x="247" y="64"/>
                </a:cubicBezTo>
                <a:cubicBezTo>
                  <a:pt x="214" y="75"/>
                  <a:pt x="214" y="75"/>
                  <a:pt x="214" y="75"/>
                </a:cubicBezTo>
                <a:cubicBezTo>
                  <a:pt x="223" y="79"/>
                  <a:pt x="223" y="79"/>
                  <a:pt x="223" y="79"/>
                </a:cubicBezTo>
                <a:cubicBezTo>
                  <a:pt x="216" y="94"/>
                  <a:pt x="216" y="94"/>
                  <a:pt x="216" y="94"/>
                </a:cubicBezTo>
                <a:cubicBezTo>
                  <a:pt x="187" y="99"/>
                  <a:pt x="187" y="99"/>
                  <a:pt x="187" y="99"/>
                </a:cubicBezTo>
                <a:cubicBezTo>
                  <a:pt x="207" y="106"/>
                  <a:pt x="207" y="106"/>
                  <a:pt x="207" y="106"/>
                </a:cubicBezTo>
                <a:cubicBezTo>
                  <a:pt x="207" y="111"/>
                  <a:pt x="207" y="111"/>
                  <a:pt x="207" y="111"/>
                </a:cubicBezTo>
                <a:cubicBezTo>
                  <a:pt x="191" y="112"/>
                  <a:pt x="191" y="112"/>
                  <a:pt x="191" y="112"/>
                </a:cubicBezTo>
                <a:cubicBezTo>
                  <a:pt x="143" y="112"/>
                  <a:pt x="143" y="112"/>
                  <a:pt x="143" y="112"/>
                </a:cubicBezTo>
                <a:cubicBezTo>
                  <a:pt x="150" y="93"/>
                  <a:pt x="150" y="93"/>
                  <a:pt x="150" y="93"/>
                </a:cubicBezTo>
                <a:cubicBezTo>
                  <a:pt x="152" y="97"/>
                  <a:pt x="152" y="97"/>
                  <a:pt x="152" y="97"/>
                </a:cubicBezTo>
                <a:cubicBezTo>
                  <a:pt x="174" y="102"/>
                  <a:pt x="174" y="102"/>
                  <a:pt x="174" y="102"/>
                </a:cubicBezTo>
                <a:cubicBezTo>
                  <a:pt x="175" y="98"/>
                  <a:pt x="175" y="98"/>
                  <a:pt x="175" y="98"/>
                </a:cubicBezTo>
                <a:cubicBezTo>
                  <a:pt x="154" y="88"/>
                  <a:pt x="154" y="88"/>
                  <a:pt x="154" y="88"/>
                </a:cubicBezTo>
                <a:cubicBezTo>
                  <a:pt x="162" y="83"/>
                  <a:pt x="162" y="83"/>
                  <a:pt x="162" y="83"/>
                </a:cubicBezTo>
                <a:cubicBezTo>
                  <a:pt x="183" y="84"/>
                  <a:pt x="183" y="84"/>
                  <a:pt x="183" y="84"/>
                </a:cubicBezTo>
                <a:cubicBezTo>
                  <a:pt x="157" y="69"/>
                  <a:pt x="157" y="69"/>
                  <a:pt x="157" y="69"/>
                </a:cubicBezTo>
                <a:cubicBezTo>
                  <a:pt x="156" y="65"/>
                  <a:pt x="156" y="65"/>
                  <a:pt x="156" y="65"/>
                </a:cubicBezTo>
                <a:close/>
                <a:moveTo>
                  <a:pt x="110" y="138"/>
                </a:moveTo>
                <a:cubicBezTo>
                  <a:pt x="104" y="148"/>
                  <a:pt x="104" y="148"/>
                  <a:pt x="104" y="148"/>
                </a:cubicBezTo>
                <a:cubicBezTo>
                  <a:pt x="108" y="160"/>
                  <a:pt x="108" y="160"/>
                  <a:pt x="108" y="160"/>
                </a:cubicBezTo>
                <a:cubicBezTo>
                  <a:pt x="119" y="159"/>
                  <a:pt x="119" y="159"/>
                  <a:pt x="119" y="159"/>
                </a:cubicBezTo>
                <a:cubicBezTo>
                  <a:pt x="114" y="152"/>
                  <a:pt x="114" y="152"/>
                  <a:pt x="114" y="152"/>
                </a:cubicBezTo>
                <a:cubicBezTo>
                  <a:pt x="126" y="153"/>
                  <a:pt x="126" y="153"/>
                  <a:pt x="126" y="153"/>
                </a:cubicBezTo>
                <a:cubicBezTo>
                  <a:pt x="136" y="140"/>
                  <a:pt x="136" y="140"/>
                  <a:pt x="136" y="140"/>
                </a:cubicBezTo>
                <a:cubicBezTo>
                  <a:pt x="110" y="138"/>
                  <a:pt x="110" y="138"/>
                  <a:pt x="110" y="138"/>
                </a:cubicBezTo>
                <a:close/>
                <a:moveTo>
                  <a:pt x="120" y="108"/>
                </a:moveTo>
                <a:cubicBezTo>
                  <a:pt x="147" y="122"/>
                  <a:pt x="147" y="122"/>
                  <a:pt x="147" y="122"/>
                </a:cubicBezTo>
                <a:cubicBezTo>
                  <a:pt x="183" y="118"/>
                  <a:pt x="183" y="118"/>
                  <a:pt x="183" y="118"/>
                </a:cubicBezTo>
                <a:cubicBezTo>
                  <a:pt x="196" y="124"/>
                  <a:pt x="196" y="124"/>
                  <a:pt x="196" y="124"/>
                </a:cubicBezTo>
                <a:cubicBezTo>
                  <a:pt x="193" y="133"/>
                  <a:pt x="193" y="133"/>
                  <a:pt x="193" y="133"/>
                </a:cubicBezTo>
                <a:cubicBezTo>
                  <a:pt x="130" y="133"/>
                  <a:pt x="130" y="133"/>
                  <a:pt x="130" y="133"/>
                </a:cubicBezTo>
                <a:cubicBezTo>
                  <a:pt x="116" y="114"/>
                  <a:pt x="116" y="114"/>
                  <a:pt x="116" y="114"/>
                </a:cubicBezTo>
                <a:cubicBezTo>
                  <a:pt x="120" y="108"/>
                  <a:pt x="120" y="108"/>
                  <a:pt x="120" y="108"/>
                </a:cubicBezTo>
                <a:close/>
                <a:moveTo>
                  <a:pt x="103" y="199"/>
                </a:moveTo>
                <a:cubicBezTo>
                  <a:pt x="81" y="192"/>
                  <a:pt x="81" y="192"/>
                  <a:pt x="81" y="192"/>
                </a:cubicBezTo>
                <a:cubicBezTo>
                  <a:pt x="93" y="183"/>
                  <a:pt x="93" y="183"/>
                  <a:pt x="93" y="183"/>
                </a:cubicBezTo>
                <a:cubicBezTo>
                  <a:pt x="109" y="192"/>
                  <a:pt x="109" y="192"/>
                  <a:pt x="109" y="192"/>
                </a:cubicBezTo>
                <a:cubicBezTo>
                  <a:pt x="103" y="199"/>
                  <a:pt x="103" y="199"/>
                  <a:pt x="103" y="199"/>
                </a:cubicBezTo>
                <a:close/>
                <a:moveTo>
                  <a:pt x="163" y="224"/>
                </a:moveTo>
                <a:cubicBezTo>
                  <a:pt x="155" y="244"/>
                  <a:pt x="155" y="244"/>
                  <a:pt x="155" y="244"/>
                </a:cubicBezTo>
                <a:cubicBezTo>
                  <a:pt x="166" y="250"/>
                  <a:pt x="166" y="250"/>
                  <a:pt x="166" y="250"/>
                </a:cubicBezTo>
                <a:cubicBezTo>
                  <a:pt x="177" y="241"/>
                  <a:pt x="177" y="241"/>
                  <a:pt x="177" y="241"/>
                </a:cubicBezTo>
                <a:cubicBezTo>
                  <a:pt x="188" y="246"/>
                  <a:pt x="188" y="246"/>
                  <a:pt x="188" y="246"/>
                </a:cubicBezTo>
                <a:cubicBezTo>
                  <a:pt x="195" y="245"/>
                  <a:pt x="195" y="245"/>
                  <a:pt x="195" y="245"/>
                </a:cubicBezTo>
                <a:cubicBezTo>
                  <a:pt x="180" y="235"/>
                  <a:pt x="180" y="235"/>
                  <a:pt x="180" y="235"/>
                </a:cubicBezTo>
                <a:cubicBezTo>
                  <a:pt x="163" y="224"/>
                  <a:pt x="163" y="224"/>
                  <a:pt x="163" y="224"/>
                </a:cubicBezTo>
                <a:close/>
                <a:moveTo>
                  <a:pt x="156" y="141"/>
                </a:moveTo>
                <a:cubicBezTo>
                  <a:pt x="137" y="154"/>
                  <a:pt x="137" y="154"/>
                  <a:pt x="137" y="154"/>
                </a:cubicBezTo>
                <a:cubicBezTo>
                  <a:pt x="146" y="177"/>
                  <a:pt x="146" y="177"/>
                  <a:pt x="146" y="177"/>
                </a:cubicBezTo>
                <a:cubicBezTo>
                  <a:pt x="165" y="182"/>
                  <a:pt x="165" y="182"/>
                  <a:pt x="165" y="182"/>
                </a:cubicBezTo>
                <a:cubicBezTo>
                  <a:pt x="198" y="186"/>
                  <a:pt x="198" y="186"/>
                  <a:pt x="198" y="186"/>
                </a:cubicBezTo>
                <a:cubicBezTo>
                  <a:pt x="208" y="184"/>
                  <a:pt x="208" y="184"/>
                  <a:pt x="208" y="184"/>
                </a:cubicBezTo>
                <a:cubicBezTo>
                  <a:pt x="219" y="191"/>
                  <a:pt x="219" y="191"/>
                  <a:pt x="219" y="191"/>
                </a:cubicBezTo>
                <a:cubicBezTo>
                  <a:pt x="209" y="208"/>
                  <a:pt x="209" y="208"/>
                  <a:pt x="209" y="208"/>
                </a:cubicBezTo>
                <a:cubicBezTo>
                  <a:pt x="212" y="212"/>
                  <a:pt x="212" y="212"/>
                  <a:pt x="212" y="212"/>
                </a:cubicBezTo>
                <a:cubicBezTo>
                  <a:pt x="222" y="209"/>
                  <a:pt x="222" y="209"/>
                  <a:pt x="222" y="209"/>
                </a:cubicBezTo>
                <a:cubicBezTo>
                  <a:pt x="222" y="195"/>
                  <a:pt x="222" y="195"/>
                  <a:pt x="222" y="195"/>
                </a:cubicBezTo>
                <a:cubicBezTo>
                  <a:pt x="240" y="207"/>
                  <a:pt x="240" y="207"/>
                  <a:pt x="240" y="207"/>
                </a:cubicBezTo>
                <a:cubicBezTo>
                  <a:pt x="235" y="214"/>
                  <a:pt x="235" y="214"/>
                  <a:pt x="235" y="214"/>
                </a:cubicBezTo>
                <a:cubicBezTo>
                  <a:pt x="228" y="220"/>
                  <a:pt x="228" y="220"/>
                  <a:pt x="228" y="220"/>
                </a:cubicBezTo>
                <a:cubicBezTo>
                  <a:pt x="228" y="226"/>
                  <a:pt x="228" y="226"/>
                  <a:pt x="228" y="226"/>
                </a:cubicBezTo>
                <a:cubicBezTo>
                  <a:pt x="209" y="228"/>
                  <a:pt x="209" y="228"/>
                  <a:pt x="209" y="228"/>
                </a:cubicBezTo>
                <a:cubicBezTo>
                  <a:pt x="206" y="236"/>
                  <a:pt x="206" y="236"/>
                  <a:pt x="206" y="236"/>
                </a:cubicBezTo>
                <a:cubicBezTo>
                  <a:pt x="232" y="235"/>
                  <a:pt x="232" y="235"/>
                  <a:pt x="232" y="235"/>
                </a:cubicBezTo>
                <a:cubicBezTo>
                  <a:pt x="247" y="248"/>
                  <a:pt x="247" y="248"/>
                  <a:pt x="247" y="248"/>
                </a:cubicBezTo>
                <a:cubicBezTo>
                  <a:pt x="277" y="263"/>
                  <a:pt x="277" y="263"/>
                  <a:pt x="277" y="263"/>
                </a:cubicBezTo>
                <a:cubicBezTo>
                  <a:pt x="278" y="258"/>
                  <a:pt x="278" y="258"/>
                  <a:pt x="278" y="258"/>
                </a:cubicBezTo>
                <a:cubicBezTo>
                  <a:pt x="259" y="244"/>
                  <a:pt x="259" y="244"/>
                  <a:pt x="259" y="244"/>
                </a:cubicBezTo>
                <a:cubicBezTo>
                  <a:pt x="285" y="254"/>
                  <a:pt x="285" y="254"/>
                  <a:pt x="285" y="254"/>
                </a:cubicBezTo>
                <a:cubicBezTo>
                  <a:pt x="282" y="245"/>
                  <a:pt x="282" y="245"/>
                  <a:pt x="282" y="245"/>
                </a:cubicBezTo>
                <a:cubicBezTo>
                  <a:pt x="261" y="222"/>
                  <a:pt x="261" y="222"/>
                  <a:pt x="261" y="222"/>
                </a:cubicBezTo>
                <a:cubicBezTo>
                  <a:pt x="270" y="217"/>
                  <a:pt x="270" y="217"/>
                  <a:pt x="270" y="217"/>
                </a:cubicBezTo>
                <a:cubicBezTo>
                  <a:pt x="290" y="232"/>
                  <a:pt x="290" y="232"/>
                  <a:pt x="290" y="232"/>
                </a:cubicBezTo>
                <a:cubicBezTo>
                  <a:pt x="301" y="216"/>
                  <a:pt x="301" y="216"/>
                  <a:pt x="301" y="216"/>
                </a:cubicBezTo>
                <a:cubicBezTo>
                  <a:pt x="283" y="205"/>
                  <a:pt x="283" y="205"/>
                  <a:pt x="283" y="205"/>
                </a:cubicBezTo>
                <a:cubicBezTo>
                  <a:pt x="257" y="196"/>
                  <a:pt x="257" y="196"/>
                  <a:pt x="257" y="196"/>
                </a:cubicBezTo>
                <a:cubicBezTo>
                  <a:pt x="268" y="185"/>
                  <a:pt x="268" y="185"/>
                  <a:pt x="268" y="185"/>
                </a:cubicBezTo>
                <a:cubicBezTo>
                  <a:pt x="238" y="165"/>
                  <a:pt x="238" y="165"/>
                  <a:pt x="238" y="165"/>
                </a:cubicBezTo>
                <a:cubicBezTo>
                  <a:pt x="230" y="169"/>
                  <a:pt x="230" y="169"/>
                  <a:pt x="230" y="169"/>
                </a:cubicBezTo>
                <a:cubicBezTo>
                  <a:pt x="224" y="167"/>
                  <a:pt x="224" y="167"/>
                  <a:pt x="224" y="167"/>
                </a:cubicBezTo>
                <a:cubicBezTo>
                  <a:pt x="221" y="156"/>
                  <a:pt x="221" y="156"/>
                  <a:pt x="221" y="156"/>
                </a:cubicBezTo>
                <a:cubicBezTo>
                  <a:pt x="204" y="155"/>
                  <a:pt x="204" y="155"/>
                  <a:pt x="204" y="155"/>
                </a:cubicBezTo>
                <a:cubicBezTo>
                  <a:pt x="201" y="164"/>
                  <a:pt x="201" y="164"/>
                  <a:pt x="201" y="164"/>
                </a:cubicBezTo>
                <a:cubicBezTo>
                  <a:pt x="190" y="161"/>
                  <a:pt x="190" y="161"/>
                  <a:pt x="190" y="161"/>
                </a:cubicBezTo>
                <a:cubicBezTo>
                  <a:pt x="193" y="153"/>
                  <a:pt x="193" y="153"/>
                  <a:pt x="193" y="153"/>
                </a:cubicBezTo>
                <a:cubicBezTo>
                  <a:pt x="183" y="142"/>
                  <a:pt x="183" y="142"/>
                  <a:pt x="183" y="142"/>
                </a:cubicBezTo>
                <a:cubicBezTo>
                  <a:pt x="169" y="148"/>
                  <a:pt x="169" y="148"/>
                  <a:pt x="169" y="148"/>
                </a:cubicBezTo>
                <a:cubicBezTo>
                  <a:pt x="167" y="171"/>
                  <a:pt x="167" y="171"/>
                  <a:pt x="167" y="171"/>
                </a:cubicBezTo>
                <a:cubicBezTo>
                  <a:pt x="163" y="170"/>
                  <a:pt x="163" y="170"/>
                  <a:pt x="163" y="170"/>
                </a:cubicBezTo>
                <a:cubicBezTo>
                  <a:pt x="156" y="153"/>
                  <a:pt x="156" y="153"/>
                  <a:pt x="156" y="153"/>
                </a:cubicBezTo>
                <a:cubicBezTo>
                  <a:pt x="164" y="140"/>
                  <a:pt x="164" y="140"/>
                  <a:pt x="164" y="140"/>
                </a:cubicBezTo>
                <a:cubicBezTo>
                  <a:pt x="156" y="141"/>
                  <a:pt x="156" y="141"/>
                  <a:pt x="156" y="141"/>
                </a:cubicBezTo>
                <a:close/>
                <a:moveTo>
                  <a:pt x="225" y="562"/>
                </a:moveTo>
                <a:cubicBezTo>
                  <a:pt x="233" y="562"/>
                  <a:pt x="233" y="562"/>
                  <a:pt x="233" y="562"/>
                </a:cubicBezTo>
                <a:cubicBezTo>
                  <a:pt x="234" y="556"/>
                  <a:pt x="234" y="556"/>
                  <a:pt x="234" y="556"/>
                </a:cubicBezTo>
                <a:cubicBezTo>
                  <a:pt x="248" y="557"/>
                  <a:pt x="248" y="557"/>
                  <a:pt x="248" y="557"/>
                </a:cubicBezTo>
                <a:cubicBezTo>
                  <a:pt x="260" y="561"/>
                  <a:pt x="260" y="561"/>
                  <a:pt x="260" y="561"/>
                </a:cubicBezTo>
                <a:cubicBezTo>
                  <a:pt x="245" y="569"/>
                  <a:pt x="245" y="569"/>
                  <a:pt x="245" y="569"/>
                </a:cubicBezTo>
                <a:cubicBezTo>
                  <a:pt x="238" y="565"/>
                  <a:pt x="238" y="565"/>
                  <a:pt x="238" y="565"/>
                </a:cubicBezTo>
                <a:cubicBezTo>
                  <a:pt x="226" y="565"/>
                  <a:pt x="226" y="565"/>
                  <a:pt x="226" y="565"/>
                </a:cubicBezTo>
                <a:cubicBezTo>
                  <a:pt x="225" y="562"/>
                  <a:pt x="225" y="562"/>
                  <a:pt x="225" y="562"/>
                </a:cubicBezTo>
                <a:close/>
                <a:moveTo>
                  <a:pt x="267" y="563"/>
                </a:moveTo>
                <a:cubicBezTo>
                  <a:pt x="267" y="567"/>
                  <a:pt x="267" y="567"/>
                  <a:pt x="267" y="567"/>
                </a:cubicBezTo>
                <a:cubicBezTo>
                  <a:pt x="275" y="567"/>
                  <a:pt x="275" y="567"/>
                  <a:pt x="275" y="567"/>
                </a:cubicBezTo>
                <a:cubicBezTo>
                  <a:pt x="275" y="563"/>
                  <a:pt x="275" y="563"/>
                  <a:pt x="275" y="563"/>
                </a:cubicBezTo>
                <a:cubicBezTo>
                  <a:pt x="267" y="563"/>
                  <a:pt x="267" y="563"/>
                  <a:pt x="267" y="563"/>
                </a:cubicBezTo>
                <a:close/>
                <a:moveTo>
                  <a:pt x="204" y="563"/>
                </a:moveTo>
                <a:cubicBezTo>
                  <a:pt x="204" y="565"/>
                  <a:pt x="204" y="565"/>
                  <a:pt x="204" y="565"/>
                </a:cubicBezTo>
                <a:cubicBezTo>
                  <a:pt x="212" y="569"/>
                  <a:pt x="212" y="569"/>
                  <a:pt x="212" y="569"/>
                </a:cubicBezTo>
                <a:cubicBezTo>
                  <a:pt x="215" y="567"/>
                  <a:pt x="215" y="567"/>
                  <a:pt x="215" y="567"/>
                </a:cubicBezTo>
                <a:cubicBezTo>
                  <a:pt x="214" y="564"/>
                  <a:pt x="214" y="564"/>
                  <a:pt x="214" y="564"/>
                </a:cubicBezTo>
                <a:cubicBezTo>
                  <a:pt x="204" y="563"/>
                  <a:pt x="204" y="563"/>
                  <a:pt x="204" y="563"/>
                </a:cubicBezTo>
                <a:close/>
                <a:moveTo>
                  <a:pt x="167" y="544"/>
                </a:moveTo>
                <a:cubicBezTo>
                  <a:pt x="165" y="538"/>
                  <a:pt x="165" y="538"/>
                  <a:pt x="165" y="538"/>
                </a:cubicBezTo>
                <a:cubicBezTo>
                  <a:pt x="189" y="536"/>
                  <a:pt x="189" y="536"/>
                  <a:pt x="189" y="536"/>
                </a:cubicBezTo>
                <a:cubicBezTo>
                  <a:pt x="232" y="554"/>
                  <a:pt x="232" y="554"/>
                  <a:pt x="232" y="554"/>
                </a:cubicBezTo>
                <a:cubicBezTo>
                  <a:pt x="225" y="557"/>
                  <a:pt x="225" y="557"/>
                  <a:pt x="225" y="557"/>
                </a:cubicBezTo>
                <a:cubicBezTo>
                  <a:pt x="206" y="552"/>
                  <a:pt x="206" y="552"/>
                  <a:pt x="206" y="552"/>
                </a:cubicBezTo>
                <a:cubicBezTo>
                  <a:pt x="183" y="540"/>
                  <a:pt x="183" y="540"/>
                  <a:pt x="183" y="540"/>
                </a:cubicBezTo>
                <a:cubicBezTo>
                  <a:pt x="167" y="544"/>
                  <a:pt x="167" y="544"/>
                  <a:pt x="167" y="544"/>
                </a:cubicBezTo>
                <a:close/>
                <a:moveTo>
                  <a:pt x="831" y="332"/>
                </a:moveTo>
                <a:cubicBezTo>
                  <a:pt x="804" y="342"/>
                  <a:pt x="804" y="342"/>
                  <a:pt x="804" y="342"/>
                </a:cubicBezTo>
                <a:cubicBezTo>
                  <a:pt x="811" y="349"/>
                  <a:pt x="811" y="349"/>
                  <a:pt x="811" y="349"/>
                </a:cubicBezTo>
                <a:cubicBezTo>
                  <a:pt x="807" y="354"/>
                  <a:pt x="807" y="354"/>
                  <a:pt x="807" y="354"/>
                </a:cubicBezTo>
                <a:cubicBezTo>
                  <a:pt x="795" y="355"/>
                  <a:pt x="795" y="355"/>
                  <a:pt x="795" y="355"/>
                </a:cubicBezTo>
                <a:cubicBezTo>
                  <a:pt x="793" y="349"/>
                  <a:pt x="793" y="349"/>
                  <a:pt x="793" y="349"/>
                </a:cubicBezTo>
                <a:cubicBezTo>
                  <a:pt x="798" y="342"/>
                  <a:pt x="798" y="342"/>
                  <a:pt x="798" y="342"/>
                </a:cubicBezTo>
                <a:cubicBezTo>
                  <a:pt x="785" y="340"/>
                  <a:pt x="785" y="340"/>
                  <a:pt x="785" y="340"/>
                </a:cubicBezTo>
                <a:cubicBezTo>
                  <a:pt x="775" y="350"/>
                  <a:pt x="775" y="350"/>
                  <a:pt x="775" y="350"/>
                </a:cubicBezTo>
                <a:cubicBezTo>
                  <a:pt x="764" y="368"/>
                  <a:pt x="764" y="368"/>
                  <a:pt x="764" y="368"/>
                </a:cubicBezTo>
                <a:cubicBezTo>
                  <a:pt x="779" y="377"/>
                  <a:pt x="779" y="377"/>
                  <a:pt x="779" y="377"/>
                </a:cubicBezTo>
                <a:cubicBezTo>
                  <a:pt x="793" y="377"/>
                  <a:pt x="793" y="377"/>
                  <a:pt x="793" y="377"/>
                </a:cubicBezTo>
                <a:cubicBezTo>
                  <a:pt x="797" y="371"/>
                  <a:pt x="797" y="371"/>
                  <a:pt x="797" y="371"/>
                </a:cubicBezTo>
                <a:cubicBezTo>
                  <a:pt x="809" y="371"/>
                  <a:pt x="809" y="371"/>
                  <a:pt x="809" y="371"/>
                </a:cubicBezTo>
                <a:cubicBezTo>
                  <a:pt x="828" y="379"/>
                  <a:pt x="828" y="379"/>
                  <a:pt x="828" y="379"/>
                </a:cubicBezTo>
                <a:cubicBezTo>
                  <a:pt x="844" y="377"/>
                  <a:pt x="844" y="377"/>
                  <a:pt x="844" y="377"/>
                </a:cubicBezTo>
                <a:cubicBezTo>
                  <a:pt x="843" y="366"/>
                  <a:pt x="843" y="366"/>
                  <a:pt x="843" y="366"/>
                </a:cubicBezTo>
                <a:cubicBezTo>
                  <a:pt x="821" y="351"/>
                  <a:pt x="821" y="351"/>
                  <a:pt x="821" y="351"/>
                </a:cubicBezTo>
                <a:cubicBezTo>
                  <a:pt x="831" y="332"/>
                  <a:pt x="831" y="332"/>
                  <a:pt x="831" y="332"/>
                </a:cubicBezTo>
                <a:close/>
                <a:moveTo>
                  <a:pt x="900" y="334"/>
                </a:moveTo>
                <a:cubicBezTo>
                  <a:pt x="874" y="349"/>
                  <a:pt x="874" y="349"/>
                  <a:pt x="874" y="349"/>
                </a:cubicBezTo>
                <a:cubicBezTo>
                  <a:pt x="877" y="366"/>
                  <a:pt x="877" y="366"/>
                  <a:pt x="877" y="366"/>
                </a:cubicBezTo>
                <a:cubicBezTo>
                  <a:pt x="893" y="380"/>
                  <a:pt x="893" y="380"/>
                  <a:pt x="893" y="380"/>
                </a:cubicBezTo>
                <a:cubicBezTo>
                  <a:pt x="887" y="402"/>
                  <a:pt x="887" y="402"/>
                  <a:pt x="887" y="402"/>
                </a:cubicBezTo>
                <a:cubicBezTo>
                  <a:pt x="903" y="410"/>
                  <a:pt x="903" y="410"/>
                  <a:pt x="903" y="410"/>
                </a:cubicBezTo>
                <a:cubicBezTo>
                  <a:pt x="918" y="406"/>
                  <a:pt x="918" y="406"/>
                  <a:pt x="918" y="406"/>
                </a:cubicBezTo>
                <a:cubicBezTo>
                  <a:pt x="914" y="390"/>
                  <a:pt x="914" y="390"/>
                  <a:pt x="914" y="390"/>
                </a:cubicBezTo>
                <a:cubicBezTo>
                  <a:pt x="907" y="385"/>
                  <a:pt x="907" y="385"/>
                  <a:pt x="907" y="385"/>
                </a:cubicBezTo>
                <a:cubicBezTo>
                  <a:pt x="908" y="379"/>
                  <a:pt x="908" y="379"/>
                  <a:pt x="908" y="379"/>
                </a:cubicBezTo>
                <a:cubicBezTo>
                  <a:pt x="921" y="380"/>
                  <a:pt x="921" y="380"/>
                  <a:pt x="921" y="380"/>
                </a:cubicBezTo>
                <a:cubicBezTo>
                  <a:pt x="912" y="371"/>
                  <a:pt x="912" y="371"/>
                  <a:pt x="912" y="371"/>
                </a:cubicBezTo>
                <a:cubicBezTo>
                  <a:pt x="898" y="356"/>
                  <a:pt x="898" y="356"/>
                  <a:pt x="898" y="356"/>
                </a:cubicBezTo>
                <a:cubicBezTo>
                  <a:pt x="900" y="347"/>
                  <a:pt x="900" y="347"/>
                  <a:pt x="900" y="347"/>
                </a:cubicBezTo>
                <a:cubicBezTo>
                  <a:pt x="910" y="347"/>
                  <a:pt x="910" y="347"/>
                  <a:pt x="910" y="347"/>
                </a:cubicBezTo>
                <a:cubicBezTo>
                  <a:pt x="912" y="335"/>
                  <a:pt x="912" y="335"/>
                  <a:pt x="912" y="335"/>
                </a:cubicBezTo>
                <a:cubicBezTo>
                  <a:pt x="900" y="334"/>
                  <a:pt x="900" y="334"/>
                  <a:pt x="900" y="334"/>
                </a:cubicBezTo>
                <a:close/>
                <a:moveTo>
                  <a:pt x="473" y="176"/>
                </a:moveTo>
                <a:cubicBezTo>
                  <a:pt x="464" y="185"/>
                  <a:pt x="464" y="185"/>
                  <a:pt x="464" y="185"/>
                </a:cubicBezTo>
                <a:cubicBezTo>
                  <a:pt x="481" y="190"/>
                  <a:pt x="481" y="190"/>
                  <a:pt x="481" y="190"/>
                </a:cubicBezTo>
                <a:cubicBezTo>
                  <a:pt x="476" y="196"/>
                  <a:pt x="476" y="196"/>
                  <a:pt x="476" y="196"/>
                </a:cubicBezTo>
                <a:cubicBezTo>
                  <a:pt x="473" y="202"/>
                  <a:pt x="473" y="202"/>
                  <a:pt x="473" y="202"/>
                </a:cubicBezTo>
                <a:cubicBezTo>
                  <a:pt x="500" y="206"/>
                  <a:pt x="500" y="206"/>
                  <a:pt x="500" y="206"/>
                </a:cubicBezTo>
                <a:cubicBezTo>
                  <a:pt x="525" y="193"/>
                  <a:pt x="525" y="193"/>
                  <a:pt x="525" y="193"/>
                </a:cubicBezTo>
                <a:cubicBezTo>
                  <a:pt x="527" y="184"/>
                  <a:pt x="527" y="184"/>
                  <a:pt x="527" y="184"/>
                </a:cubicBezTo>
                <a:cubicBezTo>
                  <a:pt x="511" y="177"/>
                  <a:pt x="511" y="177"/>
                  <a:pt x="511" y="177"/>
                </a:cubicBezTo>
                <a:cubicBezTo>
                  <a:pt x="492" y="183"/>
                  <a:pt x="492" y="183"/>
                  <a:pt x="492" y="183"/>
                </a:cubicBezTo>
                <a:cubicBezTo>
                  <a:pt x="483" y="185"/>
                  <a:pt x="483" y="185"/>
                  <a:pt x="483" y="185"/>
                </a:cubicBezTo>
                <a:cubicBezTo>
                  <a:pt x="483" y="181"/>
                  <a:pt x="483" y="181"/>
                  <a:pt x="483" y="181"/>
                </a:cubicBezTo>
                <a:cubicBezTo>
                  <a:pt x="473" y="176"/>
                  <a:pt x="473" y="176"/>
                  <a:pt x="473" y="176"/>
                </a:cubicBezTo>
                <a:close/>
                <a:moveTo>
                  <a:pt x="718" y="16"/>
                </a:moveTo>
                <a:cubicBezTo>
                  <a:pt x="711" y="28"/>
                  <a:pt x="711" y="28"/>
                  <a:pt x="711" y="28"/>
                </a:cubicBezTo>
                <a:cubicBezTo>
                  <a:pt x="731" y="28"/>
                  <a:pt x="731" y="28"/>
                  <a:pt x="731" y="28"/>
                </a:cubicBezTo>
                <a:cubicBezTo>
                  <a:pt x="727" y="34"/>
                  <a:pt x="727" y="34"/>
                  <a:pt x="727" y="34"/>
                </a:cubicBezTo>
                <a:cubicBezTo>
                  <a:pt x="746" y="36"/>
                  <a:pt x="746" y="36"/>
                  <a:pt x="746" y="36"/>
                </a:cubicBezTo>
                <a:cubicBezTo>
                  <a:pt x="760" y="26"/>
                  <a:pt x="760" y="26"/>
                  <a:pt x="760" y="26"/>
                </a:cubicBezTo>
                <a:cubicBezTo>
                  <a:pt x="737" y="20"/>
                  <a:pt x="737" y="20"/>
                  <a:pt x="737" y="20"/>
                </a:cubicBezTo>
                <a:cubicBezTo>
                  <a:pt x="729" y="22"/>
                  <a:pt x="729" y="22"/>
                  <a:pt x="729" y="22"/>
                </a:cubicBezTo>
                <a:cubicBezTo>
                  <a:pt x="718" y="16"/>
                  <a:pt x="718" y="16"/>
                  <a:pt x="718" y="16"/>
                </a:cubicBezTo>
                <a:close/>
                <a:moveTo>
                  <a:pt x="699" y="27"/>
                </a:moveTo>
                <a:cubicBezTo>
                  <a:pt x="724" y="42"/>
                  <a:pt x="724" y="42"/>
                  <a:pt x="724" y="42"/>
                </a:cubicBezTo>
                <a:cubicBezTo>
                  <a:pt x="713" y="50"/>
                  <a:pt x="713" y="50"/>
                  <a:pt x="713" y="50"/>
                </a:cubicBezTo>
                <a:cubicBezTo>
                  <a:pt x="704" y="68"/>
                  <a:pt x="704" y="68"/>
                  <a:pt x="704" y="68"/>
                </a:cubicBezTo>
                <a:cubicBezTo>
                  <a:pt x="688" y="53"/>
                  <a:pt x="688" y="53"/>
                  <a:pt x="688" y="53"/>
                </a:cubicBezTo>
                <a:cubicBezTo>
                  <a:pt x="701" y="47"/>
                  <a:pt x="701" y="47"/>
                  <a:pt x="701" y="47"/>
                </a:cubicBezTo>
                <a:cubicBezTo>
                  <a:pt x="694" y="41"/>
                  <a:pt x="694" y="41"/>
                  <a:pt x="694" y="41"/>
                </a:cubicBezTo>
                <a:cubicBezTo>
                  <a:pt x="680" y="48"/>
                  <a:pt x="680" y="48"/>
                  <a:pt x="680" y="48"/>
                </a:cubicBezTo>
                <a:cubicBezTo>
                  <a:pt x="666" y="31"/>
                  <a:pt x="666" y="31"/>
                  <a:pt x="666" y="31"/>
                </a:cubicBezTo>
                <a:cubicBezTo>
                  <a:pt x="682" y="29"/>
                  <a:pt x="682" y="29"/>
                  <a:pt x="682" y="29"/>
                </a:cubicBezTo>
                <a:cubicBezTo>
                  <a:pt x="689" y="36"/>
                  <a:pt x="689" y="36"/>
                  <a:pt x="689" y="36"/>
                </a:cubicBezTo>
                <a:cubicBezTo>
                  <a:pt x="698" y="36"/>
                  <a:pt x="698" y="36"/>
                  <a:pt x="698" y="36"/>
                </a:cubicBezTo>
                <a:cubicBezTo>
                  <a:pt x="699" y="27"/>
                  <a:pt x="699" y="27"/>
                  <a:pt x="699" y="27"/>
                </a:cubicBezTo>
                <a:close/>
                <a:moveTo>
                  <a:pt x="933" y="103"/>
                </a:moveTo>
                <a:cubicBezTo>
                  <a:pt x="918" y="99"/>
                  <a:pt x="918" y="99"/>
                  <a:pt x="918" y="99"/>
                </a:cubicBezTo>
                <a:cubicBezTo>
                  <a:pt x="936" y="82"/>
                  <a:pt x="936" y="82"/>
                  <a:pt x="936" y="82"/>
                </a:cubicBezTo>
                <a:cubicBezTo>
                  <a:pt x="961" y="71"/>
                  <a:pt x="961" y="71"/>
                  <a:pt x="961" y="71"/>
                </a:cubicBezTo>
                <a:cubicBezTo>
                  <a:pt x="999" y="64"/>
                  <a:pt x="999" y="64"/>
                  <a:pt x="999" y="64"/>
                </a:cubicBezTo>
                <a:cubicBezTo>
                  <a:pt x="1002" y="69"/>
                  <a:pt x="1002" y="69"/>
                  <a:pt x="1002" y="69"/>
                </a:cubicBezTo>
                <a:cubicBezTo>
                  <a:pt x="992" y="75"/>
                  <a:pt x="992" y="75"/>
                  <a:pt x="992" y="75"/>
                </a:cubicBezTo>
                <a:cubicBezTo>
                  <a:pt x="950" y="85"/>
                  <a:pt x="950" y="85"/>
                  <a:pt x="950" y="85"/>
                </a:cubicBezTo>
                <a:cubicBezTo>
                  <a:pt x="933" y="103"/>
                  <a:pt x="933" y="103"/>
                  <a:pt x="933" y="103"/>
                </a:cubicBezTo>
                <a:close/>
                <a:moveTo>
                  <a:pt x="934" y="135"/>
                </a:moveTo>
                <a:cubicBezTo>
                  <a:pt x="918" y="134"/>
                  <a:pt x="918" y="134"/>
                  <a:pt x="918" y="134"/>
                </a:cubicBezTo>
                <a:cubicBezTo>
                  <a:pt x="901" y="121"/>
                  <a:pt x="901" y="121"/>
                  <a:pt x="901" y="121"/>
                </a:cubicBezTo>
                <a:cubicBezTo>
                  <a:pt x="913" y="107"/>
                  <a:pt x="913" y="107"/>
                  <a:pt x="913" y="107"/>
                </a:cubicBezTo>
                <a:cubicBezTo>
                  <a:pt x="930" y="108"/>
                  <a:pt x="930" y="108"/>
                  <a:pt x="930" y="108"/>
                </a:cubicBezTo>
                <a:cubicBezTo>
                  <a:pt x="925" y="117"/>
                  <a:pt x="925" y="117"/>
                  <a:pt x="925" y="117"/>
                </a:cubicBezTo>
                <a:cubicBezTo>
                  <a:pt x="934" y="135"/>
                  <a:pt x="934" y="135"/>
                  <a:pt x="934" y="135"/>
                </a:cubicBezTo>
                <a:close/>
                <a:moveTo>
                  <a:pt x="576" y="245"/>
                </a:moveTo>
                <a:cubicBezTo>
                  <a:pt x="571" y="264"/>
                  <a:pt x="571" y="264"/>
                  <a:pt x="571" y="264"/>
                </a:cubicBezTo>
                <a:cubicBezTo>
                  <a:pt x="579" y="270"/>
                  <a:pt x="579" y="270"/>
                  <a:pt x="579" y="270"/>
                </a:cubicBezTo>
                <a:cubicBezTo>
                  <a:pt x="579" y="278"/>
                  <a:pt x="579" y="278"/>
                  <a:pt x="579" y="278"/>
                </a:cubicBezTo>
                <a:cubicBezTo>
                  <a:pt x="585" y="279"/>
                  <a:pt x="585" y="279"/>
                  <a:pt x="585" y="279"/>
                </a:cubicBezTo>
                <a:cubicBezTo>
                  <a:pt x="590" y="288"/>
                  <a:pt x="590" y="288"/>
                  <a:pt x="590" y="288"/>
                </a:cubicBezTo>
                <a:cubicBezTo>
                  <a:pt x="581" y="292"/>
                  <a:pt x="581" y="292"/>
                  <a:pt x="581" y="292"/>
                </a:cubicBezTo>
                <a:cubicBezTo>
                  <a:pt x="576" y="301"/>
                  <a:pt x="576" y="301"/>
                  <a:pt x="576" y="301"/>
                </a:cubicBezTo>
                <a:cubicBezTo>
                  <a:pt x="589" y="305"/>
                  <a:pt x="589" y="305"/>
                  <a:pt x="589" y="305"/>
                </a:cubicBezTo>
                <a:cubicBezTo>
                  <a:pt x="573" y="315"/>
                  <a:pt x="573" y="315"/>
                  <a:pt x="573" y="315"/>
                </a:cubicBezTo>
                <a:cubicBezTo>
                  <a:pt x="578" y="316"/>
                  <a:pt x="578" y="316"/>
                  <a:pt x="578" y="316"/>
                </a:cubicBezTo>
                <a:cubicBezTo>
                  <a:pt x="592" y="310"/>
                  <a:pt x="592" y="310"/>
                  <a:pt x="592" y="310"/>
                </a:cubicBezTo>
                <a:cubicBezTo>
                  <a:pt x="608" y="311"/>
                  <a:pt x="608" y="311"/>
                  <a:pt x="608" y="311"/>
                </a:cubicBezTo>
                <a:cubicBezTo>
                  <a:pt x="615" y="306"/>
                  <a:pt x="615" y="306"/>
                  <a:pt x="615" y="306"/>
                </a:cubicBezTo>
                <a:cubicBezTo>
                  <a:pt x="609" y="303"/>
                  <a:pt x="609" y="303"/>
                  <a:pt x="609" y="303"/>
                </a:cubicBezTo>
                <a:cubicBezTo>
                  <a:pt x="615" y="297"/>
                  <a:pt x="615" y="297"/>
                  <a:pt x="615" y="297"/>
                </a:cubicBezTo>
                <a:cubicBezTo>
                  <a:pt x="613" y="292"/>
                  <a:pt x="613" y="292"/>
                  <a:pt x="613" y="292"/>
                </a:cubicBezTo>
                <a:cubicBezTo>
                  <a:pt x="605" y="293"/>
                  <a:pt x="605" y="293"/>
                  <a:pt x="605" y="293"/>
                </a:cubicBezTo>
                <a:cubicBezTo>
                  <a:pt x="601" y="279"/>
                  <a:pt x="601" y="279"/>
                  <a:pt x="601" y="279"/>
                </a:cubicBezTo>
                <a:cubicBezTo>
                  <a:pt x="597" y="278"/>
                  <a:pt x="597" y="278"/>
                  <a:pt x="597" y="278"/>
                </a:cubicBezTo>
                <a:cubicBezTo>
                  <a:pt x="597" y="272"/>
                  <a:pt x="597" y="272"/>
                  <a:pt x="597" y="272"/>
                </a:cubicBezTo>
                <a:cubicBezTo>
                  <a:pt x="590" y="266"/>
                  <a:pt x="590" y="266"/>
                  <a:pt x="590" y="266"/>
                </a:cubicBezTo>
                <a:cubicBezTo>
                  <a:pt x="595" y="258"/>
                  <a:pt x="595" y="258"/>
                  <a:pt x="595" y="258"/>
                </a:cubicBezTo>
                <a:cubicBezTo>
                  <a:pt x="594" y="255"/>
                  <a:pt x="594" y="255"/>
                  <a:pt x="594" y="255"/>
                </a:cubicBezTo>
                <a:cubicBezTo>
                  <a:pt x="583" y="255"/>
                  <a:pt x="583" y="255"/>
                  <a:pt x="583" y="255"/>
                </a:cubicBezTo>
                <a:cubicBezTo>
                  <a:pt x="590" y="250"/>
                  <a:pt x="590" y="250"/>
                  <a:pt x="590" y="250"/>
                </a:cubicBezTo>
                <a:cubicBezTo>
                  <a:pt x="589" y="246"/>
                  <a:pt x="589" y="246"/>
                  <a:pt x="589" y="246"/>
                </a:cubicBezTo>
                <a:cubicBezTo>
                  <a:pt x="576" y="245"/>
                  <a:pt x="576" y="245"/>
                  <a:pt x="576" y="245"/>
                </a:cubicBezTo>
                <a:close/>
                <a:moveTo>
                  <a:pt x="569" y="276"/>
                </a:moveTo>
                <a:cubicBezTo>
                  <a:pt x="559" y="274"/>
                  <a:pt x="559" y="274"/>
                  <a:pt x="559" y="274"/>
                </a:cubicBezTo>
                <a:cubicBezTo>
                  <a:pt x="555" y="281"/>
                  <a:pt x="555" y="281"/>
                  <a:pt x="555" y="281"/>
                </a:cubicBezTo>
                <a:cubicBezTo>
                  <a:pt x="547" y="282"/>
                  <a:pt x="547" y="282"/>
                  <a:pt x="547" y="282"/>
                </a:cubicBezTo>
                <a:cubicBezTo>
                  <a:pt x="549" y="290"/>
                  <a:pt x="549" y="290"/>
                  <a:pt x="549" y="290"/>
                </a:cubicBezTo>
                <a:cubicBezTo>
                  <a:pt x="554" y="292"/>
                  <a:pt x="554" y="292"/>
                  <a:pt x="554" y="292"/>
                </a:cubicBezTo>
                <a:cubicBezTo>
                  <a:pt x="551" y="296"/>
                  <a:pt x="551" y="296"/>
                  <a:pt x="551" y="296"/>
                </a:cubicBezTo>
                <a:cubicBezTo>
                  <a:pt x="547" y="301"/>
                  <a:pt x="547" y="301"/>
                  <a:pt x="547" y="301"/>
                </a:cubicBezTo>
                <a:cubicBezTo>
                  <a:pt x="556" y="305"/>
                  <a:pt x="556" y="305"/>
                  <a:pt x="556" y="305"/>
                </a:cubicBezTo>
                <a:cubicBezTo>
                  <a:pt x="564" y="298"/>
                  <a:pt x="564" y="298"/>
                  <a:pt x="564" y="298"/>
                </a:cubicBezTo>
                <a:cubicBezTo>
                  <a:pt x="571" y="299"/>
                  <a:pt x="571" y="299"/>
                  <a:pt x="571" y="299"/>
                </a:cubicBezTo>
                <a:cubicBezTo>
                  <a:pt x="570" y="284"/>
                  <a:pt x="570" y="284"/>
                  <a:pt x="570" y="284"/>
                </a:cubicBezTo>
                <a:cubicBezTo>
                  <a:pt x="572" y="281"/>
                  <a:pt x="572" y="281"/>
                  <a:pt x="572" y="281"/>
                </a:cubicBezTo>
                <a:cubicBezTo>
                  <a:pt x="569" y="276"/>
                  <a:pt x="569" y="276"/>
                  <a:pt x="569" y="276"/>
                </a:cubicBezTo>
                <a:close/>
                <a:moveTo>
                  <a:pt x="653" y="380"/>
                </a:moveTo>
                <a:cubicBezTo>
                  <a:pt x="654" y="385"/>
                  <a:pt x="654" y="385"/>
                  <a:pt x="654" y="385"/>
                </a:cubicBezTo>
                <a:cubicBezTo>
                  <a:pt x="655" y="394"/>
                  <a:pt x="655" y="394"/>
                  <a:pt x="655" y="394"/>
                </a:cubicBezTo>
                <a:cubicBezTo>
                  <a:pt x="661" y="391"/>
                  <a:pt x="661" y="391"/>
                  <a:pt x="661" y="391"/>
                </a:cubicBezTo>
                <a:cubicBezTo>
                  <a:pt x="663" y="381"/>
                  <a:pt x="663" y="381"/>
                  <a:pt x="663" y="381"/>
                </a:cubicBezTo>
                <a:cubicBezTo>
                  <a:pt x="659" y="378"/>
                  <a:pt x="659" y="378"/>
                  <a:pt x="659" y="378"/>
                </a:cubicBezTo>
                <a:cubicBezTo>
                  <a:pt x="653" y="380"/>
                  <a:pt x="653" y="380"/>
                  <a:pt x="653" y="380"/>
                </a:cubicBezTo>
                <a:close/>
                <a:moveTo>
                  <a:pt x="658" y="377"/>
                </a:moveTo>
                <a:cubicBezTo>
                  <a:pt x="654" y="371"/>
                  <a:pt x="654" y="371"/>
                  <a:pt x="654" y="371"/>
                </a:cubicBezTo>
                <a:cubicBezTo>
                  <a:pt x="660" y="365"/>
                  <a:pt x="660" y="365"/>
                  <a:pt x="660" y="365"/>
                </a:cubicBezTo>
                <a:cubicBezTo>
                  <a:pt x="662" y="368"/>
                  <a:pt x="662" y="368"/>
                  <a:pt x="662" y="368"/>
                </a:cubicBezTo>
                <a:cubicBezTo>
                  <a:pt x="661" y="375"/>
                  <a:pt x="661" y="375"/>
                  <a:pt x="661" y="375"/>
                </a:cubicBezTo>
                <a:cubicBezTo>
                  <a:pt x="658" y="377"/>
                  <a:pt x="658" y="377"/>
                  <a:pt x="658" y="377"/>
                </a:cubicBezTo>
                <a:close/>
                <a:moveTo>
                  <a:pt x="693" y="399"/>
                </a:moveTo>
                <a:cubicBezTo>
                  <a:pt x="693" y="406"/>
                  <a:pt x="693" y="406"/>
                  <a:pt x="693" y="406"/>
                </a:cubicBezTo>
                <a:cubicBezTo>
                  <a:pt x="690" y="408"/>
                  <a:pt x="690" y="408"/>
                  <a:pt x="690" y="408"/>
                </a:cubicBezTo>
                <a:cubicBezTo>
                  <a:pt x="677" y="403"/>
                  <a:pt x="677" y="403"/>
                  <a:pt x="677" y="403"/>
                </a:cubicBezTo>
                <a:cubicBezTo>
                  <a:pt x="677" y="400"/>
                  <a:pt x="677" y="400"/>
                  <a:pt x="677" y="400"/>
                </a:cubicBezTo>
                <a:cubicBezTo>
                  <a:pt x="682" y="397"/>
                  <a:pt x="682" y="397"/>
                  <a:pt x="682" y="397"/>
                </a:cubicBezTo>
                <a:cubicBezTo>
                  <a:pt x="688" y="399"/>
                  <a:pt x="688" y="399"/>
                  <a:pt x="688" y="399"/>
                </a:cubicBezTo>
                <a:cubicBezTo>
                  <a:pt x="693" y="399"/>
                  <a:pt x="693" y="399"/>
                  <a:pt x="693" y="399"/>
                </a:cubicBezTo>
                <a:close/>
                <a:moveTo>
                  <a:pt x="740" y="414"/>
                </a:moveTo>
                <a:cubicBezTo>
                  <a:pt x="741" y="418"/>
                  <a:pt x="741" y="418"/>
                  <a:pt x="741" y="418"/>
                </a:cubicBezTo>
                <a:cubicBezTo>
                  <a:pt x="749" y="421"/>
                  <a:pt x="749" y="421"/>
                  <a:pt x="749" y="421"/>
                </a:cubicBezTo>
                <a:cubicBezTo>
                  <a:pt x="758" y="419"/>
                  <a:pt x="758" y="419"/>
                  <a:pt x="758" y="419"/>
                </a:cubicBezTo>
                <a:cubicBezTo>
                  <a:pt x="757" y="416"/>
                  <a:pt x="757" y="416"/>
                  <a:pt x="757" y="416"/>
                </a:cubicBezTo>
                <a:cubicBezTo>
                  <a:pt x="740" y="414"/>
                  <a:pt x="740" y="414"/>
                  <a:pt x="740" y="414"/>
                </a:cubicBezTo>
                <a:close/>
                <a:moveTo>
                  <a:pt x="802" y="416"/>
                </a:moveTo>
                <a:cubicBezTo>
                  <a:pt x="793" y="416"/>
                  <a:pt x="793" y="416"/>
                  <a:pt x="793" y="416"/>
                </a:cubicBezTo>
                <a:cubicBezTo>
                  <a:pt x="790" y="420"/>
                  <a:pt x="790" y="420"/>
                  <a:pt x="790" y="420"/>
                </a:cubicBezTo>
                <a:cubicBezTo>
                  <a:pt x="796" y="423"/>
                  <a:pt x="796" y="423"/>
                  <a:pt x="796" y="423"/>
                </a:cubicBezTo>
                <a:cubicBezTo>
                  <a:pt x="801" y="420"/>
                  <a:pt x="801" y="420"/>
                  <a:pt x="801" y="420"/>
                </a:cubicBezTo>
                <a:cubicBezTo>
                  <a:pt x="802" y="416"/>
                  <a:pt x="802" y="416"/>
                  <a:pt x="802" y="416"/>
                </a:cubicBezTo>
                <a:close/>
                <a:moveTo>
                  <a:pt x="1067" y="573"/>
                </a:moveTo>
                <a:cubicBezTo>
                  <a:pt x="1064" y="578"/>
                  <a:pt x="1064" y="578"/>
                  <a:pt x="1064" y="578"/>
                </a:cubicBezTo>
                <a:cubicBezTo>
                  <a:pt x="1065" y="589"/>
                  <a:pt x="1065" y="589"/>
                  <a:pt x="1065" y="589"/>
                </a:cubicBezTo>
                <a:cubicBezTo>
                  <a:pt x="1069" y="595"/>
                  <a:pt x="1069" y="595"/>
                  <a:pt x="1069" y="595"/>
                </a:cubicBezTo>
                <a:cubicBezTo>
                  <a:pt x="1075" y="592"/>
                  <a:pt x="1075" y="592"/>
                  <a:pt x="1075" y="592"/>
                </a:cubicBezTo>
                <a:cubicBezTo>
                  <a:pt x="1076" y="586"/>
                  <a:pt x="1076" y="586"/>
                  <a:pt x="1076" y="586"/>
                </a:cubicBezTo>
                <a:cubicBezTo>
                  <a:pt x="1067" y="573"/>
                  <a:pt x="1067" y="573"/>
                  <a:pt x="1067" y="573"/>
                </a:cubicBezTo>
                <a:close/>
                <a:moveTo>
                  <a:pt x="891" y="698"/>
                </a:moveTo>
                <a:cubicBezTo>
                  <a:pt x="862" y="720"/>
                  <a:pt x="862" y="720"/>
                  <a:pt x="862" y="720"/>
                </a:cubicBezTo>
                <a:cubicBezTo>
                  <a:pt x="857" y="732"/>
                  <a:pt x="857" y="732"/>
                  <a:pt x="857" y="732"/>
                </a:cubicBezTo>
                <a:cubicBezTo>
                  <a:pt x="863" y="745"/>
                  <a:pt x="863" y="745"/>
                  <a:pt x="863" y="745"/>
                </a:cubicBezTo>
                <a:cubicBezTo>
                  <a:pt x="855" y="757"/>
                  <a:pt x="855" y="757"/>
                  <a:pt x="855" y="757"/>
                </a:cubicBezTo>
                <a:cubicBezTo>
                  <a:pt x="865" y="782"/>
                  <a:pt x="865" y="782"/>
                  <a:pt x="865" y="782"/>
                </a:cubicBezTo>
                <a:cubicBezTo>
                  <a:pt x="877" y="775"/>
                  <a:pt x="877" y="775"/>
                  <a:pt x="877" y="775"/>
                </a:cubicBezTo>
                <a:cubicBezTo>
                  <a:pt x="896" y="718"/>
                  <a:pt x="896" y="718"/>
                  <a:pt x="896" y="718"/>
                </a:cubicBezTo>
                <a:cubicBezTo>
                  <a:pt x="891" y="698"/>
                  <a:pt x="891" y="698"/>
                  <a:pt x="891" y="698"/>
                </a:cubicBez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zh-CN" altLang="zh-CN">
              <a:solidFill>
                <a:srgbClr val="000000"/>
              </a:solidFill>
              <a:latin typeface="+mn-lt"/>
              <a:ea typeface="+mn-ea"/>
              <a:sym typeface="宋体" panose="02010600030101010101" pitchFamily="2" charset="-122"/>
            </a:endParaRPr>
          </a:p>
        </p:txBody>
      </p:sp>
      <p:sp>
        <p:nvSpPr>
          <p:cNvPr id="72" name="下箭头 139"/>
          <p:cNvSpPr>
            <a:spLocks noChangeArrowheads="1"/>
          </p:cNvSpPr>
          <p:nvPr/>
        </p:nvSpPr>
        <p:spPr bwMode="auto">
          <a:xfrm rot="7606513">
            <a:off x="4671585" y="2388394"/>
            <a:ext cx="820737" cy="1546225"/>
          </a:xfrm>
          <a:custGeom>
            <a:avLst/>
            <a:gdLst>
              <a:gd name="T0" fmla="*/ 0 w 1207095"/>
              <a:gd name="T1" fmla="*/ 242982 h 2273516"/>
              <a:gd name="T2" fmla="*/ 43863 w 1207095"/>
              <a:gd name="T3" fmla="*/ 242982 h 2273516"/>
              <a:gd name="T4" fmla="*/ 109757 w 1207095"/>
              <a:gd name="T5" fmla="*/ 0 h 2273516"/>
              <a:gd name="T6" fmla="*/ 131589 w 1207095"/>
              <a:gd name="T7" fmla="*/ 688 h 2273516"/>
              <a:gd name="T8" fmla="*/ 131589 w 1207095"/>
              <a:gd name="T9" fmla="*/ 242982 h 2273516"/>
              <a:gd name="T10" fmla="*/ 175452 w 1207095"/>
              <a:gd name="T11" fmla="*/ 242982 h 2273516"/>
              <a:gd name="T12" fmla="*/ 87726 w 1207095"/>
              <a:gd name="T13" fmla="*/ 330799 h 2273516"/>
              <a:gd name="T14" fmla="*/ 0 w 1207095"/>
              <a:gd name="T15" fmla="*/ 242982 h 2273516"/>
              <a:gd name="T16" fmla="*/ 0 60000 65536"/>
              <a:gd name="T17" fmla="*/ 0 60000 65536"/>
              <a:gd name="T18" fmla="*/ 0 60000 65536"/>
              <a:gd name="T19" fmla="*/ 0 60000 65536"/>
              <a:gd name="T20" fmla="*/ 0 60000 65536"/>
              <a:gd name="T21" fmla="*/ 0 60000 65536"/>
              <a:gd name="T22" fmla="*/ 0 60000 65536"/>
              <a:gd name="T23" fmla="*/ 0 60000 65536"/>
              <a:gd name="T24" fmla="*/ 0 w 1207095"/>
              <a:gd name="T25" fmla="*/ 0 h 2273516"/>
              <a:gd name="T26" fmla="*/ 1207095 w 1207095"/>
              <a:gd name="T27" fmla="*/ 2273516 h 2273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7095" h="2273516">
                <a:moveTo>
                  <a:pt x="0" y="1669969"/>
                </a:moveTo>
                <a:lnTo>
                  <a:pt x="301774" y="1669969"/>
                </a:lnTo>
                <a:cubicBezTo>
                  <a:pt x="318501" y="1073875"/>
                  <a:pt x="455449" y="615234"/>
                  <a:pt x="755118" y="0"/>
                </a:cubicBezTo>
                <a:lnTo>
                  <a:pt x="905321" y="4730"/>
                </a:lnTo>
                <a:cubicBezTo>
                  <a:pt x="731379" y="724787"/>
                  <a:pt x="728778" y="1159415"/>
                  <a:pt x="905321" y="1669969"/>
                </a:cubicBezTo>
                <a:lnTo>
                  <a:pt x="1207095" y="1669969"/>
                </a:lnTo>
                <a:lnTo>
                  <a:pt x="603548" y="2273516"/>
                </a:lnTo>
                <a:lnTo>
                  <a:pt x="0" y="1669969"/>
                </a:lnTo>
                <a:close/>
              </a:path>
            </a:pathLst>
          </a:custGeom>
          <a:solidFill>
            <a:srgbClr val="339A99"/>
          </a:solidFill>
          <a:ln>
            <a:noFill/>
          </a:ln>
        </p:spPr>
        <p:txBody>
          <a:bodyPr anchor="ctr"/>
          <a:lstStyle/>
          <a:p>
            <a:endParaRPr lang="zh-CN" altLang="en-US"/>
          </a:p>
        </p:txBody>
      </p:sp>
      <p:sp>
        <p:nvSpPr>
          <p:cNvPr id="73" name="下箭头 139"/>
          <p:cNvSpPr>
            <a:spLocks noChangeArrowheads="1"/>
          </p:cNvSpPr>
          <p:nvPr/>
        </p:nvSpPr>
        <p:spPr bwMode="auto">
          <a:xfrm rot="15038497" flipH="1">
            <a:off x="5967726" y="2322505"/>
            <a:ext cx="987143" cy="1807516"/>
          </a:xfrm>
          <a:custGeom>
            <a:avLst/>
            <a:gdLst>
              <a:gd name="T0" fmla="*/ 0 w 1207095"/>
              <a:gd name="T1" fmla="*/ 13992424 h 2269076"/>
              <a:gd name="T2" fmla="*/ 413929 w 1207095"/>
              <a:gd name="T3" fmla="*/ 13992424 h 2269076"/>
              <a:gd name="T4" fmla="*/ 1094250 w 1207095"/>
              <a:gd name="T5" fmla="*/ 0 h 2269076"/>
              <a:gd name="T6" fmla="*/ 1241789 w 1207095"/>
              <a:gd name="T7" fmla="*/ 13992424 h 2269076"/>
              <a:gd name="T8" fmla="*/ 1655718 w 1207095"/>
              <a:gd name="T9" fmla="*/ 13992424 h 2269076"/>
              <a:gd name="T10" fmla="*/ 948275 w 1207095"/>
              <a:gd name="T11" fmla="*/ 19119364 h 2269076"/>
              <a:gd name="T12" fmla="*/ 0 w 1207095"/>
              <a:gd name="T13" fmla="*/ 13992424 h 2269076"/>
              <a:gd name="T14" fmla="*/ 0 60000 65536"/>
              <a:gd name="T15" fmla="*/ 0 60000 65536"/>
              <a:gd name="T16" fmla="*/ 0 60000 65536"/>
              <a:gd name="T17" fmla="*/ 0 60000 65536"/>
              <a:gd name="T18" fmla="*/ 0 60000 65536"/>
              <a:gd name="T19" fmla="*/ 0 60000 65536"/>
              <a:gd name="T20" fmla="*/ 0 60000 65536"/>
              <a:gd name="T21" fmla="*/ 0 w 1207095"/>
              <a:gd name="T22" fmla="*/ 0 h 2269076"/>
              <a:gd name="T23" fmla="*/ 1207095 w 1207095"/>
              <a:gd name="T24" fmla="*/ 2269076 h 2269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095" h="2269076">
                <a:moveTo>
                  <a:pt x="0" y="1660613"/>
                </a:moveTo>
                <a:lnTo>
                  <a:pt x="301774" y="1660613"/>
                </a:lnTo>
                <a:cubicBezTo>
                  <a:pt x="252150" y="1008228"/>
                  <a:pt x="452260" y="468245"/>
                  <a:pt x="797758" y="0"/>
                </a:cubicBezTo>
                <a:cubicBezTo>
                  <a:pt x="454185" y="778062"/>
                  <a:pt x="676561" y="1325574"/>
                  <a:pt x="905321" y="1660613"/>
                </a:cubicBezTo>
                <a:lnTo>
                  <a:pt x="1207095" y="1660613"/>
                </a:lnTo>
                <a:lnTo>
                  <a:pt x="691336" y="2269076"/>
                </a:lnTo>
                <a:lnTo>
                  <a:pt x="0" y="1660613"/>
                </a:lnTo>
                <a:close/>
              </a:path>
            </a:pathLst>
          </a:custGeom>
          <a:solidFill>
            <a:srgbClr val="339A99"/>
          </a:solidFill>
          <a:ln>
            <a:noFill/>
          </a:ln>
        </p:spPr>
        <p:txBody>
          <a:bodyPr anchor="ctr"/>
          <a:lstStyle/>
          <a:p>
            <a:endParaRPr lang="zh-CN" altLang="en-US"/>
          </a:p>
        </p:txBody>
      </p:sp>
      <p:sp>
        <p:nvSpPr>
          <p:cNvPr id="74" name="下箭头 139"/>
          <p:cNvSpPr>
            <a:spLocks noChangeArrowheads="1"/>
          </p:cNvSpPr>
          <p:nvPr/>
        </p:nvSpPr>
        <p:spPr bwMode="auto">
          <a:xfrm rot="18322886">
            <a:off x="6189913" y="3341268"/>
            <a:ext cx="932058" cy="2288019"/>
          </a:xfrm>
          <a:custGeom>
            <a:avLst/>
            <a:gdLst>
              <a:gd name="T0" fmla="*/ 0 w 1207095"/>
              <a:gd name="T1" fmla="*/ 12524368 h 2269076"/>
              <a:gd name="T2" fmla="*/ 329461 w 1207095"/>
              <a:gd name="T3" fmla="*/ 12524368 h 2269076"/>
              <a:gd name="T4" fmla="*/ 870951 w 1207095"/>
              <a:gd name="T5" fmla="*/ 0 h 2269076"/>
              <a:gd name="T6" fmla="*/ 988381 w 1207095"/>
              <a:gd name="T7" fmla="*/ 12524368 h 2269076"/>
              <a:gd name="T8" fmla="*/ 1317843 w 1207095"/>
              <a:gd name="T9" fmla="*/ 12524368 h 2269076"/>
              <a:gd name="T10" fmla="*/ 754764 w 1207095"/>
              <a:gd name="T11" fmla="*/ 17113404 h 2269076"/>
              <a:gd name="T12" fmla="*/ 0 w 1207095"/>
              <a:gd name="T13" fmla="*/ 12524368 h 2269076"/>
              <a:gd name="T14" fmla="*/ 0 60000 65536"/>
              <a:gd name="T15" fmla="*/ 0 60000 65536"/>
              <a:gd name="T16" fmla="*/ 0 60000 65536"/>
              <a:gd name="T17" fmla="*/ 0 60000 65536"/>
              <a:gd name="T18" fmla="*/ 0 60000 65536"/>
              <a:gd name="T19" fmla="*/ 0 60000 65536"/>
              <a:gd name="T20" fmla="*/ 0 60000 65536"/>
              <a:gd name="T21" fmla="*/ 0 w 1207095"/>
              <a:gd name="T22" fmla="*/ 0 h 2269076"/>
              <a:gd name="T23" fmla="*/ 1207095 w 1207095"/>
              <a:gd name="T24" fmla="*/ 2269076 h 2269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095" h="2269076">
                <a:moveTo>
                  <a:pt x="0" y="1660613"/>
                </a:moveTo>
                <a:lnTo>
                  <a:pt x="301774" y="1660613"/>
                </a:lnTo>
                <a:cubicBezTo>
                  <a:pt x="252150" y="1008228"/>
                  <a:pt x="452260" y="468245"/>
                  <a:pt x="797758" y="0"/>
                </a:cubicBezTo>
                <a:cubicBezTo>
                  <a:pt x="454185" y="778062"/>
                  <a:pt x="676561" y="1325574"/>
                  <a:pt x="905321" y="1660613"/>
                </a:cubicBezTo>
                <a:lnTo>
                  <a:pt x="1207095" y="1660613"/>
                </a:lnTo>
                <a:lnTo>
                  <a:pt x="691336" y="2269076"/>
                </a:lnTo>
                <a:lnTo>
                  <a:pt x="0" y="1660613"/>
                </a:lnTo>
                <a:close/>
              </a:path>
            </a:pathLst>
          </a:custGeom>
          <a:solidFill>
            <a:srgbClr val="339A99"/>
          </a:solidFill>
          <a:ln>
            <a:noFill/>
          </a:ln>
        </p:spPr>
        <p:txBody>
          <a:bodyPr anchor="ctr"/>
          <a:lstStyle/>
          <a:p>
            <a:endParaRPr lang="zh-CN" altLang="en-US"/>
          </a:p>
        </p:txBody>
      </p:sp>
      <p:sp>
        <p:nvSpPr>
          <p:cNvPr id="75" name="下箭头 139"/>
          <p:cNvSpPr>
            <a:spLocks noChangeArrowheads="1"/>
          </p:cNvSpPr>
          <p:nvPr/>
        </p:nvSpPr>
        <p:spPr bwMode="auto">
          <a:xfrm rot="3790327">
            <a:off x="4674244" y="3404714"/>
            <a:ext cx="822325" cy="1478865"/>
          </a:xfrm>
          <a:custGeom>
            <a:avLst/>
            <a:gdLst>
              <a:gd name="T0" fmla="*/ 0 w 1207095"/>
              <a:gd name="T1" fmla="*/ 242733 h 2430532"/>
              <a:gd name="T2" fmla="*/ 44203 w 1207095"/>
              <a:gd name="T3" fmla="*/ 242733 h 2430532"/>
              <a:gd name="T4" fmla="*/ 110609 w 1207095"/>
              <a:gd name="T5" fmla="*/ 0 h 2430532"/>
              <a:gd name="T6" fmla="*/ 132610 w 1207095"/>
              <a:gd name="T7" fmla="*/ 242733 h 2430532"/>
              <a:gd name="T8" fmla="*/ 176814 w 1207095"/>
              <a:gd name="T9" fmla="*/ 242733 h 2430532"/>
              <a:gd name="T10" fmla="*/ 102064 w 1207095"/>
              <a:gd name="T11" fmla="*/ 353282 h 2430532"/>
              <a:gd name="T12" fmla="*/ 0 w 1207095"/>
              <a:gd name="T13" fmla="*/ 242733 h 2430532"/>
              <a:gd name="T14" fmla="*/ 0 60000 65536"/>
              <a:gd name="T15" fmla="*/ 0 60000 65536"/>
              <a:gd name="T16" fmla="*/ 0 60000 65536"/>
              <a:gd name="T17" fmla="*/ 0 60000 65536"/>
              <a:gd name="T18" fmla="*/ 0 60000 65536"/>
              <a:gd name="T19" fmla="*/ 0 60000 65536"/>
              <a:gd name="T20" fmla="*/ 0 60000 65536"/>
              <a:gd name="T21" fmla="*/ 0 w 1207095"/>
              <a:gd name="T22" fmla="*/ 0 h 2430532"/>
              <a:gd name="T23" fmla="*/ 1207095 w 1207095"/>
              <a:gd name="T24" fmla="*/ 2430532 h 2430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095" h="2430532">
                <a:moveTo>
                  <a:pt x="0" y="1669969"/>
                </a:moveTo>
                <a:lnTo>
                  <a:pt x="301774" y="1669969"/>
                </a:lnTo>
                <a:cubicBezTo>
                  <a:pt x="318501" y="1073875"/>
                  <a:pt x="455449" y="615234"/>
                  <a:pt x="755118" y="0"/>
                </a:cubicBezTo>
                <a:cubicBezTo>
                  <a:pt x="661960" y="374357"/>
                  <a:pt x="535619" y="1155692"/>
                  <a:pt x="905321" y="1669969"/>
                </a:cubicBezTo>
                <a:lnTo>
                  <a:pt x="1207095" y="1669969"/>
                </a:lnTo>
                <a:lnTo>
                  <a:pt x="696781" y="2430532"/>
                </a:lnTo>
                <a:lnTo>
                  <a:pt x="0" y="1669969"/>
                </a:lnTo>
                <a:close/>
              </a:path>
            </a:pathLst>
          </a:custGeom>
          <a:solidFill>
            <a:srgbClr val="339A99"/>
          </a:solidFill>
          <a:ln>
            <a:noFill/>
          </a:ln>
        </p:spPr>
        <p:txBody>
          <a:bodyPr anchor="ctr"/>
          <a:lstStyle/>
          <a:p>
            <a:endParaRPr lang="zh-CN" altLang="en-US"/>
          </a:p>
        </p:txBody>
      </p:sp>
      <p:sp>
        <p:nvSpPr>
          <p:cNvPr id="77" name="文本框 76"/>
          <p:cNvSpPr txBox="1"/>
          <p:nvPr/>
        </p:nvSpPr>
        <p:spPr>
          <a:xfrm>
            <a:off x="324943" y="1279288"/>
            <a:ext cx="3780689" cy="2862322"/>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We present a novel deep learning framework to predict the size of information cascade, which first constructs a new </a:t>
            </a:r>
            <a:r>
              <a:rPr lang="en-US" altLang="zh-CN" sz="2000" dirty="0">
                <a:solidFill>
                  <a:srgbClr val="FF0000"/>
                </a:solidFill>
                <a:latin typeface="微软雅黑" panose="020B0503020204020204" pitchFamily="34" charset="-122"/>
                <a:ea typeface="微软雅黑" panose="020B0503020204020204" pitchFamily="34" charset="-122"/>
              </a:rPr>
              <a:t>high-level </a:t>
            </a:r>
            <a:r>
              <a:rPr lang="zh-CN" altLang="en-US" sz="2000" dirty="0">
                <a:solidFill>
                  <a:srgbClr val="FF0000"/>
                </a:solidFill>
                <a:latin typeface="微软雅黑" panose="020B0503020204020204" pitchFamily="34" charset="-122"/>
                <a:ea typeface="微软雅黑" panose="020B0503020204020204" pitchFamily="34" charset="-122"/>
              </a:rPr>
              <a:t>graph </a:t>
            </a:r>
            <a:r>
              <a:rPr lang="zh-CN" altLang="en-US" sz="2000" dirty="0">
                <a:latin typeface="微软雅黑" panose="020B0503020204020204" pitchFamily="34" charset="-122"/>
                <a:ea typeface="微软雅黑" panose="020B0503020204020204" pitchFamily="34" charset="-122"/>
              </a:rPr>
              <a:t>(noted as graph</a:t>
            </a:r>
            <a:r>
              <a:rPr lang="zh-CN" altLang="en-US" sz="2000" baseline="30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with </a:t>
            </a:r>
            <a:r>
              <a:rPr lang="zh-CN" altLang="en-US" sz="2000" dirty="0">
                <a:solidFill>
                  <a:srgbClr val="FF0000"/>
                </a:solidFill>
                <a:latin typeface="微软雅黑" panose="020B0503020204020204" pitchFamily="34" charset="-122"/>
                <a:ea typeface="微软雅黑" panose="020B0503020204020204" pitchFamily="34" charset="-122"/>
              </a:rPr>
              <a:t>each cascade graph is analogous to the vertices </a:t>
            </a:r>
            <a:r>
              <a:rPr lang="zh-CN" altLang="en-US" sz="2000" dirty="0">
                <a:latin typeface="微软雅黑" panose="020B0503020204020204" pitchFamily="34" charset="-122"/>
                <a:ea typeface="微软雅黑" panose="020B0503020204020204" pitchFamily="34" charset="-122"/>
              </a:rPr>
              <a:t>in graph</a:t>
            </a:r>
            <a:r>
              <a:rPr lang="zh-CN" altLang="en-US" sz="2000" baseline="30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p>
        </p:txBody>
      </p:sp>
      <p:sp>
        <p:nvSpPr>
          <p:cNvPr id="79" name="文本框 78"/>
          <p:cNvSpPr txBox="1"/>
          <p:nvPr/>
        </p:nvSpPr>
        <p:spPr>
          <a:xfrm>
            <a:off x="185467" y="4311640"/>
            <a:ext cx="5477203" cy="224676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To design the edges in graph</a:t>
            </a:r>
            <a:r>
              <a:rPr lang="zh-CN" altLang="en-US" sz="2000" baseline="30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we </a:t>
            </a:r>
            <a:r>
              <a:rPr lang="zh-CN" altLang="en-US" sz="2000" dirty="0">
                <a:solidFill>
                  <a:srgbClr val="FF0000"/>
                </a:solidFill>
                <a:latin typeface="微软雅黑" panose="020B0503020204020204" pitchFamily="34" charset="-122"/>
                <a:ea typeface="微软雅黑" panose="020B0503020204020204" pitchFamily="34" charset="-122"/>
              </a:rPr>
              <a:t>respectively develop content-based (noted as DeepCon) and structure-based </a:t>
            </a:r>
            <a:r>
              <a:rPr lang="zh-CN" altLang="en-US" sz="2000" dirty="0">
                <a:latin typeface="微软雅黑" panose="020B0503020204020204" pitchFamily="34" charset="-122"/>
                <a:ea typeface="微软雅黑" panose="020B0503020204020204" pitchFamily="34" charset="-122"/>
              </a:rPr>
              <a:t>(noted as DeepStr) ways to measure how much each pair of two cascade graphs share the identical influential users and how similar the dynamic process of cascade is.</a:t>
            </a:r>
          </a:p>
        </p:txBody>
      </p:sp>
      <p:sp>
        <p:nvSpPr>
          <p:cNvPr id="81" name="文本框 80"/>
          <p:cNvSpPr txBox="1"/>
          <p:nvPr/>
        </p:nvSpPr>
        <p:spPr>
          <a:xfrm>
            <a:off x="7602220" y="956711"/>
            <a:ext cx="4453255" cy="317009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Then the embedding of a cascade graph as a whole is learned by feeding graph</a:t>
            </a:r>
            <a:r>
              <a:rPr lang="zh-CN" altLang="en-US" sz="2000" baseline="30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into a second order random walk to generate cascade sentence as the input of </a:t>
            </a:r>
            <a:r>
              <a:rPr lang="zh-CN" altLang="en-US" sz="2000" dirty="0">
                <a:solidFill>
                  <a:srgbClr val="FF0000"/>
                </a:solidFill>
                <a:latin typeface="微软雅黑" panose="020B0503020204020204" pitchFamily="34" charset="-122"/>
                <a:ea typeface="微软雅黑" panose="020B0503020204020204" pitchFamily="34" charset="-122"/>
              </a:rPr>
              <a:t>semi-supervised Skip-gram, followed by a Multiple Layer Perception (MLP) </a:t>
            </a:r>
            <a:r>
              <a:rPr lang="zh-CN" altLang="en-US" sz="2000" dirty="0">
                <a:latin typeface="微软雅黑" panose="020B0503020204020204" pitchFamily="34" charset="-122"/>
                <a:ea typeface="微软雅黑" panose="020B0503020204020204" pitchFamily="34" charset="-122"/>
              </a:rPr>
              <a:t>to map the learned embeddings to the growth size of information cascades.</a:t>
            </a:r>
          </a:p>
        </p:txBody>
      </p:sp>
      <p:sp>
        <p:nvSpPr>
          <p:cNvPr id="83" name="文本框 82"/>
          <p:cNvSpPr txBox="1"/>
          <p:nvPr/>
        </p:nvSpPr>
        <p:spPr>
          <a:xfrm>
            <a:off x="7602220" y="5363448"/>
            <a:ext cx="4453255"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 The proposed method is evaluated on real information cascade datasets by comparing with baselines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bldLvl="0" animBg="1"/>
      <p:bldP spid="74" grpId="0" bldLvl="0" animBg="1"/>
      <p:bldP spid="75" grpId="0" bldLvl="0" animBg="1"/>
      <p:bldP spid="77" grpId="0"/>
      <p:bldP spid="79" grpId="0"/>
      <p:bldP spid="81"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3868615" y="2335237"/>
            <a:ext cx="8323384" cy="2264898"/>
          </a:xfrm>
          <a:prstGeom prst="rect">
            <a:avLst/>
          </a:prstGeom>
          <a:solidFill>
            <a:srgbClr val="339A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761" y="2439300"/>
            <a:ext cx="1600790" cy="2056772"/>
          </a:xfrm>
          <a:prstGeom prst="rect">
            <a:avLst/>
          </a:prstGeom>
        </p:spPr>
      </p:pic>
      <p:sp>
        <p:nvSpPr>
          <p:cNvPr id="62" name="Rectangle 47"/>
          <p:cNvSpPr/>
          <p:nvPr/>
        </p:nvSpPr>
        <p:spPr>
          <a:xfrm>
            <a:off x="5083883" y="2896995"/>
            <a:ext cx="6317692" cy="923330"/>
          </a:xfrm>
          <a:prstGeom prst="rect">
            <a:avLst/>
          </a:prstGeom>
        </p:spPr>
        <p:txBody>
          <a:bodyPr wrap="none" lIns="0" tIns="0" rIns="0" bIns="0">
            <a:spAutoFit/>
          </a:bodyPr>
          <a:lstStyle/>
          <a:p>
            <a:pPr algn="r"/>
            <a:r>
              <a:rPr lang="en-US" sz="6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 Related Works</a:t>
            </a:r>
          </a:p>
        </p:txBody>
      </p:sp>
      <p:sp>
        <p:nvSpPr>
          <p:cNvPr id="63" name="Freeform 5"/>
          <p:cNvSpPr>
            <a:spLocks noEditPoints="1" noChangeArrowheads="1"/>
          </p:cNvSpPr>
          <p:nvPr/>
        </p:nvSpPr>
        <p:spPr bwMode="auto">
          <a:xfrm flipH="1">
            <a:off x="719458" y="2652006"/>
            <a:ext cx="2358733" cy="1553988"/>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pic>
        <p:nvPicPr>
          <p:cNvPr id="3" name="图片 2" descr="logo"/>
          <p:cNvPicPr>
            <a:picLocks noChangeAspect="1"/>
          </p:cNvPicPr>
          <p:nvPr/>
        </p:nvPicPr>
        <p:blipFill>
          <a:blip r:embed="rId3"/>
          <a:stretch>
            <a:fillRect/>
          </a:stretch>
        </p:blipFill>
        <p:spPr>
          <a:xfrm>
            <a:off x="7272020" y="5599430"/>
            <a:ext cx="4488180" cy="1022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374523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Cascade Prediction</a:t>
            </a:r>
          </a:p>
        </p:txBody>
      </p:sp>
      <p:sp>
        <p:nvSpPr>
          <p:cNvPr id="55" name="文本框 54"/>
          <p:cNvSpPr txBox="1"/>
          <p:nvPr/>
        </p:nvSpPr>
        <p:spPr>
          <a:xfrm>
            <a:off x="154940" y="4507230"/>
            <a:ext cx="2531110" cy="1477328"/>
          </a:xfrm>
          <a:prstGeom prst="rect">
            <a:avLst/>
          </a:prstGeom>
          <a:noFill/>
        </p:spPr>
        <p:txBody>
          <a:bodyPr wrap="square" rtlCol="0">
            <a:spAutoFit/>
          </a:bodyPr>
          <a:lstStyle/>
          <a:p>
            <a:r>
              <a:rPr lang="zh-CN" altLang="en-US" dirty="0">
                <a:solidFill>
                  <a:schemeClr val="accent1">
                    <a:lumMod val="75000"/>
                  </a:schemeClr>
                </a:solidFill>
                <a:latin typeface="微软雅黑" panose="020B0503020204020204" pitchFamily="34" charset="-122"/>
                <a:ea typeface="微软雅黑" panose="020B0503020204020204" pitchFamily="34" charset="-122"/>
              </a:rPr>
              <a:t>Feature-driven approaches</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treat it as a regression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task</a:t>
            </a:r>
            <a:r>
              <a:rPr lang="en-US" altLang="zh-CN" dirty="0">
                <a:solidFill>
                  <a:schemeClr val="tx1">
                    <a:lumMod val="95000"/>
                    <a:lumOff val="5000"/>
                  </a:schemeClr>
                </a:solidFill>
                <a:latin typeface="仿宋" panose="02010609060101010101" pitchFamily="49" charset="-122"/>
                <a:ea typeface="仿宋" panose="02010609060101010101" pitchFamily="49" charset="-122"/>
              </a:rPr>
              <a:t>.(</a:t>
            </a:r>
            <a:r>
              <a:rPr lang="zh-CN" altLang="en-US" b="1" dirty="0">
                <a:solidFill>
                  <a:schemeClr val="tx1">
                    <a:lumMod val="95000"/>
                    <a:lumOff val="5000"/>
                  </a:schemeClr>
                </a:solidFill>
                <a:latin typeface="仿宋" panose="02010609060101010101" pitchFamily="49" charset="-122"/>
                <a:ea typeface="仿宋" panose="02010609060101010101" pitchFamily="49" charset="-122"/>
              </a:rPr>
              <a:t>Pinto et al., 2011</a:t>
            </a:r>
            <a:r>
              <a:rPr lang="en-US" altLang="zh-CN" b="1" dirty="0">
                <a:solidFill>
                  <a:schemeClr val="tx1">
                    <a:lumMod val="95000"/>
                    <a:lumOff val="5000"/>
                  </a:schemeClr>
                </a:solidFill>
                <a:latin typeface="仿宋" panose="02010609060101010101" pitchFamily="49" charset="-122"/>
                <a:ea typeface="仿宋" panose="02010609060101010101" pitchFamily="49" charset="-122"/>
              </a:rPr>
              <a:t>)</a:t>
            </a:r>
            <a:endParaRPr lang="zh-CN" altLang="en-US" b="1"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57" name="文本框 56"/>
          <p:cNvSpPr txBox="1"/>
          <p:nvPr/>
        </p:nvSpPr>
        <p:spPr>
          <a:xfrm>
            <a:off x="2283142" y="1591359"/>
            <a:ext cx="3159760" cy="1200329"/>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sym typeface="+mn-ea"/>
              </a:rPr>
              <a:t>Feature-driven approaches treat it as a classification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sym typeface="+mn-ea"/>
              </a:rPr>
              <a:t>task.(</a:t>
            </a:r>
            <a:r>
              <a:rPr lang="zh-CN" altLang="en-US" b="1" dirty="0">
                <a:solidFill>
                  <a:schemeClr val="tx1">
                    <a:lumMod val="95000"/>
                    <a:lumOff val="5000"/>
                  </a:schemeClr>
                </a:solidFill>
                <a:latin typeface="仿宋" panose="02010609060101010101" pitchFamily="49" charset="-122"/>
                <a:ea typeface="仿宋" panose="02010609060101010101" pitchFamily="49" charset="-122"/>
              </a:rPr>
              <a:t>Gao et al., 2014</a:t>
            </a:r>
          </a:p>
          <a:p>
            <a:r>
              <a:rPr lang="en-US" altLang="zh-CN" dirty="0">
                <a:solidFill>
                  <a:schemeClr val="tx1">
                    <a:lumMod val="95000"/>
                    <a:lumOff val="5000"/>
                  </a:schemeClr>
                </a:solidFill>
                <a:latin typeface="仿宋" panose="02010609060101010101" pitchFamily="49" charset="-122"/>
                <a:ea typeface="仿宋" panose="02010609060101010101" pitchFamily="49" charset="-122"/>
                <a:sym typeface="+mn-ea"/>
              </a:rPr>
              <a:t>)</a:t>
            </a:r>
            <a:endParaRPr lang="zh-CN" altLang="en-US" dirty="0">
              <a:solidFill>
                <a:schemeClr val="tx1">
                  <a:lumMod val="95000"/>
                  <a:lumOff val="5000"/>
                </a:schemeClr>
              </a:solidFill>
              <a:latin typeface="仿宋" panose="02010609060101010101" pitchFamily="49" charset="-122"/>
              <a:ea typeface="仿宋" panose="02010609060101010101" pitchFamily="49" charset="-122"/>
              <a:sym typeface="+mn-ea"/>
            </a:endParaRPr>
          </a:p>
        </p:txBody>
      </p:sp>
      <p:sp>
        <p:nvSpPr>
          <p:cNvPr id="59" name="文本框 58"/>
          <p:cNvSpPr txBox="1"/>
          <p:nvPr/>
        </p:nvSpPr>
        <p:spPr>
          <a:xfrm>
            <a:off x="5019040" y="4507230"/>
            <a:ext cx="2692400" cy="2031325"/>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Generative approaches typically consider the gain of cascade popularity as </a:t>
            </a:r>
            <a:r>
              <a:rPr lang="zh-CN" altLang="en-US" dirty="0">
                <a:solidFill>
                  <a:schemeClr val="accent1">
                    <a:lumMod val="75000"/>
                  </a:schemeClr>
                </a:solidFill>
                <a:latin typeface="微软雅黑" panose="020B0503020204020204" pitchFamily="34" charset="-122"/>
                <a:ea typeface="微软雅黑" panose="020B0503020204020204" pitchFamily="34" charset="-122"/>
              </a:rPr>
              <a:t>a cumulative stochastic process</a:t>
            </a:r>
            <a:r>
              <a:rPr lang="en-US" altLang="zh-CN" dirty="0">
                <a:latin typeface="微软雅黑" panose="020B0503020204020204" pitchFamily="34" charset="-122"/>
                <a:ea typeface="微软雅黑" panose="020B0503020204020204" pitchFamily="34" charset="-122"/>
              </a:rPr>
              <a:t>(Yu et al., 2015)</a:t>
            </a:r>
          </a:p>
        </p:txBody>
      </p:sp>
      <p:sp>
        <p:nvSpPr>
          <p:cNvPr id="61" name="文本框 60"/>
          <p:cNvSpPr txBox="1"/>
          <p:nvPr/>
        </p:nvSpPr>
        <p:spPr>
          <a:xfrm>
            <a:off x="7325359" y="1445260"/>
            <a:ext cx="3738881" cy="2031325"/>
          </a:xfrm>
          <a:prstGeom prst="rect">
            <a:avLst/>
          </a:prstGeom>
          <a:noFill/>
        </p:spPr>
        <p:txBody>
          <a:bodyPr wrap="square" rtlCol="0">
            <a:spAutoFit/>
          </a:bodyPr>
          <a:lstStyle/>
          <a:p>
            <a:r>
              <a:rPr lang="en-US" altLang="zh-CN" b="1" dirty="0" err="1">
                <a:solidFill>
                  <a:schemeClr val="tx1">
                    <a:lumMod val="95000"/>
                    <a:lumOff val="5000"/>
                  </a:schemeClr>
                </a:solidFill>
                <a:latin typeface="微软雅黑" panose="020B0503020204020204" pitchFamily="34" charset="-122"/>
                <a:ea typeface="微软雅黑" panose="020B0503020204020204" pitchFamily="34" charset="-122"/>
              </a:rPr>
              <a:t>DeepCas</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Using the latest deep network technology </a:t>
            </a:r>
            <a:r>
              <a:rPr lang="zh-CN" altLang="en-US" dirty="0">
                <a:solidFill>
                  <a:schemeClr val="accent1">
                    <a:lumMod val="75000"/>
                  </a:schemeClr>
                </a:solidFill>
                <a:latin typeface="微软雅黑" panose="020B0503020204020204" pitchFamily="34" charset="-122"/>
                <a:ea typeface="微软雅黑" panose="020B0503020204020204" pitchFamily="34" charset="-122"/>
              </a:rPr>
              <a:t>as an end-to-end cascade prediction method,</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automatic</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ly</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 learning cascade representation</a:t>
            </a:r>
            <a:r>
              <a:rPr lang="en-US" altLang="zh-CN" dirty="0">
                <a:solidFill>
                  <a:schemeClr val="tx1">
                    <a:lumMod val="95000"/>
                    <a:lumOff val="5000"/>
                  </a:schemeClr>
                </a:solidFill>
                <a:latin typeface="仿宋" panose="02010609060101010101" pitchFamily="49" charset="-122"/>
                <a:ea typeface="仿宋" panose="02010609060101010101" pitchFamily="49" charset="-122"/>
              </a:rPr>
              <a:t>(</a:t>
            </a:r>
            <a:r>
              <a:rPr lang="zh-CN" altLang="en-US" b="1" dirty="0">
                <a:solidFill>
                  <a:schemeClr val="tx1">
                    <a:lumMod val="95000"/>
                    <a:lumOff val="5000"/>
                  </a:schemeClr>
                </a:solidFill>
                <a:latin typeface="仿宋" panose="02010609060101010101" pitchFamily="49" charset="-122"/>
                <a:ea typeface="仿宋" panose="02010609060101010101" pitchFamily="49" charset="-122"/>
              </a:rPr>
              <a:t>Li et al., 201</a:t>
            </a:r>
            <a:r>
              <a:rPr lang="en-US" altLang="zh-CN" b="1" dirty="0">
                <a:solidFill>
                  <a:schemeClr val="tx1">
                    <a:lumMod val="95000"/>
                    <a:lumOff val="5000"/>
                  </a:schemeClr>
                </a:solidFill>
                <a:latin typeface="仿宋" panose="02010609060101010101" pitchFamily="49" charset="-122"/>
                <a:ea typeface="仿宋" panose="02010609060101010101" pitchFamily="49" charset="-122"/>
              </a:rPr>
              <a:t>7</a:t>
            </a:r>
          </a:p>
          <a:p>
            <a:r>
              <a:rPr lang="zh-CN" altLang="en-US" dirty="0">
                <a:solidFill>
                  <a:schemeClr val="tx1">
                    <a:lumMod val="95000"/>
                    <a:lumOff val="5000"/>
                  </a:schemeClr>
                </a:solidFill>
                <a:latin typeface="仿宋" panose="02010609060101010101" pitchFamily="49" charset="-122"/>
                <a:ea typeface="仿宋" panose="02010609060101010101" pitchFamily="49" charset="-122"/>
              </a:rPr>
              <a:t>）</a:t>
            </a:r>
          </a:p>
        </p:txBody>
      </p:sp>
      <p:sp>
        <p:nvSpPr>
          <p:cNvPr id="8" name="文本框 7"/>
          <p:cNvSpPr txBox="1"/>
          <p:nvPr/>
        </p:nvSpPr>
        <p:spPr>
          <a:xfrm>
            <a:off x="9123680" y="4138930"/>
            <a:ext cx="3084195" cy="369332"/>
          </a:xfrm>
          <a:prstGeom prst="rect">
            <a:avLst/>
          </a:prstGeom>
          <a:noFill/>
        </p:spPr>
        <p:txBody>
          <a:bodyPr wrap="square" rtlCol="0">
            <a:spAutoFit/>
          </a:bodyPr>
          <a:lstStyle/>
          <a:p>
            <a:r>
              <a:rPr lang="en-US" altLang="zh-CN" b="1" dirty="0" err="1">
                <a:solidFill>
                  <a:schemeClr val="tx1">
                    <a:lumMod val="95000"/>
                    <a:lumOff val="5000"/>
                  </a:schemeClr>
                </a:solidFill>
                <a:latin typeface="微软雅黑" panose="020B0503020204020204" pitchFamily="34" charset="-122"/>
                <a:ea typeface="微软雅黑" panose="020B0503020204020204" pitchFamily="34" charset="-122"/>
              </a:rPr>
              <a:t>DeepHawkes</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576310" y="4587186"/>
            <a:ext cx="3473132" cy="1200329"/>
          </a:xfrm>
          <a:prstGeom prst="rect">
            <a:avLst/>
          </a:prstGeom>
          <a:noFill/>
        </p:spPr>
        <p:txBody>
          <a:bodyPr wrap="square" rtlCol="0">
            <a:spAutoFit/>
          </a:bodyPr>
          <a:lstStyle/>
          <a:p>
            <a:r>
              <a:rPr lang="en-US" dirty="0">
                <a:solidFill>
                  <a:schemeClr val="tx1">
                    <a:lumMod val="95000"/>
                    <a:lumOff val="5000"/>
                  </a:schemeClr>
                </a:solidFill>
                <a:latin typeface="微软雅黑" panose="020B0503020204020204" pitchFamily="34" charset="-122"/>
                <a:ea typeface="微软雅黑" panose="020B0503020204020204" pitchFamily="34" charset="-122"/>
              </a:rPr>
              <a:t>e</a:t>
            </a:r>
            <a:r>
              <a:rPr dirty="0">
                <a:solidFill>
                  <a:schemeClr val="tx1">
                    <a:lumMod val="95000"/>
                    <a:lumOff val="5000"/>
                  </a:schemeClr>
                </a:solidFill>
                <a:latin typeface="微软雅黑" panose="020B0503020204020204" pitchFamily="34" charset="-122"/>
                <a:ea typeface="微软雅黑" panose="020B0503020204020204" pitchFamily="34" charset="-122"/>
              </a:rPr>
              <a:t>xtend</a:t>
            </a:r>
            <a:r>
              <a:rPr lang="en-US" dirty="0">
                <a:solidFill>
                  <a:schemeClr val="tx1">
                    <a:lumMod val="95000"/>
                    <a:lumOff val="5000"/>
                  </a:schemeClr>
                </a:solidFill>
                <a:latin typeface="微软雅黑" panose="020B0503020204020204" pitchFamily="34" charset="-122"/>
                <a:ea typeface="微软雅黑" panose="020B0503020204020204" pitchFamily="34" charset="-122"/>
              </a:rPr>
              <a:t>ed </a:t>
            </a:r>
            <a:r>
              <a:rPr lang="en-US" dirty="0" err="1">
                <a:solidFill>
                  <a:schemeClr val="tx1">
                    <a:lumMod val="95000"/>
                    <a:lumOff val="5000"/>
                  </a:schemeClr>
                </a:solidFill>
                <a:latin typeface="微软雅黑" panose="020B0503020204020204" pitchFamily="34" charset="-122"/>
                <a:ea typeface="微软雅黑" panose="020B0503020204020204" pitchFamily="34" charset="-122"/>
              </a:rPr>
              <a:t>DeepCas</a:t>
            </a:r>
            <a:r>
              <a:rPr dirty="0">
                <a:solidFill>
                  <a:schemeClr val="tx1">
                    <a:lumMod val="95000"/>
                    <a:lumOff val="5000"/>
                  </a:schemeClr>
                </a:solidFill>
                <a:latin typeface="微软雅黑" panose="020B0503020204020204" pitchFamily="34" charset="-122"/>
                <a:ea typeface="微软雅黑" panose="020B0503020204020204" pitchFamily="34" charset="-122"/>
              </a:rPr>
              <a:t> to consider </a:t>
            </a:r>
            <a:r>
              <a:rPr dirty="0">
                <a:solidFill>
                  <a:schemeClr val="accent1">
                    <a:lumMod val="75000"/>
                  </a:schemeClr>
                </a:solidFill>
                <a:latin typeface="微软雅黑" panose="020B0503020204020204" pitchFamily="34" charset="-122"/>
                <a:ea typeface="微软雅黑" panose="020B0503020204020204" pitchFamily="34" charset="-122"/>
              </a:rPr>
              <a:t>the time decay effect </a:t>
            </a:r>
            <a:r>
              <a:rPr dirty="0">
                <a:solidFill>
                  <a:schemeClr val="tx1">
                    <a:lumMod val="95000"/>
                    <a:lumOff val="5000"/>
                  </a:schemeClr>
                </a:solidFill>
                <a:latin typeface="微软雅黑" panose="020B0503020204020204" pitchFamily="34" charset="-122"/>
                <a:ea typeface="微软雅黑" panose="020B0503020204020204" pitchFamily="34" charset="-122"/>
              </a:rPr>
              <a:t>by means of Hawkes process</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da-DK" altLang="zh-CN" dirty="0">
                <a:solidFill>
                  <a:schemeClr val="tx1">
                    <a:lumMod val="95000"/>
                    <a:lumOff val="5000"/>
                  </a:schemeClr>
                </a:solidFill>
                <a:latin typeface="微软雅黑" panose="020B0503020204020204" pitchFamily="34" charset="-122"/>
                <a:ea typeface="微软雅黑" panose="020B0503020204020204" pitchFamily="34" charset="-122"/>
              </a:rPr>
              <a:t>Cao  et al., 2017</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a:t>
            </a:r>
            <a:endParaRPr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右箭头 3"/>
          <p:cNvSpPr/>
          <p:nvPr/>
        </p:nvSpPr>
        <p:spPr>
          <a:xfrm>
            <a:off x="446405" y="3577590"/>
            <a:ext cx="11194415" cy="189865"/>
          </a:xfrm>
          <a:prstGeom prst="rightArrow">
            <a:avLst/>
          </a:prstGeom>
          <a:solidFill>
            <a:srgbClr val="339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1103630" y="369951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rot="10800000">
            <a:off x="3390265" y="320929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a:off x="5917565" y="369951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rot="10800000">
            <a:off x="8406130" y="326009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13"/>
          <p:cNvSpPr/>
          <p:nvPr/>
        </p:nvSpPr>
        <p:spPr>
          <a:xfrm>
            <a:off x="10624185" y="369951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6836BE9A-D88E-4ADB-A949-E980E879BF00}"/>
              </a:ext>
            </a:extLst>
          </p:cNvPr>
          <p:cNvSpPr txBox="1"/>
          <p:nvPr/>
        </p:nvSpPr>
        <p:spPr>
          <a:xfrm flipV="1">
            <a:off x="10369866" y="3206115"/>
            <a:ext cx="1388747" cy="461665"/>
          </a:xfrm>
          <a:prstGeom prst="rect">
            <a:avLst/>
          </a:prstGeom>
          <a:noFill/>
        </p:spPr>
        <p:txBody>
          <a:bodyPr wrap="square" rtlCol="0">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t>
            </a:r>
            <a:endParaRPr sz="240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noChangeArrowheads="1"/>
          </p:cNvSpPr>
          <p:nvPr/>
        </p:nvSpPr>
        <p:spPr bwMode="auto">
          <a:xfrm flipH="1">
            <a:off x="446403" y="464024"/>
            <a:ext cx="715767" cy="471564"/>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339A99"/>
          </a:solidFill>
          <a:ln>
            <a:noFill/>
          </a:ln>
        </p:spPr>
        <p:txBody>
          <a:bodyPr vert="horz" wrap="square" lIns="91440" tIns="45720" rIns="91440" bIns="45720" numCol="1" anchor="t" anchorCtr="0" compatLnSpc="1"/>
          <a:lstStyle/>
          <a:p>
            <a:endParaRPr lang="zh-CN" altLang="en-US"/>
          </a:p>
        </p:txBody>
      </p:sp>
      <p:sp>
        <p:nvSpPr>
          <p:cNvPr id="65" name="Rectangle 47"/>
          <p:cNvSpPr/>
          <p:nvPr/>
        </p:nvSpPr>
        <p:spPr>
          <a:xfrm>
            <a:off x="1273810" y="464185"/>
            <a:ext cx="3745230" cy="430530"/>
          </a:xfrm>
          <a:prstGeom prst="rect">
            <a:avLst/>
          </a:prstGeom>
        </p:spPr>
        <p:txBody>
          <a:bodyPr wrap="square" lIns="0" tIns="0" rIns="0" bIns="0">
            <a:spAutoFit/>
          </a:bodyPr>
          <a:lstStyle/>
          <a:p>
            <a:pPr algn="ctr"/>
            <a:r>
              <a:rPr lang="en-US" sz="2800" dirty="0">
                <a:solidFill>
                  <a:srgbClr val="339A99"/>
                </a:solidFill>
                <a:latin typeface="微软雅黑" panose="020B0503020204020204" pitchFamily="34" charset="-122"/>
                <a:ea typeface="微软雅黑" panose="020B0503020204020204" pitchFamily="34" charset="-122"/>
                <a:cs typeface="Arial" panose="020B0604020202020204" pitchFamily="34" charset="0"/>
              </a:rPr>
              <a:t>Graph Representation</a:t>
            </a:r>
          </a:p>
        </p:txBody>
      </p:sp>
      <p:sp>
        <p:nvSpPr>
          <p:cNvPr id="55" name="文本框 54"/>
          <p:cNvSpPr txBox="1"/>
          <p:nvPr/>
        </p:nvSpPr>
        <p:spPr>
          <a:xfrm>
            <a:off x="202565" y="4194304"/>
            <a:ext cx="3357880" cy="2585323"/>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Graph representation to learn embedding the nodes in a graph, is instrumental for machine learning tasks that focused on network data, </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such as </a:t>
            </a:r>
            <a:r>
              <a:rPr lang="en-US" altLang="zh-CN" dirty="0">
                <a:solidFill>
                  <a:schemeClr val="accent1">
                    <a:lumMod val="75000"/>
                  </a:schemeClr>
                </a:solidFill>
                <a:latin typeface="微软雅黑" panose="020B0503020204020204" pitchFamily="34" charset="-122"/>
                <a:ea typeface="微软雅黑" panose="020B0503020204020204" pitchFamily="34" charset="-122"/>
              </a:rPr>
              <a:t>Laplacian Eigenmaps.</a:t>
            </a:r>
            <a:r>
              <a:rPr lang="en-US" altLang="zh-CN" dirty="0">
                <a:solidFill>
                  <a:schemeClr val="accent1">
                    <a:lumMod val="75000"/>
                  </a:schemeClr>
                </a:solidFill>
                <a:latin typeface="仿宋" panose="02010609060101010101" pitchFamily="49" charset="-122"/>
                <a:ea typeface="仿宋" panose="02010609060101010101" pitchFamily="49" charset="-122"/>
              </a:rPr>
              <a:t>(</a:t>
            </a:r>
            <a:r>
              <a:rPr lang="zh-CN" altLang="en-US" b="1" dirty="0">
                <a:solidFill>
                  <a:schemeClr val="tx1">
                    <a:lumMod val="95000"/>
                    <a:lumOff val="5000"/>
                  </a:schemeClr>
                </a:solidFill>
                <a:latin typeface="仿宋" panose="02010609060101010101" pitchFamily="49" charset="-122"/>
                <a:ea typeface="仿宋" panose="02010609060101010101" pitchFamily="49" charset="-122"/>
              </a:rPr>
              <a:t>Belkin and Niyogi, 2002</a:t>
            </a:r>
          </a:p>
          <a:p>
            <a:r>
              <a:rPr lang="en-US" altLang="zh-CN" dirty="0">
                <a:solidFill>
                  <a:schemeClr val="accent1">
                    <a:lumMod val="75000"/>
                  </a:schemeClr>
                </a:solidFill>
                <a:latin typeface="仿宋" panose="02010609060101010101" pitchFamily="49" charset="-122"/>
                <a:ea typeface="仿宋" panose="02010609060101010101" pitchFamily="49" charset="-122"/>
              </a:rPr>
              <a:t>)</a:t>
            </a:r>
          </a:p>
        </p:txBody>
      </p:sp>
      <p:sp>
        <p:nvSpPr>
          <p:cNvPr id="57" name="文本框 56"/>
          <p:cNvSpPr txBox="1"/>
          <p:nvPr/>
        </p:nvSpPr>
        <p:spPr>
          <a:xfrm>
            <a:off x="1615440" y="1493520"/>
            <a:ext cx="3891280" cy="1477328"/>
          </a:xfrm>
          <a:prstGeom prst="rect">
            <a:avLst/>
          </a:prstGeom>
          <a:noFill/>
        </p:spPr>
        <p:txBody>
          <a:bodyPr wrap="square" rtlCol="0">
            <a:spAutoFit/>
          </a:bodyPr>
          <a:lstStyle/>
          <a:p>
            <a:r>
              <a:rPr lang="en-US" altLang="zh-CN" dirty="0">
                <a:solidFill>
                  <a:schemeClr val="accent1">
                    <a:lumMod val="75000"/>
                  </a:schemeClr>
                </a:solidFill>
                <a:latin typeface="微软雅黑" panose="020B0503020204020204" pitchFamily="34" charset="-122"/>
                <a:ea typeface="微软雅黑" panose="020B0503020204020204" pitchFamily="34" charset="-122"/>
                <a:sym typeface="+mn-ea"/>
              </a:rPr>
              <a:t>Word2Vec </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sym typeface="+mn-ea"/>
              </a:rPr>
              <a:t>was proposed to learn distributed dense representation of words from sparse text corpus based on Skip-Gram</a:t>
            </a:r>
            <a:r>
              <a:rPr lang="en-US" altLang="zh-CN" dirty="0">
                <a:solidFill>
                  <a:schemeClr val="tx1">
                    <a:lumMod val="95000"/>
                    <a:lumOff val="5000"/>
                  </a:schemeClr>
                </a:solidFill>
                <a:latin typeface="仿宋" panose="02010609060101010101" pitchFamily="49" charset="-122"/>
                <a:ea typeface="仿宋" panose="02010609060101010101" pitchFamily="49" charset="-122"/>
                <a:sym typeface="+mn-ea"/>
              </a:rPr>
              <a:t>.(</a:t>
            </a:r>
            <a:r>
              <a:rPr lang="zh-CN" altLang="en-US" b="1" dirty="0">
                <a:solidFill>
                  <a:schemeClr val="tx1">
                    <a:lumMod val="95000"/>
                    <a:lumOff val="5000"/>
                  </a:schemeClr>
                </a:solidFill>
                <a:latin typeface="仿宋" panose="02010609060101010101" pitchFamily="49" charset="-122"/>
                <a:ea typeface="仿宋" panose="02010609060101010101" pitchFamily="49" charset="-122"/>
              </a:rPr>
              <a:t>Mikolov et al., 2013</a:t>
            </a:r>
            <a:r>
              <a:rPr lang="en-US" altLang="zh-CN" dirty="0">
                <a:solidFill>
                  <a:schemeClr val="tx1">
                    <a:lumMod val="95000"/>
                    <a:lumOff val="5000"/>
                  </a:schemeClr>
                </a:solidFill>
                <a:latin typeface="仿宋" panose="02010609060101010101" pitchFamily="49" charset="-122"/>
                <a:ea typeface="仿宋" panose="02010609060101010101" pitchFamily="49" charset="-122"/>
                <a:sym typeface="+mn-ea"/>
              </a:rPr>
              <a:t>)</a:t>
            </a:r>
            <a:endParaRPr lang="zh-CN" altLang="en-US" dirty="0">
              <a:solidFill>
                <a:schemeClr val="tx1">
                  <a:lumMod val="95000"/>
                  <a:lumOff val="5000"/>
                </a:schemeClr>
              </a:solidFill>
              <a:latin typeface="仿宋" panose="02010609060101010101" pitchFamily="49" charset="-122"/>
              <a:ea typeface="仿宋" panose="02010609060101010101" pitchFamily="49" charset="-122"/>
              <a:sym typeface="+mn-ea"/>
            </a:endParaRPr>
          </a:p>
        </p:txBody>
      </p:sp>
      <p:sp>
        <p:nvSpPr>
          <p:cNvPr id="58" name="文本框 57"/>
          <p:cNvSpPr txBox="1"/>
          <p:nvPr/>
        </p:nvSpPr>
        <p:spPr>
          <a:xfrm>
            <a:off x="2244090" y="1125220"/>
            <a:ext cx="2462530" cy="368300"/>
          </a:xfrm>
          <a:prstGeom prst="rect">
            <a:avLst/>
          </a:prstGeom>
          <a:noFill/>
        </p:spPr>
        <p:txBody>
          <a:bodyPr wrap="square" rtlCol="0">
            <a:spAutoFit/>
          </a:bodyPr>
          <a:lstStyle/>
          <a:p>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19040" y="4107582"/>
            <a:ext cx="2415540" cy="2308324"/>
          </a:xfrm>
          <a:prstGeom prst="rect">
            <a:avLst/>
          </a:prstGeom>
          <a:noFill/>
        </p:spPr>
        <p:txBody>
          <a:bodyPr wrap="square" rtlCol="0">
            <a:spAutoFit/>
          </a:bodyPr>
          <a:lstStyle/>
          <a:p>
            <a:r>
              <a:rPr lang="zh-CN" altLang="en-US" sz="1600" dirty="0">
                <a:solidFill>
                  <a:schemeClr val="accent1">
                    <a:lumMod val="75000"/>
                  </a:schemeClr>
                </a:solidFill>
                <a:latin typeface="微软雅黑" panose="020B0503020204020204" pitchFamily="34" charset="-122"/>
                <a:ea typeface="微软雅黑" panose="020B0503020204020204" pitchFamily="34" charset="-122"/>
              </a:rPr>
              <a:t>DeepWalk</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 was first proposed to learn the language model from a network by using random walks to generate sequences of nodes from a network</a:t>
            </a:r>
            <a:r>
              <a:rPr lang="en-US" altLang="zh-CN" sz="1600" dirty="0">
                <a:solidFill>
                  <a:schemeClr val="tx1">
                    <a:lumMod val="95000"/>
                    <a:lumOff val="5000"/>
                  </a:schemeClr>
                </a:solidFill>
                <a:latin typeface="仿宋" panose="02010609060101010101" pitchFamily="49" charset="-122"/>
                <a:ea typeface="仿宋" panose="02010609060101010101" pitchFamily="49" charset="-122"/>
              </a:rPr>
              <a:t>.(</a:t>
            </a:r>
            <a:r>
              <a:rPr lang="zh-CN" altLang="en-US" sz="1600" b="1" dirty="0">
                <a:solidFill>
                  <a:schemeClr val="tx1">
                    <a:lumMod val="95000"/>
                    <a:lumOff val="5000"/>
                  </a:schemeClr>
                </a:solidFill>
                <a:latin typeface="仿宋" panose="02010609060101010101" pitchFamily="49" charset="-122"/>
                <a:ea typeface="仿宋" panose="02010609060101010101" pitchFamily="49" charset="-122"/>
              </a:rPr>
              <a:t>Perozzi et al., 2014）</a:t>
            </a:r>
          </a:p>
        </p:txBody>
      </p:sp>
      <p:sp>
        <p:nvSpPr>
          <p:cNvPr id="61" name="文本框 60"/>
          <p:cNvSpPr txBox="1"/>
          <p:nvPr/>
        </p:nvSpPr>
        <p:spPr>
          <a:xfrm>
            <a:off x="7140574" y="1079877"/>
            <a:ext cx="3964305" cy="1877437"/>
          </a:xfrm>
          <a:prstGeom prst="rect">
            <a:avLst/>
          </a:prstGeom>
          <a:noFill/>
        </p:spPr>
        <p:txBody>
          <a:bodyPr wrap="square" rtlCol="0">
            <a:spAutoFit/>
          </a:bodyPr>
          <a:lstStyle/>
          <a:p>
            <a:r>
              <a:rPr sz="2000" dirty="0">
                <a:solidFill>
                  <a:schemeClr val="accent1">
                    <a:lumMod val="75000"/>
                  </a:schemeClr>
                </a:solidFill>
                <a:latin typeface="微软雅黑" panose="020B0503020204020204" pitchFamily="34" charset="-122"/>
                <a:ea typeface="微软雅黑" panose="020B0503020204020204" pitchFamily="34" charset="-122"/>
              </a:rPr>
              <a:t>node2Vec</a:t>
            </a:r>
            <a:r>
              <a:rPr sz="1600" dirty="0">
                <a:solidFill>
                  <a:schemeClr val="accent1">
                    <a:lumMod val="75000"/>
                  </a:schemeClr>
                </a:solidFill>
                <a:latin typeface="微软雅黑" panose="020B0503020204020204" pitchFamily="34" charset="-122"/>
                <a:ea typeface="微软雅黑" panose="020B0503020204020204" pitchFamily="34" charset="-122"/>
              </a:rPr>
              <a:t> </a:t>
            </a:r>
            <a:r>
              <a:rPr sz="1600" dirty="0">
                <a:solidFill>
                  <a:schemeClr val="tx1">
                    <a:lumMod val="95000"/>
                    <a:lumOff val="5000"/>
                  </a:schemeClr>
                </a:solidFill>
                <a:latin typeface="微软雅黑" panose="020B0503020204020204" pitchFamily="34" charset="-122"/>
                <a:ea typeface="微软雅黑" panose="020B0503020204020204" pitchFamily="34" charset="-122"/>
              </a:rPr>
              <a:t> generated biased second order random walks rather than uniform ones.</a:t>
            </a:r>
            <a:r>
              <a:rPr lang="en-US" sz="1600" dirty="0">
                <a:solidFill>
                  <a:schemeClr val="tx1">
                    <a:lumMod val="95000"/>
                    <a:lumOff val="5000"/>
                  </a:schemeClr>
                </a:solidFill>
                <a:latin typeface="微软雅黑" panose="020B0503020204020204" pitchFamily="34" charset="-122"/>
                <a:ea typeface="微软雅黑" panose="020B0503020204020204" pitchFamily="34" charset="-122"/>
              </a:rPr>
              <a:t>S</a:t>
            </a:r>
            <a:r>
              <a:rPr sz="1600" dirty="0">
                <a:solidFill>
                  <a:schemeClr val="tx1">
                    <a:lumMod val="95000"/>
                    <a:lumOff val="5000"/>
                  </a:schemeClr>
                </a:solidFill>
                <a:latin typeface="微软雅黑" panose="020B0503020204020204" pitchFamily="34" charset="-122"/>
                <a:ea typeface="微软雅黑" panose="020B0503020204020204" pitchFamily="34" charset="-122"/>
              </a:rPr>
              <a:t>truc2vec can learn the representations for the structural identity of nodes</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仿宋" panose="02010609060101010101" pitchFamily="49" charset="-122"/>
                <a:ea typeface="仿宋" panose="02010609060101010101" pitchFamily="49" charset="-122"/>
              </a:rPr>
              <a:t>（</a:t>
            </a:r>
            <a:r>
              <a:rPr lang="zh-CN" altLang="en-US" sz="1600" b="1" dirty="0">
                <a:solidFill>
                  <a:schemeClr val="tx1">
                    <a:lumMod val="95000"/>
                    <a:lumOff val="5000"/>
                  </a:schemeClr>
                </a:solidFill>
                <a:latin typeface="仿宋" panose="02010609060101010101" pitchFamily="49" charset="-122"/>
                <a:ea typeface="仿宋" panose="02010609060101010101" pitchFamily="49" charset="-122"/>
              </a:rPr>
              <a:t>Li et al., 201</a:t>
            </a:r>
            <a:r>
              <a:rPr lang="en-US" altLang="zh-CN" sz="1600" b="1" dirty="0">
                <a:solidFill>
                  <a:schemeClr val="tx1">
                    <a:lumMod val="95000"/>
                    <a:lumOff val="5000"/>
                  </a:schemeClr>
                </a:solidFill>
                <a:latin typeface="仿宋" panose="02010609060101010101" pitchFamily="49" charset="-122"/>
                <a:ea typeface="仿宋" panose="02010609060101010101" pitchFamily="49" charset="-122"/>
              </a:rPr>
              <a:t>6&amp;Ribeiro et al., 2017</a:t>
            </a:r>
          </a:p>
          <a:p>
            <a:r>
              <a:rPr lang="zh-CN" altLang="en-US" sz="1600" dirty="0">
                <a:solidFill>
                  <a:schemeClr val="tx1">
                    <a:lumMod val="95000"/>
                    <a:lumOff val="5000"/>
                  </a:schemeClr>
                </a:solidFill>
                <a:latin typeface="仿宋" panose="02010609060101010101" pitchFamily="49" charset="-122"/>
                <a:ea typeface="仿宋" panose="02010609060101010101" pitchFamily="49" charset="-122"/>
              </a:rPr>
              <a:t>）</a:t>
            </a:r>
            <a:endParaRPr sz="160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9" name="文本框 8"/>
          <p:cNvSpPr txBox="1"/>
          <p:nvPr/>
        </p:nvSpPr>
        <p:spPr>
          <a:xfrm>
            <a:off x="9060180" y="4025900"/>
            <a:ext cx="3131820" cy="1877437"/>
          </a:xfrm>
          <a:prstGeom prst="rect">
            <a:avLst/>
          </a:prstGeom>
          <a:noFill/>
        </p:spPr>
        <p:txBody>
          <a:bodyPr wrap="square" rtlCol="0">
            <a:spAutoFit/>
          </a:bodyPr>
          <a:lstStyle/>
          <a:p>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S</a:t>
            </a:r>
            <a:r>
              <a:rPr sz="1600" dirty="0">
                <a:solidFill>
                  <a:schemeClr val="tx1">
                    <a:lumMod val="95000"/>
                    <a:lumOff val="5000"/>
                  </a:schemeClr>
                </a:solidFill>
                <a:latin typeface="微软雅黑" panose="020B0503020204020204" pitchFamily="34" charset="-122"/>
                <a:ea typeface="微软雅黑" panose="020B0503020204020204" pitchFamily="34" charset="-122"/>
              </a:rPr>
              <a:t>ome others exploited deep learning frameworks, such as </a:t>
            </a:r>
            <a:r>
              <a:rPr sz="2000" dirty="0">
                <a:solidFill>
                  <a:schemeClr val="accent1">
                    <a:lumMod val="75000"/>
                  </a:schemeClr>
                </a:solidFill>
                <a:latin typeface="微软雅黑" panose="020B0503020204020204" pitchFamily="34" charset="-122"/>
                <a:ea typeface="微软雅黑" panose="020B0503020204020204" pitchFamily="34" charset="-122"/>
              </a:rPr>
              <a:t>autoencoder</a:t>
            </a:r>
            <a:r>
              <a:rPr sz="2000" dirty="0">
                <a:solidFill>
                  <a:schemeClr val="tx1">
                    <a:lumMod val="95000"/>
                    <a:lumOff val="5000"/>
                  </a:schemeClr>
                </a:solidFill>
                <a:latin typeface="微软雅黑" panose="020B0503020204020204" pitchFamily="34" charset="-122"/>
                <a:ea typeface="微软雅黑" panose="020B0503020204020204" pitchFamily="34" charset="-122"/>
              </a:rPr>
              <a:t> </a:t>
            </a:r>
            <a:r>
              <a:rPr sz="1600" dirty="0">
                <a:solidFill>
                  <a:schemeClr val="tx1">
                    <a:lumMod val="95000"/>
                    <a:lumOff val="5000"/>
                  </a:schemeClr>
                </a:solidFill>
                <a:latin typeface="微软雅黑" panose="020B0503020204020204" pitchFamily="34" charset="-122"/>
                <a:ea typeface="微软雅黑" panose="020B0503020204020204" pitchFamily="34" charset="-122"/>
              </a:rPr>
              <a:t>to learn the embedding of network.</a:t>
            </a:r>
            <a:r>
              <a:rPr lang="zh-CN" altLang="en-US" sz="1600" dirty="0">
                <a:solidFill>
                  <a:schemeClr val="tx1">
                    <a:lumMod val="95000"/>
                    <a:lumOff val="5000"/>
                  </a:schemeClr>
                </a:solidFill>
                <a:latin typeface="仿宋" panose="02010609060101010101" pitchFamily="49" charset="-122"/>
                <a:ea typeface="仿宋" panose="02010609060101010101" pitchFamily="49" charset="-122"/>
              </a:rPr>
              <a:t>（</a:t>
            </a:r>
            <a:r>
              <a:rPr lang="zh-CN" altLang="en-US" sz="1600" b="1" dirty="0">
                <a:solidFill>
                  <a:schemeClr val="tx1">
                    <a:lumMod val="95000"/>
                    <a:lumOff val="5000"/>
                  </a:schemeClr>
                </a:solidFill>
                <a:latin typeface="仿宋" panose="02010609060101010101" pitchFamily="49" charset="-122"/>
                <a:ea typeface="仿宋" panose="02010609060101010101" pitchFamily="49" charset="-122"/>
              </a:rPr>
              <a:t>Wang et al., 2016</a:t>
            </a:r>
            <a:r>
              <a:rPr lang="en-US" altLang="zh-CN" sz="1600" b="1" dirty="0">
                <a:solidFill>
                  <a:schemeClr val="tx1">
                    <a:lumMod val="95000"/>
                    <a:lumOff val="5000"/>
                  </a:schemeClr>
                </a:solidFill>
                <a:latin typeface="仿宋" panose="02010609060101010101" pitchFamily="49" charset="-122"/>
                <a:ea typeface="仿宋" panose="02010609060101010101" pitchFamily="49" charset="-122"/>
              </a:rPr>
              <a:t>&amp;</a:t>
            </a:r>
            <a:r>
              <a:rPr lang="zh-CN" altLang="en-US" sz="1600" b="1" dirty="0">
                <a:solidFill>
                  <a:schemeClr val="tx1">
                    <a:lumMod val="95000"/>
                    <a:lumOff val="5000"/>
                  </a:schemeClr>
                </a:solidFill>
                <a:latin typeface="仿宋" panose="02010609060101010101" pitchFamily="49" charset="-122"/>
                <a:ea typeface="仿宋" panose="02010609060101010101" pitchFamily="49" charset="-122"/>
              </a:rPr>
              <a:t> Gao and Huang, 2018</a:t>
            </a:r>
          </a:p>
          <a:p>
            <a:r>
              <a:rPr lang="zh-CN" altLang="en-US" sz="1600" dirty="0">
                <a:solidFill>
                  <a:schemeClr val="tx1">
                    <a:lumMod val="95000"/>
                    <a:lumOff val="5000"/>
                  </a:schemeClr>
                </a:solidFill>
                <a:latin typeface="仿宋" panose="02010609060101010101" pitchFamily="49" charset="-122"/>
                <a:ea typeface="仿宋" panose="02010609060101010101" pitchFamily="49" charset="-122"/>
              </a:rPr>
              <a:t>）</a:t>
            </a:r>
            <a:endParaRPr sz="160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5" name="右箭头 4"/>
          <p:cNvSpPr/>
          <p:nvPr/>
        </p:nvSpPr>
        <p:spPr>
          <a:xfrm>
            <a:off x="446405" y="3342640"/>
            <a:ext cx="11194415" cy="189865"/>
          </a:xfrm>
          <a:prstGeom prst="rightArrow">
            <a:avLst/>
          </a:prstGeom>
          <a:solidFill>
            <a:srgbClr val="339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1103630" y="346456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rot="10800000">
            <a:off x="3390265" y="297434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5917565" y="346456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rot="10800000">
            <a:off x="8406130" y="302514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10624185" y="3464560"/>
            <a:ext cx="170180" cy="439420"/>
          </a:xfrm>
          <a:prstGeom prst="downArrow">
            <a:avLst/>
          </a:prstGeom>
          <a:solidFill>
            <a:srgbClr val="339A99"/>
          </a:solidFill>
          <a:ln>
            <a:solidFill>
              <a:srgbClr val="339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A6247620-8F48-44D8-B426-5F4B79BC20CA}"/>
              </a:ext>
            </a:extLst>
          </p:cNvPr>
          <p:cNvSpPr txBox="1"/>
          <p:nvPr/>
        </p:nvSpPr>
        <p:spPr>
          <a:xfrm flipV="1">
            <a:off x="10410505" y="3004086"/>
            <a:ext cx="1388747" cy="461665"/>
          </a:xfrm>
          <a:prstGeom prst="rect">
            <a:avLst/>
          </a:prstGeom>
          <a:noFill/>
        </p:spPr>
        <p:txBody>
          <a:bodyPr wrap="square" rtlCol="0">
            <a:spAutoFit/>
          </a:bodyPr>
          <a:lstStyle/>
          <a:p>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a:t>
            </a:r>
            <a:endParaRPr sz="240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3021</Words>
  <Application>Microsoft Office PowerPoint</Application>
  <PresentationFormat>宽屏</PresentationFormat>
  <Paragraphs>244</Paragraphs>
  <Slides>29</Slides>
  <Notes>7</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29</vt:i4>
      </vt:variant>
    </vt:vector>
  </HeadingPairs>
  <TitlesOfParts>
    <vt:vector size="44" baseType="lpstr">
      <vt:lpstr>LinLibertineT</vt:lpstr>
      <vt:lpstr>Roboto</vt:lpstr>
      <vt:lpstr>等线</vt:lpstr>
      <vt:lpstr>等线 Light</vt:lpstr>
      <vt:lpstr>仿宋</vt:lpstr>
      <vt:lpstr>微软雅黑</vt:lpstr>
      <vt:lpstr>Arial</vt:lpstr>
      <vt:lpstr>Calibri</vt:lpstr>
      <vt:lpstr>Eras Light ITC</vt:lpstr>
      <vt:lpstr>Impact</vt:lpstr>
      <vt:lpstr>Times New Roman</vt:lpstr>
      <vt:lpstr>Office 主题​​</vt:lpstr>
      <vt:lpstr>1_Office 主题​​</vt:lpstr>
      <vt:lpstr>MathType 6.0 Equation</vt:lpstr>
      <vt:lpstr>Equation.KSEE3</vt:lpstr>
      <vt:lpstr>PowerPoint 演示文稿</vt:lpstr>
      <vt:lpstr>PowerPoint 演示文稿</vt:lpstr>
      <vt:lpstr>Background</vt:lpstr>
      <vt:lpstr>Background</vt:lpstr>
      <vt:lpstr>Background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小东 冯</cp:lastModifiedBy>
  <cp:revision>118</cp:revision>
  <dcterms:created xsi:type="dcterms:W3CDTF">2016-05-21T06:30:00Z</dcterms:created>
  <dcterms:modified xsi:type="dcterms:W3CDTF">2019-08-11T00:55:42Z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