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xml" ContentType="application/vnd.openxmlformats-officedocument.presentationml.tags+xml"/>
  <Override PartName="/ppt/notesSlides/notesSlide42.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notesSlides/notesSlide43.xml" ContentType="application/vnd.openxmlformats-officedocument.presentationml.notesSlide+xml"/>
  <Override PartName="/ppt/notesSlides/notesSlide44.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notesSlides/notesSlide45.xml" ContentType="application/vnd.openxmlformats-officedocument.presentationml.notesSlide+xml"/>
  <Override PartName="/ppt/embeddings/oleObject22.bin" ContentType="application/vnd.openxmlformats-officedocument.oleObject"/>
  <Override PartName="/ppt/embeddings/oleObject23.bin" ContentType="application/vnd.openxmlformats-officedocument.oleObject"/>
  <Override PartName="/ppt/notesSlides/notesSlide46.xml" ContentType="application/vnd.openxmlformats-officedocument.presentationml.notesSlide+xml"/>
  <Override PartName="/ppt/embeddings/oleObject24.bin" ContentType="application/vnd.openxmlformats-officedocument.oleObject"/>
  <Override PartName="/ppt/embeddings/oleObject25.bin" ContentType="application/vnd.openxmlformats-officedocument.oleObject"/>
  <Override PartName="/ppt/notesSlides/notesSlide47.xml" ContentType="application/vnd.openxmlformats-officedocument.presentationml.notesSlide+xml"/>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notesSlides/notesSlide48.xml" ContentType="application/vnd.openxmlformats-officedocument.presentationml.notesSlide+xml"/>
  <Override PartName="/ppt/notesSlides/notesSlide49.xml" ContentType="application/vnd.openxmlformats-officedocument.presentationml.notesSlide+xml"/>
  <Override PartName="/ppt/embeddings/oleObject33.bin" ContentType="application/vnd.openxmlformats-officedocument.oleObject"/>
  <Override PartName="/ppt/notesSlides/notesSlide50.xml" ContentType="application/vnd.openxmlformats-officedocument.presentationml.notesSlide+xml"/>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notesSlides/notesSlide51.xml" ContentType="application/vnd.openxmlformats-officedocument.presentationml.notesSlide+xml"/>
  <Override PartName="/ppt/embeddings/oleObject40.bin" ContentType="application/vnd.openxmlformats-officedocument.oleObject"/>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handoutMasterIdLst>
    <p:handoutMasterId r:id="rId123"/>
  </p:handoutMasterIdLst>
  <p:sldIdLst>
    <p:sldId id="256" r:id="rId2"/>
    <p:sldId id="474" r:id="rId3"/>
    <p:sldId id="389" r:id="rId4"/>
    <p:sldId id="281" r:id="rId5"/>
    <p:sldId id="265" r:id="rId6"/>
    <p:sldId id="276" r:id="rId7"/>
    <p:sldId id="282" r:id="rId8"/>
    <p:sldId id="376" r:id="rId9"/>
    <p:sldId id="489" r:id="rId10"/>
    <p:sldId id="519" r:id="rId11"/>
    <p:sldId id="620" r:id="rId12"/>
    <p:sldId id="491" r:id="rId13"/>
    <p:sldId id="492" r:id="rId14"/>
    <p:sldId id="498" r:id="rId15"/>
    <p:sldId id="493" r:id="rId16"/>
    <p:sldId id="494" r:id="rId17"/>
    <p:sldId id="495" r:id="rId18"/>
    <p:sldId id="496" r:id="rId19"/>
    <p:sldId id="497" r:id="rId20"/>
    <p:sldId id="503" r:id="rId21"/>
    <p:sldId id="520" r:id="rId22"/>
    <p:sldId id="521" r:id="rId23"/>
    <p:sldId id="509" r:id="rId24"/>
    <p:sldId id="516" r:id="rId25"/>
    <p:sldId id="517" r:id="rId26"/>
    <p:sldId id="504" r:id="rId27"/>
    <p:sldId id="505" r:id="rId28"/>
    <p:sldId id="506" r:id="rId29"/>
    <p:sldId id="507" r:id="rId30"/>
    <p:sldId id="508" r:id="rId31"/>
    <p:sldId id="621" r:id="rId32"/>
    <p:sldId id="528" r:id="rId33"/>
    <p:sldId id="527" r:id="rId34"/>
    <p:sldId id="529" r:id="rId35"/>
    <p:sldId id="530" r:id="rId36"/>
    <p:sldId id="531" r:id="rId37"/>
    <p:sldId id="535" r:id="rId38"/>
    <p:sldId id="536" r:id="rId39"/>
    <p:sldId id="537" r:id="rId40"/>
    <p:sldId id="538" r:id="rId41"/>
    <p:sldId id="539" r:id="rId42"/>
    <p:sldId id="532" r:id="rId43"/>
    <p:sldId id="534" r:id="rId44"/>
    <p:sldId id="533" r:id="rId45"/>
    <p:sldId id="377" r:id="rId46"/>
    <p:sldId id="378" r:id="rId47"/>
    <p:sldId id="462" r:id="rId48"/>
    <p:sldId id="463" r:id="rId49"/>
    <p:sldId id="379" r:id="rId50"/>
    <p:sldId id="380" r:id="rId51"/>
    <p:sldId id="464" r:id="rId52"/>
    <p:sldId id="465" r:id="rId53"/>
    <p:sldId id="466" r:id="rId54"/>
    <p:sldId id="428" r:id="rId55"/>
    <p:sldId id="429" r:id="rId56"/>
    <p:sldId id="453" r:id="rId57"/>
    <p:sldId id="454" r:id="rId58"/>
    <p:sldId id="431" r:id="rId59"/>
    <p:sldId id="455" r:id="rId60"/>
    <p:sldId id="456" r:id="rId61"/>
    <p:sldId id="457" r:id="rId62"/>
    <p:sldId id="460" r:id="rId63"/>
    <p:sldId id="522" r:id="rId64"/>
    <p:sldId id="523" r:id="rId65"/>
    <p:sldId id="549" r:id="rId66"/>
    <p:sldId id="550" r:id="rId67"/>
    <p:sldId id="551" r:id="rId68"/>
    <p:sldId id="552" r:id="rId69"/>
    <p:sldId id="562" r:id="rId70"/>
    <p:sldId id="563" r:id="rId71"/>
    <p:sldId id="565" r:id="rId72"/>
    <p:sldId id="564" r:id="rId73"/>
    <p:sldId id="566" r:id="rId74"/>
    <p:sldId id="568" r:id="rId75"/>
    <p:sldId id="617" r:id="rId76"/>
    <p:sldId id="573" r:id="rId77"/>
    <p:sldId id="622" r:id="rId78"/>
    <p:sldId id="574" r:id="rId79"/>
    <p:sldId id="572" r:id="rId80"/>
    <p:sldId id="571" r:id="rId81"/>
    <p:sldId id="623" r:id="rId82"/>
    <p:sldId id="624" r:id="rId83"/>
    <p:sldId id="625" r:id="rId84"/>
    <p:sldId id="576" r:id="rId85"/>
    <p:sldId id="577" r:id="rId86"/>
    <p:sldId id="578" r:id="rId87"/>
    <p:sldId id="579" r:id="rId88"/>
    <p:sldId id="580" r:id="rId89"/>
    <p:sldId id="581" r:id="rId90"/>
    <p:sldId id="582" r:id="rId91"/>
    <p:sldId id="583" r:id="rId92"/>
    <p:sldId id="584" r:id="rId93"/>
    <p:sldId id="596" r:id="rId94"/>
    <p:sldId id="597" r:id="rId95"/>
    <p:sldId id="628" r:id="rId96"/>
    <p:sldId id="585" r:id="rId97"/>
    <p:sldId id="586" r:id="rId98"/>
    <p:sldId id="587" r:id="rId99"/>
    <p:sldId id="591" r:id="rId100"/>
    <p:sldId id="593" r:id="rId101"/>
    <p:sldId id="592" r:id="rId102"/>
    <p:sldId id="595" r:id="rId103"/>
    <p:sldId id="588" r:id="rId104"/>
    <p:sldId id="589" r:id="rId105"/>
    <p:sldId id="627" r:id="rId106"/>
    <p:sldId id="599" r:id="rId107"/>
    <p:sldId id="600" r:id="rId108"/>
    <p:sldId id="601" r:id="rId109"/>
    <p:sldId id="602" r:id="rId110"/>
    <p:sldId id="603" r:id="rId111"/>
    <p:sldId id="604" r:id="rId112"/>
    <p:sldId id="605" r:id="rId113"/>
    <p:sldId id="608" r:id="rId114"/>
    <p:sldId id="609" r:id="rId115"/>
    <p:sldId id="626" r:id="rId116"/>
    <p:sldId id="610" r:id="rId117"/>
    <p:sldId id="616" r:id="rId118"/>
    <p:sldId id="618" r:id="rId119"/>
    <p:sldId id="619" r:id="rId120"/>
    <p:sldId id="381" r:id="rId12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4B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727" autoAdjust="0"/>
  </p:normalViewPr>
  <p:slideViewPr>
    <p:cSldViewPr>
      <p:cViewPr>
        <p:scale>
          <a:sx n="75" d="100"/>
          <a:sy n="75" d="100"/>
        </p:scale>
        <p:origin x="-1888"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notesMaster" Target="notesMasters/notesMaster1.xml"/><Relationship Id="rId123" Type="http://schemas.openxmlformats.org/officeDocument/2006/relationships/handoutMaster" Target="handoutMasters/handoutMaster1.xml"/><Relationship Id="rId124" Type="http://schemas.openxmlformats.org/officeDocument/2006/relationships/printerSettings" Target="printerSettings/printerSettings1.bin"/><Relationship Id="rId125" Type="http://schemas.openxmlformats.org/officeDocument/2006/relationships/presProps" Target="presProps.xml"/><Relationship Id="rId126" Type="http://schemas.openxmlformats.org/officeDocument/2006/relationships/viewProps" Target="viewProps.xml"/><Relationship Id="rId127" Type="http://schemas.openxmlformats.org/officeDocument/2006/relationships/theme" Target="theme/theme1.xml"/><Relationship Id="rId12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4.wmf"/><Relationship Id="rId4" Type="http://schemas.openxmlformats.org/officeDocument/2006/relationships/image" Target="../media/image75.wmf"/><Relationship Id="rId5" Type="http://schemas.openxmlformats.org/officeDocument/2006/relationships/image" Target="../media/image76.wmf"/><Relationship Id="rId1" Type="http://schemas.openxmlformats.org/officeDocument/2006/relationships/image" Target="../media/image72.wmf"/><Relationship Id="rId2" Type="http://schemas.openxmlformats.org/officeDocument/2006/relationships/image" Target="../media/image7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1.wmf"/><Relationship Id="rId4" Type="http://schemas.openxmlformats.org/officeDocument/2006/relationships/image" Target="../media/image82.wmf"/><Relationship Id="rId5" Type="http://schemas.openxmlformats.org/officeDocument/2006/relationships/image" Target="../media/image83.wmf"/><Relationship Id="rId6" Type="http://schemas.openxmlformats.org/officeDocument/2006/relationships/image" Target="../media/image84.wmf"/><Relationship Id="rId7" Type="http://schemas.openxmlformats.org/officeDocument/2006/relationships/image" Target="../media/image85.wmf"/><Relationship Id="rId1" Type="http://schemas.openxmlformats.org/officeDocument/2006/relationships/image" Target="../media/image79.wmf"/><Relationship Id="rId2" Type="http://schemas.openxmlformats.org/officeDocument/2006/relationships/image" Target="../media/image8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6.wmf"/><Relationship Id="rId2" Type="http://schemas.openxmlformats.org/officeDocument/2006/relationships/image" Target="../media/image8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90.wmf"/><Relationship Id="rId4" Type="http://schemas.openxmlformats.org/officeDocument/2006/relationships/image" Target="../media/image91.wmf"/><Relationship Id="rId5" Type="http://schemas.openxmlformats.org/officeDocument/2006/relationships/image" Target="../media/image92.wmf"/><Relationship Id="rId6" Type="http://schemas.openxmlformats.org/officeDocument/2006/relationships/image" Target="../media/image93.wmf"/><Relationship Id="rId7" Type="http://schemas.openxmlformats.org/officeDocument/2006/relationships/image" Target="../media/image94.wmf"/><Relationship Id="rId1" Type="http://schemas.openxmlformats.org/officeDocument/2006/relationships/image" Target="../media/image88.wmf"/><Relationship Id="rId2" Type="http://schemas.openxmlformats.org/officeDocument/2006/relationships/image" Target="../media/image8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00.wmf"/><Relationship Id="rId4" Type="http://schemas.openxmlformats.org/officeDocument/2006/relationships/image" Target="../media/image101.wmf"/><Relationship Id="rId5" Type="http://schemas.openxmlformats.org/officeDocument/2006/relationships/image" Target="../media/image102.wmf"/><Relationship Id="rId6" Type="http://schemas.openxmlformats.org/officeDocument/2006/relationships/image" Target="../media/image103.wmf"/><Relationship Id="rId1" Type="http://schemas.openxmlformats.org/officeDocument/2006/relationships/image" Target="../media/image86.wmf"/><Relationship Id="rId2" Type="http://schemas.openxmlformats.org/officeDocument/2006/relationships/image" Target="../media/image9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1FC847B-42B2-9142-9685-3B50B208F1A0}" type="datetime1">
              <a:rPr kumimoji="1" lang="x-none" altLang="zh-CN" smtClean="0"/>
              <a:t>7/6/18</a:t>
            </a:fld>
            <a:endParaRPr kumimoji="1"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E2B9F8F-654E-7942-8695-8699B56DE81E}" type="slidenum">
              <a:rPr kumimoji="1" lang="zh-CN" altLang="en-US" smtClean="0"/>
              <a:t>‹#›</a:t>
            </a:fld>
            <a:endParaRPr kumimoji="1" lang="zh-CN" altLang="en-US"/>
          </a:p>
        </p:txBody>
      </p:sp>
    </p:spTree>
    <p:extLst>
      <p:ext uri="{BB962C8B-B14F-4D97-AF65-F5344CB8AC3E}">
        <p14:creationId xmlns:p14="http://schemas.microsoft.com/office/powerpoint/2010/main" val="222869578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32DED4-2317-5547-9701-DBBD718F26F5}" type="datetime1">
              <a:rPr lang="x-none" altLang="zh-CN" smtClean="0"/>
              <a:t>7/6/18</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6802DB-50DE-4850-B14F-F665192C93CA}" type="slidenum">
              <a:rPr lang="zh-CN" altLang="en-US" smtClean="0"/>
              <a:pPr/>
              <a:t>‹#›</a:t>
            </a:fld>
            <a:endParaRPr lang="zh-CN" altLang="en-US"/>
          </a:p>
        </p:txBody>
      </p:sp>
    </p:spTree>
    <p:extLst>
      <p:ext uri="{BB962C8B-B14F-4D97-AF65-F5344CB8AC3E}">
        <p14:creationId xmlns:p14="http://schemas.microsoft.com/office/powerpoint/2010/main" val="71476076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r>
              <a:rPr lang="en-US" altLang="zh-CN" dirty="0" err="1" smtClean="0"/>
              <a:t>WeChat</a:t>
            </a:r>
            <a:r>
              <a:rPr lang="zh-CN" altLang="en-US" dirty="0" smtClean="0"/>
              <a:t> </a:t>
            </a:r>
            <a:r>
              <a:rPr lang="en-US" altLang="zh-CN" dirty="0" smtClean="0"/>
              <a:t>is</a:t>
            </a:r>
            <a:r>
              <a:rPr lang="zh-CN" altLang="en-US" dirty="0" smtClean="0"/>
              <a:t> </a:t>
            </a:r>
            <a:r>
              <a:rPr lang="en-US" altLang="zh-CN" dirty="0" smtClean="0"/>
              <a:t>a</a:t>
            </a:r>
            <a:r>
              <a:rPr lang="zh-CN" altLang="en-US" dirty="0" smtClean="0"/>
              <a:t> </a:t>
            </a:r>
            <a:r>
              <a:rPr lang="en-US" altLang="zh-CN" dirty="0" smtClean="0"/>
              <a:t>Chinese</a:t>
            </a:r>
            <a:r>
              <a:rPr lang="zh-CN" altLang="en-US" dirty="0" smtClean="0"/>
              <a:t> </a:t>
            </a:r>
            <a:r>
              <a:rPr lang="en-US" altLang="zh-CN" dirty="0" smtClean="0"/>
              <a:t>mobile</a:t>
            </a:r>
            <a:r>
              <a:rPr lang="zh-CN" altLang="en-US" dirty="0" smtClean="0"/>
              <a:t> </a:t>
            </a:r>
            <a:r>
              <a:rPr lang="en-US" altLang="zh-CN" dirty="0" smtClean="0"/>
              <a:t>APP</a:t>
            </a:r>
            <a:r>
              <a:rPr lang="zh-CN" altLang="en-US" dirty="0" smtClean="0"/>
              <a:t> </a:t>
            </a:r>
            <a:r>
              <a:rPr lang="en-US" altLang="zh-CN" dirty="0" smtClean="0"/>
              <a:t>developed</a:t>
            </a:r>
            <a:r>
              <a:rPr lang="zh-CN" altLang="en-US" dirty="0" smtClean="0"/>
              <a:t> </a:t>
            </a:r>
            <a:r>
              <a:rPr lang="en-US" altLang="zh-CN" dirty="0" smtClean="0"/>
              <a:t>by</a:t>
            </a:r>
            <a:r>
              <a:rPr lang="zh-CN" altLang="en-US" dirty="0" smtClean="0"/>
              <a:t> </a:t>
            </a:r>
            <a:r>
              <a:rPr lang="en-US" altLang="zh-CN" dirty="0" err="1" smtClean="0"/>
              <a:t>Tencent</a:t>
            </a:r>
            <a:r>
              <a:rPr lang="en-US" altLang="zh-CN" dirty="0" smtClean="0"/>
              <a:t>,</a:t>
            </a:r>
            <a:r>
              <a:rPr lang="zh-CN" altLang="en-US" dirty="0" smtClean="0"/>
              <a:t> </a:t>
            </a:r>
            <a:r>
              <a:rPr lang="en-US" altLang="zh-CN" dirty="0" smtClean="0"/>
              <a:t>and</a:t>
            </a:r>
            <a:r>
              <a:rPr lang="zh-CN" altLang="en-US" dirty="0" smtClean="0"/>
              <a:t> </a:t>
            </a:r>
            <a:r>
              <a:rPr lang="en-US" altLang="zh-CN" dirty="0" smtClean="0"/>
              <a:t>it</a:t>
            </a:r>
            <a:r>
              <a:rPr lang="zh-CN" altLang="en-US" dirty="0" smtClean="0"/>
              <a:t> </a:t>
            </a:r>
            <a:r>
              <a:rPr lang="en-US" altLang="zh-CN" dirty="0" smtClean="0"/>
              <a:t>has</a:t>
            </a:r>
            <a:r>
              <a:rPr lang="zh-CN" altLang="en-US" dirty="0" smtClean="0"/>
              <a:t> </a:t>
            </a:r>
            <a:r>
              <a:rPr lang="en-US" altLang="zh-CN" dirty="0" smtClean="0"/>
              <a:t>a</a:t>
            </a:r>
            <a:r>
              <a:rPr lang="zh-CN" altLang="en-US" dirty="0" smtClean="0"/>
              <a:t> </a:t>
            </a:r>
            <a:r>
              <a:rPr lang="en-US" altLang="zh-CN" dirty="0" smtClean="0"/>
              <a:t>wide</a:t>
            </a:r>
            <a:r>
              <a:rPr lang="zh-CN" altLang="en-US" dirty="0" smtClean="0"/>
              <a:t> </a:t>
            </a:r>
            <a:r>
              <a:rPr lang="en-US" altLang="zh-CN" dirty="0" smtClean="0"/>
              <a:t>range</a:t>
            </a:r>
            <a:r>
              <a:rPr lang="zh-CN" altLang="en-US" dirty="0" smtClean="0"/>
              <a:t> </a:t>
            </a:r>
            <a:r>
              <a:rPr lang="en-US" altLang="zh-CN" dirty="0" smtClean="0"/>
              <a:t>of</a:t>
            </a:r>
            <a:r>
              <a:rPr lang="zh-CN" altLang="en-US" dirty="0" smtClean="0"/>
              <a:t> </a:t>
            </a:r>
            <a:r>
              <a:rPr lang="en-US" altLang="zh-CN" dirty="0" smtClean="0"/>
              <a:t>functions</a:t>
            </a:r>
            <a:r>
              <a:rPr lang="zh-CN" altLang="en-US" dirty="0" smtClean="0"/>
              <a:t> </a:t>
            </a:r>
            <a:r>
              <a:rPr lang="en-US" altLang="zh-CN" dirty="0" smtClean="0"/>
              <a:t>such</a:t>
            </a:r>
            <a:r>
              <a:rPr lang="zh-CN" altLang="en-US" dirty="0" smtClean="0"/>
              <a:t> </a:t>
            </a:r>
            <a:r>
              <a:rPr lang="en-US" altLang="zh-CN" dirty="0" err="1" smtClean="0"/>
              <a:t>messagaing</a:t>
            </a:r>
            <a:r>
              <a:rPr lang="en-US" altLang="zh-CN" dirty="0" smtClean="0"/>
              <a:t>, social</a:t>
            </a:r>
            <a:r>
              <a:rPr lang="zh-CN" altLang="en-US" dirty="0" smtClean="0"/>
              <a:t> </a:t>
            </a:r>
            <a:r>
              <a:rPr lang="en-US" altLang="zh-CN" dirty="0" smtClean="0"/>
              <a:t>media,</a:t>
            </a:r>
            <a:r>
              <a:rPr lang="zh-CN" altLang="en-US" dirty="0" smtClean="0"/>
              <a:t> </a:t>
            </a:r>
            <a:r>
              <a:rPr lang="en-US" altLang="zh-CN" dirty="0" smtClean="0"/>
              <a:t>and</a:t>
            </a:r>
            <a:r>
              <a:rPr lang="zh-CN" altLang="en-US" dirty="0" smtClean="0"/>
              <a:t> </a:t>
            </a:r>
            <a:r>
              <a:rPr lang="en-US" altLang="zh-CN" dirty="0" smtClean="0"/>
              <a:t>mobile payment. </a:t>
            </a:r>
            <a:endParaRPr kumimoji="1" lang="zh-CN" altLang="en-US" dirty="0"/>
          </a:p>
        </p:txBody>
      </p:sp>
    </p:spTree>
    <p:extLst>
      <p:ext uri="{BB962C8B-B14F-4D97-AF65-F5344CB8AC3E}">
        <p14:creationId xmlns:p14="http://schemas.microsoft.com/office/powerpoint/2010/main" val="3277142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The</a:t>
            </a:r>
            <a:r>
              <a:rPr kumimoji="1" lang="zh-CN" altLang="en-US" dirty="0" smtClean="0"/>
              <a:t> </a:t>
            </a:r>
            <a:r>
              <a:rPr kumimoji="1" lang="en-US" altLang="zh-CN" dirty="0" smtClean="0"/>
              <a:t>frequency</a:t>
            </a:r>
            <a:r>
              <a:rPr kumimoji="1" lang="zh-CN" altLang="en-US" dirty="0" smtClean="0"/>
              <a:t> </a:t>
            </a:r>
            <a:r>
              <a:rPr kumimoji="1" lang="en-US" altLang="zh-CN" dirty="0" smtClean="0"/>
              <a:t>of</a:t>
            </a:r>
            <a:r>
              <a:rPr kumimoji="1" lang="zh-CN" altLang="en-US" dirty="0" smtClean="0"/>
              <a:t> </a:t>
            </a:r>
            <a:r>
              <a:rPr kumimoji="1" lang="en-US" altLang="zh-CN" dirty="0" smtClean="0"/>
              <a:t>a</a:t>
            </a:r>
            <a:r>
              <a:rPr kumimoji="1" lang="zh-CN" altLang="en-US" dirty="0" smtClean="0"/>
              <a:t> </a:t>
            </a:r>
            <a:r>
              <a:rPr kumimoji="1" lang="en-US" altLang="zh-CN" dirty="0" smtClean="0"/>
              <a:t>feature</a:t>
            </a:r>
            <a:r>
              <a:rPr kumimoji="1" lang="zh-CN" altLang="en-US" dirty="0" smtClean="0"/>
              <a:t> </a:t>
            </a:r>
            <a:r>
              <a:rPr kumimoji="1" lang="en-US" altLang="zh-CN" dirty="0" smtClean="0"/>
              <a:t>is</a:t>
            </a:r>
            <a:r>
              <a:rPr kumimoji="1" lang="zh-CN" altLang="en-US" dirty="0" smtClean="0"/>
              <a:t> </a:t>
            </a:r>
            <a:r>
              <a:rPr kumimoji="1" lang="en-US" altLang="zh-CN" dirty="0" smtClean="0"/>
              <a:t>the</a:t>
            </a:r>
            <a:r>
              <a:rPr kumimoji="1" lang="zh-CN" altLang="en-US" dirty="0" smtClean="0"/>
              <a:t> </a:t>
            </a:r>
            <a:r>
              <a:rPr kumimoji="1" lang="en-US" altLang="zh-CN" dirty="0" smtClean="0"/>
              <a:t>number</a:t>
            </a:r>
            <a:r>
              <a:rPr kumimoji="1" lang="zh-CN" altLang="en-US" dirty="0" smtClean="0"/>
              <a:t> </a:t>
            </a:r>
            <a:r>
              <a:rPr kumimoji="1" lang="en-US" altLang="zh-CN" dirty="0" smtClean="0"/>
              <a:t>of</a:t>
            </a:r>
            <a:r>
              <a:rPr kumimoji="1" lang="zh-CN" altLang="en-US" dirty="0" smtClean="0"/>
              <a:t> </a:t>
            </a:r>
            <a:r>
              <a:rPr kumimoji="1" lang="en-US" altLang="zh-CN" dirty="0" smtClean="0"/>
              <a:t>graphs</a:t>
            </a:r>
            <a:r>
              <a:rPr kumimoji="1" lang="zh-CN" altLang="en-US" dirty="0" smtClean="0"/>
              <a:t> </a:t>
            </a:r>
            <a:r>
              <a:rPr kumimoji="1" lang="en-US" altLang="zh-CN" dirty="0" smtClean="0"/>
              <a:t>it</a:t>
            </a:r>
            <a:r>
              <a:rPr kumimoji="1" lang="zh-CN" altLang="en-US" dirty="0" smtClean="0"/>
              <a:t> </a:t>
            </a:r>
            <a:r>
              <a:rPr kumimoji="1" lang="en-US" altLang="zh-CN" dirty="0" smtClean="0"/>
              <a:t>occurs</a:t>
            </a:r>
            <a:r>
              <a:rPr kumimoji="1" lang="zh-CN" altLang="en-US" dirty="0" smtClean="0"/>
              <a:t> </a:t>
            </a:r>
            <a:r>
              <a:rPr kumimoji="1" lang="en-US" altLang="zh-CN" dirty="0" smtClean="0"/>
              <a:t>in.</a:t>
            </a:r>
            <a:endParaRPr kumimoji="1" lang="zh-CN" altLang="en-US" dirty="0"/>
          </a:p>
        </p:txBody>
      </p:sp>
    </p:spTree>
    <p:extLst>
      <p:ext uri="{BB962C8B-B14F-4D97-AF65-F5344CB8AC3E}">
        <p14:creationId xmlns:p14="http://schemas.microsoft.com/office/powerpoint/2010/main" val="906055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For</a:t>
            </a:r>
            <a:r>
              <a:rPr kumimoji="1" lang="zh-CN" altLang="en-US" dirty="0" smtClean="0"/>
              <a:t> </a:t>
            </a:r>
            <a:r>
              <a:rPr kumimoji="1" lang="en-US" altLang="zh-CN" dirty="0" smtClean="0"/>
              <a:t>a</a:t>
            </a:r>
            <a:r>
              <a:rPr kumimoji="1" lang="zh-CN" altLang="en-US" dirty="0" smtClean="0"/>
              <a:t> </a:t>
            </a:r>
            <a:r>
              <a:rPr kumimoji="1" lang="en-US" altLang="zh-CN" dirty="0" smtClean="0"/>
              <a:t>feature</a:t>
            </a:r>
            <a:r>
              <a:rPr kumimoji="1" lang="zh-CN" altLang="en-US" dirty="0" smtClean="0"/>
              <a:t> </a:t>
            </a:r>
            <a:r>
              <a:rPr kumimoji="1" lang="en-US" altLang="zh-CN" dirty="0" smtClean="0"/>
              <a:t>x,</a:t>
            </a:r>
            <a:r>
              <a:rPr kumimoji="1" lang="zh-CN" altLang="en-US" dirty="0" smtClean="0"/>
              <a:t> </a:t>
            </a:r>
            <a:r>
              <a:rPr kumimoji="1" lang="en-US" altLang="zh-CN" dirty="0" smtClean="0"/>
              <a:t>suppose</a:t>
            </a:r>
            <a:r>
              <a:rPr kumimoji="1" lang="zh-CN" altLang="en-US" dirty="0" smtClean="0"/>
              <a:t> </a:t>
            </a:r>
            <a:r>
              <a:rPr kumimoji="1" lang="en-US" altLang="zh-CN" dirty="0" err="1" smtClean="0"/>
              <a:t>Dx</a:t>
            </a:r>
            <a:r>
              <a:rPr kumimoji="1" lang="zh-CN" altLang="en-US" dirty="0" smtClean="0"/>
              <a:t> </a:t>
            </a:r>
            <a:r>
              <a:rPr kumimoji="1" lang="en-US" altLang="zh-CN" dirty="0" smtClean="0"/>
              <a:t>is</a:t>
            </a:r>
            <a:r>
              <a:rPr kumimoji="1" lang="zh-CN" altLang="en-US" dirty="0" smtClean="0"/>
              <a:t> </a:t>
            </a:r>
            <a:r>
              <a:rPr kumimoji="1" lang="en-US" altLang="zh-CN" dirty="0" smtClean="0"/>
              <a:t>the</a:t>
            </a:r>
            <a:r>
              <a:rPr kumimoji="1" lang="zh-CN" altLang="en-US" dirty="0" smtClean="0"/>
              <a:t> </a:t>
            </a:r>
            <a:r>
              <a:rPr kumimoji="1" lang="en-US" altLang="zh-CN" dirty="0" smtClean="0"/>
              <a:t>set</a:t>
            </a:r>
            <a:r>
              <a:rPr kumimoji="1" lang="zh-CN" altLang="en-US" dirty="0" smtClean="0"/>
              <a:t> </a:t>
            </a:r>
            <a:r>
              <a:rPr kumimoji="1" lang="en-US" altLang="zh-CN" dirty="0" smtClean="0"/>
              <a:t>of</a:t>
            </a:r>
            <a:r>
              <a:rPr kumimoji="1" lang="zh-CN" altLang="en-US" dirty="0" smtClean="0"/>
              <a:t> </a:t>
            </a:r>
            <a:r>
              <a:rPr kumimoji="1" lang="en-US" altLang="zh-CN" dirty="0" smtClean="0"/>
              <a:t>graphs</a:t>
            </a:r>
            <a:r>
              <a:rPr kumimoji="1" lang="zh-CN" altLang="en-US" dirty="0" smtClean="0"/>
              <a:t> </a:t>
            </a:r>
            <a:r>
              <a:rPr kumimoji="1" lang="en-US" altLang="zh-CN" dirty="0" smtClean="0"/>
              <a:t>it</a:t>
            </a:r>
            <a:r>
              <a:rPr kumimoji="1" lang="zh-CN" altLang="en-US" dirty="0" smtClean="0"/>
              <a:t> </a:t>
            </a:r>
            <a:r>
              <a:rPr kumimoji="1" lang="en-US" altLang="zh-CN" dirty="0" smtClean="0"/>
              <a:t>occurs</a:t>
            </a:r>
            <a:r>
              <a:rPr kumimoji="1" lang="zh-CN" altLang="en-US" dirty="0" smtClean="0"/>
              <a:t>. </a:t>
            </a:r>
            <a:r>
              <a:rPr kumimoji="1" lang="en-US" altLang="zh-CN" dirty="0" smtClean="0"/>
              <a:t>For</a:t>
            </a:r>
            <a:r>
              <a:rPr kumimoji="1" lang="zh-CN" altLang="en-US" dirty="0" smtClean="0"/>
              <a:t> </a:t>
            </a:r>
            <a:r>
              <a:rPr kumimoji="1" lang="en-US" altLang="zh-CN" dirty="0" smtClean="0"/>
              <a:t>example</a:t>
            </a:r>
            <a:r>
              <a:rPr kumimoji="1" lang="zh-CN" altLang="en-US" dirty="0" smtClean="0"/>
              <a:t> </a:t>
            </a:r>
            <a:r>
              <a:rPr kumimoji="1" lang="en-US" altLang="zh-CN" dirty="0" smtClean="0"/>
              <a:t>We</a:t>
            </a:r>
            <a:r>
              <a:rPr kumimoji="1" lang="zh-CN" altLang="en-US" dirty="0" smtClean="0"/>
              <a:t> </a:t>
            </a:r>
            <a:r>
              <a:rPr kumimoji="1" lang="en-US" altLang="zh-CN" dirty="0" smtClean="0"/>
              <a:t>only</a:t>
            </a:r>
            <a:r>
              <a:rPr kumimoji="1" lang="zh-CN" altLang="en-US" dirty="0" smtClean="0"/>
              <a:t> </a:t>
            </a:r>
            <a:r>
              <a:rPr kumimoji="1" lang="en-US" altLang="zh-CN" dirty="0" smtClean="0"/>
              <a:t>select</a:t>
            </a:r>
            <a:r>
              <a:rPr kumimoji="1" lang="zh-CN" altLang="en-US" dirty="0" smtClean="0"/>
              <a:t> </a:t>
            </a:r>
            <a:r>
              <a:rPr kumimoji="1" lang="en-US" altLang="zh-CN" dirty="0" smtClean="0"/>
              <a:t>the</a:t>
            </a:r>
            <a:r>
              <a:rPr kumimoji="1" lang="zh-CN" altLang="en-US" dirty="0" smtClean="0"/>
              <a:t> </a:t>
            </a:r>
            <a:r>
              <a:rPr kumimoji="1" lang="en-US" altLang="zh-CN" dirty="0" smtClean="0"/>
              <a:t>feature</a:t>
            </a:r>
            <a:r>
              <a:rPr kumimoji="1" lang="zh-CN" altLang="en-US" dirty="0" smtClean="0"/>
              <a:t> </a:t>
            </a:r>
            <a:r>
              <a:rPr kumimoji="1" lang="en-US" altLang="zh-CN" dirty="0" smtClean="0"/>
              <a:t>whose</a:t>
            </a:r>
            <a:r>
              <a:rPr kumimoji="1" lang="zh-CN" altLang="en-US" dirty="0" smtClean="0"/>
              <a:t> </a:t>
            </a:r>
            <a:r>
              <a:rPr kumimoji="1" lang="en-US" altLang="zh-CN" dirty="0" smtClean="0"/>
              <a:t>frequency</a:t>
            </a:r>
            <a:r>
              <a:rPr kumimoji="1" lang="zh-CN" altLang="en-US" dirty="0" smtClean="0"/>
              <a:t> </a:t>
            </a:r>
            <a:r>
              <a:rPr kumimoji="1" lang="en-US" altLang="zh-CN" dirty="0" smtClean="0"/>
              <a:t>is</a:t>
            </a:r>
            <a:r>
              <a:rPr kumimoji="1" lang="zh-CN" altLang="en-US" dirty="0" smtClean="0"/>
              <a:t> </a:t>
            </a:r>
            <a:r>
              <a:rPr kumimoji="1" lang="en-US" altLang="zh-CN" dirty="0" smtClean="0"/>
              <a:t>far</a:t>
            </a:r>
            <a:r>
              <a:rPr kumimoji="1" lang="zh-CN" altLang="en-US" dirty="0" smtClean="0"/>
              <a:t> </a:t>
            </a:r>
            <a:r>
              <a:rPr kumimoji="1" lang="en-US" altLang="zh-CN" dirty="0" smtClean="0"/>
              <a:t>smaller</a:t>
            </a:r>
            <a:r>
              <a:rPr kumimoji="1" lang="zh-CN" altLang="en-US" dirty="0" smtClean="0"/>
              <a:t> </a:t>
            </a:r>
            <a:r>
              <a:rPr kumimoji="1" lang="en-US" altLang="zh-CN" dirty="0" smtClean="0"/>
              <a:t>than</a:t>
            </a:r>
            <a:r>
              <a:rPr kumimoji="1" lang="zh-CN" altLang="en-US" dirty="0" smtClean="0"/>
              <a:t> </a:t>
            </a:r>
            <a:r>
              <a:rPr kumimoji="1" lang="en-US" altLang="zh-CN" dirty="0" smtClean="0"/>
              <a:t>the</a:t>
            </a:r>
            <a:r>
              <a:rPr kumimoji="1" lang="zh-CN" altLang="en-US" dirty="0" smtClean="0"/>
              <a:t> </a:t>
            </a:r>
            <a:r>
              <a:rPr kumimoji="1" lang="en-US" altLang="zh-CN" dirty="0" smtClean="0"/>
              <a:t>intersection</a:t>
            </a:r>
            <a:r>
              <a:rPr kumimoji="1" lang="zh-CN" altLang="en-US" dirty="0" smtClean="0"/>
              <a:t> </a:t>
            </a:r>
            <a:r>
              <a:rPr kumimoji="1" lang="en-US" altLang="zh-CN" dirty="0" smtClean="0"/>
              <a:t>of</a:t>
            </a:r>
            <a:r>
              <a:rPr kumimoji="1" lang="zh-CN" altLang="en-US" dirty="0" smtClean="0"/>
              <a:t> </a:t>
            </a:r>
            <a:r>
              <a:rPr kumimoji="1" lang="en-US" altLang="zh-CN" dirty="0" smtClean="0"/>
              <a:t>their</a:t>
            </a:r>
            <a:r>
              <a:rPr kumimoji="1" lang="zh-CN" altLang="en-US" dirty="0" smtClean="0"/>
              <a:t> </a:t>
            </a:r>
            <a:r>
              <a:rPr kumimoji="1" lang="en-US" altLang="zh-CN" dirty="0" err="1" smtClean="0"/>
              <a:t>subfeatures</a:t>
            </a:r>
            <a:r>
              <a:rPr kumimoji="1" lang="en-US" altLang="zh-CN" dirty="0" smtClean="0"/>
              <a:t>.</a:t>
            </a:r>
            <a:r>
              <a:rPr kumimoji="1" lang="zh-CN" altLang="en-US" dirty="0" smtClean="0"/>
              <a:t>  </a:t>
            </a:r>
            <a:r>
              <a:rPr kumimoji="1" lang="en-US" altLang="zh-CN" dirty="0" smtClean="0"/>
              <a:t>Since</a:t>
            </a:r>
            <a:r>
              <a:rPr kumimoji="1" lang="zh-CN" altLang="en-US" dirty="0" smtClean="0"/>
              <a:t> </a:t>
            </a:r>
            <a:r>
              <a:rPr kumimoji="1" lang="en-US" altLang="zh-CN" dirty="0" smtClean="0"/>
              <a:t>the</a:t>
            </a:r>
            <a:r>
              <a:rPr kumimoji="1" lang="zh-CN" altLang="en-US" dirty="0" smtClean="0"/>
              <a:t> </a:t>
            </a:r>
            <a:r>
              <a:rPr kumimoji="1" lang="en-US" altLang="zh-CN" dirty="0" smtClean="0"/>
              <a:t>pruning</a:t>
            </a:r>
            <a:r>
              <a:rPr kumimoji="1" lang="zh-CN" altLang="en-US" dirty="0" smtClean="0"/>
              <a:t> </a:t>
            </a:r>
            <a:r>
              <a:rPr kumimoji="1" lang="en-US" altLang="zh-CN" dirty="0" smtClean="0"/>
              <a:t>power</a:t>
            </a:r>
            <a:r>
              <a:rPr kumimoji="1" lang="zh-CN" altLang="en-US" dirty="0" smtClean="0"/>
              <a:t> </a:t>
            </a:r>
            <a:r>
              <a:rPr kumimoji="1" lang="en-US" altLang="zh-CN" dirty="0" smtClean="0"/>
              <a:t>is</a:t>
            </a:r>
            <a:r>
              <a:rPr kumimoji="1" lang="zh-CN" altLang="en-US" dirty="0" smtClean="0"/>
              <a:t> </a:t>
            </a:r>
            <a:r>
              <a:rPr kumimoji="1" lang="en-US" altLang="zh-CN" dirty="0" smtClean="0"/>
              <a:t>the</a:t>
            </a:r>
            <a:r>
              <a:rPr kumimoji="1" lang="zh-CN" altLang="en-US" dirty="0" smtClean="0"/>
              <a:t> </a:t>
            </a:r>
            <a:r>
              <a:rPr kumimoji="1" lang="en-US" altLang="zh-CN" dirty="0" smtClean="0"/>
              <a:t>same</a:t>
            </a:r>
            <a:r>
              <a:rPr kumimoji="1" lang="zh-CN" altLang="en-US" dirty="0" smtClean="0"/>
              <a:t> </a:t>
            </a:r>
            <a:r>
              <a:rPr kumimoji="1" lang="en-US" altLang="zh-CN" dirty="0" smtClean="0"/>
              <a:t>with</a:t>
            </a:r>
            <a:r>
              <a:rPr kumimoji="1" lang="zh-CN" altLang="en-US" dirty="0" smtClean="0"/>
              <a:t> </a:t>
            </a:r>
            <a:r>
              <a:rPr kumimoji="1" lang="en-US" altLang="zh-CN" dirty="0" smtClean="0"/>
              <a:t>the</a:t>
            </a:r>
            <a:r>
              <a:rPr kumimoji="1" lang="zh-CN" altLang="en-US" dirty="0" smtClean="0"/>
              <a:t> </a:t>
            </a:r>
            <a:r>
              <a:rPr kumimoji="1" lang="en-US" altLang="zh-CN" dirty="0" smtClean="0"/>
              <a:t>union</a:t>
            </a:r>
            <a:r>
              <a:rPr kumimoji="1" lang="zh-CN" altLang="en-US" dirty="0" smtClean="0"/>
              <a:t> </a:t>
            </a:r>
            <a:r>
              <a:rPr kumimoji="1" lang="en-US" altLang="zh-CN" dirty="0" smtClean="0"/>
              <a:t>of</a:t>
            </a:r>
            <a:r>
              <a:rPr kumimoji="1" lang="zh-CN" altLang="zh-CN" dirty="0" smtClean="0"/>
              <a:t> </a:t>
            </a:r>
            <a:r>
              <a:rPr kumimoji="1" lang="en-US" altLang="zh-CN" dirty="0" smtClean="0"/>
              <a:t>df1</a:t>
            </a:r>
            <a:r>
              <a:rPr kumimoji="1" lang="zh-CN" altLang="en-US" dirty="0" smtClean="0"/>
              <a:t> </a:t>
            </a:r>
            <a:r>
              <a:rPr kumimoji="1" lang="en-US" altLang="zh-CN" dirty="0" smtClean="0"/>
              <a:t>and</a:t>
            </a:r>
            <a:r>
              <a:rPr kumimoji="1" lang="zh-CN" altLang="en-US" dirty="0" smtClean="0"/>
              <a:t> </a:t>
            </a:r>
            <a:r>
              <a:rPr kumimoji="1" lang="en-US" altLang="zh-CN" dirty="0" smtClean="0"/>
              <a:t>df2.</a:t>
            </a:r>
            <a:endParaRPr kumimoji="1" lang="zh-CN" altLang="en-US" dirty="0"/>
          </a:p>
        </p:txBody>
      </p:sp>
    </p:spTree>
    <p:extLst>
      <p:ext uri="{BB962C8B-B14F-4D97-AF65-F5344CB8AC3E}">
        <p14:creationId xmlns:p14="http://schemas.microsoft.com/office/powerpoint/2010/main" val="160496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altLang="zh-TW" dirty="0" smtClean="0"/>
              <a:t>oxygen</a:t>
            </a:r>
            <a:r>
              <a:rPr lang="zh-TW" altLang="en-US" dirty="0" smtClean="0"/>
              <a:t>　 核心词汇 　</a:t>
            </a:r>
          </a:p>
          <a:p>
            <a:r>
              <a:rPr lang="zh-TW" altLang="en-US" dirty="0" smtClean="0"/>
              <a:t>英 </a:t>
            </a:r>
            <a:r>
              <a:rPr lang="en-US" altLang="zh-TW" dirty="0" smtClean="0"/>
              <a:t>[‘</a:t>
            </a:r>
            <a:r>
              <a:rPr lang="en-US" altLang="zh-TW" dirty="0" err="1" smtClean="0"/>
              <a:t>ɒksɪdʒən</a:t>
            </a:r>
            <a:r>
              <a:rPr lang="en-US" altLang="zh-TW" dirty="0" smtClean="0"/>
              <a:t>] </a:t>
            </a:r>
            <a:r>
              <a:rPr lang="zh-TW" altLang="en-US" dirty="0" smtClean="0"/>
              <a:t>　 　  美 </a:t>
            </a:r>
            <a:r>
              <a:rPr lang="en-US" altLang="zh-TW" dirty="0" smtClean="0"/>
              <a:t>[’</a:t>
            </a:r>
            <a:r>
              <a:rPr lang="en-US" altLang="zh-TW" dirty="0" err="1" smtClean="0"/>
              <a:t>ɑːksɪdʒən</a:t>
            </a:r>
            <a:r>
              <a:rPr lang="zh-CN" altLang="en-US" dirty="0" smtClean="0"/>
              <a:t>    </a:t>
            </a:r>
            <a:r>
              <a:rPr lang="en-US" altLang="zh-CN" dirty="0" smtClean="0"/>
              <a:t>It</a:t>
            </a:r>
            <a:r>
              <a:rPr lang="zh-CN" altLang="en-US" dirty="0" smtClean="0"/>
              <a:t> </a:t>
            </a:r>
            <a:r>
              <a:rPr lang="en-US" altLang="zh-CN" dirty="0" smtClean="0"/>
              <a:t>it</a:t>
            </a:r>
            <a:r>
              <a:rPr lang="zh-CN" altLang="en-US" dirty="0" smtClean="0"/>
              <a:t> </a:t>
            </a:r>
            <a:r>
              <a:rPr lang="en-US" altLang="zh-CN" dirty="0" smtClean="0"/>
              <a:t>because</a:t>
            </a:r>
            <a:r>
              <a:rPr lang="zh-CN" altLang="en-US" dirty="0" smtClean="0"/>
              <a:t> </a:t>
            </a:r>
            <a:r>
              <a:rPr lang="en-US" altLang="zh-CN" dirty="0" smtClean="0"/>
              <a:t>we</a:t>
            </a:r>
            <a:r>
              <a:rPr lang="zh-CN" altLang="en-US" dirty="0" smtClean="0"/>
              <a:t> </a:t>
            </a:r>
            <a:r>
              <a:rPr lang="en-US" altLang="zh-CN" dirty="0" smtClean="0"/>
              <a:t>might</a:t>
            </a:r>
            <a:r>
              <a:rPr lang="zh-CN" altLang="en-US" dirty="0" smtClean="0"/>
              <a:t> </a:t>
            </a:r>
            <a:r>
              <a:rPr lang="en-US" altLang="zh-CN" dirty="0" smtClean="0"/>
              <a:t>have</a:t>
            </a:r>
            <a:r>
              <a:rPr lang="zh-CN" altLang="en-US" dirty="0" smtClean="0"/>
              <a:t> </a:t>
            </a:r>
            <a:r>
              <a:rPr lang="en-US" altLang="zh-CN" dirty="0" smtClean="0"/>
              <a:t>input</a:t>
            </a:r>
            <a:r>
              <a:rPr lang="zh-CN" altLang="en-US" dirty="0" smtClean="0"/>
              <a:t> </a:t>
            </a:r>
            <a:r>
              <a:rPr lang="en-US" altLang="zh-CN" dirty="0" smtClean="0"/>
              <a:t>mistake</a:t>
            </a:r>
            <a:r>
              <a:rPr lang="zh-CN" altLang="en-US" dirty="0" smtClean="0"/>
              <a:t> </a:t>
            </a:r>
            <a:r>
              <a:rPr lang="en-US" altLang="zh-CN" dirty="0" smtClean="0"/>
              <a:t>when</a:t>
            </a:r>
            <a:r>
              <a:rPr lang="zh-CN" altLang="en-US" dirty="0" smtClean="0"/>
              <a:t> </a:t>
            </a:r>
            <a:r>
              <a:rPr lang="en-US" altLang="zh-CN" dirty="0" smtClean="0"/>
              <a:t>we</a:t>
            </a:r>
            <a:r>
              <a:rPr lang="zh-CN" altLang="en-US" dirty="0" smtClean="0"/>
              <a:t> </a:t>
            </a:r>
            <a:r>
              <a:rPr lang="en-US" altLang="zh-CN" dirty="0" smtClean="0"/>
              <a:t>search.</a:t>
            </a:r>
            <a:r>
              <a:rPr lang="zh-CN" altLang="en-US" dirty="0" smtClean="0"/>
              <a:t> </a:t>
            </a:r>
            <a:r>
              <a:rPr lang="en-US" altLang="zh-CN" dirty="0" smtClean="0"/>
              <a:t>Or</a:t>
            </a:r>
            <a:r>
              <a:rPr lang="zh-CN" altLang="en-US" dirty="0" smtClean="0"/>
              <a:t> </a:t>
            </a:r>
            <a:r>
              <a:rPr lang="en-US" altLang="zh-CN" dirty="0" smtClean="0"/>
              <a:t>we</a:t>
            </a:r>
            <a:r>
              <a:rPr lang="zh-CN" altLang="en-US" dirty="0" smtClean="0"/>
              <a:t> </a:t>
            </a:r>
            <a:r>
              <a:rPr lang="en-US" altLang="zh-CN" dirty="0" smtClean="0"/>
              <a:t>are</a:t>
            </a:r>
            <a:r>
              <a:rPr lang="zh-CN" altLang="en-US" dirty="0" smtClean="0"/>
              <a:t> </a:t>
            </a:r>
            <a:r>
              <a:rPr lang="en-US" altLang="zh-CN" dirty="0" smtClean="0"/>
              <a:t>not</a:t>
            </a:r>
            <a:r>
              <a:rPr lang="zh-CN" altLang="en-US" dirty="0" smtClean="0"/>
              <a:t> </a:t>
            </a:r>
            <a:r>
              <a:rPr lang="en-US" altLang="zh-CN" dirty="0" smtClean="0"/>
              <a:t>very</a:t>
            </a:r>
            <a:r>
              <a:rPr lang="zh-CN" altLang="en-US" dirty="0" smtClean="0"/>
              <a:t> </a:t>
            </a:r>
            <a:r>
              <a:rPr lang="en-US" altLang="zh-CN" dirty="0" smtClean="0"/>
              <a:t>sure</a:t>
            </a:r>
            <a:r>
              <a:rPr lang="zh-CN" altLang="en-US" dirty="0" smtClean="0"/>
              <a:t> </a:t>
            </a:r>
            <a:r>
              <a:rPr lang="en-US" altLang="zh-CN" dirty="0" smtClean="0"/>
              <a:t>the</a:t>
            </a:r>
            <a:r>
              <a:rPr lang="zh-CN" altLang="en-US" dirty="0" smtClean="0"/>
              <a:t> </a:t>
            </a:r>
            <a:r>
              <a:rPr lang="en-US" altLang="zh-CN" dirty="0" smtClean="0"/>
              <a:t>concrete</a:t>
            </a:r>
            <a:r>
              <a:rPr lang="zh-CN" altLang="en-US" dirty="0" smtClean="0"/>
              <a:t> </a:t>
            </a:r>
            <a:r>
              <a:rPr lang="en-US" altLang="zh-CN" dirty="0" smtClean="0"/>
              <a:t>structure</a:t>
            </a:r>
            <a:r>
              <a:rPr lang="zh-CN" altLang="en-US" dirty="0" smtClean="0"/>
              <a:t> </a:t>
            </a:r>
            <a:r>
              <a:rPr lang="en-US" altLang="zh-CN" dirty="0" smtClean="0"/>
              <a:t>of</a:t>
            </a:r>
            <a:r>
              <a:rPr lang="zh-CN" altLang="en-US" dirty="0" smtClean="0"/>
              <a:t> </a:t>
            </a:r>
            <a:r>
              <a:rPr lang="en-US" altLang="zh-CN" dirty="0" smtClean="0"/>
              <a:t>chemical</a:t>
            </a:r>
            <a:r>
              <a:rPr lang="zh-CN" altLang="en-US" dirty="0" smtClean="0"/>
              <a:t> </a:t>
            </a:r>
            <a:r>
              <a:rPr lang="en-US" altLang="zh-CN" dirty="0" smtClean="0"/>
              <a:t>compound</a:t>
            </a:r>
            <a:r>
              <a:rPr lang="zh-CN" altLang="en-US" dirty="0" smtClean="0"/>
              <a:t> </a:t>
            </a:r>
            <a:r>
              <a:rPr lang="en-US" altLang="zh-CN" dirty="0" smtClean="0"/>
              <a:t>we</a:t>
            </a:r>
            <a:r>
              <a:rPr lang="zh-CN" altLang="en-US" dirty="0" smtClean="0"/>
              <a:t> </a:t>
            </a:r>
            <a:r>
              <a:rPr lang="en-US" altLang="zh-CN" dirty="0" smtClean="0"/>
              <a:t>are</a:t>
            </a:r>
            <a:r>
              <a:rPr lang="zh-CN" altLang="en-US" dirty="0" smtClean="0"/>
              <a:t> </a:t>
            </a:r>
            <a:r>
              <a:rPr lang="en-US" altLang="zh-CN" dirty="0" smtClean="0"/>
              <a:t>looking</a:t>
            </a:r>
            <a:r>
              <a:rPr lang="zh-CN" altLang="en-US" dirty="0" smtClean="0"/>
              <a:t> </a:t>
            </a:r>
            <a:r>
              <a:rPr lang="en-US" altLang="zh-CN" dirty="0" smtClean="0"/>
              <a:t>for.</a:t>
            </a:r>
            <a:r>
              <a:rPr lang="zh-CN" altLang="en-US" dirty="0" smtClean="0"/>
              <a:t>  </a:t>
            </a:r>
            <a:r>
              <a:rPr lang="en-US" altLang="zh-CN" dirty="0" smtClean="0"/>
              <a:t>Because</a:t>
            </a:r>
            <a:r>
              <a:rPr lang="zh-CN" altLang="en-US" dirty="0" smtClean="0"/>
              <a:t> </a:t>
            </a:r>
            <a:r>
              <a:rPr lang="en-US" altLang="zh-CN" dirty="0" smtClean="0"/>
              <a:t>as</a:t>
            </a:r>
            <a:r>
              <a:rPr lang="zh-CN" altLang="en-US" dirty="0" smtClean="0"/>
              <a:t> </a:t>
            </a:r>
            <a:r>
              <a:rPr lang="en-US" altLang="zh-CN" dirty="0" smtClean="0"/>
              <a:t>you</a:t>
            </a:r>
            <a:r>
              <a:rPr lang="zh-CN" altLang="en-US" dirty="0" smtClean="0"/>
              <a:t> </a:t>
            </a:r>
            <a:r>
              <a:rPr lang="en-US" altLang="zh-CN" dirty="0" smtClean="0"/>
              <a:t>know</a:t>
            </a:r>
            <a:r>
              <a:rPr lang="zh-CN" altLang="en-US" dirty="0" smtClean="0"/>
              <a:t>, </a:t>
            </a:r>
            <a:r>
              <a:rPr lang="en-US" altLang="zh-CN" dirty="0" smtClean="0"/>
              <a:t>not</a:t>
            </a:r>
            <a:r>
              <a:rPr lang="zh-CN" altLang="en-US" dirty="0" smtClean="0"/>
              <a:t> </a:t>
            </a:r>
            <a:r>
              <a:rPr lang="en-US" altLang="zh-CN" dirty="0" smtClean="0"/>
              <a:t>everyone</a:t>
            </a:r>
            <a:r>
              <a:rPr lang="zh-CN" altLang="en-US" dirty="0" smtClean="0"/>
              <a:t> </a:t>
            </a:r>
            <a:r>
              <a:rPr lang="en-US" altLang="zh-CN" dirty="0" smtClean="0"/>
              <a:t>is</a:t>
            </a:r>
            <a:r>
              <a:rPr lang="zh-CN" altLang="en-US" dirty="0" smtClean="0"/>
              <a:t> </a:t>
            </a:r>
            <a:r>
              <a:rPr lang="en-US" altLang="zh-CN" dirty="0" smtClean="0"/>
              <a:t>an</a:t>
            </a:r>
            <a:r>
              <a:rPr lang="zh-CN" altLang="en-US" dirty="0" smtClean="0"/>
              <a:t> </a:t>
            </a:r>
            <a:r>
              <a:rPr lang="en-US" altLang="zh-CN" dirty="0" smtClean="0"/>
              <a:t>expert</a:t>
            </a:r>
            <a:r>
              <a:rPr lang="zh-CN" altLang="en-US" dirty="0" smtClean="0"/>
              <a:t> </a:t>
            </a:r>
            <a:r>
              <a:rPr lang="en-US" altLang="zh-CN" dirty="0" smtClean="0"/>
              <a:t>in</a:t>
            </a:r>
            <a:r>
              <a:rPr lang="zh-CN" altLang="en-US" dirty="0" smtClean="0"/>
              <a:t> </a:t>
            </a:r>
            <a:r>
              <a:rPr lang="en-US" altLang="zh-CN" dirty="0" smtClean="0"/>
              <a:t>some</a:t>
            </a:r>
            <a:r>
              <a:rPr lang="zh-CN" altLang="en-US" dirty="0" smtClean="0"/>
              <a:t> </a:t>
            </a:r>
            <a:r>
              <a:rPr lang="en-US" altLang="zh-CN" dirty="0" smtClean="0"/>
              <a:t>fields.</a:t>
            </a:r>
          </a:p>
        </p:txBody>
      </p:sp>
    </p:spTree>
    <p:extLst>
      <p:ext uri="{BB962C8B-B14F-4D97-AF65-F5344CB8AC3E}">
        <p14:creationId xmlns:p14="http://schemas.microsoft.com/office/powerpoint/2010/main" val="3670718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Five</a:t>
            </a:r>
            <a:r>
              <a:rPr kumimoji="1" lang="zh-CN" altLang="en-US" dirty="0" smtClean="0"/>
              <a:t> </a:t>
            </a:r>
            <a:endParaRPr kumimoji="1" lang="zh-CN" altLang="en-US" dirty="0"/>
          </a:p>
        </p:txBody>
      </p:sp>
    </p:spTree>
    <p:extLst>
      <p:ext uri="{BB962C8B-B14F-4D97-AF65-F5344CB8AC3E}">
        <p14:creationId xmlns:p14="http://schemas.microsoft.com/office/powerpoint/2010/main" val="2915900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In this paper, we define a new graph similarity measure based on MCS, which can also be equivalent to GED under a certain cost function [28]. A maximum common </a:t>
            </a:r>
            <a:r>
              <a:rPr lang="en-US" altLang="zh-CN" sz="1200" kern="1200" dirty="0" err="1" smtClean="0">
                <a:solidFill>
                  <a:schemeClr val="tx1"/>
                </a:solidFill>
                <a:effectLst/>
                <a:latin typeface="+mn-lt"/>
                <a:ea typeface="+mn-ea"/>
                <a:cs typeface="+mn-cs"/>
              </a:rPr>
              <a:t>subgraph</a:t>
            </a:r>
            <a:r>
              <a:rPr lang="en-US" altLang="zh-CN" sz="1200" kern="1200" dirty="0" smtClean="0">
                <a:solidFill>
                  <a:schemeClr val="tx1"/>
                </a:solidFill>
                <a:effectLst/>
                <a:latin typeface="+mn-lt"/>
                <a:ea typeface="+mn-ea"/>
                <a:cs typeface="+mn-cs"/>
              </a:rPr>
              <a:t> of two graphs </a:t>
            </a:r>
            <a:r>
              <a:rPr lang="en-US" altLang="zh-CN" sz="1200" kern="1200" dirty="0" err="1" smtClean="0">
                <a:solidFill>
                  <a:schemeClr val="tx1"/>
                </a:solidFill>
                <a:effectLst/>
                <a:latin typeface="+mn-lt"/>
                <a:ea typeface="+mn-ea"/>
                <a:cs typeface="+mn-cs"/>
              </a:rPr>
              <a:t>gl</a:t>
            </a:r>
            <a:r>
              <a:rPr lang="en-US" altLang="zh-CN" sz="1200" kern="1200" dirty="0" smtClean="0">
                <a:solidFill>
                  <a:schemeClr val="tx1"/>
                </a:solidFill>
                <a:effectLst/>
                <a:latin typeface="+mn-lt"/>
                <a:ea typeface="+mn-ea"/>
                <a:cs typeface="+mn-cs"/>
              </a:rPr>
              <a:t> and g2 is a </a:t>
            </a:r>
            <a:r>
              <a:rPr lang="en-US" altLang="zh-CN" sz="1200" kern="1200" dirty="0" err="1" smtClean="0">
                <a:solidFill>
                  <a:schemeClr val="tx1"/>
                </a:solidFill>
                <a:effectLst/>
                <a:latin typeface="+mn-lt"/>
                <a:ea typeface="+mn-ea"/>
                <a:cs typeface="+mn-cs"/>
              </a:rPr>
              <a:t>subgraph</a:t>
            </a:r>
            <a:r>
              <a:rPr lang="en-US" altLang="zh-CN" sz="1200" kern="1200" dirty="0" smtClean="0">
                <a:solidFill>
                  <a:schemeClr val="tx1"/>
                </a:solidFill>
                <a:effectLst/>
                <a:latin typeface="+mn-lt"/>
                <a:ea typeface="+mn-ea"/>
                <a:cs typeface="+mn-cs"/>
              </a:rPr>
              <a:t> of both </a:t>
            </a:r>
            <a:r>
              <a:rPr lang="en-US" altLang="zh-CN" sz="1200" kern="1200" dirty="0" err="1" smtClean="0">
                <a:solidFill>
                  <a:schemeClr val="tx1"/>
                </a:solidFill>
                <a:effectLst/>
                <a:latin typeface="+mn-lt"/>
                <a:ea typeface="+mn-ea"/>
                <a:cs typeface="+mn-cs"/>
              </a:rPr>
              <a:t>gl</a:t>
            </a:r>
            <a:r>
              <a:rPr lang="en-US" altLang="zh-CN" sz="1200" kern="1200" dirty="0" smtClean="0">
                <a:solidFill>
                  <a:schemeClr val="tx1"/>
                </a:solidFill>
                <a:effectLst/>
                <a:latin typeface="+mn-lt"/>
                <a:ea typeface="+mn-ea"/>
                <a:cs typeface="+mn-cs"/>
              </a:rPr>
              <a:t> and g2 such that there is no other </a:t>
            </a:r>
            <a:r>
              <a:rPr lang="en-US" altLang="zh-CN" sz="1200" kern="1200" dirty="0" err="1" smtClean="0">
                <a:solidFill>
                  <a:schemeClr val="tx1"/>
                </a:solidFill>
                <a:effectLst/>
                <a:latin typeface="+mn-lt"/>
                <a:ea typeface="+mn-ea"/>
                <a:cs typeface="+mn-cs"/>
              </a:rPr>
              <a:t>subgraph</a:t>
            </a:r>
            <a:r>
              <a:rPr lang="en-US" altLang="zh-CN" sz="1200" kern="1200" dirty="0" smtClean="0">
                <a:solidFill>
                  <a:schemeClr val="tx1"/>
                </a:solidFill>
                <a:effectLst/>
                <a:latin typeface="+mn-lt"/>
                <a:ea typeface="+mn-ea"/>
                <a:cs typeface="+mn-cs"/>
              </a:rPr>
              <a:t> of </a:t>
            </a:r>
            <a:r>
              <a:rPr lang="en-US" altLang="zh-CN" sz="1200" kern="1200" dirty="0" err="1" smtClean="0">
                <a:solidFill>
                  <a:schemeClr val="tx1"/>
                </a:solidFill>
                <a:effectLst/>
                <a:latin typeface="+mn-lt"/>
                <a:ea typeface="+mn-ea"/>
                <a:cs typeface="+mn-cs"/>
              </a:rPr>
              <a:t>gl</a:t>
            </a:r>
            <a:r>
              <a:rPr lang="en-US" altLang="zh-CN" sz="1200" kern="1200" dirty="0" smtClean="0">
                <a:solidFill>
                  <a:schemeClr val="tx1"/>
                </a:solidFill>
                <a:effectLst/>
                <a:latin typeface="+mn-lt"/>
                <a:ea typeface="+mn-ea"/>
                <a:cs typeface="+mn-cs"/>
              </a:rPr>
              <a:t> and g2 with more nodes. Graph edit distance and maximum common </a:t>
            </a:r>
            <a:r>
              <a:rPr lang="en-US" altLang="zh-CN" sz="1200" kern="1200" dirty="0" err="1" smtClean="0">
                <a:solidFill>
                  <a:schemeClr val="tx1"/>
                </a:solidFill>
                <a:effectLst/>
                <a:latin typeface="+mn-lt"/>
                <a:ea typeface="+mn-ea"/>
                <a:cs typeface="+mn-cs"/>
              </a:rPr>
              <a:t>subgraph</a:t>
            </a:r>
            <a:r>
              <a:rPr lang="en-US" altLang="zh-CN" sz="1200" kern="1200" dirty="0" smtClean="0">
                <a:solidFill>
                  <a:schemeClr val="tx1"/>
                </a:solidFill>
                <a:effectLst/>
                <a:latin typeface="+mn-lt"/>
                <a:ea typeface="+mn-ea"/>
                <a:cs typeface="+mn-cs"/>
              </a:rPr>
              <a:t> are well known concepts that have various applications in pattern recognition and machine vision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Actually,</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under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 certain cost function ,these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two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measures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can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be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equivalent.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This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has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been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proved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by</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1997.</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endParaRPr kumimoji="1" lang="zh-CN" altLang="en-US" dirty="0"/>
          </a:p>
        </p:txBody>
      </p:sp>
    </p:spTree>
    <p:extLst>
      <p:ext uri="{BB962C8B-B14F-4D97-AF65-F5344CB8AC3E}">
        <p14:creationId xmlns:p14="http://schemas.microsoft.com/office/powerpoint/2010/main" val="3009884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r>
              <a:rPr lang="en-AU" dirty="0" smtClean="0">
                <a:latin typeface="Calibri" charset="0"/>
              </a:rPr>
              <a:t>T</a:t>
            </a:r>
            <a:r>
              <a:rPr lang="en-US" altLang="zh-CN" dirty="0" smtClean="0">
                <a:latin typeface="Calibri" charset="0"/>
              </a:rPr>
              <a:t>r</a:t>
            </a:r>
            <a:r>
              <a:rPr lang="en-AU" dirty="0" err="1" smtClean="0">
                <a:latin typeface="Calibri" charset="0"/>
              </a:rPr>
              <a:t>iangle</a:t>
            </a:r>
            <a:r>
              <a:rPr lang="zh-CN" altLang="en-AU" dirty="0" smtClean="0">
                <a:latin typeface="Calibri" charset="0"/>
              </a:rPr>
              <a:t>美 </a:t>
            </a:r>
            <a:r>
              <a:rPr lang="ro-RO" altLang="zh-CN" dirty="0" smtClean="0">
                <a:latin typeface="Calibri" charset="0"/>
              </a:rPr>
              <a:t>pentəgɑ:n </a:t>
            </a:r>
            <a:r>
              <a:rPr lang="en-AU" altLang="zh-CN" dirty="0" smtClean="0">
                <a:latin typeface="Calibri" charset="0"/>
              </a:rPr>
              <a:t>[ˈ</a:t>
            </a:r>
            <a:r>
              <a:rPr lang="en-AU" altLang="zh-CN" dirty="0" err="1" smtClean="0">
                <a:latin typeface="Calibri" charset="0"/>
              </a:rPr>
              <a:t>heksəgɑ:n</a:t>
            </a:r>
            <a:r>
              <a:rPr lang="en-AU" altLang="zh-CN" dirty="0" smtClean="0">
                <a:latin typeface="Calibri" charset="0"/>
              </a:rPr>
              <a:t>] </a:t>
            </a:r>
            <a:r>
              <a:rPr lang="en-US" altLang="zh-CN" dirty="0" smtClean="0">
                <a:latin typeface="Calibri" charset="0"/>
              </a:rPr>
              <a:t>represent</a:t>
            </a:r>
            <a:r>
              <a:rPr lang="zh-CN" altLang="en-US" dirty="0" smtClean="0">
                <a:latin typeface="Calibri" charset="0"/>
              </a:rPr>
              <a:t> </a:t>
            </a:r>
            <a:r>
              <a:rPr lang="en-US" altLang="zh-CN" dirty="0" smtClean="0">
                <a:latin typeface="Calibri" charset="0"/>
              </a:rPr>
              <a:t>by</a:t>
            </a:r>
            <a:r>
              <a:rPr lang="zh-CN" altLang="en-US" dirty="0" smtClean="0">
                <a:latin typeface="Calibri" charset="0"/>
              </a:rPr>
              <a:t> </a:t>
            </a:r>
            <a:r>
              <a:rPr lang="en-US" altLang="zh-CN" dirty="0" smtClean="0">
                <a:latin typeface="Calibri" charset="0"/>
              </a:rPr>
              <a:t>small</a:t>
            </a:r>
            <a:r>
              <a:rPr lang="zh-CN" altLang="en-US" dirty="0" smtClean="0">
                <a:latin typeface="Calibri" charset="0"/>
              </a:rPr>
              <a:t> </a:t>
            </a:r>
            <a:r>
              <a:rPr lang="en-US" altLang="zh-CN" dirty="0" smtClean="0">
                <a:latin typeface="Calibri" charset="0"/>
              </a:rPr>
              <a:t>fragments</a:t>
            </a:r>
            <a:r>
              <a:rPr lang="zh-CN" altLang="en-US" dirty="0" smtClean="0">
                <a:latin typeface="Calibri" charset="0"/>
              </a:rPr>
              <a:t> </a:t>
            </a:r>
            <a:r>
              <a:rPr lang="en-US" altLang="zh-CN" dirty="0" smtClean="0">
                <a:latin typeface="Calibri" charset="0"/>
              </a:rPr>
              <a:t>such</a:t>
            </a:r>
            <a:r>
              <a:rPr lang="zh-CN" altLang="en-US" dirty="0" smtClean="0">
                <a:latin typeface="Calibri" charset="0"/>
              </a:rPr>
              <a:t> </a:t>
            </a:r>
            <a:r>
              <a:rPr lang="en-US" altLang="zh-CN" dirty="0" smtClean="0">
                <a:latin typeface="Calibri" charset="0"/>
              </a:rPr>
              <a:t>as</a:t>
            </a:r>
            <a:r>
              <a:rPr lang="zh-CN" altLang="en-US" dirty="0" smtClean="0">
                <a:latin typeface="Calibri" charset="0"/>
              </a:rPr>
              <a:t> </a:t>
            </a:r>
            <a:r>
              <a:rPr lang="en-US" altLang="zh-CN" dirty="0" smtClean="0">
                <a:latin typeface="Calibri" charset="0"/>
              </a:rPr>
              <a:t>triangles</a:t>
            </a:r>
            <a:r>
              <a:rPr lang="zh-CN" altLang="en-US" dirty="0" smtClean="0">
                <a:latin typeface="Calibri" charset="0"/>
              </a:rPr>
              <a:t> </a:t>
            </a:r>
            <a:r>
              <a:rPr lang="en-US" altLang="zh-CN" dirty="0" smtClean="0">
                <a:latin typeface="Calibri" charset="0"/>
              </a:rPr>
              <a:t>pentagon</a:t>
            </a:r>
            <a:r>
              <a:rPr lang="zh-CN" altLang="en-US" dirty="0" smtClean="0">
                <a:latin typeface="Calibri" charset="0"/>
              </a:rPr>
              <a:t> </a:t>
            </a:r>
            <a:r>
              <a:rPr lang="en-US" altLang="zh-CN" dirty="0" smtClean="0">
                <a:latin typeface="Calibri" charset="0"/>
              </a:rPr>
              <a:t>and</a:t>
            </a:r>
            <a:r>
              <a:rPr lang="zh-CN" altLang="en-US" dirty="0" smtClean="0">
                <a:latin typeface="Calibri" charset="0"/>
              </a:rPr>
              <a:t> </a:t>
            </a:r>
            <a:r>
              <a:rPr lang="en-US" altLang="zh-CN" dirty="0" err="1" smtClean="0">
                <a:latin typeface="Calibri" charset="0"/>
              </a:rPr>
              <a:t>hexegon</a:t>
            </a:r>
            <a:r>
              <a:rPr lang="en-US" altLang="zh-CN" dirty="0" smtClean="0">
                <a:latin typeface="Calibri" charset="0"/>
              </a:rPr>
              <a:t>.</a:t>
            </a:r>
            <a:r>
              <a:rPr lang="zh-CN" altLang="en-US" dirty="0" smtClean="0">
                <a:latin typeface="Calibri" charset="0"/>
              </a:rPr>
              <a:t> </a:t>
            </a:r>
            <a:r>
              <a:rPr lang="en-US" altLang="zh-CN" dirty="0" smtClean="0">
                <a:latin typeface="Calibri" charset="0"/>
              </a:rPr>
              <a:t>The</a:t>
            </a:r>
            <a:r>
              <a:rPr lang="zh-CN" altLang="en-US" dirty="0" smtClean="0">
                <a:latin typeface="Calibri" charset="0"/>
              </a:rPr>
              <a:t> </a:t>
            </a:r>
            <a:r>
              <a:rPr lang="en-US" altLang="zh-CN" dirty="0" smtClean="0">
                <a:latin typeface="Calibri" charset="0"/>
              </a:rPr>
              <a:t>intuition</a:t>
            </a:r>
            <a:r>
              <a:rPr lang="zh-CN" altLang="en-US" dirty="0" smtClean="0">
                <a:latin typeface="Calibri" charset="0"/>
              </a:rPr>
              <a:t> </a:t>
            </a:r>
            <a:r>
              <a:rPr lang="en-US" altLang="zh-CN" dirty="0" smtClean="0">
                <a:latin typeface="Calibri" charset="0"/>
              </a:rPr>
              <a:t>is</a:t>
            </a:r>
            <a:r>
              <a:rPr lang="zh-CN" altLang="en-US" dirty="0" smtClean="0">
                <a:latin typeface="Calibri" charset="0"/>
              </a:rPr>
              <a:t> </a:t>
            </a:r>
            <a:r>
              <a:rPr lang="en-US" altLang="zh-CN" dirty="0" smtClean="0">
                <a:latin typeface="Calibri" charset="0"/>
              </a:rPr>
              <a:t>that</a:t>
            </a:r>
            <a:r>
              <a:rPr lang="zh-CN" altLang="en-US" dirty="0" smtClean="0">
                <a:latin typeface="Calibri" charset="0"/>
              </a:rPr>
              <a:t> </a:t>
            </a:r>
            <a:r>
              <a:rPr lang="en-US" altLang="zh-CN" dirty="0" smtClean="0">
                <a:latin typeface="Calibri" charset="0"/>
              </a:rPr>
              <a:t>if</a:t>
            </a:r>
            <a:r>
              <a:rPr lang="zh-CN" altLang="en-US" dirty="0" smtClean="0">
                <a:latin typeface="Calibri" charset="0"/>
              </a:rPr>
              <a:t> </a:t>
            </a:r>
            <a:r>
              <a:rPr lang="en-US" altLang="zh-CN" dirty="0" smtClean="0">
                <a:latin typeface="Calibri" charset="0"/>
              </a:rPr>
              <a:t>two</a:t>
            </a:r>
            <a:r>
              <a:rPr lang="zh-CN" altLang="en-US" dirty="0" smtClean="0">
                <a:latin typeface="Calibri" charset="0"/>
              </a:rPr>
              <a:t> </a:t>
            </a:r>
            <a:r>
              <a:rPr lang="en-US" altLang="zh-CN" dirty="0" smtClean="0">
                <a:latin typeface="Calibri" charset="0"/>
              </a:rPr>
              <a:t>graphs</a:t>
            </a:r>
            <a:r>
              <a:rPr lang="zh-CN" altLang="en-US" dirty="0" smtClean="0">
                <a:latin typeface="Calibri" charset="0"/>
              </a:rPr>
              <a:t> </a:t>
            </a:r>
            <a:r>
              <a:rPr lang="en-US" altLang="zh-CN" dirty="0" smtClean="0">
                <a:latin typeface="Calibri" charset="0"/>
              </a:rPr>
              <a:t>are</a:t>
            </a:r>
            <a:r>
              <a:rPr lang="zh-CN" altLang="en-US" dirty="0" smtClean="0">
                <a:latin typeface="Calibri" charset="0"/>
              </a:rPr>
              <a:t> </a:t>
            </a:r>
            <a:r>
              <a:rPr lang="en-US" altLang="zh-CN" dirty="0" smtClean="0">
                <a:latin typeface="Calibri" charset="0"/>
              </a:rPr>
              <a:t>similar</a:t>
            </a:r>
            <a:r>
              <a:rPr lang="zh-CN" altLang="en-US" dirty="0" smtClean="0">
                <a:latin typeface="Calibri" charset="0"/>
              </a:rPr>
              <a:t>.  </a:t>
            </a:r>
            <a:r>
              <a:rPr lang="en-US" altLang="zh-CN" dirty="0" smtClean="0">
                <a:latin typeface="Calibri" charset="0"/>
              </a:rPr>
              <a:t>their</a:t>
            </a:r>
            <a:r>
              <a:rPr lang="zh-CN" altLang="en-US" dirty="0" smtClean="0">
                <a:latin typeface="Calibri" charset="0"/>
              </a:rPr>
              <a:t> </a:t>
            </a:r>
            <a:r>
              <a:rPr lang="en-US" altLang="zh-CN" dirty="0" smtClean="0">
                <a:latin typeface="Calibri" charset="0"/>
              </a:rPr>
              <a:t>vectors</a:t>
            </a:r>
            <a:r>
              <a:rPr lang="zh-CN" altLang="en-US" dirty="0" smtClean="0">
                <a:latin typeface="Calibri" charset="0"/>
              </a:rPr>
              <a:t> </a:t>
            </a:r>
            <a:r>
              <a:rPr lang="en-US" altLang="zh-CN" dirty="0" smtClean="0">
                <a:latin typeface="Calibri" charset="0"/>
              </a:rPr>
              <a:t>must</a:t>
            </a:r>
            <a:r>
              <a:rPr lang="zh-CN" altLang="en-US" dirty="0" smtClean="0">
                <a:latin typeface="Calibri" charset="0"/>
              </a:rPr>
              <a:t> </a:t>
            </a:r>
            <a:r>
              <a:rPr lang="en-US" altLang="zh-CN" dirty="0" smtClean="0">
                <a:latin typeface="Calibri" charset="0"/>
              </a:rPr>
              <a:t>be</a:t>
            </a:r>
            <a:r>
              <a:rPr lang="zh-CN" altLang="en-US" dirty="0" smtClean="0">
                <a:latin typeface="Calibri" charset="0"/>
              </a:rPr>
              <a:t> </a:t>
            </a:r>
            <a:r>
              <a:rPr lang="en-US" altLang="zh-CN" dirty="0" smtClean="0">
                <a:latin typeface="Calibri" charset="0"/>
              </a:rPr>
              <a:t>similar.</a:t>
            </a:r>
            <a:endParaRPr lang="en-AU" dirty="0">
              <a:latin typeface="Calibri" charset="0"/>
            </a:endParaRPr>
          </a:p>
        </p:txBody>
      </p:sp>
    </p:spTree>
    <p:extLst>
      <p:ext uri="{BB962C8B-B14F-4D97-AF65-F5344CB8AC3E}">
        <p14:creationId xmlns:p14="http://schemas.microsoft.com/office/powerpoint/2010/main" val="1293102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5730" name="Rectangle 2"/>
          <p:cNvSpPr>
            <a:spLocks noGrp="1" noRot="1" noChangeAspect="1" noChangeArrowheads="1" noTextEdit="1"/>
          </p:cNvSpPr>
          <p:nvPr>
            <p:ph type="sldImg"/>
          </p:nvPr>
        </p:nvSpPr>
        <p:spPr>
          <a:ln/>
        </p:spPr>
      </p:sp>
      <p:sp>
        <p:nvSpPr>
          <p:cNvPr id="1865731" name="Rectangle 3"/>
          <p:cNvSpPr>
            <a:spLocks noGrp="1" noChangeArrowheads="1"/>
          </p:cNvSpPr>
          <p:nvPr>
            <p:ph type="body" idx="1"/>
          </p:nvPr>
        </p:nvSpPr>
        <p:spPr>
          <a:xfrm>
            <a:off x="686421" y="4344108"/>
            <a:ext cx="5485158" cy="4114643"/>
          </a:xfrm>
        </p:spPr>
        <p:txBody>
          <a:bodyPr/>
          <a:lstStyle/>
          <a:p>
            <a:pPr marL="225148" marR="0" indent="-225148" algn="l" defTabSz="914400" rtl="0" eaLnBrk="1" fontAlgn="auto" latinLnBrk="0" hangingPunct="1">
              <a:lnSpc>
                <a:spcPct val="100000"/>
              </a:lnSpc>
              <a:spcBef>
                <a:spcPts val="0"/>
              </a:spcBef>
              <a:spcAft>
                <a:spcPts val="0"/>
              </a:spcAft>
              <a:buClrTx/>
              <a:buSzTx/>
              <a:buFontTx/>
              <a:buNone/>
              <a:tabLst/>
              <a:defRPr/>
            </a:pPr>
            <a:r>
              <a:rPr lang="en-US" altLang="zh-CN" dirty="0"/>
              <a:t>Suppose we can delete any red edge in the query graph Q. </a:t>
            </a:r>
            <a:r>
              <a:rPr lang="en-US" altLang="zh-CN" sz="1200" dirty="0" smtClean="0">
                <a:ea typeface="宋体" pitchFamily="2" charset="-122"/>
              </a:rPr>
              <a:t>If we allow </a:t>
            </a:r>
            <a:r>
              <a:rPr lang="en-US" altLang="zh-CN" sz="1200" dirty="0" smtClean="0">
                <a:solidFill>
                  <a:srgbClr val="FF0000"/>
                </a:solidFill>
                <a:ea typeface="宋体" pitchFamily="2" charset="-122"/>
              </a:rPr>
              <a:t>k</a:t>
            </a:r>
            <a:r>
              <a:rPr lang="en-US" altLang="zh-CN" sz="1200" dirty="0" smtClean="0">
                <a:ea typeface="宋体" pitchFamily="2" charset="-122"/>
              </a:rPr>
              <a:t> edges to be relaxed, </a:t>
            </a:r>
            <a:r>
              <a:rPr lang="en-US" altLang="zh-CN" sz="1200" dirty="0" smtClean="0">
                <a:solidFill>
                  <a:srgbClr val="FF0000"/>
                </a:solidFill>
                <a:ea typeface="宋体" pitchFamily="2" charset="-122"/>
              </a:rPr>
              <a:t>J</a:t>
            </a:r>
            <a:r>
              <a:rPr lang="en-US" altLang="zh-CN" sz="1200" baseline="-25000" dirty="0" smtClean="0">
                <a:ea typeface="宋体" pitchFamily="2" charset="-122"/>
              </a:rPr>
              <a:t> </a:t>
            </a:r>
            <a:r>
              <a:rPr lang="en-US" altLang="zh-CN" sz="1200" dirty="0" smtClean="0">
                <a:ea typeface="宋体" pitchFamily="2" charset="-122"/>
              </a:rPr>
              <a:t>is the maximum number of features to be hit by k edges</a:t>
            </a:r>
            <a:r>
              <a:rPr lang="en-US" altLang="zh-CN" sz="1200" dirty="0" smtClean="0">
                <a:latin typeface="Tahoma"/>
                <a:ea typeface="宋体" pitchFamily="2" charset="-122"/>
              </a:rPr>
              <a:t>—</a:t>
            </a:r>
            <a:r>
              <a:rPr lang="en-US" altLang="zh-CN" sz="1200" dirty="0" smtClean="0">
                <a:ea typeface="宋体" pitchFamily="2" charset="-122"/>
              </a:rPr>
              <a:t>it becomes the maximum coverage problem</a:t>
            </a:r>
          </a:p>
          <a:p>
            <a:pPr marL="225148" indent="-225148"/>
            <a:endParaRPr lang="en-US" altLang="zh-CN" dirty="0"/>
          </a:p>
        </p:txBody>
      </p:sp>
    </p:spTree>
    <p:extLst>
      <p:ext uri="{BB962C8B-B14F-4D97-AF65-F5344CB8AC3E}">
        <p14:creationId xmlns:p14="http://schemas.microsoft.com/office/powerpoint/2010/main" val="3688500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da-DK" altLang="zh-CN" dirty="0" smtClean="0"/>
              <a:t>[ˌ</a:t>
            </a:r>
            <a:r>
              <a:rPr lang="da-DK" altLang="zh-CN" dirty="0" err="1" smtClean="0"/>
              <a:t>rilækˈseʃən</a:t>
            </a:r>
            <a:r>
              <a:rPr lang="en-US" altLang="zh-CN" dirty="0" smtClean="0"/>
              <a:t>]</a:t>
            </a:r>
            <a:endParaRPr kumimoji="1" lang="zh-CN" altLang="en-US" dirty="0"/>
          </a:p>
        </p:txBody>
      </p:sp>
    </p:spTree>
    <p:extLst>
      <p:ext uri="{BB962C8B-B14F-4D97-AF65-F5344CB8AC3E}">
        <p14:creationId xmlns:p14="http://schemas.microsoft.com/office/powerpoint/2010/main" val="2372411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AU">
              <a:latin typeface="Calibri" charset="0"/>
            </a:endParaRPr>
          </a:p>
        </p:txBody>
      </p:sp>
    </p:spTree>
    <p:extLst>
      <p:ext uri="{BB962C8B-B14F-4D97-AF65-F5344CB8AC3E}">
        <p14:creationId xmlns:p14="http://schemas.microsoft.com/office/powerpoint/2010/main" val="700292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AU">
              <a:latin typeface="Calibri" charset="0"/>
            </a:endParaRPr>
          </a:p>
        </p:txBody>
      </p:sp>
    </p:spTree>
    <p:extLst>
      <p:ext uri="{BB962C8B-B14F-4D97-AF65-F5344CB8AC3E}">
        <p14:creationId xmlns:p14="http://schemas.microsoft.com/office/powerpoint/2010/main" val="66680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In</a:t>
            </a:r>
            <a:r>
              <a:rPr kumimoji="1" lang="zh-CN" altLang="en-US" dirty="0" smtClean="0"/>
              <a:t> </a:t>
            </a:r>
            <a:r>
              <a:rPr kumimoji="1" lang="en-US" altLang="zh-CN" dirty="0" smtClean="0"/>
              <a:t>every</a:t>
            </a:r>
            <a:r>
              <a:rPr kumimoji="1" lang="zh-CN" altLang="en-US" dirty="0" smtClean="0"/>
              <a:t> </a:t>
            </a:r>
            <a:r>
              <a:rPr kumimoji="1" lang="en-US" altLang="zh-CN" dirty="0" smtClean="0"/>
              <a:t>second,</a:t>
            </a:r>
            <a:r>
              <a:rPr kumimoji="1" lang="zh-CN" altLang="en-US" dirty="0" smtClean="0"/>
              <a:t> </a:t>
            </a:r>
            <a:r>
              <a:rPr kumimoji="1" lang="en-US" altLang="zh-CN" dirty="0" smtClean="0"/>
              <a:t>98000</a:t>
            </a:r>
            <a:r>
              <a:rPr kumimoji="1" lang="zh-CN" altLang="en-US" dirty="0" smtClean="0"/>
              <a:t> </a:t>
            </a:r>
            <a:r>
              <a:rPr kumimoji="1" lang="en-US" altLang="zh-CN" dirty="0" smtClean="0"/>
              <a:t>nighty</a:t>
            </a:r>
            <a:r>
              <a:rPr kumimoji="1" lang="zh-CN" altLang="en-US" dirty="0" smtClean="0"/>
              <a:t> </a:t>
            </a:r>
            <a:r>
              <a:rPr kumimoji="1" lang="en-US" altLang="zh-CN" dirty="0" smtClean="0"/>
              <a:t>eight</a:t>
            </a:r>
            <a:r>
              <a:rPr kumimoji="1" lang="zh-CN" altLang="en-US" dirty="0" smtClean="0"/>
              <a:t> </a:t>
            </a:r>
            <a:r>
              <a:rPr kumimoji="1" lang="en-US" altLang="zh-CN" dirty="0" smtClean="0"/>
              <a:t>thousand</a:t>
            </a:r>
            <a:r>
              <a:rPr kumimoji="1" lang="zh-CN" altLang="en-US" dirty="0" smtClean="0"/>
              <a:t> </a:t>
            </a:r>
            <a:r>
              <a:rPr kumimoji="1" lang="en-US" altLang="zh-CN" dirty="0" smtClean="0"/>
              <a:t>tweets</a:t>
            </a:r>
            <a:r>
              <a:rPr kumimoji="1" lang="zh-CN" altLang="en-US" dirty="0" smtClean="0"/>
              <a:t>  </a:t>
            </a:r>
            <a:r>
              <a:rPr kumimoji="1" lang="en-US" altLang="zh-CN" dirty="0" smtClean="0"/>
              <a:t>will</a:t>
            </a:r>
            <a:r>
              <a:rPr kumimoji="1" lang="zh-CN" altLang="en-US" dirty="0" smtClean="0"/>
              <a:t> </a:t>
            </a:r>
            <a:r>
              <a:rPr kumimoji="1" lang="en-US" altLang="zh-CN" dirty="0" smtClean="0"/>
              <a:t>be</a:t>
            </a:r>
            <a:r>
              <a:rPr kumimoji="1" lang="zh-CN" altLang="en-US" dirty="0" smtClean="0"/>
              <a:t> </a:t>
            </a:r>
            <a:r>
              <a:rPr kumimoji="1" lang="en-US" altLang="zh-CN" dirty="0" smtClean="0"/>
              <a:t>generated</a:t>
            </a:r>
            <a:r>
              <a:rPr kumimoji="1" lang="zh-CN" altLang="en-US" dirty="0" smtClean="0"/>
              <a:t> </a:t>
            </a:r>
            <a:endParaRPr kumimoji="1" lang="en-US" altLang="zh-CN" dirty="0" smtClean="0"/>
          </a:p>
          <a:p>
            <a:r>
              <a:rPr kumimoji="1" lang="zh-CN" altLang="zh-CN" dirty="0" smtClean="0"/>
              <a:t>3</a:t>
            </a:r>
            <a:r>
              <a:rPr kumimoji="1" lang="en-US" altLang="zh-CN" dirty="0" smtClean="0"/>
              <a:t>70</a:t>
            </a:r>
            <a:r>
              <a:rPr kumimoji="1" lang="zh-CN" altLang="en-US" dirty="0" smtClean="0"/>
              <a:t>，</a:t>
            </a:r>
            <a:r>
              <a:rPr kumimoji="1" lang="en-US" altLang="zh-CN" dirty="0" smtClean="0"/>
              <a:t>000</a:t>
            </a:r>
            <a:r>
              <a:rPr kumimoji="1" lang="zh-CN" altLang="en-US" dirty="0" smtClean="0"/>
              <a:t> </a:t>
            </a:r>
            <a:r>
              <a:rPr kumimoji="1" lang="en-US" altLang="zh-CN" dirty="0" smtClean="0"/>
              <a:t>three</a:t>
            </a:r>
            <a:r>
              <a:rPr kumimoji="1" lang="zh-CN" altLang="en-US" dirty="0" smtClean="0"/>
              <a:t> </a:t>
            </a:r>
            <a:r>
              <a:rPr kumimoji="1" lang="en-US" altLang="zh-CN" dirty="0" err="1" smtClean="0"/>
              <a:t>hunderd</a:t>
            </a:r>
            <a:r>
              <a:rPr kumimoji="1" lang="zh-CN" altLang="en-US" dirty="0" smtClean="0"/>
              <a:t> </a:t>
            </a:r>
            <a:r>
              <a:rPr kumimoji="1" lang="en-US" altLang="zh-CN" dirty="0" smtClean="0"/>
              <a:t>and</a:t>
            </a:r>
            <a:r>
              <a:rPr kumimoji="1" lang="zh-CN" altLang="en-US" dirty="0" smtClean="0"/>
              <a:t> </a:t>
            </a:r>
            <a:r>
              <a:rPr kumimoji="1" lang="en-US" altLang="zh-CN" dirty="0" smtClean="0"/>
              <a:t>seventy</a:t>
            </a:r>
            <a:r>
              <a:rPr kumimoji="1" lang="zh-CN" altLang="en-US" dirty="0" smtClean="0"/>
              <a:t> </a:t>
            </a:r>
            <a:r>
              <a:rPr kumimoji="1" lang="en-US" altLang="zh-CN" dirty="0" smtClean="0"/>
              <a:t>thousand</a:t>
            </a:r>
            <a:r>
              <a:rPr kumimoji="1" lang="zh-CN" altLang="en-US" dirty="0" smtClean="0"/>
              <a:t> </a:t>
            </a:r>
            <a:r>
              <a:rPr kumimoji="1" lang="en-US" altLang="zh-CN" dirty="0" smtClean="0"/>
              <a:t>minutes</a:t>
            </a:r>
            <a:r>
              <a:rPr kumimoji="1" lang="zh-CN" altLang="en-US" dirty="0" smtClean="0"/>
              <a:t> </a:t>
            </a:r>
            <a:r>
              <a:rPr kumimoji="1" lang="en-US" altLang="zh-CN" dirty="0" smtClean="0"/>
              <a:t>voice</a:t>
            </a:r>
            <a:r>
              <a:rPr kumimoji="1" lang="zh-CN" altLang="en-US" dirty="0" smtClean="0"/>
              <a:t> </a:t>
            </a:r>
            <a:r>
              <a:rPr kumimoji="1" lang="en-US" altLang="zh-CN" dirty="0" smtClean="0"/>
              <a:t>calls</a:t>
            </a:r>
            <a:r>
              <a:rPr kumimoji="1" lang="zh-CN" altLang="en-US" dirty="0" smtClean="0"/>
              <a:t> </a:t>
            </a:r>
            <a:r>
              <a:rPr kumimoji="1" lang="en-US" altLang="zh-CN" dirty="0" smtClean="0"/>
              <a:t>will</a:t>
            </a:r>
            <a:r>
              <a:rPr kumimoji="1" lang="zh-CN" altLang="en-US" dirty="0" smtClean="0"/>
              <a:t> </a:t>
            </a:r>
            <a:r>
              <a:rPr kumimoji="1" lang="en-US" altLang="zh-CN" dirty="0" smtClean="0"/>
              <a:t>be</a:t>
            </a:r>
            <a:r>
              <a:rPr kumimoji="1" lang="zh-CN" altLang="en-US" dirty="0" smtClean="0"/>
              <a:t> </a:t>
            </a:r>
            <a:r>
              <a:rPr kumimoji="1" lang="en-US" altLang="zh-CN" dirty="0" smtClean="0"/>
              <a:t>made.</a:t>
            </a:r>
            <a:endParaRPr kumimoji="1" lang="zh-CN" altLang="en-US" dirty="0"/>
          </a:p>
        </p:txBody>
      </p:sp>
    </p:spTree>
    <p:extLst>
      <p:ext uri="{BB962C8B-B14F-4D97-AF65-F5344CB8AC3E}">
        <p14:creationId xmlns:p14="http://schemas.microsoft.com/office/powerpoint/2010/main" val="1615429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zh-CN" sz="1200" kern="1200" dirty="0" smtClean="0">
                <a:solidFill>
                  <a:schemeClr val="tx1"/>
                </a:solidFill>
                <a:effectLst/>
                <a:latin typeface="+mn-lt"/>
                <a:ea typeface="+mn-ea"/>
                <a:cs typeface="+mn-cs"/>
              </a:rPr>
              <a:t>The connectivity of </a:t>
            </a:r>
            <a:r>
              <a:rPr lang="en-US" altLang="zh-CN" sz="1200" kern="1200" dirty="0" err="1" smtClean="0">
                <a:solidFill>
                  <a:schemeClr val="tx1"/>
                </a:solidFill>
                <a:effectLst/>
                <a:latin typeface="+mn-lt"/>
                <a:ea typeface="+mn-ea"/>
                <a:cs typeface="+mn-cs"/>
              </a:rPr>
              <a:t>mccs</a:t>
            </a:r>
            <a:r>
              <a:rPr lang="en-US" altLang="zh-CN" sz="1200" kern="1200" dirty="0" smtClean="0">
                <a:solidFill>
                  <a:schemeClr val="tx1"/>
                </a:solidFill>
                <a:effectLst/>
                <a:latin typeface="+mn-lt"/>
                <a:ea typeface="+mn-ea"/>
                <a:cs typeface="+mn-cs"/>
              </a:rPr>
              <a:t>(g1,g2) dominates the connectivity of g2 if there is a </a:t>
            </a:r>
            <a:r>
              <a:rPr lang="en-US" altLang="zh-CN" sz="1200" kern="1200" dirty="0" err="1" smtClean="0">
                <a:solidFill>
                  <a:schemeClr val="tx1"/>
                </a:solidFill>
                <a:effectLst/>
                <a:latin typeface="+mn-lt"/>
                <a:ea typeface="+mn-ea"/>
                <a:cs typeface="+mn-cs"/>
              </a:rPr>
              <a:t>subgraph</a:t>
            </a:r>
            <a:r>
              <a:rPr lang="en-US" altLang="zh-CN" sz="1200" kern="1200" dirty="0" smtClean="0">
                <a:solidFill>
                  <a:schemeClr val="tx1"/>
                </a:solidFill>
                <a:effectLst/>
                <a:latin typeface="+mn-lt"/>
                <a:ea typeface="+mn-ea"/>
                <a:cs typeface="+mn-cs"/>
              </a:rPr>
              <a:t> isomorphic map- ping F from </a:t>
            </a:r>
            <a:r>
              <a:rPr lang="en-US" altLang="zh-CN" sz="1200" kern="1200" dirty="0" err="1" smtClean="0">
                <a:solidFill>
                  <a:schemeClr val="tx1"/>
                </a:solidFill>
                <a:effectLst/>
                <a:latin typeface="+mn-lt"/>
                <a:ea typeface="+mn-ea"/>
                <a:cs typeface="+mn-cs"/>
              </a:rPr>
              <a:t>mccs</a:t>
            </a:r>
            <a:r>
              <a:rPr lang="en-US" altLang="zh-CN" sz="1200" kern="1200" dirty="0" smtClean="0">
                <a:solidFill>
                  <a:schemeClr val="tx1"/>
                </a:solidFill>
                <a:effectLst/>
                <a:latin typeface="+mn-lt"/>
                <a:ea typeface="+mn-ea"/>
                <a:cs typeface="+mn-cs"/>
              </a:rPr>
              <a:t>(g1, g2) to g2 (i.e. </a:t>
            </a:r>
            <a:r>
              <a:rPr lang="en-US" altLang="zh-CN" sz="1200" kern="1200" dirty="0" err="1" smtClean="0">
                <a:solidFill>
                  <a:schemeClr val="tx1"/>
                </a:solidFill>
                <a:effectLst/>
                <a:latin typeface="+mn-lt"/>
                <a:ea typeface="+mn-ea"/>
                <a:cs typeface="+mn-cs"/>
              </a:rPr>
              <a:t>mccs</a:t>
            </a:r>
            <a:r>
              <a:rPr lang="en-US" altLang="zh-CN" sz="1200" kern="1200" dirty="0" smtClean="0">
                <a:solidFill>
                  <a:schemeClr val="tx1"/>
                </a:solidFill>
                <a:effectLst/>
                <a:latin typeface="+mn-lt"/>
                <a:ea typeface="+mn-ea"/>
                <a:cs typeface="+mn-cs"/>
              </a:rPr>
              <a:t>(g1, g2) ⊆F g2) such that if removing a set S of edges in </a:t>
            </a:r>
            <a:r>
              <a:rPr lang="en-US" altLang="zh-CN" sz="1200" kern="1200" dirty="0" err="1" smtClean="0">
                <a:solidFill>
                  <a:schemeClr val="tx1"/>
                </a:solidFill>
                <a:effectLst/>
                <a:latin typeface="+mn-lt"/>
                <a:ea typeface="+mn-ea"/>
                <a:cs typeface="+mn-cs"/>
              </a:rPr>
              <a:t>mccs</a:t>
            </a:r>
            <a:r>
              <a:rPr lang="en-US" altLang="zh-CN" sz="1200" kern="1200" dirty="0" smtClean="0">
                <a:solidFill>
                  <a:schemeClr val="tx1"/>
                </a:solidFill>
                <a:effectLst/>
                <a:latin typeface="+mn-lt"/>
                <a:ea typeface="+mn-ea"/>
                <a:cs typeface="+mn-cs"/>
              </a:rPr>
              <a:t>(g1,g2) causes </a:t>
            </a:r>
            <a:r>
              <a:rPr lang="en-US" altLang="zh-CN" sz="1200" kern="1200" dirty="0" err="1" smtClean="0">
                <a:solidFill>
                  <a:schemeClr val="tx1"/>
                </a:solidFill>
                <a:effectLst/>
                <a:latin typeface="+mn-lt"/>
                <a:ea typeface="+mn-ea"/>
                <a:cs typeface="+mn-cs"/>
              </a:rPr>
              <a:t>mccs</a:t>
            </a:r>
            <a:r>
              <a:rPr lang="en-US" altLang="zh-CN" sz="1200" kern="1200" dirty="0" smtClean="0">
                <a:solidFill>
                  <a:schemeClr val="tx1"/>
                </a:solidFill>
                <a:effectLst/>
                <a:latin typeface="+mn-lt"/>
                <a:ea typeface="+mn-ea"/>
                <a:cs typeface="+mn-cs"/>
              </a:rPr>
              <a:t>(g1,g2) disconnected, then removing F(S) in g2 always causes g2 disconnected. </a:t>
            </a:r>
            <a:endParaRPr lang="en-US" altLang="zh-CN" dirty="0" smtClean="0"/>
          </a:p>
          <a:p>
            <a:pPr eaLnBrk="1" hangingPunct="1">
              <a:spcBef>
                <a:spcPct val="0"/>
              </a:spcBef>
            </a:pPr>
            <a:endParaRPr lang="en-AU" dirty="0">
              <a:latin typeface="Calibri" charset="0"/>
            </a:endParaRPr>
          </a:p>
        </p:txBody>
      </p:sp>
    </p:spTree>
    <p:extLst>
      <p:ext uri="{BB962C8B-B14F-4D97-AF65-F5344CB8AC3E}">
        <p14:creationId xmlns:p14="http://schemas.microsoft.com/office/powerpoint/2010/main" val="4113520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The connectivity of </a:t>
            </a:r>
            <a:r>
              <a:rPr lang="en-US" altLang="zh-CN" sz="1200" kern="1200" dirty="0" err="1" smtClean="0">
                <a:solidFill>
                  <a:schemeClr val="tx1"/>
                </a:solidFill>
                <a:effectLst/>
                <a:latin typeface="+mn-lt"/>
                <a:ea typeface="+mn-ea"/>
                <a:cs typeface="+mn-cs"/>
              </a:rPr>
              <a:t>mccs</a:t>
            </a:r>
            <a:r>
              <a:rPr lang="en-US" altLang="zh-CN" sz="1200" kern="1200" dirty="0" smtClean="0">
                <a:solidFill>
                  <a:schemeClr val="tx1"/>
                </a:solidFill>
                <a:effectLst/>
                <a:latin typeface="+mn-lt"/>
                <a:ea typeface="+mn-ea"/>
                <a:cs typeface="+mn-cs"/>
              </a:rPr>
              <a:t>(g1,g2) dominates the connectivity of g2 if there is a </a:t>
            </a:r>
            <a:r>
              <a:rPr lang="en-US" altLang="zh-CN" sz="1200" kern="1200" dirty="0" err="1" smtClean="0">
                <a:solidFill>
                  <a:schemeClr val="tx1"/>
                </a:solidFill>
                <a:effectLst/>
                <a:latin typeface="+mn-lt"/>
                <a:ea typeface="+mn-ea"/>
                <a:cs typeface="+mn-cs"/>
              </a:rPr>
              <a:t>subgraph</a:t>
            </a:r>
            <a:r>
              <a:rPr lang="en-US" altLang="zh-CN" sz="1200" kern="1200" dirty="0" smtClean="0">
                <a:solidFill>
                  <a:schemeClr val="tx1"/>
                </a:solidFill>
                <a:effectLst/>
                <a:latin typeface="+mn-lt"/>
                <a:ea typeface="+mn-ea"/>
                <a:cs typeface="+mn-cs"/>
              </a:rPr>
              <a:t> isomorphic mapping F from </a:t>
            </a:r>
            <a:r>
              <a:rPr lang="en-US" altLang="zh-CN" sz="1200" kern="1200" dirty="0" err="1" smtClean="0">
                <a:solidFill>
                  <a:schemeClr val="tx1"/>
                </a:solidFill>
                <a:effectLst/>
                <a:latin typeface="+mn-lt"/>
                <a:ea typeface="+mn-ea"/>
                <a:cs typeface="+mn-cs"/>
              </a:rPr>
              <a:t>mccs</a:t>
            </a:r>
            <a:r>
              <a:rPr lang="en-US" altLang="zh-CN" sz="1200" kern="1200" dirty="0" smtClean="0">
                <a:solidFill>
                  <a:schemeClr val="tx1"/>
                </a:solidFill>
                <a:effectLst/>
                <a:latin typeface="+mn-lt"/>
                <a:ea typeface="+mn-ea"/>
                <a:cs typeface="+mn-cs"/>
              </a:rPr>
              <a:t>(g1, g2) to g2 (i.e. </a:t>
            </a:r>
            <a:r>
              <a:rPr lang="en-US" altLang="zh-CN" sz="1200" kern="1200" dirty="0" err="1" smtClean="0">
                <a:solidFill>
                  <a:schemeClr val="tx1"/>
                </a:solidFill>
                <a:effectLst/>
                <a:latin typeface="+mn-lt"/>
                <a:ea typeface="+mn-ea"/>
                <a:cs typeface="+mn-cs"/>
              </a:rPr>
              <a:t>mccs</a:t>
            </a:r>
            <a:r>
              <a:rPr lang="en-US" altLang="zh-CN" sz="1200" kern="1200" dirty="0" smtClean="0">
                <a:solidFill>
                  <a:schemeClr val="tx1"/>
                </a:solidFill>
                <a:effectLst/>
                <a:latin typeface="+mn-lt"/>
                <a:ea typeface="+mn-ea"/>
                <a:cs typeface="+mn-cs"/>
              </a:rPr>
              <a:t>(g1, g2) ⊆F g2) such that if removing a set S of edges in </a:t>
            </a:r>
            <a:r>
              <a:rPr lang="en-US" altLang="zh-CN" sz="1200" kern="1200" dirty="0" err="1" smtClean="0">
                <a:solidFill>
                  <a:schemeClr val="tx1"/>
                </a:solidFill>
                <a:effectLst/>
                <a:latin typeface="+mn-lt"/>
                <a:ea typeface="+mn-ea"/>
                <a:cs typeface="+mn-cs"/>
              </a:rPr>
              <a:t>mccs</a:t>
            </a:r>
            <a:r>
              <a:rPr lang="en-US" altLang="zh-CN" sz="1200" kern="1200" dirty="0" smtClean="0">
                <a:solidFill>
                  <a:schemeClr val="tx1"/>
                </a:solidFill>
                <a:effectLst/>
                <a:latin typeface="+mn-lt"/>
                <a:ea typeface="+mn-ea"/>
                <a:cs typeface="+mn-cs"/>
              </a:rPr>
              <a:t>(g1,g2) causes </a:t>
            </a:r>
            <a:r>
              <a:rPr lang="en-US" altLang="zh-CN" sz="1200" kern="1200" dirty="0" err="1" smtClean="0">
                <a:solidFill>
                  <a:schemeClr val="tx1"/>
                </a:solidFill>
                <a:effectLst/>
                <a:latin typeface="+mn-lt"/>
                <a:ea typeface="+mn-ea"/>
                <a:cs typeface="+mn-cs"/>
              </a:rPr>
              <a:t>mccs</a:t>
            </a:r>
            <a:r>
              <a:rPr lang="en-US" altLang="zh-CN" sz="1200" kern="1200" dirty="0" smtClean="0">
                <a:solidFill>
                  <a:schemeClr val="tx1"/>
                </a:solidFill>
                <a:effectLst/>
                <a:latin typeface="+mn-lt"/>
                <a:ea typeface="+mn-ea"/>
                <a:cs typeface="+mn-cs"/>
              </a:rPr>
              <a:t>(g1,g2) disconnected, then removing F(S) in g2 always causes g2 disconnected. </a:t>
            </a:r>
            <a:endParaRPr lang="en-US" altLang="zh-CN" dirty="0" smtClean="0"/>
          </a:p>
          <a:p>
            <a:endParaRPr kumimoji="1" lang="zh-CN" altLang="en-US" dirty="0"/>
          </a:p>
        </p:txBody>
      </p:sp>
    </p:spTree>
    <p:extLst>
      <p:ext uri="{BB962C8B-B14F-4D97-AF65-F5344CB8AC3E}">
        <p14:creationId xmlns:p14="http://schemas.microsoft.com/office/powerpoint/2010/main" val="1562251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The</a:t>
            </a:r>
            <a:r>
              <a:rPr kumimoji="1" lang="zh-CN" altLang="en-US" dirty="0" smtClean="0"/>
              <a:t> </a:t>
            </a:r>
            <a:r>
              <a:rPr kumimoji="1" lang="en-US" altLang="zh-CN" dirty="0" smtClean="0"/>
              <a:t>idea</a:t>
            </a:r>
            <a:r>
              <a:rPr kumimoji="1" lang="zh-CN" altLang="en-US" dirty="0" smtClean="0"/>
              <a:t> </a:t>
            </a:r>
            <a:r>
              <a:rPr kumimoji="1" lang="en-US" altLang="zh-CN" dirty="0" smtClean="0"/>
              <a:t>is</a:t>
            </a:r>
            <a:r>
              <a:rPr kumimoji="1" lang="zh-CN" altLang="en-US" dirty="0" smtClean="0"/>
              <a:t> </a:t>
            </a:r>
            <a:r>
              <a:rPr kumimoji="1" lang="en-US" altLang="zh-CN" dirty="0" smtClean="0"/>
              <a:t>similar</a:t>
            </a:r>
            <a:r>
              <a:rPr kumimoji="1" lang="zh-CN" altLang="en-US" dirty="0" smtClean="0"/>
              <a:t> </a:t>
            </a:r>
            <a:r>
              <a:rPr kumimoji="1" lang="en-US" altLang="zh-CN" dirty="0" smtClean="0"/>
              <a:t>to</a:t>
            </a:r>
            <a:r>
              <a:rPr kumimoji="1" lang="zh-CN" altLang="en-US" dirty="0" smtClean="0"/>
              <a:t> </a:t>
            </a:r>
            <a:r>
              <a:rPr kumimoji="1" lang="en-US" altLang="zh-CN" dirty="0" err="1" smtClean="0"/>
              <a:t>subgraph</a:t>
            </a:r>
            <a:r>
              <a:rPr kumimoji="1" lang="zh-CN" altLang="en-US" dirty="0" smtClean="0"/>
              <a:t> </a:t>
            </a:r>
            <a:r>
              <a:rPr kumimoji="1" lang="en-US" altLang="zh-CN" dirty="0" smtClean="0"/>
              <a:t>containment</a:t>
            </a:r>
            <a:r>
              <a:rPr kumimoji="1" lang="zh-CN" altLang="en-US" dirty="0" smtClean="0"/>
              <a:t> </a:t>
            </a:r>
            <a:r>
              <a:rPr kumimoji="1" lang="en-US" altLang="zh-CN" dirty="0" smtClean="0"/>
              <a:t>search,</a:t>
            </a:r>
            <a:r>
              <a:rPr kumimoji="1" lang="zh-CN" altLang="en-US" dirty="0" smtClean="0"/>
              <a:t> </a:t>
            </a:r>
            <a:r>
              <a:rPr kumimoji="1" lang="en-US" altLang="zh-CN" dirty="0" smtClean="0"/>
              <a:t>but</a:t>
            </a:r>
            <a:r>
              <a:rPr kumimoji="1" lang="zh-CN" altLang="en-US" dirty="0" smtClean="0"/>
              <a:t> </a:t>
            </a:r>
            <a:r>
              <a:rPr kumimoji="1" lang="en-US" altLang="zh-CN" dirty="0" smtClean="0"/>
              <a:t>the</a:t>
            </a:r>
            <a:r>
              <a:rPr kumimoji="1" lang="zh-CN" altLang="en-US" dirty="0" smtClean="0"/>
              <a:t> </a:t>
            </a:r>
            <a:r>
              <a:rPr kumimoji="1" lang="en-US" altLang="zh-CN" dirty="0" smtClean="0"/>
              <a:t>the</a:t>
            </a:r>
            <a:r>
              <a:rPr kumimoji="1" lang="zh-CN" altLang="en-US" dirty="0" smtClean="0"/>
              <a:t> </a:t>
            </a:r>
            <a:r>
              <a:rPr kumimoji="1" lang="en-US" altLang="zh-CN" dirty="0" smtClean="0"/>
              <a:t>process</a:t>
            </a:r>
            <a:r>
              <a:rPr kumimoji="1" lang="zh-CN" altLang="en-US" dirty="0" smtClean="0"/>
              <a:t> </a:t>
            </a:r>
            <a:r>
              <a:rPr kumimoji="1" lang="en-US" altLang="zh-CN" dirty="0" smtClean="0"/>
              <a:t>is</a:t>
            </a:r>
            <a:r>
              <a:rPr kumimoji="1" lang="zh-CN" altLang="en-US" dirty="0" smtClean="0"/>
              <a:t> </a:t>
            </a:r>
            <a:r>
              <a:rPr kumimoji="1" lang="en-US" altLang="zh-CN" dirty="0" smtClean="0"/>
              <a:t>to</a:t>
            </a:r>
            <a:r>
              <a:rPr kumimoji="1" lang="zh-CN" altLang="en-US" dirty="0" smtClean="0"/>
              <a:t> </a:t>
            </a:r>
            <a:r>
              <a:rPr kumimoji="1" lang="en-US" altLang="zh-CN" dirty="0" smtClean="0"/>
              <a:t>prune</a:t>
            </a:r>
            <a:r>
              <a:rPr kumimoji="1" lang="zh-CN" altLang="en-US" dirty="0" smtClean="0"/>
              <a:t> </a:t>
            </a:r>
            <a:r>
              <a:rPr kumimoji="1" lang="en-US" altLang="zh-CN" dirty="0" smtClean="0"/>
              <a:t>graphs</a:t>
            </a:r>
            <a:r>
              <a:rPr kumimoji="1" lang="zh-CN" altLang="en-US" dirty="0" smtClean="0"/>
              <a:t> </a:t>
            </a:r>
            <a:r>
              <a:rPr kumimoji="1" lang="en-US" altLang="zh-CN" dirty="0" smtClean="0"/>
              <a:t>whose</a:t>
            </a:r>
            <a:r>
              <a:rPr kumimoji="1" lang="zh-CN" altLang="en-US" dirty="0" smtClean="0"/>
              <a:t> </a:t>
            </a:r>
            <a:r>
              <a:rPr kumimoji="1" lang="en-US" altLang="zh-CN" dirty="0" smtClean="0"/>
              <a:t>feature</a:t>
            </a:r>
            <a:r>
              <a:rPr kumimoji="1" lang="zh-CN" altLang="en-US" dirty="0" smtClean="0"/>
              <a:t> </a:t>
            </a:r>
            <a:r>
              <a:rPr kumimoji="1" lang="en-US" altLang="zh-CN" dirty="0" smtClean="0"/>
              <a:t>are</a:t>
            </a:r>
            <a:r>
              <a:rPr kumimoji="1" lang="zh-CN" altLang="en-US" dirty="0" smtClean="0"/>
              <a:t> </a:t>
            </a:r>
            <a:r>
              <a:rPr kumimoji="1" lang="en-US" altLang="zh-CN" dirty="0" smtClean="0"/>
              <a:t>not</a:t>
            </a:r>
            <a:r>
              <a:rPr kumimoji="1" lang="zh-CN" altLang="en-US" dirty="0" smtClean="0"/>
              <a:t> </a:t>
            </a:r>
            <a:r>
              <a:rPr kumimoji="1" lang="en-US" altLang="zh-CN" dirty="0" smtClean="0"/>
              <a:t>included</a:t>
            </a:r>
            <a:r>
              <a:rPr kumimoji="1" lang="zh-CN" altLang="en-US" dirty="0" smtClean="0"/>
              <a:t> </a:t>
            </a:r>
            <a:r>
              <a:rPr kumimoji="1" lang="en-US" altLang="zh-CN" dirty="0" smtClean="0"/>
              <a:t>by</a:t>
            </a:r>
            <a:r>
              <a:rPr kumimoji="1" lang="zh-CN" altLang="en-US" dirty="0" smtClean="0"/>
              <a:t> </a:t>
            </a:r>
            <a:r>
              <a:rPr kumimoji="1" lang="en-US" altLang="zh-CN" dirty="0" smtClean="0"/>
              <a:t>the</a:t>
            </a:r>
            <a:r>
              <a:rPr kumimoji="1" lang="zh-CN" altLang="en-US" dirty="0" smtClean="0"/>
              <a:t> </a:t>
            </a:r>
            <a:r>
              <a:rPr kumimoji="1" lang="en-US" altLang="zh-CN" dirty="0" smtClean="0"/>
              <a:t>query.</a:t>
            </a:r>
            <a:endParaRPr kumimoji="1" lang="zh-CN" altLang="en-US" dirty="0"/>
          </a:p>
        </p:txBody>
      </p:sp>
    </p:spTree>
    <p:extLst>
      <p:ext uri="{BB962C8B-B14F-4D97-AF65-F5344CB8AC3E}">
        <p14:creationId xmlns:p14="http://schemas.microsoft.com/office/powerpoint/2010/main" val="2633210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smtClean="0"/>
              <a:t>As</a:t>
            </a:r>
            <a:r>
              <a:rPr kumimoji="1" lang="zh-CN" altLang="en-US" dirty="0" smtClean="0"/>
              <a:t> </a:t>
            </a:r>
            <a:r>
              <a:rPr kumimoji="1" lang="en-US" altLang="zh-CN" dirty="0" smtClean="0"/>
              <a:t>we</a:t>
            </a:r>
            <a:r>
              <a:rPr kumimoji="1" lang="zh-CN" altLang="en-US" dirty="0" smtClean="0"/>
              <a:t> </a:t>
            </a:r>
            <a:r>
              <a:rPr kumimoji="1" lang="en-US" altLang="zh-CN" dirty="0" smtClean="0"/>
              <a:t>know,</a:t>
            </a:r>
            <a:r>
              <a:rPr kumimoji="1" lang="zh-CN" altLang="en-US" dirty="0" smtClean="0"/>
              <a:t> </a:t>
            </a:r>
            <a:r>
              <a:rPr kumimoji="1" lang="en-US" altLang="zh-CN" dirty="0" smtClean="0"/>
              <a:t>there</a:t>
            </a:r>
            <a:r>
              <a:rPr kumimoji="1" lang="zh-CN" altLang="en-US" dirty="0" smtClean="0"/>
              <a:t> </a:t>
            </a:r>
            <a:r>
              <a:rPr kumimoji="1" lang="en-US" altLang="zh-CN" dirty="0" smtClean="0"/>
              <a:t>are</a:t>
            </a:r>
            <a:r>
              <a:rPr kumimoji="1" lang="zh-CN" altLang="en-US" dirty="0" smtClean="0"/>
              <a:t> </a:t>
            </a:r>
            <a:r>
              <a:rPr kumimoji="1" lang="en-US" altLang="zh-CN" dirty="0" smtClean="0"/>
              <a:t>many</a:t>
            </a:r>
            <a:r>
              <a:rPr kumimoji="1" lang="zh-CN" altLang="en-US" dirty="0" smtClean="0"/>
              <a:t> </a:t>
            </a:r>
            <a:r>
              <a:rPr kumimoji="1" lang="en-US" altLang="zh-CN" dirty="0" smtClean="0"/>
              <a:t>possible</a:t>
            </a:r>
            <a:r>
              <a:rPr kumimoji="1" lang="zh-CN" altLang="en-US" dirty="0" smtClean="0"/>
              <a:t> </a:t>
            </a:r>
            <a:r>
              <a:rPr kumimoji="1" lang="en-US" altLang="zh-CN" dirty="0" err="1" smtClean="0"/>
              <a:t>subgraphs</a:t>
            </a:r>
            <a:r>
              <a:rPr kumimoji="1" lang="zh-CN" altLang="en-US" dirty="0" smtClean="0"/>
              <a:t> </a:t>
            </a:r>
            <a:r>
              <a:rPr kumimoji="1" lang="en-US" altLang="zh-CN" dirty="0" smtClean="0"/>
              <a:t>can</a:t>
            </a:r>
            <a:r>
              <a:rPr kumimoji="1" lang="zh-CN" altLang="en-US" dirty="0" smtClean="0"/>
              <a:t> </a:t>
            </a:r>
            <a:r>
              <a:rPr kumimoji="1" lang="en-US" altLang="zh-CN" dirty="0" smtClean="0"/>
              <a:t>be</a:t>
            </a:r>
            <a:r>
              <a:rPr kumimoji="1" lang="zh-CN" altLang="en-US" dirty="0" smtClean="0"/>
              <a:t> </a:t>
            </a:r>
            <a:r>
              <a:rPr kumimoji="1" lang="en-US" altLang="zh-CN" dirty="0" smtClean="0"/>
              <a:t>considered</a:t>
            </a:r>
            <a:r>
              <a:rPr kumimoji="1" lang="zh-CN" altLang="en-US" dirty="0" smtClean="0"/>
              <a:t> </a:t>
            </a:r>
            <a:r>
              <a:rPr kumimoji="1" lang="en-US" altLang="zh-CN" dirty="0" smtClean="0"/>
              <a:t>as</a:t>
            </a:r>
            <a:r>
              <a:rPr kumimoji="1" lang="zh-CN" altLang="en-US" dirty="0" smtClean="0"/>
              <a:t> </a:t>
            </a:r>
            <a:r>
              <a:rPr kumimoji="1" lang="en-US" altLang="zh-CN" dirty="0" smtClean="0"/>
              <a:t>features</a:t>
            </a:r>
            <a:r>
              <a:rPr kumimoji="1" lang="zh-CN" altLang="en-US" dirty="0" smtClean="0"/>
              <a:t> </a:t>
            </a:r>
            <a:r>
              <a:rPr kumimoji="1" lang="en-US" altLang="zh-CN" dirty="0" smtClean="0"/>
              <a:t>in</a:t>
            </a:r>
            <a:r>
              <a:rPr kumimoji="1" lang="zh-CN" altLang="en-US" dirty="0" smtClean="0"/>
              <a:t> </a:t>
            </a:r>
            <a:r>
              <a:rPr kumimoji="1" lang="en-US" altLang="zh-CN" dirty="0" smtClean="0"/>
              <a:t>the</a:t>
            </a:r>
            <a:r>
              <a:rPr kumimoji="1" lang="zh-CN" altLang="en-US" dirty="0" smtClean="0"/>
              <a:t> </a:t>
            </a:r>
            <a:r>
              <a:rPr kumimoji="1" lang="en-US" altLang="zh-CN" dirty="0" smtClean="0"/>
              <a:t>graph</a:t>
            </a:r>
            <a:r>
              <a:rPr kumimoji="1" lang="zh-CN" altLang="en-US" dirty="0" smtClean="0"/>
              <a:t> </a:t>
            </a:r>
            <a:r>
              <a:rPr kumimoji="1" lang="en-US" altLang="zh-CN" dirty="0" smtClean="0"/>
              <a:t>database,</a:t>
            </a:r>
            <a:r>
              <a:rPr kumimoji="1" lang="zh-CN" altLang="en-US" dirty="0" smtClean="0"/>
              <a:t> </a:t>
            </a:r>
            <a:r>
              <a:rPr kumimoji="1" lang="en-US" altLang="zh-CN" dirty="0" smtClean="0"/>
              <a:t>and</a:t>
            </a:r>
            <a:r>
              <a:rPr kumimoji="1" lang="zh-CN" altLang="en-US" dirty="0" smtClean="0"/>
              <a:t> </a:t>
            </a:r>
            <a:r>
              <a:rPr kumimoji="1" lang="en-US" altLang="zh-CN" dirty="0" smtClean="0"/>
              <a:t>the</a:t>
            </a:r>
            <a:r>
              <a:rPr kumimoji="1" lang="zh-CN" altLang="en-US" dirty="0" smtClean="0"/>
              <a:t> </a:t>
            </a:r>
            <a:r>
              <a:rPr kumimoji="1" lang="en-US" altLang="zh-CN" dirty="0" smtClean="0"/>
              <a:t>question</a:t>
            </a:r>
            <a:r>
              <a:rPr kumimoji="1" lang="zh-CN" altLang="en-US" dirty="0" smtClean="0"/>
              <a:t> </a:t>
            </a:r>
            <a:r>
              <a:rPr kumimoji="1" lang="en-US" altLang="zh-CN" dirty="0" smtClean="0"/>
              <a:t>is</a:t>
            </a:r>
            <a:r>
              <a:rPr kumimoji="1" lang="zh-CN" altLang="en-US" dirty="0" smtClean="0"/>
              <a:t> </a:t>
            </a:r>
            <a:r>
              <a:rPr kumimoji="1" lang="en-US" altLang="zh-CN" dirty="0" smtClean="0"/>
              <a:t>the</a:t>
            </a:r>
            <a:r>
              <a:rPr kumimoji="1" lang="zh-CN" altLang="en-US" dirty="0" smtClean="0"/>
              <a:t> </a:t>
            </a:r>
            <a:r>
              <a:rPr kumimoji="1" lang="en-US" altLang="zh-CN" dirty="0" smtClean="0"/>
              <a:t>How</a:t>
            </a:r>
            <a:r>
              <a:rPr kumimoji="1" lang="zh-CN" altLang="en-US" dirty="0" smtClean="0"/>
              <a:t> </a:t>
            </a:r>
            <a:r>
              <a:rPr kumimoji="1" lang="en-US" altLang="zh-CN" dirty="0" smtClean="0"/>
              <a:t>to</a:t>
            </a:r>
            <a:r>
              <a:rPr kumimoji="1" lang="zh-CN" altLang="en-US" dirty="0" smtClean="0"/>
              <a:t> </a:t>
            </a:r>
            <a:r>
              <a:rPr kumimoji="1" lang="en-US" altLang="zh-CN" dirty="0" smtClean="0"/>
              <a:t>choose</a:t>
            </a:r>
            <a:r>
              <a:rPr kumimoji="1" lang="zh-CN" altLang="en-US" dirty="0" smtClean="0"/>
              <a:t> </a:t>
            </a:r>
            <a:r>
              <a:rPr kumimoji="1" lang="en-US" altLang="zh-CN" dirty="0" smtClean="0"/>
              <a:t>the</a:t>
            </a:r>
            <a:r>
              <a:rPr kumimoji="1" lang="zh-CN" altLang="en-US" dirty="0" smtClean="0"/>
              <a:t> </a:t>
            </a:r>
            <a:r>
              <a:rPr kumimoji="1" lang="en-US" altLang="zh-CN" dirty="0" smtClean="0"/>
              <a:t>appropriate</a:t>
            </a:r>
            <a:r>
              <a:rPr kumimoji="1" lang="zh-CN" altLang="en-US" dirty="0" smtClean="0"/>
              <a:t> </a:t>
            </a:r>
            <a:r>
              <a:rPr kumimoji="1" lang="en-US" altLang="zh-CN" dirty="0" smtClean="0"/>
              <a:t>features?</a:t>
            </a:r>
            <a:r>
              <a:rPr kumimoji="1" lang="zh-CN" altLang="en-US" dirty="0" smtClean="0"/>
              <a:t> </a:t>
            </a:r>
            <a:r>
              <a:rPr kumimoji="1" lang="en-US" altLang="zh-CN" dirty="0" smtClean="0"/>
              <a:t>The</a:t>
            </a:r>
            <a:r>
              <a:rPr kumimoji="1" lang="zh-CN" altLang="en-US" dirty="0" smtClean="0"/>
              <a:t> </a:t>
            </a:r>
            <a:r>
              <a:rPr kumimoji="1" lang="en-US" altLang="zh-CN" dirty="0" smtClean="0"/>
              <a:t>main</a:t>
            </a:r>
            <a:r>
              <a:rPr kumimoji="1" lang="zh-CN" altLang="en-US" dirty="0" smtClean="0"/>
              <a:t> </a:t>
            </a:r>
            <a:r>
              <a:rPr kumimoji="1" lang="en-US" altLang="zh-CN" dirty="0" smtClean="0"/>
              <a:t>idea</a:t>
            </a:r>
            <a:r>
              <a:rPr kumimoji="1" lang="zh-CN" altLang="en-US" dirty="0" smtClean="0"/>
              <a:t> </a:t>
            </a:r>
            <a:r>
              <a:rPr kumimoji="1" lang="en-US" altLang="zh-CN" dirty="0" smtClean="0"/>
              <a:t>is</a:t>
            </a:r>
            <a:r>
              <a:rPr kumimoji="1" lang="zh-CN" altLang="en-US" dirty="0" smtClean="0"/>
              <a:t> </a:t>
            </a:r>
            <a:r>
              <a:rPr kumimoji="1" lang="en-US" altLang="zh-CN" dirty="0" smtClean="0"/>
              <a:t>to</a:t>
            </a:r>
            <a:r>
              <a:rPr kumimoji="1" lang="zh-CN" altLang="en-US" dirty="0" smtClean="0"/>
              <a:t> </a:t>
            </a:r>
            <a:r>
              <a:rPr kumimoji="1" lang="en-US" altLang="zh-CN" dirty="0" smtClean="0"/>
              <a:t>construct</a:t>
            </a:r>
            <a:r>
              <a:rPr kumimoji="1" lang="zh-CN" altLang="en-US" dirty="0" smtClean="0"/>
              <a:t> </a:t>
            </a:r>
            <a:r>
              <a:rPr kumimoji="1" lang="en-US" altLang="zh-CN" dirty="0" smtClean="0"/>
              <a:t>a</a:t>
            </a:r>
            <a:r>
              <a:rPr kumimoji="1" lang="zh-CN" altLang="en-US" dirty="0" smtClean="0"/>
              <a:t> </a:t>
            </a:r>
            <a:r>
              <a:rPr kumimoji="1" lang="en-US" altLang="zh-CN" dirty="0" smtClean="0"/>
              <a:t>contrast</a:t>
            </a:r>
            <a:r>
              <a:rPr kumimoji="1" lang="zh-CN" altLang="en-US" dirty="0" smtClean="0"/>
              <a:t> </a:t>
            </a:r>
            <a:r>
              <a:rPr kumimoji="1" lang="en-US" altLang="zh-CN" dirty="0" smtClean="0"/>
              <a:t>graph</a:t>
            </a:r>
            <a:r>
              <a:rPr kumimoji="1" lang="zh-CN" altLang="en-US" dirty="0" smtClean="0"/>
              <a:t> </a:t>
            </a:r>
            <a:r>
              <a:rPr kumimoji="1" lang="en-US" altLang="zh-CN" dirty="0" smtClean="0"/>
              <a:t>matrix.</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It is derived from the feature-graph matrix</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 but we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set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its</a:t>
            </a:r>
            <a:r>
              <a:rPr lang="zh-CN" altLang="en-US" sz="1200" kern="120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ith</a:t>
            </a:r>
            <a:r>
              <a:rPr lang="en-US" altLang="zh-CN" sz="1200" kern="1200" dirty="0" smtClean="0">
                <a:solidFill>
                  <a:schemeClr val="tx1"/>
                </a:solidFill>
                <a:effectLst/>
                <a:latin typeface="+mn-lt"/>
                <a:ea typeface="+mn-ea"/>
                <a:cs typeface="+mn-cs"/>
              </a:rPr>
              <a:t> row set to 0 if the query has feature fi. Figure 6 shows three query graphs and their corresponding contrast graph matrix for the 4 features and 3 model graphs shown in Figure 4 and Figure 2. </a:t>
            </a:r>
            <a:r>
              <a:rPr lang="da-DK" altLang="zh-CN" dirty="0" smtClean="0"/>
              <a:t>[</a:t>
            </a:r>
            <a:r>
              <a:rPr lang="da-DK" altLang="zh-CN" dirty="0" err="1" smtClean="0"/>
              <a:t>kɑnˈkæt</a:t>
            </a:r>
            <a:r>
              <a:rPr lang="da-DK" altLang="zh-CN" dirty="0" smtClean="0"/>
              <a:t>(</a:t>
            </a:r>
            <a:r>
              <a:rPr lang="da-DK" altLang="zh-CN" dirty="0" err="1" smtClean="0"/>
              <a:t>ə</a:t>
            </a:r>
            <a:r>
              <a:rPr lang="da-DK" altLang="zh-CN" dirty="0" smtClean="0"/>
              <a:t>)ˌ</a:t>
            </a:r>
            <a:r>
              <a:rPr lang="da-DK" altLang="zh-CN" dirty="0" err="1" smtClean="0"/>
              <a:t>neɪt</a:t>
            </a:r>
            <a:r>
              <a:rPr lang="da-DK" altLang="zh-CN" dirty="0" smtClean="0"/>
              <a:t>]</a:t>
            </a:r>
            <a:r>
              <a:rPr lang="zh-CN" altLang="en-US" dirty="0" smtClean="0"/>
              <a:t> </a:t>
            </a:r>
            <a:r>
              <a:rPr lang="en-US" altLang="zh-CN" dirty="0" smtClean="0"/>
              <a:t>Each</a:t>
            </a:r>
            <a:r>
              <a:rPr lang="zh-CN" altLang="en-US" dirty="0" smtClean="0"/>
              <a:t> </a:t>
            </a:r>
            <a:r>
              <a:rPr lang="en-US" altLang="zh-CN" dirty="0" smtClean="0"/>
              <a:t>time</a:t>
            </a:r>
            <a:r>
              <a:rPr lang="zh-CN" altLang="en-US" dirty="0" smtClean="0"/>
              <a:t> </a:t>
            </a:r>
            <a:r>
              <a:rPr lang="en-US" altLang="zh-CN" sz="1200" kern="1200" dirty="0" smtClean="0">
                <a:solidFill>
                  <a:schemeClr val="tx1"/>
                </a:solidFill>
                <a:effectLst/>
                <a:latin typeface="+mn-lt"/>
                <a:ea typeface="+mn-ea"/>
                <a:cs typeface="+mn-cs"/>
              </a:rPr>
              <a:t>select row </a:t>
            </a:r>
            <a:r>
              <a:rPr lang="en-US" altLang="zh-CN" sz="1200" kern="1200" dirty="0" err="1" smtClean="0">
                <a:solidFill>
                  <a:schemeClr val="tx1"/>
                </a:solidFill>
                <a:effectLst/>
                <a:latin typeface="+mn-lt"/>
                <a:ea typeface="+mn-ea"/>
                <a:cs typeface="+mn-cs"/>
              </a:rPr>
              <a:t>i</a:t>
            </a:r>
            <a:r>
              <a:rPr lang="en-US" altLang="zh-CN" sz="1200" kern="1200" dirty="0" smtClean="0">
                <a:solidFill>
                  <a:schemeClr val="tx1"/>
                </a:solidFill>
                <a:effectLst/>
                <a:latin typeface="+mn-lt"/>
                <a:ea typeface="+mn-ea"/>
                <a:cs typeface="+mn-cs"/>
              </a:rPr>
              <a:t> with most non-zero entries in M; then removes this row and all columns covered by it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This process repeats until no row can cover at least r columns. </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a:p>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dirty="0" smtClean="0"/>
              <a:t> </a:t>
            </a:r>
            <a:r>
              <a:rPr lang="en-US" altLang="zh-CN" sz="1200" b="1" kern="1200" dirty="0" smtClean="0">
                <a:solidFill>
                  <a:schemeClr val="tx1"/>
                </a:solidFill>
                <a:effectLst/>
                <a:latin typeface="+mn-lt"/>
                <a:ea typeface="+mn-ea"/>
                <a:cs typeface="+mn-cs"/>
              </a:rPr>
              <a:t>Towards Graph Containment Search and Indexing </a:t>
            </a:r>
            <a:endParaRPr lang="en-US" altLang="zh-CN" dirty="0" smtClean="0"/>
          </a:p>
          <a:p>
            <a:endParaRPr kumimoji="1" lang="zh-CN" altLang="en-US" dirty="0"/>
          </a:p>
        </p:txBody>
      </p:sp>
    </p:spTree>
    <p:extLst>
      <p:ext uri="{BB962C8B-B14F-4D97-AF65-F5344CB8AC3E}">
        <p14:creationId xmlns:p14="http://schemas.microsoft.com/office/powerpoint/2010/main" val="1489561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It</a:t>
            </a:r>
            <a:r>
              <a:rPr kumimoji="1" lang="zh-CN" altLang="en-US" dirty="0" smtClean="0"/>
              <a:t> </a:t>
            </a:r>
            <a:r>
              <a:rPr kumimoji="1" lang="en-US" altLang="zh-CN" dirty="0" smtClean="0"/>
              <a:t>is</a:t>
            </a:r>
            <a:r>
              <a:rPr kumimoji="1" lang="zh-CN" altLang="en-US" dirty="0" smtClean="0"/>
              <a:t> </a:t>
            </a:r>
            <a:r>
              <a:rPr kumimoji="1" lang="en-US" altLang="zh-CN" dirty="0" smtClean="0"/>
              <a:t>the</a:t>
            </a:r>
            <a:r>
              <a:rPr kumimoji="1" lang="zh-CN" altLang="en-US" dirty="0" smtClean="0"/>
              <a:t> </a:t>
            </a:r>
            <a:r>
              <a:rPr kumimoji="1" lang="en-US" altLang="zh-CN" dirty="0" smtClean="0"/>
              <a:t>number</a:t>
            </a:r>
            <a:r>
              <a:rPr kumimoji="1" lang="zh-CN" altLang="en-US" dirty="0" smtClean="0"/>
              <a:t> </a:t>
            </a:r>
            <a:r>
              <a:rPr kumimoji="1" lang="en-US" altLang="zh-CN" dirty="0" smtClean="0"/>
              <a:t>of</a:t>
            </a:r>
            <a:r>
              <a:rPr kumimoji="1" lang="zh-CN" altLang="en-US" dirty="0" smtClean="0"/>
              <a:t> </a:t>
            </a:r>
            <a:r>
              <a:rPr kumimoji="1" lang="en-US" altLang="zh-CN" dirty="0" smtClean="0"/>
              <a:t>extra</a:t>
            </a:r>
            <a:r>
              <a:rPr kumimoji="1" lang="zh-CN" altLang="en-US" dirty="0" smtClean="0"/>
              <a:t> </a:t>
            </a:r>
            <a:r>
              <a:rPr kumimoji="1" lang="en-US" altLang="zh-CN" dirty="0" smtClean="0"/>
              <a:t>edges</a:t>
            </a:r>
            <a:r>
              <a:rPr kumimoji="1" lang="zh-CN" altLang="en-US" dirty="0" smtClean="0"/>
              <a:t> </a:t>
            </a:r>
            <a:r>
              <a:rPr kumimoji="1" lang="en-US" altLang="zh-CN" dirty="0" smtClean="0"/>
              <a:t>contained</a:t>
            </a:r>
            <a:r>
              <a:rPr kumimoji="1" lang="zh-CN" altLang="en-US" dirty="0" smtClean="0"/>
              <a:t> </a:t>
            </a:r>
            <a:r>
              <a:rPr kumimoji="1" lang="en-US" altLang="zh-CN" dirty="0" smtClean="0"/>
              <a:t>by</a:t>
            </a:r>
            <a:r>
              <a:rPr kumimoji="1" lang="zh-CN" altLang="en-US" dirty="0" smtClean="0"/>
              <a:t>  </a:t>
            </a:r>
            <a:r>
              <a:rPr kumimoji="1" lang="en-US" altLang="zh-CN" dirty="0" smtClean="0"/>
              <a:t>G.</a:t>
            </a:r>
            <a:endParaRPr kumimoji="1" lang="zh-CN" altLang="en-US" dirty="0"/>
          </a:p>
        </p:txBody>
      </p:sp>
    </p:spTree>
    <p:extLst>
      <p:ext uri="{BB962C8B-B14F-4D97-AF65-F5344CB8AC3E}">
        <p14:creationId xmlns:p14="http://schemas.microsoft.com/office/powerpoint/2010/main" val="2661694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sz="1200" kern="1200" dirty="0" smtClean="0">
                <a:solidFill>
                  <a:schemeClr val="tx1"/>
                </a:solidFill>
                <a:effectLst/>
                <a:latin typeface="+mn-lt"/>
                <a:ea typeface="+mn-ea"/>
                <a:cs typeface="+mn-cs"/>
              </a:rPr>
              <a:t>The graph g in the left side is a data graph. The right side of figure shows the framework of SG-</a:t>
            </a:r>
            <a:r>
              <a:rPr lang="en-US" altLang="zh-CN" sz="1200" kern="1200" dirty="0" err="1" smtClean="0">
                <a:solidFill>
                  <a:schemeClr val="tx1"/>
                </a:solidFill>
                <a:effectLst/>
                <a:latin typeface="+mn-lt"/>
                <a:ea typeface="+mn-ea"/>
                <a:cs typeface="+mn-cs"/>
              </a:rPr>
              <a:t>Enum</a:t>
            </a:r>
            <a:r>
              <a:rPr lang="en-US" altLang="zh-CN" sz="1200" kern="1200" dirty="0" smtClean="0">
                <a:solidFill>
                  <a:schemeClr val="tx1"/>
                </a:solidFill>
                <a:effectLst/>
                <a:latin typeface="+mn-lt"/>
                <a:ea typeface="+mn-ea"/>
                <a:cs typeface="+mn-cs"/>
              </a:rPr>
              <a:t> index. Assuming the threshold </a:t>
            </a:r>
            <a:r>
              <a:rPr lang="en-US" altLang="zh-CN" sz="1200" kern="1200" dirty="0" err="1" smtClean="0">
                <a:solidFill>
                  <a:schemeClr val="tx1"/>
                </a:solidFill>
                <a:effectLst/>
                <a:latin typeface="+mn-lt"/>
                <a:ea typeface="+mn-ea"/>
                <a:cs typeface="+mn-cs"/>
              </a:rPr>
              <a:t>σ</a:t>
            </a:r>
            <a:r>
              <a:rPr lang="en-US" altLang="zh-CN" sz="1200" kern="1200" dirty="0" smtClean="0">
                <a:solidFill>
                  <a:schemeClr val="tx1"/>
                </a:solidFill>
                <a:effectLst/>
                <a:latin typeface="+mn-lt"/>
                <a:ea typeface="+mn-ea"/>
                <a:cs typeface="+mn-cs"/>
              </a:rPr>
              <a:t> = 1, the data graph g has four </a:t>
            </a:r>
            <a:r>
              <a:rPr lang="en-US" altLang="zh-CN" sz="1200" kern="1200" dirty="0" err="1" smtClean="0">
                <a:solidFill>
                  <a:schemeClr val="tx1"/>
                </a:solidFill>
                <a:effectLst/>
                <a:latin typeface="+mn-lt"/>
                <a:ea typeface="+mn-ea"/>
                <a:cs typeface="+mn-cs"/>
              </a:rPr>
              <a:t>subgraphs</a:t>
            </a:r>
            <a:r>
              <a:rPr lang="en-US" altLang="zh-CN" sz="1200" kern="1200" dirty="0" smtClean="0">
                <a:solidFill>
                  <a:schemeClr val="tx1"/>
                </a:solidFill>
                <a:effectLst/>
                <a:latin typeface="+mn-lt"/>
                <a:ea typeface="+mn-ea"/>
                <a:cs typeface="+mn-cs"/>
              </a:rPr>
              <a:t> which miss exactly one edge. These </a:t>
            </a:r>
            <a:r>
              <a:rPr lang="en-US" altLang="zh-CN" sz="1200" kern="1200" dirty="0" err="1" smtClean="0">
                <a:solidFill>
                  <a:schemeClr val="tx1"/>
                </a:solidFill>
                <a:effectLst/>
                <a:latin typeface="+mn-lt"/>
                <a:ea typeface="+mn-ea"/>
                <a:cs typeface="+mn-cs"/>
              </a:rPr>
              <a:t>subgraphs</a:t>
            </a:r>
            <a:r>
              <a:rPr lang="en-US" altLang="zh-CN" sz="1200" kern="1200" dirty="0" smtClean="0">
                <a:solidFill>
                  <a:schemeClr val="tx1"/>
                </a:solidFill>
                <a:effectLst/>
                <a:latin typeface="+mn-lt"/>
                <a:ea typeface="+mn-ea"/>
                <a:cs typeface="+mn-cs"/>
              </a:rPr>
              <a:t> are called g</a:t>
            </a:r>
            <a:r>
              <a:rPr lang="en-US" altLang="zh-CN" sz="1200" i="1" kern="1200" dirty="0" smtClean="0">
                <a:solidFill>
                  <a:schemeClr val="tx1"/>
                </a:solidFill>
                <a:effectLst/>
                <a:latin typeface="+mn-lt"/>
                <a:ea typeface="+mn-ea"/>
                <a:cs typeface="+mn-cs"/>
              </a:rPr>
              <a:t>’s </a:t>
            </a:r>
            <a:r>
              <a:rPr lang="en-US" altLang="zh-CN" sz="1200" kern="1200" dirty="0" err="1" smtClean="0">
                <a:solidFill>
                  <a:schemeClr val="tx1"/>
                </a:solidFill>
                <a:effectLst/>
                <a:latin typeface="+mn-lt"/>
                <a:ea typeface="+mn-ea"/>
                <a:cs typeface="+mn-cs"/>
              </a:rPr>
              <a:t>σ</a:t>
            </a:r>
            <a:r>
              <a:rPr lang="en-US" altLang="zh-CN" sz="1200" i="1" kern="1200" dirty="0" smtClean="0">
                <a:solidFill>
                  <a:schemeClr val="tx1"/>
                </a:solidFill>
                <a:effectLst/>
                <a:latin typeface="+mn-lt"/>
                <a:ea typeface="+mn-ea"/>
                <a:cs typeface="+mn-cs"/>
              </a:rPr>
              <a:t>-missing </a:t>
            </a:r>
            <a:r>
              <a:rPr lang="en-US" altLang="zh-CN" sz="1200" i="1" kern="1200" dirty="0" err="1" smtClean="0">
                <a:solidFill>
                  <a:schemeClr val="tx1"/>
                </a:solidFill>
                <a:effectLst/>
                <a:latin typeface="+mn-lt"/>
                <a:ea typeface="+mn-ea"/>
                <a:cs typeface="+mn-cs"/>
              </a:rPr>
              <a:t>subgraphs</a:t>
            </a:r>
            <a:r>
              <a:rPr lang="en-US" altLang="zh-CN" sz="1200" kern="1200" dirty="0" smtClean="0">
                <a:solidFill>
                  <a:schemeClr val="tx1"/>
                </a:solidFill>
                <a:effectLst/>
                <a:latin typeface="+mn-lt"/>
                <a:ea typeface="+mn-ea"/>
                <a:cs typeface="+mn-cs"/>
              </a:rPr>
              <a:t>(Isomorphic </a:t>
            </a:r>
            <a:r>
              <a:rPr lang="en-US" altLang="zh-CN" sz="1200" kern="1200" dirty="0" err="1" smtClean="0">
                <a:solidFill>
                  <a:schemeClr val="tx1"/>
                </a:solidFill>
                <a:effectLst/>
                <a:latin typeface="+mn-lt"/>
                <a:ea typeface="+mn-ea"/>
                <a:cs typeface="+mn-cs"/>
              </a:rPr>
              <a:t>subgraphs</a:t>
            </a:r>
            <a:r>
              <a:rPr lang="en-US" altLang="zh-CN" sz="1200" kern="1200" dirty="0" smtClean="0">
                <a:solidFill>
                  <a:schemeClr val="tx1"/>
                </a:solidFill>
                <a:effectLst/>
                <a:latin typeface="+mn-lt"/>
                <a:ea typeface="+mn-ea"/>
                <a:cs typeface="+mn-cs"/>
              </a:rPr>
              <a:t> are removed). The four </a:t>
            </a:r>
            <a:r>
              <a:rPr lang="en-US" altLang="zh-CN" sz="1200" kern="1200" dirty="0" err="1" smtClean="0">
                <a:solidFill>
                  <a:schemeClr val="tx1"/>
                </a:solidFill>
                <a:effectLst/>
                <a:latin typeface="+mn-lt"/>
                <a:ea typeface="+mn-ea"/>
                <a:cs typeface="+mn-cs"/>
              </a:rPr>
              <a:t>subgraphs</a:t>
            </a:r>
            <a:r>
              <a:rPr lang="en-US" altLang="zh-CN" sz="1200" kern="1200" dirty="0" smtClean="0">
                <a:solidFill>
                  <a:schemeClr val="tx1"/>
                </a:solidFill>
                <a:effectLst/>
                <a:latin typeface="+mn-lt"/>
                <a:ea typeface="+mn-ea"/>
                <a:cs typeface="+mn-cs"/>
              </a:rPr>
              <a:t> are shown as SG1, SG2, SG3 and SG4. In </a:t>
            </a:r>
            <a:r>
              <a:rPr lang="en-US" altLang="zh-CN" sz="1200" kern="1200" dirty="0" err="1" smtClean="0">
                <a:solidFill>
                  <a:schemeClr val="tx1"/>
                </a:solidFill>
                <a:effectLst/>
                <a:latin typeface="+mn-lt"/>
                <a:ea typeface="+mn-ea"/>
                <a:cs typeface="+mn-cs"/>
              </a:rPr>
              <a:t>σ</a:t>
            </a:r>
            <a:r>
              <a:rPr lang="en-US" altLang="zh-CN" sz="1200" kern="1200" dirty="0" smtClean="0">
                <a:solidFill>
                  <a:schemeClr val="tx1"/>
                </a:solidFill>
                <a:effectLst/>
                <a:latin typeface="+mn-lt"/>
                <a:ea typeface="+mn-ea"/>
                <a:cs typeface="+mn-cs"/>
              </a:rPr>
              <a:t>-missing common </a:t>
            </a:r>
            <a:r>
              <a:rPr lang="en-US" altLang="zh-CN" sz="1200" kern="1200" dirty="0" err="1" smtClean="0">
                <a:solidFill>
                  <a:schemeClr val="tx1"/>
                </a:solidFill>
                <a:effectLst/>
                <a:latin typeface="+mn-lt"/>
                <a:ea typeface="+mn-ea"/>
                <a:cs typeface="+mn-cs"/>
              </a:rPr>
              <a:t>subgraph</a:t>
            </a:r>
            <a:r>
              <a:rPr lang="en-US" altLang="zh-CN" sz="1200" kern="1200" dirty="0" smtClean="0">
                <a:solidFill>
                  <a:schemeClr val="tx1"/>
                </a:solidFill>
                <a:effectLst/>
                <a:latin typeface="+mn-lt"/>
                <a:ea typeface="+mn-ea"/>
                <a:cs typeface="+mn-cs"/>
              </a:rPr>
              <a:t> detection, |g| − |</a:t>
            </a:r>
            <a:r>
              <a:rPr lang="en-US" altLang="zh-CN" sz="1200" kern="1200" dirty="0" err="1" smtClean="0">
                <a:solidFill>
                  <a:schemeClr val="tx1"/>
                </a:solidFill>
                <a:effectLst/>
                <a:latin typeface="+mn-lt"/>
                <a:ea typeface="+mn-ea"/>
                <a:cs typeface="+mn-cs"/>
              </a:rPr>
              <a:t>cs</a:t>
            </a:r>
            <a:r>
              <a:rPr lang="en-US" altLang="zh-CN" sz="1200" kern="1200" dirty="0" smtClean="0">
                <a:solidFill>
                  <a:schemeClr val="tx1"/>
                </a:solidFill>
                <a:effectLst/>
                <a:latin typeface="+mn-lt"/>
                <a:ea typeface="+mn-ea"/>
                <a:cs typeface="+mn-cs"/>
              </a:rPr>
              <a:t>(q, g)| ≤ </a:t>
            </a:r>
            <a:r>
              <a:rPr lang="en-US" altLang="zh-CN" sz="1200" kern="1200" dirty="0" err="1" smtClean="0">
                <a:solidFill>
                  <a:schemeClr val="tx1"/>
                </a:solidFill>
                <a:effectLst/>
                <a:latin typeface="+mn-lt"/>
                <a:ea typeface="+mn-ea"/>
                <a:cs typeface="+mn-cs"/>
              </a:rPr>
              <a:t>σ</a:t>
            </a:r>
            <a:r>
              <a:rPr lang="en-US" altLang="zh-CN" sz="1200" kern="1200" dirty="0" smtClean="0">
                <a:solidFill>
                  <a:schemeClr val="tx1"/>
                </a:solidFill>
                <a:effectLst/>
                <a:latin typeface="+mn-lt"/>
                <a:ea typeface="+mn-ea"/>
                <a:cs typeface="+mn-cs"/>
              </a:rPr>
              <a:t> is satisfied if and only if at least one of these four </a:t>
            </a:r>
            <a:r>
              <a:rPr lang="en-US" altLang="zh-CN" sz="1200" kern="1200" dirty="0" err="1" smtClean="0">
                <a:solidFill>
                  <a:schemeClr val="tx1"/>
                </a:solidFill>
                <a:effectLst/>
                <a:latin typeface="+mn-lt"/>
                <a:ea typeface="+mn-ea"/>
                <a:cs typeface="+mn-cs"/>
              </a:rPr>
              <a:t>subgraphs</a:t>
            </a:r>
            <a:r>
              <a:rPr lang="en-US" altLang="zh-CN" sz="1200" kern="1200" dirty="0" smtClean="0">
                <a:solidFill>
                  <a:schemeClr val="tx1"/>
                </a:solidFill>
                <a:effectLst/>
                <a:latin typeface="+mn-lt"/>
                <a:ea typeface="+mn-ea"/>
                <a:cs typeface="+mn-cs"/>
              </a:rPr>
              <a:t> is contained by q.</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altLang="zh-CN"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sz="1200" kern="1200" dirty="0" smtClean="0">
                <a:solidFill>
                  <a:schemeClr val="tx1"/>
                </a:solidFill>
                <a:effectLst/>
                <a:latin typeface="+mn-lt"/>
                <a:ea typeface="+mn-ea"/>
                <a:cs typeface="+mn-cs"/>
              </a:rPr>
              <a:t>The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intuition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that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if</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q</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contains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any</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of</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these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four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graphs,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distance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of</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with</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respect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q</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less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than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delta.</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this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problem</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can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be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converted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a:t>
            </a:r>
            <a:r>
              <a:rPr lang="zh-CN" altLang="en-US" sz="1200" kern="120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subgraph</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containment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search. </a:t>
            </a:r>
            <a:endParaRPr lang="en-US" altLang="zh-CN" dirty="0" smtClean="0"/>
          </a:p>
          <a:p>
            <a:endParaRPr kumimoji="1" lang="zh-CN" altLang="en-US" dirty="0"/>
          </a:p>
        </p:txBody>
      </p:sp>
    </p:spTree>
    <p:extLst>
      <p:ext uri="{BB962C8B-B14F-4D97-AF65-F5344CB8AC3E}">
        <p14:creationId xmlns:p14="http://schemas.microsoft.com/office/powerpoint/2010/main" val="3842511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The </a:t>
            </a:r>
            <a:r>
              <a:rPr lang="en-US" altLang="zh-CN" sz="1200" kern="1200" dirty="0" err="1" smtClean="0">
                <a:solidFill>
                  <a:schemeClr val="tx1"/>
                </a:solidFill>
                <a:effectLst/>
                <a:latin typeface="+mn-lt"/>
                <a:ea typeface="+mn-ea"/>
                <a:cs typeface="+mn-cs"/>
              </a:rPr>
              <a:t>σ</a:t>
            </a:r>
            <a:r>
              <a:rPr lang="en-US" altLang="zh-CN" sz="1200" kern="1200" dirty="0" smtClean="0">
                <a:solidFill>
                  <a:schemeClr val="tx1"/>
                </a:solidFill>
                <a:effectLst/>
                <a:latin typeface="+mn-lt"/>
                <a:ea typeface="+mn-ea"/>
                <a:cs typeface="+mn-cs"/>
              </a:rPr>
              <a:t>-missing </a:t>
            </a:r>
            <a:r>
              <a:rPr lang="en-US" altLang="zh-CN" sz="1200" kern="1200" dirty="0" err="1" smtClean="0">
                <a:solidFill>
                  <a:schemeClr val="tx1"/>
                </a:solidFill>
                <a:effectLst/>
                <a:latin typeface="+mn-lt"/>
                <a:ea typeface="+mn-ea"/>
                <a:cs typeface="+mn-cs"/>
              </a:rPr>
              <a:t>subgraphs</a:t>
            </a:r>
            <a:r>
              <a:rPr lang="en-US" altLang="zh-CN" sz="1200" kern="1200" dirty="0" smtClean="0">
                <a:solidFill>
                  <a:schemeClr val="tx1"/>
                </a:solidFill>
                <a:effectLst/>
                <a:latin typeface="+mn-lt"/>
                <a:ea typeface="+mn-ea"/>
                <a:cs typeface="+mn-cs"/>
              </a:rPr>
              <a:t> are clustered to a tree of </a:t>
            </a:r>
            <a:r>
              <a:rPr lang="en-US" altLang="zh-CN" sz="1200" kern="1200" dirty="0" err="1" smtClean="0">
                <a:solidFill>
                  <a:schemeClr val="tx1"/>
                </a:solidFill>
                <a:effectLst/>
                <a:latin typeface="+mn-lt"/>
                <a:ea typeface="+mn-ea"/>
                <a:cs typeface="+mn-cs"/>
              </a:rPr>
              <a:t>subgraphs</a:t>
            </a:r>
            <a:r>
              <a:rPr lang="en-US" altLang="zh-CN" sz="1200" kern="1200" dirty="0" smtClean="0">
                <a:solidFill>
                  <a:schemeClr val="tx1"/>
                </a:solidFill>
                <a:effectLst/>
                <a:latin typeface="+mn-lt"/>
                <a:ea typeface="+mn-ea"/>
                <a:cs typeface="+mn-cs"/>
              </a:rPr>
              <a:t>. The non-leaf nodes are the maximum common </a:t>
            </a:r>
            <a:r>
              <a:rPr lang="en-US" altLang="zh-CN" sz="1200" kern="1200" dirty="0" err="1" smtClean="0">
                <a:solidFill>
                  <a:schemeClr val="tx1"/>
                </a:solidFill>
                <a:effectLst/>
                <a:latin typeface="+mn-lt"/>
                <a:ea typeface="+mn-ea"/>
                <a:cs typeface="+mn-cs"/>
              </a:rPr>
              <a:t>subgraphs</a:t>
            </a:r>
            <a:r>
              <a:rPr lang="en-US" altLang="zh-CN" sz="1200" kern="1200" dirty="0" smtClean="0">
                <a:solidFill>
                  <a:schemeClr val="tx1"/>
                </a:solidFill>
                <a:effectLst/>
                <a:latin typeface="+mn-lt"/>
                <a:ea typeface="+mn-ea"/>
                <a:cs typeface="+mn-cs"/>
              </a:rPr>
              <a:t> of its children, denoted as S S </a:t>
            </a:r>
            <a:r>
              <a:rPr lang="en-US" altLang="zh-CN" sz="1200" kern="1200" dirty="0" err="1" smtClean="0">
                <a:solidFill>
                  <a:schemeClr val="tx1"/>
                </a:solidFill>
                <a:effectLst/>
                <a:latin typeface="+mn-lt"/>
                <a:ea typeface="+mn-ea"/>
                <a:cs typeface="+mn-cs"/>
              </a:rPr>
              <a:t>Gx</a:t>
            </a:r>
            <a:r>
              <a:rPr lang="en-US" altLang="zh-CN" sz="1200" kern="1200" dirty="0" smtClean="0">
                <a:solidFill>
                  <a:schemeClr val="tx1"/>
                </a:solidFill>
                <a:effectLst/>
                <a:latin typeface="+mn-lt"/>
                <a:ea typeface="+mn-ea"/>
                <a:cs typeface="+mn-cs"/>
              </a:rPr>
              <a:t> . For example, the node S S G1234 is the maximum common </a:t>
            </a:r>
            <a:r>
              <a:rPr lang="en-US" altLang="zh-CN" sz="1200" kern="1200" dirty="0" err="1" smtClean="0">
                <a:solidFill>
                  <a:schemeClr val="tx1"/>
                </a:solidFill>
                <a:effectLst/>
                <a:latin typeface="+mn-lt"/>
                <a:ea typeface="+mn-ea"/>
                <a:cs typeface="+mn-cs"/>
              </a:rPr>
              <a:t>subgraph</a:t>
            </a:r>
            <a:r>
              <a:rPr lang="en-US" altLang="zh-CN" sz="1200" kern="1200" dirty="0" smtClean="0">
                <a:solidFill>
                  <a:schemeClr val="tx1"/>
                </a:solidFill>
                <a:effectLst/>
                <a:latin typeface="+mn-lt"/>
                <a:ea typeface="+mn-ea"/>
                <a:cs typeface="+mn-cs"/>
              </a:rPr>
              <a:t> of SG1, SG2, SG3, SG4. </a:t>
            </a:r>
            <a:endParaRPr lang="en-US" altLang="zh-CN" dirty="0" smtClean="0"/>
          </a:p>
          <a:p>
            <a:endParaRPr kumimoji="1" lang="zh-CN" altLang="en-US" dirty="0"/>
          </a:p>
        </p:txBody>
      </p:sp>
    </p:spTree>
    <p:extLst>
      <p:ext uri="{BB962C8B-B14F-4D97-AF65-F5344CB8AC3E}">
        <p14:creationId xmlns:p14="http://schemas.microsoft.com/office/powerpoint/2010/main" val="231163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The MCS will be the root node of the global index tree. We will introduce a virtual node if no such MCS could be found. All of these </a:t>
            </a:r>
            <a:r>
              <a:rPr lang="en-US" altLang="zh-CN" sz="1200" kern="1200" dirty="0" err="1" smtClean="0">
                <a:solidFill>
                  <a:schemeClr val="tx1"/>
                </a:solidFill>
                <a:effectLst/>
                <a:latin typeface="+mn-lt"/>
                <a:ea typeface="+mn-ea"/>
                <a:cs typeface="+mn-cs"/>
              </a:rPr>
              <a:t>subgraphs</a:t>
            </a:r>
            <a:r>
              <a:rPr lang="en-US" altLang="zh-CN" sz="1200" kern="1200" dirty="0" smtClean="0">
                <a:solidFill>
                  <a:schemeClr val="tx1"/>
                </a:solidFill>
                <a:effectLst/>
                <a:latin typeface="+mn-lt"/>
                <a:ea typeface="+mn-ea"/>
                <a:cs typeface="+mn-cs"/>
              </a:rPr>
              <a:t> and the root node will be passed to algorithm 5 as an input. Algorithm 5 will divide these </a:t>
            </a:r>
            <a:r>
              <a:rPr lang="en-US" altLang="zh-CN" sz="1200" kern="1200" dirty="0" err="1" smtClean="0">
                <a:solidFill>
                  <a:schemeClr val="tx1"/>
                </a:solidFill>
                <a:effectLst/>
                <a:latin typeface="+mn-lt"/>
                <a:ea typeface="+mn-ea"/>
                <a:cs typeface="+mn-cs"/>
              </a:rPr>
              <a:t>subgraphs</a:t>
            </a:r>
            <a:r>
              <a:rPr lang="en-US" altLang="zh-CN" sz="1200" kern="1200" dirty="0" smtClean="0">
                <a:solidFill>
                  <a:schemeClr val="tx1"/>
                </a:solidFill>
                <a:effectLst/>
                <a:latin typeface="+mn-lt"/>
                <a:ea typeface="+mn-ea"/>
                <a:cs typeface="+mn-cs"/>
              </a:rPr>
              <a:t> into two groups to maximize the sharing of extension edges. </a:t>
            </a:r>
            <a:endParaRPr lang="en-US" altLang="zh-CN" dirty="0" smtClean="0"/>
          </a:p>
          <a:p>
            <a:endParaRPr kumimoji="1" lang="zh-CN" altLang="en-US" dirty="0"/>
          </a:p>
        </p:txBody>
      </p:sp>
    </p:spTree>
    <p:extLst>
      <p:ext uri="{BB962C8B-B14F-4D97-AF65-F5344CB8AC3E}">
        <p14:creationId xmlns:p14="http://schemas.microsoft.com/office/powerpoint/2010/main" val="956821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The bottom-up algorithm </a:t>
            </a:r>
            <a:r>
              <a:rPr lang="en-US" altLang="zh-CN" sz="1200" kern="1200" dirty="0" err="1" smtClean="0">
                <a:solidFill>
                  <a:schemeClr val="tx1"/>
                </a:solidFill>
                <a:effectLst/>
                <a:latin typeface="+mn-lt"/>
                <a:ea typeface="+mn-ea"/>
                <a:cs typeface="+mn-cs"/>
              </a:rPr>
              <a:t>opti</a:t>
            </a:r>
            <a:r>
              <a:rPr lang="en-US" altLang="zh-CN" sz="1200" kern="120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mize</a:t>
            </a:r>
            <a:r>
              <a:rPr lang="en-US" altLang="zh-CN" sz="1200" kern="1200" dirty="0" smtClean="0">
                <a:solidFill>
                  <a:schemeClr val="tx1"/>
                </a:solidFill>
                <a:effectLst/>
                <a:latin typeface="+mn-lt"/>
                <a:ea typeface="+mn-ea"/>
                <a:cs typeface="+mn-cs"/>
              </a:rPr>
              <a:t> the index by reducing the search breadth. The edges in each </a:t>
            </a:r>
            <a:r>
              <a:rPr lang="en-US" altLang="zh-CN" sz="1200" kern="1200" dirty="0" err="1" smtClean="0">
                <a:solidFill>
                  <a:schemeClr val="tx1"/>
                </a:solidFill>
                <a:effectLst/>
                <a:latin typeface="+mn-lt"/>
                <a:ea typeface="+mn-ea"/>
                <a:cs typeface="+mn-cs"/>
              </a:rPr>
              <a:t>σ</a:t>
            </a:r>
            <a:r>
              <a:rPr lang="en-US" altLang="zh-CN" sz="1200" kern="1200" dirty="0" smtClean="0">
                <a:solidFill>
                  <a:schemeClr val="tx1"/>
                </a:solidFill>
                <a:effectLst/>
                <a:latin typeface="+mn-lt"/>
                <a:ea typeface="+mn-ea"/>
                <a:cs typeface="+mn-cs"/>
              </a:rPr>
              <a:t>-missing </a:t>
            </a:r>
            <a:r>
              <a:rPr lang="en-US" altLang="zh-CN" sz="1200" kern="1200" dirty="0" err="1" smtClean="0">
                <a:solidFill>
                  <a:schemeClr val="tx1"/>
                </a:solidFill>
                <a:effectLst/>
                <a:latin typeface="+mn-lt"/>
                <a:ea typeface="+mn-ea"/>
                <a:cs typeface="+mn-cs"/>
              </a:rPr>
              <a:t>subgraph</a:t>
            </a:r>
            <a:r>
              <a:rPr lang="en-US" altLang="zh-CN" sz="1200" kern="1200" dirty="0" smtClean="0">
                <a:solidFill>
                  <a:schemeClr val="tx1"/>
                </a:solidFill>
                <a:effectLst/>
                <a:latin typeface="+mn-lt"/>
                <a:ea typeface="+mn-ea"/>
                <a:cs typeface="+mn-cs"/>
              </a:rPr>
              <a:t> are sorted to minimize the search breadth. </a:t>
            </a:r>
            <a:endParaRPr lang="en-US" altLang="zh-CN" dirty="0" smtClean="0"/>
          </a:p>
          <a:p>
            <a:endParaRPr kumimoji="1" lang="zh-CN" altLang="en-US" dirty="0"/>
          </a:p>
        </p:txBody>
      </p:sp>
    </p:spTree>
    <p:extLst>
      <p:ext uri="{BB962C8B-B14F-4D97-AF65-F5344CB8AC3E}">
        <p14:creationId xmlns:p14="http://schemas.microsoft.com/office/powerpoint/2010/main" val="2855312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1571" name="Rectangle 3"/>
          <p:cNvSpPr>
            <a:spLocks noGrp="1" noChangeArrowheads="1"/>
          </p:cNvSpPr>
          <p:nvPr>
            <p:ph type="body" idx="1"/>
          </p:nvPr>
        </p:nvSpPr>
        <p:spPr/>
        <p:txBody>
          <a:bodyPr/>
          <a:lstStyle/>
          <a:p>
            <a:pPr>
              <a:defRPr/>
            </a:pPr>
            <a:r>
              <a:rPr kumimoji="0" lang="en-US" altLang="zh-CN" smtClean="0">
                <a:cs typeface="+mn-cs"/>
              </a:rPr>
              <a:t>Suppose we have graph database D = {g1, g2, g3}. For a query q, we want to find top-k graphs that are most similar to a this query.</a:t>
            </a:r>
          </a:p>
          <a:p>
            <a:pPr>
              <a:defRPr/>
            </a:pPr>
            <a:endParaRPr kumimoji="0" lang="en-US" altLang="zh-CN" smtClean="0">
              <a:cs typeface="+mn-cs"/>
            </a:endParaRPr>
          </a:p>
          <a:p>
            <a:pPr>
              <a:defRPr/>
            </a:pPr>
            <a:r>
              <a:rPr kumimoji="0" lang="en-GB" smtClean="0">
                <a:cs typeface="+mn-cs"/>
              </a:rPr>
              <a:t>So the problem we are going to solve is  to </a:t>
            </a:r>
            <a:r>
              <a:rPr kumimoji="0" lang="en-US" altLang="zh-CN" smtClean="0"/>
              <a:t>find top-k graphs in a graph database </a:t>
            </a:r>
            <a:r>
              <a:rPr kumimoji="0" lang="en-US" altLang="zh-CN" i="1" smtClean="0">
                <a:latin typeface="Times New Roman" charset="0"/>
              </a:rPr>
              <a:t>D</a:t>
            </a:r>
            <a:r>
              <a:rPr kumimoji="0" lang="en-US" altLang="zh-CN" smtClean="0"/>
              <a:t> that are most similar to a query graph </a:t>
            </a:r>
            <a:r>
              <a:rPr kumimoji="0" lang="en-US" altLang="zh-CN" i="1" smtClean="0">
                <a:latin typeface="Times New Roman" charset="0"/>
              </a:rPr>
              <a:t>q.</a:t>
            </a:r>
          </a:p>
          <a:p>
            <a:pPr>
              <a:defRPr/>
            </a:pPr>
            <a:endParaRPr kumimoji="0" lang="en-GB" altLang="zh-CN" i="1" smtClean="0">
              <a:latin typeface="Times New Roman" charset="0"/>
            </a:endParaRPr>
          </a:p>
          <a:p>
            <a:pPr>
              <a:defRPr/>
            </a:pPr>
            <a:r>
              <a:rPr kumimoji="0" lang="en-GB" altLang="zh-CN" i="1" smtClean="0">
                <a:latin typeface="Times New Roman" charset="0"/>
              </a:rPr>
              <a:t>Such a problem have a wide range of applications.</a:t>
            </a:r>
          </a:p>
          <a:p>
            <a:pPr>
              <a:defRPr/>
            </a:pPr>
            <a:r>
              <a:rPr kumimoji="0" lang="en-GB" altLang="zh-CN" smtClean="0"/>
              <a:t>For example, finding top-k images that are most similar to a query image, or finding top-k chemical compound structures that are most similar to a query chemical compound structure.</a:t>
            </a:r>
            <a:endParaRPr kumimoji="0" lang="en-GB" smtClean="0">
              <a:cs typeface="+mn-cs"/>
            </a:endParaRPr>
          </a:p>
        </p:txBody>
      </p:sp>
    </p:spTree>
    <p:extLst>
      <p:ext uri="{BB962C8B-B14F-4D97-AF65-F5344CB8AC3E}">
        <p14:creationId xmlns:p14="http://schemas.microsoft.com/office/powerpoint/2010/main" val="919618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indent="-342900">
              <a:buFont typeface="Arial" pitchFamily="34" charset="0"/>
              <a:buChar char="•"/>
            </a:pPr>
            <a:r>
              <a:rPr lang="en-US" altLang="zh-CN" sz="1200" dirty="0" smtClean="0">
                <a:solidFill>
                  <a:srgbClr val="FF0000"/>
                </a:solidFill>
                <a:latin typeface="Candara" pitchFamily="34" charset="0"/>
                <a:sym typeface="Comic Sans MS" pitchFamily="66" charset="0"/>
              </a:rPr>
              <a:t>Graph</a:t>
            </a:r>
            <a:r>
              <a:rPr lang="zh-CN" altLang="en-US" sz="1200" dirty="0" smtClean="0">
                <a:solidFill>
                  <a:srgbClr val="FF0000"/>
                </a:solidFill>
                <a:latin typeface="Candara" pitchFamily="34" charset="0"/>
                <a:sym typeface="Comic Sans MS" pitchFamily="66" charset="0"/>
              </a:rPr>
              <a:t> </a:t>
            </a:r>
            <a:r>
              <a:rPr lang="en-US" altLang="zh-CN" sz="1200" dirty="0" smtClean="0">
                <a:solidFill>
                  <a:srgbClr val="FF0000"/>
                </a:solidFill>
                <a:latin typeface="Candara" pitchFamily="34" charset="0"/>
                <a:sym typeface="Comic Sans MS" pitchFamily="66" charset="0"/>
              </a:rPr>
              <a:t>also</a:t>
            </a:r>
            <a:r>
              <a:rPr lang="zh-CN" altLang="en-US" sz="1200" dirty="0" smtClean="0">
                <a:solidFill>
                  <a:srgbClr val="FF0000"/>
                </a:solidFill>
                <a:latin typeface="Candara" pitchFamily="34" charset="0"/>
                <a:sym typeface="Comic Sans MS" pitchFamily="66" charset="0"/>
              </a:rPr>
              <a:t> </a:t>
            </a:r>
            <a:r>
              <a:rPr lang="en-US" altLang="zh-CN" sz="1200" dirty="0" smtClean="0">
                <a:solidFill>
                  <a:srgbClr val="FF0000"/>
                </a:solidFill>
                <a:latin typeface="Candara" pitchFamily="34" charset="0"/>
                <a:sym typeface="Comic Sans MS" pitchFamily="66" charset="0"/>
              </a:rPr>
              <a:t>have</a:t>
            </a:r>
            <a:r>
              <a:rPr lang="zh-CN" altLang="en-US" sz="1200" dirty="0" smtClean="0">
                <a:solidFill>
                  <a:srgbClr val="FF0000"/>
                </a:solidFill>
                <a:latin typeface="Candara" pitchFamily="34" charset="0"/>
                <a:sym typeface="Comic Sans MS" pitchFamily="66" charset="0"/>
              </a:rPr>
              <a:t> </a:t>
            </a:r>
            <a:r>
              <a:rPr lang="en-US" altLang="zh-CN" sz="1200" dirty="0" smtClean="0">
                <a:solidFill>
                  <a:srgbClr val="FF0000"/>
                </a:solidFill>
                <a:latin typeface="Candara" pitchFamily="34" charset="0"/>
                <a:sym typeface="Comic Sans MS" pitchFamily="66" charset="0"/>
              </a:rPr>
              <a:t>a</a:t>
            </a:r>
            <a:r>
              <a:rPr lang="zh-CN" altLang="en-US" sz="1200" dirty="0" smtClean="0">
                <a:solidFill>
                  <a:srgbClr val="FF0000"/>
                </a:solidFill>
                <a:latin typeface="Candara" pitchFamily="34" charset="0"/>
                <a:sym typeface="Comic Sans MS" pitchFamily="66" charset="0"/>
              </a:rPr>
              <a:t> </a:t>
            </a:r>
            <a:r>
              <a:rPr lang="en-US" altLang="zh-CN" sz="1200" dirty="0" smtClean="0">
                <a:solidFill>
                  <a:srgbClr val="FF0000"/>
                </a:solidFill>
                <a:latin typeface="Candara" pitchFamily="34" charset="0"/>
                <a:sym typeface="Comic Sans MS" pitchFamily="66" charset="0"/>
              </a:rPr>
              <a:t>wide</a:t>
            </a:r>
            <a:r>
              <a:rPr lang="zh-CN" altLang="en-US" sz="1200" dirty="0" smtClean="0">
                <a:solidFill>
                  <a:srgbClr val="FF0000"/>
                </a:solidFill>
                <a:latin typeface="Candara" pitchFamily="34" charset="0"/>
                <a:sym typeface="Comic Sans MS" pitchFamily="66" charset="0"/>
              </a:rPr>
              <a:t> </a:t>
            </a:r>
            <a:r>
              <a:rPr lang="en-US" altLang="zh-CN" sz="1200" dirty="0" smtClean="0">
                <a:solidFill>
                  <a:srgbClr val="FF0000"/>
                </a:solidFill>
                <a:latin typeface="Candara" pitchFamily="34" charset="0"/>
                <a:sym typeface="Comic Sans MS" pitchFamily="66" charset="0"/>
              </a:rPr>
              <a:t>range</a:t>
            </a:r>
            <a:r>
              <a:rPr lang="zh-CN" altLang="en-US" sz="1200" dirty="0" smtClean="0">
                <a:solidFill>
                  <a:srgbClr val="FF0000"/>
                </a:solidFill>
                <a:latin typeface="Candara" pitchFamily="34" charset="0"/>
                <a:sym typeface="Comic Sans MS" pitchFamily="66" charset="0"/>
              </a:rPr>
              <a:t> </a:t>
            </a:r>
            <a:r>
              <a:rPr lang="en-US" altLang="zh-CN" sz="1200" dirty="0" smtClean="0">
                <a:solidFill>
                  <a:srgbClr val="FF0000"/>
                </a:solidFill>
                <a:latin typeface="Candara" pitchFamily="34" charset="0"/>
                <a:sym typeface="Comic Sans MS" pitchFamily="66" charset="0"/>
              </a:rPr>
              <a:t>of</a:t>
            </a:r>
            <a:r>
              <a:rPr lang="zh-CN" altLang="en-US" sz="1200" dirty="0" smtClean="0">
                <a:solidFill>
                  <a:srgbClr val="FF0000"/>
                </a:solidFill>
                <a:latin typeface="Candara" pitchFamily="34" charset="0"/>
                <a:sym typeface="Comic Sans MS" pitchFamily="66" charset="0"/>
              </a:rPr>
              <a:t> </a:t>
            </a:r>
            <a:r>
              <a:rPr lang="en-US" altLang="zh-CN" sz="1200" dirty="0" smtClean="0">
                <a:solidFill>
                  <a:srgbClr val="FF0000"/>
                </a:solidFill>
                <a:latin typeface="Candara" pitchFamily="34" charset="0"/>
                <a:sym typeface="Comic Sans MS" pitchFamily="66" charset="0"/>
              </a:rPr>
              <a:t>applications'</a:t>
            </a:r>
            <a:r>
              <a:rPr lang="zh-CN" altLang="en-US" sz="1200" dirty="0" smtClean="0">
                <a:solidFill>
                  <a:srgbClr val="FF0000"/>
                </a:solidFill>
                <a:latin typeface="Candara" pitchFamily="34" charset="0"/>
                <a:sym typeface="Comic Sans MS" pitchFamily="66" charset="0"/>
              </a:rPr>
              <a:t> </a:t>
            </a:r>
            <a:r>
              <a:rPr lang="en-US" altLang="zh-CN" sz="1200" dirty="0" smtClean="0">
                <a:solidFill>
                  <a:srgbClr val="FF0000"/>
                </a:solidFill>
                <a:latin typeface="Candara" pitchFamily="34" charset="0"/>
                <a:sym typeface="Comic Sans MS" pitchFamily="66" charset="0"/>
              </a:rPr>
              <a:t>such</a:t>
            </a:r>
            <a:r>
              <a:rPr lang="zh-CN" altLang="en-US" sz="1200" dirty="0" smtClean="0">
                <a:solidFill>
                  <a:srgbClr val="FF0000"/>
                </a:solidFill>
                <a:latin typeface="Candara" pitchFamily="34" charset="0"/>
                <a:sym typeface="Comic Sans MS" pitchFamily="66" charset="0"/>
              </a:rPr>
              <a:t> </a:t>
            </a:r>
            <a:r>
              <a:rPr lang="en-US" altLang="zh-CN" sz="1200" dirty="0" smtClean="0">
                <a:solidFill>
                  <a:srgbClr val="FF0000"/>
                </a:solidFill>
                <a:latin typeface="Candara" pitchFamily="34" charset="0"/>
                <a:sym typeface="Comic Sans MS" pitchFamily="66" charset="0"/>
              </a:rPr>
              <a:t>as……</a:t>
            </a:r>
            <a:endParaRPr lang="zh-CN" altLang="en-US" sz="1200" dirty="0" smtClean="0">
              <a:solidFill>
                <a:srgbClr val="FF0000"/>
              </a:solidFill>
              <a:latin typeface="Candara" pitchFamily="34" charset="0"/>
              <a:sym typeface="Comic Sans MS" pitchFamily="66" charset="0"/>
            </a:endParaRPr>
          </a:p>
          <a:p>
            <a:endParaRPr kumimoji="1" lang="zh-CN" altLang="en-US" dirty="0"/>
          </a:p>
        </p:txBody>
      </p:sp>
    </p:spTree>
    <p:extLst>
      <p:ext uri="{BB962C8B-B14F-4D97-AF65-F5344CB8AC3E}">
        <p14:creationId xmlns:p14="http://schemas.microsoft.com/office/powerpoint/2010/main" val="3256925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1811" name="Rectangle 3"/>
          <p:cNvSpPr>
            <a:spLocks noGrp="1" noChangeArrowheads="1"/>
          </p:cNvSpPr>
          <p:nvPr>
            <p:ph type="body" idx="1"/>
          </p:nvPr>
        </p:nvSpPr>
        <p:spPr/>
        <p:txBody>
          <a:bodyPr/>
          <a:lstStyle/>
          <a:p>
            <a:pPr>
              <a:defRPr/>
            </a:pPr>
            <a:r>
              <a:rPr kumimoji="0" lang="en-US" altLang="zh-CN" dirty="0" smtClean="0">
                <a:cs typeface="+mn-cs"/>
              </a:rPr>
              <a:t>If we use </a:t>
            </a:r>
            <a:r>
              <a:rPr kumimoji="0" lang="en-US" altLang="zh-CN" dirty="0" err="1" smtClean="0">
                <a:cs typeface="+mn-cs"/>
              </a:rPr>
              <a:t>dist</a:t>
            </a:r>
            <a:r>
              <a:rPr kumimoji="0" lang="en-US" altLang="zh-CN" dirty="0" smtClean="0">
                <a:cs typeface="+mn-cs"/>
              </a:rPr>
              <a:t>(q, g) = |E(q)| −|E(</a:t>
            </a:r>
            <a:r>
              <a:rPr kumimoji="0" lang="en-US" altLang="zh-CN" dirty="0" err="1" smtClean="0">
                <a:cs typeface="+mn-cs"/>
              </a:rPr>
              <a:t>mcs</a:t>
            </a:r>
            <a:r>
              <a:rPr kumimoji="0" lang="en-US" altLang="zh-CN" dirty="0" smtClean="0">
                <a:cs typeface="+mn-cs"/>
              </a:rPr>
              <a:t>(q, g))| in </a:t>
            </a:r>
            <a:r>
              <a:rPr kumimoji="0" lang="en-US" altLang="zh-CN" dirty="0" err="1" smtClean="0">
                <a:cs typeface="+mn-cs"/>
              </a:rPr>
              <a:t>subgraph</a:t>
            </a:r>
            <a:r>
              <a:rPr kumimoji="0" lang="en-US" altLang="zh-CN" dirty="0" smtClean="0">
                <a:cs typeface="+mn-cs"/>
              </a:rPr>
              <a:t> similarity query [15] as the distance</a:t>
            </a:r>
          </a:p>
          <a:p>
            <a:pPr>
              <a:defRPr/>
            </a:pPr>
            <a:r>
              <a:rPr kumimoji="0" lang="en-US" altLang="zh-CN" dirty="0" smtClean="0">
                <a:cs typeface="+mn-cs"/>
              </a:rPr>
              <a:t>measure, g3 will be returned as the answer, since </a:t>
            </a:r>
            <a:r>
              <a:rPr kumimoji="0" lang="en-US" altLang="zh-CN" dirty="0" err="1" smtClean="0">
                <a:cs typeface="+mn-cs"/>
              </a:rPr>
              <a:t>dist</a:t>
            </a:r>
            <a:r>
              <a:rPr kumimoji="0" lang="en-US" altLang="zh-CN" dirty="0" smtClean="0">
                <a:cs typeface="+mn-cs"/>
              </a:rPr>
              <a:t>(q, g1) =</a:t>
            </a:r>
          </a:p>
          <a:p>
            <a:pPr>
              <a:defRPr/>
            </a:pPr>
            <a:r>
              <a:rPr kumimoji="0" lang="en-US" altLang="zh-CN" dirty="0" smtClean="0">
                <a:cs typeface="+mn-cs"/>
              </a:rPr>
              <a:t>7−2 = 5, </a:t>
            </a:r>
            <a:r>
              <a:rPr kumimoji="0" lang="en-US" altLang="zh-CN" dirty="0" err="1" smtClean="0">
                <a:cs typeface="+mn-cs"/>
              </a:rPr>
              <a:t>dist</a:t>
            </a:r>
            <a:r>
              <a:rPr kumimoji="0" lang="en-US" altLang="zh-CN" dirty="0" smtClean="0">
                <a:cs typeface="+mn-cs"/>
              </a:rPr>
              <a:t>(q, g2) = 7−5 = 2 , and </a:t>
            </a:r>
            <a:r>
              <a:rPr kumimoji="0" lang="en-US" altLang="zh-CN" dirty="0" err="1" smtClean="0">
                <a:cs typeface="+mn-cs"/>
              </a:rPr>
              <a:t>dist</a:t>
            </a:r>
            <a:r>
              <a:rPr kumimoji="0" lang="en-US" altLang="zh-CN" dirty="0" smtClean="0">
                <a:cs typeface="+mn-cs"/>
              </a:rPr>
              <a:t>(q, g3) = 7−6 = 1.</a:t>
            </a:r>
          </a:p>
          <a:p>
            <a:pPr>
              <a:defRPr/>
            </a:pPr>
            <a:endParaRPr kumimoji="0" lang="en-GB" dirty="0" smtClean="0">
              <a:cs typeface="+mn-cs"/>
            </a:endParaRPr>
          </a:p>
          <a:p>
            <a:pPr>
              <a:defRPr/>
            </a:pPr>
            <a:r>
              <a:rPr kumimoji="0" lang="en-US" altLang="zh-CN" dirty="0" smtClean="0">
                <a:cs typeface="+mn-cs"/>
              </a:rPr>
              <a:t>Obviously, the</a:t>
            </a:r>
          </a:p>
          <a:p>
            <a:pPr>
              <a:defRPr/>
            </a:pPr>
            <a:r>
              <a:rPr kumimoji="0" lang="en-US" altLang="zh-CN" dirty="0" smtClean="0">
                <a:cs typeface="+mn-cs"/>
              </a:rPr>
              <a:t>most similar graph to q should be g2, because they share the most</a:t>
            </a:r>
          </a:p>
          <a:p>
            <a:pPr>
              <a:defRPr/>
            </a:pPr>
            <a:r>
              <a:rPr kumimoji="0" lang="en-US" altLang="zh-CN" dirty="0" smtClean="0">
                <a:cs typeface="+mn-cs"/>
              </a:rPr>
              <a:t>common substructures with the least difference.</a:t>
            </a:r>
          </a:p>
          <a:p>
            <a:pPr>
              <a:defRPr/>
            </a:pPr>
            <a:endParaRPr kumimoji="0" lang="en-US" altLang="zh-CN" dirty="0" smtClean="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CN" dirty="0" smtClean="0">
                <a:cs typeface="+mn-cs"/>
              </a:rPr>
              <a:t>This</a:t>
            </a:r>
            <a:r>
              <a:rPr kumimoji="0" lang="zh-CN" altLang="en-US" dirty="0" smtClean="0">
                <a:cs typeface="+mn-cs"/>
              </a:rPr>
              <a:t> </a:t>
            </a:r>
            <a:r>
              <a:rPr kumimoji="0" lang="en-US" altLang="zh-CN" dirty="0" smtClean="0">
                <a:cs typeface="+mn-cs"/>
              </a:rPr>
              <a:t>because</a:t>
            </a:r>
            <a:r>
              <a:rPr kumimoji="0" lang="zh-CN" altLang="en-US" dirty="0" smtClean="0">
                <a:cs typeface="+mn-cs"/>
              </a:rPr>
              <a:t> </a:t>
            </a:r>
            <a:r>
              <a:rPr kumimoji="0" lang="en-US" altLang="zh-CN" dirty="0" smtClean="0">
                <a:cs typeface="+mn-cs"/>
              </a:rPr>
              <a:t>it</a:t>
            </a:r>
            <a:r>
              <a:rPr kumimoji="0" lang="zh-CN" altLang="en-US" dirty="0" smtClean="0">
                <a:cs typeface="+mn-cs"/>
              </a:rPr>
              <a:t> </a:t>
            </a:r>
            <a:r>
              <a:rPr kumimoji="0" lang="en-US" altLang="zh-CN" dirty="0" smtClean="0">
                <a:cs typeface="+mn-cs"/>
              </a:rPr>
              <a:t>cannot</a:t>
            </a:r>
            <a:r>
              <a:rPr kumimoji="0" lang="zh-CN" altLang="en-US" dirty="0" smtClean="0">
                <a:cs typeface="+mn-cs"/>
              </a:rPr>
              <a:t> </a:t>
            </a:r>
            <a:r>
              <a:rPr kumimoji="0" lang="en-US" altLang="zh-CN" dirty="0" smtClean="0">
                <a:cs typeface="+mn-cs"/>
              </a:rPr>
              <a:t>bound</a:t>
            </a:r>
            <a:r>
              <a:rPr kumimoji="0" lang="zh-CN" altLang="en-US" dirty="0" smtClean="0">
                <a:cs typeface="+mn-cs"/>
              </a:rPr>
              <a:t> </a:t>
            </a:r>
            <a:r>
              <a:rPr kumimoji="0" lang="en-US" altLang="zh-CN" dirty="0" smtClean="0">
                <a:cs typeface="+mn-cs"/>
              </a:rPr>
              <a:t>the</a:t>
            </a:r>
            <a:r>
              <a:rPr kumimoji="0" lang="zh-CN" altLang="en-US" dirty="0" smtClean="0">
                <a:cs typeface="+mn-cs"/>
              </a:rPr>
              <a:t> </a:t>
            </a:r>
            <a:r>
              <a:rPr kumimoji="0" lang="en-US" altLang="zh-CN" dirty="0" smtClean="0">
                <a:cs typeface="+mn-cs"/>
              </a:rPr>
              <a:t>size</a:t>
            </a:r>
            <a:r>
              <a:rPr kumimoji="0" lang="zh-CN" altLang="en-US" dirty="0" smtClean="0">
                <a:cs typeface="+mn-cs"/>
              </a:rPr>
              <a:t> </a:t>
            </a:r>
            <a:r>
              <a:rPr kumimoji="0" lang="en-US" altLang="zh-CN" dirty="0" smtClean="0">
                <a:cs typeface="+mn-cs"/>
              </a:rPr>
              <a:t>of</a:t>
            </a:r>
            <a:r>
              <a:rPr kumimoji="0" lang="zh-CN" altLang="en-US" dirty="0" smtClean="0">
                <a:cs typeface="+mn-cs"/>
              </a:rPr>
              <a:t> </a:t>
            </a:r>
            <a:r>
              <a:rPr kumimoji="0" lang="en-US" altLang="zh-CN" dirty="0" smtClean="0">
                <a:cs typeface="+mn-cs"/>
              </a:rPr>
              <a:t>the</a:t>
            </a:r>
            <a:r>
              <a:rPr kumimoji="0" lang="zh-CN" altLang="en-US" dirty="0" smtClean="0">
                <a:cs typeface="+mn-cs"/>
              </a:rPr>
              <a:t> </a:t>
            </a:r>
            <a:r>
              <a:rPr kumimoji="0" lang="en-US" altLang="zh-CN" dirty="0" smtClean="0">
                <a:cs typeface="+mn-cs"/>
              </a:rPr>
              <a:t>database</a:t>
            </a:r>
            <a:r>
              <a:rPr kumimoji="0" lang="zh-CN" altLang="en-US" dirty="0" smtClean="0">
                <a:cs typeface="+mn-cs"/>
              </a:rPr>
              <a:t> </a:t>
            </a:r>
            <a:r>
              <a:rPr kumimoji="0" lang="en-US" altLang="zh-CN" dirty="0" smtClean="0">
                <a:cs typeface="+mn-cs"/>
              </a:rPr>
              <a:t>graph</a:t>
            </a:r>
            <a:r>
              <a:rPr kumimoji="0" lang="zh-CN" altLang="en-US" dirty="0" smtClean="0">
                <a:cs typeface="+mn-cs"/>
              </a:rPr>
              <a:t> </a:t>
            </a:r>
            <a:r>
              <a:rPr kumimoji="0" lang="en-US" altLang="zh-CN" dirty="0" smtClean="0">
                <a:cs typeface="+mn-cs"/>
              </a:rPr>
              <a:t>which</a:t>
            </a:r>
            <a:r>
              <a:rPr kumimoji="0" lang="zh-CN" altLang="en-US" dirty="0" smtClean="0">
                <a:cs typeface="+mn-cs"/>
              </a:rPr>
              <a:t> </a:t>
            </a:r>
            <a:r>
              <a:rPr kumimoji="0" lang="en-US" altLang="zh-CN" dirty="0" smtClean="0">
                <a:cs typeface="+mn-cs"/>
              </a:rPr>
              <a:t>can</a:t>
            </a:r>
            <a:r>
              <a:rPr kumimoji="0" lang="zh-CN" altLang="en-US" dirty="0" smtClean="0">
                <a:cs typeface="+mn-cs"/>
              </a:rPr>
              <a:t> </a:t>
            </a:r>
            <a:r>
              <a:rPr kumimoji="0" lang="en-US" altLang="zh-CN" dirty="0" smtClean="0">
                <a:cs typeface="+mn-cs"/>
              </a:rPr>
              <a:t>very</a:t>
            </a:r>
            <a:r>
              <a:rPr kumimoji="0" lang="zh-CN" altLang="en-US" dirty="0" smtClean="0">
                <a:cs typeface="+mn-cs"/>
              </a:rPr>
              <a:t> </a:t>
            </a:r>
            <a:r>
              <a:rPr kumimoji="0" lang="en-US" altLang="zh-CN" dirty="0" smtClean="0">
                <a:cs typeface="+mn-cs"/>
              </a:rPr>
              <a:t>large</a:t>
            </a:r>
            <a:r>
              <a:rPr kumimoji="0" lang="zh-CN" altLang="en-US" dirty="0" smtClean="0">
                <a:cs typeface="+mn-cs"/>
              </a:rPr>
              <a:t> </a:t>
            </a:r>
            <a:r>
              <a:rPr lang="en-US" altLang="zh-CN" sz="1200" kern="1200" dirty="0" smtClean="0">
                <a:solidFill>
                  <a:schemeClr val="tx1"/>
                </a:solidFill>
                <a:effectLst/>
                <a:latin typeface="+mn-lt"/>
                <a:ea typeface="+mn-ea"/>
                <a:cs typeface="+mn-cs"/>
              </a:rPr>
              <a:t>as long as it contains a </a:t>
            </a:r>
            <a:r>
              <a:rPr lang="en-US" altLang="zh-CN" sz="1200" kern="1200" dirty="0" err="1" smtClean="0">
                <a:solidFill>
                  <a:schemeClr val="tx1"/>
                </a:solidFill>
                <a:effectLst/>
                <a:latin typeface="+mn-lt"/>
                <a:ea typeface="+mn-ea"/>
                <a:cs typeface="+mn-cs"/>
              </a:rPr>
              <a:t>subgraph</a:t>
            </a:r>
            <a:r>
              <a:rPr lang="en-US" altLang="zh-CN" sz="1200" kern="1200" dirty="0" smtClean="0">
                <a:solidFill>
                  <a:schemeClr val="tx1"/>
                </a:solidFill>
                <a:effectLst/>
                <a:latin typeface="+mn-lt"/>
                <a:ea typeface="+mn-ea"/>
                <a:cs typeface="+mn-cs"/>
              </a:rPr>
              <a:t> similar to the query, </a:t>
            </a:r>
            <a:endParaRPr lang="en-US" altLang="zh-CN" dirty="0" smtClean="0"/>
          </a:p>
          <a:p>
            <a:pPr>
              <a:defRPr/>
            </a:pPr>
            <a:endParaRPr kumimoji="0" lang="en-US" altLang="zh-CN" dirty="0" smtClean="0">
              <a:cs typeface="+mn-cs"/>
            </a:endParaRPr>
          </a:p>
          <a:p>
            <a:pPr>
              <a:defRPr/>
            </a:pPr>
            <a:endParaRPr kumimoji="0" lang="zh-CN" altLang="en-US" dirty="0" smtClean="0">
              <a:cs typeface="+mn-cs"/>
            </a:endParaRPr>
          </a:p>
        </p:txBody>
      </p:sp>
    </p:spTree>
    <p:extLst>
      <p:ext uri="{BB962C8B-B14F-4D97-AF65-F5344CB8AC3E}">
        <p14:creationId xmlns:p14="http://schemas.microsoft.com/office/powerpoint/2010/main" val="4175853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41027" name="Rectangle 3"/>
          <p:cNvSpPr>
            <a:spLocks noGrp="1" noChangeArrowheads="1"/>
          </p:cNvSpPr>
          <p:nvPr>
            <p:ph type="body" idx="1"/>
          </p:nvPr>
        </p:nvSpPr>
        <p:spPr/>
        <p:txBody>
          <a:bodyPr/>
          <a:lstStyle/>
          <a:p>
            <a:pPr>
              <a:defRPr/>
            </a:pPr>
            <a:r>
              <a:rPr kumimoji="0" lang="en-US" altLang="zh-CN" dirty="0" smtClean="0">
                <a:cs typeface="+mn-cs"/>
              </a:rPr>
              <a:t>If we use </a:t>
            </a:r>
            <a:r>
              <a:rPr kumimoji="0" lang="en-US" altLang="zh-CN" dirty="0" err="1" smtClean="0">
                <a:cs typeface="+mn-cs"/>
              </a:rPr>
              <a:t>dist</a:t>
            </a:r>
            <a:r>
              <a:rPr kumimoji="0" lang="en-US" altLang="zh-CN" dirty="0" smtClean="0">
                <a:cs typeface="+mn-cs"/>
              </a:rPr>
              <a:t>(q, g) = |E(g)|−|E(</a:t>
            </a:r>
            <a:r>
              <a:rPr kumimoji="0" lang="en-US" altLang="zh-CN" dirty="0" err="1" smtClean="0">
                <a:cs typeface="+mn-cs"/>
              </a:rPr>
              <a:t>mcs</a:t>
            </a:r>
            <a:r>
              <a:rPr kumimoji="0" lang="en-US" altLang="zh-CN" dirty="0" smtClean="0">
                <a:cs typeface="+mn-cs"/>
              </a:rPr>
              <a:t>(q, g))| in </a:t>
            </a:r>
            <a:r>
              <a:rPr kumimoji="0" lang="en-US" altLang="zh-CN" dirty="0" err="1" smtClean="0">
                <a:cs typeface="+mn-cs"/>
              </a:rPr>
              <a:t>supergraph</a:t>
            </a:r>
            <a:r>
              <a:rPr kumimoji="0" lang="en-US" altLang="zh-CN" dirty="0" smtClean="0">
                <a:cs typeface="+mn-cs"/>
              </a:rPr>
              <a:t> similarity</a:t>
            </a:r>
          </a:p>
          <a:p>
            <a:pPr>
              <a:defRPr/>
            </a:pPr>
            <a:r>
              <a:rPr kumimoji="0" lang="en-US" altLang="zh-CN" dirty="0" smtClean="0">
                <a:cs typeface="+mn-cs"/>
              </a:rPr>
              <a:t>query [17] as the distance measure, g1 will be returned as the</a:t>
            </a:r>
          </a:p>
          <a:p>
            <a:pPr>
              <a:defRPr/>
            </a:pPr>
            <a:r>
              <a:rPr kumimoji="0" lang="en-US" altLang="zh-CN" dirty="0" smtClean="0">
                <a:cs typeface="+mn-cs"/>
              </a:rPr>
              <a:t>answer, since </a:t>
            </a:r>
            <a:r>
              <a:rPr kumimoji="0" lang="en-US" altLang="zh-CN" dirty="0" err="1" smtClean="0">
                <a:cs typeface="+mn-cs"/>
              </a:rPr>
              <a:t>dist</a:t>
            </a:r>
            <a:r>
              <a:rPr kumimoji="0" lang="en-US" altLang="zh-CN" dirty="0" smtClean="0">
                <a:cs typeface="+mn-cs"/>
              </a:rPr>
              <a:t>(q, g1) = 3 − 2 = 1, </a:t>
            </a:r>
            <a:r>
              <a:rPr kumimoji="0" lang="en-US" altLang="zh-CN" dirty="0" err="1" smtClean="0">
                <a:cs typeface="+mn-cs"/>
              </a:rPr>
              <a:t>dist</a:t>
            </a:r>
            <a:r>
              <a:rPr kumimoji="0" lang="en-US" altLang="zh-CN" dirty="0" smtClean="0">
                <a:cs typeface="+mn-cs"/>
              </a:rPr>
              <a:t>(q, g2) = 7 − 5 = 2,</a:t>
            </a:r>
          </a:p>
          <a:p>
            <a:pPr>
              <a:defRPr/>
            </a:pPr>
            <a:r>
              <a:rPr kumimoji="0" lang="en-US" altLang="zh-CN" dirty="0" smtClean="0">
                <a:cs typeface="+mn-cs"/>
              </a:rPr>
              <a:t>and </a:t>
            </a:r>
            <a:r>
              <a:rPr kumimoji="0" lang="en-US" altLang="zh-CN" dirty="0" err="1" smtClean="0">
                <a:cs typeface="+mn-cs"/>
              </a:rPr>
              <a:t>dist</a:t>
            </a:r>
            <a:r>
              <a:rPr kumimoji="0" lang="en-US" altLang="zh-CN" dirty="0" smtClean="0">
                <a:cs typeface="+mn-cs"/>
              </a:rPr>
              <a:t>(q, g3) = 16 − 6 = 10. </a:t>
            </a:r>
          </a:p>
          <a:p>
            <a:pPr>
              <a:defRPr/>
            </a:pPr>
            <a:endParaRPr kumimoji="0" lang="en-US" altLang="zh-CN" dirty="0" smtClean="0">
              <a:cs typeface="+mn-cs"/>
            </a:endParaRPr>
          </a:p>
          <a:p>
            <a:pPr>
              <a:defRPr/>
            </a:pPr>
            <a:r>
              <a:rPr kumimoji="0" lang="en-US" altLang="zh-CN" dirty="0" smtClean="0">
                <a:cs typeface="+mn-cs"/>
              </a:rPr>
              <a:t>Obviously, the</a:t>
            </a:r>
          </a:p>
          <a:p>
            <a:pPr>
              <a:defRPr/>
            </a:pPr>
            <a:r>
              <a:rPr kumimoji="0" lang="en-US" altLang="zh-CN" dirty="0" smtClean="0">
                <a:cs typeface="+mn-cs"/>
              </a:rPr>
              <a:t>most similar graph to q should be g2, because they share the most</a:t>
            </a:r>
          </a:p>
          <a:p>
            <a:pPr>
              <a:defRPr/>
            </a:pPr>
            <a:r>
              <a:rPr kumimoji="0" lang="en-US" altLang="zh-CN" dirty="0" smtClean="0">
                <a:cs typeface="+mn-cs"/>
              </a:rPr>
              <a:t>common substructures with the least difference.</a:t>
            </a:r>
          </a:p>
          <a:p>
            <a:pPr>
              <a:defRPr/>
            </a:pPr>
            <a:endParaRPr kumimoji="0" lang="en-US" altLang="zh-CN" dirty="0" smtClean="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CN" dirty="0" smtClean="0">
                <a:cs typeface="+mn-cs"/>
              </a:rPr>
              <a:t>This</a:t>
            </a:r>
            <a:r>
              <a:rPr kumimoji="0" lang="zh-CN" altLang="en-US" dirty="0" smtClean="0">
                <a:cs typeface="+mn-cs"/>
              </a:rPr>
              <a:t> </a:t>
            </a:r>
            <a:r>
              <a:rPr kumimoji="0" lang="en-US" altLang="zh-CN" dirty="0" smtClean="0">
                <a:cs typeface="+mn-cs"/>
              </a:rPr>
              <a:t>because</a:t>
            </a:r>
            <a:r>
              <a:rPr kumimoji="0" lang="zh-CN" altLang="en-US" dirty="0" smtClean="0">
                <a:cs typeface="+mn-cs"/>
              </a:rPr>
              <a:t> </a:t>
            </a:r>
            <a:r>
              <a:rPr kumimoji="0" lang="en-US" altLang="zh-CN" dirty="0" smtClean="0">
                <a:cs typeface="+mn-cs"/>
              </a:rPr>
              <a:t>it</a:t>
            </a:r>
            <a:r>
              <a:rPr kumimoji="0" lang="zh-CN" altLang="en-US" dirty="0" smtClean="0">
                <a:cs typeface="+mn-cs"/>
              </a:rPr>
              <a:t> </a:t>
            </a:r>
            <a:r>
              <a:rPr kumimoji="0" lang="en-US" altLang="zh-CN" dirty="0" smtClean="0">
                <a:cs typeface="+mn-cs"/>
              </a:rPr>
              <a:t>cannot</a:t>
            </a:r>
            <a:r>
              <a:rPr kumimoji="0" lang="zh-CN" altLang="en-US" dirty="0" smtClean="0">
                <a:cs typeface="+mn-cs"/>
              </a:rPr>
              <a:t> </a:t>
            </a:r>
            <a:r>
              <a:rPr kumimoji="0" lang="en-US" altLang="zh-CN" dirty="0" smtClean="0">
                <a:cs typeface="+mn-cs"/>
              </a:rPr>
              <a:t>bound</a:t>
            </a:r>
            <a:r>
              <a:rPr kumimoji="0" lang="zh-CN" altLang="en-US" dirty="0" smtClean="0">
                <a:cs typeface="+mn-cs"/>
              </a:rPr>
              <a:t> </a:t>
            </a:r>
            <a:r>
              <a:rPr kumimoji="0" lang="en-US" altLang="zh-CN" dirty="0" smtClean="0">
                <a:cs typeface="+mn-cs"/>
              </a:rPr>
              <a:t>the</a:t>
            </a:r>
            <a:r>
              <a:rPr kumimoji="0" lang="zh-CN" altLang="en-US" dirty="0" smtClean="0">
                <a:cs typeface="+mn-cs"/>
              </a:rPr>
              <a:t> </a:t>
            </a:r>
            <a:r>
              <a:rPr kumimoji="0" lang="en-US" altLang="zh-CN" dirty="0" smtClean="0">
                <a:cs typeface="+mn-cs"/>
              </a:rPr>
              <a:t>size</a:t>
            </a:r>
            <a:r>
              <a:rPr kumimoji="0" lang="zh-CN" altLang="en-US" dirty="0" smtClean="0">
                <a:cs typeface="+mn-cs"/>
              </a:rPr>
              <a:t> </a:t>
            </a:r>
            <a:r>
              <a:rPr kumimoji="0" lang="en-US" altLang="zh-CN" dirty="0" smtClean="0">
                <a:cs typeface="+mn-cs"/>
              </a:rPr>
              <a:t>of</a:t>
            </a:r>
            <a:r>
              <a:rPr kumimoji="0" lang="zh-CN" altLang="en-US" dirty="0" smtClean="0">
                <a:cs typeface="+mn-cs"/>
              </a:rPr>
              <a:t> </a:t>
            </a:r>
            <a:r>
              <a:rPr kumimoji="0" lang="en-US" altLang="zh-CN" dirty="0" smtClean="0">
                <a:cs typeface="+mn-cs"/>
              </a:rPr>
              <a:t>the</a:t>
            </a:r>
            <a:r>
              <a:rPr kumimoji="0" lang="zh-CN" altLang="en-US" dirty="0" smtClean="0">
                <a:cs typeface="+mn-cs"/>
              </a:rPr>
              <a:t> </a:t>
            </a:r>
            <a:r>
              <a:rPr kumimoji="0" lang="en-US" altLang="zh-CN" dirty="0" smtClean="0">
                <a:cs typeface="+mn-cs"/>
              </a:rPr>
              <a:t>database</a:t>
            </a:r>
            <a:r>
              <a:rPr kumimoji="0" lang="zh-CN" altLang="en-US" dirty="0" smtClean="0">
                <a:cs typeface="+mn-cs"/>
              </a:rPr>
              <a:t> </a:t>
            </a:r>
            <a:r>
              <a:rPr kumimoji="0" lang="en-US" altLang="zh-CN" dirty="0" smtClean="0">
                <a:cs typeface="+mn-cs"/>
              </a:rPr>
              <a:t>graph</a:t>
            </a:r>
            <a:r>
              <a:rPr kumimoji="0" lang="zh-CN" altLang="en-US" dirty="0" smtClean="0">
                <a:cs typeface="+mn-cs"/>
              </a:rPr>
              <a:t> </a:t>
            </a:r>
            <a:r>
              <a:rPr kumimoji="0" lang="en-US" altLang="zh-CN" dirty="0" smtClean="0">
                <a:cs typeface="+mn-cs"/>
              </a:rPr>
              <a:t>which</a:t>
            </a:r>
            <a:r>
              <a:rPr kumimoji="0" lang="zh-CN" altLang="en-US" dirty="0" smtClean="0">
                <a:cs typeface="+mn-cs"/>
              </a:rPr>
              <a:t> </a:t>
            </a:r>
            <a:r>
              <a:rPr kumimoji="0" lang="en-US" altLang="zh-CN" dirty="0" smtClean="0">
                <a:cs typeface="+mn-cs"/>
              </a:rPr>
              <a:t>can</a:t>
            </a:r>
            <a:r>
              <a:rPr kumimoji="0" lang="zh-CN" altLang="en-US" dirty="0" smtClean="0">
                <a:cs typeface="+mn-cs"/>
              </a:rPr>
              <a:t> </a:t>
            </a:r>
            <a:r>
              <a:rPr kumimoji="0" lang="en-US" altLang="zh-CN" dirty="0" smtClean="0">
                <a:cs typeface="+mn-cs"/>
              </a:rPr>
              <a:t>very</a:t>
            </a:r>
            <a:r>
              <a:rPr kumimoji="0" lang="zh-CN" altLang="en-US" dirty="0" smtClean="0">
                <a:cs typeface="+mn-cs"/>
              </a:rPr>
              <a:t> </a:t>
            </a:r>
            <a:r>
              <a:rPr kumimoji="0" lang="en-US" altLang="zh-CN" dirty="0" smtClean="0">
                <a:cs typeface="+mn-cs"/>
              </a:rPr>
              <a:t>small</a:t>
            </a:r>
            <a:r>
              <a:rPr kumimoji="0" lang="zh-CN" altLang="en-US" dirty="0" smtClean="0">
                <a:cs typeface="+mn-cs"/>
              </a:rPr>
              <a:t>  </a:t>
            </a:r>
            <a:r>
              <a:rPr lang="en-US" altLang="zh-CN" sz="1200" kern="1200" dirty="0" smtClean="0">
                <a:solidFill>
                  <a:schemeClr val="tx1"/>
                </a:solidFill>
                <a:effectLst/>
                <a:latin typeface="+mn-lt"/>
                <a:ea typeface="+mn-ea"/>
                <a:cs typeface="+mn-cs"/>
              </a:rPr>
              <a:t>as long as it similar to a</a:t>
            </a:r>
            <a:r>
              <a:rPr lang="zh-CN" altLang="en-US" sz="1200" kern="120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subgraph</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of</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 query, </a:t>
            </a:r>
            <a:endParaRPr lang="en-US" altLang="zh-CN" dirty="0" smtClean="0"/>
          </a:p>
          <a:p>
            <a:pPr>
              <a:defRPr/>
            </a:pPr>
            <a:endParaRPr kumimoji="0" lang="en-US" altLang="zh-CN" dirty="0" smtClean="0">
              <a:cs typeface="+mn-cs"/>
            </a:endParaRPr>
          </a:p>
          <a:p>
            <a:pPr>
              <a:defRPr/>
            </a:pPr>
            <a:endParaRPr kumimoji="0" lang="zh-CN" altLang="en-US" dirty="0" smtClean="0">
              <a:cs typeface="+mn-cs"/>
            </a:endParaRPr>
          </a:p>
        </p:txBody>
      </p:sp>
    </p:spTree>
    <p:extLst>
      <p:ext uri="{BB962C8B-B14F-4D97-AF65-F5344CB8AC3E}">
        <p14:creationId xmlns:p14="http://schemas.microsoft.com/office/powerpoint/2010/main" val="4630932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844084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When the query size increases, the number of MCS</a:t>
            </a:r>
          </a:p>
          <a:p>
            <a:r>
              <a:rPr lang="en-US" altLang="zh-CN" dirty="0" smtClean="0"/>
              <a:t>computations for </a:t>
            </a:r>
            <a:r>
              <a:rPr lang="en-US" altLang="zh-CN" dirty="0" err="1" smtClean="0"/>
              <a:t>noIndex</a:t>
            </a:r>
            <a:r>
              <a:rPr lang="en-US" altLang="zh-CN" dirty="0" smtClean="0"/>
              <a:t> and </a:t>
            </a:r>
            <a:r>
              <a:rPr lang="en-US" altLang="zh-CN" dirty="0" err="1" smtClean="0"/>
              <a:t>SeqScan</a:t>
            </a:r>
            <a:r>
              <a:rPr lang="en-US" altLang="zh-CN" dirty="0" smtClean="0"/>
              <a:t> increases. </a:t>
            </a:r>
            <a:r>
              <a:rPr lang="en-US" altLang="zh-CN" dirty="0" err="1" smtClean="0"/>
              <a:t>SeqScan</a:t>
            </a:r>
            <a:r>
              <a:rPr lang="en-US" altLang="zh-CN" dirty="0" smtClean="0"/>
              <a:t> needs</a:t>
            </a:r>
          </a:p>
          <a:p>
            <a:r>
              <a:rPr lang="en-US" altLang="zh-CN" dirty="0" smtClean="0"/>
              <a:t>around 7000 MCS computations for graph with size larger than 10,</a:t>
            </a:r>
          </a:p>
          <a:p>
            <a:r>
              <a:rPr lang="en-US" altLang="zh-CN" dirty="0" smtClean="0"/>
              <a:t>while </a:t>
            </a:r>
            <a:r>
              <a:rPr lang="en-US" altLang="zh-CN" dirty="0" err="1" smtClean="0"/>
              <a:t>noIndex</a:t>
            </a:r>
            <a:r>
              <a:rPr lang="en-US" altLang="zh-CN" dirty="0" smtClean="0"/>
              <a:t> needs no more than 500 MCS computations for all</a:t>
            </a:r>
          </a:p>
          <a:p>
            <a:r>
              <a:rPr lang="en-US" altLang="zh-CN" dirty="0" smtClean="0"/>
              <a:t>testing cases, which improves the performance by about two orders</a:t>
            </a:r>
          </a:p>
          <a:p>
            <a:r>
              <a:rPr lang="en-US" altLang="zh-CN" dirty="0" smtClean="0"/>
              <a:t>of magnitude. We vary the top-k value from 10 to 50, and report</a:t>
            </a:r>
          </a:p>
          <a:p>
            <a:r>
              <a:rPr lang="en-US" altLang="zh-CN" dirty="0" smtClean="0"/>
              <a:t>the average number of MCS computations in Fig. 7(b). When k increases,</a:t>
            </a:r>
          </a:p>
          <a:p>
            <a:r>
              <a:rPr lang="en-US" altLang="zh-CN" dirty="0" smtClean="0"/>
              <a:t>the average number </a:t>
            </a:r>
            <a:r>
              <a:rPr lang="en-US" altLang="zh-CN" dirty="0" err="1" smtClean="0"/>
              <a:t>ofMCS</a:t>
            </a:r>
            <a:r>
              <a:rPr lang="en-US" altLang="zh-CN" dirty="0" smtClean="0"/>
              <a:t> computations of both </a:t>
            </a:r>
            <a:r>
              <a:rPr lang="en-US" altLang="zh-CN" dirty="0" err="1" smtClean="0"/>
              <a:t>noIndex</a:t>
            </a:r>
            <a:endParaRPr lang="en-US" altLang="zh-CN" dirty="0" smtClean="0"/>
          </a:p>
          <a:p>
            <a:r>
              <a:rPr lang="en-US" altLang="zh-CN" dirty="0" smtClean="0"/>
              <a:t>and </a:t>
            </a:r>
            <a:r>
              <a:rPr lang="en-US" altLang="zh-CN" dirty="0" err="1" smtClean="0"/>
              <a:t>SeqScan</a:t>
            </a:r>
            <a:r>
              <a:rPr lang="en-US" altLang="zh-CN" dirty="0" smtClean="0"/>
              <a:t> increase. This is because when k is large, the distance</a:t>
            </a:r>
          </a:p>
          <a:p>
            <a:r>
              <a:rPr lang="en-US" altLang="zh-CN" dirty="0" smtClean="0"/>
              <a:t>of the k-</a:t>
            </a:r>
            <a:r>
              <a:rPr lang="en-US" altLang="zh-CN" dirty="0" err="1" smtClean="0"/>
              <a:t>th</a:t>
            </a:r>
            <a:r>
              <a:rPr lang="en-US" altLang="zh-CN" dirty="0" smtClean="0"/>
              <a:t> graph in the answer set will be large, thus the filtering</a:t>
            </a:r>
          </a:p>
          <a:p>
            <a:r>
              <a:rPr lang="en-US" altLang="zh-CN" dirty="0" smtClean="0"/>
              <a:t>condition for both </a:t>
            </a:r>
            <a:r>
              <a:rPr lang="en-US" altLang="zh-CN" dirty="0" err="1" smtClean="0"/>
              <a:t>noIndex</a:t>
            </a:r>
            <a:r>
              <a:rPr lang="en-US" altLang="zh-CN" dirty="0" smtClean="0"/>
              <a:t> and </a:t>
            </a:r>
            <a:r>
              <a:rPr lang="en-US" altLang="zh-CN" dirty="0" err="1" smtClean="0"/>
              <a:t>SeqScan</a:t>
            </a:r>
            <a:r>
              <a:rPr lang="en-US" altLang="zh-CN" dirty="0" smtClean="0"/>
              <a:t> will be hard to be satisfied</a:t>
            </a:r>
          </a:p>
          <a:p>
            <a:r>
              <a:rPr lang="en-US" altLang="zh-CN" dirty="0" smtClean="0"/>
              <a:t>for candidate pruning. Compared with </a:t>
            </a:r>
            <a:r>
              <a:rPr lang="en-US" altLang="zh-CN" dirty="0" err="1" smtClean="0"/>
              <a:t>SeqScan</a:t>
            </a:r>
            <a:r>
              <a:rPr lang="en-US" altLang="zh-CN" dirty="0" smtClean="0"/>
              <a:t>, </a:t>
            </a:r>
            <a:r>
              <a:rPr lang="en-US" altLang="zh-CN" dirty="0" err="1" smtClean="0"/>
              <a:t>noIndex</a:t>
            </a:r>
            <a:r>
              <a:rPr lang="en-US" altLang="zh-CN" dirty="0" smtClean="0"/>
              <a:t> also</a:t>
            </a:r>
          </a:p>
          <a:p>
            <a:r>
              <a:rPr lang="en-US" altLang="zh-CN" dirty="0" smtClean="0"/>
              <a:t>improves the performance by about two orders of magnitude.</a:t>
            </a:r>
          </a:p>
          <a:p>
            <a:endParaRPr kumimoji="1" lang="zh-CN" altLang="en-US" dirty="0"/>
          </a:p>
        </p:txBody>
      </p:sp>
    </p:spTree>
    <p:extLst>
      <p:ext uri="{BB962C8B-B14F-4D97-AF65-F5344CB8AC3E}">
        <p14:creationId xmlns:p14="http://schemas.microsoft.com/office/powerpoint/2010/main" val="9774420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altLang="zh-CN" sz="1200" kern="1200" dirty="0" smtClean="0">
                <a:solidFill>
                  <a:schemeClr val="tx1"/>
                </a:solidFill>
                <a:effectLst/>
                <a:latin typeface="Arial" pitchFamily="34" charset="0"/>
                <a:ea typeface="宋体" charset="0"/>
                <a:cs typeface="宋体" charset="0"/>
              </a:rPr>
              <a:t>Despite the great expressive power of graphs, the graph query processing in real applications is very challenging, because the basic graph operations are very costly, such as maximum common </a:t>
            </a:r>
            <a:r>
              <a:rPr kumimoji="1" lang="en-US" altLang="zh-CN" sz="1200" kern="1200" dirty="0" err="1" smtClean="0">
                <a:solidFill>
                  <a:schemeClr val="tx1"/>
                </a:solidFill>
                <a:effectLst/>
                <a:latin typeface="Arial" pitchFamily="34" charset="0"/>
                <a:ea typeface="宋体" charset="0"/>
                <a:cs typeface="宋体" charset="0"/>
              </a:rPr>
              <a:t>subgraph</a:t>
            </a:r>
            <a:r>
              <a:rPr kumimoji="1" lang="en-US" altLang="zh-CN" sz="1200" kern="1200" dirty="0" smtClean="0">
                <a:solidFill>
                  <a:schemeClr val="tx1"/>
                </a:solidFill>
                <a:effectLst/>
                <a:latin typeface="Arial" pitchFamily="34" charset="0"/>
                <a:ea typeface="宋体" charset="0"/>
                <a:cs typeface="宋体" charset="0"/>
              </a:rPr>
              <a:t> and graph edit distance, which are NP-hard. Such high complexity causes a severe consequence, i.e., a lack of efficient algorithms and tools to process and analyze the graphs.</a:t>
            </a:r>
          </a:p>
          <a:p>
            <a:pPr marL="0" marR="0" indent="0" algn="l" defTabSz="914400" rtl="0" eaLnBrk="1" fontAlgn="base" latinLnBrk="0" hangingPunct="1">
              <a:lnSpc>
                <a:spcPct val="100000"/>
              </a:lnSpc>
              <a:spcBef>
                <a:spcPct val="30000"/>
              </a:spcBef>
              <a:spcAft>
                <a:spcPct val="0"/>
              </a:spcAft>
              <a:buClrTx/>
              <a:buSzTx/>
              <a:buFontTx/>
              <a:buNone/>
              <a:tabLst/>
              <a:defRPr/>
            </a:pPr>
            <a:endParaRPr kumimoji="1" lang="en-US" altLang="zh-CN" sz="1200" kern="1200" dirty="0" smtClean="0">
              <a:solidFill>
                <a:schemeClr val="tx1"/>
              </a:solidFill>
              <a:effectLst/>
              <a:latin typeface="Arial" pitchFamily="34" charset="0"/>
              <a:ea typeface="宋体" charset="0"/>
              <a:cs typeface="宋体" charset="0"/>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kumimoji="1" lang="en-US" altLang="zh-CN" sz="1200" kern="1200" dirty="0" smtClean="0">
                <a:solidFill>
                  <a:schemeClr val="tx1"/>
                </a:solidFill>
                <a:effectLst/>
                <a:latin typeface="Arial" pitchFamily="34" charset="0"/>
                <a:ea typeface="宋体" charset="0"/>
                <a:cs typeface="宋体" charset="0"/>
              </a:rPr>
              <a:t>On</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the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other</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hands,</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many</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operations</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in</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multidimensional</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spaces</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can</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be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done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in</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an</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efficient</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way.</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So</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the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question</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is</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can</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we</a:t>
            </a:r>
            <a:r>
              <a:rPr kumimoji="1" lang="zh-CN" altLang="en-US" sz="1200" kern="1200" dirty="0" smtClean="0">
                <a:solidFill>
                  <a:schemeClr val="tx1"/>
                </a:solidFill>
                <a:effectLst/>
                <a:latin typeface="Arial" pitchFamily="34" charset="0"/>
                <a:ea typeface="宋体" charset="0"/>
                <a:cs typeface="宋体" charset="0"/>
              </a:rPr>
              <a:t> </a:t>
            </a:r>
            <a:r>
              <a:rPr lang="en-US" altLang="zh-CN" dirty="0" smtClean="0"/>
              <a:t>Can</a:t>
            </a:r>
            <a:r>
              <a:rPr lang="zh-CN" altLang="en-US" dirty="0" smtClean="0"/>
              <a:t> </a:t>
            </a:r>
            <a:r>
              <a:rPr lang="en-US" altLang="zh-CN" dirty="0" smtClean="0"/>
              <a:t>we</a:t>
            </a:r>
            <a:r>
              <a:rPr lang="zh-CN" altLang="en-US" dirty="0" smtClean="0"/>
              <a:t> </a:t>
            </a:r>
            <a:r>
              <a:rPr lang="en-US" altLang="zh-CN" dirty="0" smtClean="0"/>
              <a:t>map graphs onto a suitable</a:t>
            </a:r>
            <a:r>
              <a:rPr lang="zh-CN" altLang="en-US" dirty="0" smtClean="0"/>
              <a:t> </a:t>
            </a:r>
            <a:r>
              <a:rPr lang="en-US" altLang="zh-CN" dirty="0" smtClean="0"/>
              <a:t>multidimensional space</a:t>
            </a:r>
            <a:r>
              <a:rPr lang="zh-CN" altLang="en-US" dirty="0" smtClean="0"/>
              <a:t> </a:t>
            </a:r>
            <a:r>
              <a:rPr lang="en-US" altLang="zh-CN" dirty="0" smtClean="0"/>
              <a:t>to</a:t>
            </a:r>
            <a:r>
              <a:rPr lang="zh-CN" altLang="en-US" dirty="0" smtClean="0"/>
              <a:t> </a:t>
            </a:r>
            <a:r>
              <a:rPr lang="en-US" altLang="zh-CN" dirty="0" smtClean="0"/>
              <a:t>achieve high quality and efficiency</a:t>
            </a:r>
            <a:r>
              <a:rPr lang="zh-CN" altLang="en-US" dirty="0" smtClean="0"/>
              <a:t> </a:t>
            </a:r>
            <a:r>
              <a:rPr lang="en-US" altLang="zh-CN" dirty="0" smtClean="0"/>
              <a:t>in</a:t>
            </a:r>
            <a:r>
              <a:rPr lang="zh-CN" altLang="en-US" dirty="0" smtClean="0"/>
              <a:t> </a:t>
            </a:r>
            <a:r>
              <a:rPr lang="en-US" altLang="zh-CN" dirty="0" smtClean="0"/>
              <a:t>online graph query processing?</a:t>
            </a:r>
          </a:p>
          <a:p>
            <a:pPr marL="0" marR="0" indent="0" algn="l" defTabSz="914400" rtl="0" eaLnBrk="1" fontAlgn="base" latinLnBrk="0" hangingPunct="1">
              <a:lnSpc>
                <a:spcPct val="100000"/>
              </a:lnSpc>
              <a:spcBef>
                <a:spcPct val="30000"/>
              </a:spcBef>
              <a:spcAft>
                <a:spcPct val="0"/>
              </a:spcAft>
              <a:buClrTx/>
              <a:buSzTx/>
              <a:buFontTx/>
              <a:buNone/>
              <a:tabLst/>
              <a:defRPr/>
            </a:pPr>
            <a:endParaRPr kumimoji="1" lang="en-US" altLang="zh-CN" sz="1200" kern="1200" dirty="0" smtClean="0">
              <a:solidFill>
                <a:schemeClr val="tx1"/>
              </a:solidFill>
              <a:effectLst/>
              <a:latin typeface="Arial" pitchFamily="34" charset="0"/>
              <a:ea typeface="宋体" charset="0"/>
              <a:cs typeface="宋体"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kumimoji="1" lang="en-US" altLang="zh-CN" sz="1200" kern="1200" dirty="0" smtClean="0">
              <a:solidFill>
                <a:schemeClr val="tx1"/>
              </a:solidFill>
              <a:effectLst/>
              <a:latin typeface="Arial" pitchFamily="34" charset="0"/>
              <a:ea typeface="宋体" charset="0"/>
              <a:cs typeface="宋体"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altLang="zh-CN" sz="1200" kern="1200" dirty="0" smtClean="0">
                <a:solidFill>
                  <a:schemeClr val="tx1"/>
                </a:solidFill>
                <a:effectLst/>
                <a:latin typeface="Arial" pitchFamily="34" charset="0"/>
                <a:ea typeface="宋体" charset="0"/>
                <a:cs typeface="宋体" charset="0"/>
              </a:rPr>
              <a:t> </a:t>
            </a:r>
            <a:endParaRPr lang="en-US" altLang="zh-CN" dirty="0" smtClean="0"/>
          </a:p>
          <a:p>
            <a:endParaRPr kumimoji="1" lang="zh-CN" altLang="en-US" dirty="0"/>
          </a:p>
        </p:txBody>
      </p:sp>
    </p:spTree>
    <p:extLst>
      <p:ext uri="{BB962C8B-B14F-4D97-AF65-F5344CB8AC3E}">
        <p14:creationId xmlns:p14="http://schemas.microsoft.com/office/powerpoint/2010/main" val="13897261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altLang="zh-CN" dirty="0" smtClean="0"/>
              <a:t>So,</a:t>
            </a:r>
            <a:r>
              <a:rPr lang="zh-CN" altLang="en-US" dirty="0" smtClean="0"/>
              <a:t> </a:t>
            </a:r>
            <a:r>
              <a:rPr lang="en-US" altLang="zh-CN" dirty="0" smtClean="0"/>
              <a:t>what</a:t>
            </a:r>
            <a:r>
              <a:rPr lang="zh-CN" altLang="en-US" dirty="0" smtClean="0"/>
              <a:t> </a:t>
            </a:r>
            <a:r>
              <a:rPr lang="en-US" altLang="zh-CN" dirty="0" smtClean="0"/>
              <a:t>is</a:t>
            </a:r>
            <a:r>
              <a:rPr lang="zh-CN" altLang="en-US" dirty="0" smtClean="0"/>
              <a:t> </a:t>
            </a:r>
            <a:r>
              <a:rPr lang="en-US" altLang="zh-CN" dirty="0" smtClean="0"/>
              <a:t>a</a:t>
            </a:r>
            <a:r>
              <a:rPr lang="zh-CN" altLang="en-US" dirty="0" smtClean="0"/>
              <a:t> </a:t>
            </a:r>
            <a:r>
              <a:rPr lang="en-US" altLang="zh-CN" dirty="0" smtClean="0"/>
              <a:t>good</a:t>
            </a:r>
            <a:r>
              <a:rPr lang="zh-CN" altLang="en-US" dirty="0" smtClean="0"/>
              <a:t> </a:t>
            </a:r>
            <a:r>
              <a:rPr lang="en-US" altLang="zh-CN" dirty="0" smtClean="0"/>
              <a:t>dimension</a:t>
            </a:r>
            <a:r>
              <a:rPr lang="zh-CN" altLang="en-US" dirty="0" smtClean="0"/>
              <a:t> </a:t>
            </a:r>
            <a:r>
              <a:rPr lang="en-US" altLang="zh-CN" dirty="0" smtClean="0"/>
              <a:t>should</a:t>
            </a:r>
            <a:r>
              <a:rPr lang="zh-CN" altLang="en-US" dirty="0" smtClean="0"/>
              <a:t> </a:t>
            </a:r>
            <a:r>
              <a:rPr lang="en-US" altLang="zh-CN" dirty="0" smtClean="0"/>
              <a:t>be</a:t>
            </a:r>
            <a:r>
              <a:rPr lang="zh-CN" altLang="en-US" dirty="0" smtClean="0"/>
              <a:t> </a:t>
            </a:r>
            <a:r>
              <a:rPr lang="en-US" altLang="zh-CN" dirty="0" smtClean="0"/>
              <a:t>for</a:t>
            </a:r>
            <a:r>
              <a:rPr lang="zh-CN" altLang="en-US" dirty="0" smtClean="0"/>
              <a:t> </a:t>
            </a:r>
            <a:r>
              <a:rPr lang="en-US" altLang="zh-CN" dirty="0" smtClean="0"/>
              <a:t>a</a:t>
            </a:r>
            <a:r>
              <a:rPr lang="zh-CN" altLang="en-US" dirty="0" smtClean="0"/>
              <a:t> </a:t>
            </a:r>
            <a:r>
              <a:rPr lang="en-US" altLang="zh-CN" dirty="0" smtClean="0"/>
              <a:t>graph</a:t>
            </a:r>
            <a:r>
              <a:rPr lang="zh-CN" altLang="en-US" dirty="0" smtClean="0"/>
              <a:t> </a:t>
            </a:r>
            <a:r>
              <a:rPr lang="en-US" altLang="zh-CN" dirty="0" smtClean="0"/>
              <a:t>database?</a:t>
            </a: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altLang="zh-CN" dirty="0" smtClean="0"/>
          </a:p>
          <a:p>
            <a:pPr marL="0" marR="0" lvl="1" indent="0" algn="l" defTabSz="914400" rtl="0" eaLnBrk="1" fontAlgn="base" latinLnBrk="0" hangingPunct="1">
              <a:lnSpc>
                <a:spcPct val="100000"/>
              </a:lnSpc>
              <a:spcBef>
                <a:spcPct val="30000"/>
              </a:spcBef>
              <a:spcAft>
                <a:spcPct val="0"/>
              </a:spcAft>
              <a:buClrTx/>
              <a:buSzTx/>
              <a:buFontTx/>
              <a:buNone/>
              <a:tabLst/>
              <a:defRPr/>
            </a:pPr>
            <a:r>
              <a:rPr lang="en-US" altLang="zh-CN" dirty="0" smtClean="0"/>
              <a:t>We</a:t>
            </a:r>
            <a:r>
              <a:rPr lang="zh-CN" altLang="en-US" dirty="0" smtClean="0"/>
              <a:t> </a:t>
            </a:r>
            <a:r>
              <a:rPr lang="en-US" altLang="zh-CN" dirty="0" smtClean="0"/>
              <a:t>proposed</a:t>
            </a:r>
            <a:r>
              <a:rPr lang="zh-CN" altLang="en-US" dirty="0" smtClean="0"/>
              <a:t> </a:t>
            </a:r>
            <a:r>
              <a:rPr lang="en-US" altLang="zh-CN" dirty="0" smtClean="0">
                <a:solidFill>
                  <a:srgbClr val="0000FF"/>
                </a:solidFill>
              </a:rPr>
              <a:t>DS-preserved mapping</a:t>
            </a:r>
            <a:r>
              <a:rPr lang="zh-CN" altLang="zh-CN" dirty="0" smtClean="0">
                <a:solidFill>
                  <a:srgbClr val="0000FF"/>
                </a:solidFill>
              </a:rPr>
              <a:t> </a:t>
            </a:r>
            <a:r>
              <a:rPr lang="en-US" altLang="zh-CN" dirty="0" smtClean="0"/>
              <a:t>which</a:t>
            </a:r>
            <a:r>
              <a:rPr lang="zh-CN" altLang="en-US" dirty="0" smtClean="0"/>
              <a:t> </a:t>
            </a:r>
            <a:r>
              <a:rPr lang="en-US" altLang="zh-CN" dirty="0" smtClean="0"/>
              <a:t>preserves</a:t>
            </a:r>
            <a:r>
              <a:rPr lang="zh-CN" altLang="en-US" dirty="0" smtClean="0"/>
              <a:t> </a:t>
            </a:r>
            <a:r>
              <a:rPr lang="en-US" altLang="zh-CN" dirty="0" smtClean="0"/>
              <a:t>distance and structure.</a:t>
            </a: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altLang="zh-CN" dirty="0" smtClean="0"/>
          </a:p>
          <a:p>
            <a:pPr marL="0" marR="0" lvl="1" indent="0" algn="l" defTabSz="914400" rtl="0" eaLnBrk="1" fontAlgn="base" latinLnBrk="0" hangingPunct="1">
              <a:lnSpc>
                <a:spcPct val="100000"/>
              </a:lnSpc>
              <a:spcBef>
                <a:spcPct val="30000"/>
              </a:spcBef>
              <a:spcAft>
                <a:spcPct val="0"/>
              </a:spcAft>
              <a:buClrTx/>
              <a:buSzTx/>
              <a:buFontTx/>
              <a:buNone/>
              <a:tabLst/>
              <a:defRPr/>
            </a:pPr>
            <a:r>
              <a:rPr lang="en-US" altLang="zh-CN" dirty="0" smtClean="0"/>
              <a:t>Can</a:t>
            </a:r>
            <a:r>
              <a:rPr lang="zh-CN" altLang="en-US" dirty="0" smtClean="0"/>
              <a:t> </a:t>
            </a:r>
            <a:r>
              <a:rPr lang="en-US" altLang="zh-CN" dirty="0" smtClean="0"/>
              <a:t>we identify </a:t>
            </a:r>
            <a:r>
              <a:rPr lang="en-US" altLang="zh-CN" dirty="0" smtClean="0">
                <a:solidFill>
                  <a:srgbClr val="0000FF"/>
                </a:solidFill>
              </a:rPr>
              <a:t>structural</a:t>
            </a:r>
            <a:r>
              <a:rPr lang="zh-CN" altLang="en-US" dirty="0" smtClean="0">
                <a:solidFill>
                  <a:srgbClr val="0000FF"/>
                </a:solidFill>
              </a:rPr>
              <a:t> </a:t>
            </a:r>
            <a:r>
              <a:rPr lang="en-US" altLang="zh-CN" dirty="0" smtClean="0">
                <a:solidFill>
                  <a:srgbClr val="0000FF"/>
                </a:solidFill>
              </a:rPr>
              <a:t>dimension</a:t>
            </a:r>
            <a:r>
              <a:rPr lang="zh-CN" altLang="en-US" dirty="0" smtClean="0">
                <a:solidFill>
                  <a:srgbClr val="0000FF"/>
                </a:solidFill>
              </a:rPr>
              <a:t> </a:t>
            </a:r>
            <a:r>
              <a:rPr lang="en-US" altLang="zh-CN" dirty="0" smtClean="0"/>
              <a:t>so</a:t>
            </a:r>
            <a:r>
              <a:rPr lang="zh-CN" altLang="en-US" dirty="0" smtClean="0"/>
              <a:t> </a:t>
            </a:r>
            <a:r>
              <a:rPr lang="en-US" altLang="zh-CN" dirty="0" smtClean="0"/>
              <a:t>that if</a:t>
            </a:r>
            <a:r>
              <a:rPr lang="zh-CN" altLang="en-US" dirty="0" smtClean="0"/>
              <a:t> </a:t>
            </a:r>
            <a:r>
              <a:rPr lang="en-US" altLang="zh-CN" dirty="0" smtClean="0"/>
              <a:t>the</a:t>
            </a:r>
            <a:r>
              <a:rPr lang="zh-CN" altLang="en-US" dirty="0" smtClean="0"/>
              <a:t> </a:t>
            </a:r>
            <a:r>
              <a:rPr lang="en-US" altLang="zh-CN" dirty="0" smtClean="0"/>
              <a:t>distance-preserving</a:t>
            </a:r>
            <a:r>
              <a:rPr lang="zh-CN" altLang="en-US" dirty="0" smtClean="0"/>
              <a:t> </a:t>
            </a:r>
            <a:r>
              <a:rPr lang="en-US" altLang="zh-CN" dirty="0" smtClean="0"/>
              <a:t>was</a:t>
            </a:r>
            <a:r>
              <a:rPr lang="zh-CN" altLang="en-US" dirty="0" smtClean="0"/>
              <a:t> </a:t>
            </a:r>
            <a:r>
              <a:rPr lang="en-US" altLang="zh-CN" dirty="0" smtClean="0"/>
              <a:t>achieved,</a:t>
            </a:r>
            <a:r>
              <a:rPr lang="zh-CN" altLang="en-US" dirty="0" smtClean="0"/>
              <a:t> </a:t>
            </a:r>
            <a:r>
              <a:rPr lang="en-US" altLang="zh-CN" dirty="0" smtClean="0"/>
              <a:t>the</a:t>
            </a:r>
            <a:r>
              <a:rPr lang="zh-CN" altLang="en-US" dirty="0" smtClean="0"/>
              <a:t> </a:t>
            </a:r>
            <a:r>
              <a:rPr lang="en-US" altLang="zh-CN" dirty="0" smtClean="0"/>
              <a:t>structure</a:t>
            </a:r>
            <a:r>
              <a:rPr lang="zh-CN" altLang="en-US" dirty="0" smtClean="0"/>
              <a:t> </a:t>
            </a:r>
            <a:r>
              <a:rPr lang="en-US" altLang="zh-CN" dirty="0" smtClean="0"/>
              <a:t>can</a:t>
            </a:r>
            <a:r>
              <a:rPr lang="zh-CN" altLang="en-US" dirty="0" smtClean="0"/>
              <a:t> </a:t>
            </a:r>
            <a:r>
              <a:rPr lang="en-US" altLang="zh-CN" dirty="0" smtClean="0"/>
              <a:t>also</a:t>
            </a:r>
            <a:r>
              <a:rPr lang="zh-CN" altLang="en-US" dirty="0" smtClean="0"/>
              <a:t> </a:t>
            </a:r>
            <a:r>
              <a:rPr lang="en-US" altLang="zh-CN" dirty="0" smtClean="0"/>
              <a:t>be</a:t>
            </a:r>
            <a:r>
              <a:rPr lang="zh-CN" altLang="en-US" dirty="0" smtClean="0"/>
              <a:t> </a:t>
            </a:r>
            <a:r>
              <a:rPr lang="en-US" altLang="zh-CN" dirty="0" smtClean="0"/>
              <a:t>preserved?</a:t>
            </a:r>
            <a:r>
              <a:rPr lang="zh-CN" altLang="en-US" dirty="0" smtClean="0"/>
              <a:t> </a:t>
            </a:r>
            <a:endParaRPr kumimoji="0" lang="en-US" altLang="zh-CN" dirty="0" smtClean="0">
              <a:latin typeface="华文新魏" charset="0"/>
              <a:ea typeface="华文新魏" charset="0"/>
            </a:endParaRP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altLang="zh-CN" dirty="0" smtClean="0"/>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altLang="zh-CN" dirty="0" smtClean="0"/>
          </a:p>
          <a:p>
            <a:pPr eaLnBrk="1" hangingPunct="1"/>
            <a:endParaRPr kumimoji="0" lang="en-US" altLang="zh-CN" dirty="0" smtClean="0">
              <a:latin typeface="Arial" charset="0"/>
            </a:endParaRPr>
          </a:p>
          <a:p>
            <a:endParaRPr kumimoji="1" lang="zh-CN" altLang="en-US" dirty="0"/>
          </a:p>
        </p:txBody>
      </p:sp>
    </p:spTree>
    <p:extLst>
      <p:ext uri="{BB962C8B-B14F-4D97-AF65-F5344CB8AC3E}">
        <p14:creationId xmlns:p14="http://schemas.microsoft.com/office/powerpoint/2010/main" val="1221854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1" eaLnBrk="1" hangingPunct="1"/>
            <a:r>
              <a:rPr lang="en-US" altLang="zh-CN" dirty="0" smtClean="0"/>
              <a:t>In</a:t>
            </a:r>
            <a:r>
              <a:rPr lang="zh-CN" altLang="en-US" dirty="0" smtClean="0"/>
              <a:t> </a:t>
            </a:r>
            <a:r>
              <a:rPr lang="en-US" altLang="zh-CN" dirty="0" smtClean="0"/>
              <a:t>fact,</a:t>
            </a:r>
            <a:r>
              <a:rPr lang="zh-CN" altLang="en-US" dirty="0" smtClean="0"/>
              <a:t> </a:t>
            </a:r>
            <a:r>
              <a:rPr lang="en-US" altLang="zh-CN" dirty="0" smtClean="0"/>
              <a:t>using</a:t>
            </a:r>
            <a:r>
              <a:rPr lang="zh-CN" altLang="en-US" dirty="0" smtClean="0"/>
              <a:t> </a:t>
            </a:r>
            <a:r>
              <a:rPr lang="en-US" altLang="zh-CN" dirty="0" smtClean="0"/>
              <a:t>the</a:t>
            </a:r>
            <a:r>
              <a:rPr lang="zh-CN" altLang="en-US" dirty="0" smtClean="0"/>
              <a:t> </a:t>
            </a:r>
            <a:r>
              <a:rPr lang="en-US" altLang="zh-CN" dirty="0" smtClean="0"/>
              <a:t>substructure</a:t>
            </a:r>
            <a:r>
              <a:rPr lang="zh-CN" altLang="en-US" dirty="0" smtClean="0"/>
              <a:t> </a:t>
            </a:r>
            <a:r>
              <a:rPr lang="en-US" altLang="zh-CN" dirty="0" smtClean="0"/>
              <a:t>as</a:t>
            </a:r>
            <a:r>
              <a:rPr lang="zh-CN" altLang="en-US" dirty="0" smtClean="0"/>
              <a:t> </a:t>
            </a:r>
            <a:r>
              <a:rPr lang="en-US" altLang="zh-CN" dirty="0" smtClean="0"/>
              <a:t>the</a:t>
            </a:r>
            <a:r>
              <a:rPr lang="zh-CN" altLang="en-US" dirty="0" smtClean="0"/>
              <a:t> </a:t>
            </a:r>
            <a:r>
              <a:rPr lang="en-US" altLang="zh-CN" dirty="0" smtClean="0"/>
              <a:t>dimension</a:t>
            </a:r>
            <a:r>
              <a:rPr lang="zh-CN" altLang="en-US" dirty="0" smtClean="0"/>
              <a:t> </a:t>
            </a:r>
            <a:r>
              <a:rPr lang="en-US" altLang="zh-CN" dirty="0" smtClean="0"/>
              <a:t>has</a:t>
            </a:r>
            <a:r>
              <a:rPr lang="zh-CN" altLang="en-US" dirty="0" smtClean="0"/>
              <a:t> </a:t>
            </a:r>
            <a:r>
              <a:rPr lang="en-US" altLang="zh-CN" dirty="0" smtClean="0"/>
              <a:t>been</a:t>
            </a:r>
            <a:r>
              <a:rPr lang="zh-CN" altLang="en-US" dirty="0" smtClean="0"/>
              <a:t> </a:t>
            </a:r>
            <a:r>
              <a:rPr lang="en-US" altLang="zh-CN" dirty="0" smtClean="0"/>
              <a:t>taken</a:t>
            </a:r>
            <a:r>
              <a:rPr lang="zh-CN" altLang="en-US" dirty="0" smtClean="0"/>
              <a:t> </a:t>
            </a:r>
            <a:r>
              <a:rPr lang="en-US" altLang="zh-CN" dirty="0" smtClean="0"/>
              <a:t>in</a:t>
            </a:r>
            <a:r>
              <a:rPr lang="zh-CN" altLang="en-US" dirty="0" smtClean="0"/>
              <a:t> </a:t>
            </a:r>
            <a:r>
              <a:rPr lang="en-US" altLang="zh-CN" dirty="0" smtClean="0"/>
              <a:t>the </a:t>
            </a:r>
            <a:r>
              <a:rPr lang="en-US" altLang="zh-CN" dirty="0" err="1" smtClean="0"/>
              <a:t>PubChem</a:t>
            </a:r>
            <a:r>
              <a:rPr lang="en-US" altLang="zh-CN" dirty="0" smtClean="0"/>
              <a:t> Compound Database.</a:t>
            </a:r>
            <a:r>
              <a:rPr lang="zh-CN" altLang="zh-CN" dirty="0" smtClean="0"/>
              <a:t> </a:t>
            </a:r>
            <a:r>
              <a:rPr lang="en-US" altLang="zh-CN" dirty="0" smtClean="0"/>
              <a:t>To search similar graphs,</a:t>
            </a:r>
            <a:r>
              <a:rPr lang="zh-CN" altLang="en-US" dirty="0" smtClean="0"/>
              <a:t> </a:t>
            </a:r>
            <a:r>
              <a:rPr lang="en-US" altLang="zh-CN" dirty="0" smtClean="0"/>
              <a:t>the</a:t>
            </a:r>
            <a:r>
              <a:rPr lang="zh-CN" altLang="en-US" dirty="0" smtClean="0"/>
              <a:t> </a:t>
            </a:r>
            <a:r>
              <a:rPr lang="en-US" altLang="zh-CN" dirty="0" smtClean="0"/>
              <a:t>similarity</a:t>
            </a:r>
            <a:r>
              <a:rPr lang="zh-CN" altLang="en-US" dirty="0" smtClean="0"/>
              <a:t> </a:t>
            </a:r>
            <a:r>
              <a:rPr lang="en-US" altLang="zh-CN" dirty="0" smtClean="0"/>
              <a:t>is</a:t>
            </a:r>
            <a:r>
              <a:rPr lang="zh-CN" altLang="en-US" dirty="0" smtClean="0"/>
              <a:t> </a:t>
            </a:r>
            <a:r>
              <a:rPr lang="en-US" altLang="zh-CN" dirty="0" smtClean="0"/>
              <a:t>measured</a:t>
            </a:r>
            <a:r>
              <a:rPr lang="zh-CN" altLang="en-US" dirty="0" smtClean="0"/>
              <a:t> </a:t>
            </a:r>
            <a:r>
              <a:rPr lang="en-US" altLang="zh-CN" dirty="0" smtClean="0"/>
              <a:t>using the </a:t>
            </a:r>
            <a:r>
              <a:rPr lang="en-US" altLang="zh-CN" dirty="0" err="1" smtClean="0"/>
              <a:t>Tanimoto</a:t>
            </a:r>
            <a:r>
              <a:rPr lang="en-US" altLang="zh-CN" dirty="0" smtClean="0"/>
              <a:t> score which</a:t>
            </a:r>
            <a:r>
              <a:rPr lang="zh-CN" altLang="en-US" dirty="0" smtClean="0"/>
              <a:t> </a:t>
            </a:r>
            <a:r>
              <a:rPr lang="en-US" altLang="zh-CN" dirty="0" smtClean="0"/>
              <a:t>is</a:t>
            </a:r>
            <a:r>
              <a:rPr lang="zh-CN" altLang="en-US" dirty="0" smtClean="0"/>
              <a:t> </a:t>
            </a:r>
            <a:r>
              <a:rPr lang="en-US" altLang="zh-CN" dirty="0" smtClean="0"/>
              <a:t>calculated</a:t>
            </a:r>
            <a:r>
              <a:rPr lang="zh-CN" altLang="en-US" dirty="0" smtClean="0"/>
              <a:t> </a:t>
            </a:r>
            <a:r>
              <a:rPr lang="en-US" altLang="zh-CN" dirty="0" smtClean="0"/>
              <a:t>based</a:t>
            </a:r>
            <a:r>
              <a:rPr lang="zh-CN" altLang="en-US" dirty="0" smtClean="0"/>
              <a:t> </a:t>
            </a:r>
            <a:r>
              <a:rPr lang="en-US" altLang="zh-CN" dirty="0" smtClean="0"/>
              <a:t>on</a:t>
            </a:r>
            <a:r>
              <a:rPr lang="zh-CN" altLang="en-US" dirty="0" smtClean="0"/>
              <a:t> </a:t>
            </a:r>
            <a:r>
              <a:rPr lang="en-US" altLang="zh-CN" dirty="0" smtClean="0">
                <a:solidFill>
                  <a:srgbClr val="0000FF"/>
                </a:solidFill>
              </a:rPr>
              <a:t>dictionary-based binary fingerprint</a:t>
            </a:r>
            <a:r>
              <a:rPr lang="en-US" altLang="zh-CN" dirty="0" smtClean="0"/>
              <a:t>. </a:t>
            </a:r>
          </a:p>
          <a:p>
            <a:pPr lvl="1" eaLnBrk="1" hangingPunct="1"/>
            <a:r>
              <a:rPr lang="en-US" altLang="zh-CN" dirty="0" smtClean="0"/>
              <a:t>There are </a:t>
            </a:r>
            <a:r>
              <a:rPr lang="en-US" altLang="zh-CN" dirty="0" smtClean="0">
                <a:solidFill>
                  <a:srgbClr val="0000FF"/>
                </a:solidFill>
              </a:rPr>
              <a:t>881 substructure-keys </a:t>
            </a:r>
            <a:r>
              <a:rPr lang="en-US" altLang="zh-CN" dirty="0" smtClean="0"/>
              <a:t>in each fingerprint.</a:t>
            </a:r>
          </a:p>
          <a:p>
            <a:pPr lvl="1"/>
            <a:r>
              <a:rPr lang="en-US" altLang="zh-CN" dirty="0" smtClean="0"/>
              <a:t>Each bit in the fingerprint represents the </a:t>
            </a:r>
            <a:r>
              <a:rPr lang="en-US" altLang="zh-CN" dirty="0" smtClean="0">
                <a:solidFill>
                  <a:srgbClr val="0000FF"/>
                </a:solidFill>
              </a:rPr>
              <a:t>presence (or absence) </a:t>
            </a:r>
            <a:r>
              <a:rPr lang="en-US" altLang="zh-CN" dirty="0" smtClean="0"/>
              <a:t>of a particular chemical substructure.</a:t>
            </a:r>
            <a:endParaRPr lang="zh-CN" altLang="en-US" dirty="0" smtClean="0"/>
          </a:p>
          <a:p>
            <a:pPr lvl="1" eaLnBrk="1" hangingPunct="1"/>
            <a:endParaRPr lang="en-US" altLang="zh-CN" dirty="0" smtClean="0"/>
          </a:p>
          <a:p>
            <a:pPr lvl="1" eaLnBrk="1" hangingPunct="1"/>
            <a:r>
              <a:rPr lang="en-US" altLang="zh-CN" dirty="0" smtClean="0"/>
              <a:t>However,</a:t>
            </a:r>
            <a:r>
              <a:rPr lang="zh-CN" altLang="en-US" dirty="0" smtClean="0"/>
              <a:t> </a:t>
            </a:r>
            <a:r>
              <a:rPr lang="en-US" altLang="zh-CN" dirty="0" smtClean="0"/>
              <a:t>such</a:t>
            </a:r>
            <a:r>
              <a:rPr lang="zh-CN" altLang="en-US" dirty="0" smtClean="0"/>
              <a:t> </a:t>
            </a:r>
            <a:r>
              <a:rPr lang="en-US" altLang="zh-CN" dirty="0" smtClean="0"/>
              <a:t>structural dimensions are very difficult even for domain experts to identify, and the process of identifying such dimensions is very time consuming and expensive, due to the large number of combinations of possible features in the graph database to analyze, which can take months or even years. </a:t>
            </a:r>
          </a:p>
          <a:p>
            <a:pPr eaLnBrk="1" hangingPunct="1"/>
            <a:r>
              <a:rPr lang="en-US" altLang="zh-CN" dirty="0" smtClean="0"/>
              <a:t> </a:t>
            </a:r>
          </a:p>
          <a:p>
            <a:pPr eaLnBrk="1" hangingPunct="1"/>
            <a:endParaRPr kumimoji="0" lang="en-US" altLang="zh-CN" dirty="0" smtClean="0">
              <a:latin typeface="Arial" charset="0"/>
            </a:endParaRPr>
          </a:p>
          <a:p>
            <a:pPr eaLnBrk="1" hangingPunct="1"/>
            <a:endParaRPr kumimoji="0" lang="en-US" altLang="zh-CN" dirty="0" smtClean="0">
              <a:latin typeface="Arial" charset="0"/>
            </a:endParaRPr>
          </a:p>
          <a:p>
            <a:endParaRPr kumimoji="1" lang="zh-CN" altLang="en-US" dirty="0"/>
          </a:p>
        </p:txBody>
      </p:sp>
    </p:spTree>
    <p:extLst>
      <p:ext uri="{BB962C8B-B14F-4D97-AF65-F5344CB8AC3E}">
        <p14:creationId xmlns:p14="http://schemas.microsoft.com/office/powerpoint/2010/main" val="3830283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200" kern="1200" dirty="0" smtClean="0">
                <a:solidFill>
                  <a:schemeClr val="tx1"/>
                </a:solidFill>
                <a:effectLst/>
                <a:latin typeface="Arial" pitchFamily="34" charset="0"/>
                <a:ea typeface="宋体" charset="0"/>
                <a:cs typeface="宋体" charset="0"/>
              </a:rPr>
              <a:t>Here,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we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use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a</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figure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to</a:t>
            </a:r>
            <a:r>
              <a:rPr kumimoji="1" lang="zh-CN" altLang="zh-CN"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show the distance/dissimilarity distribution on real </a:t>
            </a:r>
            <a:endParaRPr lang="en-US" altLang="zh-CN"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zh-CN" sz="1200" kern="1200" dirty="0" smtClean="0">
                <a:solidFill>
                  <a:schemeClr val="tx1"/>
                </a:solidFill>
                <a:effectLst/>
                <a:latin typeface="Arial" pitchFamily="34" charset="0"/>
                <a:ea typeface="宋体" charset="0"/>
                <a:cs typeface="宋体" charset="0"/>
              </a:rPr>
              <a:t>chemical compound dataset for </a:t>
            </a:r>
            <a:r>
              <a:rPr kumimoji="1" lang="en-US" altLang="zh-CN" sz="1200" kern="1200" dirty="0" err="1" smtClean="0">
                <a:solidFill>
                  <a:schemeClr val="tx1"/>
                </a:solidFill>
                <a:effectLst/>
                <a:latin typeface="Arial" pitchFamily="34" charset="0"/>
                <a:ea typeface="宋体" charset="0"/>
                <a:cs typeface="宋体" charset="0"/>
              </a:rPr>
              <a:t>δ</a:t>
            </a:r>
            <a:r>
              <a:rPr kumimoji="1" lang="en-US" altLang="zh-CN" sz="1200" kern="1200" dirty="0" smtClean="0">
                <a:solidFill>
                  <a:schemeClr val="tx1"/>
                </a:solidFill>
                <a:effectLst/>
                <a:latin typeface="Arial" pitchFamily="34" charset="0"/>
                <a:ea typeface="宋体" charset="0"/>
                <a:cs typeface="宋体" charset="0"/>
              </a:rPr>
              <a:t>, DSPM, Original, where </a:t>
            </a:r>
            <a:r>
              <a:rPr kumimoji="1" lang="en-US" altLang="zh-CN" sz="1200" kern="1200" dirty="0" err="1" smtClean="0">
                <a:solidFill>
                  <a:schemeClr val="tx1"/>
                </a:solidFill>
                <a:effectLst/>
                <a:latin typeface="Arial" pitchFamily="34" charset="0"/>
                <a:ea typeface="宋体" charset="0"/>
                <a:cs typeface="宋体" charset="0"/>
              </a:rPr>
              <a:t>δ</a:t>
            </a:r>
            <a:r>
              <a:rPr kumimoji="1" lang="en-US" altLang="zh-CN" sz="1200" kern="1200" dirty="0" smtClean="0">
                <a:solidFill>
                  <a:schemeClr val="tx1"/>
                </a:solidFill>
                <a:effectLst/>
                <a:latin typeface="Arial" pitchFamily="34" charset="0"/>
                <a:ea typeface="宋体" charset="0"/>
                <a:cs typeface="宋体" charset="0"/>
              </a:rPr>
              <a:t> is the graph dissimilarity, DSPM represents the Euclidean distance between data objects in the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map</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space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generated</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by</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our</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algorithm, and Original represents the Euclidean distance in the space where all frequent </a:t>
            </a:r>
            <a:r>
              <a:rPr kumimoji="1" lang="en-US" altLang="zh-CN" sz="1200" kern="1200" dirty="0" err="1" smtClean="0">
                <a:solidFill>
                  <a:schemeClr val="tx1"/>
                </a:solidFill>
                <a:effectLst/>
                <a:latin typeface="Arial" pitchFamily="34" charset="0"/>
                <a:ea typeface="宋体" charset="0"/>
                <a:cs typeface="宋体" charset="0"/>
              </a:rPr>
              <a:t>subgraphs</a:t>
            </a:r>
            <a:r>
              <a:rPr kumimoji="1" lang="en-US" altLang="zh-CN" sz="1200" kern="1200" dirty="0" smtClean="0">
                <a:solidFill>
                  <a:schemeClr val="tx1"/>
                </a:solidFill>
                <a:effectLst/>
                <a:latin typeface="Arial" pitchFamily="34" charset="0"/>
                <a:ea typeface="宋体" charset="0"/>
                <a:cs typeface="宋体" charset="0"/>
              </a:rPr>
              <a:t> are considered as the dimensions. </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zh-CN" sz="1200" kern="1200" dirty="0" smtClean="0">
              <a:solidFill>
                <a:schemeClr val="tx1"/>
              </a:solidFill>
              <a:effectLst/>
              <a:latin typeface="Arial" pitchFamily="34" charset="0"/>
              <a:ea typeface="宋体" charset="0"/>
              <a:cs typeface="宋体"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zh-CN" sz="1200" kern="1200" dirty="0" smtClean="0">
                <a:solidFill>
                  <a:schemeClr val="tx1"/>
                </a:solidFill>
                <a:effectLst/>
                <a:latin typeface="Arial" pitchFamily="34" charset="0"/>
                <a:ea typeface="宋体" charset="0"/>
                <a:cs typeface="宋体" charset="0"/>
              </a:rPr>
              <a:t>The x-axis represents the value of the graph dissimilarity/distance, and the y-axis represents the percentage of the graph pairs for each dissimilarity/distance value. We can observe that Euclidean distance generated by DSPM can approximate graph dissimilarity very well while Original cannot, which shows the distance-preserving property of DSPM.</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zh-CN" sz="1200" kern="1200" dirty="0" smtClean="0">
              <a:solidFill>
                <a:schemeClr val="tx1"/>
              </a:solidFill>
              <a:effectLst/>
              <a:latin typeface="Arial" pitchFamily="34" charset="0"/>
              <a:ea typeface="宋体" charset="0"/>
              <a:cs typeface="宋体"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kumimoji="0" lang="en-US" altLang="zh-CN" dirty="0" smtClean="0">
              <a:latin typeface="Arial" charset="0"/>
            </a:endParaRPr>
          </a:p>
          <a:p>
            <a:endParaRPr kumimoji="1" lang="zh-CN" altLang="en-US" dirty="0"/>
          </a:p>
        </p:txBody>
      </p:sp>
    </p:spTree>
    <p:extLst>
      <p:ext uri="{BB962C8B-B14F-4D97-AF65-F5344CB8AC3E}">
        <p14:creationId xmlns:p14="http://schemas.microsoft.com/office/powerpoint/2010/main" val="27971846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85000" lnSpcReduction="20000"/>
          </a:bodyPr>
          <a:lstStyle/>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altLang="zh-CN" sz="1200" kern="1200" dirty="0" smtClean="0">
                <a:solidFill>
                  <a:schemeClr val="tx1"/>
                </a:solidFill>
                <a:effectLst/>
                <a:latin typeface="Arial" pitchFamily="34" charset="0"/>
                <a:ea typeface="宋体" charset="0"/>
                <a:cs typeface="宋体" charset="0"/>
              </a:rPr>
              <a:t>To</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reduce the computational cost, we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study</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several optimization techniques and</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propose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a</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efficient</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new</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algorithm</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DSPM.</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We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have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two</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observations</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as</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follows.</a:t>
            </a:r>
          </a:p>
          <a:p>
            <a:pPr marL="0" marR="0" indent="0" algn="l" defTabSz="914400" rtl="0" eaLnBrk="1" fontAlgn="base" latinLnBrk="0" hangingPunct="1">
              <a:lnSpc>
                <a:spcPct val="100000"/>
              </a:lnSpc>
              <a:spcBef>
                <a:spcPct val="30000"/>
              </a:spcBef>
              <a:spcAft>
                <a:spcPct val="0"/>
              </a:spcAft>
              <a:buClrTx/>
              <a:buSzTx/>
              <a:buFontTx/>
              <a:buNone/>
              <a:tabLst/>
              <a:defRPr/>
            </a:pPr>
            <a:endParaRPr kumimoji="1" lang="en-US" altLang="zh-CN" sz="1200" kern="1200" dirty="0" smtClean="0">
              <a:solidFill>
                <a:schemeClr val="tx1"/>
              </a:solidFill>
              <a:effectLst/>
              <a:latin typeface="Arial" pitchFamily="34" charset="0"/>
              <a:ea typeface="宋体" charset="0"/>
              <a:cs typeface="宋体" charset="0"/>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kumimoji="1" lang="en-US" altLang="zh-CN" sz="1200" kern="1200" dirty="0" smtClean="0">
                <a:solidFill>
                  <a:schemeClr val="tx1"/>
                </a:solidFill>
                <a:effectLst/>
                <a:latin typeface="Arial" pitchFamily="34" charset="0"/>
                <a:ea typeface="宋体" charset="0"/>
                <a:cs typeface="宋体" charset="0"/>
              </a:rPr>
              <a:t>The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first</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is</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we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find</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that</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is</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bottleneck</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parts in</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the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err="1" smtClean="0">
                <a:solidFill>
                  <a:schemeClr val="tx1"/>
                </a:solidFill>
                <a:effectLst/>
                <a:latin typeface="Arial" pitchFamily="34" charset="0"/>
                <a:ea typeface="宋体" charset="0"/>
                <a:cs typeface="宋体" charset="0"/>
              </a:rPr>
              <a:t>majorization</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algorithm</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are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computing</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the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object</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function</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configuration</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x</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and</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c,</a:t>
            </a:r>
            <a:r>
              <a:rPr kumimoji="1" lang="zh-CN" altLang="en-US" sz="1200" kern="1200" dirty="0" smtClean="0">
                <a:solidFill>
                  <a:schemeClr val="tx1"/>
                </a:solidFill>
                <a:effectLst/>
                <a:latin typeface="Arial" pitchFamily="34" charset="0"/>
                <a:ea typeface="宋体" charset="0"/>
                <a:cs typeface="宋体" charset="0"/>
              </a:rPr>
              <a:t>  </a:t>
            </a:r>
            <a:r>
              <a:rPr lang="en-US" altLang="zh-CN" dirty="0" smtClean="0"/>
              <a:t>with</a:t>
            </a:r>
            <a:r>
              <a:rPr lang="zh-CN" altLang="en-US" dirty="0" smtClean="0"/>
              <a:t> </a:t>
            </a:r>
            <a:r>
              <a:rPr lang="en-US" altLang="zh-CN" dirty="0" smtClean="0"/>
              <a:t>time complexity </a:t>
            </a:r>
            <a:r>
              <a:rPr lang="en-US" altLang="zh-CN" i="1" dirty="0" smtClean="0"/>
              <a:t>O</a:t>
            </a:r>
            <a:r>
              <a:rPr lang="en-US" altLang="zh-CN" dirty="0" smtClean="0"/>
              <a:t>(</a:t>
            </a:r>
            <a:r>
              <a:rPr lang="en-US" altLang="zh-CN" i="1" dirty="0" smtClean="0"/>
              <a:t>m · n</a:t>
            </a:r>
            <a:r>
              <a:rPr lang="en-US" altLang="zh-CN" i="1" baseline="30000" dirty="0" smtClean="0"/>
              <a:t>2</a:t>
            </a:r>
            <a:r>
              <a:rPr lang="en-US" altLang="zh-CN" dirty="0" smtClean="0"/>
              <a:t>). </a:t>
            </a:r>
          </a:p>
          <a:p>
            <a:pPr marL="0" marR="0" lvl="1" indent="0" algn="l" defTabSz="914400" rtl="0" eaLnBrk="1" fontAlgn="base" latinLnBrk="0" hangingPunct="1">
              <a:lnSpc>
                <a:spcPct val="100000"/>
              </a:lnSpc>
              <a:spcBef>
                <a:spcPct val="30000"/>
              </a:spcBef>
              <a:spcAft>
                <a:spcPct val="0"/>
              </a:spcAft>
              <a:buClrTx/>
              <a:buSzTx/>
              <a:buFontTx/>
              <a:buNone/>
              <a:tabLst/>
              <a:defRPr/>
            </a:pPr>
            <a:endParaRPr kumimoji="0" lang="en-US" altLang="zh-CN" dirty="0" smtClean="0">
              <a:latin typeface="华文新魏" charset="0"/>
              <a:ea typeface="华文新魏" charset="0"/>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kumimoji="0" lang="en-US" altLang="zh-CN" dirty="0" smtClean="0">
                <a:latin typeface="华文新魏" charset="0"/>
                <a:ea typeface="华文新魏" charset="0"/>
              </a:rPr>
              <a:t>Meanwhile</a:t>
            </a:r>
            <a:r>
              <a:rPr kumimoji="0" lang="zh-CN" altLang="en-US" dirty="0" smtClean="0">
                <a:latin typeface="华文新魏" charset="0"/>
                <a:ea typeface="华文新魏" charset="0"/>
              </a:rPr>
              <a:t>，</a:t>
            </a:r>
            <a:r>
              <a:rPr kumimoji="0" lang="en-US" altLang="zh-CN" dirty="0" smtClean="0">
                <a:latin typeface="华文新魏" charset="0"/>
                <a:ea typeface="华文新魏" charset="0"/>
              </a:rPr>
              <a:t> we also have another observation that the the</a:t>
            </a:r>
            <a:r>
              <a:rPr kumimoji="0" lang="zh-CN" altLang="en-US" dirty="0" smtClean="0">
                <a:latin typeface="华文新魏" charset="0"/>
                <a:ea typeface="华文新魏" charset="0"/>
              </a:rPr>
              <a:t> </a:t>
            </a:r>
            <a:r>
              <a:rPr kumimoji="0" lang="en-US" altLang="zh-CN" dirty="0" smtClean="0">
                <a:latin typeface="华文新魏" charset="0"/>
                <a:ea typeface="华文新魏" charset="0"/>
              </a:rPr>
              <a:t>a</a:t>
            </a:r>
            <a:r>
              <a:rPr kumimoji="0" lang="zh-CN" altLang="en-US" dirty="0" smtClean="0">
                <a:latin typeface="华文新魏" charset="0"/>
                <a:ea typeface="华文新魏" charset="0"/>
              </a:rPr>
              <a:t> </a:t>
            </a:r>
            <a:r>
              <a:rPr kumimoji="0" lang="en-US" altLang="zh-CN" dirty="0" smtClean="0">
                <a:latin typeface="华文新魏" charset="0"/>
                <a:ea typeface="华文新魏" charset="0"/>
              </a:rPr>
              <a:t>frequent</a:t>
            </a:r>
            <a:r>
              <a:rPr kumimoji="0" lang="zh-CN" altLang="en-US" dirty="0" smtClean="0">
                <a:latin typeface="华文新魏" charset="0"/>
                <a:ea typeface="华文新魏" charset="0"/>
              </a:rPr>
              <a:t> </a:t>
            </a:r>
            <a:r>
              <a:rPr kumimoji="0" lang="en-US" altLang="zh-CN" dirty="0" err="1" smtClean="0">
                <a:latin typeface="华文新魏" charset="0"/>
                <a:ea typeface="华文新魏" charset="0"/>
              </a:rPr>
              <a:t>subgraph</a:t>
            </a:r>
            <a:r>
              <a:rPr kumimoji="0" lang="zh-CN" altLang="en-US" dirty="0" smtClean="0">
                <a:latin typeface="华文新魏" charset="0"/>
                <a:ea typeface="华文新魏" charset="0"/>
              </a:rPr>
              <a:t> </a:t>
            </a:r>
            <a:r>
              <a:rPr kumimoji="0" lang="en-US" altLang="zh-CN" dirty="0" smtClean="0">
                <a:latin typeface="华文新魏" charset="0"/>
                <a:ea typeface="华文新魏" charset="0"/>
              </a:rPr>
              <a:t>does</a:t>
            </a:r>
            <a:r>
              <a:rPr kumimoji="0" lang="zh-CN" altLang="en-US" dirty="0" smtClean="0">
                <a:latin typeface="华文新魏" charset="0"/>
                <a:ea typeface="华文新魏" charset="0"/>
              </a:rPr>
              <a:t> </a:t>
            </a:r>
            <a:r>
              <a:rPr kumimoji="0" lang="en-US" altLang="zh-CN" dirty="0" smtClean="0">
                <a:latin typeface="华文新魏" charset="0"/>
                <a:ea typeface="华文新魏" charset="0"/>
              </a:rPr>
              <a:t>not</a:t>
            </a:r>
            <a:r>
              <a:rPr kumimoji="0" lang="zh-CN" altLang="en-US" dirty="0" smtClean="0">
                <a:latin typeface="华文新魏" charset="0"/>
                <a:ea typeface="华文新魏" charset="0"/>
              </a:rPr>
              <a:t> </a:t>
            </a:r>
            <a:r>
              <a:rPr kumimoji="0" lang="en-US" altLang="zh-CN" dirty="0" smtClean="0">
                <a:latin typeface="华文新魏" charset="0"/>
                <a:ea typeface="华文新魏" charset="0"/>
              </a:rPr>
              <a:t>occur</a:t>
            </a:r>
            <a:r>
              <a:rPr kumimoji="0" lang="zh-CN" altLang="en-US" dirty="0" smtClean="0">
                <a:latin typeface="华文新魏" charset="0"/>
                <a:ea typeface="华文新魏" charset="0"/>
              </a:rPr>
              <a:t> </a:t>
            </a:r>
            <a:r>
              <a:rPr kumimoji="0" lang="en-US" altLang="zh-CN" dirty="0" smtClean="0">
                <a:latin typeface="华文新魏" charset="0"/>
                <a:ea typeface="华文新魏" charset="0"/>
              </a:rPr>
              <a:t>in</a:t>
            </a:r>
            <a:r>
              <a:rPr kumimoji="0" lang="zh-CN" altLang="en-US" dirty="0" smtClean="0">
                <a:latin typeface="华文新魏" charset="0"/>
                <a:ea typeface="华文新魏" charset="0"/>
              </a:rPr>
              <a:t> </a:t>
            </a:r>
            <a:r>
              <a:rPr kumimoji="0" lang="en-US" altLang="zh-CN" dirty="0" smtClean="0">
                <a:latin typeface="华文新魏" charset="0"/>
                <a:ea typeface="华文新魏" charset="0"/>
              </a:rPr>
              <a:t>every</a:t>
            </a:r>
            <a:r>
              <a:rPr kumimoji="0" lang="zh-CN" altLang="en-US" dirty="0" smtClean="0">
                <a:latin typeface="华文新魏" charset="0"/>
                <a:ea typeface="华文新魏" charset="0"/>
              </a:rPr>
              <a:t> </a:t>
            </a:r>
            <a:r>
              <a:rPr kumimoji="0" lang="en-US" altLang="zh-CN" dirty="0" smtClean="0">
                <a:latin typeface="华文新魏" charset="0"/>
                <a:ea typeface="华文新魏" charset="0"/>
              </a:rPr>
              <a:t>graph.</a:t>
            </a:r>
            <a:r>
              <a:rPr kumimoji="0" lang="zh-CN" altLang="en-US" dirty="0" smtClean="0">
                <a:latin typeface="华文新魏" charset="0"/>
                <a:ea typeface="华文新魏" charset="0"/>
              </a:rPr>
              <a:t> </a:t>
            </a:r>
            <a:endParaRPr kumimoji="0" lang="en-US" altLang="zh-CN" dirty="0" smtClean="0">
              <a:latin typeface="华文新魏" charset="0"/>
              <a:ea typeface="华文新魏" charset="0"/>
            </a:endParaRPr>
          </a:p>
          <a:p>
            <a:pPr marL="0" marR="0" lvl="1" indent="0" algn="l" defTabSz="914400" rtl="0" eaLnBrk="1" fontAlgn="base" latinLnBrk="0" hangingPunct="1">
              <a:lnSpc>
                <a:spcPct val="100000"/>
              </a:lnSpc>
              <a:spcBef>
                <a:spcPct val="30000"/>
              </a:spcBef>
              <a:spcAft>
                <a:spcPct val="0"/>
              </a:spcAft>
              <a:buClrTx/>
              <a:buSzTx/>
              <a:buFontTx/>
              <a:buNone/>
              <a:tabLst/>
              <a:defRPr/>
            </a:pPr>
            <a:endParaRPr kumimoji="0" lang="en-US" altLang="zh-CN" dirty="0" smtClean="0">
              <a:latin typeface="华文新魏" charset="0"/>
              <a:ea typeface="华文新魏" charset="0"/>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kumimoji="0" lang="en-US" altLang="zh-CN" dirty="0" smtClean="0">
                <a:latin typeface="华文新魏" charset="0"/>
                <a:ea typeface="华文新魏" charset="0"/>
              </a:rPr>
              <a:t>So</a:t>
            </a:r>
            <a:r>
              <a:rPr kumimoji="0" lang="zh-CN" altLang="en-US" dirty="0" smtClean="0">
                <a:latin typeface="华文新魏" charset="0"/>
                <a:ea typeface="华文新魏" charset="0"/>
              </a:rPr>
              <a:t> </a:t>
            </a:r>
            <a:r>
              <a:rPr kumimoji="0" lang="en-US" altLang="zh-CN" dirty="0" smtClean="0">
                <a:latin typeface="华文新魏" charset="0"/>
                <a:ea typeface="华文新魏" charset="0"/>
              </a:rPr>
              <a:t>the</a:t>
            </a:r>
            <a:r>
              <a:rPr kumimoji="0" lang="zh-CN" altLang="en-US" dirty="0" smtClean="0">
                <a:latin typeface="华文新魏" charset="0"/>
                <a:ea typeface="华文新魏" charset="0"/>
              </a:rPr>
              <a:t> </a:t>
            </a:r>
            <a:r>
              <a:rPr kumimoji="0" lang="en-US" altLang="zh-CN" dirty="0" smtClean="0">
                <a:latin typeface="华文新魏" charset="0"/>
                <a:ea typeface="华文新魏" charset="0"/>
              </a:rPr>
              <a:t>question</a:t>
            </a:r>
            <a:r>
              <a:rPr kumimoji="0" lang="zh-CN" altLang="en-US" dirty="0" smtClean="0">
                <a:latin typeface="华文新魏" charset="0"/>
                <a:ea typeface="华文新魏" charset="0"/>
              </a:rPr>
              <a:t> </a:t>
            </a:r>
            <a:r>
              <a:rPr kumimoji="0" lang="en-US" altLang="zh-CN" dirty="0" smtClean="0">
                <a:latin typeface="华文新魏" charset="0"/>
                <a:ea typeface="华文新魏" charset="0"/>
              </a:rPr>
              <a:t>is</a:t>
            </a:r>
            <a:r>
              <a:rPr kumimoji="0" lang="zh-CN" altLang="en-US" dirty="0" smtClean="0">
                <a:latin typeface="华文新魏" charset="0"/>
                <a:ea typeface="华文新魏" charset="0"/>
              </a:rPr>
              <a:t> </a:t>
            </a:r>
            <a:r>
              <a:rPr kumimoji="0" lang="en-US" altLang="zh-CN" dirty="0" smtClean="0">
                <a:latin typeface="华文新魏" charset="0"/>
                <a:ea typeface="华文新魏" charset="0"/>
              </a:rPr>
              <a:t>can</a:t>
            </a:r>
            <a:r>
              <a:rPr kumimoji="0" lang="zh-CN" altLang="en-US" dirty="0" smtClean="0">
                <a:latin typeface="华文新魏" charset="0"/>
                <a:ea typeface="华文新魏" charset="0"/>
              </a:rPr>
              <a:t> </a:t>
            </a:r>
            <a:r>
              <a:rPr kumimoji="0" lang="en-US" altLang="zh-CN" dirty="0" smtClean="0">
                <a:latin typeface="华文新魏" charset="0"/>
                <a:ea typeface="华文新魏" charset="0"/>
              </a:rPr>
              <a:t>we</a:t>
            </a:r>
            <a:r>
              <a:rPr kumimoji="0" lang="zh-CN" altLang="en-US" dirty="0" smtClean="0">
                <a:latin typeface="华文新魏" charset="0"/>
                <a:ea typeface="华文新魏" charset="0"/>
              </a:rPr>
              <a:t> </a:t>
            </a:r>
            <a:r>
              <a:rPr lang="en-US" altLang="zh-CN" dirty="0" smtClean="0">
                <a:solidFill>
                  <a:srgbClr val="0000FF"/>
                </a:solidFill>
              </a:rPr>
              <a:t>utilize</a:t>
            </a:r>
            <a:r>
              <a:rPr lang="zh-CN" altLang="en-US" dirty="0" smtClean="0">
                <a:solidFill>
                  <a:srgbClr val="0000FF"/>
                </a:solidFill>
              </a:rPr>
              <a:t> </a:t>
            </a:r>
            <a:r>
              <a:rPr lang="en-US" altLang="zh-CN" dirty="0" smtClean="0">
                <a:solidFill>
                  <a:srgbClr val="0000FF"/>
                </a:solidFill>
              </a:rPr>
              <a:t>the characteristics of</a:t>
            </a:r>
            <a:r>
              <a:rPr lang="zh-CN" altLang="en-US" dirty="0" smtClean="0">
                <a:solidFill>
                  <a:srgbClr val="0000FF"/>
                </a:solidFill>
              </a:rPr>
              <a:t> </a:t>
            </a:r>
            <a:r>
              <a:rPr lang="en-US" altLang="zh-CN" dirty="0" smtClean="0">
                <a:solidFill>
                  <a:srgbClr val="0000FF"/>
                </a:solidFill>
              </a:rPr>
              <a:t>frequent </a:t>
            </a:r>
            <a:r>
              <a:rPr lang="en-US" altLang="zh-CN" dirty="0" err="1" smtClean="0">
                <a:solidFill>
                  <a:srgbClr val="0000FF"/>
                </a:solidFill>
              </a:rPr>
              <a:t>subgraphs</a:t>
            </a:r>
            <a:r>
              <a:rPr lang="en-US" altLang="zh-CN" dirty="0" smtClean="0">
                <a:solidFill>
                  <a:srgbClr val="0000FF"/>
                </a:solidFill>
              </a:rPr>
              <a:t> to</a:t>
            </a:r>
            <a:r>
              <a:rPr lang="zh-CN" altLang="en-US" dirty="0" smtClean="0">
                <a:solidFill>
                  <a:srgbClr val="0000FF"/>
                </a:solidFill>
              </a:rPr>
              <a:t> </a:t>
            </a:r>
            <a:r>
              <a:rPr lang="en-US" altLang="zh-CN" dirty="0" smtClean="0">
                <a:solidFill>
                  <a:srgbClr val="0000FF"/>
                </a:solidFill>
              </a:rPr>
              <a:t>optimize</a:t>
            </a:r>
            <a:r>
              <a:rPr lang="zh-CN" altLang="en-US" dirty="0" smtClean="0">
                <a:solidFill>
                  <a:srgbClr val="0000FF"/>
                </a:solidFill>
              </a:rPr>
              <a:t> </a:t>
            </a:r>
            <a:r>
              <a:rPr lang="en-US" altLang="zh-CN" dirty="0" smtClean="0">
                <a:solidFill>
                  <a:srgbClr val="0000FF"/>
                </a:solidFill>
              </a:rPr>
              <a:t>the</a:t>
            </a:r>
            <a:r>
              <a:rPr lang="zh-CN" altLang="en-US" dirty="0" smtClean="0">
                <a:solidFill>
                  <a:srgbClr val="0000FF"/>
                </a:solidFill>
              </a:rPr>
              <a:t> </a:t>
            </a:r>
            <a:r>
              <a:rPr lang="en-US" altLang="zh-CN" dirty="0" smtClean="0">
                <a:solidFill>
                  <a:srgbClr val="0000FF"/>
                </a:solidFill>
              </a:rPr>
              <a:t>computation?</a:t>
            </a:r>
            <a:r>
              <a:rPr lang="zh-CN" altLang="en-US" dirty="0" smtClean="0">
                <a:solidFill>
                  <a:srgbClr val="0000FF"/>
                </a:solidFill>
              </a:rPr>
              <a:t> </a:t>
            </a:r>
            <a:endParaRPr lang="en-US" altLang="zh-CN" dirty="0" smtClean="0">
              <a:solidFill>
                <a:srgbClr val="0000FF"/>
              </a:solidFill>
            </a:endParaRP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altLang="zh-CN" dirty="0" smtClean="0">
              <a:solidFill>
                <a:srgbClr val="0000FF"/>
              </a:solidFill>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lang="en-US" altLang="zh-CN" dirty="0" smtClean="0">
                <a:solidFill>
                  <a:srgbClr val="0000FF"/>
                </a:solidFill>
              </a:rPr>
              <a:t>Based</a:t>
            </a:r>
            <a:r>
              <a:rPr lang="zh-CN" altLang="en-US" dirty="0" smtClean="0">
                <a:solidFill>
                  <a:srgbClr val="0000FF"/>
                </a:solidFill>
              </a:rPr>
              <a:t> </a:t>
            </a:r>
            <a:r>
              <a:rPr lang="en-US" altLang="zh-CN" dirty="0" smtClean="0">
                <a:solidFill>
                  <a:srgbClr val="0000FF"/>
                </a:solidFill>
              </a:rPr>
              <a:t>on</a:t>
            </a:r>
            <a:r>
              <a:rPr lang="zh-CN" altLang="en-US" dirty="0" smtClean="0">
                <a:solidFill>
                  <a:srgbClr val="0000FF"/>
                </a:solidFill>
              </a:rPr>
              <a:t> </a:t>
            </a:r>
            <a:r>
              <a:rPr lang="en-US" altLang="zh-CN" dirty="0" smtClean="0">
                <a:solidFill>
                  <a:srgbClr val="0000FF"/>
                </a:solidFill>
              </a:rPr>
              <a:t>the</a:t>
            </a:r>
            <a:r>
              <a:rPr lang="zh-CN" altLang="en-US" dirty="0" smtClean="0">
                <a:solidFill>
                  <a:srgbClr val="0000FF"/>
                </a:solidFill>
              </a:rPr>
              <a:t> </a:t>
            </a:r>
            <a:r>
              <a:rPr lang="en-US" altLang="zh-CN" dirty="0" smtClean="0">
                <a:solidFill>
                  <a:srgbClr val="0000FF"/>
                </a:solidFill>
              </a:rPr>
              <a:t>property</a:t>
            </a:r>
            <a:r>
              <a:rPr lang="zh-CN" altLang="en-US" dirty="0" smtClean="0">
                <a:solidFill>
                  <a:srgbClr val="0000FF"/>
                </a:solidFill>
              </a:rPr>
              <a:t> </a:t>
            </a:r>
            <a:r>
              <a:rPr lang="en-US" altLang="zh-CN" dirty="0" smtClean="0">
                <a:solidFill>
                  <a:srgbClr val="0000FF"/>
                </a:solidFill>
              </a:rPr>
              <a:t>of</a:t>
            </a:r>
            <a:r>
              <a:rPr lang="zh-CN" altLang="en-US" dirty="0" smtClean="0">
                <a:solidFill>
                  <a:srgbClr val="0000FF"/>
                </a:solidFill>
              </a:rPr>
              <a:t> </a:t>
            </a:r>
            <a:r>
              <a:rPr lang="en-US" altLang="zh-CN" dirty="0" smtClean="0">
                <a:solidFill>
                  <a:srgbClr val="0000FF"/>
                </a:solidFill>
              </a:rPr>
              <a:t>the</a:t>
            </a:r>
            <a:r>
              <a:rPr lang="zh-CN" altLang="en-US" dirty="0" smtClean="0">
                <a:solidFill>
                  <a:srgbClr val="0000FF"/>
                </a:solidFill>
              </a:rPr>
              <a:t> </a:t>
            </a:r>
            <a:r>
              <a:rPr lang="en-US" altLang="zh-CN" dirty="0" smtClean="0">
                <a:solidFill>
                  <a:srgbClr val="0000FF"/>
                </a:solidFill>
              </a:rPr>
              <a:t>frequent</a:t>
            </a:r>
            <a:r>
              <a:rPr lang="zh-CN" altLang="en-US" dirty="0" smtClean="0">
                <a:solidFill>
                  <a:srgbClr val="0000FF"/>
                </a:solidFill>
              </a:rPr>
              <a:t> </a:t>
            </a:r>
            <a:r>
              <a:rPr lang="en-US" altLang="zh-CN" dirty="0" err="1" smtClean="0">
                <a:solidFill>
                  <a:srgbClr val="0000FF"/>
                </a:solidFill>
              </a:rPr>
              <a:t>subgraphs</a:t>
            </a:r>
            <a:r>
              <a:rPr lang="en-US" altLang="zh-CN" dirty="0" smtClean="0">
                <a:solidFill>
                  <a:srgbClr val="0000FF"/>
                </a:solidFill>
              </a:rPr>
              <a:t>,</a:t>
            </a:r>
            <a:r>
              <a:rPr lang="zh-CN" altLang="en-US" dirty="0" smtClean="0">
                <a:solidFill>
                  <a:srgbClr val="0000FF"/>
                </a:solidFill>
              </a:rPr>
              <a:t> </a:t>
            </a:r>
            <a:r>
              <a:rPr lang="en-US" altLang="zh-CN" dirty="0" smtClean="0">
                <a:solidFill>
                  <a:srgbClr val="0000FF"/>
                </a:solidFill>
              </a:rPr>
              <a:t>we</a:t>
            </a:r>
            <a:r>
              <a:rPr lang="zh-CN" altLang="en-US" dirty="0" smtClean="0">
                <a:solidFill>
                  <a:srgbClr val="0000FF"/>
                </a:solidFill>
              </a:rPr>
              <a:t> </a:t>
            </a:r>
            <a:r>
              <a:rPr lang="en-US" altLang="zh-CN" dirty="0" smtClean="0">
                <a:solidFill>
                  <a:srgbClr val="0000FF"/>
                </a:solidFill>
              </a:rPr>
              <a:t>have</a:t>
            </a:r>
            <a:r>
              <a:rPr lang="zh-CN" altLang="en-US" dirty="0" smtClean="0">
                <a:solidFill>
                  <a:srgbClr val="0000FF"/>
                </a:solidFill>
              </a:rPr>
              <a:t> </a:t>
            </a:r>
            <a:r>
              <a:rPr lang="en-US" altLang="zh-CN" dirty="0" smtClean="0">
                <a:solidFill>
                  <a:srgbClr val="0000FF"/>
                </a:solidFill>
              </a:rPr>
              <a:t>following</a:t>
            </a:r>
            <a:r>
              <a:rPr lang="zh-CN" altLang="en-US" dirty="0" smtClean="0">
                <a:solidFill>
                  <a:srgbClr val="0000FF"/>
                </a:solidFill>
              </a:rPr>
              <a:t> </a:t>
            </a:r>
            <a:r>
              <a:rPr lang="en-US" altLang="zh-CN" dirty="0" smtClean="0">
                <a:solidFill>
                  <a:srgbClr val="0000FF"/>
                </a:solidFill>
              </a:rPr>
              <a:t>proposition.</a:t>
            </a: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altLang="zh-CN" dirty="0" smtClean="0">
              <a:solidFill>
                <a:srgbClr val="0000FF"/>
              </a:solidFill>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lang="en-US" altLang="zh-CN" dirty="0" smtClean="0">
                <a:solidFill>
                  <a:srgbClr val="0000FF"/>
                </a:solidFill>
              </a:rPr>
              <a:t>Based</a:t>
            </a:r>
            <a:r>
              <a:rPr lang="zh-CN" altLang="en-US" dirty="0" smtClean="0">
                <a:solidFill>
                  <a:srgbClr val="0000FF"/>
                </a:solidFill>
              </a:rPr>
              <a:t> </a:t>
            </a:r>
            <a:r>
              <a:rPr lang="en-US" altLang="zh-CN" dirty="0" smtClean="0">
                <a:solidFill>
                  <a:srgbClr val="0000FF"/>
                </a:solidFill>
              </a:rPr>
              <a:t>on</a:t>
            </a:r>
            <a:r>
              <a:rPr lang="zh-CN" altLang="en-US" dirty="0" smtClean="0">
                <a:solidFill>
                  <a:srgbClr val="0000FF"/>
                </a:solidFill>
              </a:rPr>
              <a:t> </a:t>
            </a:r>
            <a:r>
              <a:rPr lang="en-US" altLang="zh-CN" dirty="0" smtClean="0">
                <a:solidFill>
                  <a:srgbClr val="0000FF"/>
                </a:solidFill>
              </a:rPr>
              <a:t>this</a:t>
            </a:r>
            <a:r>
              <a:rPr lang="zh-CN" altLang="en-US" dirty="0" smtClean="0">
                <a:solidFill>
                  <a:srgbClr val="0000FF"/>
                </a:solidFill>
              </a:rPr>
              <a:t> </a:t>
            </a:r>
            <a:r>
              <a:rPr lang="en-US" altLang="zh-CN" dirty="0" smtClean="0">
                <a:solidFill>
                  <a:srgbClr val="0000FF"/>
                </a:solidFill>
              </a:rPr>
              <a:t>proposition</a:t>
            </a:r>
            <a:r>
              <a:rPr lang="zh-CN" altLang="en-US" dirty="0" smtClean="0">
                <a:solidFill>
                  <a:srgbClr val="0000FF"/>
                </a:solidFill>
              </a:rPr>
              <a:t> </a:t>
            </a:r>
            <a:r>
              <a:rPr lang="en-US" altLang="zh-CN" dirty="0" smtClean="0">
                <a:solidFill>
                  <a:srgbClr val="0000FF"/>
                </a:solidFill>
              </a:rPr>
              <a:t>,the</a:t>
            </a:r>
            <a:r>
              <a:rPr lang="zh-CN" altLang="en-US" dirty="0" smtClean="0">
                <a:solidFill>
                  <a:srgbClr val="0000FF"/>
                </a:solidFill>
              </a:rPr>
              <a:t> </a:t>
            </a:r>
            <a:r>
              <a:rPr lang="en-US" altLang="zh-CN" dirty="0" smtClean="0">
                <a:solidFill>
                  <a:srgbClr val="0000FF"/>
                </a:solidFill>
              </a:rPr>
              <a:t>can</a:t>
            </a:r>
            <a:r>
              <a:rPr lang="zh-CN" altLang="en-US" dirty="0" smtClean="0">
                <a:solidFill>
                  <a:srgbClr val="0000FF"/>
                </a:solidFill>
              </a:rPr>
              <a:t> </a:t>
            </a:r>
            <a:r>
              <a:rPr lang="en-US" altLang="zh-CN" dirty="0" smtClean="0">
                <a:solidFill>
                  <a:srgbClr val="0000FF"/>
                </a:solidFill>
              </a:rPr>
              <a:t>simplify</a:t>
            </a:r>
            <a:r>
              <a:rPr lang="zh-CN" altLang="en-US" dirty="0" smtClean="0">
                <a:solidFill>
                  <a:srgbClr val="0000FF"/>
                </a:solidFill>
              </a:rPr>
              <a:t> </a:t>
            </a:r>
            <a:r>
              <a:rPr lang="en-US" altLang="zh-CN" dirty="0" smtClean="0">
                <a:solidFill>
                  <a:srgbClr val="0000FF"/>
                </a:solidFill>
              </a:rPr>
              <a:t>the</a:t>
            </a:r>
            <a:r>
              <a:rPr lang="zh-CN" altLang="en-US" dirty="0" smtClean="0">
                <a:solidFill>
                  <a:srgbClr val="0000FF"/>
                </a:solidFill>
              </a:rPr>
              <a:t> </a:t>
            </a:r>
            <a:r>
              <a:rPr lang="en-US" altLang="zh-CN" dirty="0" smtClean="0">
                <a:solidFill>
                  <a:srgbClr val="0000FF"/>
                </a:solidFill>
              </a:rPr>
              <a:t>update</a:t>
            </a:r>
            <a:r>
              <a:rPr lang="zh-CN" altLang="en-US" dirty="0" smtClean="0">
                <a:solidFill>
                  <a:srgbClr val="0000FF"/>
                </a:solidFill>
              </a:rPr>
              <a:t> </a:t>
            </a:r>
            <a:r>
              <a:rPr lang="en-US" altLang="zh-CN" dirty="0" smtClean="0">
                <a:solidFill>
                  <a:srgbClr val="0000FF"/>
                </a:solidFill>
              </a:rPr>
              <a:t>of</a:t>
            </a:r>
            <a:r>
              <a:rPr lang="zh-CN" altLang="en-US" dirty="0" smtClean="0">
                <a:solidFill>
                  <a:srgbClr val="0000FF"/>
                </a:solidFill>
              </a:rPr>
              <a:t> </a:t>
            </a:r>
            <a:r>
              <a:rPr lang="en-US" altLang="zh-CN" dirty="0" smtClean="0">
                <a:solidFill>
                  <a:srgbClr val="0000FF"/>
                </a:solidFill>
              </a:rPr>
              <a:t>the</a:t>
            </a:r>
            <a:r>
              <a:rPr lang="zh-CN" altLang="en-US" dirty="0" smtClean="0">
                <a:solidFill>
                  <a:srgbClr val="0000FF"/>
                </a:solidFill>
              </a:rPr>
              <a:t> </a:t>
            </a:r>
            <a:r>
              <a:rPr lang="en-US" altLang="zh-CN" dirty="0" smtClean="0">
                <a:solidFill>
                  <a:srgbClr val="0000FF"/>
                </a:solidFill>
              </a:rPr>
              <a:t>c</a:t>
            </a:r>
            <a:r>
              <a:rPr lang="zh-CN" altLang="en-US" dirty="0" smtClean="0">
                <a:solidFill>
                  <a:srgbClr val="0000FF"/>
                </a:solidFill>
              </a:rPr>
              <a:t> </a:t>
            </a:r>
            <a:r>
              <a:rPr lang="en-US" altLang="zh-CN" dirty="0" smtClean="0">
                <a:solidFill>
                  <a:srgbClr val="0000FF"/>
                </a:solidFill>
              </a:rPr>
              <a:t>by</a:t>
            </a:r>
            <a:r>
              <a:rPr lang="zh-CN" altLang="en-US" dirty="0" smtClean="0">
                <a:solidFill>
                  <a:srgbClr val="0000FF"/>
                </a:solidFill>
              </a:rPr>
              <a:t> </a:t>
            </a:r>
            <a:r>
              <a:rPr lang="en-US" altLang="zh-CN" dirty="0" smtClean="0">
                <a:solidFill>
                  <a:srgbClr val="0000FF"/>
                </a:solidFill>
              </a:rPr>
              <a:t>the</a:t>
            </a:r>
            <a:r>
              <a:rPr lang="zh-CN" altLang="en-US" dirty="0" smtClean="0">
                <a:solidFill>
                  <a:srgbClr val="0000FF"/>
                </a:solidFill>
              </a:rPr>
              <a:t> </a:t>
            </a:r>
            <a:r>
              <a:rPr lang="en-US" altLang="zh-CN" dirty="0" smtClean="0">
                <a:solidFill>
                  <a:srgbClr val="0000FF"/>
                </a:solidFill>
              </a:rPr>
              <a:t>following</a:t>
            </a:r>
            <a:r>
              <a:rPr lang="zh-CN" altLang="en-US" dirty="0" smtClean="0">
                <a:solidFill>
                  <a:srgbClr val="0000FF"/>
                </a:solidFill>
              </a:rPr>
              <a:t> </a:t>
            </a:r>
            <a:r>
              <a:rPr lang="en-US" altLang="zh-CN" dirty="0" smtClean="0">
                <a:solidFill>
                  <a:srgbClr val="0000FF"/>
                </a:solidFill>
              </a:rPr>
              <a:t>equation.</a:t>
            </a: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altLang="zh-CN" dirty="0" smtClean="0">
              <a:solidFill>
                <a:srgbClr val="0000FF"/>
              </a:solidFill>
            </a:endParaRP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altLang="zh-CN" dirty="0" smtClean="0">
              <a:solidFill>
                <a:srgbClr val="0000FF"/>
              </a:solidFill>
            </a:endParaRPr>
          </a:p>
          <a:p>
            <a:pPr marL="0" marR="0" lvl="1" indent="0" algn="l" defTabSz="914400" rtl="0" eaLnBrk="1" fontAlgn="base" latinLnBrk="0" hangingPunct="1">
              <a:lnSpc>
                <a:spcPct val="100000"/>
              </a:lnSpc>
              <a:spcBef>
                <a:spcPct val="30000"/>
              </a:spcBef>
              <a:spcAft>
                <a:spcPct val="0"/>
              </a:spcAft>
              <a:buClrTx/>
              <a:buSzTx/>
              <a:buFontTx/>
              <a:buNone/>
              <a:tabLst/>
              <a:defRPr/>
            </a:pPr>
            <a:endParaRPr kumimoji="0" lang="en-US" altLang="zh-CN" dirty="0" smtClean="0">
              <a:latin typeface="华文新魏" charset="0"/>
              <a:ea typeface="华文新魏"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zh-CN" alt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kumimoji="1" lang="en-US" altLang="zh-CN" sz="1200" kern="1200" dirty="0" smtClean="0">
              <a:solidFill>
                <a:schemeClr val="tx1"/>
              </a:solidFill>
              <a:effectLst/>
              <a:latin typeface="Arial" pitchFamily="34" charset="0"/>
              <a:ea typeface="宋体" charset="0"/>
              <a:cs typeface="宋体"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kumimoji="0" lang="en-US" altLang="zh-CN" dirty="0" smtClean="0">
              <a:latin typeface="Arial" charset="0"/>
            </a:endParaRPr>
          </a:p>
          <a:p>
            <a:pPr eaLnBrk="1" hangingPunct="1"/>
            <a:endParaRPr kumimoji="0" lang="en-US" altLang="zh-CN" dirty="0" smtClean="0">
              <a:latin typeface="Arial"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altLang="zh-CN" sz="1200" kern="1200" dirty="0" smtClean="0">
                <a:solidFill>
                  <a:schemeClr val="tx1"/>
                </a:solidFill>
                <a:effectLst/>
                <a:latin typeface="Arial" pitchFamily="34" charset="0"/>
                <a:ea typeface="宋体" charset="0"/>
                <a:cs typeface="宋体" charset="0"/>
              </a:rPr>
              <a:t>We propose an iterative algorithm, and discuss </a:t>
            </a:r>
            <a:r>
              <a:rPr kumimoji="1" lang="en-US" altLang="zh-CN" sz="1200" kern="1200" dirty="0" err="1" smtClean="0">
                <a:solidFill>
                  <a:schemeClr val="tx1"/>
                </a:solidFill>
                <a:effectLst/>
                <a:latin typeface="Arial" pitchFamily="34" charset="0"/>
                <a:ea typeface="宋体" charset="0"/>
                <a:cs typeface="宋体" charset="0"/>
              </a:rPr>
              <a:t>sev</a:t>
            </a:r>
            <a:r>
              <a:rPr kumimoji="1" lang="en-US" altLang="zh-CN" sz="1200" kern="1200" dirty="0" smtClean="0">
                <a:solidFill>
                  <a:schemeClr val="tx1"/>
                </a:solidFill>
                <a:effectLst/>
                <a:latin typeface="Arial" pitchFamily="34" charset="0"/>
                <a:ea typeface="宋体" charset="0"/>
                <a:cs typeface="宋体" charset="0"/>
              </a:rPr>
              <a:t>- </a:t>
            </a:r>
            <a:r>
              <a:rPr kumimoji="1" lang="en-US" altLang="zh-CN" sz="1200" kern="1200" dirty="0" err="1" smtClean="0">
                <a:solidFill>
                  <a:schemeClr val="tx1"/>
                </a:solidFill>
                <a:effectLst/>
                <a:latin typeface="Arial" pitchFamily="34" charset="0"/>
                <a:ea typeface="宋体" charset="0"/>
                <a:cs typeface="宋体" charset="0"/>
              </a:rPr>
              <a:t>eral</a:t>
            </a:r>
            <a:r>
              <a:rPr kumimoji="1" lang="en-US" altLang="zh-CN" sz="1200" kern="1200" dirty="0" smtClean="0">
                <a:solidFill>
                  <a:schemeClr val="tx1"/>
                </a:solidFill>
                <a:effectLst/>
                <a:latin typeface="Arial" pitchFamily="34" charset="0"/>
                <a:ea typeface="宋体" charset="0"/>
                <a:cs typeface="宋体" charset="0"/>
              </a:rPr>
              <a:t> optimization techniques to reduce the computational cost. We further derive an approximate algorithm to handle a large graph database. </a:t>
            </a:r>
            <a:endParaRPr lang="en-US" altLang="zh-CN" dirty="0" smtClean="0"/>
          </a:p>
          <a:p>
            <a:endParaRPr kumimoji="1" lang="zh-CN" altLang="en-US" dirty="0"/>
          </a:p>
        </p:txBody>
      </p:sp>
    </p:spTree>
    <p:extLst>
      <p:ext uri="{BB962C8B-B14F-4D97-AF65-F5344CB8AC3E}">
        <p14:creationId xmlns:p14="http://schemas.microsoft.com/office/powerpoint/2010/main" val="1692856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zh-CN" sz="1200" kern="1200" dirty="0" smtClean="0">
                <a:solidFill>
                  <a:schemeClr val="tx1"/>
                </a:solidFill>
                <a:effectLst/>
                <a:latin typeface="Arial" pitchFamily="34" charset="0"/>
                <a:ea typeface="宋体" charset="0"/>
                <a:cs typeface="宋体" charset="0"/>
              </a:rPr>
              <a:t>We compare our algorithms</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DSPM</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and</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err="1" smtClean="0">
                <a:solidFill>
                  <a:schemeClr val="tx1"/>
                </a:solidFill>
                <a:effectLst/>
                <a:latin typeface="Arial" pitchFamily="34" charset="0"/>
                <a:ea typeface="宋体" charset="0"/>
                <a:cs typeface="宋体" charset="0"/>
              </a:rPr>
              <a:t>DSPMap</a:t>
            </a:r>
            <a:r>
              <a:rPr kumimoji="1" lang="en-US" altLang="zh-CN" sz="1200" kern="1200" dirty="0" smtClean="0">
                <a:solidFill>
                  <a:schemeClr val="tx1"/>
                </a:solidFill>
                <a:effectLst/>
                <a:latin typeface="Arial" pitchFamily="34" charset="0"/>
                <a:ea typeface="宋体" charset="0"/>
                <a:cs typeface="宋体" charset="0"/>
              </a:rPr>
              <a:t> with</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the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following seven algorithms</a:t>
            </a:r>
          </a:p>
          <a:p>
            <a:endParaRPr kumimoji="1" lang="en-US" altLang="zh-CN" sz="1200" kern="1200" dirty="0" smtClean="0">
              <a:solidFill>
                <a:schemeClr val="tx1"/>
              </a:solidFill>
              <a:effectLst/>
              <a:latin typeface="Arial" pitchFamily="34" charset="0"/>
              <a:ea typeface="宋体" charset="0"/>
              <a:cs typeface="宋体" charset="0"/>
            </a:endParaRPr>
          </a:p>
          <a:p>
            <a:r>
              <a:rPr kumimoji="1" lang="en-US" altLang="zh-CN" sz="1200" kern="1200" dirty="0" smtClean="0">
                <a:solidFill>
                  <a:schemeClr val="tx1"/>
                </a:solidFill>
                <a:effectLst/>
                <a:latin typeface="Arial" pitchFamily="34" charset="0"/>
                <a:ea typeface="宋体" charset="0"/>
                <a:cs typeface="宋体" charset="0"/>
              </a:rPr>
              <a:t>Original and Sample are two straightforward baselines where all the original frequent </a:t>
            </a:r>
            <a:r>
              <a:rPr kumimoji="1" lang="en-US" altLang="zh-CN" sz="1200" kern="1200" dirty="0" err="1" smtClean="0">
                <a:solidFill>
                  <a:schemeClr val="tx1"/>
                </a:solidFill>
                <a:effectLst/>
                <a:latin typeface="Arial" pitchFamily="34" charset="0"/>
                <a:ea typeface="宋体" charset="0"/>
                <a:cs typeface="宋体" charset="0"/>
              </a:rPr>
              <a:t>subgraphs</a:t>
            </a:r>
            <a:r>
              <a:rPr kumimoji="1" lang="en-US" altLang="zh-CN" sz="1200" kern="1200" dirty="0" smtClean="0">
                <a:solidFill>
                  <a:schemeClr val="tx1"/>
                </a:solidFill>
                <a:effectLst/>
                <a:latin typeface="Arial" pitchFamily="34" charset="0"/>
                <a:ea typeface="宋体" charset="0"/>
                <a:cs typeface="宋体" charset="0"/>
              </a:rPr>
              <a:t> and p randomly sampled frequent </a:t>
            </a:r>
            <a:r>
              <a:rPr kumimoji="1" lang="en-US" altLang="zh-CN" sz="1200" kern="1200" dirty="0" err="1" smtClean="0">
                <a:solidFill>
                  <a:schemeClr val="tx1"/>
                </a:solidFill>
                <a:effectLst/>
                <a:latin typeface="Arial" pitchFamily="34" charset="0"/>
                <a:ea typeface="宋体" charset="0"/>
                <a:cs typeface="宋体" charset="0"/>
              </a:rPr>
              <a:t>subgraphs</a:t>
            </a:r>
            <a:r>
              <a:rPr kumimoji="1" lang="en-US" altLang="zh-CN" sz="1200" kern="1200" dirty="0" smtClean="0">
                <a:solidFill>
                  <a:schemeClr val="tx1"/>
                </a:solidFill>
                <a:effectLst/>
                <a:latin typeface="Arial" pitchFamily="34" charset="0"/>
                <a:ea typeface="宋体" charset="0"/>
                <a:cs typeface="宋体" charset="0"/>
              </a:rPr>
              <a:t> are adopted as the dimensions, respectively.</a:t>
            </a:r>
          </a:p>
          <a:p>
            <a:endParaRPr kumimoji="1" lang="en-US" altLang="zh-CN" sz="1200" kern="1200" dirty="0" smtClean="0">
              <a:solidFill>
                <a:schemeClr val="tx1"/>
              </a:solidFill>
              <a:effectLst/>
              <a:latin typeface="Arial" pitchFamily="34" charset="0"/>
              <a:ea typeface="宋体" charset="0"/>
              <a:cs typeface="宋体" charset="0"/>
            </a:endParaRPr>
          </a:p>
          <a:p>
            <a:r>
              <a:rPr kumimoji="1" lang="en-US" altLang="zh-CN" sz="1200" kern="1200" dirty="0" smtClean="0">
                <a:solidFill>
                  <a:schemeClr val="tx1"/>
                </a:solidFill>
                <a:effectLst/>
                <a:latin typeface="Arial" pitchFamily="34" charset="0"/>
                <a:ea typeface="宋体" charset="0"/>
                <a:cs typeface="宋体" charset="0"/>
              </a:rPr>
              <a:t>SFS sequentially selects the best p features, which is one of state-of-the-art greedy feature selection algorithms.</a:t>
            </a:r>
          </a:p>
          <a:p>
            <a:endParaRPr kumimoji="1" lang="en-US" altLang="zh-CN" sz="1200" kern="1200" dirty="0" smtClean="0">
              <a:solidFill>
                <a:schemeClr val="tx1"/>
              </a:solidFill>
              <a:effectLst/>
              <a:latin typeface="Arial" pitchFamily="34" charset="0"/>
              <a:ea typeface="宋体" charset="0"/>
              <a:cs typeface="宋体" charset="0"/>
            </a:endParaRPr>
          </a:p>
          <a:p>
            <a:r>
              <a:rPr kumimoji="1" lang="en-US" altLang="zh-CN" sz="1200" kern="1200" dirty="0" smtClean="0">
                <a:solidFill>
                  <a:schemeClr val="tx1"/>
                </a:solidFill>
                <a:effectLst/>
                <a:latin typeface="Arial" pitchFamily="34" charset="0"/>
                <a:ea typeface="宋体" charset="0"/>
                <a:cs typeface="宋体" charset="0"/>
              </a:rPr>
              <a:t>MICI is a representative of the algorithms which select features based on feature similarity.</a:t>
            </a:r>
          </a:p>
          <a:p>
            <a:endParaRPr kumimoji="1" lang="en-US" altLang="zh-CN" sz="1200" kern="1200" dirty="0" smtClean="0">
              <a:solidFill>
                <a:schemeClr val="tx1"/>
              </a:solidFill>
              <a:effectLst/>
              <a:latin typeface="Arial" pitchFamily="34" charset="0"/>
              <a:ea typeface="宋体" charset="0"/>
              <a:cs typeface="宋体" charset="0"/>
            </a:endParaRPr>
          </a:p>
          <a:p>
            <a:r>
              <a:rPr kumimoji="1" lang="en-US" altLang="zh-CN" sz="1200" kern="1200" dirty="0" smtClean="0">
                <a:solidFill>
                  <a:schemeClr val="tx1"/>
                </a:solidFill>
                <a:effectLst/>
                <a:latin typeface="Arial" pitchFamily="34" charset="0"/>
                <a:ea typeface="宋体" charset="0"/>
                <a:cs typeface="宋体" charset="0"/>
              </a:rPr>
              <a:t>MCFS, UDFS, and NDFS are the up-to-date methods in unsupervised feature selection to our best knowledge. </a:t>
            </a:r>
            <a:endParaRPr lang="en-US" altLang="zh-CN" dirty="0" smtClean="0"/>
          </a:p>
          <a:p>
            <a:endParaRPr kumimoji="1" lang="zh-CN" altLang="en-US" dirty="0"/>
          </a:p>
        </p:txBody>
      </p:sp>
    </p:spTree>
    <p:extLst>
      <p:ext uri="{BB962C8B-B14F-4D97-AF65-F5344CB8AC3E}">
        <p14:creationId xmlns:p14="http://schemas.microsoft.com/office/powerpoint/2010/main" val="3632662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smtClean="0"/>
          </a:p>
          <a:p>
            <a:r>
              <a:rPr kumimoji="1" lang="en-US" altLang="zh-CN" dirty="0" smtClean="0"/>
              <a:t>So</a:t>
            </a:r>
            <a:r>
              <a:rPr kumimoji="1" lang="zh-CN" altLang="en-US" dirty="0" smtClean="0"/>
              <a:t> </a:t>
            </a:r>
            <a:r>
              <a:rPr kumimoji="1" lang="en-US" altLang="zh-CN" dirty="0" smtClean="0"/>
              <a:t>the</a:t>
            </a:r>
            <a:r>
              <a:rPr kumimoji="1" lang="zh-CN" altLang="en-US" dirty="0" smtClean="0"/>
              <a:t> </a:t>
            </a:r>
            <a:r>
              <a:rPr kumimoji="1" lang="en-US" altLang="zh-CN" dirty="0" smtClean="0"/>
              <a:t>question</a:t>
            </a:r>
            <a:r>
              <a:rPr kumimoji="1" lang="zh-CN" altLang="en-US" dirty="0" smtClean="0"/>
              <a:t> </a:t>
            </a:r>
            <a:r>
              <a:rPr kumimoji="1" lang="en-US" altLang="zh-CN" dirty="0" smtClean="0"/>
              <a:t>is</a:t>
            </a:r>
            <a:r>
              <a:rPr kumimoji="1" lang="zh-CN" altLang="en-US" dirty="0" smtClean="0"/>
              <a:t>,</a:t>
            </a:r>
            <a:r>
              <a:rPr kumimoji="1" lang="en-US" altLang="zh-CN" dirty="0" smtClean="0"/>
              <a:t>how</a:t>
            </a:r>
            <a:r>
              <a:rPr kumimoji="1" lang="zh-CN" altLang="en-US" dirty="0" smtClean="0"/>
              <a:t> </a:t>
            </a:r>
            <a:r>
              <a:rPr kumimoji="1" lang="en-US" altLang="zh-CN" dirty="0" smtClean="0"/>
              <a:t>to</a:t>
            </a:r>
            <a:r>
              <a:rPr kumimoji="1" lang="zh-CN" altLang="en-US" dirty="0" smtClean="0"/>
              <a:t> </a:t>
            </a:r>
            <a:r>
              <a:rPr kumimoji="1" lang="en-US" altLang="zh-CN" dirty="0" smtClean="0"/>
              <a:t>deal</a:t>
            </a:r>
            <a:r>
              <a:rPr kumimoji="1" lang="zh-CN" altLang="en-US" dirty="0" smtClean="0"/>
              <a:t> </a:t>
            </a:r>
            <a:r>
              <a:rPr kumimoji="1" lang="en-US" altLang="zh-CN" dirty="0" smtClean="0"/>
              <a:t>with</a:t>
            </a:r>
            <a:r>
              <a:rPr kumimoji="1" lang="zh-CN" altLang="en-US" dirty="0" smtClean="0"/>
              <a:t> </a:t>
            </a:r>
            <a:r>
              <a:rPr kumimoji="1" lang="en-US" altLang="zh-CN" dirty="0" smtClean="0"/>
              <a:t>so</a:t>
            </a:r>
            <a:r>
              <a:rPr kumimoji="1" lang="zh-CN" altLang="en-US" dirty="0" smtClean="0"/>
              <a:t> </a:t>
            </a:r>
            <a:r>
              <a:rPr kumimoji="1" lang="en-US" altLang="zh-CN" dirty="0" smtClean="0"/>
              <a:t>many</a:t>
            </a:r>
            <a:r>
              <a:rPr kumimoji="1" lang="zh-CN" altLang="en-US" dirty="0" smtClean="0"/>
              <a:t> </a:t>
            </a:r>
            <a:r>
              <a:rPr kumimoji="1" lang="en-US" altLang="zh-CN" dirty="0" smtClean="0"/>
              <a:t>graph</a:t>
            </a:r>
            <a:r>
              <a:rPr kumimoji="1" lang="zh-CN" altLang="en-US" dirty="0" smtClean="0"/>
              <a:t> </a:t>
            </a:r>
            <a:r>
              <a:rPr kumimoji="1" lang="en-US" altLang="zh-CN" dirty="0" smtClean="0"/>
              <a:t>with</a:t>
            </a:r>
            <a:r>
              <a:rPr kumimoji="1" lang="zh-CN" altLang="en-US" dirty="0" smtClean="0"/>
              <a:t> </a:t>
            </a:r>
            <a:r>
              <a:rPr kumimoji="1" lang="en-US" altLang="zh-CN" dirty="0" smtClean="0"/>
              <a:t>so</a:t>
            </a:r>
            <a:r>
              <a:rPr kumimoji="1" lang="zh-CN" altLang="en-US" dirty="0" smtClean="0"/>
              <a:t> </a:t>
            </a:r>
            <a:r>
              <a:rPr kumimoji="1" lang="en-US" altLang="zh-CN" dirty="0" smtClean="0"/>
              <a:t>size</a:t>
            </a:r>
            <a:r>
              <a:rPr kumimoji="1" lang="zh-CN" altLang="en-US" dirty="0" smtClean="0"/>
              <a:t>  </a:t>
            </a:r>
            <a:r>
              <a:rPr kumimoji="1" lang="en-US" altLang="zh-CN" dirty="0" smtClean="0"/>
              <a:t>in</a:t>
            </a:r>
            <a:r>
              <a:rPr kumimoji="1" lang="zh-CN" altLang="en-US" dirty="0" smtClean="0"/>
              <a:t> </a:t>
            </a:r>
            <a:r>
              <a:rPr kumimoji="1" lang="en-US" altLang="zh-CN" dirty="0" smtClean="0"/>
              <a:t>various</a:t>
            </a:r>
            <a:r>
              <a:rPr kumimoji="1" lang="zh-CN" altLang="en-US" dirty="0" smtClean="0"/>
              <a:t> </a:t>
            </a:r>
            <a:r>
              <a:rPr kumimoji="1" lang="en-US" altLang="zh-CN" dirty="0" smtClean="0"/>
              <a:t>applications?</a:t>
            </a:r>
            <a:r>
              <a:rPr kumimoji="1" lang="zh-CN" altLang="en-US" dirty="0" smtClean="0"/>
              <a:t> </a:t>
            </a:r>
            <a:endParaRPr kumimoji="1" lang="zh-CN" altLang="en-US" dirty="0"/>
          </a:p>
        </p:txBody>
      </p:sp>
    </p:spTree>
    <p:extLst>
      <p:ext uri="{BB962C8B-B14F-4D97-AF65-F5344CB8AC3E}">
        <p14:creationId xmlns:p14="http://schemas.microsoft.com/office/powerpoint/2010/main" val="15939534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850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zh-CN" sz="1200" kern="1200" dirty="0" smtClean="0">
                <a:solidFill>
                  <a:schemeClr val="tx1"/>
                </a:solidFill>
                <a:effectLst/>
                <a:latin typeface="Arial" pitchFamily="34" charset="0"/>
                <a:ea typeface="宋体" charset="0"/>
                <a:cs typeface="宋体" charset="0"/>
              </a:rPr>
              <a:t>Here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we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show</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the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performance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of</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all</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the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algorithm</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on the real dataset</a:t>
            </a:r>
            <a:r>
              <a:rPr kumimoji="1" lang="zh-CN" altLang="zh-CN"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when</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we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vary</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top-k.</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zh-CN" sz="1200" kern="1200" dirty="0" smtClean="0">
              <a:solidFill>
                <a:schemeClr val="tx1"/>
              </a:solidFill>
              <a:effectLst/>
              <a:latin typeface="Arial" pitchFamily="34" charset="0"/>
              <a:ea typeface="宋体" charset="0"/>
              <a:cs typeface="宋体"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zh-CN" sz="1200" kern="1200" dirty="0" smtClean="0">
                <a:solidFill>
                  <a:schemeClr val="tx1"/>
                </a:solidFill>
                <a:effectLst/>
                <a:latin typeface="Arial" pitchFamily="34" charset="0"/>
                <a:ea typeface="宋体" charset="0"/>
                <a:cs typeface="宋体" charset="0"/>
              </a:rPr>
              <a:t>In</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figure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a,</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DSPM achieves the highest precision among all the algorithms and remains stable when k increases. </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zh-CN" sz="1200" kern="1200" dirty="0" smtClean="0">
              <a:solidFill>
                <a:schemeClr val="tx1"/>
              </a:solidFill>
              <a:effectLst/>
              <a:latin typeface="Arial" pitchFamily="34" charset="0"/>
              <a:ea typeface="宋体" charset="0"/>
              <a:cs typeface="宋体"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zh-CN" sz="1200" kern="1200" dirty="0" smtClean="0">
                <a:solidFill>
                  <a:schemeClr val="tx1"/>
                </a:solidFill>
                <a:effectLst/>
                <a:latin typeface="Arial" pitchFamily="34" charset="0"/>
                <a:ea typeface="宋体" charset="0"/>
                <a:cs typeface="宋体" charset="0"/>
              </a:rPr>
              <a:t>The precisions for DSPM, MICI, MCFS, UDFS, and NDFS are higher than that of Original. </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zh-CN" sz="1200" kern="1200" dirty="0" smtClean="0">
              <a:solidFill>
                <a:schemeClr val="tx1"/>
              </a:solidFill>
              <a:effectLst/>
              <a:latin typeface="Arial" pitchFamily="34" charset="0"/>
              <a:ea typeface="宋体" charset="0"/>
              <a:cs typeface="宋体"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zh-CN" sz="1200" kern="1200" dirty="0" smtClean="0">
                <a:solidFill>
                  <a:schemeClr val="tx1"/>
                </a:solidFill>
                <a:effectLst/>
                <a:latin typeface="Arial" pitchFamily="34" charset="0"/>
                <a:ea typeface="宋体" charset="0"/>
                <a:cs typeface="宋体" charset="0"/>
              </a:rPr>
              <a:t>This demonstrates that feature selection is very necessary for the frequent </a:t>
            </a:r>
            <a:r>
              <a:rPr kumimoji="1" lang="en-US" altLang="zh-CN" sz="1200" kern="1200" dirty="0" err="1" smtClean="0">
                <a:solidFill>
                  <a:schemeClr val="tx1"/>
                </a:solidFill>
                <a:effectLst/>
                <a:latin typeface="Arial" pitchFamily="34" charset="0"/>
                <a:ea typeface="宋体" charset="0"/>
                <a:cs typeface="宋体" charset="0"/>
              </a:rPr>
              <a:t>subgraph</a:t>
            </a:r>
            <a:r>
              <a:rPr kumimoji="1" lang="en-US" altLang="zh-CN" sz="1200" kern="1200" dirty="0" smtClean="0">
                <a:solidFill>
                  <a:schemeClr val="tx1"/>
                </a:solidFill>
                <a:effectLst/>
                <a:latin typeface="Arial" pitchFamily="34" charset="0"/>
                <a:ea typeface="宋体" charset="0"/>
                <a:cs typeface="宋体" charset="0"/>
              </a:rPr>
              <a:t> set to better preserve the dissimilarity and structure of graphs. </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zh-CN" sz="1200" kern="1200" dirty="0" smtClean="0">
              <a:solidFill>
                <a:schemeClr val="tx1"/>
              </a:solidFill>
              <a:effectLst/>
              <a:latin typeface="Arial" pitchFamily="34" charset="0"/>
              <a:ea typeface="宋体" charset="0"/>
              <a:cs typeface="宋体"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zh-CN" sz="1200" kern="1200" dirty="0" smtClean="0">
                <a:solidFill>
                  <a:schemeClr val="tx1"/>
                </a:solidFill>
                <a:effectLst/>
                <a:latin typeface="Arial" pitchFamily="34" charset="0"/>
                <a:ea typeface="宋体" charset="0"/>
                <a:cs typeface="宋体" charset="0"/>
              </a:rPr>
              <a:t>The precision of Sample is very low compared with Original, which shows that random sampling is not a good choice for selecting dimensional features in graph databases. </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zh-CN" sz="1200" kern="1200" dirty="0" smtClean="0">
              <a:solidFill>
                <a:schemeClr val="tx1"/>
              </a:solidFill>
              <a:effectLst/>
              <a:latin typeface="Arial" pitchFamily="34" charset="0"/>
              <a:ea typeface="宋体" charset="0"/>
              <a:cs typeface="宋体"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zh-CN" sz="1200" kern="1200" dirty="0" smtClean="0">
                <a:solidFill>
                  <a:schemeClr val="tx1"/>
                </a:solidFill>
                <a:effectLst/>
                <a:latin typeface="Arial" pitchFamily="34" charset="0"/>
                <a:ea typeface="宋体" charset="0"/>
                <a:cs typeface="宋体" charset="0"/>
              </a:rPr>
              <a:t>Fig(b)</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and</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Fig(c)  shows the Kendall’s tau</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and</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rank</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distance, where DSPM also outperforms all the baseline methods. </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zh-CN" sz="1200" kern="1200" dirty="0" smtClean="0">
                <a:solidFill>
                  <a:schemeClr val="tx1"/>
                </a:solidFill>
                <a:effectLst/>
                <a:latin typeface="Arial" pitchFamily="34" charset="0"/>
                <a:ea typeface="宋体" charset="0"/>
                <a:cs typeface="宋体" charset="0"/>
              </a:rPr>
              <a:t>In Fig(d), we report the indexing time,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which</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is</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the</a:t>
            </a:r>
            <a:r>
              <a:rPr kumimoji="1" lang="zh-CN" altLang="en-US" sz="1200" kern="1200" dirty="0" smtClean="0">
                <a:solidFill>
                  <a:schemeClr val="tx1"/>
                </a:solidFill>
                <a:effectLst/>
                <a:latin typeface="Arial" pitchFamily="34" charset="0"/>
                <a:ea typeface="宋体" charset="0"/>
                <a:cs typeface="宋体" charset="0"/>
              </a:rPr>
              <a:t> </a:t>
            </a:r>
            <a:r>
              <a:rPr kumimoji="1" lang="en-US" altLang="zh-CN" sz="1200" kern="1200" dirty="0" smtClean="0">
                <a:solidFill>
                  <a:schemeClr val="tx1"/>
                </a:solidFill>
                <a:effectLst/>
                <a:latin typeface="Arial" pitchFamily="34" charset="0"/>
                <a:ea typeface="宋体" charset="0"/>
                <a:cs typeface="宋体" charset="0"/>
              </a:rPr>
              <a:t>running time of selecting. Since there is no feature selection process in Original and Sample, we only report the indexing time for DSPM, SFS, MICI, MCFS, UDFS, and NDFS. As shown in the figure, both DSPM and MICI can select the features within 10 seconds. Note that although DSPM needs more time than MCFS, it in fact has the same worst time complexity as MCFS. SFS is the most expensive method among all the algorithms, because in each step to greedily select the next best feature, it has to compute the distance for all the graph pairs to obtain the value of objective function, which is very costly. </a:t>
            </a:r>
            <a:endParaRPr lang="en-US" altLang="zh-CN" dirty="0" smtClean="0"/>
          </a:p>
          <a:p>
            <a:endParaRPr lang="en-US" altLang="zh-CN" dirty="0" smtClean="0"/>
          </a:p>
          <a:p>
            <a:endParaRPr kumimoji="1" lang="zh-CN" altLang="en-US" dirty="0"/>
          </a:p>
        </p:txBody>
      </p:sp>
    </p:spTree>
    <p:extLst>
      <p:ext uri="{BB962C8B-B14F-4D97-AF65-F5344CB8AC3E}">
        <p14:creationId xmlns:p14="http://schemas.microsoft.com/office/powerpoint/2010/main" val="12510578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200" kern="1200" dirty="0" smtClean="0">
                <a:solidFill>
                  <a:schemeClr val="tx1"/>
                </a:solidFill>
                <a:effectLst/>
                <a:latin typeface="Arial" pitchFamily="34" charset="0"/>
                <a:ea typeface="宋体" charset="0"/>
                <a:cs typeface="宋体" charset="0"/>
              </a:rPr>
              <a:t>We evaluate the scalability of the </a:t>
            </a:r>
            <a:r>
              <a:rPr kumimoji="1" lang="en-US" altLang="zh-CN" sz="1200" kern="1200" dirty="0" err="1" smtClean="0">
                <a:solidFill>
                  <a:schemeClr val="tx1"/>
                </a:solidFill>
                <a:effectLst/>
                <a:latin typeface="Arial" pitchFamily="34" charset="0"/>
                <a:ea typeface="宋体" charset="0"/>
                <a:cs typeface="宋体" charset="0"/>
              </a:rPr>
              <a:t>DSPMap</a:t>
            </a:r>
            <a:r>
              <a:rPr kumimoji="1" lang="en-US" altLang="zh-CN" sz="1200" kern="1200" dirty="0" smtClean="0">
                <a:solidFill>
                  <a:schemeClr val="tx1"/>
                </a:solidFill>
                <a:effectLst/>
                <a:latin typeface="Arial" pitchFamily="34" charset="0"/>
                <a:ea typeface="宋体" charset="0"/>
                <a:cs typeface="宋体" charset="0"/>
              </a:rPr>
              <a:t> algorithm by comparing it with other algorithms when </a:t>
            </a:r>
            <a:endParaRPr lang="en-US" altLang="zh-CN" dirty="0" smtClean="0"/>
          </a:p>
          <a:p>
            <a:r>
              <a:rPr kumimoji="1" lang="en-US" altLang="zh-CN" sz="1200" kern="1200" dirty="0" smtClean="0">
                <a:solidFill>
                  <a:schemeClr val="tx1"/>
                </a:solidFill>
                <a:effectLst/>
                <a:latin typeface="Arial" pitchFamily="34" charset="0"/>
                <a:ea typeface="宋体" charset="0"/>
                <a:cs typeface="宋体" charset="0"/>
              </a:rPr>
              <a:t>we vary the size of the graph database from 2k to 10k</a:t>
            </a:r>
          </a:p>
          <a:p>
            <a:r>
              <a:rPr kumimoji="1" lang="en-US" altLang="zh-CN" sz="1200" kern="1200" dirty="0" smtClean="0">
                <a:solidFill>
                  <a:schemeClr val="tx1"/>
                </a:solidFill>
                <a:effectLst/>
                <a:latin typeface="Arial" pitchFamily="34" charset="0"/>
                <a:ea typeface="宋体" charset="0"/>
                <a:cs typeface="宋体" charset="0"/>
              </a:rPr>
              <a:t> Fig.9(a) shows the precision for all the algorithms except SFS as it cannot finish in 5 hours even for |DG| = 2k. We can see that </a:t>
            </a:r>
            <a:r>
              <a:rPr kumimoji="1" lang="en-US" altLang="zh-CN" sz="1200" kern="1200" dirty="0" err="1" smtClean="0">
                <a:solidFill>
                  <a:schemeClr val="tx1"/>
                </a:solidFill>
                <a:effectLst/>
                <a:latin typeface="Arial" pitchFamily="34" charset="0"/>
                <a:ea typeface="宋体" charset="0"/>
                <a:cs typeface="宋体" charset="0"/>
              </a:rPr>
              <a:t>DSPMap</a:t>
            </a:r>
            <a:r>
              <a:rPr kumimoji="1" lang="en-US" altLang="zh-CN" sz="1200" kern="1200" dirty="0" smtClean="0">
                <a:solidFill>
                  <a:schemeClr val="tx1"/>
                </a:solidFill>
                <a:effectLst/>
                <a:latin typeface="Arial" pitchFamily="34" charset="0"/>
                <a:ea typeface="宋体" charset="0"/>
                <a:cs typeface="宋体" charset="0"/>
              </a:rPr>
              <a:t> constantly approximates DSPM well and outperforms all the other algorithms. MICI, MCFS, UDFS, NDFS, and DSPM cannot generate the results when the size of the graph database is larger than 6k as the data cannot fit into the PC memory.</a:t>
            </a:r>
          </a:p>
          <a:p>
            <a:endParaRPr kumimoji="1" lang="en-US" altLang="zh-CN" sz="1200" kern="1200" dirty="0" smtClean="0">
              <a:solidFill>
                <a:schemeClr val="tx1"/>
              </a:solidFill>
              <a:effectLst/>
              <a:latin typeface="Arial" pitchFamily="34" charset="0"/>
              <a:ea typeface="宋体" charset="0"/>
              <a:cs typeface="宋体" charset="0"/>
            </a:endParaRPr>
          </a:p>
          <a:p>
            <a:r>
              <a:rPr kumimoji="1" lang="en-US" altLang="zh-CN" sz="1200" kern="1200" dirty="0" smtClean="0">
                <a:solidFill>
                  <a:schemeClr val="tx1"/>
                </a:solidFill>
                <a:effectLst/>
                <a:latin typeface="Arial" pitchFamily="34" charset="0"/>
                <a:ea typeface="宋体" charset="0"/>
                <a:cs typeface="宋体" charset="0"/>
              </a:rPr>
              <a:t> Fig(b) shows the query time for </a:t>
            </a:r>
            <a:r>
              <a:rPr kumimoji="1" lang="en-US" altLang="zh-CN" sz="1200" kern="1200" dirty="0" err="1" smtClean="0">
                <a:solidFill>
                  <a:schemeClr val="tx1"/>
                </a:solidFill>
                <a:effectLst/>
                <a:latin typeface="Arial" pitchFamily="34" charset="0"/>
                <a:ea typeface="宋体" charset="0"/>
                <a:cs typeface="宋体" charset="0"/>
              </a:rPr>
              <a:t>DSPMap</a:t>
            </a:r>
            <a:r>
              <a:rPr kumimoji="1" lang="en-US" altLang="zh-CN" sz="1200" kern="1200" dirty="0" smtClean="0">
                <a:solidFill>
                  <a:schemeClr val="tx1"/>
                </a:solidFill>
                <a:effectLst/>
                <a:latin typeface="Arial" pitchFamily="34" charset="0"/>
                <a:ea typeface="宋体" charset="0"/>
                <a:cs typeface="宋体" charset="0"/>
              </a:rPr>
              <a:t> and the exact algorithm. For clarity, we did not plot the query time for other algorithms since they are very close to </a:t>
            </a:r>
            <a:r>
              <a:rPr kumimoji="1" lang="en-US" altLang="zh-CN" sz="1200" kern="1200" dirty="0" err="1" smtClean="0">
                <a:solidFill>
                  <a:schemeClr val="tx1"/>
                </a:solidFill>
                <a:effectLst/>
                <a:latin typeface="Arial" pitchFamily="34" charset="0"/>
                <a:ea typeface="宋体" charset="0"/>
                <a:cs typeface="宋体" charset="0"/>
              </a:rPr>
              <a:t>DSPMap</a:t>
            </a:r>
            <a:r>
              <a:rPr kumimoji="1" lang="zh-CN" altLang="en-US" sz="1200" kern="1200" dirty="0" smtClean="0">
                <a:solidFill>
                  <a:schemeClr val="tx1"/>
                </a:solidFill>
                <a:effectLst/>
                <a:latin typeface="Arial" pitchFamily="34" charset="0"/>
                <a:ea typeface="宋体" charset="0"/>
                <a:cs typeface="宋体" charset="0"/>
              </a:rPr>
              <a:t>,</a:t>
            </a:r>
            <a:r>
              <a:rPr kumimoji="1" lang="en-US" altLang="zh-CN" sz="1200" kern="1200" dirty="0" smtClean="0">
                <a:solidFill>
                  <a:schemeClr val="tx1"/>
                </a:solidFill>
                <a:effectLst/>
                <a:latin typeface="Arial" pitchFamily="34" charset="0"/>
                <a:ea typeface="宋体" charset="0"/>
                <a:cs typeface="宋体" charset="0"/>
              </a:rPr>
              <a:t> </a:t>
            </a:r>
            <a:r>
              <a:rPr kumimoji="1" lang="en-US" altLang="zh-CN" sz="1200" kern="1200" dirty="0" err="1" smtClean="0">
                <a:solidFill>
                  <a:schemeClr val="tx1"/>
                </a:solidFill>
                <a:effectLst/>
                <a:latin typeface="Arial" pitchFamily="34" charset="0"/>
                <a:ea typeface="宋体" charset="0"/>
                <a:cs typeface="宋体" charset="0"/>
              </a:rPr>
              <a:t>DSPMap</a:t>
            </a:r>
            <a:r>
              <a:rPr kumimoji="1" lang="en-US" altLang="zh-CN" sz="1200" kern="1200" dirty="0" smtClean="0">
                <a:solidFill>
                  <a:schemeClr val="tx1"/>
                </a:solidFill>
                <a:effectLst/>
                <a:latin typeface="Arial" pitchFamily="34" charset="0"/>
                <a:ea typeface="宋体" charset="0"/>
                <a:cs typeface="宋体" charset="0"/>
              </a:rPr>
              <a:t> is 3–5 orders of magnitude faster than the exact al- </a:t>
            </a:r>
            <a:r>
              <a:rPr kumimoji="1" lang="en-US" altLang="zh-CN" sz="1200" kern="1200" dirty="0" err="1" smtClean="0">
                <a:solidFill>
                  <a:schemeClr val="tx1"/>
                </a:solidFill>
                <a:effectLst/>
                <a:latin typeface="Arial" pitchFamily="34" charset="0"/>
                <a:ea typeface="宋体" charset="0"/>
                <a:cs typeface="宋体" charset="0"/>
              </a:rPr>
              <a:t>gorithm</a:t>
            </a:r>
            <a:r>
              <a:rPr kumimoji="1" lang="en-US" altLang="zh-CN" sz="1200" kern="1200" dirty="0" smtClean="0">
                <a:solidFill>
                  <a:schemeClr val="tx1"/>
                </a:solidFill>
                <a:effectLst/>
                <a:latin typeface="Arial" pitchFamily="34" charset="0"/>
                <a:ea typeface="宋体" charset="0"/>
                <a:cs typeface="宋体" charset="0"/>
              </a:rPr>
              <a:t>. </a:t>
            </a:r>
          </a:p>
          <a:p>
            <a:endParaRPr kumimoji="1" lang="en-US" altLang="zh-CN" sz="1200" kern="1200" dirty="0" smtClean="0">
              <a:solidFill>
                <a:schemeClr val="tx1"/>
              </a:solidFill>
              <a:effectLst/>
              <a:latin typeface="Arial" pitchFamily="34" charset="0"/>
              <a:ea typeface="宋体" charset="0"/>
              <a:cs typeface="宋体" charset="0"/>
            </a:endParaRPr>
          </a:p>
          <a:p>
            <a:r>
              <a:rPr kumimoji="1" lang="en-US" altLang="zh-CN" sz="1200" kern="1200" dirty="0" smtClean="0">
                <a:solidFill>
                  <a:schemeClr val="tx1"/>
                </a:solidFill>
                <a:effectLst/>
                <a:latin typeface="Arial" pitchFamily="34" charset="0"/>
                <a:ea typeface="宋体" charset="0"/>
                <a:cs typeface="宋体" charset="0"/>
              </a:rPr>
              <a:t>Fig. 9(c) shows the indexing time for all the algorithms. </a:t>
            </a:r>
            <a:r>
              <a:rPr kumimoji="1" lang="en-US" altLang="zh-CN" sz="1200" kern="1200" dirty="0" err="1" smtClean="0">
                <a:solidFill>
                  <a:schemeClr val="tx1"/>
                </a:solidFill>
                <a:effectLst/>
                <a:latin typeface="Arial" pitchFamily="34" charset="0"/>
                <a:ea typeface="宋体" charset="0"/>
                <a:cs typeface="宋体" charset="0"/>
              </a:rPr>
              <a:t>DSPMap</a:t>
            </a:r>
            <a:r>
              <a:rPr kumimoji="1" lang="en-US" altLang="zh-CN" sz="1200" kern="1200" dirty="0" smtClean="0">
                <a:solidFill>
                  <a:schemeClr val="tx1"/>
                </a:solidFill>
                <a:effectLst/>
                <a:latin typeface="Arial" pitchFamily="34" charset="0"/>
                <a:ea typeface="宋体" charset="0"/>
                <a:cs typeface="宋体" charset="0"/>
              </a:rPr>
              <a:t> is the fastest and can deal with large graph databases very quickly. We did not obtain the indexing time for the rest of the al- </a:t>
            </a:r>
            <a:r>
              <a:rPr kumimoji="1" lang="en-US" altLang="zh-CN" sz="1200" kern="1200" dirty="0" err="1" smtClean="0">
                <a:solidFill>
                  <a:schemeClr val="tx1"/>
                </a:solidFill>
                <a:effectLst/>
                <a:latin typeface="Arial" pitchFamily="34" charset="0"/>
                <a:ea typeface="宋体" charset="0"/>
                <a:cs typeface="宋体" charset="0"/>
              </a:rPr>
              <a:t>gorithms</a:t>
            </a:r>
            <a:r>
              <a:rPr kumimoji="1" lang="en-US" altLang="zh-CN" sz="1200" kern="1200" dirty="0" smtClean="0">
                <a:solidFill>
                  <a:schemeClr val="tx1"/>
                </a:solidFill>
                <a:effectLst/>
                <a:latin typeface="Arial" pitchFamily="34" charset="0"/>
                <a:ea typeface="宋体" charset="0"/>
                <a:cs typeface="宋体" charset="0"/>
              </a:rPr>
              <a:t> when the graph database size is larger than 6k due to memory limit. Overall, </a:t>
            </a:r>
            <a:r>
              <a:rPr kumimoji="1" lang="en-US" altLang="zh-CN" sz="1200" kern="1200" dirty="0" err="1" smtClean="0">
                <a:solidFill>
                  <a:schemeClr val="tx1"/>
                </a:solidFill>
                <a:effectLst/>
                <a:latin typeface="Arial" pitchFamily="34" charset="0"/>
                <a:ea typeface="宋体" charset="0"/>
                <a:cs typeface="宋体" charset="0"/>
              </a:rPr>
              <a:t>DSPMap</a:t>
            </a:r>
            <a:r>
              <a:rPr kumimoji="1" lang="en-US" altLang="zh-CN" sz="1200" kern="1200" dirty="0" smtClean="0">
                <a:solidFill>
                  <a:schemeClr val="tx1"/>
                </a:solidFill>
                <a:effectLst/>
                <a:latin typeface="Arial" pitchFamily="34" charset="0"/>
                <a:ea typeface="宋体" charset="0"/>
                <a:cs typeface="宋体" charset="0"/>
              </a:rPr>
              <a:t> is 2–3 orders of magnitude faster than the other algorithms. </a:t>
            </a:r>
            <a:endParaRPr lang="en-US" altLang="zh-CN" dirty="0" smtClean="0"/>
          </a:p>
          <a:p>
            <a:endParaRPr kumimoji="1" lang="zh-CN" altLang="en-US" dirty="0"/>
          </a:p>
        </p:txBody>
      </p:sp>
    </p:spTree>
    <p:extLst>
      <p:ext uri="{BB962C8B-B14F-4D97-AF65-F5344CB8AC3E}">
        <p14:creationId xmlns:p14="http://schemas.microsoft.com/office/powerpoint/2010/main" val="431026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xfrm>
            <a:off x="1141413" y="685800"/>
            <a:ext cx="4573587" cy="3429000"/>
          </a:xfrm>
        </p:spPr>
      </p:sp>
      <p:sp>
        <p:nvSpPr>
          <p:cNvPr id="179203" name="Notes Placeholder 2"/>
          <p:cNvSpPr>
            <a:spLocks noGrp="1"/>
          </p:cNvSpPr>
          <p:nvPr>
            <p:ph type="body" idx="1"/>
          </p:nvPr>
        </p:nvSpPr>
        <p:spPr bwMode="auto">
          <a:xfrm>
            <a:off x="685494" y="4344357"/>
            <a:ext cx="5487013" cy="4113169"/>
          </a:xfrm>
          <a:prstGeom prst="rect">
            <a:avLst/>
          </a:prstGeom>
          <a:noFill/>
          <a:ln>
            <a:miter lim="800000"/>
            <a:headEnd/>
            <a:tailEnd/>
          </a:ln>
        </p:spPr>
        <p:txBody>
          <a:bodyPr/>
          <a:lstStyle/>
          <a:p>
            <a:endParaRPr lang="en-US" smtClean="0">
              <a:ea typeface="宋体" pitchFamily="2" charset="-122"/>
            </a:endParaRPr>
          </a:p>
        </p:txBody>
      </p:sp>
    </p:spTree>
    <p:extLst>
      <p:ext uri="{BB962C8B-B14F-4D97-AF65-F5344CB8AC3E}">
        <p14:creationId xmlns:p14="http://schemas.microsoft.com/office/powerpoint/2010/main" val="25210505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spectral method</a:t>
            </a:r>
            <a:r>
              <a:rPr lang="zh-CN" altLang="en-US" dirty="0" smtClean="0"/>
              <a:t>，</a:t>
            </a:r>
            <a:r>
              <a:rPr lang="en-US" altLang="zh-CN" dirty="0" smtClean="0"/>
              <a:t> </a:t>
            </a:r>
            <a:r>
              <a:rPr lang="en-US" altLang="zh-CN" sz="1200" kern="1200" dirty="0" smtClean="0">
                <a:solidFill>
                  <a:schemeClr val="tx1"/>
                </a:solidFill>
                <a:effectLst/>
                <a:latin typeface="+mn-lt"/>
                <a:ea typeface="+mn-ea"/>
                <a:cs typeface="+mn-cs"/>
              </a:rPr>
              <a:t>such as Katz score [9,14] and random walk with restart (RWR) [30]. A Katz score is a weighted count of the number of walks originating (or terminating) at a given node. Un- der this random walk, the importance of a node v is the expected sum of the importance of all the nodes u</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that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link</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v.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For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two</a:t>
            </a:r>
            <a:r>
              <a:rPr lang="zh-CN" altLang="en-US" sz="1200" kern="120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nodes,u</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graph</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G1</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v</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in graph G2, they are considered highly similar if both have a high Katz/RWR score. </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 </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endParaRPr kumimoji="1" lang="zh-CN" altLang="en-US" dirty="0"/>
          </a:p>
        </p:txBody>
      </p:sp>
    </p:spTree>
    <p:extLst>
      <p:ext uri="{BB962C8B-B14F-4D97-AF65-F5344CB8AC3E}">
        <p14:creationId xmlns:p14="http://schemas.microsoft.com/office/powerpoint/2010/main" val="19400998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spectral method</a:t>
            </a:r>
            <a:r>
              <a:rPr lang="zh-CN" altLang="en-US" dirty="0" smtClean="0"/>
              <a:t>，</a:t>
            </a:r>
            <a:r>
              <a:rPr lang="en-US" altLang="zh-CN" dirty="0" smtClean="0"/>
              <a:t> </a:t>
            </a:r>
            <a:r>
              <a:rPr lang="en-US" altLang="zh-CN" sz="1200" kern="1200" dirty="0" smtClean="0">
                <a:solidFill>
                  <a:schemeClr val="tx1"/>
                </a:solidFill>
                <a:effectLst/>
                <a:latin typeface="+mn-lt"/>
                <a:ea typeface="+mn-ea"/>
                <a:cs typeface="+mn-cs"/>
              </a:rPr>
              <a:t>such as Katz score [9,14] and random walk with restart (RWR) [30]. A Katz score is a weighted count of the number of walks originating (or terminating) at a given node. Un- der this random walk, the importance of a node v is the expected sum of the importance of all the nodes u</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that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link</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v.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For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two</a:t>
            </a:r>
            <a:r>
              <a:rPr lang="zh-CN" altLang="en-US" sz="1200" kern="120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nodes,u</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graph</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G1</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v</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in graph G2, they are considered highly similar if both have a high Katz/RWR score. </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 </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endParaRPr kumimoji="1" lang="zh-CN" altLang="en-US" dirty="0"/>
          </a:p>
        </p:txBody>
      </p:sp>
    </p:spTree>
    <p:extLst>
      <p:ext uri="{BB962C8B-B14F-4D97-AF65-F5344CB8AC3E}">
        <p14:creationId xmlns:p14="http://schemas.microsoft.com/office/powerpoint/2010/main" val="19400998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spectral method</a:t>
            </a:r>
            <a:r>
              <a:rPr lang="zh-CN" altLang="en-US" dirty="0" smtClean="0"/>
              <a:t>，</a:t>
            </a:r>
            <a:r>
              <a:rPr lang="en-US" altLang="zh-CN" dirty="0" smtClean="0"/>
              <a:t> </a:t>
            </a:r>
            <a:r>
              <a:rPr lang="en-US" altLang="zh-CN" sz="1200" kern="1200" dirty="0" smtClean="0">
                <a:solidFill>
                  <a:schemeClr val="tx1"/>
                </a:solidFill>
                <a:effectLst/>
                <a:latin typeface="+mn-lt"/>
                <a:ea typeface="+mn-ea"/>
                <a:cs typeface="+mn-cs"/>
              </a:rPr>
              <a:t>such as Katz score [9,14] and random walk with restart (RWR) [30]. A Katz score is a weighted count of the number of walks originating (or terminating) at a given node. Un- der this random walk, the importance of a node v is the expected sum of the importance of all the nodes u</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that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link</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v.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For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two</a:t>
            </a:r>
            <a:r>
              <a:rPr lang="zh-CN" altLang="en-US" sz="1200" kern="120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nodes,u</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graph</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G1</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v</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in graph G2, they are considered highly similar if both have a high Katz/RWR score. </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 </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endParaRPr kumimoji="1" lang="zh-CN" altLang="en-US" dirty="0"/>
          </a:p>
        </p:txBody>
      </p:sp>
    </p:spTree>
    <p:extLst>
      <p:ext uri="{BB962C8B-B14F-4D97-AF65-F5344CB8AC3E}">
        <p14:creationId xmlns:p14="http://schemas.microsoft.com/office/powerpoint/2010/main" val="19400998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spectral method</a:t>
            </a:r>
            <a:r>
              <a:rPr lang="zh-CN" altLang="en-US" dirty="0" smtClean="0"/>
              <a:t>，</a:t>
            </a:r>
            <a:r>
              <a:rPr lang="en-US" altLang="zh-CN" dirty="0" smtClean="0"/>
              <a:t> </a:t>
            </a:r>
            <a:r>
              <a:rPr lang="en-US" altLang="zh-CN" sz="1200" kern="1200" dirty="0" smtClean="0">
                <a:solidFill>
                  <a:schemeClr val="tx1"/>
                </a:solidFill>
                <a:effectLst/>
                <a:latin typeface="+mn-lt"/>
                <a:ea typeface="+mn-ea"/>
                <a:cs typeface="+mn-cs"/>
              </a:rPr>
              <a:t>such as Katz score [9,14] and random walk with restart (RWR) [30]. A Katz score is a weighted count of the number of walks originating (or terminating) at a given node. Un- der this random walk, the importance of a node v is the expected sum of the importance of all the nodes u</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that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link</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v.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For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two</a:t>
            </a:r>
            <a:r>
              <a:rPr lang="zh-CN" altLang="en-US" sz="1200" kern="120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nodes,u</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graph</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G1</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v</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in graph G2, they are considered highly similar if both have a high Katz/RWR score. </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 </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endParaRPr kumimoji="1" lang="zh-CN" altLang="en-US" dirty="0"/>
          </a:p>
        </p:txBody>
      </p:sp>
    </p:spTree>
    <p:extLst>
      <p:ext uri="{BB962C8B-B14F-4D97-AF65-F5344CB8AC3E}">
        <p14:creationId xmlns:p14="http://schemas.microsoft.com/office/powerpoint/2010/main" val="19400998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spectral method</a:t>
            </a:r>
            <a:r>
              <a:rPr lang="zh-CN" altLang="en-US" dirty="0" smtClean="0"/>
              <a:t>，</a:t>
            </a:r>
            <a:r>
              <a:rPr lang="en-US" altLang="zh-CN" dirty="0" smtClean="0"/>
              <a:t> </a:t>
            </a:r>
            <a:r>
              <a:rPr lang="en-US" altLang="zh-CN" sz="1200" kern="1200" dirty="0" smtClean="0">
                <a:solidFill>
                  <a:schemeClr val="tx1"/>
                </a:solidFill>
                <a:effectLst/>
                <a:latin typeface="+mn-lt"/>
                <a:ea typeface="+mn-ea"/>
                <a:cs typeface="+mn-cs"/>
              </a:rPr>
              <a:t>such as Katz score [9,14] and random walk with restart (RWR) [30]. A Katz score is a weighted count of the number of walks originating (or terminating) at a given node. Un- der this random walk, the importance of a node v is the expected sum of the importance of all the nodes u</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that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link</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v.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For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two</a:t>
            </a:r>
            <a:r>
              <a:rPr lang="zh-CN" altLang="en-US" sz="1200" kern="120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nodes,u</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graph</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G1</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v</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in graph G2, they are considered highly similar if both have a high Katz/RWR score. </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 </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endParaRPr kumimoji="1" lang="zh-CN" altLang="en-US" dirty="0"/>
          </a:p>
        </p:txBody>
      </p:sp>
    </p:spTree>
    <p:extLst>
      <p:ext uri="{BB962C8B-B14F-4D97-AF65-F5344CB8AC3E}">
        <p14:creationId xmlns:p14="http://schemas.microsoft.com/office/powerpoint/2010/main" val="19400998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spectral method</a:t>
            </a:r>
            <a:r>
              <a:rPr lang="zh-CN" altLang="en-US" dirty="0" smtClean="0"/>
              <a:t>，</a:t>
            </a:r>
            <a:r>
              <a:rPr lang="en-US" altLang="zh-CN" dirty="0" smtClean="0"/>
              <a:t> </a:t>
            </a:r>
            <a:r>
              <a:rPr lang="en-US" altLang="zh-CN" sz="1200" kern="1200" dirty="0" smtClean="0">
                <a:solidFill>
                  <a:schemeClr val="tx1"/>
                </a:solidFill>
                <a:effectLst/>
                <a:latin typeface="+mn-lt"/>
                <a:ea typeface="+mn-ea"/>
                <a:cs typeface="+mn-cs"/>
              </a:rPr>
              <a:t>such as Katz score [9,14] and random walk with restart (RWR) [30]. A Katz score is a weighted count of the number of walks originating (or terminating) at a given node. Un- der this random walk, the importance of a node v is the expected sum of the importance of all the nodes u</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that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link</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v.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For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two</a:t>
            </a:r>
            <a:r>
              <a:rPr lang="zh-CN" altLang="en-US" sz="1200" kern="120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nodes,u</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graph</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G1</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v</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in graph G2, they are considered highly similar if both have a high Katz/RWR score. </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 </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endParaRPr kumimoji="1" lang="zh-CN" altLang="en-US" dirty="0"/>
          </a:p>
        </p:txBody>
      </p:sp>
    </p:spTree>
    <p:extLst>
      <p:ext uri="{BB962C8B-B14F-4D97-AF65-F5344CB8AC3E}">
        <p14:creationId xmlns:p14="http://schemas.microsoft.com/office/powerpoint/2010/main" val="19400998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spectral method</a:t>
            </a:r>
            <a:r>
              <a:rPr lang="zh-CN" altLang="en-US" dirty="0" smtClean="0"/>
              <a:t>，</a:t>
            </a:r>
            <a:r>
              <a:rPr lang="en-US" altLang="zh-CN" dirty="0" smtClean="0"/>
              <a:t> </a:t>
            </a:r>
            <a:r>
              <a:rPr lang="en-US" altLang="zh-CN" sz="1200" kern="1200" dirty="0" smtClean="0">
                <a:solidFill>
                  <a:schemeClr val="tx1"/>
                </a:solidFill>
                <a:effectLst/>
                <a:latin typeface="+mn-lt"/>
                <a:ea typeface="+mn-ea"/>
                <a:cs typeface="+mn-cs"/>
              </a:rPr>
              <a:t>such as Katz score [9,14] and random walk with restart (RWR) [30]. A Katz score is a weighted count of the number of walks originating (or terminating) at a given node. Un- der this random walk, the importance of a node v is the expected sum of the importance of all the nodes u</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that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link</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v.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For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two</a:t>
            </a:r>
            <a:r>
              <a:rPr lang="zh-CN" altLang="en-US" sz="1200" kern="120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nodes,u</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graph</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G1</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v</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in graph G2, they are considered highly similar if both have a high Katz/RWR score. </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 </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endParaRPr kumimoji="1" lang="zh-CN" altLang="en-US" dirty="0"/>
          </a:p>
        </p:txBody>
      </p:sp>
    </p:spTree>
    <p:extLst>
      <p:ext uri="{BB962C8B-B14F-4D97-AF65-F5344CB8AC3E}">
        <p14:creationId xmlns:p14="http://schemas.microsoft.com/office/powerpoint/2010/main" val="1940099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Before</a:t>
            </a:r>
            <a:r>
              <a:rPr kumimoji="1" lang="zh-CN" altLang="en-US" dirty="0" smtClean="0"/>
              <a:t> </a:t>
            </a:r>
            <a:r>
              <a:rPr kumimoji="1" lang="en-US" altLang="zh-CN" dirty="0" smtClean="0"/>
              <a:t>we get</a:t>
            </a:r>
            <a:r>
              <a:rPr kumimoji="1" lang="zh-CN" altLang="en-US" dirty="0" smtClean="0"/>
              <a:t> </a:t>
            </a:r>
            <a:r>
              <a:rPr kumimoji="1" lang="en-US" altLang="zh-CN" dirty="0" smtClean="0"/>
              <a:t>into</a:t>
            </a:r>
            <a:r>
              <a:rPr kumimoji="1" lang="zh-CN" altLang="en-US" dirty="0" smtClean="0"/>
              <a:t> </a:t>
            </a:r>
            <a:r>
              <a:rPr kumimoji="1" lang="en-US" altLang="zh-CN" dirty="0" smtClean="0"/>
              <a:t>the</a:t>
            </a:r>
            <a:r>
              <a:rPr kumimoji="1" lang="zh-CN" altLang="en-US" dirty="0" smtClean="0"/>
              <a:t> </a:t>
            </a:r>
            <a:r>
              <a:rPr kumimoji="1" lang="en-US" altLang="zh-CN" dirty="0" smtClean="0"/>
              <a:t>specific</a:t>
            </a:r>
            <a:r>
              <a:rPr kumimoji="1" lang="zh-CN" altLang="en-US" dirty="0" smtClean="0"/>
              <a:t> </a:t>
            </a:r>
            <a:r>
              <a:rPr kumimoji="1" lang="en-US" altLang="zh-CN" dirty="0" smtClean="0"/>
              <a:t>topics</a:t>
            </a:r>
            <a:r>
              <a:rPr kumimoji="1" lang="zh-CN" altLang="en-US" dirty="0" smtClean="0"/>
              <a:t> </a:t>
            </a:r>
            <a:r>
              <a:rPr kumimoji="1" lang="en-US" altLang="zh-CN" dirty="0" smtClean="0"/>
              <a:t>in</a:t>
            </a:r>
            <a:r>
              <a:rPr kumimoji="1" lang="zh-CN" altLang="en-US" dirty="0" smtClean="0"/>
              <a:t> </a:t>
            </a:r>
            <a:r>
              <a:rPr kumimoji="1" lang="en-US" altLang="zh-CN" dirty="0" smtClean="0"/>
              <a:t>this</a:t>
            </a:r>
            <a:r>
              <a:rPr kumimoji="1" lang="zh-CN" altLang="en-US" dirty="0" smtClean="0"/>
              <a:t> </a:t>
            </a:r>
            <a:r>
              <a:rPr kumimoji="1" lang="en-US" altLang="zh-CN" dirty="0" smtClean="0"/>
              <a:t>tutorial,</a:t>
            </a:r>
            <a:r>
              <a:rPr kumimoji="1" lang="zh-CN" altLang="en-US" dirty="0" smtClean="0"/>
              <a:t> </a:t>
            </a:r>
            <a:r>
              <a:rPr kumimoji="1" lang="en-US" altLang="zh-CN" dirty="0" err="1" smtClean="0"/>
              <a:t>I,d</a:t>
            </a:r>
            <a:r>
              <a:rPr kumimoji="1" lang="zh-CN" altLang="en-US" dirty="0" smtClean="0"/>
              <a:t> </a:t>
            </a:r>
            <a:r>
              <a:rPr kumimoji="1" lang="en-US" altLang="zh-CN" dirty="0" smtClean="0"/>
              <a:t>like</a:t>
            </a:r>
            <a:r>
              <a:rPr kumimoji="1" lang="zh-CN" altLang="en-US" dirty="0" smtClean="0"/>
              <a:t> </a:t>
            </a:r>
            <a:r>
              <a:rPr kumimoji="1" lang="en-US" altLang="zh-CN" dirty="0" smtClean="0"/>
              <a:t>to</a:t>
            </a:r>
            <a:r>
              <a:rPr kumimoji="1" lang="zh-CN" altLang="en-US" dirty="0" smtClean="0"/>
              <a:t> </a:t>
            </a:r>
            <a:r>
              <a:rPr kumimoji="1" lang="en-US" altLang="zh-CN" dirty="0" smtClean="0"/>
              <a:t>introduce</a:t>
            </a:r>
            <a:r>
              <a:rPr kumimoji="1" lang="zh-CN" altLang="en-US" dirty="0" smtClean="0"/>
              <a:t> </a:t>
            </a:r>
            <a:r>
              <a:rPr kumimoji="1" lang="en-US" altLang="zh-CN" dirty="0" smtClean="0"/>
              <a:t>two</a:t>
            </a:r>
            <a:r>
              <a:rPr kumimoji="1" lang="zh-CN" altLang="en-US" dirty="0" smtClean="0"/>
              <a:t> </a:t>
            </a:r>
            <a:r>
              <a:rPr kumimoji="1" lang="en-US" altLang="zh-CN" dirty="0" smtClean="0"/>
              <a:t>difference</a:t>
            </a:r>
            <a:r>
              <a:rPr kumimoji="1" lang="zh-CN" altLang="en-US" dirty="0" smtClean="0"/>
              <a:t> </a:t>
            </a:r>
            <a:r>
              <a:rPr kumimoji="1" lang="en-US" altLang="zh-CN" dirty="0" smtClean="0"/>
              <a:t>settings</a:t>
            </a:r>
            <a:r>
              <a:rPr kumimoji="1" lang="zh-CN" altLang="en-US" dirty="0" smtClean="0"/>
              <a:t> </a:t>
            </a:r>
            <a:r>
              <a:rPr kumimoji="1" lang="en-US" altLang="zh-CN" dirty="0" smtClean="0"/>
              <a:t>of</a:t>
            </a:r>
            <a:r>
              <a:rPr kumimoji="1" lang="zh-CN" altLang="en-US" dirty="0" smtClean="0"/>
              <a:t> </a:t>
            </a:r>
            <a:r>
              <a:rPr kumimoji="1" lang="en-US" altLang="zh-CN" dirty="0" smtClean="0"/>
              <a:t>graph</a:t>
            </a:r>
            <a:r>
              <a:rPr kumimoji="1" lang="zh-CN" altLang="en-US" dirty="0" smtClean="0"/>
              <a:t> </a:t>
            </a:r>
            <a:r>
              <a:rPr kumimoji="1" lang="en-US" altLang="zh-CN" dirty="0" smtClean="0"/>
              <a:t>databases.</a:t>
            </a:r>
            <a:endParaRPr kumimoji="1" lang="zh-CN" altLang="en-US" dirty="0"/>
          </a:p>
        </p:txBody>
      </p:sp>
    </p:spTree>
    <p:extLst>
      <p:ext uri="{BB962C8B-B14F-4D97-AF65-F5344CB8AC3E}">
        <p14:creationId xmlns:p14="http://schemas.microsoft.com/office/powerpoint/2010/main" val="24063570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spectral method</a:t>
            </a:r>
            <a:r>
              <a:rPr lang="zh-CN" altLang="en-US" dirty="0" smtClean="0"/>
              <a:t>，</a:t>
            </a:r>
            <a:r>
              <a:rPr lang="en-US" altLang="zh-CN" dirty="0" smtClean="0"/>
              <a:t> </a:t>
            </a:r>
            <a:r>
              <a:rPr lang="en-US" altLang="zh-CN" sz="1200" kern="1200" dirty="0" smtClean="0">
                <a:solidFill>
                  <a:schemeClr val="tx1"/>
                </a:solidFill>
                <a:effectLst/>
                <a:latin typeface="+mn-lt"/>
                <a:ea typeface="+mn-ea"/>
                <a:cs typeface="+mn-cs"/>
              </a:rPr>
              <a:t>such as Katz score [9,14] and random walk with restart (RWR) [30]. A Katz score is a weighted count of the number of walks originating (or terminating) at a given node. Un- der this random walk, the importance of a node v is the expected sum of the importance of all the nodes u</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that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link</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v.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For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two</a:t>
            </a:r>
            <a:r>
              <a:rPr lang="zh-CN" altLang="en-US" sz="1200" kern="120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nodes,u</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graph</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G1</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v</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in graph G2, they are considered highly similar if both have a high Katz/RWR score. </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 </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endParaRPr kumimoji="1" lang="zh-CN" altLang="en-US" dirty="0"/>
          </a:p>
        </p:txBody>
      </p:sp>
    </p:spTree>
    <p:extLst>
      <p:ext uri="{BB962C8B-B14F-4D97-AF65-F5344CB8AC3E}">
        <p14:creationId xmlns:p14="http://schemas.microsoft.com/office/powerpoint/2010/main" val="19400998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spectral method</a:t>
            </a:r>
            <a:r>
              <a:rPr lang="zh-CN" altLang="en-US" dirty="0" smtClean="0"/>
              <a:t>，</a:t>
            </a:r>
            <a:r>
              <a:rPr lang="en-US" altLang="zh-CN" dirty="0" smtClean="0"/>
              <a:t> </a:t>
            </a:r>
            <a:r>
              <a:rPr lang="en-US" altLang="zh-CN" sz="1200" kern="1200" dirty="0" smtClean="0">
                <a:solidFill>
                  <a:schemeClr val="tx1"/>
                </a:solidFill>
                <a:effectLst/>
                <a:latin typeface="+mn-lt"/>
                <a:ea typeface="+mn-ea"/>
                <a:cs typeface="+mn-cs"/>
              </a:rPr>
              <a:t>such as Katz score [9,14] and random walk with restart (RWR) [30]. A Katz score is a weighted count of the number of walks originating (or terminating) at a given node. Un- der this random walk, the importance of a node v is the expected sum of the importance of all the nodes u</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that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link</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v.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For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two</a:t>
            </a:r>
            <a:r>
              <a:rPr lang="zh-CN" altLang="en-US" sz="1200" kern="120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nodes,u</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graph</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G1</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v</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in graph G2, they are considered highly similar if both have a high Katz/RWR score. </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 </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endParaRPr kumimoji="1" lang="zh-CN" altLang="en-US" dirty="0"/>
          </a:p>
        </p:txBody>
      </p:sp>
    </p:spTree>
    <p:extLst>
      <p:ext uri="{BB962C8B-B14F-4D97-AF65-F5344CB8AC3E}">
        <p14:creationId xmlns:p14="http://schemas.microsoft.com/office/powerpoint/2010/main" val="19400998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Calibri" charset="0"/>
            </a:endParaRPr>
          </a:p>
        </p:txBody>
      </p:sp>
    </p:spTree>
    <p:extLst>
      <p:ext uri="{BB962C8B-B14F-4D97-AF65-F5344CB8AC3E}">
        <p14:creationId xmlns:p14="http://schemas.microsoft.com/office/powerpoint/2010/main" val="11994771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HK" altLang="zh-CN">
              <a:latin typeface="Calibri" charset="0"/>
            </a:endParaRPr>
          </a:p>
        </p:txBody>
      </p:sp>
    </p:spTree>
    <p:extLst>
      <p:ext uri="{BB962C8B-B14F-4D97-AF65-F5344CB8AC3E}">
        <p14:creationId xmlns:p14="http://schemas.microsoft.com/office/powerpoint/2010/main" val="30704677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zh-CN">
              <a:latin typeface="Calibri" charset="0"/>
            </a:endParaRPr>
          </a:p>
        </p:txBody>
      </p:sp>
    </p:spTree>
    <p:extLst>
      <p:ext uri="{BB962C8B-B14F-4D97-AF65-F5344CB8AC3E}">
        <p14:creationId xmlns:p14="http://schemas.microsoft.com/office/powerpoint/2010/main" val="32929165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Tree>
    <p:extLst>
      <p:ext uri="{BB962C8B-B14F-4D97-AF65-F5344CB8AC3E}">
        <p14:creationId xmlns:p14="http://schemas.microsoft.com/office/powerpoint/2010/main" val="32928547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zh-CN">
              <a:latin typeface="Calibri"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fld id="{380DC4FE-07BB-2047-B295-99A808F53A56}" type="slidenum">
              <a:rPr lang="zh-CN" altLang="en-US" sz="1200"/>
              <a:pPr/>
              <a:t>81</a:t>
            </a:fld>
            <a:endParaRPr lang="zh-CN" alt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fld id="{A2F63D42-2B55-B24A-B63B-9729E17D7485}" type="slidenum">
              <a:rPr lang="zh-CN" altLang="en-US" sz="1200"/>
              <a:pPr/>
              <a:t>82</a:t>
            </a:fld>
            <a:endParaRPr lang="zh-CN" alt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fld id="{0D6DF691-241D-FF48-96FD-F7E6DA890AF1}" type="slidenum">
              <a:rPr lang="zh-CN" altLang="en-US" sz="1200"/>
              <a:pPr/>
              <a:t>83</a:t>
            </a:fld>
            <a:endParaRPr lang="zh-CN" altLang="en-US"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Calibri" charset="0"/>
            </a:endParaRPr>
          </a:p>
        </p:txBody>
      </p:sp>
    </p:spTree>
    <p:extLst>
      <p:ext uri="{BB962C8B-B14F-4D97-AF65-F5344CB8AC3E}">
        <p14:creationId xmlns:p14="http://schemas.microsoft.com/office/powerpoint/2010/main" val="4189390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In this tutorial, for each topic, we will cover the</a:t>
            </a:r>
            <a:r>
              <a:rPr kumimoji="1" lang="zh-CN" altLang="en-US" dirty="0" smtClean="0"/>
              <a:t> </a:t>
            </a:r>
            <a:r>
              <a:rPr kumimoji="1" lang="en-US" altLang="zh-CN" dirty="0" smtClean="0"/>
              <a:t>main</a:t>
            </a:r>
            <a:r>
              <a:rPr kumimoji="1" lang="zh-CN" altLang="en-US" dirty="0" smtClean="0"/>
              <a:t> </a:t>
            </a:r>
            <a:r>
              <a:rPr kumimoji="1" lang="en-US" altLang="zh-CN" dirty="0" smtClean="0"/>
              <a:t>solutions.</a:t>
            </a:r>
            <a:r>
              <a:rPr kumimoji="1" lang="zh-CN" altLang="en-US" dirty="0" smtClean="0"/>
              <a:t> </a:t>
            </a:r>
            <a:r>
              <a:rPr kumimoji="1" lang="en-US" altLang="zh-CN" dirty="0" smtClean="0"/>
              <a:t>And</a:t>
            </a:r>
            <a:r>
              <a:rPr kumimoji="1" lang="zh-CN" altLang="en-US" dirty="0" smtClean="0"/>
              <a:t> </a:t>
            </a:r>
            <a:r>
              <a:rPr kumimoji="1" lang="en-US" altLang="zh-CN" dirty="0" smtClean="0"/>
              <a:t>to</a:t>
            </a:r>
            <a:r>
              <a:rPr kumimoji="1" lang="zh-CN" altLang="en-US" dirty="0" smtClean="0"/>
              <a:t> </a:t>
            </a:r>
            <a:r>
              <a:rPr kumimoji="1" lang="en-US" altLang="zh-CN" dirty="0" smtClean="0"/>
              <a:t>make</a:t>
            </a:r>
            <a:r>
              <a:rPr kumimoji="1" lang="zh-CN" altLang="en-US" dirty="0" smtClean="0"/>
              <a:t> </a:t>
            </a:r>
            <a:r>
              <a:rPr kumimoji="1" lang="en-US" altLang="zh-CN" dirty="0" smtClean="0"/>
              <a:t>it</a:t>
            </a:r>
            <a:r>
              <a:rPr kumimoji="1" lang="zh-CN" altLang="en-US" dirty="0" smtClean="0"/>
              <a:t> </a:t>
            </a:r>
            <a:r>
              <a:rPr kumimoji="1" lang="en-US" altLang="zh-CN" dirty="0" smtClean="0"/>
              <a:t>is</a:t>
            </a:r>
            <a:r>
              <a:rPr kumimoji="1" lang="zh-CN" altLang="en-US" dirty="0" smtClean="0"/>
              <a:t> </a:t>
            </a:r>
            <a:r>
              <a:rPr kumimoji="1" lang="en-US" altLang="zh-CN" dirty="0" smtClean="0"/>
              <a:t>easier</a:t>
            </a:r>
            <a:r>
              <a:rPr kumimoji="1" lang="zh-CN" altLang="en-US" dirty="0" smtClean="0"/>
              <a:t> </a:t>
            </a:r>
            <a:r>
              <a:rPr kumimoji="1" lang="en-US" altLang="zh-CN" dirty="0" smtClean="0"/>
              <a:t>to</a:t>
            </a:r>
            <a:r>
              <a:rPr kumimoji="1" lang="zh-CN" altLang="en-US" dirty="0" smtClean="0"/>
              <a:t> </a:t>
            </a:r>
            <a:r>
              <a:rPr kumimoji="1" lang="en-US" altLang="zh-CN" dirty="0" smtClean="0"/>
              <a:t>understand</a:t>
            </a:r>
            <a:r>
              <a:rPr kumimoji="1" lang="zh-CN" altLang="en-US" dirty="0" smtClean="0"/>
              <a:t> </a:t>
            </a:r>
            <a:r>
              <a:rPr kumimoji="1" lang="en-US" altLang="zh-CN" dirty="0" smtClean="0"/>
              <a:t>the</a:t>
            </a:r>
            <a:r>
              <a:rPr kumimoji="1" lang="zh-CN" altLang="en-US" dirty="0" smtClean="0"/>
              <a:t> </a:t>
            </a:r>
            <a:r>
              <a:rPr kumimoji="1" lang="en-US" altLang="zh-CN" dirty="0" smtClean="0"/>
              <a:t>main</a:t>
            </a:r>
            <a:r>
              <a:rPr kumimoji="1" lang="zh-CN" altLang="en-US" dirty="0" smtClean="0"/>
              <a:t> </a:t>
            </a:r>
            <a:r>
              <a:rPr kumimoji="1" lang="en-US" altLang="zh-CN" dirty="0" smtClean="0"/>
              <a:t>techniques</a:t>
            </a:r>
            <a:r>
              <a:rPr kumimoji="1" lang="zh-CN" altLang="en-US" dirty="0" smtClean="0"/>
              <a:t>, </a:t>
            </a:r>
            <a:r>
              <a:rPr kumimoji="1" lang="en-US" altLang="zh-CN" dirty="0" smtClean="0"/>
              <a:t>we</a:t>
            </a:r>
            <a:r>
              <a:rPr kumimoji="1" lang="zh-CN" altLang="en-US" dirty="0" smtClean="0"/>
              <a:t> </a:t>
            </a:r>
            <a:r>
              <a:rPr kumimoji="1" lang="en-US" altLang="zh-CN" dirty="0" smtClean="0"/>
              <a:t>will</a:t>
            </a:r>
            <a:r>
              <a:rPr kumimoji="1" lang="zh-CN" altLang="en-US" dirty="0" smtClean="0"/>
              <a:t> </a:t>
            </a:r>
            <a:r>
              <a:rPr kumimoji="1" lang="en-US" altLang="zh-CN" dirty="0" smtClean="0"/>
              <a:t>mainly</a:t>
            </a:r>
            <a:r>
              <a:rPr kumimoji="1" lang="zh-CN" altLang="en-US" dirty="0" smtClean="0"/>
              <a:t> </a:t>
            </a:r>
            <a:r>
              <a:rPr kumimoji="1" lang="en-US" altLang="zh-CN" dirty="0" smtClean="0"/>
              <a:t>introduce</a:t>
            </a:r>
            <a:r>
              <a:rPr kumimoji="1" lang="zh-CN" altLang="en-US" dirty="0" smtClean="0"/>
              <a:t> </a:t>
            </a:r>
            <a:r>
              <a:rPr kumimoji="1" lang="en-US" altLang="zh-CN" dirty="0" smtClean="0"/>
              <a:t>the</a:t>
            </a:r>
            <a:r>
              <a:rPr kumimoji="1" lang="zh-CN" altLang="en-US" dirty="0" smtClean="0"/>
              <a:t> </a:t>
            </a:r>
            <a:r>
              <a:rPr kumimoji="1" lang="en-US" altLang="zh-CN" dirty="0" smtClean="0"/>
              <a:t>techniques</a:t>
            </a:r>
            <a:r>
              <a:rPr kumimoji="1" lang="zh-CN" altLang="en-US" dirty="0" smtClean="0"/>
              <a:t> </a:t>
            </a:r>
            <a:r>
              <a:rPr kumimoji="1" lang="en-US" altLang="zh-CN" dirty="0" smtClean="0"/>
              <a:t>of</a:t>
            </a:r>
            <a:r>
              <a:rPr kumimoji="1" lang="zh-CN" altLang="en-US" dirty="0" smtClean="0"/>
              <a:t> </a:t>
            </a:r>
            <a:r>
              <a:rPr kumimoji="1" lang="en-US" altLang="zh-CN" dirty="0" smtClean="0"/>
              <a:t>the</a:t>
            </a:r>
            <a:r>
              <a:rPr kumimoji="1" lang="zh-CN" altLang="en-US" dirty="0" smtClean="0"/>
              <a:t> </a:t>
            </a:r>
            <a:r>
              <a:rPr kumimoji="1" lang="en-US" altLang="zh-CN" dirty="0" smtClean="0"/>
              <a:t>state</a:t>
            </a:r>
            <a:r>
              <a:rPr kumimoji="1" lang="zh-CN" altLang="en-US" dirty="0" smtClean="0"/>
              <a:t> </a:t>
            </a:r>
            <a:r>
              <a:rPr kumimoji="1" lang="en-US" altLang="zh-CN" dirty="0" smtClean="0"/>
              <a:t>of</a:t>
            </a:r>
            <a:r>
              <a:rPr kumimoji="1" lang="zh-CN" altLang="en-US" dirty="0" smtClean="0"/>
              <a:t> </a:t>
            </a:r>
            <a:r>
              <a:rPr kumimoji="1" lang="en-US" altLang="zh-CN" dirty="0" smtClean="0"/>
              <a:t>the</a:t>
            </a:r>
            <a:r>
              <a:rPr kumimoji="1" lang="zh-CN" altLang="en-US" dirty="0" smtClean="0"/>
              <a:t> </a:t>
            </a:r>
            <a:r>
              <a:rPr kumimoji="1" lang="en-US" altLang="zh-CN" dirty="0" smtClean="0"/>
              <a:t>art</a:t>
            </a:r>
            <a:r>
              <a:rPr kumimoji="1" lang="zh-CN" altLang="en-US" dirty="0" smtClean="0"/>
              <a:t> </a:t>
            </a:r>
            <a:r>
              <a:rPr kumimoji="1" lang="en-US" altLang="zh-CN" dirty="0" smtClean="0"/>
              <a:t>methods.</a:t>
            </a:r>
            <a:endParaRPr kumimoji="1" lang="zh-CN" altLang="en-US" dirty="0"/>
          </a:p>
        </p:txBody>
      </p:sp>
    </p:spTree>
    <p:extLst>
      <p:ext uri="{BB962C8B-B14F-4D97-AF65-F5344CB8AC3E}">
        <p14:creationId xmlns:p14="http://schemas.microsoft.com/office/powerpoint/2010/main" val="26703474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HK" altLang="zh-CN" sz="2000">
              <a:latin typeface="Calibri" charset="0"/>
            </a:endParaRPr>
          </a:p>
        </p:txBody>
      </p:sp>
    </p:spTree>
    <p:extLst>
      <p:ext uri="{BB962C8B-B14F-4D97-AF65-F5344CB8AC3E}">
        <p14:creationId xmlns:p14="http://schemas.microsoft.com/office/powerpoint/2010/main" val="7710578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14400" eaLnBrk="1" hangingPunct="1">
              <a:spcBef>
                <a:spcPct val="0"/>
              </a:spcBef>
            </a:pPr>
            <a:endParaRPr lang="zh-HK" altLang="zh-CN">
              <a:latin typeface="Calibri" charset="0"/>
            </a:endParaRPr>
          </a:p>
          <a:p>
            <a:pPr defTabSz="914400"/>
            <a:endParaRPr lang="zh-HK">
              <a:latin typeface="Calibri" charset="0"/>
            </a:endParaRPr>
          </a:p>
        </p:txBody>
      </p:sp>
    </p:spTree>
    <p:extLst>
      <p:ext uri="{BB962C8B-B14F-4D97-AF65-F5344CB8AC3E}">
        <p14:creationId xmlns:p14="http://schemas.microsoft.com/office/powerpoint/2010/main" val="32070275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Tree>
    <p:extLst>
      <p:ext uri="{BB962C8B-B14F-4D97-AF65-F5344CB8AC3E}">
        <p14:creationId xmlns:p14="http://schemas.microsoft.com/office/powerpoint/2010/main" val="29481472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Tree>
    <p:extLst>
      <p:ext uri="{BB962C8B-B14F-4D97-AF65-F5344CB8AC3E}">
        <p14:creationId xmlns:p14="http://schemas.microsoft.com/office/powerpoint/2010/main" val="5506892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Tree>
    <p:extLst>
      <p:ext uri="{BB962C8B-B14F-4D97-AF65-F5344CB8AC3E}">
        <p14:creationId xmlns:p14="http://schemas.microsoft.com/office/powerpoint/2010/main" val="11324278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sz="1600">
              <a:latin typeface="Calibri" charset="0"/>
            </a:endParaRPr>
          </a:p>
        </p:txBody>
      </p:sp>
    </p:spTree>
    <p:extLst>
      <p:ext uri="{BB962C8B-B14F-4D97-AF65-F5344CB8AC3E}">
        <p14:creationId xmlns:p14="http://schemas.microsoft.com/office/powerpoint/2010/main" val="18813134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zh-CN">
              <a:latin typeface="Calibri" charset="0"/>
            </a:endParaRPr>
          </a:p>
        </p:txBody>
      </p:sp>
    </p:spTree>
    <p:extLst>
      <p:ext uri="{BB962C8B-B14F-4D97-AF65-F5344CB8AC3E}">
        <p14:creationId xmlns:p14="http://schemas.microsoft.com/office/powerpoint/2010/main" val="35571419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HK">
              <a:latin typeface="Calibri" charset="0"/>
            </a:endParaRPr>
          </a:p>
        </p:txBody>
      </p:sp>
    </p:spTree>
    <p:extLst>
      <p:ext uri="{BB962C8B-B14F-4D97-AF65-F5344CB8AC3E}">
        <p14:creationId xmlns:p14="http://schemas.microsoft.com/office/powerpoint/2010/main" val="13297810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xfrm>
            <a:off x="1143000" y="685800"/>
            <a:ext cx="3581400" cy="2686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HK" altLang="zh-CN" sz="2400">
              <a:latin typeface="Calibri" charset="0"/>
            </a:endParaRPr>
          </a:p>
        </p:txBody>
      </p:sp>
    </p:spTree>
    <p:extLst>
      <p:ext uri="{BB962C8B-B14F-4D97-AF65-F5344CB8AC3E}">
        <p14:creationId xmlns:p14="http://schemas.microsoft.com/office/powerpoint/2010/main" val="10029862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zh-CN" sz="2000">
              <a:latin typeface="Calibri" charset="0"/>
            </a:endParaRPr>
          </a:p>
        </p:txBody>
      </p:sp>
    </p:spTree>
    <p:extLst>
      <p:ext uri="{BB962C8B-B14F-4D97-AF65-F5344CB8AC3E}">
        <p14:creationId xmlns:p14="http://schemas.microsoft.com/office/powerpoint/2010/main" val="2904263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8030077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778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fld id="{BDC1547C-2E28-094A-9E04-D765FBB6D0F0}" type="slidenum">
              <a:rPr lang="en-US" altLang="zh-CN" sz="1200"/>
              <a:pPr/>
              <a:t>95</a:t>
            </a:fld>
            <a:endParaRPr lang="zh-HK" altLang="zh-CN"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kumimoji="0" lang="en-US" altLang="zh-CN">
              <a:latin typeface="Calibri" charset="0"/>
            </a:endParaRPr>
          </a:p>
        </p:txBody>
      </p:sp>
    </p:spTree>
    <p:extLst>
      <p:ext uri="{BB962C8B-B14F-4D97-AF65-F5344CB8AC3E}">
        <p14:creationId xmlns:p14="http://schemas.microsoft.com/office/powerpoint/2010/main" val="30542798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Tree>
    <p:extLst>
      <p:ext uri="{BB962C8B-B14F-4D97-AF65-F5344CB8AC3E}">
        <p14:creationId xmlns:p14="http://schemas.microsoft.com/office/powerpoint/2010/main" val="7501509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zh-CN">
              <a:latin typeface="Calibri" charset="0"/>
            </a:endParaRPr>
          </a:p>
        </p:txBody>
      </p:sp>
    </p:spTree>
    <p:extLst>
      <p:ext uri="{BB962C8B-B14F-4D97-AF65-F5344CB8AC3E}">
        <p14:creationId xmlns:p14="http://schemas.microsoft.com/office/powerpoint/2010/main" val="23531041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Tree>
    <p:extLst>
      <p:ext uri="{BB962C8B-B14F-4D97-AF65-F5344CB8AC3E}">
        <p14:creationId xmlns:p14="http://schemas.microsoft.com/office/powerpoint/2010/main" val="19722171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85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Calibri" charset="0"/>
            </a:endParaRPr>
          </a:p>
        </p:txBody>
      </p:sp>
    </p:spTree>
    <p:extLst>
      <p:ext uri="{BB962C8B-B14F-4D97-AF65-F5344CB8AC3E}">
        <p14:creationId xmlns:p14="http://schemas.microsoft.com/office/powerpoint/2010/main" val="39447820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64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Tree>
    <p:extLst>
      <p:ext uri="{BB962C8B-B14F-4D97-AF65-F5344CB8AC3E}">
        <p14:creationId xmlns:p14="http://schemas.microsoft.com/office/powerpoint/2010/main" val="27073324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Calibri" charset="0"/>
            </a:endParaRPr>
          </a:p>
        </p:txBody>
      </p:sp>
    </p:spTree>
    <p:extLst>
      <p:ext uri="{BB962C8B-B14F-4D97-AF65-F5344CB8AC3E}">
        <p14:creationId xmlns:p14="http://schemas.microsoft.com/office/powerpoint/2010/main" val="22265406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Calibri" charset="0"/>
            </a:endParaRPr>
          </a:p>
        </p:txBody>
      </p:sp>
    </p:spTree>
    <p:extLst>
      <p:ext uri="{BB962C8B-B14F-4D97-AF65-F5344CB8AC3E}">
        <p14:creationId xmlns:p14="http://schemas.microsoft.com/office/powerpoint/2010/main" val="17802590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zh-CN">
              <a:latin typeface="Calibri" charset="0"/>
            </a:endParaRPr>
          </a:p>
        </p:txBody>
      </p:sp>
    </p:spTree>
    <p:extLst>
      <p:ext uri="{BB962C8B-B14F-4D97-AF65-F5344CB8AC3E}">
        <p14:creationId xmlns:p14="http://schemas.microsoft.com/office/powerpoint/2010/main" val="482423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758449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zh-CN">
              <a:latin typeface="Calibri" charset="0"/>
            </a:endParaRPr>
          </a:p>
        </p:txBody>
      </p:sp>
    </p:spTree>
    <p:extLst>
      <p:ext uri="{BB962C8B-B14F-4D97-AF65-F5344CB8AC3E}">
        <p14:creationId xmlns:p14="http://schemas.microsoft.com/office/powerpoint/2010/main" val="37342544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srgbClr val="0000FF"/>
                </a:solidFill>
                <a:latin typeface="Calibri" panose="020F0502020204030204" pitchFamily="34" charset="0"/>
                <a:cs typeface="Calibri" panose="020F0502020204030204" pitchFamily="34" charset="0"/>
              </a:rPr>
              <a:t>Community</a:t>
            </a:r>
            <a:r>
              <a:rPr lang="en-US" altLang="zh-CN" sz="1200" baseline="30000" dirty="0" smtClean="0">
                <a:solidFill>
                  <a:srgbClr val="0000FF"/>
                </a:solidFill>
                <a:latin typeface="Calibri" panose="020F0502020204030204" pitchFamily="34" charset="0"/>
                <a:cs typeface="Calibri" panose="020F0502020204030204" pitchFamily="34" charset="0"/>
              </a:rPr>
              <a:t>2</a:t>
            </a:r>
            <a:r>
              <a:rPr lang="zh-CN" altLang="en-US" sz="1200" dirty="0" smtClean="0">
                <a:latin typeface="Calibri" panose="020F0502020204030204" pitchFamily="34" charset="0"/>
                <a:cs typeface="Calibri" panose="020F0502020204030204" pitchFamily="34" charset="0"/>
              </a:rPr>
              <a:t>. </a:t>
            </a:r>
            <a:r>
              <a:rPr lang="en-US" altLang="zh-CN" sz="1200" dirty="0" smtClean="0">
                <a:latin typeface="Calibri" panose="020F0502020204030204" pitchFamily="34" charset="0"/>
                <a:cs typeface="Calibri" panose="020F0502020204030204" pitchFamily="34" charset="0"/>
              </a:rPr>
              <a:t> and  are</a:t>
            </a:r>
            <a:r>
              <a:rPr lang="zh-CN" altLang="en-US" sz="1200" dirty="0" smtClean="0">
                <a:latin typeface="Calibri" panose="020F0502020204030204" pitchFamily="34" charset="0"/>
                <a:cs typeface="Calibri" panose="020F0502020204030204" pitchFamily="34" charset="0"/>
              </a:rPr>
              <a:t> </a:t>
            </a:r>
            <a:r>
              <a:rPr lang="en-US" altLang="zh-CN" sz="1200" dirty="0" smtClean="0">
                <a:solidFill>
                  <a:srgbClr val="000000"/>
                </a:solidFill>
                <a:latin typeface="Calibri" panose="020F0502020204030204" pitchFamily="34" charset="0"/>
                <a:cs typeface="Calibri" panose="020F0502020204030204" pitchFamily="34" charset="0"/>
              </a:rPr>
              <a:t>communities</a:t>
            </a:r>
            <a:r>
              <a:rPr lang="zh-CN" altLang="en-US" sz="1200" dirty="0" smtClean="0">
                <a:solidFill>
                  <a:srgbClr val="000000"/>
                </a:solidFill>
                <a:latin typeface="Calibri" panose="020F0502020204030204" pitchFamily="34" charset="0"/>
                <a:cs typeface="Calibri" panose="020F0502020204030204" pitchFamily="34" charset="0"/>
              </a:rPr>
              <a:t> </a:t>
            </a:r>
            <a:r>
              <a:rPr lang="en-US" altLang="zh-CN" sz="1200" dirty="0" smtClean="0">
                <a:solidFill>
                  <a:srgbClr val="000000"/>
                </a:solidFill>
                <a:latin typeface="Calibri" panose="020F0502020204030204" pitchFamily="34" charset="0"/>
                <a:cs typeface="Calibri" panose="020F0502020204030204" pitchFamily="34" charset="0"/>
              </a:rPr>
              <a:t>with</a:t>
            </a:r>
            <a:r>
              <a:rPr lang="zh-CN" altLang="en-US" sz="1200" dirty="0" smtClean="0">
                <a:solidFill>
                  <a:srgbClr val="000000"/>
                </a:solidFill>
                <a:latin typeface="Calibri" panose="020F0502020204030204" pitchFamily="34" charset="0"/>
                <a:cs typeface="Calibri" panose="020F0502020204030204" pitchFamily="34" charset="0"/>
              </a:rPr>
              <a:t> </a:t>
            </a:r>
            <a:r>
              <a:rPr lang="en-US" altLang="zh-CN" sz="1200" dirty="0" smtClean="0">
                <a:solidFill>
                  <a:srgbClr val="000000"/>
                </a:solidFill>
                <a:latin typeface="Calibri" panose="020F0502020204030204" pitchFamily="34" charset="0"/>
                <a:cs typeface="Calibri" panose="020F0502020204030204" pitchFamily="34" charset="0"/>
              </a:rPr>
              <a:t>distance between a center node and each keyword node no larger than a given threshold.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Calibri" panose="020F0502020204030204" pitchFamily="34" charset="0"/>
                <a:cs typeface="Calibri" panose="020F0502020204030204" pitchFamily="34" charset="0"/>
              </a:rPr>
              <a:t>are</a:t>
            </a:r>
            <a:r>
              <a:rPr lang="zh-CN" altLang="en-US" sz="1200" dirty="0" smtClean="0">
                <a:latin typeface="Calibri" panose="020F0502020204030204" pitchFamily="34" charset="0"/>
                <a:cs typeface="Calibri" panose="020F0502020204030204" pitchFamily="34" charset="0"/>
              </a:rPr>
              <a:t> </a:t>
            </a:r>
            <a:r>
              <a:rPr lang="en-US" altLang="zh-CN" sz="1200" dirty="0" smtClean="0">
                <a:solidFill>
                  <a:srgbClr val="000000"/>
                </a:solidFill>
                <a:latin typeface="Calibri" panose="020F0502020204030204" pitchFamily="34" charset="0"/>
                <a:cs typeface="Calibri" panose="020F0502020204030204" pitchFamily="34" charset="0"/>
              </a:rPr>
              <a:t>communities</a:t>
            </a:r>
            <a:r>
              <a:rPr lang="zh-CN" altLang="en-US" sz="1200" dirty="0" smtClean="0">
                <a:solidFill>
                  <a:srgbClr val="000000"/>
                </a:solidFill>
                <a:latin typeface="Calibri" panose="020F0502020204030204" pitchFamily="34" charset="0"/>
                <a:cs typeface="Calibri" panose="020F0502020204030204" pitchFamily="34" charset="0"/>
              </a:rPr>
              <a:t> </a:t>
            </a:r>
            <a:r>
              <a:rPr lang="en-US" altLang="zh-CN" sz="1200" dirty="0" smtClean="0">
                <a:solidFill>
                  <a:srgbClr val="000000"/>
                </a:solidFill>
                <a:latin typeface="Calibri" panose="020F0502020204030204" pitchFamily="34" charset="0"/>
                <a:cs typeface="Calibri" panose="020F0502020204030204" pitchFamily="34" charset="0"/>
              </a:rPr>
              <a:t>with</a:t>
            </a:r>
            <a:r>
              <a:rPr lang="zh-CN" altLang="en-US" sz="1200" dirty="0" smtClean="0">
                <a:solidFill>
                  <a:srgbClr val="000000"/>
                </a:solidFill>
                <a:latin typeface="Calibri" panose="020F0502020204030204" pitchFamily="34" charset="0"/>
                <a:cs typeface="Calibri" panose="020F0502020204030204" pitchFamily="34" charset="0"/>
              </a:rPr>
              <a:t> </a:t>
            </a:r>
            <a:r>
              <a:rPr lang="en-US" altLang="zh-CN" sz="1200" dirty="0" smtClean="0">
                <a:solidFill>
                  <a:srgbClr val="000000"/>
                </a:solidFill>
                <a:latin typeface="Calibri" panose="020F0502020204030204" pitchFamily="34" charset="0"/>
                <a:cs typeface="Calibri" panose="020F0502020204030204" pitchFamily="34" charset="0"/>
              </a:rPr>
              <a:t>distance between a center node and each keyword node no larger than a given threshold.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latin typeface="Calibri" panose="020F0502020204030204" pitchFamily="34" charset="0"/>
                <a:cs typeface="Calibri" panose="020F0502020204030204" pitchFamily="34" charset="0"/>
              </a:rPr>
              <a:t> and  are returned, since only Steiner trees of qualified -cliques are finally extracted. </a:t>
            </a:r>
            <a:endParaRPr lang="zh-CN"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solidFill>
                <a:srgbClr val="000000"/>
              </a:solidFill>
              <a:latin typeface="Calibri" panose="020F0502020204030204" pitchFamily="34" charset="0"/>
              <a:cs typeface="Calibri" panose="020F0502020204030204" pitchFamily="34" charset="0"/>
            </a:endParaRPr>
          </a:p>
          <a:p>
            <a:endParaRPr lang="en-US" altLang="zh-CN" dirty="0">
              <a:latin typeface="Calibri" charset="0"/>
            </a:endParaRPr>
          </a:p>
        </p:txBody>
      </p:sp>
    </p:spTree>
    <p:extLst>
      <p:ext uri="{BB962C8B-B14F-4D97-AF65-F5344CB8AC3E}">
        <p14:creationId xmlns:p14="http://schemas.microsoft.com/office/powerpoint/2010/main" val="13714959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For example, consider a query Q = {DB,ML}. H1 and H2 in Fig. 2 are 4-truss and 3-truss containing Q. Clearly, H1 is a dense truss over Q. We also have another 4-truss induced by {v1, v2, v3, v4, v5} containing Q, but it is not minimal. Thus H1 is the minimal dense truss for the query Q.</a:t>
            </a:r>
            <a:br>
              <a:rPr lang="en-US" altLang="zh-CN" sz="1200" kern="1200" dirty="0" smtClean="0">
                <a:solidFill>
                  <a:schemeClr val="tx1"/>
                </a:solidFill>
                <a:effectLst/>
                <a:latin typeface="+mn-lt"/>
                <a:ea typeface="+mn-ea"/>
                <a:cs typeface="+mn-cs"/>
              </a:rPr>
            </a:br>
            <a:endParaRPr lang="en-US" altLang="zh-CN" dirty="0" smtClean="0"/>
          </a:p>
          <a:p>
            <a:endParaRPr kumimoji="1" lang="zh-CN" altLang="en-US" dirty="0"/>
          </a:p>
        </p:txBody>
      </p:sp>
    </p:spTree>
    <p:extLst>
      <p:ext uri="{BB962C8B-B14F-4D97-AF65-F5344CB8AC3E}">
        <p14:creationId xmlns:p14="http://schemas.microsoft.com/office/powerpoint/2010/main" val="12966585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8881973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dirty="0" smtClean="0">
                <a:latin typeface="Candara"/>
                <a:cs typeface="Candara"/>
              </a:rPr>
              <a:t>. The components in each layer are sorted by their size and assigned with an unique ID.</a:t>
            </a:r>
          </a:p>
          <a:p>
            <a:endParaRPr kumimoji="1" lang="zh-CN" altLang="en-US" dirty="0"/>
          </a:p>
        </p:txBody>
      </p:sp>
    </p:spTree>
    <p:extLst>
      <p:ext uri="{BB962C8B-B14F-4D97-AF65-F5344CB8AC3E}">
        <p14:creationId xmlns:p14="http://schemas.microsoft.com/office/powerpoint/2010/main" val="514156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altLang="zh-CN" dirty="0" err="1" smtClean="0"/>
              <a:t>dʒæɡˌwɑr</a:t>
            </a:r>
            <a:endParaRPr lang="zh-CN" altLang="en-US" dirty="0" smtClean="0"/>
          </a:p>
          <a:p>
            <a:endParaRPr kumimoji="1" lang="zh-CN" altLang="en-US" dirty="0"/>
          </a:p>
        </p:txBody>
      </p:sp>
    </p:spTree>
    <p:extLst>
      <p:ext uri="{BB962C8B-B14F-4D97-AF65-F5344CB8AC3E}">
        <p14:creationId xmlns:p14="http://schemas.microsoft.com/office/powerpoint/2010/main" val="23379308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2682047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4303519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761608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xfrm>
            <a:off x="1141413" y="685800"/>
            <a:ext cx="4573587" cy="3429000"/>
          </a:xfrm>
        </p:spPr>
      </p:sp>
      <p:sp>
        <p:nvSpPr>
          <p:cNvPr id="174083" name="Notes Placeholder 2"/>
          <p:cNvSpPr>
            <a:spLocks noGrp="1"/>
          </p:cNvSpPr>
          <p:nvPr>
            <p:ph type="body" idx="1"/>
          </p:nvPr>
        </p:nvSpPr>
        <p:spPr bwMode="auto">
          <a:xfrm>
            <a:off x="685494" y="4344357"/>
            <a:ext cx="5487013" cy="4113169"/>
          </a:xfrm>
          <a:prstGeom prst="rect">
            <a:avLst/>
          </a:prstGeom>
          <a:noFill/>
          <a:ln>
            <a:miter lim="800000"/>
            <a:headEnd/>
            <a:tailEnd/>
          </a:ln>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3200" b="1" kern="0" dirty="0" err="1" smtClean="0">
                <a:latin typeface="Candara"/>
                <a:ea typeface="+mn-ea"/>
                <a:cs typeface="Candara"/>
                <a:sym typeface="Century Schoolbook" pitchFamily="18" charset="0"/>
              </a:rPr>
              <a:t>Ullamnn’s</a:t>
            </a:r>
            <a:r>
              <a:rPr lang="en-US" altLang="zh-CN" sz="3200" b="1" kern="0" dirty="0" smtClean="0">
                <a:latin typeface="Candara"/>
                <a:ea typeface="+mn-ea"/>
                <a:cs typeface="Candara"/>
                <a:sym typeface="Century Schoolbook" pitchFamily="18" charset="0"/>
              </a:rPr>
              <a:t> Backtracking Algorithm. </a:t>
            </a:r>
            <a:r>
              <a:rPr lang="en-US" altLang="zh-CN" sz="2600" kern="0" dirty="0" smtClean="0">
                <a:latin typeface="Candara"/>
                <a:ea typeface="+mn-ea"/>
                <a:cs typeface="Candara"/>
                <a:sym typeface="Century Schoolbook" pitchFamily="18" charset="0"/>
              </a:rPr>
              <a:t>J. ACM ’76</a:t>
            </a:r>
          </a:p>
          <a:p>
            <a:r>
              <a:rPr lang="en-US" altLang="zh-CN" sz="1200" b="1" kern="0" dirty="0" err="1" smtClean="0">
                <a:latin typeface="Candara"/>
                <a:ea typeface="+mn-ea"/>
                <a:cs typeface="Candara"/>
                <a:sym typeface="Century Schoolbook" pitchFamily="18" charset="0"/>
              </a:rPr>
              <a:t>Ullamnn’s</a:t>
            </a:r>
            <a:r>
              <a:rPr lang="en-US" altLang="zh-CN" sz="1200" b="1" kern="0" dirty="0" smtClean="0">
                <a:latin typeface="Candara"/>
                <a:ea typeface="+mn-ea"/>
                <a:cs typeface="Candara"/>
                <a:sym typeface="Century Schoolbook" pitchFamily="18" charset="0"/>
              </a:rPr>
              <a:t> Backtracking Algorithm. </a:t>
            </a:r>
            <a:r>
              <a:rPr lang="en-US" altLang="zh-CN" sz="1100" kern="0" dirty="0" smtClean="0">
                <a:latin typeface="Candara"/>
                <a:ea typeface="+mn-ea"/>
                <a:cs typeface="Candara"/>
                <a:sym typeface="Century Schoolbook" pitchFamily="18" charset="0"/>
              </a:rPr>
              <a:t>J. ACM </a:t>
            </a:r>
            <a:endParaRPr lang="en-US" dirty="0" smtClean="0">
              <a:ea typeface="宋体" pitchFamily="2" charset="-122"/>
            </a:endParaRPr>
          </a:p>
        </p:txBody>
      </p:sp>
    </p:spTree>
    <p:extLst>
      <p:ext uri="{BB962C8B-B14F-4D97-AF65-F5344CB8AC3E}">
        <p14:creationId xmlns:p14="http://schemas.microsoft.com/office/powerpoint/2010/main" val="3941932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srcRect/>
          <a:stretch>
            <a:fillRect/>
          </a:stretch>
        </p:blipFill>
        <p:spPr bwMode="auto">
          <a:xfrm>
            <a:off x="-32" y="-6326"/>
            <a:ext cx="9150350" cy="6864350"/>
          </a:xfrm>
          <a:prstGeom prst="rect">
            <a:avLst/>
          </a:prstGeom>
          <a:noFill/>
          <a:ln w="9525">
            <a:noFill/>
            <a:miter lim="800000"/>
            <a:headEnd/>
            <a:tailEnd/>
          </a:ln>
          <a:effectLst/>
        </p:spPr>
      </p:pic>
      <p:sp>
        <p:nvSpPr>
          <p:cNvPr id="2" name="标题 1"/>
          <p:cNvSpPr>
            <a:spLocks noGrp="1"/>
          </p:cNvSpPr>
          <p:nvPr>
            <p:ph type="ctrTitle"/>
          </p:nvPr>
        </p:nvSpPr>
        <p:spPr>
          <a:xfrm>
            <a:off x="685800" y="2130425"/>
            <a:ext cx="7772400" cy="1470025"/>
          </a:xfrm>
        </p:spPr>
        <p:txBody>
          <a:bodyPr>
            <a:normAutofit/>
          </a:bodyPr>
          <a:lstStyle>
            <a:lvl1pPr>
              <a:defRPr sz="4000" b="0">
                <a:latin typeface="STKaiti" pitchFamily="2" charset="-122"/>
                <a:ea typeface="STKaiti" pitchFamily="2" charset="-122"/>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tint val="75000"/>
                  </a:schemeClr>
                </a:solidFill>
                <a:latin typeface="STKaiti" pitchFamily="2" charset="-122"/>
                <a:ea typeface="STKaiti" pitchFamily="2"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p>
            <a:fld id="{6F4EEC1E-8113-FF4E-AA85-2B71BAC3C1C8}" type="datetime1">
              <a:rPr lang="x-none" altLang="zh-CN" smtClean="0"/>
              <a:t>7/6/18</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294F3926-2DFB-48EE-A594-7A0235D761D9}" type="slidenum">
              <a:rPr lang="zh-CN" altLang="en-US" smtClean="0"/>
              <a:pPr/>
              <a:t>‹#›</a:t>
            </a:fld>
            <a:endParaRPr lang="zh-CN" altLang="en-US" dirty="0"/>
          </a:p>
        </p:txBody>
      </p:sp>
      <p:sp>
        <p:nvSpPr>
          <p:cNvPr id="10" name="Rectangle 10"/>
          <p:cNvSpPr>
            <a:spLocks noChangeArrowheads="1"/>
          </p:cNvSpPr>
          <p:nvPr userDrawn="1"/>
        </p:nvSpPr>
        <p:spPr bwMode="auto">
          <a:xfrm>
            <a:off x="4829148" y="3500438"/>
            <a:ext cx="3657600" cy="95263"/>
          </a:xfrm>
          <a:prstGeom prst="rect">
            <a:avLst/>
          </a:prstGeom>
          <a:solidFill>
            <a:srgbClr val="070244"/>
          </a:solidFill>
          <a:ln w="12700" cmpd="sng">
            <a:solidFill>
              <a:schemeClr val="tx1"/>
            </a:solidFill>
            <a:miter lim="800000"/>
            <a:headEnd/>
            <a:tailEnd/>
          </a:ln>
        </p:spPr>
        <p:txBody>
          <a:bodyPr wrap="none" anchor="ctr"/>
          <a:lstStyle/>
          <a:p>
            <a:pPr algn="ctr" eaLnBrk="1" hangingPunct="1"/>
            <a:endParaRPr lang="zh-CN" altLang="en-US" sz="2400"/>
          </a:p>
        </p:txBody>
      </p:sp>
      <p:sp>
        <p:nvSpPr>
          <p:cNvPr id="11" name="Rectangle 11"/>
          <p:cNvSpPr>
            <a:spLocks noChangeArrowheads="1"/>
          </p:cNvSpPr>
          <p:nvPr userDrawn="1"/>
        </p:nvSpPr>
        <p:spPr bwMode="auto">
          <a:xfrm>
            <a:off x="611560" y="3573016"/>
            <a:ext cx="7875188" cy="68405"/>
          </a:xfrm>
          <a:prstGeom prst="rect">
            <a:avLst/>
          </a:prstGeom>
          <a:solidFill>
            <a:srgbClr val="004226"/>
          </a:solidFill>
          <a:ln w="12700" cmpd="sng">
            <a:solidFill>
              <a:srgbClr val="004226"/>
            </a:solidFill>
            <a:miter lim="800000"/>
            <a:headEnd/>
            <a:tailEnd/>
          </a:ln>
        </p:spPr>
        <p:txBody>
          <a:bodyPr wrap="none" anchor="ctr"/>
          <a:lstStyle/>
          <a:p>
            <a:pPr algn="ctr" eaLnBrk="1" hangingPunct="1"/>
            <a:endParaRPr lang="zh-CN" altLang="en-US" sz="240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7CB815B-02E9-1B42-A9E8-1D06B142AE4E}" type="datetime1">
              <a:rPr lang="x-none" altLang="zh-CN" smtClean="0"/>
              <a:t>7/6/18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4F3926-2DFB-48EE-A594-7A0235D761D9}"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B6A4E79-840D-D842-87ED-F9F8FEB8CDFB}" type="datetime1">
              <a:rPr lang="x-none" altLang="zh-CN" smtClean="0"/>
              <a:t>7/6/18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4F3926-2DFB-48EE-A594-7A0235D761D9}"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57200" y="269776"/>
            <a:ext cx="8229600" cy="1143000"/>
          </a:xfrm>
        </p:spPr>
        <p:txBody>
          <a:bodyPr>
            <a:normAutofit/>
          </a:bodyPr>
          <a:lstStyle>
            <a:lvl1pPr>
              <a:defRPr sz="3600" baseline="0">
                <a:solidFill>
                  <a:srgbClr val="002060"/>
                </a:solidFill>
                <a:latin typeface="Candara" pitchFamily="34" charset="0"/>
              </a:defRPr>
            </a:lvl1pPr>
          </a:lstStyle>
          <a:p>
            <a:r>
              <a:rPr lang="en-US" altLang="zh-CN" dirty="0" smtClean="0"/>
              <a:t>The title of the </a:t>
            </a:r>
            <a:endParaRPr lang="zh-CN" altLang="en-US" dirty="0"/>
          </a:p>
        </p:txBody>
      </p:sp>
      <p:sp>
        <p:nvSpPr>
          <p:cNvPr id="3" name="内容占位符 2"/>
          <p:cNvSpPr>
            <a:spLocks noGrp="1"/>
          </p:cNvSpPr>
          <p:nvPr>
            <p:ph idx="1" hasCustomPrompt="1"/>
          </p:nvPr>
        </p:nvSpPr>
        <p:spPr/>
        <p:txBody>
          <a:bodyPr/>
          <a:lstStyle>
            <a:lvl1pPr>
              <a:defRPr sz="2600" baseline="0">
                <a:latin typeface="Candara" pitchFamily="34" charset="0"/>
              </a:defRPr>
            </a:lvl1pPr>
            <a:lvl2pPr>
              <a:defRPr sz="2200" b="0" baseline="0">
                <a:latin typeface="Candara" pitchFamily="34" charset="0"/>
              </a:defRPr>
            </a:lvl2pPr>
            <a:lvl3pPr>
              <a:defRPr sz="2000" baseline="0">
                <a:latin typeface="Candara" pitchFamily="34" charset="0"/>
              </a:defRPr>
            </a:lvl3pPr>
            <a:lvl4pPr>
              <a:defRPr>
                <a:latin typeface="Candara" pitchFamily="34" charset="0"/>
              </a:defRPr>
            </a:lvl4pPr>
            <a:lvl5pPr>
              <a:defRPr>
                <a:latin typeface="Candara" pitchFamily="34" charset="0"/>
              </a:defRPr>
            </a:lvl5pPr>
          </a:lstStyle>
          <a:p>
            <a:pPr lvl="0"/>
            <a:r>
              <a:rPr lang="en-US" altLang="zh-CN" dirty="0" smtClean="0"/>
              <a:t>The first paragraph of the </a:t>
            </a:r>
            <a:endParaRPr lang="zh-CN" altLang="en-US" dirty="0" smtClean="0"/>
          </a:p>
          <a:p>
            <a:pPr lvl="1"/>
            <a:r>
              <a:rPr lang="en-US" altLang="zh-CN" dirty="0" smtClean="0"/>
              <a:t>The second paragraph</a:t>
            </a:r>
            <a:endParaRPr lang="zh-CN" altLang="en-US" dirty="0" smtClean="0"/>
          </a:p>
          <a:p>
            <a:pPr lvl="2"/>
            <a:r>
              <a:rPr lang="en-US" altLang="zh-CN" dirty="0" smtClean="0"/>
              <a:t>The third </a:t>
            </a:r>
            <a:r>
              <a:rPr lang="en-US" altLang="zh-CN" dirty="0" err="1" smtClean="0"/>
              <a:t>paragrah</a:t>
            </a:r>
            <a:endParaRPr lang="zh-CN" altLang="en-US" dirty="0" smtClean="0"/>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BDD64509-90CE-3D45-B2E9-6EC9439BCAD9}" type="datetime1">
              <a:rPr lang="x-none" altLang="zh-CN" smtClean="0"/>
              <a:t>7/6/18</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r>
              <a:rPr lang="en-US" altLang="zh-CN" dirty="0" smtClean="0"/>
              <a:t>1/</a:t>
            </a:r>
            <a:fld id="{294F3926-2DFB-48EE-A594-7A0235D761D9}" type="slidenum">
              <a:rPr lang="zh-CN" altLang="en-US" smtClean="0"/>
              <a:pPr/>
              <a:t>‹#›</a:t>
            </a:fld>
            <a:endParaRPr lang="zh-CN" altLang="en-US" dirty="0"/>
          </a:p>
        </p:txBody>
      </p:sp>
      <p:sp>
        <p:nvSpPr>
          <p:cNvPr id="8" name="Rectangle 10"/>
          <p:cNvSpPr>
            <a:spLocks noChangeArrowheads="1"/>
          </p:cNvSpPr>
          <p:nvPr userDrawn="1"/>
        </p:nvSpPr>
        <p:spPr bwMode="auto">
          <a:xfrm>
            <a:off x="4658816" y="1428736"/>
            <a:ext cx="3657600" cy="95263"/>
          </a:xfrm>
          <a:prstGeom prst="rect">
            <a:avLst/>
          </a:prstGeom>
          <a:solidFill>
            <a:srgbClr val="070244"/>
          </a:solidFill>
          <a:ln w="12700" cmpd="sng">
            <a:solidFill>
              <a:schemeClr val="tx1"/>
            </a:solidFill>
            <a:miter lim="800000"/>
            <a:headEnd/>
            <a:tailEnd/>
          </a:ln>
        </p:spPr>
        <p:txBody>
          <a:bodyPr wrap="none" anchor="ctr"/>
          <a:lstStyle/>
          <a:p>
            <a:pPr algn="ctr" eaLnBrk="1" hangingPunct="1"/>
            <a:endParaRPr lang="zh-CN" altLang="en-US" sz="2400"/>
          </a:p>
        </p:txBody>
      </p:sp>
      <p:sp>
        <p:nvSpPr>
          <p:cNvPr id="9" name="Rectangle 11"/>
          <p:cNvSpPr>
            <a:spLocks noChangeArrowheads="1"/>
          </p:cNvSpPr>
          <p:nvPr userDrawn="1"/>
        </p:nvSpPr>
        <p:spPr bwMode="auto">
          <a:xfrm>
            <a:off x="544016" y="1524000"/>
            <a:ext cx="7772400" cy="45719"/>
          </a:xfrm>
          <a:prstGeom prst="rect">
            <a:avLst/>
          </a:prstGeom>
          <a:solidFill>
            <a:srgbClr val="004226"/>
          </a:solidFill>
          <a:ln w="12700" cmpd="sng">
            <a:solidFill>
              <a:srgbClr val="004226"/>
            </a:solidFill>
            <a:miter lim="800000"/>
            <a:headEnd/>
            <a:tailEnd/>
          </a:ln>
        </p:spPr>
        <p:txBody>
          <a:bodyPr wrap="none" anchor="ctr"/>
          <a:lstStyle/>
          <a:p>
            <a:pPr algn="ctr" eaLnBrk="1" hangingPunct="1"/>
            <a:endParaRPr lang="zh-CN" altLang="en-US"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34387F4-6993-9C44-95A3-38CF1C139E90}" type="datetime1">
              <a:rPr lang="x-none" altLang="zh-CN" smtClean="0"/>
              <a:t>7/6/18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4F3926-2DFB-48EE-A594-7A0235D761D9}"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4E385A28-D0A4-F14C-A538-714EA97FE7FA}" type="datetime1">
              <a:rPr lang="x-none" altLang="zh-CN" smtClean="0"/>
              <a:t>7/6/18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94F3926-2DFB-48EE-A594-7A0235D761D9}"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0ACB7EB7-4BC3-8F47-88C4-B8686D3E3FED}" type="datetime1">
              <a:rPr lang="x-none" altLang="zh-CN" smtClean="0"/>
              <a:t>7/6/18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94F3926-2DFB-48EE-A594-7A0235D761D9}"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5950A79-2A3A-FC46-871D-4DD6FAE978D4}" type="datetime1">
              <a:rPr lang="x-none" altLang="zh-CN" smtClean="0"/>
              <a:t>7/6/18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94F3926-2DFB-48EE-A594-7A0235D761D9}"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5135569-F75A-AC4C-85D8-AEDC52B898E5}" type="datetime1">
              <a:rPr lang="x-none" altLang="zh-CN" smtClean="0"/>
              <a:t>7/6/18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94F3926-2DFB-48EE-A594-7A0235D761D9}"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441A642-889A-0F43-BA81-3573624528F5}" type="datetime1">
              <a:rPr lang="x-none" altLang="zh-CN" smtClean="0"/>
              <a:t>7/6/18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94F3926-2DFB-48EE-A594-7A0235D761D9}"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B742F18-BC87-DB43-B9C4-D8BF81F46B38}" type="datetime1">
              <a:rPr lang="x-none" altLang="zh-CN" smtClean="0"/>
              <a:t>7/6/18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94F3926-2DFB-48EE-A594-7A0235D761D9}"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FBE67-D0A3-B142-B9DE-6686D0D75461}" type="datetime1">
              <a:rPr lang="x-none" altLang="zh-CN" smtClean="0"/>
              <a:t>7/6/18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F3926-2DFB-48EE-A594-7A0235D761D9}"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xinhuang@comp.hkbu.edu.hk" TargetMode="External"/><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hyperlink" Target="mailto:yyzhu@whu.edu.c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3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3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3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38.png"/></Relationships>
</file>

<file path=ppt/slides/_rels/slide104.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140.png"/><Relationship Id="rId6" Type="http://schemas.openxmlformats.org/officeDocument/2006/relationships/image" Target="../media/image141.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107.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4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112.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46.png"/><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 Id="rId3" Type="http://schemas.openxmlformats.org/officeDocument/2006/relationships/image" Target="../media/image15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15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1.bin"/><Relationship Id="rId5" Type="http://schemas.openxmlformats.org/officeDocument/2006/relationships/image" Target="../media/image25.wmf"/><Relationship Id="rId6" Type="http://schemas.openxmlformats.org/officeDocument/2006/relationships/oleObject" Target="../embeddings/oleObject2.bin"/><Relationship Id="rId7" Type="http://schemas.openxmlformats.org/officeDocument/2006/relationships/oleObject" Target="../embeddings/oleObject3.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25.wmf"/><Relationship Id="rId5" Type="http://schemas.openxmlformats.org/officeDocument/2006/relationships/oleObject" Target="../embeddings/oleObject5.bin"/><Relationship Id="rId6" Type="http://schemas.openxmlformats.org/officeDocument/2006/relationships/oleObject" Target="../embeddings/oleObject6.bin"/><Relationship Id="rId7" Type="http://schemas.openxmlformats.org/officeDocument/2006/relationships/oleObject" Target="../embeddings/oleObject7.bin"/><Relationship Id="rId8" Type="http://schemas.openxmlformats.org/officeDocument/2006/relationships/oleObject" Target="../embeddings/oleObject8.bin"/><Relationship Id="rId9" Type="http://schemas.openxmlformats.org/officeDocument/2006/relationships/oleObject" Target="../embeddings/oleObject9.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jpeg"/><Relationship Id="rId8"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1.png"/></Relationships>
</file>

<file path=ppt/slides/_rels/slide63.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42.xml"/></Relationships>
</file>

<file path=ppt/slides/_rels/slide64.xml.rels><?xml version="1.0" encoding="UTF-8" standalone="yes"?>
<Relationships xmlns="http://schemas.openxmlformats.org/package/2006/relationships"><Relationship Id="rId11" Type="http://schemas.openxmlformats.org/officeDocument/2006/relationships/oleObject" Target="../embeddings/oleObject14.bin"/><Relationship Id="rId12" Type="http://schemas.openxmlformats.org/officeDocument/2006/relationships/image" Target="../media/image76.w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oleObject" Target="../embeddings/oleObject10.bin"/><Relationship Id="rId4" Type="http://schemas.openxmlformats.org/officeDocument/2006/relationships/image" Target="../media/image72.wmf"/><Relationship Id="rId5" Type="http://schemas.openxmlformats.org/officeDocument/2006/relationships/oleObject" Target="../embeddings/oleObject11.bin"/><Relationship Id="rId6" Type="http://schemas.openxmlformats.org/officeDocument/2006/relationships/image" Target="../media/image73.wmf"/><Relationship Id="rId7" Type="http://schemas.openxmlformats.org/officeDocument/2006/relationships/oleObject" Target="../embeddings/oleObject12.bin"/><Relationship Id="rId8" Type="http://schemas.openxmlformats.org/officeDocument/2006/relationships/image" Target="../media/image74.wmf"/><Relationship Id="rId9" Type="http://schemas.openxmlformats.org/officeDocument/2006/relationships/oleObject" Target="../embeddings/oleObject13.bin"/><Relationship Id="rId10" Type="http://schemas.openxmlformats.org/officeDocument/2006/relationships/image" Target="../media/image75.wmf"/></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6.xml.rels><?xml version="1.0" encoding="UTF-8" standalone="yes"?>
<Relationships xmlns="http://schemas.openxmlformats.org/package/2006/relationships"><Relationship Id="rId11" Type="http://schemas.openxmlformats.org/officeDocument/2006/relationships/image" Target="../media/image82.wmf"/><Relationship Id="rId12" Type="http://schemas.openxmlformats.org/officeDocument/2006/relationships/oleObject" Target="../embeddings/oleObject19.bin"/><Relationship Id="rId13" Type="http://schemas.openxmlformats.org/officeDocument/2006/relationships/image" Target="../media/image83.wmf"/><Relationship Id="rId14" Type="http://schemas.openxmlformats.org/officeDocument/2006/relationships/oleObject" Target="../embeddings/oleObject20.bin"/><Relationship Id="rId15" Type="http://schemas.openxmlformats.org/officeDocument/2006/relationships/image" Target="../media/image84.wmf"/><Relationship Id="rId16" Type="http://schemas.openxmlformats.org/officeDocument/2006/relationships/oleObject" Target="../embeddings/oleObject21.bin"/><Relationship Id="rId17" Type="http://schemas.openxmlformats.org/officeDocument/2006/relationships/image" Target="../media/image85.w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44.xml"/><Relationship Id="rId4" Type="http://schemas.openxmlformats.org/officeDocument/2006/relationships/oleObject" Target="../embeddings/oleObject15.bin"/><Relationship Id="rId5" Type="http://schemas.openxmlformats.org/officeDocument/2006/relationships/image" Target="../media/image79.wmf"/><Relationship Id="rId6" Type="http://schemas.openxmlformats.org/officeDocument/2006/relationships/oleObject" Target="../embeddings/oleObject16.bin"/><Relationship Id="rId7" Type="http://schemas.openxmlformats.org/officeDocument/2006/relationships/image" Target="../media/image80.wmf"/><Relationship Id="rId8" Type="http://schemas.openxmlformats.org/officeDocument/2006/relationships/oleObject" Target="../embeddings/oleObject17.bin"/><Relationship Id="rId9" Type="http://schemas.openxmlformats.org/officeDocument/2006/relationships/image" Target="../media/image81.wmf"/><Relationship Id="rId10" Type="http://schemas.openxmlformats.org/officeDocument/2006/relationships/oleObject" Target="../embeddings/oleObject18.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oleObject" Target="../embeddings/oleObject22.bin"/><Relationship Id="rId5" Type="http://schemas.openxmlformats.org/officeDocument/2006/relationships/image" Target="../media/image86.wmf"/><Relationship Id="rId6" Type="http://schemas.openxmlformats.org/officeDocument/2006/relationships/oleObject" Target="../embeddings/oleObject23.bin"/><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oleObject" Target="../embeddings/oleObject24.bin"/><Relationship Id="rId5" Type="http://schemas.openxmlformats.org/officeDocument/2006/relationships/image" Target="../media/image86.wmf"/><Relationship Id="rId6" Type="http://schemas.openxmlformats.org/officeDocument/2006/relationships/oleObject" Target="../embeddings/oleObject25.bin"/><Relationship Id="rId7" Type="http://schemas.openxmlformats.org/officeDocument/2006/relationships/image" Target="../media/image87.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1" Type="http://schemas.openxmlformats.org/officeDocument/2006/relationships/image" Target="../media/image91.wmf"/><Relationship Id="rId12" Type="http://schemas.openxmlformats.org/officeDocument/2006/relationships/oleObject" Target="../embeddings/oleObject30.bin"/><Relationship Id="rId13" Type="http://schemas.openxmlformats.org/officeDocument/2006/relationships/image" Target="../media/image92.wmf"/><Relationship Id="rId14" Type="http://schemas.openxmlformats.org/officeDocument/2006/relationships/oleObject" Target="../embeddings/oleObject31.bin"/><Relationship Id="rId15" Type="http://schemas.openxmlformats.org/officeDocument/2006/relationships/image" Target="../media/image93.wmf"/><Relationship Id="rId16" Type="http://schemas.openxmlformats.org/officeDocument/2006/relationships/oleObject" Target="../embeddings/oleObject32.bin"/><Relationship Id="rId17" Type="http://schemas.openxmlformats.org/officeDocument/2006/relationships/image" Target="../media/image94.wmf"/><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notesSlide" Target="../notesSlides/notesSlide47.xml"/><Relationship Id="rId4" Type="http://schemas.openxmlformats.org/officeDocument/2006/relationships/oleObject" Target="../embeddings/oleObject26.bin"/><Relationship Id="rId5" Type="http://schemas.openxmlformats.org/officeDocument/2006/relationships/image" Target="../media/image88.wmf"/><Relationship Id="rId6" Type="http://schemas.openxmlformats.org/officeDocument/2006/relationships/oleObject" Target="../embeddings/oleObject27.bin"/><Relationship Id="rId7" Type="http://schemas.openxmlformats.org/officeDocument/2006/relationships/image" Target="../media/image89.wmf"/><Relationship Id="rId8" Type="http://schemas.openxmlformats.org/officeDocument/2006/relationships/oleObject" Target="../embeddings/oleObject28.bin"/><Relationship Id="rId9" Type="http://schemas.openxmlformats.org/officeDocument/2006/relationships/image" Target="../media/image90.wmf"/><Relationship Id="rId10" Type="http://schemas.openxmlformats.org/officeDocument/2006/relationships/oleObject" Target="../embeddings/oleObject29.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oleObject33.bin"/><Relationship Id="rId5" Type="http://schemas.openxmlformats.org/officeDocument/2006/relationships/image" Target="../media/image86.wmf"/><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97.png"/><Relationship Id="rId9" Type="http://schemas.openxmlformats.org/officeDocument/2006/relationships/image" Target="../media/image98.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1" Type="http://schemas.openxmlformats.org/officeDocument/2006/relationships/oleObject" Target="../embeddings/oleObject36.bin"/><Relationship Id="rId12" Type="http://schemas.openxmlformats.org/officeDocument/2006/relationships/image" Target="../media/image100.wmf"/><Relationship Id="rId13" Type="http://schemas.openxmlformats.org/officeDocument/2006/relationships/oleObject" Target="../embeddings/oleObject37.bin"/><Relationship Id="rId14" Type="http://schemas.openxmlformats.org/officeDocument/2006/relationships/image" Target="../media/image101.wmf"/><Relationship Id="rId15" Type="http://schemas.openxmlformats.org/officeDocument/2006/relationships/oleObject" Target="../embeddings/oleObject38.bin"/><Relationship Id="rId16" Type="http://schemas.openxmlformats.org/officeDocument/2006/relationships/image" Target="../media/image102.wmf"/><Relationship Id="rId17" Type="http://schemas.openxmlformats.org/officeDocument/2006/relationships/oleObject" Target="../embeddings/oleObject39.bin"/><Relationship Id="rId18" Type="http://schemas.openxmlformats.org/officeDocument/2006/relationships/image" Target="../media/image103.wmf"/><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notesSlide" Target="../notesSlides/notesSlide50.xml"/><Relationship Id="rId4" Type="http://schemas.openxmlformats.org/officeDocument/2006/relationships/oleObject" Target="../embeddings/oleObject34.bin"/><Relationship Id="rId5" Type="http://schemas.openxmlformats.org/officeDocument/2006/relationships/image" Target="../media/image86.wmf"/><Relationship Id="rId6" Type="http://schemas.openxmlformats.org/officeDocument/2006/relationships/image" Target="../media/image104.png"/><Relationship Id="rId7" Type="http://schemas.openxmlformats.org/officeDocument/2006/relationships/image" Target="../media/image105.png"/><Relationship Id="rId8" Type="http://schemas.openxmlformats.org/officeDocument/2006/relationships/image" Target="../media/image106.png"/><Relationship Id="rId9" Type="http://schemas.openxmlformats.org/officeDocument/2006/relationships/oleObject" Target="../embeddings/oleObject35.bin"/><Relationship Id="rId10" Type="http://schemas.openxmlformats.org/officeDocument/2006/relationships/image" Target="../media/image99.wmf"/></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image" Target="../media/image107.png"/><Relationship Id="rId5" Type="http://schemas.openxmlformats.org/officeDocument/2006/relationships/oleObject" Target="../embeddings/oleObject40.bin"/><Relationship Id="rId6" Type="http://schemas.openxmlformats.org/officeDocument/2006/relationships/image" Target="../media/image86.wmf"/><Relationship Id="rId7" Type="http://schemas.openxmlformats.org/officeDocument/2006/relationships/image" Target="../media/image108.jpeg"/><Relationship Id="rId8" Type="http://schemas.openxmlformats.org/officeDocument/2006/relationships/image" Target="../media/image109.jpeg"/><Relationship Id="rId9" Type="http://schemas.openxmlformats.org/officeDocument/2006/relationships/image" Target="../media/image110.pn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14.png"/></Relationships>
</file>

<file path=ppt/slides/_rels/slide77.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jpeg"/><Relationship Id="rId1" Type="http://schemas.openxmlformats.org/officeDocument/2006/relationships/slideLayout" Target="../slideLayouts/slideLayout2.xml"/><Relationship Id="rId2" Type="http://schemas.openxmlformats.org/officeDocument/2006/relationships/image" Target="../media/image115.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1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2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2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2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2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2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2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2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2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27.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2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29.png"/></Relationships>
</file>

<file path=ppt/slides/_rels/slide97.xml.rels><?xml version="1.0" encoding="UTF-8" standalone="yes"?>
<Relationships xmlns="http://schemas.openxmlformats.org/package/2006/relationships"><Relationship Id="rId3" Type="http://schemas.openxmlformats.org/officeDocument/2006/relationships/image" Target="../media/image130.wmf"/><Relationship Id="rId4" Type="http://schemas.openxmlformats.org/officeDocument/2006/relationships/image" Target="../media/image131.wmf"/><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98.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jpe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52536" y="1643051"/>
            <a:ext cx="9937104" cy="1957400"/>
          </a:xfrm>
        </p:spPr>
        <p:txBody>
          <a:bodyPr>
            <a:normAutofit/>
          </a:bodyPr>
          <a:lstStyle/>
          <a:p>
            <a:r>
              <a:rPr lang="en-US" altLang="zh-CN" dirty="0">
                <a:latin typeface="Candara"/>
                <a:cs typeface="Candara"/>
              </a:rPr>
              <a:t>Relevant Structure Search in </a:t>
            </a:r>
            <a:r>
              <a:rPr lang="en-US" altLang="zh-CN" dirty="0" smtClean="0">
                <a:latin typeface="Candara"/>
                <a:cs typeface="Candara"/>
              </a:rPr>
              <a:t>Graph</a:t>
            </a:r>
            <a:r>
              <a:rPr lang="zh-CN" altLang="en-US" dirty="0" smtClean="0">
                <a:latin typeface="Candara"/>
                <a:cs typeface="Candara"/>
              </a:rPr>
              <a:t> </a:t>
            </a:r>
            <a:r>
              <a:rPr lang="en-US" altLang="zh-CN" dirty="0" smtClean="0">
                <a:latin typeface="Candara"/>
                <a:cs typeface="Candara"/>
              </a:rPr>
              <a:t>Databases</a:t>
            </a:r>
            <a:r>
              <a:rPr lang="en-US" altLang="zh-CN" dirty="0">
                <a:latin typeface="Candara"/>
                <a:cs typeface="Candara"/>
              </a:rPr>
              <a:t>: Methods and Applications </a:t>
            </a:r>
          </a:p>
        </p:txBody>
      </p:sp>
      <p:sp>
        <p:nvSpPr>
          <p:cNvPr id="3" name="副标题 2"/>
          <p:cNvSpPr>
            <a:spLocks noGrp="1"/>
          </p:cNvSpPr>
          <p:nvPr>
            <p:ph type="subTitle" idx="1"/>
          </p:nvPr>
        </p:nvSpPr>
        <p:spPr>
          <a:xfrm>
            <a:off x="251520" y="3886200"/>
            <a:ext cx="8280920" cy="2639144"/>
          </a:xfrm>
        </p:spPr>
        <p:txBody>
          <a:bodyPr>
            <a:noAutofit/>
          </a:bodyPr>
          <a:lstStyle/>
          <a:p>
            <a:r>
              <a:rPr lang="en-US" altLang="zh-CN" sz="2800" dirty="0" smtClean="0">
                <a:solidFill>
                  <a:srgbClr val="002060"/>
                </a:solidFill>
                <a:latin typeface="Candara"/>
                <a:cs typeface="Candara"/>
              </a:rPr>
              <a:t> </a:t>
            </a:r>
            <a:r>
              <a:rPr lang="en-US" altLang="zh-CN" dirty="0" err="1" smtClean="0">
                <a:solidFill>
                  <a:schemeClr val="tx1"/>
                </a:solidFill>
                <a:latin typeface="Candara"/>
                <a:cs typeface="Candara"/>
              </a:rPr>
              <a:t>Yuanyuan</a:t>
            </a:r>
            <a:r>
              <a:rPr lang="zh-CN" altLang="en-US" dirty="0" smtClean="0">
                <a:solidFill>
                  <a:schemeClr val="tx1"/>
                </a:solidFill>
                <a:latin typeface="Candara"/>
                <a:cs typeface="Candara"/>
              </a:rPr>
              <a:t> </a:t>
            </a:r>
            <a:r>
              <a:rPr lang="en-US" altLang="zh-CN" dirty="0" smtClean="0">
                <a:solidFill>
                  <a:schemeClr val="tx1"/>
                </a:solidFill>
                <a:latin typeface="Candara"/>
                <a:cs typeface="Candara"/>
              </a:rPr>
              <a:t>Zhu</a:t>
            </a:r>
            <a:r>
              <a:rPr lang="en-US" altLang="zh-CN" baseline="30000" dirty="0" smtClean="0">
                <a:solidFill>
                  <a:schemeClr val="tx1"/>
                </a:solidFill>
                <a:latin typeface="Candara"/>
                <a:cs typeface="Candara"/>
              </a:rPr>
              <a:t>∗</a:t>
            </a:r>
            <a:r>
              <a:rPr lang="en-US" altLang="zh-CN" dirty="0" smtClean="0">
                <a:solidFill>
                  <a:schemeClr val="tx1"/>
                </a:solidFill>
                <a:latin typeface="Candara"/>
                <a:cs typeface="Candara"/>
              </a:rPr>
              <a:t>, </a:t>
            </a:r>
            <a:r>
              <a:rPr lang="en-US" altLang="zh-CN" dirty="0" err="1">
                <a:solidFill>
                  <a:schemeClr val="tx1"/>
                </a:solidFill>
                <a:latin typeface="Candara"/>
                <a:cs typeface="Candara"/>
              </a:rPr>
              <a:t>Xin</a:t>
            </a:r>
            <a:r>
              <a:rPr lang="en-US" altLang="zh-CN" dirty="0">
                <a:solidFill>
                  <a:schemeClr val="tx1"/>
                </a:solidFill>
                <a:latin typeface="Candara"/>
                <a:cs typeface="Candara"/>
              </a:rPr>
              <a:t> </a:t>
            </a:r>
            <a:r>
              <a:rPr lang="en-US" altLang="zh-CN" dirty="0" smtClean="0">
                <a:solidFill>
                  <a:schemeClr val="tx1"/>
                </a:solidFill>
                <a:latin typeface="Candara"/>
                <a:cs typeface="Candara"/>
              </a:rPr>
              <a:t>Huang</a:t>
            </a:r>
            <a:r>
              <a:rPr lang="en-US" altLang="zh-CN" baseline="30000" dirty="0" smtClean="0">
                <a:solidFill>
                  <a:schemeClr val="tx1"/>
                </a:solidFill>
                <a:latin typeface="Candara"/>
                <a:cs typeface="Candara"/>
              </a:rPr>
              <a:t>†</a:t>
            </a:r>
            <a:endParaRPr lang="en-US" altLang="zh-CN" dirty="0" smtClean="0">
              <a:solidFill>
                <a:schemeClr val="tx1"/>
              </a:solidFill>
              <a:latin typeface="Candara"/>
              <a:cs typeface="Candara"/>
            </a:endParaRPr>
          </a:p>
          <a:p>
            <a:r>
              <a:rPr lang="en-US" altLang="zh-CN" i="1" baseline="30000" dirty="0" smtClean="0">
                <a:solidFill>
                  <a:schemeClr val="tx1"/>
                </a:solidFill>
                <a:latin typeface="Candara"/>
                <a:cs typeface="Candara"/>
              </a:rPr>
              <a:t>∗</a:t>
            </a:r>
            <a:r>
              <a:rPr lang="en-US" altLang="zh-CN" i="1" dirty="0">
                <a:solidFill>
                  <a:schemeClr val="tx1"/>
                </a:solidFill>
                <a:latin typeface="Candara"/>
                <a:cs typeface="Candara"/>
              </a:rPr>
              <a:t>Wuhan </a:t>
            </a:r>
            <a:r>
              <a:rPr lang="en-US" altLang="zh-CN" i="1" dirty="0" smtClean="0">
                <a:solidFill>
                  <a:schemeClr val="tx1"/>
                </a:solidFill>
                <a:latin typeface="Candara"/>
                <a:cs typeface="Candara"/>
              </a:rPr>
              <a:t>University, China</a:t>
            </a:r>
            <a:r>
              <a:rPr lang="zh-CN" altLang="en-US" i="1" dirty="0" smtClean="0">
                <a:solidFill>
                  <a:schemeClr val="tx1"/>
                </a:solidFill>
                <a:latin typeface="Candara"/>
                <a:cs typeface="Candara"/>
              </a:rPr>
              <a:t> </a:t>
            </a:r>
            <a:endParaRPr lang="en-US" altLang="zh-CN" i="1" dirty="0" smtClean="0">
              <a:solidFill>
                <a:schemeClr val="tx1"/>
              </a:solidFill>
              <a:latin typeface="Candara"/>
              <a:cs typeface="Candara"/>
            </a:endParaRPr>
          </a:p>
          <a:p>
            <a:r>
              <a:rPr lang="en-US" altLang="zh-CN" i="1" baseline="30000" dirty="0" smtClean="0">
                <a:solidFill>
                  <a:schemeClr val="tx1"/>
                </a:solidFill>
                <a:latin typeface="Candara"/>
                <a:cs typeface="Candara"/>
              </a:rPr>
              <a:t>†</a:t>
            </a:r>
            <a:r>
              <a:rPr lang="en-US" altLang="zh-CN" i="1" dirty="0">
                <a:solidFill>
                  <a:schemeClr val="tx1"/>
                </a:solidFill>
                <a:latin typeface="Candara"/>
                <a:cs typeface="Candara"/>
              </a:rPr>
              <a:t>Hong Kong Baptist University, Hong Kong, China</a:t>
            </a:r>
          </a:p>
          <a:p>
            <a:r>
              <a:rPr lang="en-US" altLang="zh-CN" sz="2000" i="1" dirty="0" smtClean="0">
                <a:solidFill>
                  <a:schemeClr val="tx1"/>
                </a:solidFill>
                <a:latin typeface="Candara"/>
                <a:cs typeface="Candara"/>
                <a:hlinkClick r:id="rId2"/>
              </a:rPr>
              <a:t>yyzhu@whu.edu.cn</a:t>
            </a:r>
            <a:r>
              <a:rPr lang="en-US" altLang="zh-CN" sz="2000" i="1" dirty="0" smtClean="0">
                <a:solidFill>
                  <a:schemeClr val="tx1"/>
                </a:solidFill>
                <a:latin typeface="Candara"/>
                <a:cs typeface="Candara"/>
              </a:rPr>
              <a:t>,</a:t>
            </a:r>
            <a:r>
              <a:rPr lang="zh-CN" altLang="en-US" sz="2000" i="1" dirty="0" smtClean="0">
                <a:solidFill>
                  <a:schemeClr val="tx1"/>
                </a:solidFill>
                <a:latin typeface="Candara"/>
                <a:cs typeface="Candara"/>
              </a:rPr>
              <a:t> </a:t>
            </a:r>
            <a:r>
              <a:rPr lang="en-US" altLang="zh-CN" sz="2000" i="1" dirty="0" smtClean="0">
                <a:solidFill>
                  <a:schemeClr val="tx1"/>
                </a:solidFill>
                <a:latin typeface="Candara"/>
                <a:cs typeface="Candara"/>
              </a:rPr>
              <a:t> </a:t>
            </a:r>
            <a:r>
              <a:rPr lang="en-US" altLang="zh-CN" sz="2000" i="1" dirty="0">
                <a:solidFill>
                  <a:schemeClr val="tx1"/>
                </a:solidFill>
                <a:latin typeface="Candara"/>
                <a:cs typeface="Candara"/>
                <a:hlinkClick r:id="rId3"/>
              </a:rPr>
              <a:t>xinhuang@</a:t>
            </a:r>
            <a:r>
              <a:rPr lang="en-US" altLang="zh-CN" sz="2000" i="1" dirty="0" smtClean="0">
                <a:solidFill>
                  <a:schemeClr val="tx1"/>
                </a:solidFill>
                <a:latin typeface="Candara"/>
                <a:cs typeface="Candara"/>
                <a:hlinkClick r:id="rId3"/>
              </a:rPr>
              <a:t>comp.hkbu.edu.hk</a:t>
            </a:r>
            <a:r>
              <a:rPr lang="zh-CN" altLang="en-US" sz="2000" i="1" dirty="0" smtClean="0">
                <a:solidFill>
                  <a:schemeClr val="tx1"/>
                </a:solidFill>
                <a:latin typeface="Candara"/>
                <a:cs typeface="Candara"/>
              </a:rPr>
              <a:t>  </a:t>
            </a:r>
            <a:endParaRPr lang="en-US" altLang="zh-CN" sz="2000" i="1" dirty="0">
              <a:solidFill>
                <a:schemeClr val="tx1"/>
              </a:solidFill>
              <a:latin typeface="Candara"/>
              <a:cs typeface="Candara"/>
            </a:endParaRPr>
          </a:p>
        </p:txBody>
      </p:sp>
      <p:pic>
        <p:nvPicPr>
          <p:cNvPr id="5" name="图片 4"/>
          <p:cNvPicPr>
            <a:picLocks noChangeAspect="1"/>
          </p:cNvPicPr>
          <p:nvPr/>
        </p:nvPicPr>
        <p:blipFill>
          <a:blip r:embed="rId4"/>
          <a:stretch>
            <a:fillRect/>
          </a:stretch>
        </p:blipFill>
        <p:spPr>
          <a:xfrm>
            <a:off x="1475656" y="3789040"/>
            <a:ext cx="1080120" cy="1080120"/>
          </a:xfrm>
          <a:prstGeom prst="rect">
            <a:avLst/>
          </a:prstGeom>
        </p:spPr>
      </p:pic>
      <p:pic>
        <p:nvPicPr>
          <p:cNvPr id="6" name="Picture 9" descr="Image result for hkb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3789040"/>
            <a:ext cx="1155474" cy="115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6088"/>
    </mc:Choice>
    <mc:Fallback xmlns="">
      <p:transition xmlns:p14="http://schemas.microsoft.com/office/powerpoint/2010/main" spd="slow" advTm="6088"/>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latin typeface="Candara"/>
                <a:cs typeface="Candara"/>
              </a:rPr>
              <a:t>Similarity </a:t>
            </a:r>
            <a:r>
              <a:rPr kumimoji="1" lang="en-US" altLang="zh-CN" dirty="0" smtClean="0">
                <a:latin typeface="Candara"/>
                <a:cs typeface="Candara"/>
              </a:rPr>
              <a:t>search </a:t>
            </a:r>
            <a:r>
              <a:rPr kumimoji="1" lang="en-US" altLang="zh-CN" dirty="0">
                <a:latin typeface="Candara"/>
                <a:cs typeface="Candara"/>
              </a:rPr>
              <a:t>in graph databases</a:t>
            </a:r>
            <a:endParaRPr kumimoji="1" lang="zh-CN" altLang="en-US" dirty="0">
              <a:latin typeface="Candara"/>
              <a:cs typeface="Candara"/>
            </a:endParaRPr>
          </a:p>
        </p:txBody>
      </p:sp>
      <p:pic>
        <p:nvPicPr>
          <p:cNvPr id="4" name="内容占位符 3"/>
          <p:cNvPicPr>
            <a:picLocks noGrp="1" noChangeAspect="1"/>
          </p:cNvPicPr>
          <p:nvPr>
            <p:ph idx="1"/>
          </p:nvPr>
        </p:nvPicPr>
        <p:blipFill>
          <a:blip r:embed="rId3"/>
          <a:srcRect l="309" r="309"/>
          <a:stretch>
            <a:fillRect/>
          </a:stretch>
        </p:blipFill>
        <p:spPr>
          <a:xfrm>
            <a:off x="3991730" y="3573016"/>
            <a:ext cx="4756734" cy="3024336"/>
          </a:xfrm>
          <a:prstGeom prst="flowChartMagneticDisk">
            <a:avLst/>
          </a:prstGeom>
        </p:spPr>
      </p:pic>
      <p:grpSp>
        <p:nvGrpSpPr>
          <p:cNvPr id="5" name="그룹 51"/>
          <p:cNvGrpSpPr/>
          <p:nvPr/>
        </p:nvGrpSpPr>
        <p:grpSpPr>
          <a:xfrm>
            <a:off x="4427984" y="4375557"/>
            <a:ext cx="4104456" cy="1717739"/>
            <a:chOff x="251520" y="3212976"/>
            <a:chExt cx="4104456" cy="1717739"/>
          </a:xfrm>
        </p:grpSpPr>
        <p:sp>
          <p:nvSpPr>
            <p:cNvPr id="6" name="타원 4"/>
            <p:cNvSpPr/>
            <p:nvPr/>
          </p:nvSpPr>
          <p:spPr bwMode="auto">
            <a:xfrm>
              <a:off x="251520" y="3717032"/>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7" name="타원 5"/>
            <p:cNvSpPr/>
            <p:nvPr/>
          </p:nvSpPr>
          <p:spPr bwMode="auto">
            <a:xfrm>
              <a:off x="251520" y="429309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A</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8" name="타원 6"/>
            <p:cNvSpPr/>
            <p:nvPr/>
          </p:nvSpPr>
          <p:spPr bwMode="auto">
            <a:xfrm>
              <a:off x="899592" y="3717032"/>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C</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9" name="타원 7"/>
            <p:cNvSpPr/>
            <p:nvPr/>
          </p:nvSpPr>
          <p:spPr bwMode="auto">
            <a:xfrm>
              <a:off x="899592" y="429309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10" name="직선 연결선 8"/>
            <p:cNvCxnSpPr>
              <a:stCxn id="6" idx="4"/>
              <a:endCxn id="7" idx="0"/>
            </p:cNvCxnSpPr>
            <p:nvPr/>
          </p:nvCxnSpPr>
          <p:spPr bwMode="auto">
            <a:xfrm>
              <a:off x="359532" y="3933056"/>
              <a:ext cx="0" cy="360040"/>
            </a:xfrm>
            <a:prstGeom prst="line">
              <a:avLst/>
            </a:prstGeom>
            <a:noFill/>
            <a:ln w="12700" cap="flat" cmpd="sng" algn="ctr">
              <a:solidFill>
                <a:schemeClr val="tx1"/>
              </a:solidFill>
              <a:prstDash val="solid"/>
              <a:round/>
              <a:headEnd type="none" w="med" len="med"/>
              <a:tailEnd type="none"/>
            </a:ln>
            <a:effectLst/>
          </p:spPr>
        </p:cxnSp>
        <p:cxnSp>
          <p:nvCxnSpPr>
            <p:cNvPr id="11" name="직선 연결선 9"/>
            <p:cNvCxnSpPr>
              <a:stCxn id="6" idx="6"/>
              <a:endCxn id="8" idx="2"/>
            </p:cNvCxnSpPr>
            <p:nvPr/>
          </p:nvCxnSpPr>
          <p:spPr bwMode="auto">
            <a:xfrm>
              <a:off x="467544" y="3825044"/>
              <a:ext cx="432048" cy="0"/>
            </a:xfrm>
            <a:prstGeom prst="line">
              <a:avLst/>
            </a:prstGeom>
            <a:noFill/>
            <a:ln w="12700" cap="flat" cmpd="sng" algn="ctr">
              <a:solidFill>
                <a:schemeClr val="tx1"/>
              </a:solidFill>
              <a:prstDash val="solid"/>
              <a:round/>
              <a:headEnd type="none" w="med" len="med"/>
              <a:tailEnd type="none"/>
            </a:ln>
            <a:effectLst/>
          </p:spPr>
        </p:cxnSp>
        <p:cxnSp>
          <p:nvCxnSpPr>
            <p:cNvPr id="12" name="직선 연결선 10"/>
            <p:cNvCxnSpPr>
              <a:stCxn id="7" idx="6"/>
              <a:endCxn id="9" idx="2"/>
            </p:cNvCxnSpPr>
            <p:nvPr/>
          </p:nvCxnSpPr>
          <p:spPr bwMode="auto">
            <a:xfrm>
              <a:off x="467544" y="4401108"/>
              <a:ext cx="432048" cy="0"/>
            </a:xfrm>
            <a:prstGeom prst="line">
              <a:avLst/>
            </a:prstGeom>
            <a:noFill/>
            <a:ln w="12700" cap="flat" cmpd="sng" algn="ctr">
              <a:solidFill>
                <a:schemeClr val="tx1"/>
              </a:solidFill>
              <a:prstDash val="solid"/>
              <a:round/>
              <a:headEnd type="none" w="med" len="med"/>
              <a:tailEnd type="none"/>
            </a:ln>
            <a:effectLst/>
          </p:spPr>
        </p:cxnSp>
        <p:cxnSp>
          <p:nvCxnSpPr>
            <p:cNvPr id="13" name="직선 연결선 11"/>
            <p:cNvCxnSpPr>
              <a:stCxn id="8" idx="4"/>
              <a:endCxn id="9" idx="0"/>
            </p:cNvCxnSpPr>
            <p:nvPr/>
          </p:nvCxnSpPr>
          <p:spPr bwMode="auto">
            <a:xfrm>
              <a:off x="1007604" y="3933056"/>
              <a:ext cx="0" cy="360040"/>
            </a:xfrm>
            <a:prstGeom prst="line">
              <a:avLst/>
            </a:prstGeom>
            <a:noFill/>
            <a:ln w="12700" cap="flat" cmpd="sng" algn="ctr">
              <a:solidFill>
                <a:schemeClr val="tx1"/>
              </a:solidFill>
              <a:prstDash val="solid"/>
              <a:round/>
              <a:headEnd type="none" w="med" len="med"/>
              <a:tailEnd type="none"/>
            </a:ln>
            <a:effectLst/>
          </p:spPr>
        </p:cxnSp>
        <p:cxnSp>
          <p:nvCxnSpPr>
            <p:cNvPr id="14" name="직선 연결선 12"/>
            <p:cNvCxnSpPr>
              <a:stCxn id="8" idx="3"/>
              <a:endCxn id="7" idx="7"/>
            </p:cNvCxnSpPr>
            <p:nvPr/>
          </p:nvCxnSpPr>
          <p:spPr bwMode="auto">
            <a:xfrm flipH="1">
              <a:off x="435908" y="3901420"/>
              <a:ext cx="495320" cy="423312"/>
            </a:xfrm>
            <a:prstGeom prst="line">
              <a:avLst/>
            </a:prstGeom>
            <a:noFill/>
            <a:ln w="12700" cap="flat" cmpd="sng" algn="ctr">
              <a:solidFill>
                <a:schemeClr val="tx1"/>
              </a:solidFill>
              <a:prstDash val="solid"/>
              <a:round/>
              <a:headEnd type="none" w="med" len="med"/>
              <a:tailEnd type="none"/>
            </a:ln>
            <a:effectLst/>
          </p:spPr>
        </p:cxnSp>
        <p:sp>
          <p:nvSpPr>
            <p:cNvPr id="15" name="타원 13"/>
            <p:cNvSpPr/>
            <p:nvPr/>
          </p:nvSpPr>
          <p:spPr bwMode="auto">
            <a:xfrm>
              <a:off x="1331640" y="3717032"/>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16" name="타원 14"/>
            <p:cNvSpPr/>
            <p:nvPr/>
          </p:nvSpPr>
          <p:spPr bwMode="auto">
            <a:xfrm>
              <a:off x="1331640" y="429309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A</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17" name="타원 15"/>
            <p:cNvSpPr/>
            <p:nvPr/>
          </p:nvSpPr>
          <p:spPr bwMode="auto">
            <a:xfrm>
              <a:off x="1979712" y="3717032"/>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C</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18" name="타원 16"/>
            <p:cNvSpPr/>
            <p:nvPr/>
          </p:nvSpPr>
          <p:spPr bwMode="auto">
            <a:xfrm>
              <a:off x="1979712" y="429309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19" name="직선 연결선 17"/>
            <p:cNvCxnSpPr>
              <a:stCxn id="15" idx="4"/>
              <a:endCxn id="16" idx="0"/>
            </p:cNvCxnSpPr>
            <p:nvPr/>
          </p:nvCxnSpPr>
          <p:spPr bwMode="auto">
            <a:xfrm>
              <a:off x="1439652" y="3933056"/>
              <a:ext cx="0" cy="360040"/>
            </a:xfrm>
            <a:prstGeom prst="line">
              <a:avLst/>
            </a:prstGeom>
            <a:noFill/>
            <a:ln w="12700" cap="flat" cmpd="sng" algn="ctr">
              <a:solidFill>
                <a:schemeClr val="tx1"/>
              </a:solidFill>
              <a:prstDash val="solid"/>
              <a:round/>
              <a:headEnd type="none" w="med" len="med"/>
              <a:tailEnd type="none"/>
            </a:ln>
            <a:effectLst/>
          </p:spPr>
        </p:cxnSp>
        <p:cxnSp>
          <p:nvCxnSpPr>
            <p:cNvPr id="20" name="직선 연결선 18"/>
            <p:cNvCxnSpPr>
              <a:stCxn id="15" idx="6"/>
              <a:endCxn id="17" idx="2"/>
            </p:cNvCxnSpPr>
            <p:nvPr/>
          </p:nvCxnSpPr>
          <p:spPr bwMode="auto">
            <a:xfrm>
              <a:off x="1547664" y="3825044"/>
              <a:ext cx="432048" cy="0"/>
            </a:xfrm>
            <a:prstGeom prst="line">
              <a:avLst/>
            </a:prstGeom>
            <a:noFill/>
            <a:ln w="12700" cap="flat" cmpd="sng" algn="ctr">
              <a:solidFill>
                <a:schemeClr val="tx1"/>
              </a:solidFill>
              <a:prstDash val="solid"/>
              <a:round/>
              <a:headEnd type="none" w="med" len="med"/>
              <a:tailEnd type="none"/>
            </a:ln>
            <a:effectLst/>
          </p:spPr>
        </p:cxnSp>
        <p:cxnSp>
          <p:nvCxnSpPr>
            <p:cNvPr id="21" name="직선 연결선 19"/>
            <p:cNvCxnSpPr>
              <a:stCxn id="16" idx="6"/>
              <a:endCxn id="18" idx="2"/>
            </p:cNvCxnSpPr>
            <p:nvPr/>
          </p:nvCxnSpPr>
          <p:spPr bwMode="auto">
            <a:xfrm>
              <a:off x="1547664" y="4401108"/>
              <a:ext cx="432048" cy="0"/>
            </a:xfrm>
            <a:prstGeom prst="line">
              <a:avLst/>
            </a:prstGeom>
            <a:noFill/>
            <a:ln w="12700" cap="flat" cmpd="sng" algn="ctr">
              <a:solidFill>
                <a:schemeClr val="tx1"/>
              </a:solidFill>
              <a:prstDash val="solid"/>
              <a:round/>
              <a:headEnd type="none" w="med" len="med"/>
              <a:tailEnd type="none"/>
            </a:ln>
            <a:effectLst/>
          </p:spPr>
        </p:cxnSp>
        <p:cxnSp>
          <p:nvCxnSpPr>
            <p:cNvPr id="22" name="직선 연결선 20"/>
            <p:cNvCxnSpPr>
              <a:stCxn id="17" idx="4"/>
              <a:endCxn id="18" idx="0"/>
            </p:cNvCxnSpPr>
            <p:nvPr/>
          </p:nvCxnSpPr>
          <p:spPr bwMode="auto">
            <a:xfrm>
              <a:off x="2087724" y="3933056"/>
              <a:ext cx="0" cy="360040"/>
            </a:xfrm>
            <a:prstGeom prst="line">
              <a:avLst/>
            </a:prstGeom>
            <a:noFill/>
            <a:ln w="12700" cap="flat" cmpd="sng" algn="ctr">
              <a:solidFill>
                <a:schemeClr val="tx1"/>
              </a:solidFill>
              <a:prstDash val="solid"/>
              <a:round/>
              <a:headEnd type="none" w="med" len="med"/>
              <a:tailEnd type="none"/>
            </a:ln>
            <a:effectLst/>
          </p:spPr>
        </p:cxnSp>
        <p:cxnSp>
          <p:nvCxnSpPr>
            <p:cNvPr id="23" name="직선 연결선 21"/>
            <p:cNvCxnSpPr>
              <a:stCxn id="15" idx="5"/>
              <a:endCxn id="18" idx="1"/>
            </p:cNvCxnSpPr>
            <p:nvPr/>
          </p:nvCxnSpPr>
          <p:spPr bwMode="auto">
            <a:xfrm>
              <a:off x="1516028" y="3901420"/>
              <a:ext cx="495320" cy="423312"/>
            </a:xfrm>
            <a:prstGeom prst="line">
              <a:avLst/>
            </a:prstGeom>
            <a:noFill/>
            <a:ln w="12700" cap="flat" cmpd="sng" algn="ctr">
              <a:solidFill>
                <a:schemeClr val="tx1"/>
              </a:solidFill>
              <a:prstDash val="solid"/>
              <a:round/>
              <a:headEnd type="none" w="med" len="med"/>
              <a:tailEnd type="none"/>
            </a:ln>
            <a:effectLst/>
          </p:spPr>
        </p:cxnSp>
        <p:sp>
          <p:nvSpPr>
            <p:cNvPr id="24" name="타원 22"/>
            <p:cNvSpPr/>
            <p:nvPr/>
          </p:nvSpPr>
          <p:spPr bwMode="auto">
            <a:xfrm>
              <a:off x="1649476" y="3227044"/>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D</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25" name="직선 연결선 23"/>
            <p:cNvCxnSpPr>
              <a:stCxn id="15" idx="0"/>
              <a:endCxn id="24" idx="3"/>
            </p:cNvCxnSpPr>
            <p:nvPr/>
          </p:nvCxnSpPr>
          <p:spPr bwMode="auto">
            <a:xfrm flipV="1">
              <a:off x="1439652" y="3411432"/>
              <a:ext cx="241460" cy="305600"/>
            </a:xfrm>
            <a:prstGeom prst="line">
              <a:avLst/>
            </a:prstGeom>
            <a:noFill/>
            <a:ln w="12700" cap="flat" cmpd="sng" algn="ctr">
              <a:solidFill>
                <a:schemeClr val="tx1"/>
              </a:solidFill>
              <a:prstDash val="solid"/>
              <a:round/>
              <a:headEnd type="none" w="med" len="med"/>
              <a:tailEnd type="none"/>
            </a:ln>
            <a:effectLst/>
          </p:spPr>
        </p:cxnSp>
        <p:cxnSp>
          <p:nvCxnSpPr>
            <p:cNvPr id="26" name="직선 연결선 24"/>
            <p:cNvCxnSpPr>
              <a:stCxn id="17" idx="0"/>
              <a:endCxn id="24" idx="5"/>
            </p:cNvCxnSpPr>
            <p:nvPr/>
          </p:nvCxnSpPr>
          <p:spPr bwMode="auto">
            <a:xfrm flipH="1" flipV="1">
              <a:off x="1833864" y="3411432"/>
              <a:ext cx="253860" cy="305600"/>
            </a:xfrm>
            <a:prstGeom prst="line">
              <a:avLst/>
            </a:prstGeom>
            <a:noFill/>
            <a:ln w="12700" cap="flat" cmpd="sng" algn="ctr">
              <a:solidFill>
                <a:schemeClr val="tx1"/>
              </a:solidFill>
              <a:prstDash val="solid"/>
              <a:round/>
              <a:headEnd type="none" w="med" len="med"/>
              <a:tailEnd type="none"/>
            </a:ln>
            <a:effectLst/>
          </p:spPr>
        </p:cxnSp>
        <p:sp>
          <p:nvSpPr>
            <p:cNvPr id="27" name="타원 25"/>
            <p:cNvSpPr/>
            <p:nvPr/>
          </p:nvSpPr>
          <p:spPr bwMode="auto">
            <a:xfrm>
              <a:off x="2555776" y="429309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E</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28" name="직선 연결선 26"/>
            <p:cNvCxnSpPr>
              <a:stCxn id="18" idx="6"/>
              <a:endCxn id="27" idx="2"/>
            </p:cNvCxnSpPr>
            <p:nvPr/>
          </p:nvCxnSpPr>
          <p:spPr bwMode="auto">
            <a:xfrm>
              <a:off x="2195736" y="4401108"/>
              <a:ext cx="360040" cy="0"/>
            </a:xfrm>
            <a:prstGeom prst="line">
              <a:avLst/>
            </a:prstGeom>
            <a:noFill/>
            <a:ln w="12700" cap="flat" cmpd="sng" algn="ctr">
              <a:solidFill>
                <a:schemeClr val="tx1"/>
              </a:solidFill>
              <a:prstDash val="solid"/>
              <a:round/>
              <a:headEnd type="none" w="med" len="med"/>
              <a:tailEnd type="none"/>
            </a:ln>
            <a:effectLst/>
          </p:spPr>
        </p:cxnSp>
        <p:sp>
          <p:nvSpPr>
            <p:cNvPr id="29" name="타원 27"/>
            <p:cNvSpPr/>
            <p:nvPr/>
          </p:nvSpPr>
          <p:spPr bwMode="auto">
            <a:xfrm>
              <a:off x="2915816" y="3702964"/>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C</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30" name="타원 28"/>
            <p:cNvSpPr/>
            <p:nvPr/>
          </p:nvSpPr>
          <p:spPr bwMode="auto">
            <a:xfrm>
              <a:off x="2915816" y="4279028"/>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A</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31" name="타원 29"/>
            <p:cNvSpPr/>
            <p:nvPr/>
          </p:nvSpPr>
          <p:spPr bwMode="auto">
            <a:xfrm>
              <a:off x="3563888" y="4279028"/>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32" name="직선 연결선 30"/>
            <p:cNvCxnSpPr>
              <a:stCxn id="29" idx="4"/>
              <a:endCxn id="30" idx="0"/>
            </p:cNvCxnSpPr>
            <p:nvPr/>
          </p:nvCxnSpPr>
          <p:spPr bwMode="auto">
            <a:xfrm>
              <a:off x="3023828" y="3918988"/>
              <a:ext cx="0" cy="360040"/>
            </a:xfrm>
            <a:prstGeom prst="line">
              <a:avLst/>
            </a:prstGeom>
            <a:noFill/>
            <a:ln w="12700" cap="flat" cmpd="sng" algn="ctr">
              <a:solidFill>
                <a:schemeClr val="tx1"/>
              </a:solidFill>
              <a:prstDash val="solid"/>
              <a:round/>
              <a:headEnd type="none" w="med" len="med"/>
              <a:tailEnd type="none"/>
            </a:ln>
            <a:effectLst/>
          </p:spPr>
        </p:cxnSp>
        <p:cxnSp>
          <p:nvCxnSpPr>
            <p:cNvPr id="33" name="직선 연결선 31"/>
            <p:cNvCxnSpPr>
              <a:stCxn id="30" idx="6"/>
              <a:endCxn id="31" idx="2"/>
            </p:cNvCxnSpPr>
            <p:nvPr/>
          </p:nvCxnSpPr>
          <p:spPr bwMode="auto">
            <a:xfrm>
              <a:off x="3131840" y="4387040"/>
              <a:ext cx="432048" cy="0"/>
            </a:xfrm>
            <a:prstGeom prst="line">
              <a:avLst/>
            </a:prstGeom>
            <a:noFill/>
            <a:ln w="12700" cap="flat" cmpd="sng" algn="ctr">
              <a:solidFill>
                <a:schemeClr val="tx1"/>
              </a:solidFill>
              <a:prstDash val="solid"/>
              <a:round/>
              <a:headEnd type="none" w="med" len="med"/>
              <a:tailEnd type="none"/>
            </a:ln>
            <a:effectLst/>
          </p:spPr>
        </p:cxnSp>
        <p:sp>
          <p:nvSpPr>
            <p:cNvPr id="34" name="타원 32"/>
            <p:cNvSpPr/>
            <p:nvPr/>
          </p:nvSpPr>
          <p:spPr bwMode="auto">
            <a:xfrm>
              <a:off x="2915816" y="321297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35" name="직선 연결선 33"/>
            <p:cNvCxnSpPr>
              <a:stCxn id="29" idx="0"/>
              <a:endCxn id="34" idx="4"/>
            </p:cNvCxnSpPr>
            <p:nvPr/>
          </p:nvCxnSpPr>
          <p:spPr bwMode="auto">
            <a:xfrm flipV="1">
              <a:off x="3023828" y="3429000"/>
              <a:ext cx="0" cy="273964"/>
            </a:xfrm>
            <a:prstGeom prst="line">
              <a:avLst/>
            </a:prstGeom>
            <a:noFill/>
            <a:ln w="12700" cap="flat" cmpd="sng" algn="ctr">
              <a:solidFill>
                <a:schemeClr val="tx1"/>
              </a:solidFill>
              <a:prstDash val="solid"/>
              <a:round/>
              <a:headEnd type="none" w="med" len="med"/>
              <a:tailEnd type="none"/>
            </a:ln>
            <a:effectLst/>
          </p:spPr>
        </p:cxnSp>
        <p:sp>
          <p:nvSpPr>
            <p:cNvPr id="36" name="타원 34"/>
            <p:cNvSpPr/>
            <p:nvPr/>
          </p:nvSpPr>
          <p:spPr bwMode="auto">
            <a:xfrm>
              <a:off x="4139952" y="4279028"/>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C</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37" name="직선 연결선 35"/>
            <p:cNvCxnSpPr>
              <a:stCxn id="31" idx="6"/>
              <a:endCxn id="36" idx="2"/>
            </p:cNvCxnSpPr>
            <p:nvPr/>
          </p:nvCxnSpPr>
          <p:spPr bwMode="auto">
            <a:xfrm>
              <a:off x="3779912" y="4387040"/>
              <a:ext cx="360040" cy="0"/>
            </a:xfrm>
            <a:prstGeom prst="line">
              <a:avLst/>
            </a:prstGeom>
            <a:noFill/>
            <a:ln w="12700" cap="flat" cmpd="sng" algn="ctr">
              <a:solidFill>
                <a:schemeClr val="tx1"/>
              </a:solidFill>
              <a:prstDash val="solid"/>
              <a:round/>
              <a:headEnd type="none" w="med" len="med"/>
              <a:tailEnd type="none"/>
            </a:ln>
            <a:effectLst/>
          </p:spPr>
        </p:cxnSp>
        <p:sp>
          <p:nvSpPr>
            <p:cNvPr id="38" name="직사각형 37"/>
            <p:cNvSpPr/>
            <p:nvPr/>
          </p:nvSpPr>
          <p:spPr>
            <a:xfrm>
              <a:off x="539552" y="4592161"/>
              <a:ext cx="351379" cy="338554"/>
            </a:xfrm>
            <a:prstGeom prst="rect">
              <a:avLst/>
            </a:prstGeom>
          </p:spPr>
          <p:txBody>
            <a:bodyPr wrap="none">
              <a:spAutoFit/>
            </a:bodyPr>
            <a:lstStyle/>
            <a:p>
              <a:pPr algn="ctr"/>
              <a:r>
                <a:rPr lang="en-US" altLang="ko-KR" sz="1600" b="1" dirty="0">
                  <a:latin typeface="Candara"/>
                  <a:cs typeface="Candara"/>
                </a:rPr>
                <a:t>g</a:t>
              </a:r>
              <a:r>
                <a:rPr lang="en-US" altLang="ko-KR" sz="1600" b="1" baseline="-25000" dirty="0">
                  <a:latin typeface="Candara"/>
                  <a:cs typeface="Candara"/>
                </a:rPr>
                <a:t>1</a:t>
              </a:r>
              <a:endParaRPr lang="ko-KR" altLang="en-US" sz="1600" b="1" baseline="-25000" dirty="0">
                <a:latin typeface="Candara"/>
                <a:cs typeface="Candara"/>
              </a:endParaRPr>
            </a:p>
          </p:txBody>
        </p:sp>
        <p:sp>
          <p:nvSpPr>
            <p:cNvPr id="39" name="직사각형 38"/>
            <p:cNvSpPr/>
            <p:nvPr/>
          </p:nvSpPr>
          <p:spPr>
            <a:xfrm>
              <a:off x="1901760" y="4592161"/>
              <a:ext cx="363267" cy="338554"/>
            </a:xfrm>
            <a:prstGeom prst="rect">
              <a:avLst/>
            </a:prstGeom>
          </p:spPr>
          <p:txBody>
            <a:bodyPr wrap="none">
              <a:spAutoFit/>
            </a:bodyPr>
            <a:lstStyle/>
            <a:p>
              <a:pPr algn="ctr"/>
              <a:r>
                <a:rPr lang="en-US" altLang="ko-KR" sz="1600" b="1" dirty="0" smtClean="0">
                  <a:latin typeface="Candara"/>
                  <a:cs typeface="Candara"/>
                </a:rPr>
                <a:t>g</a:t>
              </a:r>
              <a:r>
                <a:rPr lang="en-US" altLang="ko-KR" sz="1600" b="1" baseline="-25000" dirty="0" smtClean="0">
                  <a:latin typeface="Candara"/>
                  <a:cs typeface="Candara"/>
                </a:rPr>
                <a:t>2</a:t>
              </a:r>
              <a:endParaRPr lang="ko-KR" altLang="en-US" sz="1600" b="1" baseline="-25000" dirty="0">
                <a:latin typeface="Candara"/>
                <a:cs typeface="Candara"/>
              </a:endParaRPr>
            </a:p>
          </p:txBody>
        </p:sp>
        <p:sp>
          <p:nvSpPr>
            <p:cNvPr id="40" name="직사각형 39"/>
            <p:cNvSpPr/>
            <p:nvPr/>
          </p:nvSpPr>
          <p:spPr>
            <a:xfrm>
              <a:off x="3414529" y="4581128"/>
              <a:ext cx="362065" cy="338554"/>
            </a:xfrm>
            <a:prstGeom prst="rect">
              <a:avLst/>
            </a:prstGeom>
          </p:spPr>
          <p:txBody>
            <a:bodyPr wrap="none">
              <a:spAutoFit/>
            </a:bodyPr>
            <a:lstStyle/>
            <a:p>
              <a:pPr algn="ctr"/>
              <a:r>
                <a:rPr lang="en-US" altLang="ko-KR" sz="1600" b="1" dirty="0" smtClean="0">
                  <a:latin typeface="Candara"/>
                  <a:cs typeface="Candara"/>
                </a:rPr>
                <a:t>g</a:t>
              </a:r>
              <a:r>
                <a:rPr lang="en-US" altLang="ko-KR" sz="1600" b="1" baseline="-25000" dirty="0" smtClean="0">
                  <a:latin typeface="Candara"/>
                  <a:cs typeface="Candara"/>
                </a:rPr>
                <a:t>3</a:t>
              </a:r>
              <a:endParaRPr lang="ko-KR" altLang="en-US" sz="1600" b="1" baseline="-25000" dirty="0">
                <a:latin typeface="Candara"/>
                <a:cs typeface="Candara"/>
              </a:endParaRPr>
            </a:p>
          </p:txBody>
        </p:sp>
      </p:grpSp>
      <p:grpSp>
        <p:nvGrpSpPr>
          <p:cNvPr id="41" name="그룹 52"/>
          <p:cNvGrpSpPr/>
          <p:nvPr/>
        </p:nvGrpSpPr>
        <p:grpSpPr>
          <a:xfrm>
            <a:off x="1115616" y="5085184"/>
            <a:ext cx="864096" cy="792088"/>
            <a:chOff x="4211960" y="5408508"/>
            <a:chExt cx="864096" cy="792088"/>
          </a:xfrm>
        </p:grpSpPr>
        <p:sp>
          <p:nvSpPr>
            <p:cNvPr id="42" name="타원 42"/>
            <p:cNvSpPr/>
            <p:nvPr/>
          </p:nvSpPr>
          <p:spPr bwMode="auto">
            <a:xfrm>
              <a:off x="4211960" y="5408508"/>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43" name="타원 43"/>
            <p:cNvSpPr/>
            <p:nvPr/>
          </p:nvSpPr>
          <p:spPr bwMode="auto">
            <a:xfrm>
              <a:off x="4211960" y="5984572"/>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A</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44" name="타원 44"/>
            <p:cNvSpPr/>
            <p:nvPr/>
          </p:nvSpPr>
          <p:spPr bwMode="auto">
            <a:xfrm>
              <a:off x="4860032" y="5984572"/>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C</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45" name="직선 연결선 45"/>
            <p:cNvCxnSpPr>
              <a:stCxn id="42" idx="4"/>
              <a:endCxn id="43" idx="0"/>
            </p:cNvCxnSpPr>
            <p:nvPr/>
          </p:nvCxnSpPr>
          <p:spPr bwMode="auto">
            <a:xfrm>
              <a:off x="4319972" y="5624532"/>
              <a:ext cx="0" cy="360040"/>
            </a:xfrm>
            <a:prstGeom prst="line">
              <a:avLst/>
            </a:prstGeom>
            <a:noFill/>
            <a:ln w="12700" cap="flat" cmpd="sng" algn="ctr">
              <a:solidFill>
                <a:schemeClr val="tx1"/>
              </a:solidFill>
              <a:prstDash val="solid"/>
              <a:round/>
              <a:headEnd type="none" w="med" len="med"/>
              <a:tailEnd type="none"/>
            </a:ln>
            <a:effectLst/>
          </p:spPr>
        </p:cxnSp>
        <p:cxnSp>
          <p:nvCxnSpPr>
            <p:cNvPr id="46" name="직선 연결선 46"/>
            <p:cNvCxnSpPr>
              <a:stCxn id="44" idx="2"/>
              <a:endCxn id="43" idx="6"/>
            </p:cNvCxnSpPr>
            <p:nvPr/>
          </p:nvCxnSpPr>
          <p:spPr bwMode="auto">
            <a:xfrm flipH="1">
              <a:off x="4427984" y="6092584"/>
              <a:ext cx="432048" cy="0"/>
            </a:xfrm>
            <a:prstGeom prst="line">
              <a:avLst/>
            </a:prstGeom>
            <a:noFill/>
            <a:ln w="12700" cap="flat" cmpd="sng" algn="ctr">
              <a:solidFill>
                <a:schemeClr val="tx1"/>
              </a:solidFill>
              <a:prstDash val="solid"/>
              <a:round/>
              <a:headEnd type="none" w="med" len="med"/>
              <a:tailEnd type="none"/>
            </a:ln>
            <a:effectLst/>
          </p:spPr>
        </p:cxnSp>
      </p:grpSp>
      <p:sp>
        <p:nvSpPr>
          <p:cNvPr id="49" name="AutoShape 183"/>
          <p:cNvSpPr>
            <a:spLocks noChangeArrowheads="1"/>
          </p:cNvSpPr>
          <p:nvPr/>
        </p:nvSpPr>
        <p:spPr bwMode="auto">
          <a:xfrm flipV="1">
            <a:off x="2411760" y="5584754"/>
            <a:ext cx="1319006" cy="220510"/>
          </a:xfrm>
          <a:prstGeom prst="rightArrow">
            <a:avLst>
              <a:gd name="adj1" fmla="val 50000"/>
              <a:gd name="adj2" fmla="val 91667"/>
            </a:avLst>
          </a:prstGeom>
          <a:solidFill>
            <a:schemeClr val="accent1"/>
          </a:solidFill>
          <a:ln w="9525">
            <a:solidFill>
              <a:schemeClr val="tx1"/>
            </a:solidFill>
            <a:miter lim="800000"/>
            <a:headEnd/>
            <a:tailEnd/>
          </a:ln>
        </p:spPr>
        <p:txBody>
          <a:bodyPr wrap="none" anchor="ctr"/>
          <a:lstStyle/>
          <a:p>
            <a:endParaRPr lang="zh-CN" altLang="en-US">
              <a:latin typeface="Candara"/>
              <a:cs typeface="Candara"/>
            </a:endParaRPr>
          </a:p>
        </p:txBody>
      </p:sp>
      <p:sp>
        <p:nvSpPr>
          <p:cNvPr id="50" name="TextBox 28"/>
          <p:cNvSpPr txBox="1"/>
          <p:nvPr/>
        </p:nvSpPr>
        <p:spPr>
          <a:xfrm>
            <a:off x="971600" y="4437112"/>
            <a:ext cx="1331908" cy="400110"/>
          </a:xfrm>
          <a:prstGeom prst="rect">
            <a:avLst/>
          </a:prstGeom>
          <a:noFill/>
        </p:spPr>
        <p:txBody>
          <a:bodyPr wrap="square">
            <a:spAutoFit/>
          </a:bodyPr>
          <a:lstStyle/>
          <a:p>
            <a:pPr>
              <a:defRPr/>
            </a:pPr>
            <a:r>
              <a:rPr lang="en-US" sz="2000" dirty="0" smtClean="0">
                <a:solidFill>
                  <a:srgbClr val="0000FF"/>
                </a:solidFill>
                <a:latin typeface="Candara"/>
                <a:cs typeface="Candara"/>
              </a:rPr>
              <a:t>Q</a:t>
            </a:r>
            <a:r>
              <a:rPr lang="en-US" altLang="zh-CN" sz="2000" dirty="0" smtClean="0">
                <a:solidFill>
                  <a:srgbClr val="0000FF"/>
                </a:solidFill>
                <a:latin typeface="Candara"/>
                <a:cs typeface="Candara"/>
              </a:rPr>
              <a:t>uery</a:t>
            </a:r>
            <a:r>
              <a:rPr lang="zh-CN" altLang="en-US" sz="2000" dirty="0" smtClean="0">
                <a:solidFill>
                  <a:srgbClr val="0000FF"/>
                </a:solidFill>
                <a:latin typeface="Candara"/>
                <a:cs typeface="Candara"/>
              </a:rPr>
              <a:t> </a:t>
            </a:r>
            <a:r>
              <a:rPr lang="en-US" sz="2000" dirty="0" smtClean="0">
                <a:solidFill>
                  <a:srgbClr val="0000FF"/>
                </a:solidFill>
                <a:latin typeface="Candara"/>
                <a:cs typeface="Candara"/>
              </a:rPr>
              <a:t>q</a:t>
            </a:r>
            <a:endParaRPr lang="en-US" sz="2000" dirty="0">
              <a:solidFill>
                <a:srgbClr val="0000FF"/>
              </a:solidFill>
              <a:latin typeface="Candara"/>
              <a:cs typeface="Candara"/>
            </a:endParaRPr>
          </a:p>
        </p:txBody>
      </p:sp>
      <p:pic>
        <p:nvPicPr>
          <p:cNvPr id="51" name="图片 50"/>
          <p:cNvPicPr>
            <a:picLocks noChangeAspect="1"/>
          </p:cNvPicPr>
          <p:nvPr/>
        </p:nvPicPr>
        <p:blipFill>
          <a:blip r:embed="rId4"/>
          <a:stretch>
            <a:fillRect/>
          </a:stretch>
        </p:blipFill>
        <p:spPr>
          <a:xfrm>
            <a:off x="2326080" y="4293096"/>
            <a:ext cx="1472062" cy="1224136"/>
          </a:xfrm>
          <a:prstGeom prst="rect">
            <a:avLst/>
          </a:prstGeom>
        </p:spPr>
      </p:pic>
      <p:sp>
        <p:nvSpPr>
          <p:cNvPr id="53" name="内容占位符 2"/>
          <p:cNvSpPr txBox="1">
            <a:spLocks/>
          </p:cNvSpPr>
          <p:nvPr/>
        </p:nvSpPr>
        <p:spPr>
          <a:xfrm>
            <a:off x="457200" y="1711349"/>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600" kern="1200" baseline="0">
                <a:solidFill>
                  <a:schemeClr val="tx1"/>
                </a:solidFill>
                <a:latin typeface="Candara" pitchFamily="34" charset="0"/>
                <a:ea typeface="+mn-ea"/>
                <a:cs typeface="+mn-cs"/>
              </a:defRPr>
            </a:lvl1pPr>
            <a:lvl2pPr marL="742950" indent="-285750" algn="l" defTabSz="914400" rtl="0" eaLnBrk="1" latinLnBrk="0" hangingPunct="1">
              <a:spcBef>
                <a:spcPct val="20000"/>
              </a:spcBef>
              <a:buFont typeface="Arial" pitchFamily="34" charset="0"/>
              <a:buChar char="–"/>
              <a:defRPr sz="2200" b="0" kern="1200" baseline="0">
                <a:solidFill>
                  <a:schemeClr val="tx1"/>
                </a:solidFill>
                <a:latin typeface="Candar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Candar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kern="0" dirty="0" smtClean="0">
                <a:latin typeface="Candara"/>
                <a:cs typeface="Candara"/>
              </a:rPr>
              <a:t>Given </a:t>
            </a:r>
            <a:r>
              <a:rPr lang="en-US" altLang="zh-CN" kern="0" dirty="0">
                <a:latin typeface="Candara"/>
                <a:cs typeface="Candara"/>
              </a:rPr>
              <a:t>a graph </a:t>
            </a:r>
            <a:r>
              <a:rPr lang="en-US" altLang="zh-CN" kern="0" dirty="0" smtClean="0">
                <a:latin typeface="Candara"/>
                <a:cs typeface="Candara"/>
              </a:rPr>
              <a:t>database</a:t>
            </a:r>
            <a:r>
              <a:rPr lang="zh-CN" altLang="en-US" kern="0" dirty="0" smtClean="0">
                <a:latin typeface="Candara"/>
                <a:cs typeface="Candara"/>
              </a:rPr>
              <a:t> </a:t>
            </a:r>
            <a:r>
              <a:rPr lang="en-US" altLang="zh-CN" kern="0" dirty="0" smtClean="0">
                <a:solidFill>
                  <a:srgbClr val="0000FF"/>
                </a:solidFill>
                <a:latin typeface="Candara"/>
                <a:cs typeface="Candara"/>
              </a:rPr>
              <a:t>G</a:t>
            </a:r>
            <a:r>
              <a:rPr lang="en-US" altLang="zh-CN" kern="0" dirty="0" smtClean="0">
                <a:latin typeface="Candara"/>
                <a:cs typeface="Candara"/>
              </a:rPr>
              <a:t> </a:t>
            </a:r>
            <a:r>
              <a:rPr lang="en-US" altLang="zh-CN" kern="0" dirty="0">
                <a:latin typeface="Candara"/>
                <a:cs typeface="Candara"/>
              </a:rPr>
              <a:t>and a query </a:t>
            </a:r>
            <a:r>
              <a:rPr lang="en-US" altLang="zh-CN" kern="0" dirty="0" smtClean="0">
                <a:latin typeface="Candara"/>
                <a:cs typeface="Candara"/>
              </a:rPr>
              <a:t>graph</a:t>
            </a:r>
            <a:r>
              <a:rPr lang="zh-CN" altLang="en-US" kern="0" dirty="0" smtClean="0">
                <a:latin typeface="Candara"/>
                <a:cs typeface="Candara"/>
              </a:rPr>
              <a:t> </a:t>
            </a:r>
            <a:r>
              <a:rPr lang="en-US" altLang="zh-CN" kern="0" dirty="0" smtClean="0">
                <a:solidFill>
                  <a:srgbClr val="0000FF"/>
                </a:solidFill>
                <a:latin typeface="Candara"/>
                <a:cs typeface="Candara"/>
              </a:rPr>
              <a:t>q</a:t>
            </a:r>
            <a:r>
              <a:rPr lang="en-US" altLang="zh-CN" kern="0" dirty="0" smtClean="0">
                <a:latin typeface="Candara"/>
                <a:cs typeface="Candara"/>
              </a:rPr>
              <a:t>, </a:t>
            </a:r>
            <a:r>
              <a:rPr lang="en-US" altLang="zh-CN" kern="0" dirty="0">
                <a:latin typeface="Candara"/>
                <a:cs typeface="Candara"/>
              </a:rPr>
              <a:t>find all graphs </a:t>
            </a:r>
            <a:r>
              <a:rPr lang="en-US" altLang="zh-CN" kern="0" dirty="0" smtClean="0">
                <a:latin typeface="Candara"/>
                <a:cs typeface="Candara"/>
              </a:rPr>
              <a:t>that</a:t>
            </a:r>
            <a:r>
              <a:rPr lang="zh-CN" altLang="en-US" kern="0" dirty="0" smtClean="0">
                <a:latin typeface="Candara"/>
                <a:cs typeface="Candara"/>
              </a:rPr>
              <a:t> </a:t>
            </a:r>
            <a:r>
              <a:rPr lang="en-US" altLang="zh-CN" kern="0" dirty="0" smtClean="0">
                <a:latin typeface="Candara"/>
                <a:cs typeface="Candara"/>
              </a:rPr>
              <a:t>satisfy</a:t>
            </a:r>
            <a:r>
              <a:rPr lang="zh-CN" altLang="en-US" kern="0" dirty="0" smtClean="0">
                <a:latin typeface="Candara"/>
                <a:cs typeface="Candara"/>
              </a:rPr>
              <a:t> </a:t>
            </a:r>
            <a:r>
              <a:rPr lang="en-US" altLang="zh-CN" kern="0" dirty="0" smtClean="0">
                <a:latin typeface="Candara"/>
                <a:cs typeface="Candara"/>
              </a:rPr>
              <a:t>certain</a:t>
            </a:r>
            <a:r>
              <a:rPr lang="zh-CN" altLang="en-US" kern="0" dirty="0" smtClean="0">
                <a:latin typeface="Candara"/>
                <a:cs typeface="Candara"/>
              </a:rPr>
              <a:t> </a:t>
            </a:r>
            <a:r>
              <a:rPr lang="en-US" altLang="zh-CN" kern="0" dirty="0" smtClean="0">
                <a:latin typeface="Candara"/>
                <a:cs typeface="Candara"/>
              </a:rPr>
              <a:t>constraint.</a:t>
            </a:r>
          </a:p>
          <a:p>
            <a:pPr lvl="1"/>
            <a:r>
              <a:rPr lang="en-US" altLang="zh-CN" kern="0" dirty="0" smtClean="0">
                <a:solidFill>
                  <a:srgbClr val="FF0000"/>
                </a:solidFill>
                <a:latin typeface="Candara"/>
                <a:cs typeface="Candara"/>
              </a:rPr>
              <a:t>(Approximately)</a:t>
            </a:r>
            <a:r>
              <a:rPr lang="zh-CN" altLang="en-US" kern="0" dirty="0" smtClean="0">
                <a:solidFill>
                  <a:srgbClr val="FF0000"/>
                </a:solidFill>
                <a:latin typeface="Candara"/>
                <a:cs typeface="Candara"/>
              </a:rPr>
              <a:t> </a:t>
            </a:r>
            <a:r>
              <a:rPr lang="en-US" altLang="zh-CN" kern="0" dirty="0" smtClean="0">
                <a:solidFill>
                  <a:srgbClr val="FF0000"/>
                </a:solidFill>
                <a:latin typeface="Candara"/>
                <a:cs typeface="Candara"/>
              </a:rPr>
              <a:t>containing</a:t>
            </a:r>
            <a:r>
              <a:rPr lang="zh-CN" altLang="en-US" kern="0" dirty="0" smtClean="0">
                <a:solidFill>
                  <a:srgbClr val="FF0000"/>
                </a:solidFill>
                <a:latin typeface="Candara"/>
                <a:cs typeface="Candara"/>
              </a:rPr>
              <a:t> </a:t>
            </a:r>
            <a:r>
              <a:rPr lang="en-US" altLang="zh-CN" kern="0" dirty="0" smtClean="0">
                <a:solidFill>
                  <a:srgbClr val="FF0000"/>
                </a:solidFill>
                <a:latin typeface="Candara"/>
                <a:cs typeface="Candara"/>
              </a:rPr>
              <a:t>the</a:t>
            </a:r>
            <a:r>
              <a:rPr lang="zh-CN" altLang="en-US" kern="0" dirty="0" smtClean="0">
                <a:solidFill>
                  <a:srgbClr val="FF0000"/>
                </a:solidFill>
                <a:latin typeface="Candara"/>
                <a:cs typeface="Candara"/>
              </a:rPr>
              <a:t> </a:t>
            </a:r>
            <a:r>
              <a:rPr lang="en-US" altLang="zh-CN" kern="0" dirty="0" smtClean="0">
                <a:solidFill>
                  <a:srgbClr val="FF0000"/>
                </a:solidFill>
                <a:latin typeface="Candara"/>
                <a:cs typeface="Candara"/>
              </a:rPr>
              <a:t>query</a:t>
            </a:r>
          </a:p>
          <a:p>
            <a:pPr lvl="1"/>
            <a:r>
              <a:rPr lang="en-US" altLang="zh-CN" kern="0" dirty="0">
                <a:solidFill>
                  <a:srgbClr val="008000"/>
                </a:solidFill>
                <a:latin typeface="Candara"/>
                <a:cs typeface="Candara"/>
              </a:rPr>
              <a:t>(Approximately)</a:t>
            </a:r>
            <a:r>
              <a:rPr lang="zh-CN" altLang="en-US" kern="0" dirty="0">
                <a:solidFill>
                  <a:srgbClr val="008000"/>
                </a:solidFill>
                <a:latin typeface="Candara"/>
                <a:cs typeface="Candara"/>
              </a:rPr>
              <a:t> </a:t>
            </a:r>
            <a:r>
              <a:rPr lang="en-US" altLang="zh-CN" kern="0" dirty="0" smtClean="0">
                <a:solidFill>
                  <a:srgbClr val="008000"/>
                </a:solidFill>
                <a:latin typeface="Candara"/>
                <a:cs typeface="Candara"/>
              </a:rPr>
              <a:t>contained</a:t>
            </a:r>
            <a:r>
              <a:rPr lang="zh-CN" altLang="en-US" kern="0" dirty="0" smtClean="0">
                <a:solidFill>
                  <a:srgbClr val="008000"/>
                </a:solidFill>
                <a:latin typeface="Candara"/>
                <a:cs typeface="Candara"/>
              </a:rPr>
              <a:t> </a:t>
            </a:r>
            <a:r>
              <a:rPr lang="en-US" altLang="zh-CN" kern="0" dirty="0" smtClean="0">
                <a:solidFill>
                  <a:srgbClr val="008000"/>
                </a:solidFill>
                <a:latin typeface="Candara"/>
                <a:cs typeface="Candara"/>
              </a:rPr>
              <a:t>by</a:t>
            </a:r>
            <a:r>
              <a:rPr lang="zh-CN" altLang="en-US" kern="0" dirty="0" smtClean="0">
                <a:solidFill>
                  <a:srgbClr val="008000"/>
                </a:solidFill>
                <a:latin typeface="Candara"/>
                <a:cs typeface="Candara"/>
              </a:rPr>
              <a:t> </a:t>
            </a:r>
            <a:r>
              <a:rPr lang="en-US" altLang="zh-CN" kern="0" dirty="0" smtClean="0">
                <a:solidFill>
                  <a:srgbClr val="008000"/>
                </a:solidFill>
                <a:latin typeface="Candara"/>
                <a:cs typeface="Candara"/>
              </a:rPr>
              <a:t>the</a:t>
            </a:r>
            <a:r>
              <a:rPr lang="zh-CN" altLang="en-US" kern="0" dirty="0" smtClean="0">
                <a:solidFill>
                  <a:srgbClr val="008000"/>
                </a:solidFill>
                <a:latin typeface="Candara"/>
                <a:cs typeface="Candara"/>
              </a:rPr>
              <a:t> </a:t>
            </a:r>
            <a:r>
              <a:rPr lang="en-US" altLang="zh-CN" kern="0" dirty="0">
                <a:solidFill>
                  <a:srgbClr val="008000"/>
                </a:solidFill>
                <a:latin typeface="Candara"/>
                <a:cs typeface="Candara"/>
              </a:rPr>
              <a:t>query</a:t>
            </a:r>
          </a:p>
          <a:p>
            <a:pPr lvl="1"/>
            <a:r>
              <a:rPr lang="en-US" altLang="zh-CN" kern="0" dirty="0" smtClean="0">
                <a:solidFill>
                  <a:srgbClr val="0000FF"/>
                </a:solidFill>
                <a:latin typeface="Candara"/>
                <a:cs typeface="Candara"/>
              </a:rPr>
              <a:t>Similar</a:t>
            </a:r>
            <a:r>
              <a:rPr lang="zh-CN" altLang="en-US" kern="0" dirty="0" smtClean="0">
                <a:solidFill>
                  <a:srgbClr val="0000FF"/>
                </a:solidFill>
                <a:latin typeface="Candara"/>
                <a:cs typeface="Candara"/>
              </a:rPr>
              <a:t> </a:t>
            </a:r>
            <a:r>
              <a:rPr lang="en-US" altLang="zh-CN" kern="0" dirty="0" smtClean="0">
                <a:solidFill>
                  <a:srgbClr val="0000FF"/>
                </a:solidFill>
                <a:latin typeface="Candara"/>
                <a:cs typeface="Candara"/>
              </a:rPr>
              <a:t>to</a:t>
            </a:r>
            <a:r>
              <a:rPr lang="zh-CN" altLang="en-US" kern="0" dirty="0" smtClean="0">
                <a:solidFill>
                  <a:srgbClr val="0000FF"/>
                </a:solidFill>
                <a:latin typeface="Candara"/>
                <a:cs typeface="Candara"/>
              </a:rPr>
              <a:t> </a:t>
            </a:r>
            <a:r>
              <a:rPr lang="en-US" altLang="zh-CN" kern="0" dirty="0" smtClean="0">
                <a:solidFill>
                  <a:srgbClr val="0000FF"/>
                </a:solidFill>
                <a:latin typeface="Candara"/>
                <a:cs typeface="Candara"/>
              </a:rPr>
              <a:t>the</a:t>
            </a:r>
            <a:r>
              <a:rPr lang="zh-CN" altLang="en-US" kern="0" dirty="0" smtClean="0">
                <a:solidFill>
                  <a:srgbClr val="0000FF"/>
                </a:solidFill>
                <a:latin typeface="Candara"/>
                <a:cs typeface="Candara"/>
              </a:rPr>
              <a:t> </a:t>
            </a:r>
            <a:r>
              <a:rPr lang="en-US" altLang="zh-CN" kern="0" dirty="0" smtClean="0">
                <a:solidFill>
                  <a:srgbClr val="0000FF"/>
                </a:solidFill>
                <a:latin typeface="Candara"/>
                <a:cs typeface="Candara"/>
              </a:rPr>
              <a:t>query</a:t>
            </a:r>
          </a:p>
          <a:p>
            <a:pPr lvl="1"/>
            <a:endParaRPr lang="en-US" altLang="zh-CN" kern="0" dirty="0" smtClean="0">
              <a:latin typeface="Candara"/>
              <a:cs typeface="Candara"/>
            </a:endParaRPr>
          </a:p>
          <a:p>
            <a:pPr marL="457200" lvl="1" indent="0">
              <a:buNone/>
            </a:pPr>
            <a:endParaRPr lang="zh-CN" altLang="en-US" kern="0" dirty="0">
              <a:latin typeface="Candara"/>
              <a:cs typeface="Candara"/>
            </a:endParaRPr>
          </a:p>
          <a:p>
            <a:pPr marL="0" indent="0">
              <a:buNone/>
            </a:pPr>
            <a:endParaRPr lang="en-US" altLang="ko-KR" dirty="0" smtClean="0">
              <a:latin typeface="Candara"/>
              <a:cs typeface="Candara"/>
            </a:endParaRPr>
          </a:p>
          <a:p>
            <a:endParaRPr lang="en-US" altLang="ko-KR" dirty="0" smtClean="0">
              <a:latin typeface="Candara"/>
              <a:cs typeface="Candara"/>
            </a:endParaRPr>
          </a:p>
        </p:txBody>
      </p:sp>
      <p:sp>
        <p:nvSpPr>
          <p:cNvPr id="52" name="TextBox 28"/>
          <p:cNvSpPr txBox="1"/>
          <p:nvPr/>
        </p:nvSpPr>
        <p:spPr>
          <a:xfrm>
            <a:off x="5256316" y="3748970"/>
            <a:ext cx="2556044" cy="400110"/>
          </a:xfrm>
          <a:prstGeom prst="rect">
            <a:avLst/>
          </a:prstGeom>
          <a:noFill/>
        </p:spPr>
        <p:txBody>
          <a:bodyPr wrap="square">
            <a:spAutoFit/>
          </a:bodyPr>
          <a:lstStyle/>
          <a:p>
            <a:pPr>
              <a:defRPr/>
            </a:pPr>
            <a:r>
              <a:rPr lang="en-US" sz="2000" dirty="0" smtClean="0">
                <a:solidFill>
                  <a:srgbClr val="0000FF"/>
                </a:solidFill>
                <a:latin typeface="Candara"/>
                <a:cs typeface="Candara"/>
              </a:rPr>
              <a:t>Graph</a:t>
            </a:r>
            <a:r>
              <a:rPr lang="zh-CN" altLang="en-US" sz="2000" dirty="0" smtClean="0">
                <a:solidFill>
                  <a:srgbClr val="0000FF"/>
                </a:solidFill>
                <a:latin typeface="Candara"/>
                <a:cs typeface="Candara"/>
              </a:rPr>
              <a:t> </a:t>
            </a:r>
            <a:r>
              <a:rPr lang="en-US" altLang="zh-CN" sz="2000" dirty="0" smtClean="0">
                <a:solidFill>
                  <a:srgbClr val="0000FF"/>
                </a:solidFill>
                <a:latin typeface="Candara"/>
                <a:cs typeface="Candara"/>
              </a:rPr>
              <a:t>database</a:t>
            </a:r>
            <a:r>
              <a:rPr lang="zh-CN" altLang="en-US" sz="2000" dirty="0" smtClean="0">
                <a:solidFill>
                  <a:srgbClr val="0000FF"/>
                </a:solidFill>
                <a:latin typeface="Candara"/>
                <a:cs typeface="Candara"/>
              </a:rPr>
              <a:t>  </a:t>
            </a:r>
            <a:r>
              <a:rPr lang="en-US" altLang="zh-CN" sz="2000" dirty="0">
                <a:solidFill>
                  <a:srgbClr val="0000FF"/>
                </a:solidFill>
                <a:latin typeface="Candara"/>
                <a:cs typeface="Candara"/>
              </a:rPr>
              <a:t>G</a:t>
            </a:r>
            <a:endParaRPr lang="en-US" sz="2000" dirty="0">
              <a:solidFill>
                <a:srgbClr val="0000FF"/>
              </a:solidFill>
              <a:latin typeface="Candara"/>
              <a:cs typeface="Candara"/>
            </a:endParaRPr>
          </a:p>
        </p:txBody>
      </p:sp>
    </p:spTree>
    <p:extLst>
      <p:ext uri="{BB962C8B-B14F-4D97-AF65-F5344CB8AC3E}">
        <p14:creationId xmlns:p14="http://schemas.microsoft.com/office/powerpoint/2010/main" val="18713047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
                                            <p:txEl>
                                              <p:pRg st="1" end="1"/>
                                            </p:txEl>
                                          </p:spTgt>
                                        </p:tgtEl>
                                        <p:attrNameLst>
                                          <p:attrName>style.visibility</p:attrName>
                                        </p:attrNameLst>
                                      </p:cBhvr>
                                      <p:to>
                                        <p:strVal val="visible"/>
                                      </p:to>
                                    </p:set>
                                    <p:animEffect transition="in" filter="blinds(horizontal)">
                                      <p:cBhvr>
                                        <p:cTn id="7" dur="500"/>
                                        <p:tgtEl>
                                          <p:spTgt spid="5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3">
                                            <p:txEl>
                                              <p:pRg st="2" end="2"/>
                                            </p:txEl>
                                          </p:spTgt>
                                        </p:tgtEl>
                                        <p:attrNameLst>
                                          <p:attrName>style.visibility</p:attrName>
                                        </p:attrNameLst>
                                      </p:cBhvr>
                                      <p:to>
                                        <p:strVal val="visible"/>
                                      </p:to>
                                    </p:set>
                                    <p:animEffect transition="in" filter="blinds(horizontal)">
                                      <p:cBhvr>
                                        <p:cTn id="12" dur="500"/>
                                        <p:tgtEl>
                                          <p:spTgt spid="5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3">
                                            <p:txEl>
                                              <p:pRg st="3" end="3"/>
                                            </p:txEl>
                                          </p:spTgt>
                                        </p:tgtEl>
                                        <p:attrNameLst>
                                          <p:attrName>style.visibility</p:attrName>
                                        </p:attrNameLst>
                                      </p:cBhvr>
                                      <p:to>
                                        <p:strVal val="visible"/>
                                      </p:to>
                                    </p:set>
                                    <p:animEffect transition="in" filter="blinds(horizontal)">
                                      <p:cBhvr>
                                        <p:cTn id="17" dur="500"/>
                                        <p:tgtEl>
                                          <p:spTgt spid="5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a:xfrm>
            <a:off x="755650" y="404019"/>
            <a:ext cx="8229600" cy="720725"/>
          </a:xfrm>
        </p:spPr>
        <p:txBody>
          <a:bodyPr>
            <a:normAutofit/>
          </a:bodyPr>
          <a:lstStyle/>
          <a:p>
            <a:r>
              <a:rPr lang="en-US" altLang="zh-CN" dirty="0" smtClean="0">
                <a:latin typeface="Candara"/>
                <a:cs typeface="Candara"/>
              </a:rPr>
              <a:t>Motivation</a:t>
            </a:r>
            <a:endParaRPr lang="en-US" altLang="zh-CN" dirty="0">
              <a:latin typeface="Candara"/>
              <a:cs typeface="Candara"/>
            </a:endParaRPr>
          </a:p>
        </p:txBody>
      </p:sp>
      <p:sp>
        <p:nvSpPr>
          <p:cNvPr id="107522" name="Content Placeholder 2"/>
          <p:cNvSpPr>
            <a:spLocks noGrp="1"/>
          </p:cNvSpPr>
          <p:nvPr>
            <p:ph idx="1"/>
          </p:nvPr>
        </p:nvSpPr>
        <p:spPr>
          <a:xfrm>
            <a:off x="152400" y="1628477"/>
            <a:ext cx="8839200" cy="4968875"/>
          </a:xfrm>
        </p:spPr>
        <p:txBody>
          <a:bodyPr/>
          <a:lstStyle/>
          <a:p>
            <a:r>
              <a:rPr lang="en-US" altLang="zh-CN" dirty="0">
                <a:latin typeface="Candara"/>
                <a:cs typeface="Candara"/>
              </a:rPr>
              <a:t>Who is in Jim Gray’s community</a:t>
            </a:r>
            <a:r>
              <a:rPr lang="en-US" altLang="zh-CN" dirty="0" smtClean="0">
                <a:latin typeface="Candara"/>
                <a:cs typeface="Candara"/>
              </a:rPr>
              <a:t>?(cui</a:t>
            </a:r>
            <a:r>
              <a:rPr lang="zh-CN" altLang="zh-CN" dirty="0" smtClean="0">
                <a:latin typeface="Candara"/>
                <a:cs typeface="Candara"/>
              </a:rPr>
              <a:t> </a:t>
            </a:r>
            <a:r>
              <a:rPr lang="en-US" altLang="zh-CN" dirty="0" smtClean="0">
                <a:latin typeface="Candara"/>
                <a:cs typeface="Candara"/>
              </a:rPr>
              <a:t>et</a:t>
            </a:r>
            <a:r>
              <a:rPr lang="zh-CN" altLang="en-US" dirty="0" smtClean="0">
                <a:latin typeface="Candara"/>
                <a:cs typeface="Candara"/>
              </a:rPr>
              <a:t> </a:t>
            </a:r>
            <a:r>
              <a:rPr lang="en-US" altLang="zh-CN" dirty="0" smtClean="0">
                <a:latin typeface="Candara"/>
                <a:cs typeface="Candara"/>
              </a:rPr>
              <a:t>al.</a:t>
            </a:r>
            <a:r>
              <a:rPr lang="zh-CN" altLang="en-US" dirty="0" smtClean="0">
                <a:latin typeface="Candara"/>
                <a:cs typeface="Candara"/>
              </a:rPr>
              <a:t> </a:t>
            </a:r>
            <a:r>
              <a:rPr lang="en-US" altLang="zh-CN" dirty="0" smtClean="0">
                <a:latin typeface="Candara"/>
                <a:cs typeface="Candara"/>
              </a:rPr>
              <a:t>sigmod’14)</a:t>
            </a:r>
            <a:endParaRPr lang="en-US" altLang="zh-CN" dirty="0">
              <a:latin typeface="Candara"/>
              <a:cs typeface="Candara"/>
            </a:endParaRPr>
          </a:p>
          <a:p>
            <a:pPr lvl="1">
              <a:spcBef>
                <a:spcPts val="475"/>
              </a:spcBef>
            </a:pPr>
            <a:r>
              <a:rPr lang="en-US" altLang="zh-CN" dirty="0">
                <a:latin typeface="Candara"/>
                <a:cs typeface="Candara"/>
              </a:rPr>
              <a:t>“k-core” </a:t>
            </a:r>
            <a:r>
              <a:rPr lang="en-US" altLang="zh-CN" dirty="0" smtClean="0">
                <a:latin typeface="Candara"/>
                <a:cs typeface="Candara"/>
              </a:rPr>
              <a:t>; </a:t>
            </a:r>
            <a:r>
              <a:rPr lang="en-US" altLang="zh-CN" dirty="0">
                <a:latin typeface="Candara"/>
                <a:cs typeface="Candara"/>
              </a:rPr>
              <a:t>nodes connected by k=4 or more edges</a:t>
            </a:r>
          </a:p>
        </p:txBody>
      </p:sp>
      <p:sp>
        <p:nvSpPr>
          <p:cNvPr id="7" name="TextBox 6"/>
          <p:cNvSpPr txBox="1">
            <a:spLocks noChangeArrowheads="1"/>
          </p:cNvSpPr>
          <p:nvPr/>
        </p:nvSpPr>
        <p:spPr bwMode="auto">
          <a:xfrm>
            <a:off x="1071563" y="5267325"/>
            <a:ext cx="64043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buFont typeface="Arial" charset="0"/>
              <a:buChar char="•"/>
            </a:pPr>
            <a:r>
              <a:rPr kumimoji="0" lang="en-US" altLang="zh-CN" sz="2000" b="1">
                <a:solidFill>
                  <a:srgbClr val="FF0000"/>
                </a:solidFill>
                <a:latin typeface="Candara"/>
                <a:cs typeface="Candara"/>
              </a:rPr>
              <a:t>Why</a:t>
            </a:r>
            <a:r>
              <a:rPr kumimoji="0" lang="en-US" altLang="zh-CN" sz="2000">
                <a:solidFill>
                  <a:srgbClr val="FF0000"/>
                </a:solidFill>
                <a:latin typeface="Candara"/>
                <a:cs typeface="Candara"/>
              </a:rPr>
              <a:t> are these people considered as Jim’s community?</a:t>
            </a:r>
          </a:p>
          <a:p>
            <a:pPr eaLnBrk="1" hangingPunct="1">
              <a:buFont typeface="Arial" charset="0"/>
              <a:buChar char="•"/>
            </a:pPr>
            <a:r>
              <a:rPr kumimoji="0" lang="en-US" altLang="zh-CN" sz="2000">
                <a:solidFill>
                  <a:srgbClr val="FF0000"/>
                </a:solidFill>
                <a:latin typeface="Candara"/>
                <a:cs typeface="Candara"/>
              </a:rPr>
              <a:t>What is the </a:t>
            </a:r>
            <a:r>
              <a:rPr kumimoji="0" lang="en-US" altLang="zh-CN" sz="2000" b="1">
                <a:solidFill>
                  <a:srgbClr val="FF0000"/>
                </a:solidFill>
                <a:latin typeface="Candara"/>
                <a:cs typeface="Candara"/>
              </a:rPr>
              <a:t>theme </a:t>
            </a:r>
            <a:r>
              <a:rPr kumimoji="0" lang="en-US" altLang="zh-CN" sz="2000">
                <a:solidFill>
                  <a:srgbClr val="FF0000"/>
                </a:solidFill>
                <a:latin typeface="Candara"/>
                <a:cs typeface="Candara"/>
              </a:rPr>
              <a:t>of this community?</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509838"/>
            <a:ext cx="57340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2"/>
          <p:cNvSpPr>
            <a:spLocks/>
          </p:cNvSpPr>
          <p:nvPr/>
        </p:nvSpPr>
        <p:spPr bwMode="auto">
          <a:xfrm>
            <a:off x="1447800" y="1835150"/>
            <a:ext cx="6248400" cy="3505200"/>
          </a:xfrm>
          <a:custGeom>
            <a:avLst/>
            <a:gdLst>
              <a:gd name="T0" fmla="*/ 98179431 w 43200"/>
              <a:gd name="T1" fmla="*/ 172336809 h 43200"/>
              <a:gd name="T2" fmla="*/ 45188082 w 43200"/>
              <a:gd name="T3" fmla="*/ 167089720 h 43200"/>
              <a:gd name="T4" fmla="*/ 144936556 w 43200"/>
              <a:gd name="T5" fmla="*/ 229758233 h 43200"/>
              <a:gd name="T6" fmla="*/ 121756727 w 43200"/>
              <a:gd name="T7" fmla="*/ 232266561 h 43200"/>
              <a:gd name="T8" fmla="*/ 344726542 w 43200"/>
              <a:gd name="T9" fmla="*/ 257349756 h 43200"/>
              <a:gd name="T10" fmla="*/ 330751677 w 43200"/>
              <a:gd name="T11" fmla="*/ 245894486 h 43200"/>
              <a:gd name="T12" fmla="*/ 603072570 w 43200"/>
              <a:gd name="T13" fmla="*/ 228783917 h 43200"/>
              <a:gd name="T14" fmla="*/ 597486906 w 43200"/>
              <a:gd name="T15" fmla="*/ 241351844 h 43200"/>
              <a:gd name="T16" fmla="*/ 713992663 w 43200"/>
              <a:gd name="T17" fmla="*/ 151118097 h 43200"/>
              <a:gd name="T18" fmla="*/ 782004906 w 43200"/>
              <a:gd name="T19" fmla="*/ 198098082 h 43200"/>
              <a:gd name="T20" fmla="*/ 874431181 w 43200"/>
              <a:gd name="T21" fmla="*/ 101083396 h 43200"/>
              <a:gd name="T22" fmla="*/ 844138446 w 43200"/>
              <a:gd name="T23" fmla="*/ 118700839 h 43200"/>
              <a:gd name="T24" fmla="*/ 801753755 w 43200"/>
              <a:gd name="T25" fmla="*/ 35722207 h 43200"/>
              <a:gd name="T26" fmla="*/ 803343626 w 43200"/>
              <a:gd name="T27" fmla="*/ 44043731 h 43200"/>
              <a:gd name="T28" fmla="*/ 608323685 w 43200"/>
              <a:gd name="T29" fmla="*/ 26018077 h 43200"/>
              <a:gd name="T30" fmla="*/ 623846620 w 43200"/>
              <a:gd name="T31" fmla="*/ 15405435 h 43200"/>
              <a:gd name="T32" fmla="*/ 463198810 w 43200"/>
              <a:gd name="T33" fmla="*/ 31074247 h 43200"/>
              <a:gd name="T34" fmla="*/ 470709184 w 43200"/>
              <a:gd name="T35" fmla="*/ 21923160 h 43200"/>
              <a:gd name="T36" fmla="*/ 292885650 w 43200"/>
              <a:gd name="T37" fmla="*/ 34181623 h 43200"/>
              <a:gd name="T38" fmla="*/ 320082245 w 43200"/>
              <a:gd name="T39" fmla="*/ 43056189 h 43200"/>
              <a:gd name="T40" fmla="*/ 86338569 w 43200"/>
              <a:gd name="T41" fmla="*/ 103947193 h 43200"/>
              <a:gd name="T42" fmla="*/ 81589640 w 43200"/>
              <a:gd name="T43" fmla="*/ 9460518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blurRad="40000" dist="20000" dir="5400000" rotWithShape="0">
              <a:srgbClr val="000000">
                <a:alpha val="37999"/>
              </a:srgbClr>
            </a:outerShdw>
          </a:effectLst>
        </p:spPr>
        <p:txBody>
          <a:bodyPr anchor="ctr"/>
          <a:lstStyle/>
          <a:p>
            <a:pPr algn="ctr">
              <a:defRPr/>
            </a:pPr>
            <a:r>
              <a:rPr lang="en-US" sz="3600" dirty="0">
                <a:solidFill>
                  <a:schemeClr val="dk1"/>
                </a:solidFill>
                <a:latin typeface="Candara"/>
                <a:ea typeface="+mn-ea"/>
                <a:cs typeface="Candara"/>
              </a:rPr>
              <a:t>A community can have 10</a:t>
            </a:r>
            <a:r>
              <a:rPr lang="en-US" sz="3600" baseline="30000" dirty="0">
                <a:solidFill>
                  <a:schemeClr val="dk1"/>
                </a:solidFill>
                <a:latin typeface="Candara"/>
                <a:ea typeface="+mn-ea"/>
                <a:cs typeface="Candara"/>
              </a:rPr>
              <a:t>5 </a:t>
            </a:r>
            <a:r>
              <a:rPr lang="en-US" sz="3600" dirty="0">
                <a:solidFill>
                  <a:schemeClr val="dk1"/>
                </a:solidFill>
                <a:latin typeface="Candara"/>
                <a:ea typeface="+mn-ea"/>
                <a:cs typeface="Candara"/>
              </a:rPr>
              <a:t>nodes! </a:t>
            </a:r>
          </a:p>
        </p:txBody>
      </p:sp>
    </p:spTree>
    <p:extLst>
      <p:ext uri="{BB962C8B-B14F-4D97-AF65-F5344CB8AC3E}">
        <p14:creationId xmlns:p14="http://schemas.microsoft.com/office/powerpoint/2010/main" val="31882569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1000" fill="hold"/>
                                        <p:tgtEl>
                                          <p:spTgt spid="32772"/>
                                        </p:tgtEl>
                                        <p:attrNameLst>
                                          <p:attrName>ppt_w</p:attrName>
                                        </p:attrNameLst>
                                      </p:cBhvr>
                                      <p:tavLst>
                                        <p:tav tm="0">
                                          <p:val>
                                            <p:strVal val="#ppt_w*0.70"/>
                                          </p:val>
                                        </p:tav>
                                        <p:tav tm="100000">
                                          <p:val>
                                            <p:strVal val="#ppt_w"/>
                                          </p:val>
                                        </p:tav>
                                      </p:tavLst>
                                    </p:anim>
                                    <p:anim calcmode="lin" valueType="num">
                                      <p:cBhvr>
                                        <p:cTn id="8" dur="1000" fill="hold"/>
                                        <p:tgtEl>
                                          <p:spTgt spid="32772"/>
                                        </p:tgtEl>
                                        <p:attrNameLst>
                                          <p:attrName>ppt_h</p:attrName>
                                        </p:attrNameLst>
                                      </p:cBhvr>
                                      <p:tavLst>
                                        <p:tav tm="0">
                                          <p:val>
                                            <p:strVal val="#ppt_h"/>
                                          </p:val>
                                        </p:tav>
                                        <p:tav tm="100000">
                                          <p:val>
                                            <p:strVal val="#ppt_h"/>
                                          </p:val>
                                        </p:tav>
                                      </p:tavLst>
                                    </p:anim>
                                    <p:animEffect transition="in" filter="fade">
                                      <p:cBhvr>
                                        <p:cTn id="9" dur="1000"/>
                                        <p:tgtEl>
                                          <p:spTgt spid="3277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additive="base">
                                        <p:cTn id="14"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 calcmode="lin" valueType="num">
                                      <p:cBhvr additive="base">
                                        <p:cTn id="20"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P spid="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755650" y="161925"/>
            <a:ext cx="8229600" cy="720725"/>
          </a:xfrm>
        </p:spPr>
        <p:txBody>
          <a:bodyPr/>
          <a:lstStyle/>
          <a:p>
            <a:r>
              <a:rPr lang="en-US" altLang="zh-CN" sz="3600">
                <a:latin typeface="Candara"/>
                <a:cs typeface="Candara"/>
              </a:rPr>
              <a:t>Attributed Community Query (ACQ)</a:t>
            </a:r>
          </a:p>
        </p:txBody>
      </p:sp>
      <p:sp>
        <p:nvSpPr>
          <p:cNvPr id="16386" name="Content Placeholder 2"/>
          <p:cNvSpPr>
            <a:spLocks noGrp="1"/>
          </p:cNvSpPr>
          <p:nvPr>
            <p:ph idx="1"/>
          </p:nvPr>
        </p:nvSpPr>
        <p:spPr>
          <a:xfrm>
            <a:off x="468313" y="1556469"/>
            <a:ext cx="8207375" cy="4968875"/>
          </a:xfrm>
        </p:spPr>
        <p:txBody>
          <a:bodyPr/>
          <a:lstStyle/>
          <a:p>
            <a:pPr>
              <a:spcBef>
                <a:spcPts val="475"/>
              </a:spcBef>
            </a:pPr>
            <a:r>
              <a:rPr lang="en-US" altLang="zh-CN" sz="2800" dirty="0" smtClean="0">
                <a:latin typeface="Candara"/>
                <a:cs typeface="Candara"/>
              </a:rPr>
              <a:t>Given </a:t>
            </a:r>
            <a:r>
              <a:rPr lang="en-US" altLang="zh-CN" sz="2800" dirty="0">
                <a:latin typeface="Candara"/>
                <a:cs typeface="Candara"/>
              </a:rPr>
              <a:t>a graph </a:t>
            </a:r>
            <a:r>
              <a:rPr lang="en-US" altLang="zh-CN" sz="2800" i="1" dirty="0">
                <a:solidFill>
                  <a:srgbClr val="FF0000"/>
                </a:solidFill>
                <a:latin typeface="Candara"/>
                <a:cs typeface="Candara"/>
              </a:rPr>
              <a:t>G</a:t>
            </a:r>
            <a:r>
              <a:rPr lang="en-US" altLang="zh-CN" sz="2800" dirty="0">
                <a:latin typeface="Candara"/>
                <a:cs typeface="Candara"/>
              </a:rPr>
              <a:t>, a vertex </a:t>
            </a:r>
            <a:r>
              <a:rPr lang="en-US" altLang="zh-CN" sz="2800" i="1" dirty="0">
                <a:solidFill>
                  <a:srgbClr val="FF0000"/>
                </a:solidFill>
                <a:latin typeface="Candara"/>
                <a:cs typeface="Candara"/>
              </a:rPr>
              <a:t>q</a:t>
            </a:r>
            <a:r>
              <a:rPr lang="en-US" altLang="zh-CN" sz="2800" dirty="0">
                <a:latin typeface="Candara"/>
                <a:cs typeface="Candara"/>
              </a:rPr>
              <a:t>, a set </a:t>
            </a:r>
            <a:r>
              <a:rPr lang="en-US" altLang="zh-CN" sz="2800" i="1" dirty="0">
                <a:solidFill>
                  <a:srgbClr val="FF0000"/>
                </a:solidFill>
                <a:latin typeface="Candara"/>
                <a:cs typeface="Candara"/>
              </a:rPr>
              <a:t>S</a:t>
            </a:r>
            <a:r>
              <a:rPr lang="en-US" altLang="zh-CN" sz="2800" dirty="0">
                <a:latin typeface="Candara"/>
                <a:cs typeface="Candara"/>
              </a:rPr>
              <a:t> of keywords and an integer </a:t>
            </a:r>
            <a:r>
              <a:rPr lang="en-US" altLang="zh-CN" sz="2800" i="1" dirty="0">
                <a:solidFill>
                  <a:srgbClr val="FF0000"/>
                </a:solidFill>
                <a:latin typeface="Candara"/>
                <a:cs typeface="Candara"/>
              </a:rPr>
              <a:t>k</a:t>
            </a:r>
            <a:r>
              <a:rPr lang="en-US" altLang="zh-CN" sz="2800" dirty="0">
                <a:latin typeface="Candara"/>
                <a:cs typeface="Candara"/>
              </a:rPr>
              <a:t>, find the sub-graphs </a:t>
            </a:r>
            <a:r>
              <a:rPr lang="en-US" altLang="zh-CN" sz="2800" dirty="0" err="1">
                <a:latin typeface="Candara"/>
                <a:cs typeface="Candara"/>
              </a:rPr>
              <a:t>s.t.</a:t>
            </a:r>
            <a:r>
              <a:rPr lang="en-US" altLang="zh-CN" sz="2800" dirty="0">
                <a:latin typeface="Candara"/>
                <a:cs typeface="Candara"/>
              </a:rPr>
              <a:t> each </a:t>
            </a:r>
            <a:r>
              <a:rPr lang="en-US" altLang="zh-CN" sz="2800" i="1" dirty="0" err="1">
                <a:solidFill>
                  <a:srgbClr val="FF0000"/>
                </a:solidFill>
                <a:latin typeface="Candara"/>
                <a:cs typeface="Candara"/>
              </a:rPr>
              <a:t>G</a:t>
            </a:r>
            <a:r>
              <a:rPr lang="en-US" altLang="zh-CN" sz="2800" i="1" baseline="-25000" dirty="0" err="1">
                <a:solidFill>
                  <a:srgbClr val="FF0000"/>
                </a:solidFill>
                <a:latin typeface="Candara"/>
                <a:cs typeface="Candara"/>
              </a:rPr>
              <a:t>q</a:t>
            </a:r>
            <a:r>
              <a:rPr lang="en-US" altLang="zh-CN" sz="2800" i="1" baseline="-25000" dirty="0">
                <a:solidFill>
                  <a:srgbClr val="FF0000"/>
                </a:solidFill>
                <a:latin typeface="Candara"/>
                <a:cs typeface="Candara"/>
              </a:rPr>
              <a:t> </a:t>
            </a:r>
            <a:r>
              <a:rPr lang="en-US" altLang="zh-CN" sz="2800" dirty="0">
                <a:latin typeface="Candara"/>
                <a:cs typeface="Candara"/>
              </a:rPr>
              <a:t>satisfies: </a:t>
            </a:r>
            <a:r>
              <a:rPr lang="en-US" altLang="zh-CN" sz="2800" baseline="-25000" dirty="0">
                <a:solidFill>
                  <a:srgbClr val="FF0000"/>
                </a:solidFill>
                <a:latin typeface="Candara"/>
                <a:cs typeface="Candara"/>
              </a:rPr>
              <a:t> </a:t>
            </a:r>
            <a:r>
              <a:rPr lang="en-US" altLang="zh-CN" sz="2800" i="1" baseline="-25000" dirty="0">
                <a:solidFill>
                  <a:srgbClr val="FF0000"/>
                </a:solidFill>
                <a:latin typeface="Candara"/>
                <a:cs typeface="Candara"/>
              </a:rPr>
              <a:t> </a:t>
            </a:r>
            <a:endParaRPr lang="en-US" altLang="zh-CN" sz="2800" dirty="0">
              <a:solidFill>
                <a:srgbClr val="FF0000"/>
              </a:solidFill>
              <a:latin typeface="Candara"/>
              <a:cs typeface="Candara"/>
            </a:endParaRPr>
          </a:p>
          <a:p>
            <a:pPr lvl="2"/>
            <a:r>
              <a:rPr lang="en-US" altLang="zh-CN" sz="2000" dirty="0">
                <a:latin typeface="Candara"/>
                <a:cs typeface="Candara"/>
              </a:rPr>
              <a:t>Connectivity: </a:t>
            </a:r>
            <a:r>
              <a:rPr lang="en-US" altLang="zh-CN" sz="2000" i="1" dirty="0" err="1">
                <a:solidFill>
                  <a:srgbClr val="FF0000"/>
                </a:solidFill>
                <a:latin typeface="Candara"/>
                <a:cs typeface="Candara"/>
              </a:rPr>
              <a:t>G</a:t>
            </a:r>
            <a:r>
              <a:rPr lang="en-US" altLang="zh-CN" sz="2000" i="1" baseline="-25000" dirty="0" err="1">
                <a:solidFill>
                  <a:srgbClr val="FF0000"/>
                </a:solidFill>
                <a:latin typeface="Candara"/>
                <a:cs typeface="Candara"/>
              </a:rPr>
              <a:t>q</a:t>
            </a:r>
            <a:r>
              <a:rPr lang="en-US" altLang="zh-CN" sz="2000" dirty="0">
                <a:solidFill>
                  <a:srgbClr val="FF0000"/>
                </a:solidFill>
                <a:latin typeface="Candara"/>
                <a:cs typeface="Candara"/>
              </a:rPr>
              <a:t> </a:t>
            </a:r>
            <a:r>
              <a:rPr lang="en-US" altLang="zh-CN" sz="2000" dirty="0">
                <a:latin typeface="Candara"/>
                <a:cs typeface="Candara"/>
              </a:rPr>
              <a:t> is connected and it contains </a:t>
            </a:r>
            <a:r>
              <a:rPr lang="en-US" altLang="zh-CN" sz="2000" i="1" dirty="0">
                <a:solidFill>
                  <a:srgbClr val="FF0000"/>
                </a:solidFill>
                <a:latin typeface="Candara"/>
                <a:cs typeface="Candara"/>
              </a:rPr>
              <a:t>q </a:t>
            </a:r>
            <a:r>
              <a:rPr lang="en-US" altLang="zh-CN" sz="2000" dirty="0">
                <a:latin typeface="Candara"/>
                <a:cs typeface="Candara"/>
              </a:rPr>
              <a:t>;</a:t>
            </a:r>
          </a:p>
          <a:p>
            <a:pPr lvl="2"/>
            <a:r>
              <a:rPr lang="en-US" altLang="zh-CN" sz="2000" dirty="0">
                <a:latin typeface="Candara"/>
                <a:cs typeface="Candara"/>
              </a:rPr>
              <a:t>Structure cohesiveness: minimum degree ≥ </a:t>
            </a:r>
            <a:r>
              <a:rPr lang="en-US" altLang="zh-CN" sz="2000" i="1" dirty="0">
                <a:solidFill>
                  <a:srgbClr val="FF0000"/>
                </a:solidFill>
                <a:latin typeface="Candara"/>
                <a:cs typeface="Candara"/>
              </a:rPr>
              <a:t>k</a:t>
            </a:r>
            <a:r>
              <a:rPr lang="en-US" altLang="zh-CN" sz="2000" dirty="0">
                <a:solidFill>
                  <a:srgbClr val="FF0000"/>
                </a:solidFill>
                <a:latin typeface="Candara"/>
                <a:cs typeface="Candara"/>
              </a:rPr>
              <a:t> </a:t>
            </a:r>
            <a:r>
              <a:rPr lang="en-US" altLang="zh-CN" sz="2000" dirty="0">
                <a:latin typeface="Candara"/>
                <a:cs typeface="Candara"/>
              </a:rPr>
              <a:t>;</a:t>
            </a:r>
          </a:p>
          <a:p>
            <a:pPr lvl="2"/>
            <a:r>
              <a:rPr lang="en-US" altLang="zh-CN" sz="2000" dirty="0">
                <a:latin typeface="Candara"/>
                <a:cs typeface="Candara"/>
              </a:rPr>
              <a:t>Keyword cohesiveness: the number of keywords in </a:t>
            </a:r>
            <a:r>
              <a:rPr lang="en-US" altLang="zh-CN" sz="2000" i="1" dirty="0">
                <a:solidFill>
                  <a:srgbClr val="FF0000"/>
                </a:solidFill>
                <a:latin typeface="Candara"/>
                <a:cs typeface="Candara"/>
              </a:rPr>
              <a:t>S</a:t>
            </a:r>
            <a:r>
              <a:rPr lang="en-US" altLang="zh-CN" sz="2000" dirty="0">
                <a:latin typeface="Candara"/>
                <a:cs typeface="Candara"/>
              </a:rPr>
              <a:t> shared </a:t>
            </a:r>
            <a:r>
              <a:rPr lang="en-US" altLang="zh-CN" sz="2000" dirty="0" smtClean="0">
                <a:latin typeface="Candara"/>
                <a:cs typeface="Candara"/>
              </a:rPr>
              <a:t>other </a:t>
            </a:r>
            <a:r>
              <a:rPr lang="en-US" altLang="zh-CN" sz="2000" dirty="0">
                <a:latin typeface="Candara"/>
                <a:cs typeface="Candara"/>
              </a:rPr>
              <a:t>vertices in </a:t>
            </a:r>
            <a:r>
              <a:rPr lang="en-US" altLang="zh-CN" sz="2000" i="1" dirty="0" err="1">
                <a:solidFill>
                  <a:srgbClr val="FF0000"/>
                </a:solidFill>
                <a:latin typeface="Candara"/>
                <a:cs typeface="Candara"/>
              </a:rPr>
              <a:t>G</a:t>
            </a:r>
            <a:r>
              <a:rPr lang="en-US" altLang="zh-CN" sz="2000" i="1" baseline="-25000" dirty="0" err="1">
                <a:solidFill>
                  <a:srgbClr val="FF0000"/>
                </a:solidFill>
                <a:latin typeface="Candara"/>
                <a:cs typeface="Candara"/>
              </a:rPr>
              <a:t>q</a:t>
            </a:r>
            <a:r>
              <a:rPr lang="en-US" altLang="zh-CN" sz="2000" dirty="0">
                <a:solidFill>
                  <a:srgbClr val="FF0000"/>
                </a:solidFill>
                <a:latin typeface="Candara"/>
                <a:cs typeface="Candara"/>
              </a:rPr>
              <a:t> </a:t>
            </a:r>
            <a:r>
              <a:rPr lang="en-US" altLang="zh-CN" sz="2000" dirty="0">
                <a:latin typeface="Candara"/>
                <a:cs typeface="Candara"/>
              </a:rPr>
              <a:t>is maximized </a:t>
            </a:r>
          </a:p>
          <a:p>
            <a:endParaRPr lang="en-US" altLang="zh-CN" sz="2800" dirty="0">
              <a:latin typeface="Candara"/>
              <a:cs typeface="Candara"/>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038178"/>
            <a:ext cx="61150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1905000" y="4648200"/>
            <a:ext cx="2209800" cy="1295400"/>
          </a:xfrm>
          <a:prstGeom prst="ellipse">
            <a:avLst/>
          </a:prstGeom>
          <a:noFill/>
          <a:ln w="25400">
            <a:solidFill>
              <a:srgbClr val="2832F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Candara"/>
              <a:ea typeface="宋体" charset="0"/>
              <a:cs typeface="Candara"/>
            </a:endParaRPr>
          </a:p>
        </p:txBody>
      </p:sp>
      <p:sp>
        <p:nvSpPr>
          <p:cNvPr id="12" name="TextBox 11"/>
          <p:cNvSpPr txBox="1">
            <a:spLocks noChangeArrowheads="1"/>
          </p:cNvSpPr>
          <p:nvPr/>
        </p:nvSpPr>
        <p:spPr bwMode="auto">
          <a:xfrm>
            <a:off x="152400" y="5562600"/>
            <a:ext cx="19764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1800">
                <a:solidFill>
                  <a:srgbClr val="2832F8"/>
                </a:solidFill>
                <a:latin typeface="Candara"/>
                <a:cs typeface="Candara"/>
              </a:rPr>
              <a:t>Research &amp; Sports</a:t>
            </a:r>
          </a:p>
        </p:txBody>
      </p:sp>
      <p:sp>
        <p:nvSpPr>
          <p:cNvPr id="13" name="TextBox 12"/>
          <p:cNvSpPr txBox="1">
            <a:spLocks noChangeArrowheads="1"/>
          </p:cNvSpPr>
          <p:nvPr/>
        </p:nvSpPr>
        <p:spPr bwMode="auto">
          <a:xfrm>
            <a:off x="2895600" y="6335713"/>
            <a:ext cx="3936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1800" i="1">
                <a:solidFill>
                  <a:srgbClr val="2832F8"/>
                </a:solidFill>
                <a:latin typeface="Candara"/>
                <a:cs typeface="Candara"/>
              </a:rPr>
              <a:t>q</a:t>
            </a:r>
            <a:r>
              <a:rPr kumimoji="0" lang="en-US" altLang="zh-CN" sz="1800">
                <a:solidFill>
                  <a:srgbClr val="2832F8"/>
                </a:solidFill>
                <a:latin typeface="Candara"/>
                <a:cs typeface="Candara"/>
              </a:rPr>
              <a:t>=Jack, </a:t>
            </a:r>
            <a:r>
              <a:rPr kumimoji="0" lang="en-US" altLang="zh-CN" sz="1800" i="1">
                <a:solidFill>
                  <a:srgbClr val="2832F8"/>
                </a:solidFill>
                <a:latin typeface="Candara"/>
                <a:cs typeface="Candara"/>
              </a:rPr>
              <a:t>k</a:t>
            </a:r>
            <a:r>
              <a:rPr kumimoji="0" lang="en-US" altLang="zh-CN" sz="1800">
                <a:solidFill>
                  <a:srgbClr val="2832F8"/>
                </a:solidFill>
                <a:latin typeface="Candara"/>
                <a:cs typeface="Candara"/>
              </a:rPr>
              <a:t>=2, </a:t>
            </a:r>
            <a:r>
              <a:rPr kumimoji="0" lang="en-US" altLang="zh-CN" sz="1800" i="1">
                <a:solidFill>
                  <a:srgbClr val="2832F8"/>
                </a:solidFill>
                <a:latin typeface="Candara"/>
                <a:cs typeface="Candara"/>
              </a:rPr>
              <a:t>S</a:t>
            </a:r>
            <a:r>
              <a:rPr kumimoji="0" lang="en-US" altLang="zh-CN" sz="1800">
                <a:solidFill>
                  <a:srgbClr val="2832F8"/>
                </a:solidFill>
                <a:latin typeface="Candara"/>
                <a:cs typeface="Candara"/>
              </a:rPr>
              <a:t>={research, sports, tour}</a:t>
            </a:r>
          </a:p>
        </p:txBody>
      </p:sp>
      <p:sp>
        <p:nvSpPr>
          <p:cNvPr id="2" name="Oval 1"/>
          <p:cNvSpPr>
            <a:spLocks noChangeArrowheads="1"/>
          </p:cNvSpPr>
          <p:nvPr/>
        </p:nvSpPr>
        <p:spPr bwMode="auto">
          <a:xfrm>
            <a:off x="2895600" y="5715000"/>
            <a:ext cx="228600" cy="228600"/>
          </a:xfrm>
          <a:prstGeom prst="ellipse">
            <a:avLst/>
          </a:prstGeom>
          <a:solidFill>
            <a:srgbClr val="FF0000"/>
          </a:solidFill>
          <a:ln w="9525">
            <a:solidFill>
              <a:srgbClr val="4A7EBB"/>
            </a:solidFill>
            <a:round/>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Arial" panose="020B0604020202020204" pitchFamily="34" charset="0"/>
                <a:ea typeface="SimSun" panose="02010600030101010101" pitchFamily="2" charset="-122"/>
              </a:defRPr>
            </a:lvl1pPr>
            <a:lvl2pPr marL="742950" indent="-285750">
              <a:defRPr sz="2400">
                <a:solidFill>
                  <a:schemeClr val="tx1"/>
                </a:solidFill>
                <a:latin typeface="Arial" panose="020B0604020202020204" pitchFamily="34" charset="0"/>
                <a:ea typeface="SimSun" panose="02010600030101010101" pitchFamily="2" charset="-122"/>
              </a:defRPr>
            </a:lvl2pPr>
            <a:lvl3pPr marL="1143000" indent="-228600">
              <a:defRPr sz="2400">
                <a:solidFill>
                  <a:schemeClr val="tx1"/>
                </a:solidFill>
                <a:latin typeface="Arial" panose="020B0604020202020204" pitchFamily="34" charset="0"/>
                <a:ea typeface="SimSun" panose="02010600030101010101" pitchFamily="2" charset="-122"/>
              </a:defRPr>
            </a:lvl3pPr>
            <a:lvl4pPr marL="1600200" indent="-228600">
              <a:defRPr sz="2400">
                <a:solidFill>
                  <a:schemeClr val="tx1"/>
                </a:solidFill>
                <a:latin typeface="Arial" panose="020B0604020202020204" pitchFamily="34" charset="0"/>
                <a:ea typeface="SimSun" panose="02010600030101010101" pitchFamily="2" charset="-122"/>
              </a:defRPr>
            </a:lvl4pPr>
            <a:lvl5pPr marL="2057400" indent="-22860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algn="ctr">
              <a:defRPr/>
            </a:pPr>
            <a:endParaRPr lang="en-US" altLang="en-US" sz="1800" smtClean="0">
              <a:solidFill>
                <a:srgbClr val="FFFFFF"/>
              </a:solidFill>
              <a:latin typeface="Candara"/>
              <a:cs typeface="Candara"/>
            </a:endParaRPr>
          </a:p>
        </p:txBody>
      </p:sp>
      <p:sp>
        <p:nvSpPr>
          <p:cNvPr id="105480" name="TextBox 2"/>
          <p:cNvSpPr txBox="1">
            <a:spLocks noChangeArrowheads="1"/>
          </p:cNvSpPr>
          <p:nvPr/>
        </p:nvSpPr>
        <p:spPr bwMode="auto">
          <a:xfrm>
            <a:off x="6948264" y="-23019"/>
            <a:ext cx="2590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defRPr kumimoji="0">
                <a:solidFill>
                  <a:srgbClr val="00B0F0"/>
                </a:solidFill>
                <a:latin typeface="Calibri" charset="0"/>
                <a:ea typeface="SimSun" charset="0"/>
                <a:cs typeface="SimSun" charset="0"/>
              </a:defRPr>
            </a:lvl1pPr>
            <a:lvl2pPr marL="742950" indent="-285750">
              <a:defRPr kumimoji="1" sz="2400">
                <a:latin typeface="Calibri" charset="0"/>
                <a:ea typeface="SimSun" charset="0"/>
                <a:cs typeface="SimSun" charset="0"/>
              </a:defRPr>
            </a:lvl2pPr>
            <a:lvl3pPr marL="1143000" indent="-228600">
              <a:defRPr kumimoji="1" sz="2400">
                <a:latin typeface="Calibri" charset="0"/>
                <a:ea typeface="SimSun" charset="0"/>
                <a:cs typeface="SimSun" charset="0"/>
              </a:defRPr>
            </a:lvl3pPr>
            <a:lvl4pPr marL="1600200" indent="-228600">
              <a:defRPr kumimoji="1" sz="2400">
                <a:latin typeface="Calibri" charset="0"/>
                <a:ea typeface="SimSun" charset="0"/>
                <a:cs typeface="SimSun" charset="0"/>
              </a:defRPr>
            </a:lvl4pPr>
            <a:lvl5pPr marL="2057400" indent="-228600">
              <a:defRPr kumimoji="1" sz="2400">
                <a:latin typeface="Calibri" charset="0"/>
                <a:ea typeface="SimSun" charset="0"/>
                <a:cs typeface="SimSun" charset="0"/>
              </a:defRPr>
            </a:lvl5pPr>
            <a:lvl6pPr marL="2514600" indent="-228600" eaLnBrk="0" fontAlgn="base" hangingPunct="0">
              <a:spcBef>
                <a:spcPct val="0"/>
              </a:spcBef>
              <a:spcAft>
                <a:spcPct val="0"/>
              </a:spcAft>
              <a:defRPr kumimoji="1" sz="2400">
                <a:latin typeface="Calibri" charset="0"/>
                <a:ea typeface="SimSun" charset="0"/>
                <a:cs typeface="SimSun" charset="0"/>
              </a:defRPr>
            </a:lvl6pPr>
            <a:lvl7pPr marL="2971800" indent="-228600" eaLnBrk="0" fontAlgn="base" hangingPunct="0">
              <a:spcBef>
                <a:spcPct val="0"/>
              </a:spcBef>
              <a:spcAft>
                <a:spcPct val="0"/>
              </a:spcAft>
              <a:defRPr kumimoji="1" sz="2400">
                <a:latin typeface="Calibri" charset="0"/>
                <a:ea typeface="SimSun" charset="0"/>
                <a:cs typeface="SimSun" charset="0"/>
              </a:defRPr>
            </a:lvl7pPr>
            <a:lvl8pPr marL="3429000" indent="-228600" eaLnBrk="0" fontAlgn="base" hangingPunct="0">
              <a:spcBef>
                <a:spcPct val="0"/>
              </a:spcBef>
              <a:spcAft>
                <a:spcPct val="0"/>
              </a:spcAft>
              <a:defRPr kumimoji="1" sz="2400">
                <a:latin typeface="Calibri" charset="0"/>
                <a:ea typeface="SimSun" charset="0"/>
                <a:cs typeface="SimSun" charset="0"/>
              </a:defRPr>
            </a:lvl8pPr>
            <a:lvl9pPr marL="3886200" indent="-228600" eaLnBrk="0" fontAlgn="base" hangingPunct="0">
              <a:spcBef>
                <a:spcPct val="0"/>
              </a:spcBef>
              <a:spcAft>
                <a:spcPct val="0"/>
              </a:spcAft>
              <a:defRPr kumimoji="1" sz="2400">
                <a:latin typeface="Calibri" charset="0"/>
                <a:ea typeface="SimSun" charset="0"/>
                <a:cs typeface="SimSun" charset="0"/>
              </a:defRPr>
            </a:lvl9pPr>
          </a:lstStyle>
          <a:p>
            <a:r>
              <a:rPr lang="en-US" altLang="zh-CN" dirty="0"/>
              <a:t>[Fang et al. PVLDB</a:t>
            </a:r>
            <a:r>
              <a:rPr lang="en-US" dirty="0"/>
              <a:t>’</a:t>
            </a:r>
            <a:r>
              <a:rPr lang="en-US" altLang="zh-CN" dirty="0"/>
              <a:t>16</a:t>
            </a:r>
            <a:r>
              <a:rPr lang="en-US" altLang="zh-CN" dirty="0" smtClean="0"/>
              <a:t>]</a:t>
            </a:r>
            <a:endParaRPr lang="en-US" altLang="zh-CN" dirty="0"/>
          </a:p>
        </p:txBody>
      </p:sp>
    </p:spTree>
    <p:extLst>
      <p:ext uri="{BB962C8B-B14F-4D97-AF65-F5344CB8AC3E}">
        <p14:creationId xmlns:p14="http://schemas.microsoft.com/office/powerpoint/2010/main" val="1004474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8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amond(in)">
                                      <p:cBhvr>
                                        <p:cTn id="19" dur="20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amond(in)">
                                      <p:cBhvr>
                                        <p:cTn id="24" dur="2000"/>
                                        <p:tgtEl>
                                          <p:spTgt spid="13"/>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a:xfrm>
            <a:off x="755650" y="476027"/>
            <a:ext cx="8229600" cy="720725"/>
          </a:xfrm>
        </p:spPr>
        <p:txBody>
          <a:bodyPr/>
          <a:lstStyle/>
          <a:p>
            <a:r>
              <a:rPr lang="en-US" altLang="zh-CN" dirty="0">
                <a:latin typeface="Candara"/>
                <a:cs typeface="Candara"/>
              </a:rPr>
              <a:t>Attributed Community (AC)</a:t>
            </a:r>
          </a:p>
        </p:txBody>
      </p:sp>
      <p:sp>
        <p:nvSpPr>
          <p:cNvPr id="111618" name="Content Placeholder 2"/>
          <p:cNvSpPr>
            <a:spLocks noGrp="1"/>
          </p:cNvSpPr>
          <p:nvPr>
            <p:ph idx="1"/>
          </p:nvPr>
        </p:nvSpPr>
        <p:spPr>
          <a:xfrm>
            <a:off x="76200" y="1700485"/>
            <a:ext cx="8991600" cy="4968875"/>
          </a:xfrm>
        </p:spPr>
        <p:txBody>
          <a:bodyPr/>
          <a:lstStyle/>
          <a:p>
            <a:r>
              <a:rPr lang="en-US" altLang="zh-CN" dirty="0">
                <a:latin typeface="Candara"/>
                <a:cs typeface="Candara"/>
              </a:rPr>
              <a:t>In fact, Jim has 2 distinct </a:t>
            </a:r>
            <a:r>
              <a:rPr lang="en-US" altLang="zh-CN" u="sng" dirty="0">
                <a:latin typeface="Candara"/>
                <a:cs typeface="Candara"/>
              </a:rPr>
              <a:t>attributed communities (AC)</a:t>
            </a:r>
            <a:r>
              <a:rPr lang="en-US" altLang="zh-CN" b="1" dirty="0">
                <a:latin typeface="Candara"/>
                <a:cs typeface="Candara"/>
              </a:rPr>
              <a:t>.</a:t>
            </a:r>
            <a:endParaRPr lang="en-US" altLang="zh-CN" dirty="0">
              <a:latin typeface="Candara"/>
              <a:cs typeface="Candara"/>
            </a:endParaRPr>
          </a:p>
        </p:txBody>
      </p:sp>
      <p:pic>
        <p:nvPicPr>
          <p:cNvPr id="1116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2930798"/>
            <a:ext cx="84391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1"/>
          <p:cNvSpPr txBox="1">
            <a:spLocks noChangeArrowheads="1"/>
          </p:cNvSpPr>
          <p:nvPr/>
        </p:nvSpPr>
        <p:spPr bwMode="auto">
          <a:xfrm>
            <a:off x="304800" y="3902348"/>
            <a:ext cx="1371600" cy="276225"/>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000000">
                <a:alpha val="37999"/>
              </a:srgbClr>
            </a:outerShdw>
          </a:effectLst>
        </p:spPr>
        <p:txBody>
          <a:bodyPr>
            <a:spAutoFit/>
          </a:bodyPr>
          <a:lstStyle>
            <a:lvl1pPr>
              <a:defRPr kumimoji="1" sz="3200">
                <a:solidFill>
                  <a:schemeClr val="tx1"/>
                </a:solidFill>
                <a:latin typeface="Calibri" charset="0"/>
                <a:ea typeface="SimSun" charset="0"/>
                <a:cs typeface="SimSun" charset="0"/>
              </a:defRPr>
            </a:lvl1pPr>
            <a:lvl2pPr>
              <a:defRPr kumimoji="1" sz="2800">
                <a:solidFill>
                  <a:schemeClr val="tx1"/>
                </a:solidFill>
                <a:latin typeface="Calibri" charset="0"/>
                <a:ea typeface="SimSun" charset="0"/>
                <a:cs typeface="SimSun" charset="0"/>
              </a:defRPr>
            </a:lvl2pPr>
            <a:lvl3pPr>
              <a:defRPr kumimoji="1" sz="2400">
                <a:solidFill>
                  <a:schemeClr val="tx1"/>
                </a:solidFill>
                <a:latin typeface="Calibri" charset="0"/>
                <a:ea typeface="SimSun" charset="0"/>
                <a:cs typeface="SimSun" charset="0"/>
              </a:defRPr>
            </a:lvl3pPr>
            <a:lvl4pPr>
              <a:defRPr kumimoji="1" sz="2000">
                <a:solidFill>
                  <a:schemeClr val="tx1"/>
                </a:solidFill>
                <a:latin typeface="Calibri" charset="0"/>
                <a:ea typeface="SimSun" charset="0"/>
                <a:cs typeface="SimSun" charset="0"/>
              </a:defRPr>
            </a:lvl4pPr>
            <a:lvl5pPr>
              <a:defRPr kumimoji="1" sz="2000">
                <a:solidFill>
                  <a:schemeClr val="tx1"/>
                </a:solidFill>
                <a:latin typeface="Calibri" charset="0"/>
                <a:ea typeface="SimSun" charset="0"/>
                <a:cs typeface="SimSun" charset="0"/>
              </a:defRPr>
            </a:lvl5pPr>
            <a:lvl6pPr eaLnBrk="0" fontAlgn="base" hangingPunct="0">
              <a:spcAft>
                <a:spcPct val="0"/>
              </a:spcAft>
              <a:buFont typeface="Arial" charset="0"/>
              <a:buChar char="»"/>
              <a:defRPr kumimoji="1" sz="2000">
                <a:solidFill>
                  <a:schemeClr val="tx1"/>
                </a:solidFill>
                <a:latin typeface="Calibri" charset="0"/>
                <a:ea typeface="SimSun" charset="0"/>
                <a:cs typeface="SimSun" charset="0"/>
              </a:defRPr>
            </a:lvl6pPr>
            <a:lvl7pPr eaLnBrk="0" fontAlgn="base" hangingPunct="0">
              <a:spcAft>
                <a:spcPct val="0"/>
              </a:spcAft>
              <a:buFont typeface="Arial" charset="0"/>
              <a:buChar char="»"/>
              <a:defRPr kumimoji="1" sz="2000">
                <a:solidFill>
                  <a:schemeClr val="tx1"/>
                </a:solidFill>
                <a:latin typeface="Calibri" charset="0"/>
                <a:ea typeface="SimSun" charset="0"/>
                <a:cs typeface="SimSun" charset="0"/>
              </a:defRPr>
            </a:lvl7pPr>
            <a:lvl8pPr eaLnBrk="0" fontAlgn="base" hangingPunct="0">
              <a:spcAft>
                <a:spcPct val="0"/>
              </a:spcAft>
              <a:buFont typeface="Arial" charset="0"/>
              <a:buChar char="»"/>
              <a:defRPr kumimoji="1" sz="2000">
                <a:solidFill>
                  <a:schemeClr val="tx1"/>
                </a:solidFill>
                <a:latin typeface="Calibri" charset="0"/>
                <a:ea typeface="SimSun" charset="0"/>
                <a:cs typeface="SimSun" charset="0"/>
              </a:defRPr>
            </a:lvl8pPr>
            <a:lvl9pPr eaLnBrk="0" fontAlgn="base" hangingPunct="0">
              <a:spcAft>
                <a:spcPct val="0"/>
              </a:spcAft>
              <a:buFont typeface="Arial" charset="0"/>
              <a:buChar char="»"/>
              <a:defRPr kumimoji="1" sz="2000">
                <a:solidFill>
                  <a:schemeClr val="tx1"/>
                </a:solidFill>
                <a:latin typeface="Calibri" charset="0"/>
                <a:ea typeface="SimSun" charset="0"/>
                <a:cs typeface="SimSun" charset="0"/>
              </a:defRPr>
            </a:lvl9pPr>
          </a:lstStyle>
          <a:p>
            <a:pPr eaLnBrk="1" hangingPunct="1">
              <a:defRPr/>
            </a:pPr>
            <a:r>
              <a:rPr kumimoji="0" lang="en-US" altLang="zh-CN" sz="1200" smtClean="0">
                <a:solidFill>
                  <a:srgbClr val="2832F8"/>
                </a:solidFill>
                <a:latin typeface="Candara"/>
                <a:cs typeface="Candara"/>
              </a:rPr>
              <a:t>{transaction</a:t>
            </a:r>
            <a:r>
              <a:rPr kumimoji="0" lang="is-IS" altLang="zh-CN" sz="1200" smtClean="0">
                <a:solidFill>
                  <a:srgbClr val="2832F8"/>
                </a:solidFill>
                <a:latin typeface="Candara"/>
                <a:cs typeface="Candara"/>
              </a:rPr>
              <a:t>...}</a:t>
            </a:r>
            <a:endParaRPr kumimoji="0" lang="en-US" altLang="zh-CN" sz="1200" smtClean="0">
              <a:solidFill>
                <a:srgbClr val="2832F8"/>
              </a:solidFill>
              <a:latin typeface="Candara"/>
              <a:cs typeface="Candara"/>
            </a:endParaRPr>
          </a:p>
        </p:txBody>
      </p:sp>
      <p:sp>
        <p:nvSpPr>
          <p:cNvPr id="10" name="TextBox 1"/>
          <p:cNvSpPr txBox="1">
            <a:spLocks noChangeArrowheads="1"/>
          </p:cNvSpPr>
          <p:nvPr/>
        </p:nvSpPr>
        <p:spPr bwMode="auto">
          <a:xfrm>
            <a:off x="7086600" y="2654573"/>
            <a:ext cx="1219200" cy="276225"/>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000000">
                <a:alpha val="37999"/>
              </a:srgbClr>
            </a:outerShdw>
          </a:effectLst>
        </p:spPr>
        <p:txBody>
          <a:bodyPr>
            <a:spAutoFit/>
          </a:bodyPr>
          <a:lstStyle>
            <a:lvl1pPr>
              <a:defRPr kumimoji="1" sz="3200">
                <a:solidFill>
                  <a:schemeClr val="tx1"/>
                </a:solidFill>
                <a:latin typeface="Calibri" charset="0"/>
                <a:ea typeface="SimSun" charset="0"/>
                <a:cs typeface="SimSun" charset="0"/>
              </a:defRPr>
            </a:lvl1pPr>
            <a:lvl2pPr>
              <a:defRPr kumimoji="1" sz="2800">
                <a:solidFill>
                  <a:schemeClr val="tx1"/>
                </a:solidFill>
                <a:latin typeface="Calibri" charset="0"/>
                <a:ea typeface="SimSun" charset="0"/>
                <a:cs typeface="SimSun" charset="0"/>
              </a:defRPr>
            </a:lvl2pPr>
            <a:lvl3pPr>
              <a:defRPr kumimoji="1" sz="2400">
                <a:solidFill>
                  <a:schemeClr val="tx1"/>
                </a:solidFill>
                <a:latin typeface="Calibri" charset="0"/>
                <a:ea typeface="SimSun" charset="0"/>
                <a:cs typeface="SimSun" charset="0"/>
              </a:defRPr>
            </a:lvl3pPr>
            <a:lvl4pPr>
              <a:defRPr kumimoji="1" sz="2000">
                <a:solidFill>
                  <a:schemeClr val="tx1"/>
                </a:solidFill>
                <a:latin typeface="Calibri" charset="0"/>
                <a:ea typeface="SimSun" charset="0"/>
                <a:cs typeface="SimSun" charset="0"/>
              </a:defRPr>
            </a:lvl4pPr>
            <a:lvl5pPr>
              <a:defRPr kumimoji="1" sz="2000">
                <a:solidFill>
                  <a:schemeClr val="tx1"/>
                </a:solidFill>
                <a:latin typeface="Calibri" charset="0"/>
                <a:ea typeface="SimSun" charset="0"/>
                <a:cs typeface="SimSun" charset="0"/>
              </a:defRPr>
            </a:lvl5pPr>
            <a:lvl6pPr eaLnBrk="0" fontAlgn="base" hangingPunct="0">
              <a:spcAft>
                <a:spcPct val="0"/>
              </a:spcAft>
              <a:buFont typeface="Arial" charset="0"/>
              <a:buChar char="»"/>
              <a:defRPr kumimoji="1" sz="2000">
                <a:solidFill>
                  <a:schemeClr val="tx1"/>
                </a:solidFill>
                <a:latin typeface="Calibri" charset="0"/>
                <a:ea typeface="SimSun" charset="0"/>
                <a:cs typeface="SimSun" charset="0"/>
              </a:defRPr>
            </a:lvl6pPr>
            <a:lvl7pPr eaLnBrk="0" fontAlgn="base" hangingPunct="0">
              <a:spcAft>
                <a:spcPct val="0"/>
              </a:spcAft>
              <a:buFont typeface="Arial" charset="0"/>
              <a:buChar char="»"/>
              <a:defRPr kumimoji="1" sz="2000">
                <a:solidFill>
                  <a:schemeClr val="tx1"/>
                </a:solidFill>
                <a:latin typeface="Calibri" charset="0"/>
                <a:ea typeface="SimSun" charset="0"/>
                <a:cs typeface="SimSun" charset="0"/>
              </a:defRPr>
            </a:lvl7pPr>
            <a:lvl8pPr eaLnBrk="0" fontAlgn="base" hangingPunct="0">
              <a:spcAft>
                <a:spcPct val="0"/>
              </a:spcAft>
              <a:buFont typeface="Arial" charset="0"/>
              <a:buChar char="»"/>
              <a:defRPr kumimoji="1" sz="2000">
                <a:solidFill>
                  <a:schemeClr val="tx1"/>
                </a:solidFill>
                <a:latin typeface="Calibri" charset="0"/>
                <a:ea typeface="SimSun" charset="0"/>
                <a:cs typeface="SimSun" charset="0"/>
              </a:defRPr>
            </a:lvl8pPr>
            <a:lvl9pPr eaLnBrk="0" fontAlgn="base" hangingPunct="0">
              <a:spcAft>
                <a:spcPct val="0"/>
              </a:spcAft>
              <a:buFont typeface="Arial" charset="0"/>
              <a:buChar char="»"/>
              <a:defRPr kumimoji="1" sz="2000">
                <a:solidFill>
                  <a:schemeClr val="tx1"/>
                </a:solidFill>
                <a:latin typeface="Calibri" charset="0"/>
                <a:ea typeface="SimSun" charset="0"/>
                <a:cs typeface="SimSun" charset="0"/>
              </a:defRPr>
            </a:lvl9pPr>
          </a:lstStyle>
          <a:p>
            <a:pPr eaLnBrk="1" hangingPunct="1">
              <a:defRPr/>
            </a:pPr>
            <a:r>
              <a:rPr kumimoji="0" lang="en-US" altLang="zh-CN" sz="1200" smtClean="0">
                <a:solidFill>
                  <a:srgbClr val="2832F8"/>
                </a:solidFill>
                <a:latin typeface="Candara"/>
                <a:cs typeface="Candara"/>
              </a:rPr>
              <a:t>{SDSS,</a:t>
            </a:r>
            <a:r>
              <a:rPr kumimoji="0" lang="is-IS" altLang="zh-CN" sz="1200" smtClean="0">
                <a:solidFill>
                  <a:srgbClr val="2832F8"/>
                </a:solidFill>
                <a:latin typeface="Candara"/>
                <a:cs typeface="Candara"/>
              </a:rPr>
              <a:t>…}</a:t>
            </a:r>
            <a:endParaRPr kumimoji="0" lang="en-US" altLang="zh-CN" sz="1200" smtClean="0">
              <a:solidFill>
                <a:srgbClr val="2832F8"/>
              </a:solidFill>
              <a:latin typeface="Candara"/>
              <a:cs typeface="Candara"/>
            </a:endParaRPr>
          </a:p>
        </p:txBody>
      </p:sp>
      <p:sp>
        <p:nvSpPr>
          <p:cNvPr id="2" name="TextBox 1"/>
          <p:cNvSpPr txBox="1">
            <a:spLocks noChangeArrowheads="1"/>
          </p:cNvSpPr>
          <p:nvPr/>
        </p:nvSpPr>
        <p:spPr bwMode="auto">
          <a:xfrm>
            <a:off x="2895600" y="6235973"/>
            <a:ext cx="3321417" cy="369332"/>
          </a:xfrm>
          <a:prstGeom prst="rect">
            <a:avLst/>
          </a:prstGeom>
          <a:gradFill rotWithShape="1">
            <a:gsLst>
              <a:gs pos="0">
                <a:srgbClr val="E4F9FF"/>
              </a:gs>
              <a:gs pos="64999">
                <a:srgbClr val="BBEFFF"/>
              </a:gs>
              <a:gs pos="100000">
                <a:srgbClr val="9EEAFF"/>
              </a:gs>
            </a:gsLst>
            <a:lin ang="5400000" scaled="1"/>
          </a:gradFill>
          <a:ln w="9525">
            <a:solidFill>
              <a:srgbClr val="46AAC5"/>
            </a:solidFill>
            <a:miter lim="800000"/>
            <a:headEnd/>
            <a:tailEnd/>
          </a:ln>
          <a:effectLst>
            <a:outerShdw blurRad="40000" dist="20000" dir="5400000" rotWithShape="0">
              <a:srgbClr val="000000">
                <a:alpha val="37999"/>
              </a:srgbClr>
            </a:outerShdw>
          </a:effectLst>
        </p:spPr>
        <p:txBody>
          <a:bodyPr wrap="none">
            <a:spAutoFit/>
          </a:bodyPr>
          <a:lstStyle/>
          <a:p>
            <a:pPr>
              <a:defRPr/>
            </a:pPr>
            <a:r>
              <a:rPr lang="en-US" dirty="0">
                <a:solidFill>
                  <a:schemeClr val="dk1"/>
                </a:solidFill>
                <a:latin typeface="Candara"/>
                <a:ea typeface="+mn-ea"/>
                <a:cs typeface="Candara"/>
              </a:rPr>
              <a:t>Common keyword set (AC label)</a:t>
            </a:r>
          </a:p>
        </p:txBody>
      </p:sp>
      <p:cxnSp>
        <p:nvCxnSpPr>
          <p:cNvPr id="6" name="Straight Connector 5"/>
          <p:cNvCxnSpPr/>
          <p:nvPr/>
        </p:nvCxnSpPr>
        <p:spPr>
          <a:xfrm>
            <a:off x="2895600" y="5626373"/>
            <a:ext cx="762000" cy="6096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334000" y="5702573"/>
            <a:ext cx="990600" cy="5334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9572712"/>
      </p:ext>
    </p:extLst>
  </p:cSld>
  <p:clrMapOvr>
    <a:masterClrMapping/>
  </p:clrMapOvr>
  <p:transition xmlns:p14="http://schemas.microsoft.com/office/powerpoint/2010/main" spd="slow">
    <p:split orient="vert"/>
  </p:transitio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100" y="4237038"/>
            <a:ext cx="4256088"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US" dirty="0" smtClean="0">
                <a:latin typeface="Candara"/>
                <a:cs typeface="Candara"/>
              </a:rPr>
              <a:t>Community Search in Attributed Graph</a:t>
            </a:r>
            <a:endParaRPr lang="en-US" dirty="0">
              <a:latin typeface="Candara"/>
              <a:cs typeface="Candara"/>
            </a:endParaRPr>
          </a:p>
        </p:txBody>
      </p:sp>
      <p:sp>
        <p:nvSpPr>
          <p:cNvPr id="95235" name="Content Placeholder 2"/>
          <p:cNvSpPr>
            <a:spLocks noGrp="1"/>
          </p:cNvSpPr>
          <p:nvPr>
            <p:ph idx="1"/>
          </p:nvPr>
        </p:nvSpPr>
        <p:spPr>
          <a:xfrm>
            <a:off x="217488" y="1524000"/>
            <a:ext cx="8839200" cy="4602163"/>
          </a:xfrm>
        </p:spPr>
        <p:txBody>
          <a:bodyPr/>
          <a:lstStyle/>
          <a:p>
            <a:r>
              <a:rPr lang="en-US" altLang="zh-CN" sz="2400" b="1" dirty="0">
                <a:latin typeface="Candara"/>
                <a:cs typeface="Candara"/>
              </a:rPr>
              <a:t>Structure + Semantics: </a:t>
            </a:r>
            <a:r>
              <a:rPr lang="en-US" altLang="zh-CN" sz="2400" dirty="0">
                <a:latin typeface="Candara"/>
                <a:cs typeface="Candara"/>
              </a:rPr>
              <a:t>In addition to the </a:t>
            </a:r>
            <a:r>
              <a:rPr lang="en-US" altLang="zh-CN" sz="2400" b="1" dirty="0">
                <a:solidFill>
                  <a:srgbClr val="0070C0"/>
                </a:solidFill>
                <a:latin typeface="Candara"/>
                <a:cs typeface="Candara"/>
              </a:rPr>
              <a:t>network structure</a:t>
            </a:r>
            <a:r>
              <a:rPr lang="en-US" altLang="zh-CN" sz="2400" dirty="0">
                <a:latin typeface="Candara"/>
                <a:cs typeface="Candara"/>
              </a:rPr>
              <a:t>, users may aim to search for </a:t>
            </a:r>
            <a:r>
              <a:rPr lang="en-US" altLang="zh-CN" sz="2400" b="1" dirty="0">
                <a:solidFill>
                  <a:srgbClr val="C00000"/>
                </a:solidFill>
                <a:latin typeface="Candara"/>
                <a:cs typeface="Candara"/>
              </a:rPr>
              <a:t>attribute-related communities</a:t>
            </a:r>
            <a:r>
              <a:rPr lang="en-US" altLang="zh-CN" sz="2400" dirty="0">
                <a:latin typeface="Candara"/>
                <a:cs typeface="Candara"/>
              </a:rPr>
              <a:t>, or </a:t>
            </a:r>
            <a:r>
              <a:rPr lang="en-US" altLang="zh-CN" sz="2400" b="1" dirty="0">
                <a:solidFill>
                  <a:srgbClr val="C00000"/>
                </a:solidFill>
                <a:latin typeface="Candara"/>
                <a:cs typeface="Candara"/>
              </a:rPr>
              <a:t>attributed communities</a:t>
            </a:r>
            <a:r>
              <a:rPr lang="en-US" altLang="zh-CN" sz="2400" dirty="0">
                <a:latin typeface="Candara"/>
                <a:cs typeface="Candara"/>
              </a:rPr>
              <a:t>.</a:t>
            </a:r>
          </a:p>
          <a:p>
            <a:r>
              <a:rPr lang="en-US" altLang="zh-CN" sz="2400" dirty="0">
                <a:latin typeface="Candara"/>
                <a:cs typeface="Candara"/>
              </a:rPr>
              <a:t>Input: </a:t>
            </a:r>
            <a:r>
              <a:rPr lang="en-US" altLang="zh-CN" sz="2000" b="1" dirty="0">
                <a:solidFill>
                  <a:srgbClr val="0070C0"/>
                </a:solidFill>
                <a:latin typeface="Candara"/>
                <a:cs typeface="Candara"/>
              </a:rPr>
              <a:t>a graph G </a:t>
            </a:r>
            <a:r>
              <a:rPr lang="en-US" altLang="zh-CN" sz="2000" dirty="0">
                <a:latin typeface="Candara"/>
                <a:cs typeface="Candara"/>
              </a:rPr>
              <a:t>where nodes are associated with attributes</a:t>
            </a:r>
            <a:r>
              <a:rPr lang="en-US" altLang="zh-CN" sz="2000" b="1" dirty="0">
                <a:solidFill>
                  <a:srgbClr val="0070C0"/>
                </a:solidFill>
                <a:latin typeface="Candara"/>
                <a:cs typeface="Candara"/>
              </a:rPr>
              <a:t> </a:t>
            </a:r>
            <a:endParaRPr lang="en-US" altLang="zh-CN" sz="2000" b="1" dirty="0">
              <a:solidFill>
                <a:srgbClr val="000000"/>
              </a:solidFill>
              <a:latin typeface="Candara"/>
              <a:cs typeface="Candara"/>
            </a:endParaRPr>
          </a:p>
          <a:p>
            <a:pPr marL="457200" lvl="1" indent="0">
              <a:buFont typeface="Arial" charset="0"/>
              <a:buNone/>
            </a:pPr>
            <a:r>
              <a:rPr lang="en-US" altLang="zh-CN" sz="2000" b="1" dirty="0">
                <a:solidFill>
                  <a:srgbClr val="0070C0"/>
                </a:solidFill>
                <a:latin typeface="Candara"/>
                <a:cs typeface="Candara"/>
              </a:rPr>
              <a:t>an input query Q </a:t>
            </a:r>
            <a:r>
              <a:rPr lang="en-US" altLang="zh-CN" sz="2000" dirty="0">
                <a:latin typeface="Candara"/>
                <a:cs typeface="Candara"/>
              </a:rPr>
              <a:t>consisting of nodes </a:t>
            </a:r>
            <a:r>
              <a:rPr lang="en-US" altLang="zh-CN" sz="2000" dirty="0" err="1">
                <a:latin typeface="Candara"/>
                <a:cs typeface="Candara"/>
              </a:rPr>
              <a:t>V</a:t>
            </a:r>
            <a:r>
              <a:rPr lang="en-US" altLang="zh-CN" sz="2000" baseline="-25000" dirty="0" err="1">
                <a:latin typeface="Candara"/>
                <a:cs typeface="Candara"/>
              </a:rPr>
              <a:t>q</a:t>
            </a:r>
            <a:r>
              <a:rPr lang="en-US" altLang="zh-CN" sz="2000" dirty="0">
                <a:latin typeface="Candara"/>
                <a:cs typeface="Candara"/>
              </a:rPr>
              <a:t> and attributes </a:t>
            </a:r>
            <a:r>
              <a:rPr lang="en-US" altLang="zh-CN" sz="2000" dirty="0" err="1">
                <a:latin typeface="Candara"/>
                <a:cs typeface="Candara"/>
              </a:rPr>
              <a:t>W</a:t>
            </a:r>
            <a:r>
              <a:rPr lang="en-US" altLang="zh-CN" sz="2000" baseline="-25000" dirty="0" err="1">
                <a:latin typeface="Candara"/>
                <a:cs typeface="Candara"/>
              </a:rPr>
              <a:t>q</a:t>
            </a:r>
            <a:endParaRPr lang="en-US" altLang="zh-CN" sz="2400" dirty="0">
              <a:latin typeface="Candara"/>
              <a:cs typeface="Candara"/>
            </a:endParaRPr>
          </a:p>
          <a:p>
            <a:r>
              <a:rPr lang="en-US" altLang="zh-CN" sz="2400" dirty="0">
                <a:latin typeface="Candara"/>
                <a:cs typeface="Candara"/>
              </a:rPr>
              <a:t>Output: </a:t>
            </a:r>
            <a:r>
              <a:rPr lang="en-US" altLang="zh-CN" sz="2000" b="1" dirty="0">
                <a:solidFill>
                  <a:srgbClr val="00B050"/>
                </a:solidFill>
                <a:latin typeface="Candara"/>
                <a:cs typeface="Candara"/>
              </a:rPr>
              <a:t>a connected community H containing Q such that </a:t>
            </a:r>
            <a:r>
              <a:rPr lang="en-US" altLang="zh-CN" sz="2000" dirty="0">
                <a:latin typeface="Candara"/>
                <a:cs typeface="Candara"/>
              </a:rPr>
              <a:t>most</a:t>
            </a:r>
            <a:r>
              <a:rPr lang="zh-CN" altLang="en-US" sz="2000" dirty="0">
                <a:latin typeface="Candara"/>
                <a:cs typeface="Candara"/>
              </a:rPr>
              <a:t> </a:t>
            </a:r>
            <a:r>
              <a:rPr lang="en-US" altLang="zh-CN" sz="2000" dirty="0">
                <a:latin typeface="Candara"/>
                <a:cs typeface="Candara"/>
              </a:rPr>
              <a:t>community members are </a:t>
            </a:r>
            <a:r>
              <a:rPr lang="en-US" altLang="zh-CN" sz="2000" b="1" i="1" dirty="0">
                <a:solidFill>
                  <a:srgbClr val="C00000"/>
                </a:solidFill>
                <a:latin typeface="Candara"/>
                <a:cs typeface="Candara"/>
              </a:rPr>
              <a:t>densely inter-connected </a:t>
            </a:r>
            <a:r>
              <a:rPr lang="en-US" altLang="zh-CN" sz="2000" dirty="0">
                <a:latin typeface="Candara"/>
                <a:cs typeface="Candara"/>
              </a:rPr>
              <a:t>and</a:t>
            </a:r>
            <a:r>
              <a:rPr lang="en-US" altLang="zh-CN" sz="2000" b="1" i="1" dirty="0">
                <a:solidFill>
                  <a:srgbClr val="C00000"/>
                </a:solidFill>
                <a:latin typeface="Candara"/>
                <a:cs typeface="Candara"/>
              </a:rPr>
              <a:t> </a:t>
            </a:r>
            <a:r>
              <a:rPr lang="en-US" altLang="zh-CN" sz="2000" dirty="0">
                <a:latin typeface="Candara"/>
                <a:cs typeface="Candara"/>
              </a:rPr>
              <a:t>have</a:t>
            </a:r>
            <a:r>
              <a:rPr lang="en-US" altLang="zh-CN" sz="2000" b="1" i="1" dirty="0">
                <a:solidFill>
                  <a:srgbClr val="C00000"/>
                </a:solidFill>
                <a:latin typeface="Candara"/>
                <a:cs typeface="Candara"/>
              </a:rPr>
              <a:t> similar attributes</a:t>
            </a:r>
          </a:p>
          <a:p>
            <a:endParaRPr lang="en-US" altLang="zh-CN" sz="2800" dirty="0">
              <a:latin typeface="Candara"/>
              <a:cs typeface="Candara"/>
            </a:endParaRPr>
          </a:p>
        </p:txBody>
      </p:sp>
      <p:sp>
        <p:nvSpPr>
          <p:cNvPr id="95236" name="Rectangle 5"/>
          <p:cNvSpPr>
            <a:spLocks noChangeArrowheads="1"/>
          </p:cNvSpPr>
          <p:nvPr/>
        </p:nvSpPr>
        <p:spPr bwMode="auto">
          <a:xfrm>
            <a:off x="6303963" y="5378450"/>
            <a:ext cx="23510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latin typeface="Candara"/>
                <a:cs typeface="Candara"/>
              </a:rPr>
              <a:t>An example of</a:t>
            </a:r>
          </a:p>
          <a:p>
            <a:r>
              <a:rPr lang="en-US" altLang="zh-CN" b="1">
                <a:latin typeface="Candara"/>
                <a:cs typeface="Candara"/>
              </a:rPr>
              <a:t>collaboration</a:t>
            </a:r>
          </a:p>
          <a:p>
            <a:r>
              <a:rPr lang="en-US" altLang="zh-CN" b="1">
                <a:latin typeface="Candara"/>
                <a:cs typeface="Candara"/>
              </a:rPr>
              <a:t>attributed network</a:t>
            </a:r>
          </a:p>
        </p:txBody>
      </p:sp>
      <p:sp>
        <p:nvSpPr>
          <p:cNvPr id="7" name="TextBox 2"/>
          <p:cNvSpPr txBox="1">
            <a:spLocks noChangeArrowheads="1"/>
          </p:cNvSpPr>
          <p:nvPr/>
        </p:nvSpPr>
        <p:spPr bwMode="auto">
          <a:xfrm>
            <a:off x="5521325" y="90488"/>
            <a:ext cx="362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1800" dirty="0">
                <a:solidFill>
                  <a:srgbClr val="00B0F0"/>
                </a:solidFill>
              </a:rPr>
              <a:t>[Huang and </a:t>
            </a:r>
            <a:r>
              <a:rPr kumimoji="0" lang="en-US" altLang="zh-CN" sz="1800" dirty="0" err="1">
                <a:solidFill>
                  <a:srgbClr val="00B0F0"/>
                </a:solidFill>
              </a:rPr>
              <a:t>Lakshmanan</a:t>
            </a:r>
            <a:r>
              <a:rPr kumimoji="0" lang="en-US" altLang="zh-CN" sz="1800" dirty="0">
                <a:solidFill>
                  <a:srgbClr val="00B0F0"/>
                </a:solidFill>
              </a:rPr>
              <a:t>, PVLDB’17</a:t>
            </a:r>
            <a:r>
              <a:rPr kumimoji="0" lang="en-US" altLang="zh-CN" sz="1800" dirty="0" smtClean="0">
                <a:solidFill>
                  <a:srgbClr val="00B0F0"/>
                </a:solidFill>
              </a:rPr>
              <a:t>]</a:t>
            </a:r>
            <a:endParaRPr kumimoji="0" lang="en-US" altLang="zh-CN" sz="1800" dirty="0">
              <a:solidFill>
                <a:srgbClr val="00B0F0"/>
              </a:solidFill>
            </a:endParaRPr>
          </a:p>
        </p:txBody>
      </p:sp>
    </p:spTree>
    <p:extLst>
      <p:ext uri="{BB962C8B-B14F-4D97-AF65-F5344CB8AC3E}">
        <p14:creationId xmlns:p14="http://schemas.microsoft.com/office/powerpoint/2010/main" val="3499607361"/>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Community Search in Attributed Graph</a:t>
            </a:r>
            <a:endParaRPr lang="en-US" dirty="0"/>
          </a:p>
        </p:txBody>
      </p:sp>
      <p:pic>
        <p:nvPicPr>
          <p:cNvPr id="972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38" y="1535113"/>
            <a:ext cx="3789362"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905000"/>
            <a:ext cx="29686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343400"/>
            <a:ext cx="32813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4419600"/>
            <a:ext cx="29035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Rectangle 4"/>
          <p:cNvSpPr>
            <a:spLocks noChangeArrowheads="1"/>
          </p:cNvSpPr>
          <p:nvPr/>
        </p:nvSpPr>
        <p:spPr bwMode="auto">
          <a:xfrm>
            <a:off x="990600" y="3744913"/>
            <a:ext cx="335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0070C0"/>
                </a:solidFill>
              </a:rPr>
              <a:t>An example attributed graph G</a:t>
            </a:r>
          </a:p>
        </p:txBody>
      </p:sp>
      <p:sp>
        <p:nvSpPr>
          <p:cNvPr id="97289" name="TextBox 2"/>
          <p:cNvSpPr txBox="1">
            <a:spLocks noChangeArrowheads="1"/>
          </p:cNvSpPr>
          <p:nvPr/>
        </p:nvSpPr>
        <p:spPr bwMode="auto">
          <a:xfrm>
            <a:off x="5521325" y="90488"/>
            <a:ext cx="362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1800" dirty="0">
                <a:solidFill>
                  <a:srgbClr val="00B0F0"/>
                </a:solidFill>
              </a:rPr>
              <a:t>[Huang and </a:t>
            </a:r>
            <a:r>
              <a:rPr kumimoji="0" lang="en-US" altLang="zh-CN" sz="1800" dirty="0" err="1">
                <a:solidFill>
                  <a:srgbClr val="00B0F0"/>
                </a:solidFill>
              </a:rPr>
              <a:t>Lakshmanan</a:t>
            </a:r>
            <a:r>
              <a:rPr kumimoji="0" lang="en-US" altLang="zh-CN" sz="1800" dirty="0">
                <a:solidFill>
                  <a:srgbClr val="00B0F0"/>
                </a:solidFill>
              </a:rPr>
              <a:t>, PVLDB’17</a:t>
            </a:r>
            <a:r>
              <a:rPr kumimoji="0" lang="en-US" altLang="zh-CN" sz="1800" dirty="0" smtClean="0">
                <a:solidFill>
                  <a:srgbClr val="00B0F0"/>
                </a:solidFill>
              </a:rPr>
              <a:t>]</a:t>
            </a:r>
            <a:endParaRPr kumimoji="0" lang="en-US" altLang="zh-CN" sz="1800" dirty="0">
              <a:solidFill>
                <a:srgbClr val="00B0F0"/>
              </a:solidFill>
            </a:endParaRPr>
          </a:p>
        </p:txBody>
      </p:sp>
    </p:spTree>
    <p:extLst>
      <p:ext uri="{BB962C8B-B14F-4D97-AF65-F5344CB8AC3E}">
        <p14:creationId xmlns:p14="http://schemas.microsoft.com/office/powerpoint/2010/main" val="157297477"/>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rcRect t="-24446" b="-24446"/>
          <a:stretch>
            <a:fillRect/>
          </a:stretch>
        </p:blipFill>
        <p:spPr>
          <a:xfrm>
            <a:off x="611560" y="1988840"/>
            <a:ext cx="8075240" cy="4441071"/>
          </a:xfrm>
        </p:spPr>
      </p:pic>
      <p:sp>
        <p:nvSpPr>
          <p:cNvPr id="5" name="Title 1"/>
          <p:cNvSpPr txBox="1">
            <a:spLocks/>
          </p:cNvSpPr>
          <p:nvPr/>
        </p:nvSpPr>
        <p:spPr>
          <a:xfrm>
            <a:off x="539552" y="26977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baseline="0">
                <a:solidFill>
                  <a:srgbClr val="002060"/>
                </a:solidFill>
                <a:latin typeface="Candara" pitchFamily="34" charset="0"/>
                <a:ea typeface="+mj-ea"/>
                <a:cs typeface="+mj-cs"/>
              </a:defRPr>
            </a:lvl1pPr>
          </a:lstStyle>
          <a:p>
            <a:pPr>
              <a:defRPr/>
            </a:pPr>
            <a:r>
              <a:rPr lang="en-US" dirty="0" smtClean="0">
                <a:latin typeface="Candara"/>
                <a:cs typeface="Candara"/>
              </a:rPr>
              <a:t>Community Search in Attributed Graph</a:t>
            </a:r>
            <a:endParaRPr lang="en-US" dirty="0">
              <a:latin typeface="Candara"/>
              <a:cs typeface="Candara"/>
            </a:endParaRPr>
          </a:p>
        </p:txBody>
      </p:sp>
      <p:sp>
        <p:nvSpPr>
          <p:cNvPr id="6" name="TextBox 2"/>
          <p:cNvSpPr txBox="1">
            <a:spLocks noChangeArrowheads="1"/>
          </p:cNvSpPr>
          <p:nvPr/>
        </p:nvSpPr>
        <p:spPr bwMode="auto">
          <a:xfrm>
            <a:off x="5603677" y="90488"/>
            <a:ext cx="362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1800" dirty="0">
                <a:solidFill>
                  <a:srgbClr val="00B0F0"/>
                </a:solidFill>
              </a:rPr>
              <a:t>[Huang and </a:t>
            </a:r>
            <a:r>
              <a:rPr kumimoji="0" lang="en-US" altLang="zh-CN" sz="1800" dirty="0" err="1">
                <a:solidFill>
                  <a:srgbClr val="00B0F0"/>
                </a:solidFill>
              </a:rPr>
              <a:t>Lakshmanan</a:t>
            </a:r>
            <a:r>
              <a:rPr kumimoji="0" lang="en-US" altLang="zh-CN" sz="1800" dirty="0">
                <a:solidFill>
                  <a:srgbClr val="00B0F0"/>
                </a:solidFill>
              </a:rPr>
              <a:t>, PVLDB’17</a:t>
            </a:r>
            <a:r>
              <a:rPr kumimoji="0" lang="en-US" altLang="zh-CN" sz="1800" dirty="0" smtClean="0">
                <a:solidFill>
                  <a:srgbClr val="00B0F0"/>
                </a:solidFill>
              </a:rPr>
              <a:t>]</a:t>
            </a:r>
            <a:endParaRPr kumimoji="0" lang="en-US" altLang="zh-CN" sz="1800" dirty="0">
              <a:solidFill>
                <a:srgbClr val="00B0F0"/>
              </a:solidFill>
            </a:endParaRPr>
          </a:p>
        </p:txBody>
      </p:sp>
      <p:sp>
        <p:nvSpPr>
          <p:cNvPr id="7" name="Content Placeholder 2"/>
          <p:cNvSpPr txBox="1">
            <a:spLocks/>
          </p:cNvSpPr>
          <p:nvPr/>
        </p:nvSpPr>
        <p:spPr>
          <a:xfrm>
            <a:off x="76200" y="1700485"/>
            <a:ext cx="8991600" cy="49688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600" kern="1200" baseline="0">
                <a:solidFill>
                  <a:schemeClr val="tx1"/>
                </a:solidFill>
                <a:latin typeface="Candara" pitchFamily="34" charset="0"/>
                <a:ea typeface="+mn-ea"/>
                <a:cs typeface="+mn-cs"/>
              </a:defRPr>
            </a:lvl1pPr>
            <a:lvl2pPr marL="742950" indent="-285750" algn="l" defTabSz="914400" rtl="0" eaLnBrk="1" latinLnBrk="0" hangingPunct="1">
              <a:spcBef>
                <a:spcPct val="20000"/>
              </a:spcBef>
              <a:buFont typeface="Arial" pitchFamily="34" charset="0"/>
              <a:buChar char="–"/>
              <a:defRPr sz="2200" b="0" kern="1200" baseline="0">
                <a:solidFill>
                  <a:schemeClr val="tx1"/>
                </a:solidFill>
                <a:latin typeface="Candar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Candar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dirty="0" smtClean="0">
                <a:solidFill>
                  <a:srgbClr val="0000FF"/>
                </a:solidFill>
                <a:latin typeface="Candara"/>
                <a:cs typeface="Candara"/>
              </a:rPr>
              <a:t>Case</a:t>
            </a:r>
            <a:r>
              <a:rPr lang="zh-CN" altLang="en-US" dirty="0" smtClean="0">
                <a:solidFill>
                  <a:srgbClr val="0000FF"/>
                </a:solidFill>
                <a:latin typeface="Candara"/>
                <a:cs typeface="Candara"/>
              </a:rPr>
              <a:t> </a:t>
            </a:r>
            <a:r>
              <a:rPr lang="en-US" altLang="zh-CN" dirty="0" smtClean="0">
                <a:solidFill>
                  <a:srgbClr val="0000FF"/>
                </a:solidFill>
                <a:latin typeface="Candara"/>
                <a:cs typeface="Candara"/>
              </a:rPr>
              <a:t>study</a:t>
            </a:r>
            <a:r>
              <a:rPr lang="zh-CN" altLang="en-US" dirty="0" smtClean="0">
                <a:solidFill>
                  <a:srgbClr val="0000FF"/>
                </a:solidFill>
                <a:latin typeface="Candara"/>
                <a:cs typeface="Candara"/>
              </a:rPr>
              <a:t> </a:t>
            </a:r>
            <a:r>
              <a:rPr lang="en-US" altLang="zh-CN" dirty="0" smtClean="0">
                <a:solidFill>
                  <a:srgbClr val="0000FF"/>
                </a:solidFill>
                <a:latin typeface="Candara"/>
                <a:cs typeface="Candara"/>
              </a:rPr>
              <a:t>in</a:t>
            </a:r>
            <a:r>
              <a:rPr lang="zh-CN" altLang="en-US" dirty="0" smtClean="0">
                <a:solidFill>
                  <a:srgbClr val="0000FF"/>
                </a:solidFill>
                <a:latin typeface="Candara"/>
                <a:cs typeface="Candara"/>
              </a:rPr>
              <a:t> </a:t>
            </a:r>
            <a:r>
              <a:rPr lang="en-US" altLang="zh-CN" dirty="0" smtClean="0">
                <a:solidFill>
                  <a:srgbClr val="0000FF"/>
                </a:solidFill>
                <a:latin typeface="Candara"/>
                <a:cs typeface="Candara"/>
              </a:rPr>
              <a:t>the</a:t>
            </a:r>
            <a:r>
              <a:rPr lang="zh-CN" altLang="en-US" dirty="0" smtClean="0">
                <a:solidFill>
                  <a:srgbClr val="0000FF"/>
                </a:solidFill>
                <a:latin typeface="Candara"/>
                <a:cs typeface="Candara"/>
              </a:rPr>
              <a:t> </a:t>
            </a:r>
            <a:r>
              <a:rPr lang="en-US" altLang="zh-CN" dirty="0" smtClean="0">
                <a:solidFill>
                  <a:srgbClr val="0000FF"/>
                </a:solidFill>
                <a:latin typeface="Candara"/>
                <a:cs typeface="Candara"/>
              </a:rPr>
              <a:t>PPI</a:t>
            </a:r>
            <a:r>
              <a:rPr lang="zh-CN" altLang="en-US" dirty="0" smtClean="0">
                <a:solidFill>
                  <a:srgbClr val="0000FF"/>
                </a:solidFill>
                <a:latin typeface="Candara"/>
                <a:cs typeface="Candara"/>
              </a:rPr>
              <a:t> </a:t>
            </a:r>
            <a:r>
              <a:rPr lang="en-US" altLang="zh-CN" dirty="0" smtClean="0">
                <a:solidFill>
                  <a:srgbClr val="0000FF"/>
                </a:solidFill>
                <a:latin typeface="Candara"/>
                <a:cs typeface="Candara"/>
              </a:rPr>
              <a:t>network</a:t>
            </a:r>
          </a:p>
          <a:p>
            <a:pPr marL="0" indent="0">
              <a:buNone/>
            </a:pPr>
            <a:r>
              <a:rPr lang="zh-CN" altLang="en-US" sz="2800" baseline="30000" dirty="0" smtClean="0">
                <a:latin typeface="Candara"/>
                <a:cs typeface="Candara"/>
              </a:rPr>
              <a:t>        </a:t>
            </a:r>
            <a:r>
              <a:rPr lang="en-US" altLang="zh-CN" sz="2800" baseline="30000" dirty="0" smtClean="0">
                <a:latin typeface="Candara"/>
                <a:cs typeface="Candara"/>
              </a:rPr>
              <a:t>Q </a:t>
            </a:r>
            <a:r>
              <a:rPr lang="en-US" altLang="zh-CN" sz="2800" baseline="30000" dirty="0">
                <a:latin typeface="Candara"/>
                <a:cs typeface="Candara"/>
              </a:rPr>
              <a:t>= ({</a:t>
            </a:r>
            <a:r>
              <a:rPr lang="en-US" altLang="zh-CN" sz="2800" baseline="30000" dirty="0" smtClean="0">
                <a:latin typeface="Candara"/>
                <a:cs typeface="Candara"/>
              </a:rPr>
              <a:t>q1, q2}</a:t>
            </a:r>
            <a:r>
              <a:rPr lang="en-US" altLang="zh-CN" sz="2800" baseline="30000" dirty="0">
                <a:latin typeface="Candara"/>
                <a:cs typeface="Candara"/>
              </a:rPr>
              <a:t>, </a:t>
            </a:r>
            <a:r>
              <a:rPr lang="en-US" altLang="zh-CN" sz="2800" baseline="30000" dirty="0" smtClean="0">
                <a:latin typeface="Candara"/>
                <a:cs typeface="Candara"/>
              </a:rPr>
              <a:t>{w1, w2}</a:t>
            </a:r>
            <a:r>
              <a:rPr lang="en-US" altLang="zh-CN" sz="2800" baseline="30000" dirty="0">
                <a:latin typeface="Candara"/>
                <a:cs typeface="Candara"/>
              </a:rPr>
              <a:t>) </a:t>
            </a:r>
            <a:endParaRPr lang="en-US" altLang="zh-CN" sz="2800" baseline="30000" dirty="0" smtClean="0">
              <a:latin typeface="Candara"/>
              <a:cs typeface="Candara"/>
            </a:endParaRPr>
          </a:p>
          <a:p>
            <a:pPr marL="0" indent="0">
              <a:buNone/>
            </a:pPr>
            <a:r>
              <a:rPr lang="zh-CN" altLang="en-US" sz="2800" baseline="30000" dirty="0" smtClean="0">
                <a:latin typeface="Candara"/>
                <a:cs typeface="Candara"/>
              </a:rPr>
              <a:t>    </a:t>
            </a:r>
            <a:r>
              <a:rPr lang="en-US" altLang="zh-CN" sz="2800" baseline="30000" dirty="0" smtClean="0">
                <a:latin typeface="Candara"/>
                <a:cs typeface="Candara"/>
              </a:rPr>
              <a:t>q1= </a:t>
            </a:r>
            <a:r>
              <a:rPr lang="en-US" altLang="zh-CN" sz="2800" baseline="30000" dirty="0">
                <a:latin typeface="Candara"/>
                <a:cs typeface="Candara"/>
              </a:rPr>
              <a:t>854277</a:t>
            </a:r>
            <a:r>
              <a:rPr lang="en-US" altLang="zh-CN" sz="2800" baseline="30000" dirty="0" smtClean="0">
                <a:latin typeface="Candara"/>
                <a:cs typeface="Candara"/>
              </a:rPr>
              <a:t>,</a:t>
            </a:r>
            <a:r>
              <a:rPr lang="zh-CN" altLang="en-US" sz="2800" baseline="30000" dirty="0" smtClean="0">
                <a:latin typeface="Candara"/>
                <a:cs typeface="Candara"/>
              </a:rPr>
              <a:t> </a:t>
            </a:r>
            <a:r>
              <a:rPr lang="en-US" altLang="zh-CN" sz="2800" baseline="30000" dirty="0" smtClean="0">
                <a:latin typeface="Candara"/>
                <a:cs typeface="Candara"/>
              </a:rPr>
              <a:t>q2= </a:t>
            </a:r>
            <a:r>
              <a:rPr lang="en-US" altLang="zh-CN" sz="2800" baseline="30000" dirty="0">
                <a:latin typeface="Candara"/>
                <a:cs typeface="Candara"/>
              </a:rPr>
              <a:t>856100 and </a:t>
            </a:r>
            <a:r>
              <a:rPr lang="en-US" altLang="zh-CN" sz="2800" baseline="30000" dirty="0" smtClean="0">
                <a:latin typeface="Candara"/>
                <a:cs typeface="Candara"/>
              </a:rPr>
              <a:t>w1= </a:t>
            </a:r>
            <a:r>
              <a:rPr lang="en-US" altLang="zh-CN" sz="2800" baseline="30000" dirty="0">
                <a:latin typeface="Candara"/>
                <a:cs typeface="Candara"/>
              </a:rPr>
              <a:t>“GO:0001009”, </a:t>
            </a:r>
            <a:r>
              <a:rPr lang="en-US" altLang="zh-CN" sz="2800" baseline="30000" dirty="0" smtClean="0">
                <a:latin typeface="Candara"/>
                <a:cs typeface="Candara"/>
              </a:rPr>
              <a:t>w2=</a:t>
            </a:r>
            <a:r>
              <a:rPr lang="en-US" altLang="zh-CN" sz="2800" baseline="30000" dirty="0">
                <a:latin typeface="Candara"/>
                <a:cs typeface="Candara"/>
              </a:rPr>
              <a:t>“GO:0001041”</a:t>
            </a:r>
            <a:endParaRPr lang="zh-CN" altLang="en-US" sz="2800" dirty="0">
              <a:latin typeface="Candara"/>
              <a:cs typeface="Candara"/>
            </a:endParaRPr>
          </a:p>
          <a:p>
            <a:endParaRPr lang="en-US" altLang="zh-CN" dirty="0">
              <a:solidFill>
                <a:srgbClr val="0000FF"/>
              </a:solidFill>
              <a:latin typeface="Candara"/>
              <a:cs typeface="Candara"/>
            </a:endParaRPr>
          </a:p>
        </p:txBody>
      </p:sp>
    </p:spTree>
    <p:extLst>
      <p:ext uri="{BB962C8B-B14F-4D97-AF65-F5344CB8AC3E}">
        <p14:creationId xmlns:p14="http://schemas.microsoft.com/office/powerpoint/2010/main" val="961640924"/>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Keyword</a:t>
            </a:r>
            <a:r>
              <a:rPr lang="zh-CN" altLang="en-US" dirty="0" smtClean="0"/>
              <a:t> </a:t>
            </a:r>
            <a:r>
              <a:rPr lang="en-US" altLang="zh-CN" dirty="0" smtClean="0"/>
              <a:t>based</a:t>
            </a:r>
            <a:r>
              <a:rPr lang="zh-CN" altLang="en-US" dirty="0" smtClean="0"/>
              <a:t> </a:t>
            </a:r>
            <a:r>
              <a:rPr lang="en-US" altLang="zh-CN" dirty="0" smtClean="0"/>
              <a:t>Community</a:t>
            </a:r>
            <a:r>
              <a:rPr lang="zh-CN" altLang="en-US" dirty="0" smtClean="0"/>
              <a:t> </a:t>
            </a:r>
            <a:r>
              <a:rPr lang="en-US" altLang="zh-CN" dirty="0" smtClean="0"/>
              <a:t>Search</a:t>
            </a:r>
            <a:endParaRPr lang="en-US" dirty="0"/>
          </a:p>
        </p:txBody>
      </p:sp>
      <p:sp>
        <p:nvSpPr>
          <p:cNvPr id="97289" name="TextBox 2"/>
          <p:cNvSpPr txBox="1">
            <a:spLocks noChangeArrowheads="1"/>
          </p:cNvSpPr>
          <p:nvPr/>
        </p:nvSpPr>
        <p:spPr bwMode="auto">
          <a:xfrm>
            <a:off x="7020272" y="73645"/>
            <a:ext cx="362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1800" dirty="0" smtClean="0">
                <a:solidFill>
                  <a:srgbClr val="00B0F0"/>
                </a:solidFill>
              </a:rPr>
              <a:t>[Zhu</a:t>
            </a:r>
            <a:r>
              <a:rPr kumimoji="0" lang="zh-CN" altLang="en-US" sz="1800" dirty="0" smtClean="0">
                <a:solidFill>
                  <a:srgbClr val="00B0F0"/>
                </a:solidFill>
              </a:rPr>
              <a:t> </a:t>
            </a:r>
            <a:r>
              <a:rPr kumimoji="0" lang="en-US" altLang="zh-CN" sz="1800" dirty="0" smtClean="0">
                <a:solidFill>
                  <a:srgbClr val="00B0F0"/>
                </a:solidFill>
              </a:rPr>
              <a:t>et</a:t>
            </a:r>
            <a:r>
              <a:rPr kumimoji="0" lang="zh-CN" altLang="en-US" sz="1800" dirty="0" smtClean="0">
                <a:solidFill>
                  <a:srgbClr val="00B0F0"/>
                </a:solidFill>
              </a:rPr>
              <a:t> </a:t>
            </a:r>
            <a:r>
              <a:rPr kumimoji="0" lang="en-US" altLang="zh-CN" sz="1800" dirty="0" smtClean="0">
                <a:solidFill>
                  <a:srgbClr val="00B0F0"/>
                </a:solidFill>
              </a:rPr>
              <a:t>al. ICDE’18]</a:t>
            </a:r>
            <a:endParaRPr kumimoji="0" lang="en-US" altLang="zh-CN" sz="1800" dirty="0">
              <a:solidFill>
                <a:srgbClr val="00B0F0"/>
              </a:solidFill>
            </a:endParaRPr>
          </a:p>
        </p:txBody>
      </p:sp>
      <p:sp>
        <p:nvSpPr>
          <p:cNvPr id="10" name="Content Placeholder 2"/>
          <p:cNvSpPr>
            <a:spLocks noGrp="1"/>
          </p:cNvSpPr>
          <p:nvPr>
            <p:ph idx="1"/>
          </p:nvPr>
        </p:nvSpPr>
        <p:spPr>
          <a:xfrm>
            <a:off x="468313" y="1556469"/>
            <a:ext cx="8207375" cy="4968875"/>
          </a:xfrm>
        </p:spPr>
        <p:txBody>
          <a:bodyPr/>
          <a:lstStyle/>
          <a:p>
            <a:pPr>
              <a:spcBef>
                <a:spcPts val="475"/>
              </a:spcBef>
            </a:pPr>
            <a:r>
              <a:rPr lang="en-US" altLang="zh-CN" sz="2800" dirty="0" smtClean="0">
                <a:latin typeface="Candara"/>
                <a:cs typeface="Candara"/>
              </a:rPr>
              <a:t>Given </a:t>
            </a:r>
            <a:r>
              <a:rPr lang="en-US" altLang="zh-CN" sz="2800" dirty="0">
                <a:latin typeface="Candara"/>
                <a:cs typeface="Candara"/>
              </a:rPr>
              <a:t>a graph </a:t>
            </a:r>
            <a:r>
              <a:rPr lang="en-US" altLang="zh-CN" sz="2800" i="1" dirty="0" smtClean="0">
                <a:solidFill>
                  <a:srgbClr val="FF0000"/>
                </a:solidFill>
                <a:latin typeface="Candara"/>
                <a:cs typeface="Candara"/>
              </a:rPr>
              <a:t>G</a:t>
            </a:r>
            <a:r>
              <a:rPr lang="en-US" altLang="zh-CN" sz="2800" dirty="0" smtClean="0">
                <a:latin typeface="Candara"/>
                <a:cs typeface="Candara"/>
              </a:rPr>
              <a:t>, </a:t>
            </a:r>
            <a:r>
              <a:rPr lang="en-US" altLang="zh-CN" sz="2800" dirty="0">
                <a:latin typeface="Candara"/>
                <a:cs typeface="Candara"/>
              </a:rPr>
              <a:t>a set </a:t>
            </a:r>
            <a:r>
              <a:rPr lang="en-US" altLang="zh-CN" sz="2800" i="1" dirty="0">
                <a:solidFill>
                  <a:srgbClr val="FF0000"/>
                </a:solidFill>
                <a:latin typeface="Candara"/>
                <a:cs typeface="Candara"/>
              </a:rPr>
              <a:t>S</a:t>
            </a:r>
            <a:r>
              <a:rPr lang="en-US" altLang="zh-CN" sz="2800" dirty="0">
                <a:latin typeface="Candara"/>
                <a:cs typeface="Candara"/>
              </a:rPr>
              <a:t> of </a:t>
            </a:r>
            <a:r>
              <a:rPr lang="en-US" altLang="zh-CN" sz="2800" dirty="0" smtClean="0">
                <a:latin typeface="Candara"/>
                <a:cs typeface="Candara"/>
              </a:rPr>
              <a:t>keywords,</a:t>
            </a:r>
            <a:r>
              <a:rPr lang="zh-CN" altLang="en-US" sz="2800" dirty="0" smtClean="0">
                <a:latin typeface="Candara"/>
                <a:cs typeface="Candara"/>
              </a:rPr>
              <a:t> </a:t>
            </a:r>
            <a:r>
              <a:rPr lang="en-US" altLang="zh-CN" sz="2800" dirty="0" smtClean="0">
                <a:latin typeface="Candara"/>
                <a:cs typeface="Candara"/>
              </a:rPr>
              <a:t>find</a:t>
            </a:r>
            <a:r>
              <a:rPr lang="zh-CN" altLang="en-US" sz="2800" dirty="0" smtClean="0">
                <a:latin typeface="Candara"/>
                <a:cs typeface="Candara"/>
              </a:rPr>
              <a:t> </a:t>
            </a:r>
            <a:r>
              <a:rPr lang="en-US" altLang="zh-CN" sz="2800" dirty="0" smtClean="0">
                <a:latin typeface="Candara"/>
                <a:cs typeface="Candara"/>
              </a:rPr>
              <a:t>the</a:t>
            </a:r>
            <a:r>
              <a:rPr lang="zh-CN" altLang="en-US" sz="2800" dirty="0" smtClean="0">
                <a:latin typeface="Candara"/>
                <a:cs typeface="Candara"/>
              </a:rPr>
              <a:t> </a:t>
            </a:r>
            <a:r>
              <a:rPr lang="en-US" altLang="zh-CN" sz="2800" dirty="0" err="1" smtClean="0">
                <a:latin typeface="Candara"/>
                <a:cs typeface="Candara"/>
              </a:rPr>
              <a:t>minal</a:t>
            </a:r>
            <a:r>
              <a:rPr lang="zh-CN" altLang="en-US" sz="2800" dirty="0" smtClean="0">
                <a:latin typeface="Candara"/>
                <a:cs typeface="Candara"/>
              </a:rPr>
              <a:t> </a:t>
            </a:r>
            <a:r>
              <a:rPr lang="en-US" altLang="zh-CN" sz="2800" dirty="0" smtClean="0">
                <a:latin typeface="Candara"/>
                <a:cs typeface="Candara"/>
              </a:rPr>
              <a:t>dense</a:t>
            </a:r>
            <a:r>
              <a:rPr lang="zh-CN" altLang="en-US" sz="2800" dirty="0" smtClean="0">
                <a:latin typeface="Candara"/>
                <a:cs typeface="Candara"/>
              </a:rPr>
              <a:t> </a:t>
            </a:r>
            <a:r>
              <a:rPr lang="en-US" altLang="zh-CN" sz="2800" dirty="0" smtClean="0">
                <a:latin typeface="Candara"/>
                <a:cs typeface="Candara"/>
              </a:rPr>
              <a:t>truss</a:t>
            </a:r>
            <a:r>
              <a:rPr lang="zh-CN" altLang="en-US" sz="2800" dirty="0" smtClean="0">
                <a:latin typeface="Candara"/>
                <a:cs typeface="Candara"/>
              </a:rPr>
              <a:t> </a:t>
            </a:r>
            <a:r>
              <a:rPr lang="en-US" altLang="zh-CN" sz="2800" dirty="0" smtClean="0">
                <a:latin typeface="Candara"/>
                <a:cs typeface="Candara"/>
              </a:rPr>
              <a:t>that</a:t>
            </a:r>
            <a:r>
              <a:rPr lang="zh-CN" altLang="en-US" sz="2800" dirty="0" smtClean="0">
                <a:latin typeface="Candara"/>
                <a:cs typeface="Candara"/>
              </a:rPr>
              <a:t> </a:t>
            </a:r>
            <a:r>
              <a:rPr lang="en-US" altLang="zh-CN" sz="2800" dirty="0" smtClean="0">
                <a:latin typeface="Candara"/>
                <a:cs typeface="Candara"/>
              </a:rPr>
              <a:t>containing</a:t>
            </a:r>
            <a:r>
              <a:rPr lang="zh-CN" altLang="en-US" sz="2800" dirty="0" smtClean="0">
                <a:latin typeface="Candara"/>
                <a:cs typeface="Candara"/>
              </a:rPr>
              <a:t> </a:t>
            </a:r>
            <a:r>
              <a:rPr lang="en-US" altLang="zh-CN" sz="2800" dirty="0" smtClean="0">
                <a:latin typeface="Candara"/>
                <a:cs typeface="Candara"/>
              </a:rPr>
              <a:t>the</a:t>
            </a:r>
            <a:r>
              <a:rPr lang="zh-CN" altLang="en-US" sz="2800" dirty="0" smtClean="0">
                <a:latin typeface="Candara"/>
                <a:cs typeface="Candara"/>
              </a:rPr>
              <a:t> </a:t>
            </a:r>
            <a:r>
              <a:rPr lang="en-US" altLang="zh-CN" sz="2800" dirty="0" smtClean="0">
                <a:latin typeface="Candara"/>
                <a:cs typeface="Candara"/>
              </a:rPr>
              <a:t>keywords</a:t>
            </a:r>
            <a:r>
              <a:rPr lang="zh-CN" altLang="zh-CN" sz="2800" dirty="0" smtClean="0">
                <a:latin typeface="Candara"/>
                <a:cs typeface="Candara"/>
              </a:rPr>
              <a:t>.</a:t>
            </a:r>
            <a:endParaRPr lang="en-US" altLang="zh-CN" sz="2800" dirty="0" smtClean="0">
              <a:latin typeface="Candara"/>
              <a:cs typeface="Candara"/>
            </a:endParaRPr>
          </a:p>
          <a:p>
            <a:pPr>
              <a:spcBef>
                <a:spcPts val="475"/>
              </a:spcBef>
            </a:pPr>
            <a:endParaRPr lang="en-US" altLang="zh-CN" sz="2800" dirty="0" smtClean="0">
              <a:solidFill>
                <a:srgbClr val="0000FF"/>
              </a:solidFill>
              <a:latin typeface="Candara"/>
              <a:cs typeface="Candara"/>
            </a:endParaRPr>
          </a:p>
          <a:p>
            <a:pPr>
              <a:spcBef>
                <a:spcPts val="475"/>
              </a:spcBef>
            </a:pPr>
            <a:r>
              <a:rPr lang="en-US" altLang="zh-CN" sz="2800" dirty="0" smtClean="0">
                <a:solidFill>
                  <a:srgbClr val="0000FF"/>
                </a:solidFill>
                <a:latin typeface="Candara"/>
                <a:cs typeface="Candara"/>
              </a:rPr>
              <a:t>Note</a:t>
            </a:r>
            <a:r>
              <a:rPr lang="zh-CN" altLang="en-US" sz="2800" dirty="0" smtClean="0">
                <a:solidFill>
                  <a:srgbClr val="0000FF"/>
                </a:solidFill>
                <a:latin typeface="Candara"/>
                <a:cs typeface="Candara"/>
              </a:rPr>
              <a:t> </a:t>
            </a:r>
            <a:r>
              <a:rPr lang="en-US" altLang="zh-CN" sz="2800" dirty="0" smtClean="0">
                <a:solidFill>
                  <a:srgbClr val="0000FF"/>
                </a:solidFill>
                <a:latin typeface="Candara"/>
                <a:cs typeface="Candara"/>
              </a:rPr>
              <a:t>that</a:t>
            </a:r>
            <a:r>
              <a:rPr lang="zh-CN" altLang="en-US" sz="2800" dirty="0">
                <a:solidFill>
                  <a:srgbClr val="0000FF"/>
                </a:solidFill>
                <a:latin typeface="Candara"/>
                <a:cs typeface="Candara"/>
              </a:rPr>
              <a:t> </a:t>
            </a:r>
            <a:r>
              <a:rPr lang="en-US" altLang="zh-CN" sz="2800" dirty="0" smtClean="0">
                <a:solidFill>
                  <a:srgbClr val="0000FF"/>
                </a:solidFill>
                <a:latin typeface="Candara"/>
                <a:cs typeface="Candara"/>
              </a:rPr>
              <a:t>the</a:t>
            </a:r>
            <a:r>
              <a:rPr lang="zh-CN" altLang="en-US" sz="2800" dirty="0" smtClean="0">
                <a:solidFill>
                  <a:srgbClr val="0000FF"/>
                </a:solidFill>
                <a:latin typeface="Candara"/>
                <a:cs typeface="Candara"/>
              </a:rPr>
              <a:t> </a:t>
            </a:r>
            <a:r>
              <a:rPr lang="en-US" altLang="zh-CN" sz="2800" dirty="0" smtClean="0">
                <a:solidFill>
                  <a:srgbClr val="0000FF"/>
                </a:solidFill>
                <a:latin typeface="Candara"/>
                <a:cs typeface="Candara"/>
              </a:rPr>
              <a:t>there</a:t>
            </a:r>
            <a:r>
              <a:rPr lang="zh-CN" altLang="en-US" sz="2800" dirty="0" smtClean="0">
                <a:solidFill>
                  <a:srgbClr val="0000FF"/>
                </a:solidFill>
                <a:latin typeface="Candara"/>
                <a:cs typeface="Candara"/>
              </a:rPr>
              <a:t> </a:t>
            </a:r>
            <a:r>
              <a:rPr lang="en-US" altLang="zh-CN" sz="2800" dirty="0" smtClean="0">
                <a:solidFill>
                  <a:srgbClr val="0000FF"/>
                </a:solidFill>
                <a:latin typeface="Candara"/>
                <a:cs typeface="Candara"/>
              </a:rPr>
              <a:t>is</a:t>
            </a:r>
            <a:r>
              <a:rPr lang="zh-CN" altLang="en-US" sz="2800" dirty="0" smtClean="0">
                <a:solidFill>
                  <a:srgbClr val="0000FF"/>
                </a:solidFill>
                <a:latin typeface="Candara"/>
                <a:cs typeface="Candara"/>
              </a:rPr>
              <a:t> </a:t>
            </a:r>
            <a:r>
              <a:rPr lang="en-US" altLang="zh-CN" sz="2800" dirty="0" smtClean="0">
                <a:solidFill>
                  <a:srgbClr val="0000FF"/>
                </a:solidFill>
                <a:latin typeface="Candara"/>
                <a:cs typeface="Candara"/>
              </a:rPr>
              <a:t>no</a:t>
            </a:r>
            <a:r>
              <a:rPr lang="zh-CN" altLang="en-US" sz="2800" dirty="0" smtClean="0">
                <a:solidFill>
                  <a:srgbClr val="0000FF"/>
                </a:solidFill>
                <a:latin typeface="Candara"/>
                <a:cs typeface="Candara"/>
              </a:rPr>
              <a:t> </a:t>
            </a:r>
            <a:r>
              <a:rPr lang="en-US" altLang="zh-CN" sz="2800" dirty="0" smtClean="0">
                <a:solidFill>
                  <a:srgbClr val="0000FF"/>
                </a:solidFill>
                <a:latin typeface="Candara"/>
                <a:cs typeface="Candara"/>
              </a:rPr>
              <a:t>given</a:t>
            </a:r>
            <a:r>
              <a:rPr lang="zh-CN" altLang="en-US" sz="2800" dirty="0" smtClean="0">
                <a:solidFill>
                  <a:srgbClr val="0000FF"/>
                </a:solidFill>
                <a:latin typeface="Candara"/>
                <a:cs typeface="Candara"/>
              </a:rPr>
              <a:t> </a:t>
            </a:r>
            <a:r>
              <a:rPr lang="en-US" altLang="zh-CN" sz="2800" dirty="0" smtClean="0">
                <a:solidFill>
                  <a:srgbClr val="0000FF"/>
                </a:solidFill>
                <a:latin typeface="Candara"/>
                <a:cs typeface="Candara"/>
              </a:rPr>
              <a:t>query</a:t>
            </a:r>
            <a:r>
              <a:rPr lang="zh-CN" altLang="en-US" sz="2800" dirty="0" smtClean="0">
                <a:solidFill>
                  <a:srgbClr val="0000FF"/>
                </a:solidFill>
                <a:latin typeface="Candara"/>
                <a:cs typeface="Candara"/>
              </a:rPr>
              <a:t> </a:t>
            </a:r>
            <a:r>
              <a:rPr lang="en-US" altLang="zh-CN" sz="2800" dirty="0" smtClean="0">
                <a:solidFill>
                  <a:srgbClr val="0000FF"/>
                </a:solidFill>
                <a:latin typeface="Candara"/>
                <a:cs typeface="Candara"/>
              </a:rPr>
              <a:t>nodes</a:t>
            </a:r>
            <a:r>
              <a:rPr lang="zh-CN" altLang="en-US" sz="2800" dirty="0" smtClean="0">
                <a:solidFill>
                  <a:srgbClr val="0000FF"/>
                </a:solidFill>
                <a:latin typeface="Candara"/>
                <a:cs typeface="Candara"/>
              </a:rPr>
              <a:t> </a:t>
            </a:r>
            <a:r>
              <a:rPr lang="en-US" altLang="zh-CN" sz="2800" dirty="0" smtClean="0">
                <a:solidFill>
                  <a:srgbClr val="0000FF"/>
                </a:solidFill>
                <a:latin typeface="Candara"/>
                <a:cs typeface="Candara"/>
              </a:rPr>
              <a:t>and</a:t>
            </a:r>
            <a:r>
              <a:rPr lang="zh-CN" altLang="en-US" sz="2800" dirty="0" smtClean="0">
                <a:solidFill>
                  <a:srgbClr val="0000FF"/>
                </a:solidFill>
                <a:latin typeface="Candara"/>
                <a:cs typeface="Candara"/>
              </a:rPr>
              <a:t> </a:t>
            </a:r>
            <a:r>
              <a:rPr lang="en-US" altLang="zh-CN" sz="2800" dirty="0" smtClean="0">
                <a:solidFill>
                  <a:srgbClr val="0000FF"/>
                </a:solidFill>
                <a:latin typeface="Candara"/>
                <a:cs typeface="Candara"/>
              </a:rPr>
              <a:t>the</a:t>
            </a:r>
            <a:r>
              <a:rPr lang="zh-CN" altLang="en-US" sz="2800" dirty="0" smtClean="0">
                <a:solidFill>
                  <a:srgbClr val="0000FF"/>
                </a:solidFill>
                <a:latin typeface="Candara"/>
                <a:cs typeface="Candara"/>
              </a:rPr>
              <a:t> </a:t>
            </a:r>
            <a:r>
              <a:rPr lang="en-US" altLang="zh-CN" sz="2800" dirty="0" smtClean="0">
                <a:solidFill>
                  <a:srgbClr val="0000FF"/>
                </a:solidFill>
                <a:latin typeface="Candara"/>
                <a:cs typeface="Candara"/>
              </a:rPr>
              <a:t>expected</a:t>
            </a:r>
            <a:r>
              <a:rPr lang="zh-CN" altLang="en-US" sz="2800" dirty="0" smtClean="0">
                <a:solidFill>
                  <a:srgbClr val="0000FF"/>
                </a:solidFill>
                <a:latin typeface="Candara"/>
                <a:cs typeface="Candara"/>
              </a:rPr>
              <a:t> </a:t>
            </a:r>
            <a:r>
              <a:rPr lang="en-US" altLang="zh-CN" sz="2800" dirty="0" err="1" smtClean="0">
                <a:solidFill>
                  <a:srgbClr val="0000FF"/>
                </a:solidFill>
                <a:latin typeface="Candara"/>
                <a:cs typeface="Candara"/>
              </a:rPr>
              <a:t>trussness</a:t>
            </a:r>
            <a:r>
              <a:rPr lang="zh-CN" altLang="en-US" sz="2800" dirty="0" smtClean="0">
                <a:solidFill>
                  <a:srgbClr val="0000FF"/>
                </a:solidFill>
                <a:latin typeface="Candara"/>
                <a:cs typeface="Candara"/>
              </a:rPr>
              <a:t> </a:t>
            </a:r>
            <a:r>
              <a:rPr lang="en-US" altLang="zh-CN" sz="2800" dirty="0" smtClean="0">
                <a:solidFill>
                  <a:srgbClr val="0000FF"/>
                </a:solidFill>
                <a:latin typeface="Candara"/>
                <a:cs typeface="Candara"/>
              </a:rPr>
              <a:t>is</a:t>
            </a:r>
            <a:r>
              <a:rPr lang="zh-CN" altLang="en-US" sz="2800" dirty="0" smtClean="0">
                <a:solidFill>
                  <a:srgbClr val="0000FF"/>
                </a:solidFill>
                <a:latin typeface="Candara"/>
                <a:cs typeface="Candara"/>
              </a:rPr>
              <a:t> </a:t>
            </a:r>
            <a:r>
              <a:rPr lang="en-US" altLang="zh-CN" sz="2800" dirty="0" smtClean="0">
                <a:solidFill>
                  <a:srgbClr val="0000FF"/>
                </a:solidFill>
                <a:latin typeface="Candara"/>
                <a:cs typeface="Candara"/>
              </a:rPr>
              <a:t>unknown.</a:t>
            </a:r>
            <a:endParaRPr lang="en-US" altLang="zh-CN" sz="2800" dirty="0">
              <a:solidFill>
                <a:srgbClr val="0000FF"/>
              </a:solidFill>
              <a:latin typeface="Candara"/>
              <a:cs typeface="Candara"/>
            </a:endParaRPr>
          </a:p>
          <a:p>
            <a:endParaRPr lang="en-US" altLang="zh-CN" sz="2800" dirty="0">
              <a:latin typeface="Candara"/>
              <a:cs typeface="Candara"/>
            </a:endParaRPr>
          </a:p>
        </p:txBody>
      </p:sp>
    </p:spTree>
    <p:extLst>
      <p:ext uri="{BB962C8B-B14F-4D97-AF65-F5344CB8AC3E}">
        <p14:creationId xmlns:p14="http://schemas.microsoft.com/office/powerpoint/2010/main" val="3900699959"/>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07504" y="3327762"/>
            <a:ext cx="3608806" cy="2880320"/>
          </a:xfrm>
          <a:prstGeom prst="rect">
            <a:avLst/>
          </a:prstGeom>
        </p:spPr>
      </p:pic>
      <p:sp>
        <p:nvSpPr>
          <p:cNvPr id="2" name="Title 1"/>
          <p:cNvSpPr>
            <a:spLocks noGrp="1"/>
          </p:cNvSpPr>
          <p:nvPr>
            <p:ph type="title"/>
          </p:nvPr>
        </p:nvSpPr>
        <p:spPr/>
        <p:txBody>
          <a:bodyPr>
            <a:normAutofit/>
          </a:bodyPr>
          <a:lstStyle/>
          <a:p>
            <a:pPr>
              <a:defRPr/>
            </a:pPr>
            <a:r>
              <a:rPr lang="en-US" dirty="0" smtClean="0"/>
              <a:t>Keyword</a:t>
            </a:r>
            <a:r>
              <a:rPr lang="zh-CN" altLang="en-US" dirty="0" smtClean="0"/>
              <a:t> </a:t>
            </a:r>
            <a:r>
              <a:rPr lang="en-US" altLang="zh-CN" dirty="0" smtClean="0"/>
              <a:t>based</a:t>
            </a:r>
            <a:r>
              <a:rPr lang="zh-CN" altLang="en-US" dirty="0" smtClean="0"/>
              <a:t> </a:t>
            </a:r>
            <a:r>
              <a:rPr lang="en-US" altLang="zh-CN" dirty="0" smtClean="0"/>
              <a:t>Community</a:t>
            </a:r>
            <a:r>
              <a:rPr lang="zh-CN" altLang="en-US" dirty="0" smtClean="0"/>
              <a:t> </a:t>
            </a:r>
            <a:r>
              <a:rPr lang="en-US" altLang="zh-CN" dirty="0" smtClean="0"/>
              <a:t>Search</a:t>
            </a:r>
            <a:endParaRPr lang="en-US" dirty="0"/>
          </a:p>
        </p:txBody>
      </p:sp>
      <p:sp>
        <p:nvSpPr>
          <p:cNvPr id="10" name="Content Placeholder 2"/>
          <p:cNvSpPr>
            <a:spLocks noGrp="1"/>
          </p:cNvSpPr>
          <p:nvPr>
            <p:ph idx="1"/>
          </p:nvPr>
        </p:nvSpPr>
        <p:spPr>
          <a:xfrm>
            <a:off x="468313" y="1556469"/>
            <a:ext cx="8207375" cy="4968875"/>
          </a:xfrm>
          <a:prstGeom prst="rect">
            <a:avLst/>
          </a:prstGeom>
        </p:spPr>
        <p:txBody>
          <a:bodyPr/>
          <a:lstStyle/>
          <a:p>
            <a:pPr>
              <a:spcBef>
                <a:spcPts val="475"/>
              </a:spcBef>
            </a:pPr>
            <a:r>
              <a:rPr lang="en-US" altLang="zh-CN" sz="2800" dirty="0" smtClean="0">
                <a:latin typeface="Candara"/>
                <a:cs typeface="Candara"/>
              </a:rPr>
              <a:t>Motivation</a:t>
            </a:r>
          </a:p>
          <a:p>
            <a:pPr lvl="1">
              <a:spcBef>
                <a:spcPts val="475"/>
              </a:spcBef>
            </a:pPr>
            <a:r>
              <a:rPr lang="en-US" altLang="zh-CN" sz="2400" dirty="0" smtClean="0">
                <a:latin typeface="Calibri" panose="020F0502020204030204" pitchFamily="34" charset="0"/>
                <a:cs typeface="Calibri" panose="020F0502020204030204" pitchFamily="34" charset="0"/>
              </a:rPr>
              <a:t>Keyword</a:t>
            </a:r>
            <a:r>
              <a:rPr lang="zh-CN" altLang="en-US" sz="2400" dirty="0" smtClean="0">
                <a:latin typeface="Calibri" panose="020F0502020204030204" pitchFamily="34" charset="0"/>
                <a:cs typeface="Calibri" panose="020F0502020204030204" pitchFamily="34" charset="0"/>
              </a:rPr>
              <a:t> </a:t>
            </a:r>
            <a:r>
              <a:rPr lang="en-US" altLang="zh-CN" sz="2400" dirty="0" smtClean="0">
                <a:latin typeface="Calibri" panose="020F0502020204030204" pitchFamily="34" charset="0"/>
                <a:cs typeface="Calibri" panose="020F0502020204030204" pitchFamily="34" charset="0"/>
              </a:rPr>
              <a:t>search</a:t>
            </a:r>
            <a:r>
              <a:rPr lang="zh-CN" altLang="en-US" sz="2400" dirty="0" smtClean="0">
                <a:latin typeface="Calibri" panose="020F0502020204030204" pitchFamily="34" charset="0"/>
                <a:cs typeface="Calibri" panose="020F0502020204030204" pitchFamily="34" charset="0"/>
              </a:rPr>
              <a:t> </a:t>
            </a:r>
            <a:endParaRPr lang="en-US" altLang="zh-CN" sz="2400" dirty="0" smtClean="0">
              <a:latin typeface="Calibri" panose="020F0502020204030204" pitchFamily="34" charset="0"/>
              <a:cs typeface="Calibri" panose="020F0502020204030204" pitchFamily="34" charset="0"/>
            </a:endParaRPr>
          </a:p>
          <a:p>
            <a:pPr lvl="1">
              <a:spcBef>
                <a:spcPts val="475"/>
              </a:spcBef>
            </a:pPr>
            <a:r>
              <a:rPr lang="en-US" altLang="zh-CN" sz="2400" dirty="0" smtClean="0">
                <a:latin typeface="Calibri" panose="020F0502020204030204" pitchFamily="34" charset="0"/>
                <a:cs typeface="Calibri" panose="020F0502020204030204" pitchFamily="34" charset="0"/>
              </a:rPr>
              <a:t>query </a:t>
            </a:r>
            <a:r>
              <a:rPr lang="en-US" altLang="zh-CN" sz="2400" dirty="0" smtClean="0">
                <a:solidFill>
                  <a:srgbClr val="1D1DFF"/>
                </a:solidFill>
                <a:latin typeface="Calibri" panose="020F0502020204030204" pitchFamily="34" charset="0"/>
                <a:cs typeface="Calibri" panose="020F0502020204030204" pitchFamily="34" charset="0"/>
              </a:rPr>
              <a:t> </a:t>
            </a:r>
            <a:r>
              <a:rPr lang="en-US" altLang="zh-CN" sz="2400" dirty="0">
                <a:solidFill>
                  <a:srgbClr val="0000FF"/>
                </a:solidFill>
                <a:latin typeface="Calibri" panose="020F0502020204030204" pitchFamily="34" charset="0"/>
                <a:cs typeface="Calibri" panose="020F0502020204030204" pitchFamily="34" charset="0"/>
              </a:rPr>
              <a:t>= {James, Green</a:t>
            </a:r>
            <a:r>
              <a:rPr lang="en-US" altLang="zh-CN" sz="2400" dirty="0" smtClean="0">
                <a:solidFill>
                  <a:srgbClr val="0000FF"/>
                </a:solidFill>
                <a:latin typeface="Calibri" panose="020F0502020204030204" pitchFamily="34" charset="0"/>
                <a:cs typeface="Calibri" panose="020F0502020204030204" pitchFamily="34" charset="0"/>
              </a:rPr>
              <a:t>}</a:t>
            </a:r>
            <a:r>
              <a:rPr lang="en-US" altLang="zh-CN" sz="2400" dirty="0" smtClean="0">
                <a:latin typeface="Calibri" panose="020F0502020204030204" pitchFamily="34" charset="0"/>
                <a:cs typeface="Calibri" panose="020F0502020204030204" pitchFamily="34" charset="0"/>
              </a:rPr>
              <a:t>.</a:t>
            </a:r>
            <a:endParaRPr lang="en-US" altLang="zh-CN" sz="2400" dirty="0">
              <a:latin typeface="Calibri" panose="020F0502020204030204" pitchFamily="34" charset="0"/>
              <a:cs typeface="Calibri" panose="020F0502020204030204" pitchFamily="34" charset="0"/>
            </a:endParaRPr>
          </a:p>
          <a:p>
            <a:pPr lvl="2">
              <a:spcBef>
                <a:spcPts val="475"/>
              </a:spcBef>
            </a:pPr>
            <a:endParaRPr lang="en-US" altLang="zh-CN" dirty="0">
              <a:latin typeface="Candara"/>
              <a:cs typeface="Candara"/>
            </a:endParaRPr>
          </a:p>
        </p:txBody>
      </p:sp>
      <p:sp>
        <p:nvSpPr>
          <p:cNvPr id="5" name="矩形 4"/>
          <p:cNvSpPr/>
          <p:nvPr/>
        </p:nvSpPr>
        <p:spPr>
          <a:xfrm>
            <a:off x="4427984" y="2780928"/>
            <a:ext cx="1353593" cy="369332"/>
          </a:xfrm>
          <a:prstGeom prst="rect">
            <a:avLst/>
          </a:prstGeom>
        </p:spPr>
        <p:txBody>
          <a:bodyPr wrap="none">
            <a:spAutoFit/>
          </a:bodyPr>
          <a:lstStyle/>
          <a:p>
            <a:r>
              <a:rPr lang="en-US" altLang="zh-CN" dirty="0">
                <a:solidFill>
                  <a:srgbClr val="0000FF"/>
                </a:solidFill>
                <a:latin typeface="Calibri" panose="020F0502020204030204" pitchFamily="34" charset="0"/>
                <a:cs typeface="Calibri" panose="020F0502020204030204" pitchFamily="34" charset="0"/>
              </a:rPr>
              <a:t>Community</a:t>
            </a:r>
            <a:r>
              <a:rPr lang="en-US" altLang="zh-CN" baseline="30000" dirty="0">
                <a:solidFill>
                  <a:srgbClr val="0000FF"/>
                </a:solidFill>
                <a:latin typeface="Calibri" panose="020F0502020204030204" pitchFamily="34" charset="0"/>
                <a:cs typeface="Calibri" panose="020F0502020204030204" pitchFamily="34" charset="0"/>
              </a:rPr>
              <a:t>2</a:t>
            </a:r>
            <a:endParaRPr lang="zh-CN" altLang="en-US" dirty="0"/>
          </a:p>
        </p:txBody>
      </p:sp>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718" y="4077072"/>
            <a:ext cx="5686818" cy="266429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112" y="1500283"/>
            <a:ext cx="3340660" cy="2576789"/>
          </a:xfrm>
          <a:prstGeom prst="rect">
            <a:avLst/>
          </a:prstGeom>
        </p:spPr>
      </p:pic>
      <p:sp>
        <p:nvSpPr>
          <p:cNvPr id="9" name="矩形 8"/>
          <p:cNvSpPr/>
          <p:nvPr/>
        </p:nvSpPr>
        <p:spPr>
          <a:xfrm>
            <a:off x="4800605" y="6372036"/>
            <a:ext cx="851515" cy="369332"/>
          </a:xfrm>
          <a:prstGeom prst="rect">
            <a:avLst/>
          </a:prstGeom>
        </p:spPr>
        <p:txBody>
          <a:bodyPr wrap="none">
            <a:spAutoFit/>
          </a:bodyPr>
          <a:lstStyle/>
          <a:p>
            <a:r>
              <a:rPr lang="en-US" altLang="zh-CN" dirty="0">
                <a:solidFill>
                  <a:srgbClr val="0000FF"/>
                </a:solidFill>
                <a:latin typeface="Calibri" panose="020F0502020204030204" pitchFamily="34" charset="0"/>
                <a:cs typeface="Calibri" panose="020F0502020204030204" pitchFamily="34" charset="0"/>
              </a:rPr>
              <a:t>Clique</a:t>
            </a:r>
            <a:r>
              <a:rPr lang="en-US" altLang="zh-CN" baseline="30000" dirty="0">
                <a:solidFill>
                  <a:srgbClr val="0000FF"/>
                </a:solidFill>
                <a:latin typeface="Calibri" panose="020F0502020204030204" pitchFamily="34" charset="0"/>
                <a:cs typeface="Calibri" panose="020F0502020204030204" pitchFamily="34" charset="0"/>
              </a:rPr>
              <a:t>2</a:t>
            </a:r>
            <a:endParaRPr lang="zh-CN" altLang="en-US" dirty="0"/>
          </a:p>
        </p:txBody>
      </p:sp>
      <p:sp>
        <p:nvSpPr>
          <p:cNvPr id="4" name="矩形 3"/>
          <p:cNvSpPr/>
          <p:nvPr/>
        </p:nvSpPr>
        <p:spPr>
          <a:xfrm>
            <a:off x="3923928" y="3789040"/>
            <a:ext cx="3665659" cy="369332"/>
          </a:xfrm>
          <a:prstGeom prst="rect">
            <a:avLst/>
          </a:prstGeom>
        </p:spPr>
        <p:txBody>
          <a:bodyPr wrap="square">
            <a:spAutoFit/>
          </a:bodyPr>
          <a:lstStyle/>
          <a:p>
            <a:r>
              <a:rPr lang="en-US" altLang="zh-CN" dirty="0">
                <a:solidFill>
                  <a:srgbClr val="0000FF"/>
                </a:solidFill>
                <a:latin typeface="Calibri" panose="020F0502020204030204" pitchFamily="34" charset="0"/>
                <a:cs typeface="Calibri" panose="020F0502020204030204" pitchFamily="34" charset="0"/>
              </a:rPr>
              <a:t>Connected</a:t>
            </a:r>
            <a:r>
              <a:rPr lang="zh-CN" altLang="en-US" dirty="0">
                <a:solidFill>
                  <a:srgbClr val="0000FF"/>
                </a:solidFill>
                <a:latin typeface="Calibri" panose="020F0502020204030204" pitchFamily="34" charset="0"/>
                <a:cs typeface="Calibri" panose="020F0502020204030204" pitchFamily="34" charset="0"/>
              </a:rPr>
              <a:t> </a:t>
            </a:r>
            <a:r>
              <a:rPr lang="en-US" altLang="zh-CN" dirty="0" smtClean="0">
                <a:solidFill>
                  <a:srgbClr val="0000FF"/>
                </a:solidFill>
                <a:latin typeface="Calibri" panose="020F0502020204030204" pitchFamily="34" charset="0"/>
                <a:cs typeface="Calibri" panose="020F0502020204030204" pitchFamily="34" charset="0"/>
              </a:rPr>
              <a:t>tree</a:t>
            </a:r>
            <a:r>
              <a:rPr lang="en-US" altLang="zh-CN" baseline="30000" dirty="0" smtClean="0">
                <a:solidFill>
                  <a:srgbClr val="0000FF"/>
                </a:solidFill>
                <a:latin typeface="Calibri" panose="020F0502020204030204" pitchFamily="34" charset="0"/>
                <a:cs typeface="Calibri" panose="020F0502020204030204" pitchFamily="34" charset="0"/>
              </a:rPr>
              <a:t>1</a:t>
            </a:r>
            <a:endParaRPr lang="en-US" altLang="zh-CN" dirty="0" smtClean="0">
              <a:latin typeface="Calibri" panose="020F0502020204030204" pitchFamily="34" charset="0"/>
              <a:cs typeface="Calibri" panose="020F0502020204030204" pitchFamily="34" charset="0"/>
            </a:endParaRPr>
          </a:p>
        </p:txBody>
      </p:sp>
      <p:sp>
        <p:nvSpPr>
          <p:cNvPr id="17" name="AutoShape 140"/>
          <p:cNvSpPr>
            <a:spLocks noChangeArrowheads="1"/>
          </p:cNvSpPr>
          <p:nvPr/>
        </p:nvSpPr>
        <p:spPr bwMode="auto">
          <a:xfrm>
            <a:off x="3707904" y="4149080"/>
            <a:ext cx="3312368" cy="2592288"/>
          </a:xfrm>
          <a:prstGeom prst="roundRect">
            <a:avLst>
              <a:gd name="adj" fmla="val 16667"/>
            </a:avLst>
          </a:prstGeom>
          <a:noFill/>
          <a:ln w="2857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zh-CN" altLang="en-US">
              <a:solidFill>
                <a:schemeClr val="hlink"/>
              </a:solidFill>
              <a:latin typeface="Arial" charset="0"/>
            </a:endParaRPr>
          </a:p>
        </p:txBody>
      </p:sp>
      <p:sp>
        <p:nvSpPr>
          <p:cNvPr id="19" name="Freeform 198"/>
          <p:cNvSpPr/>
          <p:nvPr/>
        </p:nvSpPr>
        <p:spPr>
          <a:xfrm rot="1208251">
            <a:off x="1050438" y="3450389"/>
            <a:ext cx="2232248" cy="2448272"/>
          </a:xfrm>
          <a:custGeom>
            <a:avLst/>
            <a:gdLst>
              <a:gd name="connsiteX0" fmla="*/ 598389 w 2619061"/>
              <a:gd name="connsiteY0" fmla="*/ 68580 h 2811780"/>
              <a:gd name="connsiteX1" fmla="*/ 598389 w 2619061"/>
              <a:gd name="connsiteY1" fmla="*/ 68580 h 2811780"/>
              <a:gd name="connsiteX2" fmla="*/ 651729 w 2619061"/>
              <a:gd name="connsiteY2" fmla="*/ 30480 h 2811780"/>
              <a:gd name="connsiteX3" fmla="*/ 887949 w 2619061"/>
              <a:gd name="connsiteY3" fmla="*/ 7620 h 2811780"/>
              <a:gd name="connsiteX4" fmla="*/ 1345149 w 2619061"/>
              <a:gd name="connsiteY4" fmla="*/ 0 h 2811780"/>
              <a:gd name="connsiteX5" fmla="*/ 1726149 w 2619061"/>
              <a:gd name="connsiteY5" fmla="*/ 7620 h 2811780"/>
              <a:gd name="connsiteX6" fmla="*/ 1771869 w 2619061"/>
              <a:gd name="connsiteY6" fmla="*/ 15240 h 2811780"/>
              <a:gd name="connsiteX7" fmla="*/ 1825209 w 2619061"/>
              <a:gd name="connsiteY7" fmla="*/ 22860 h 2811780"/>
              <a:gd name="connsiteX8" fmla="*/ 1939509 w 2619061"/>
              <a:gd name="connsiteY8" fmla="*/ 45720 h 2811780"/>
              <a:gd name="connsiteX9" fmla="*/ 1962369 w 2619061"/>
              <a:gd name="connsiteY9" fmla="*/ 53340 h 2811780"/>
              <a:gd name="connsiteX10" fmla="*/ 1985229 w 2619061"/>
              <a:gd name="connsiteY10" fmla="*/ 68580 h 2811780"/>
              <a:gd name="connsiteX11" fmla="*/ 2000469 w 2619061"/>
              <a:gd name="connsiteY11" fmla="*/ 91440 h 2811780"/>
              <a:gd name="connsiteX12" fmla="*/ 2023329 w 2619061"/>
              <a:gd name="connsiteY12" fmla="*/ 106680 h 2811780"/>
              <a:gd name="connsiteX13" fmla="*/ 2046189 w 2619061"/>
              <a:gd name="connsiteY13" fmla="*/ 129540 h 2811780"/>
              <a:gd name="connsiteX14" fmla="*/ 2061429 w 2619061"/>
              <a:gd name="connsiteY14" fmla="*/ 198120 h 2811780"/>
              <a:gd name="connsiteX15" fmla="*/ 2069049 w 2619061"/>
              <a:gd name="connsiteY15" fmla="*/ 266700 h 2811780"/>
              <a:gd name="connsiteX16" fmla="*/ 2084289 w 2619061"/>
              <a:gd name="connsiteY16" fmla="*/ 312420 h 2811780"/>
              <a:gd name="connsiteX17" fmla="*/ 2091909 w 2619061"/>
              <a:gd name="connsiteY17" fmla="*/ 495300 h 2811780"/>
              <a:gd name="connsiteX18" fmla="*/ 2114769 w 2619061"/>
              <a:gd name="connsiteY18" fmla="*/ 579120 h 2811780"/>
              <a:gd name="connsiteX19" fmla="*/ 2122389 w 2619061"/>
              <a:gd name="connsiteY19" fmla="*/ 609600 h 2811780"/>
              <a:gd name="connsiteX20" fmla="*/ 2145249 w 2619061"/>
              <a:gd name="connsiteY20" fmla="*/ 693420 h 2811780"/>
              <a:gd name="connsiteX21" fmla="*/ 2168109 w 2619061"/>
              <a:gd name="connsiteY21" fmla="*/ 739140 h 2811780"/>
              <a:gd name="connsiteX22" fmla="*/ 2198589 w 2619061"/>
              <a:gd name="connsiteY22" fmla="*/ 784860 h 2811780"/>
              <a:gd name="connsiteX23" fmla="*/ 2229069 w 2619061"/>
              <a:gd name="connsiteY23" fmla="*/ 876300 h 2811780"/>
              <a:gd name="connsiteX24" fmla="*/ 2236689 w 2619061"/>
              <a:gd name="connsiteY24" fmla="*/ 899160 h 2811780"/>
              <a:gd name="connsiteX25" fmla="*/ 2251929 w 2619061"/>
              <a:gd name="connsiteY25" fmla="*/ 922020 h 2811780"/>
              <a:gd name="connsiteX26" fmla="*/ 2274789 w 2619061"/>
              <a:gd name="connsiteY26" fmla="*/ 975360 h 2811780"/>
              <a:gd name="connsiteX27" fmla="*/ 2290029 w 2619061"/>
              <a:gd name="connsiteY27" fmla="*/ 1021080 h 2811780"/>
              <a:gd name="connsiteX28" fmla="*/ 2305269 w 2619061"/>
              <a:gd name="connsiteY28" fmla="*/ 1051560 h 2811780"/>
              <a:gd name="connsiteX29" fmla="*/ 2312889 w 2619061"/>
              <a:gd name="connsiteY29" fmla="*/ 1074420 h 2811780"/>
              <a:gd name="connsiteX30" fmla="*/ 2343369 w 2619061"/>
              <a:gd name="connsiteY30" fmla="*/ 1120140 h 2811780"/>
              <a:gd name="connsiteX31" fmla="*/ 2350989 w 2619061"/>
              <a:gd name="connsiteY31" fmla="*/ 1143000 h 2811780"/>
              <a:gd name="connsiteX32" fmla="*/ 2366229 w 2619061"/>
              <a:gd name="connsiteY32" fmla="*/ 1196340 h 2811780"/>
              <a:gd name="connsiteX33" fmla="*/ 2404329 w 2619061"/>
              <a:gd name="connsiteY33" fmla="*/ 1242060 h 2811780"/>
              <a:gd name="connsiteX34" fmla="*/ 2419569 w 2619061"/>
              <a:gd name="connsiteY34" fmla="*/ 1287780 h 2811780"/>
              <a:gd name="connsiteX35" fmla="*/ 2450049 w 2619061"/>
              <a:gd name="connsiteY35" fmla="*/ 1333500 h 2811780"/>
              <a:gd name="connsiteX36" fmla="*/ 2465289 w 2619061"/>
              <a:gd name="connsiteY36" fmla="*/ 1356360 h 2811780"/>
              <a:gd name="connsiteX37" fmla="*/ 2488149 w 2619061"/>
              <a:gd name="connsiteY37" fmla="*/ 1379220 h 2811780"/>
              <a:gd name="connsiteX38" fmla="*/ 2511009 w 2619061"/>
              <a:gd name="connsiteY38" fmla="*/ 1424940 h 2811780"/>
              <a:gd name="connsiteX39" fmla="*/ 2533869 w 2619061"/>
              <a:gd name="connsiteY39" fmla="*/ 1440180 h 2811780"/>
              <a:gd name="connsiteX40" fmla="*/ 2564349 w 2619061"/>
              <a:gd name="connsiteY40" fmla="*/ 1485900 h 2811780"/>
              <a:gd name="connsiteX41" fmla="*/ 2587209 w 2619061"/>
              <a:gd name="connsiteY41" fmla="*/ 1531620 h 2811780"/>
              <a:gd name="connsiteX42" fmla="*/ 2610069 w 2619061"/>
              <a:gd name="connsiteY42" fmla="*/ 1577340 h 2811780"/>
              <a:gd name="connsiteX43" fmla="*/ 2610069 w 2619061"/>
              <a:gd name="connsiteY43" fmla="*/ 1844040 h 2811780"/>
              <a:gd name="connsiteX44" fmla="*/ 2587209 w 2619061"/>
              <a:gd name="connsiteY44" fmla="*/ 1897380 h 2811780"/>
              <a:gd name="connsiteX45" fmla="*/ 2556729 w 2619061"/>
              <a:gd name="connsiteY45" fmla="*/ 1950720 h 2811780"/>
              <a:gd name="connsiteX46" fmla="*/ 2533869 w 2619061"/>
              <a:gd name="connsiteY46" fmla="*/ 2004060 h 2811780"/>
              <a:gd name="connsiteX47" fmla="*/ 2495769 w 2619061"/>
              <a:gd name="connsiteY47" fmla="*/ 2057400 h 2811780"/>
              <a:gd name="connsiteX48" fmla="*/ 2488149 w 2619061"/>
              <a:gd name="connsiteY48" fmla="*/ 2110740 h 2811780"/>
              <a:gd name="connsiteX49" fmla="*/ 2472909 w 2619061"/>
              <a:gd name="connsiteY49" fmla="*/ 2156460 h 2811780"/>
              <a:gd name="connsiteX50" fmla="*/ 2465289 w 2619061"/>
              <a:gd name="connsiteY50" fmla="*/ 2186940 h 2811780"/>
              <a:gd name="connsiteX51" fmla="*/ 2450049 w 2619061"/>
              <a:gd name="connsiteY51" fmla="*/ 2232660 h 2811780"/>
              <a:gd name="connsiteX52" fmla="*/ 2419569 w 2619061"/>
              <a:gd name="connsiteY52" fmla="*/ 2286000 h 2811780"/>
              <a:gd name="connsiteX53" fmla="*/ 2404329 w 2619061"/>
              <a:gd name="connsiteY53" fmla="*/ 2331720 h 2811780"/>
              <a:gd name="connsiteX54" fmla="*/ 2396709 w 2619061"/>
              <a:gd name="connsiteY54" fmla="*/ 2362200 h 2811780"/>
              <a:gd name="connsiteX55" fmla="*/ 2381469 w 2619061"/>
              <a:gd name="connsiteY55" fmla="*/ 2392680 h 2811780"/>
              <a:gd name="connsiteX56" fmla="*/ 2373849 w 2619061"/>
              <a:gd name="connsiteY56" fmla="*/ 2415540 h 2811780"/>
              <a:gd name="connsiteX57" fmla="*/ 2343369 w 2619061"/>
              <a:gd name="connsiteY57" fmla="*/ 2461260 h 2811780"/>
              <a:gd name="connsiteX58" fmla="*/ 2328129 w 2619061"/>
              <a:gd name="connsiteY58" fmla="*/ 2484120 h 2811780"/>
              <a:gd name="connsiteX59" fmla="*/ 2305269 w 2619061"/>
              <a:gd name="connsiteY59" fmla="*/ 2499360 h 2811780"/>
              <a:gd name="connsiteX60" fmla="*/ 2259549 w 2619061"/>
              <a:gd name="connsiteY60" fmla="*/ 2537460 h 2811780"/>
              <a:gd name="connsiteX61" fmla="*/ 2236689 w 2619061"/>
              <a:gd name="connsiteY61" fmla="*/ 2545080 h 2811780"/>
              <a:gd name="connsiteX62" fmla="*/ 2213829 w 2619061"/>
              <a:gd name="connsiteY62" fmla="*/ 2560320 h 2811780"/>
              <a:gd name="connsiteX63" fmla="*/ 2190969 w 2619061"/>
              <a:gd name="connsiteY63" fmla="*/ 2583180 h 2811780"/>
              <a:gd name="connsiteX64" fmla="*/ 2145249 w 2619061"/>
              <a:gd name="connsiteY64" fmla="*/ 2598420 h 2811780"/>
              <a:gd name="connsiteX65" fmla="*/ 2122389 w 2619061"/>
              <a:gd name="connsiteY65" fmla="*/ 2613660 h 2811780"/>
              <a:gd name="connsiteX66" fmla="*/ 2076669 w 2619061"/>
              <a:gd name="connsiteY66" fmla="*/ 2621280 h 2811780"/>
              <a:gd name="connsiteX67" fmla="*/ 2030949 w 2619061"/>
              <a:gd name="connsiteY67" fmla="*/ 2636520 h 2811780"/>
              <a:gd name="connsiteX68" fmla="*/ 2008089 w 2619061"/>
              <a:gd name="connsiteY68" fmla="*/ 2644140 h 2811780"/>
              <a:gd name="connsiteX69" fmla="*/ 1985229 w 2619061"/>
              <a:gd name="connsiteY69" fmla="*/ 2651760 h 2811780"/>
              <a:gd name="connsiteX70" fmla="*/ 1954749 w 2619061"/>
              <a:gd name="connsiteY70" fmla="*/ 2659380 h 2811780"/>
              <a:gd name="connsiteX71" fmla="*/ 1931889 w 2619061"/>
              <a:gd name="connsiteY71" fmla="*/ 2667000 h 2811780"/>
              <a:gd name="connsiteX72" fmla="*/ 1870929 w 2619061"/>
              <a:gd name="connsiteY72" fmla="*/ 2682240 h 2811780"/>
              <a:gd name="connsiteX73" fmla="*/ 1848069 w 2619061"/>
              <a:gd name="connsiteY73" fmla="*/ 2697480 h 2811780"/>
              <a:gd name="connsiteX74" fmla="*/ 1802349 w 2619061"/>
              <a:gd name="connsiteY74" fmla="*/ 2712720 h 2811780"/>
              <a:gd name="connsiteX75" fmla="*/ 1779489 w 2619061"/>
              <a:gd name="connsiteY75" fmla="*/ 2727960 h 2811780"/>
              <a:gd name="connsiteX76" fmla="*/ 1703289 w 2619061"/>
              <a:gd name="connsiteY76" fmla="*/ 2750820 h 2811780"/>
              <a:gd name="connsiteX77" fmla="*/ 1657569 w 2619061"/>
              <a:gd name="connsiteY77" fmla="*/ 2773680 h 2811780"/>
              <a:gd name="connsiteX78" fmla="*/ 1611849 w 2619061"/>
              <a:gd name="connsiteY78" fmla="*/ 2796540 h 2811780"/>
              <a:gd name="connsiteX79" fmla="*/ 1489929 w 2619061"/>
              <a:gd name="connsiteY79" fmla="*/ 2811780 h 2811780"/>
              <a:gd name="connsiteX80" fmla="*/ 1086069 w 2619061"/>
              <a:gd name="connsiteY80" fmla="*/ 2804160 h 2811780"/>
              <a:gd name="connsiteX81" fmla="*/ 918429 w 2619061"/>
              <a:gd name="connsiteY81" fmla="*/ 2788920 h 2811780"/>
              <a:gd name="connsiteX82" fmla="*/ 712689 w 2619061"/>
              <a:gd name="connsiteY82" fmla="*/ 2781300 h 2811780"/>
              <a:gd name="connsiteX83" fmla="*/ 575529 w 2619061"/>
              <a:gd name="connsiteY83" fmla="*/ 2766060 h 2811780"/>
              <a:gd name="connsiteX84" fmla="*/ 545049 w 2619061"/>
              <a:gd name="connsiteY84" fmla="*/ 2758440 h 2811780"/>
              <a:gd name="connsiteX85" fmla="*/ 499329 w 2619061"/>
              <a:gd name="connsiteY85" fmla="*/ 2743200 h 2811780"/>
              <a:gd name="connsiteX86" fmla="*/ 484089 w 2619061"/>
              <a:gd name="connsiteY86" fmla="*/ 2720340 h 2811780"/>
              <a:gd name="connsiteX87" fmla="*/ 438369 w 2619061"/>
              <a:gd name="connsiteY87" fmla="*/ 2682240 h 2811780"/>
              <a:gd name="connsiteX88" fmla="*/ 392649 w 2619061"/>
              <a:gd name="connsiteY88" fmla="*/ 2613660 h 2811780"/>
              <a:gd name="connsiteX89" fmla="*/ 377409 w 2619061"/>
              <a:gd name="connsiteY89" fmla="*/ 2590800 h 2811780"/>
              <a:gd name="connsiteX90" fmla="*/ 362169 w 2619061"/>
              <a:gd name="connsiteY90" fmla="*/ 2545080 h 2811780"/>
              <a:gd name="connsiteX91" fmla="*/ 331689 w 2619061"/>
              <a:gd name="connsiteY91" fmla="*/ 2499360 h 2811780"/>
              <a:gd name="connsiteX92" fmla="*/ 293589 w 2619061"/>
              <a:gd name="connsiteY92" fmla="*/ 2430780 h 2811780"/>
              <a:gd name="connsiteX93" fmla="*/ 278349 w 2619061"/>
              <a:gd name="connsiteY93" fmla="*/ 2407920 h 2811780"/>
              <a:gd name="connsiteX94" fmla="*/ 255489 w 2619061"/>
              <a:gd name="connsiteY94" fmla="*/ 2392680 h 2811780"/>
              <a:gd name="connsiteX95" fmla="*/ 225009 w 2619061"/>
              <a:gd name="connsiteY95" fmla="*/ 2346960 h 2811780"/>
              <a:gd name="connsiteX96" fmla="*/ 194529 w 2619061"/>
              <a:gd name="connsiteY96" fmla="*/ 2301240 h 2811780"/>
              <a:gd name="connsiteX97" fmla="*/ 179289 w 2619061"/>
              <a:gd name="connsiteY97" fmla="*/ 2255520 h 2811780"/>
              <a:gd name="connsiteX98" fmla="*/ 148809 w 2619061"/>
              <a:gd name="connsiteY98" fmla="*/ 2209800 h 2811780"/>
              <a:gd name="connsiteX99" fmla="*/ 125949 w 2619061"/>
              <a:gd name="connsiteY99" fmla="*/ 2156460 h 2811780"/>
              <a:gd name="connsiteX100" fmla="*/ 110709 w 2619061"/>
              <a:gd name="connsiteY100" fmla="*/ 2133600 h 2811780"/>
              <a:gd name="connsiteX101" fmla="*/ 103089 w 2619061"/>
              <a:gd name="connsiteY101" fmla="*/ 2110740 h 2811780"/>
              <a:gd name="connsiteX102" fmla="*/ 87849 w 2619061"/>
              <a:gd name="connsiteY102" fmla="*/ 2080260 h 2811780"/>
              <a:gd name="connsiteX103" fmla="*/ 72609 w 2619061"/>
              <a:gd name="connsiteY103" fmla="*/ 2011680 h 2811780"/>
              <a:gd name="connsiteX104" fmla="*/ 57369 w 2619061"/>
              <a:gd name="connsiteY104" fmla="*/ 1882140 h 2811780"/>
              <a:gd name="connsiteX105" fmla="*/ 49749 w 2619061"/>
              <a:gd name="connsiteY105" fmla="*/ 1836420 h 2811780"/>
              <a:gd name="connsiteX106" fmla="*/ 26889 w 2619061"/>
              <a:gd name="connsiteY106" fmla="*/ 1767840 h 2811780"/>
              <a:gd name="connsiteX107" fmla="*/ 19269 w 2619061"/>
              <a:gd name="connsiteY107" fmla="*/ 1744980 h 2811780"/>
              <a:gd name="connsiteX108" fmla="*/ 11649 w 2619061"/>
              <a:gd name="connsiteY108" fmla="*/ 1722120 h 2811780"/>
              <a:gd name="connsiteX109" fmla="*/ 11649 w 2619061"/>
              <a:gd name="connsiteY109" fmla="*/ 1264920 h 2811780"/>
              <a:gd name="connsiteX110" fmla="*/ 26889 w 2619061"/>
              <a:gd name="connsiteY110" fmla="*/ 1211580 h 2811780"/>
              <a:gd name="connsiteX111" fmla="*/ 42129 w 2619061"/>
              <a:gd name="connsiteY111" fmla="*/ 1188720 h 2811780"/>
              <a:gd name="connsiteX112" fmla="*/ 49749 w 2619061"/>
              <a:gd name="connsiteY112" fmla="*/ 1165860 h 2811780"/>
              <a:gd name="connsiteX113" fmla="*/ 64989 w 2619061"/>
              <a:gd name="connsiteY113" fmla="*/ 1143000 h 2811780"/>
              <a:gd name="connsiteX114" fmla="*/ 72609 w 2619061"/>
              <a:gd name="connsiteY114" fmla="*/ 1120140 h 2811780"/>
              <a:gd name="connsiteX115" fmla="*/ 87849 w 2619061"/>
              <a:gd name="connsiteY115" fmla="*/ 1097280 h 2811780"/>
              <a:gd name="connsiteX116" fmla="*/ 95469 w 2619061"/>
              <a:gd name="connsiteY116" fmla="*/ 1074420 h 2811780"/>
              <a:gd name="connsiteX117" fmla="*/ 110709 w 2619061"/>
              <a:gd name="connsiteY117" fmla="*/ 1051560 h 2811780"/>
              <a:gd name="connsiteX118" fmla="*/ 118329 w 2619061"/>
              <a:gd name="connsiteY118" fmla="*/ 1028700 h 2811780"/>
              <a:gd name="connsiteX119" fmla="*/ 156429 w 2619061"/>
              <a:gd name="connsiteY119" fmla="*/ 975360 h 2811780"/>
              <a:gd name="connsiteX120" fmla="*/ 179289 w 2619061"/>
              <a:gd name="connsiteY120" fmla="*/ 929640 h 2811780"/>
              <a:gd name="connsiteX121" fmla="*/ 194529 w 2619061"/>
              <a:gd name="connsiteY121" fmla="*/ 883920 h 2811780"/>
              <a:gd name="connsiteX122" fmla="*/ 202149 w 2619061"/>
              <a:gd name="connsiteY122" fmla="*/ 861060 h 2811780"/>
              <a:gd name="connsiteX123" fmla="*/ 225009 w 2619061"/>
              <a:gd name="connsiteY123" fmla="*/ 838200 h 2811780"/>
              <a:gd name="connsiteX124" fmla="*/ 247869 w 2619061"/>
              <a:gd name="connsiteY124" fmla="*/ 769620 h 2811780"/>
              <a:gd name="connsiteX125" fmla="*/ 255489 w 2619061"/>
              <a:gd name="connsiteY125" fmla="*/ 746760 h 2811780"/>
              <a:gd name="connsiteX126" fmla="*/ 263109 w 2619061"/>
              <a:gd name="connsiteY126" fmla="*/ 723900 h 2811780"/>
              <a:gd name="connsiteX127" fmla="*/ 278349 w 2619061"/>
              <a:gd name="connsiteY127" fmla="*/ 693420 h 2811780"/>
              <a:gd name="connsiteX128" fmla="*/ 293589 w 2619061"/>
              <a:gd name="connsiteY128" fmla="*/ 640080 h 2811780"/>
              <a:gd name="connsiteX129" fmla="*/ 301209 w 2619061"/>
              <a:gd name="connsiteY129" fmla="*/ 617220 h 2811780"/>
              <a:gd name="connsiteX130" fmla="*/ 316449 w 2619061"/>
              <a:gd name="connsiteY130" fmla="*/ 594360 h 2811780"/>
              <a:gd name="connsiteX131" fmla="*/ 331689 w 2619061"/>
              <a:gd name="connsiteY131" fmla="*/ 548640 h 2811780"/>
              <a:gd name="connsiteX132" fmla="*/ 362169 w 2619061"/>
              <a:gd name="connsiteY132" fmla="*/ 502920 h 2811780"/>
              <a:gd name="connsiteX133" fmla="*/ 377409 w 2619061"/>
              <a:gd name="connsiteY133" fmla="*/ 457200 h 2811780"/>
              <a:gd name="connsiteX134" fmla="*/ 407889 w 2619061"/>
              <a:gd name="connsiteY134" fmla="*/ 411480 h 2811780"/>
              <a:gd name="connsiteX135" fmla="*/ 438369 w 2619061"/>
              <a:gd name="connsiteY135" fmla="*/ 342900 h 2811780"/>
              <a:gd name="connsiteX136" fmla="*/ 453609 w 2619061"/>
              <a:gd name="connsiteY136" fmla="*/ 312420 h 2811780"/>
              <a:gd name="connsiteX137" fmla="*/ 484089 w 2619061"/>
              <a:gd name="connsiteY137" fmla="*/ 266700 h 2811780"/>
              <a:gd name="connsiteX138" fmla="*/ 506949 w 2619061"/>
              <a:gd name="connsiteY138" fmla="*/ 190500 h 2811780"/>
              <a:gd name="connsiteX139" fmla="*/ 514569 w 2619061"/>
              <a:gd name="connsiteY139" fmla="*/ 167640 h 2811780"/>
              <a:gd name="connsiteX140" fmla="*/ 522189 w 2619061"/>
              <a:gd name="connsiteY140" fmla="*/ 144780 h 2811780"/>
              <a:gd name="connsiteX141" fmla="*/ 552669 w 2619061"/>
              <a:gd name="connsiteY141" fmla="*/ 99060 h 2811780"/>
              <a:gd name="connsiteX142" fmla="*/ 567909 w 2619061"/>
              <a:gd name="connsiteY142" fmla="*/ 76200 h 2811780"/>
              <a:gd name="connsiteX143" fmla="*/ 598389 w 2619061"/>
              <a:gd name="connsiteY143" fmla="*/ 68580 h 281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619061" h="2811780">
                <a:moveTo>
                  <a:pt x="598389" y="68580"/>
                </a:moveTo>
                <a:lnTo>
                  <a:pt x="598389" y="68580"/>
                </a:lnTo>
                <a:cubicBezTo>
                  <a:pt x="616169" y="55880"/>
                  <a:pt x="632491" y="40839"/>
                  <a:pt x="651729" y="30480"/>
                </a:cubicBezTo>
                <a:cubicBezTo>
                  <a:pt x="713839" y="-2964"/>
                  <a:pt x="855066" y="8394"/>
                  <a:pt x="887949" y="7620"/>
                </a:cubicBezTo>
                <a:lnTo>
                  <a:pt x="1345149" y="0"/>
                </a:lnTo>
                <a:lnTo>
                  <a:pt x="1726149" y="7620"/>
                </a:lnTo>
                <a:cubicBezTo>
                  <a:pt x="1741589" y="8171"/>
                  <a:pt x="1756598" y="12891"/>
                  <a:pt x="1771869" y="15240"/>
                </a:cubicBezTo>
                <a:cubicBezTo>
                  <a:pt x="1789621" y="17971"/>
                  <a:pt x="1807538" y="19647"/>
                  <a:pt x="1825209" y="22860"/>
                </a:cubicBezTo>
                <a:cubicBezTo>
                  <a:pt x="1863437" y="29811"/>
                  <a:pt x="1902648" y="33433"/>
                  <a:pt x="1939509" y="45720"/>
                </a:cubicBezTo>
                <a:cubicBezTo>
                  <a:pt x="1947129" y="48260"/>
                  <a:pt x="1955185" y="49748"/>
                  <a:pt x="1962369" y="53340"/>
                </a:cubicBezTo>
                <a:cubicBezTo>
                  <a:pt x="1970560" y="57436"/>
                  <a:pt x="1977609" y="63500"/>
                  <a:pt x="1985229" y="68580"/>
                </a:cubicBezTo>
                <a:cubicBezTo>
                  <a:pt x="1990309" y="76200"/>
                  <a:pt x="1993993" y="84964"/>
                  <a:pt x="2000469" y="91440"/>
                </a:cubicBezTo>
                <a:cubicBezTo>
                  <a:pt x="2006945" y="97916"/>
                  <a:pt x="2016294" y="100817"/>
                  <a:pt x="2023329" y="106680"/>
                </a:cubicBezTo>
                <a:cubicBezTo>
                  <a:pt x="2031608" y="113579"/>
                  <a:pt x="2038569" y="121920"/>
                  <a:pt x="2046189" y="129540"/>
                </a:cubicBezTo>
                <a:cubicBezTo>
                  <a:pt x="2057145" y="162409"/>
                  <a:pt x="2055469" y="153418"/>
                  <a:pt x="2061429" y="198120"/>
                </a:cubicBezTo>
                <a:cubicBezTo>
                  <a:pt x="2064469" y="220919"/>
                  <a:pt x="2064538" y="244146"/>
                  <a:pt x="2069049" y="266700"/>
                </a:cubicBezTo>
                <a:cubicBezTo>
                  <a:pt x="2072199" y="282452"/>
                  <a:pt x="2084289" y="312420"/>
                  <a:pt x="2084289" y="312420"/>
                </a:cubicBezTo>
                <a:cubicBezTo>
                  <a:pt x="2086829" y="373380"/>
                  <a:pt x="2086214" y="434553"/>
                  <a:pt x="2091909" y="495300"/>
                </a:cubicBezTo>
                <a:cubicBezTo>
                  <a:pt x="2095700" y="535732"/>
                  <a:pt x="2105663" y="547250"/>
                  <a:pt x="2114769" y="579120"/>
                </a:cubicBezTo>
                <a:cubicBezTo>
                  <a:pt x="2117646" y="589190"/>
                  <a:pt x="2120117" y="599377"/>
                  <a:pt x="2122389" y="609600"/>
                </a:cubicBezTo>
                <a:cubicBezTo>
                  <a:pt x="2127160" y="631070"/>
                  <a:pt x="2133355" y="675578"/>
                  <a:pt x="2145249" y="693420"/>
                </a:cubicBezTo>
                <a:cubicBezTo>
                  <a:pt x="2212905" y="794904"/>
                  <a:pt x="2115529" y="644496"/>
                  <a:pt x="2168109" y="739140"/>
                </a:cubicBezTo>
                <a:cubicBezTo>
                  <a:pt x="2177004" y="755151"/>
                  <a:pt x="2192797" y="767484"/>
                  <a:pt x="2198589" y="784860"/>
                </a:cubicBezTo>
                <a:lnTo>
                  <a:pt x="2229069" y="876300"/>
                </a:lnTo>
                <a:cubicBezTo>
                  <a:pt x="2231609" y="883920"/>
                  <a:pt x="2232234" y="892477"/>
                  <a:pt x="2236689" y="899160"/>
                </a:cubicBezTo>
                <a:lnTo>
                  <a:pt x="2251929" y="922020"/>
                </a:lnTo>
                <a:cubicBezTo>
                  <a:pt x="2272086" y="1002649"/>
                  <a:pt x="2244719" y="907702"/>
                  <a:pt x="2274789" y="975360"/>
                </a:cubicBezTo>
                <a:cubicBezTo>
                  <a:pt x="2281313" y="990040"/>
                  <a:pt x="2282845" y="1006712"/>
                  <a:pt x="2290029" y="1021080"/>
                </a:cubicBezTo>
                <a:cubicBezTo>
                  <a:pt x="2295109" y="1031240"/>
                  <a:pt x="2300794" y="1041119"/>
                  <a:pt x="2305269" y="1051560"/>
                </a:cubicBezTo>
                <a:cubicBezTo>
                  <a:pt x="2308433" y="1058943"/>
                  <a:pt x="2308988" y="1067399"/>
                  <a:pt x="2312889" y="1074420"/>
                </a:cubicBezTo>
                <a:cubicBezTo>
                  <a:pt x="2321784" y="1090431"/>
                  <a:pt x="2337577" y="1102764"/>
                  <a:pt x="2343369" y="1120140"/>
                </a:cubicBezTo>
                <a:cubicBezTo>
                  <a:pt x="2345909" y="1127760"/>
                  <a:pt x="2348782" y="1135277"/>
                  <a:pt x="2350989" y="1143000"/>
                </a:cubicBezTo>
                <a:cubicBezTo>
                  <a:pt x="2354244" y="1154393"/>
                  <a:pt x="2360139" y="1184160"/>
                  <a:pt x="2366229" y="1196340"/>
                </a:cubicBezTo>
                <a:cubicBezTo>
                  <a:pt x="2376838" y="1217558"/>
                  <a:pt x="2387477" y="1225208"/>
                  <a:pt x="2404329" y="1242060"/>
                </a:cubicBezTo>
                <a:cubicBezTo>
                  <a:pt x="2409409" y="1257300"/>
                  <a:pt x="2410658" y="1274414"/>
                  <a:pt x="2419569" y="1287780"/>
                </a:cubicBezTo>
                <a:lnTo>
                  <a:pt x="2450049" y="1333500"/>
                </a:lnTo>
                <a:cubicBezTo>
                  <a:pt x="2455129" y="1341120"/>
                  <a:pt x="2458813" y="1349884"/>
                  <a:pt x="2465289" y="1356360"/>
                </a:cubicBezTo>
                <a:lnTo>
                  <a:pt x="2488149" y="1379220"/>
                </a:lnTo>
                <a:cubicBezTo>
                  <a:pt x="2494347" y="1397813"/>
                  <a:pt x="2496237" y="1410168"/>
                  <a:pt x="2511009" y="1424940"/>
                </a:cubicBezTo>
                <a:cubicBezTo>
                  <a:pt x="2517485" y="1431416"/>
                  <a:pt x="2526249" y="1435100"/>
                  <a:pt x="2533869" y="1440180"/>
                </a:cubicBezTo>
                <a:cubicBezTo>
                  <a:pt x="2544029" y="1455420"/>
                  <a:pt x="2558557" y="1468524"/>
                  <a:pt x="2564349" y="1485900"/>
                </a:cubicBezTo>
                <a:cubicBezTo>
                  <a:pt x="2583502" y="1543359"/>
                  <a:pt x="2557666" y="1472534"/>
                  <a:pt x="2587209" y="1531620"/>
                </a:cubicBezTo>
                <a:cubicBezTo>
                  <a:pt x="2618757" y="1594716"/>
                  <a:pt x="2566393" y="1511826"/>
                  <a:pt x="2610069" y="1577340"/>
                </a:cubicBezTo>
                <a:cubicBezTo>
                  <a:pt x="2621481" y="1702872"/>
                  <a:pt x="2622623" y="1674558"/>
                  <a:pt x="2610069" y="1844040"/>
                </a:cubicBezTo>
                <a:cubicBezTo>
                  <a:pt x="2609002" y="1858443"/>
                  <a:pt x="2591694" y="1886916"/>
                  <a:pt x="2587209" y="1897380"/>
                </a:cubicBezTo>
                <a:cubicBezTo>
                  <a:pt x="2567816" y="1942631"/>
                  <a:pt x="2596674" y="1897460"/>
                  <a:pt x="2556729" y="1950720"/>
                </a:cubicBezTo>
                <a:cubicBezTo>
                  <a:pt x="2536572" y="2031349"/>
                  <a:pt x="2563939" y="1936402"/>
                  <a:pt x="2533869" y="2004060"/>
                </a:cubicBezTo>
                <a:cubicBezTo>
                  <a:pt x="2509132" y="2059719"/>
                  <a:pt x="2537348" y="2043540"/>
                  <a:pt x="2495769" y="2057400"/>
                </a:cubicBezTo>
                <a:cubicBezTo>
                  <a:pt x="2493229" y="2075180"/>
                  <a:pt x="2492188" y="2093239"/>
                  <a:pt x="2488149" y="2110740"/>
                </a:cubicBezTo>
                <a:cubicBezTo>
                  <a:pt x="2484537" y="2126393"/>
                  <a:pt x="2476805" y="2140875"/>
                  <a:pt x="2472909" y="2156460"/>
                </a:cubicBezTo>
                <a:cubicBezTo>
                  <a:pt x="2470369" y="2166620"/>
                  <a:pt x="2468298" y="2176909"/>
                  <a:pt x="2465289" y="2186940"/>
                </a:cubicBezTo>
                <a:cubicBezTo>
                  <a:pt x="2460673" y="2202327"/>
                  <a:pt x="2458960" y="2219294"/>
                  <a:pt x="2450049" y="2232660"/>
                </a:cubicBezTo>
                <a:cubicBezTo>
                  <a:pt x="2436302" y="2253280"/>
                  <a:pt x="2429237" y="2261830"/>
                  <a:pt x="2419569" y="2286000"/>
                </a:cubicBezTo>
                <a:cubicBezTo>
                  <a:pt x="2413603" y="2300915"/>
                  <a:pt x="2408225" y="2316135"/>
                  <a:pt x="2404329" y="2331720"/>
                </a:cubicBezTo>
                <a:cubicBezTo>
                  <a:pt x="2401789" y="2341880"/>
                  <a:pt x="2400386" y="2352394"/>
                  <a:pt x="2396709" y="2362200"/>
                </a:cubicBezTo>
                <a:cubicBezTo>
                  <a:pt x="2392721" y="2372836"/>
                  <a:pt x="2385944" y="2382239"/>
                  <a:pt x="2381469" y="2392680"/>
                </a:cubicBezTo>
                <a:cubicBezTo>
                  <a:pt x="2378305" y="2400063"/>
                  <a:pt x="2377750" y="2408519"/>
                  <a:pt x="2373849" y="2415540"/>
                </a:cubicBezTo>
                <a:cubicBezTo>
                  <a:pt x="2364954" y="2431551"/>
                  <a:pt x="2353529" y="2446020"/>
                  <a:pt x="2343369" y="2461260"/>
                </a:cubicBezTo>
                <a:cubicBezTo>
                  <a:pt x="2338289" y="2468880"/>
                  <a:pt x="2335749" y="2479040"/>
                  <a:pt x="2328129" y="2484120"/>
                </a:cubicBezTo>
                <a:cubicBezTo>
                  <a:pt x="2320509" y="2489200"/>
                  <a:pt x="2312304" y="2493497"/>
                  <a:pt x="2305269" y="2499360"/>
                </a:cubicBezTo>
                <a:cubicBezTo>
                  <a:pt x="2279990" y="2520426"/>
                  <a:pt x="2287928" y="2523271"/>
                  <a:pt x="2259549" y="2537460"/>
                </a:cubicBezTo>
                <a:cubicBezTo>
                  <a:pt x="2252365" y="2541052"/>
                  <a:pt x="2243873" y="2541488"/>
                  <a:pt x="2236689" y="2545080"/>
                </a:cubicBezTo>
                <a:cubicBezTo>
                  <a:pt x="2228498" y="2549176"/>
                  <a:pt x="2220864" y="2554457"/>
                  <a:pt x="2213829" y="2560320"/>
                </a:cubicBezTo>
                <a:cubicBezTo>
                  <a:pt x="2205550" y="2567219"/>
                  <a:pt x="2200389" y="2577947"/>
                  <a:pt x="2190969" y="2583180"/>
                </a:cubicBezTo>
                <a:cubicBezTo>
                  <a:pt x="2176926" y="2590982"/>
                  <a:pt x="2158615" y="2589509"/>
                  <a:pt x="2145249" y="2598420"/>
                </a:cubicBezTo>
                <a:cubicBezTo>
                  <a:pt x="2137629" y="2603500"/>
                  <a:pt x="2131077" y="2610764"/>
                  <a:pt x="2122389" y="2613660"/>
                </a:cubicBezTo>
                <a:cubicBezTo>
                  <a:pt x="2107732" y="2618546"/>
                  <a:pt x="2091658" y="2617533"/>
                  <a:pt x="2076669" y="2621280"/>
                </a:cubicBezTo>
                <a:cubicBezTo>
                  <a:pt x="2061084" y="2625176"/>
                  <a:pt x="2046189" y="2631440"/>
                  <a:pt x="2030949" y="2636520"/>
                </a:cubicBezTo>
                <a:lnTo>
                  <a:pt x="2008089" y="2644140"/>
                </a:lnTo>
                <a:cubicBezTo>
                  <a:pt x="2000469" y="2646680"/>
                  <a:pt x="1993021" y="2649812"/>
                  <a:pt x="1985229" y="2651760"/>
                </a:cubicBezTo>
                <a:cubicBezTo>
                  <a:pt x="1975069" y="2654300"/>
                  <a:pt x="1964819" y="2656503"/>
                  <a:pt x="1954749" y="2659380"/>
                </a:cubicBezTo>
                <a:cubicBezTo>
                  <a:pt x="1947026" y="2661587"/>
                  <a:pt x="1939681" y="2665052"/>
                  <a:pt x="1931889" y="2667000"/>
                </a:cubicBezTo>
                <a:cubicBezTo>
                  <a:pt x="1914499" y="2671347"/>
                  <a:pt x="1888347" y="2673531"/>
                  <a:pt x="1870929" y="2682240"/>
                </a:cubicBezTo>
                <a:cubicBezTo>
                  <a:pt x="1862738" y="2686336"/>
                  <a:pt x="1856438" y="2693761"/>
                  <a:pt x="1848069" y="2697480"/>
                </a:cubicBezTo>
                <a:cubicBezTo>
                  <a:pt x="1833389" y="2704004"/>
                  <a:pt x="1815715" y="2703809"/>
                  <a:pt x="1802349" y="2712720"/>
                </a:cubicBezTo>
                <a:cubicBezTo>
                  <a:pt x="1794729" y="2717800"/>
                  <a:pt x="1787907" y="2724352"/>
                  <a:pt x="1779489" y="2727960"/>
                </a:cubicBezTo>
                <a:cubicBezTo>
                  <a:pt x="1749672" y="2740739"/>
                  <a:pt x="1734022" y="2730331"/>
                  <a:pt x="1703289" y="2750820"/>
                </a:cubicBezTo>
                <a:cubicBezTo>
                  <a:pt x="1637775" y="2794496"/>
                  <a:pt x="1720665" y="2742132"/>
                  <a:pt x="1657569" y="2773680"/>
                </a:cubicBezTo>
                <a:cubicBezTo>
                  <a:pt x="1620320" y="2792304"/>
                  <a:pt x="1650155" y="2786963"/>
                  <a:pt x="1611849" y="2796540"/>
                </a:cubicBezTo>
                <a:cubicBezTo>
                  <a:pt x="1566859" y="2807787"/>
                  <a:pt x="1541980" y="2807048"/>
                  <a:pt x="1489929" y="2811780"/>
                </a:cubicBezTo>
                <a:lnTo>
                  <a:pt x="1086069" y="2804160"/>
                </a:lnTo>
                <a:cubicBezTo>
                  <a:pt x="867791" y="2797546"/>
                  <a:pt x="1086796" y="2798274"/>
                  <a:pt x="918429" y="2788920"/>
                </a:cubicBezTo>
                <a:cubicBezTo>
                  <a:pt x="849908" y="2785113"/>
                  <a:pt x="781269" y="2783840"/>
                  <a:pt x="712689" y="2781300"/>
                </a:cubicBezTo>
                <a:cubicBezTo>
                  <a:pt x="683339" y="2778365"/>
                  <a:pt x="607888" y="2771453"/>
                  <a:pt x="575529" y="2766060"/>
                </a:cubicBezTo>
                <a:cubicBezTo>
                  <a:pt x="565199" y="2764338"/>
                  <a:pt x="555080" y="2761449"/>
                  <a:pt x="545049" y="2758440"/>
                </a:cubicBezTo>
                <a:cubicBezTo>
                  <a:pt x="529662" y="2753824"/>
                  <a:pt x="499329" y="2743200"/>
                  <a:pt x="499329" y="2743200"/>
                </a:cubicBezTo>
                <a:cubicBezTo>
                  <a:pt x="494249" y="2735580"/>
                  <a:pt x="490565" y="2726816"/>
                  <a:pt x="484089" y="2720340"/>
                </a:cubicBezTo>
                <a:cubicBezTo>
                  <a:pt x="440062" y="2676313"/>
                  <a:pt x="482061" y="2738415"/>
                  <a:pt x="438369" y="2682240"/>
                </a:cubicBezTo>
                <a:lnTo>
                  <a:pt x="392649" y="2613660"/>
                </a:lnTo>
                <a:cubicBezTo>
                  <a:pt x="387569" y="2606040"/>
                  <a:pt x="380305" y="2599488"/>
                  <a:pt x="377409" y="2590800"/>
                </a:cubicBezTo>
                <a:cubicBezTo>
                  <a:pt x="372329" y="2575560"/>
                  <a:pt x="371080" y="2558446"/>
                  <a:pt x="362169" y="2545080"/>
                </a:cubicBezTo>
                <a:cubicBezTo>
                  <a:pt x="352009" y="2529840"/>
                  <a:pt x="337481" y="2516736"/>
                  <a:pt x="331689" y="2499360"/>
                </a:cubicBezTo>
                <a:cubicBezTo>
                  <a:pt x="318277" y="2459124"/>
                  <a:pt x="328524" y="2483183"/>
                  <a:pt x="293589" y="2430780"/>
                </a:cubicBezTo>
                <a:cubicBezTo>
                  <a:pt x="288509" y="2423160"/>
                  <a:pt x="285969" y="2413000"/>
                  <a:pt x="278349" y="2407920"/>
                </a:cubicBezTo>
                <a:lnTo>
                  <a:pt x="255489" y="2392680"/>
                </a:lnTo>
                <a:cubicBezTo>
                  <a:pt x="237371" y="2338325"/>
                  <a:pt x="263062" y="2404039"/>
                  <a:pt x="225009" y="2346960"/>
                </a:cubicBezTo>
                <a:cubicBezTo>
                  <a:pt x="180898" y="2280793"/>
                  <a:pt x="267455" y="2374166"/>
                  <a:pt x="194529" y="2301240"/>
                </a:cubicBezTo>
                <a:cubicBezTo>
                  <a:pt x="189449" y="2286000"/>
                  <a:pt x="188200" y="2268886"/>
                  <a:pt x="179289" y="2255520"/>
                </a:cubicBezTo>
                <a:cubicBezTo>
                  <a:pt x="169129" y="2240280"/>
                  <a:pt x="154601" y="2227176"/>
                  <a:pt x="148809" y="2209800"/>
                </a:cubicBezTo>
                <a:cubicBezTo>
                  <a:pt x="140260" y="2184153"/>
                  <a:pt x="141015" y="2182825"/>
                  <a:pt x="125949" y="2156460"/>
                </a:cubicBezTo>
                <a:cubicBezTo>
                  <a:pt x="121405" y="2148509"/>
                  <a:pt x="114805" y="2141791"/>
                  <a:pt x="110709" y="2133600"/>
                </a:cubicBezTo>
                <a:cubicBezTo>
                  <a:pt x="107117" y="2126416"/>
                  <a:pt x="106253" y="2118123"/>
                  <a:pt x="103089" y="2110740"/>
                </a:cubicBezTo>
                <a:cubicBezTo>
                  <a:pt x="98614" y="2100299"/>
                  <a:pt x="91837" y="2090896"/>
                  <a:pt x="87849" y="2080260"/>
                </a:cubicBezTo>
                <a:cubicBezTo>
                  <a:pt x="83237" y="2067961"/>
                  <a:pt x="74678" y="2022026"/>
                  <a:pt x="72609" y="2011680"/>
                </a:cubicBezTo>
                <a:cubicBezTo>
                  <a:pt x="61440" y="1877647"/>
                  <a:pt x="72035" y="1962802"/>
                  <a:pt x="57369" y="1882140"/>
                </a:cubicBezTo>
                <a:cubicBezTo>
                  <a:pt x="54605" y="1866939"/>
                  <a:pt x="53496" y="1851409"/>
                  <a:pt x="49749" y="1836420"/>
                </a:cubicBezTo>
                <a:lnTo>
                  <a:pt x="26889" y="1767840"/>
                </a:lnTo>
                <a:lnTo>
                  <a:pt x="19269" y="1744980"/>
                </a:lnTo>
                <a:lnTo>
                  <a:pt x="11649" y="1722120"/>
                </a:lnTo>
                <a:cubicBezTo>
                  <a:pt x="-6134" y="1526511"/>
                  <a:pt x="-1459" y="1612279"/>
                  <a:pt x="11649" y="1264920"/>
                </a:cubicBezTo>
                <a:cubicBezTo>
                  <a:pt x="11848" y="1259638"/>
                  <a:pt x="23143" y="1219072"/>
                  <a:pt x="26889" y="1211580"/>
                </a:cubicBezTo>
                <a:cubicBezTo>
                  <a:pt x="30985" y="1203389"/>
                  <a:pt x="38033" y="1196911"/>
                  <a:pt x="42129" y="1188720"/>
                </a:cubicBezTo>
                <a:cubicBezTo>
                  <a:pt x="45721" y="1181536"/>
                  <a:pt x="46157" y="1173044"/>
                  <a:pt x="49749" y="1165860"/>
                </a:cubicBezTo>
                <a:cubicBezTo>
                  <a:pt x="53845" y="1157669"/>
                  <a:pt x="60893" y="1151191"/>
                  <a:pt x="64989" y="1143000"/>
                </a:cubicBezTo>
                <a:cubicBezTo>
                  <a:pt x="68581" y="1135816"/>
                  <a:pt x="69017" y="1127324"/>
                  <a:pt x="72609" y="1120140"/>
                </a:cubicBezTo>
                <a:cubicBezTo>
                  <a:pt x="76705" y="1111949"/>
                  <a:pt x="83753" y="1105471"/>
                  <a:pt x="87849" y="1097280"/>
                </a:cubicBezTo>
                <a:cubicBezTo>
                  <a:pt x="91441" y="1090096"/>
                  <a:pt x="91877" y="1081604"/>
                  <a:pt x="95469" y="1074420"/>
                </a:cubicBezTo>
                <a:cubicBezTo>
                  <a:pt x="99565" y="1066229"/>
                  <a:pt x="106613" y="1059751"/>
                  <a:pt x="110709" y="1051560"/>
                </a:cubicBezTo>
                <a:cubicBezTo>
                  <a:pt x="114301" y="1044376"/>
                  <a:pt x="114737" y="1035884"/>
                  <a:pt x="118329" y="1028700"/>
                </a:cubicBezTo>
                <a:cubicBezTo>
                  <a:pt x="123900" y="1017558"/>
                  <a:pt x="151252" y="982263"/>
                  <a:pt x="156429" y="975360"/>
                </a:cubicBezTo>
                <a:cubicBezTo>
                  <a:pt x="184219" y="891990"/>
                  <a:pt x="139898" y="1018270"/>
                  <a:pt x="179289" y="929640"/>
                </a:cubicBezTo>
                <a:cubicBezTo>
                  <a:pt x="185813" y="914960"/>
                  <a:pt x="189449" y="899160"/>
                  <a:pt x="194529" y="883920"/>
                </a:cubicBezTo>
                <a:cubicBezTo>
                  <a:pt x="197069" y="876300"/>
                  <a:pt x="196469" y="866740"/>
                  <a:pt x="202149" y="861060"/>
                </a:cubicBezTo>
                <a:lnTo>
                  <a:pt x="225009" y="838200"/>
                </a:lnTo>
                <a:lnTo>
                  <a:pt x="247869" y="769620"/>
                </a:lnTo>
                <a:lnTo>
                  <a:pt x="255489" y="746760"/>
                </a:lnTo>
                <a:cubicBezTo>
                  <a:pt x="258029" y="739140"/>
                  <a:pt x="259517" y="731084"/>
                  <a:pt x="263109" y="723900"/>
                </a:cubicBezTo>
                <a:cubicBezTo>
                  <a:pt x="268189" y="713740"/>
                  <a:pt x="273874" y="703861"/>
                  <a:pt x="278349" y="693420"/>
                </a:cubicBezTo>
                <a:cubicBezTo>
                  <a:pt x="286179" y="675150"/>
                  <a:pt x="288065" y="659414"/>
                  <a:pt x="293589" y="640080"/>
                </a:cubicBezTo>
                <a:cubicBezTo>
                  <a:pt x="295796" y="632357"/>
                  <a:pt x="297617" y="624404"/>
                  <a:pt x="301209" y="617220"/>
                </a:cubicBezTo>
                <a:cubicBezTo>
                  <a:pt x="305305" y="609029"/>
                  <a:pt x="312730" y="602729"/>
                  <a:pt x="316449" y="594360"/>
                </a:cubicBezTo>
                <a:cubicBezTo>
                  <a:pt x="322973" y="579680"/>
                  <a:pt x="322778" y="562006"/>
                  <a:pt x="331689" y="548640"/>
                </a:cubicBezTo>
                <a:cubicBezTo>
                  <a:pt x="341849" y="533400"/>
                  <a:pt x="356377" y="520296"/>
                  <a:pt x="362169" y="502920"/>
                </a:cubicBezTo>
                <a:cubicBezTo>
                  <a:pt x="367249" y="487680"/>
                  <a:pt x="368498" y="470566"/>
                  <a:pt x="377409" y="457200"/>
                </a:cubicBezTo>
                <a:cubicBezTo>
                  <a:pt x="387569" y="441960"/>
                  <a:pt x="402097" y="428856"/>
                  <a:pt x="407889" y="411480"/>
                </a:cubicBezTo>
                <a:cubicBezTo>
                  <a:pt x="434498" y="331654"/>
                  <a:pt x="409388" y="393617"/>
                  <a:pt x="438369" y="342900"/>
                </a:cubicBezTo>
                <a:cubicBezTo>
                  <a:pt x="444005" y="333037"/>
                  <a:pt x="447765" y="322160"/>
                  <a:pt x="453609" y="312420"/>
                </a:cubicBezTo>
                <a:cubicBezTo>
                  <a:pt x="463033" y="296714"/>
                  <a:pt x="484089" y="266700"/>
                  <a:pt x="484089" y="266700"/>
                </a:cubicBezTo>
                <a:cubicBezTo>
                  <a:pt x="495605" y="220635"/>
                  <a:pt x="488397" y="246155"/>
                  <a:pt x="506949" y="190500"/>
                </a:cubicBezTo>
                <a:lnTo>
                  <a:pt x="514569" y="167640"/>
                </a:lnTo>
                <a:cubicBezTo>
                  <a:pt x="517109" y="160020"/>
                  <a:pt x="517734" y="151463"/>
                  <a:pt x="522189" y="144780"/>
                </a:cubicBezTo>
                <a:lnTo>
                  <a:pt x="552669" y="99060"/>
                </a:lnTo>
                <a:cubicBezTo>
                  <a:pt x="557749" y="91440"/>
                  <a:pt x="559221" y="79096"/>
                  <a:pt x="567909" y="76200"/>
                </a:cubicBezTo>
                <a:lnTo>
                  <a:pt x="598389" y="68580"/>
                </a:lnTo>
                <a:close/>
              </a:path>
            </a:pathLst>
          </a:custGeom>
          <a:solidFill>
            <a:schemeClr val="bg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HK" altLang="en-US"/>
          </a:p>
        </p:txBody>
      </p:sp>
      <p:sp>
        <p:nvSpPr>
          <p:cNvPr id="20" name="矩形 19"/>
          <p:cNvSpPr/>
          <p:nvPr/>
        </p:nvSpPr>
        <p:spPr>
          <a:xfrm>
            <a:off x="1547664" y="2915652"/>
            <a:ext cx="3665659" cy="369332"/>
          </a:xfrm>
          <a:prstGeom prst="rect">
            <a:avLst/>
          </a:prstGeom>
        </p:spPr>
        <p:txBody>
          <a:bodyPr wrap="square">
            <a:spAutoFit/>
          </a:bodyPr>
          <a:lstStyle/>
          <a:p>
            <a:r>
              <a:rPr lang="en-US" altLang="zh-CN" dirty="0" smtClean="0">
                <a:solidFill>
                  <a:srgbClr val="FF0000"/>
                </a:solidFill>
                <a:latin typeface="Calibri" panose="020F0502020204030204" pitchFamily="34" charset="0"/>
                <a:cs typeface="Calibri" panose="020F0502020204030204" pitchFamily="34" charset="0"/>
              </a:rPr>
              <a:t>Closely</a:t>
            </a:r>
            <a:r>
              <a:rPr lang="zh-CN" altLang="en-US" dirty="0" smtClean="0">
                <a:solidFill>
                  <a:srgbClr val="FF0000"/>
                </a:solidFill>
                <a:latin typeface="Calibri" panose="020F0502020204030204" pitchFamily="34" charset="0"/>
                <a:cs typeface="Calibri" panose="020F0502020204030204" pitchFamily="34" charset="0"/>
              </a:rPr>
              <a:t> </a:t>
            </a:r>
            <a:r>
              <a:rPr lang="en-US" altLang="zh-CN" dirty="0" smtClean="0">
                <a:solidFill>
                  <a:srgbClr val="FF0000"/>
                </a:solidFill>
                <a:latin typeface="Calibri" panose="020F0502020204030204" pitchFamily="34" charset="0"/>
                <a:cs typeface="Calibri" panose="020F0502020204030204" pitchFamily="34" charset="0"/>
              </a:rPr>
              <a:t>connected</a:t>
            </a:r>
          </a:p>
        </p:txBody>
      </p:sp>
      <p:sp>
        <p:nvSpPr>
          <p:cNvPr id="16" name="TextBox 2"/>
          <p:cNvSpPr txBox="1">
            <a:spLocks noChangeArrowheads="1"/>
          </p:cNvSpPr>
          <p:nvPr/>
        </p:nvSpPr>
        <p:spPr bwMode="auto">
          <a:xfrm>
            <a:off x="7020272" y="73645"/>
            <a:ext cx="362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1800" dirty="0" smtClean="0">
                <a:solidFill>
                  <a:srgbClr val="00B0F0"/>
                </a:solidFill>
              </a:rPr>
              <a:t>[Zhu</a:t>
            </a:r>
            <a:r>
              <a:rPr kumimoji="0" lang="zh-CN" altLang="en-US" sz="1800" dirty="0" smtClean="0">
                <a:solidFill>
                  <a:srgbClr val="00B0F0"/>
                </a:solidFill>
              </a:rPr>
              <a:t> </a:t>
            </a:r>
            <a:r>
              <a:rPr kumimoji="0" lang="en-US" altLang="zh-CN" sz="1800" dirty="0" smtClean="0">
                <a:solidFill>
                  <a:srgbClr val="00B0F0"/>
                </a:solidFill>
              </a:rPr>
              <a:t>et</a:t>
            </a:r>
            <a:r>
              <a:rPr kumimoji="0" lang="zh-CN" altLang="en-US" sz="1800" dirty="0" smtClean="0">
                <a:solidFill>
                  <a:srgbClr val="00B0F0"/>
                </a:solidFill>
              </a:rPr>
              <a:t> </a:t>
            </a:r>
            <a:r>
              <a:rPr kumimoji="0" lang="en-US" altLang="zh-CN" sz="1800" dirty="0" smtClean="0">
                <a:solidFill>
                  <a:srgbClr val="00B0F0"/>
                </a:solidFill>
              </a:rPr>
              <a:t>al., ICDE’18]</a:t>
            </a:r>
            <a:endParaRPr kumimoji="0" lang="en-US" altLang="zh-CN" sz="1800" dirty="0">
              <a:solidFill>
                <a:srgbClr val="00B0F0"/>
              </a:solidFill>
            </a:endParaRPr>
          </a:p>
        </p:txBody>
      </p:sp>
      <p:sp>
        <p:nvSpPr>
          <p:cNvPr id="18" name="文本框 17"/>
          <p:cNvSpPr txBox="1"/>
          <p:nvPr/>
        </p:nvSpPr>
        <p:spPr>
          <a:xfrm>
            <a:off x="107504" y="6074712"/>
            <a:ext cx="2074619" cy="738664"/>
          </a:xfrm>
          <a:prstGeom prst="rect">
            <a:avLst/>
          </a:prstGeom>
          <a:noFill/>
        </p:spPr>
        <p:txBody>
          <a:bodyPr wrap="none" rtlCol="0">
            <a:spAutoFit/>
          </a:bodyPr>
          <a:lstStyle/>
          <a:p>
            <a:r>
              <a:rPr lang="en-US" altLang="zh-CN" sz="1400" dirty="0" smtClean="0">
                <a:latin typeface="Calibri" panose="020F0502020204030204" pitchFamily="34" charset="0"/>
                <a:cs typeface="Calibri" panose="020F0502020204030204" pitchFamily="34" charset="0"/>
              </a:rPr>
              <a:t>1.  </a:t>
            </a:r>
            <a:r>
              <a:rPr lang="en-US" altLang="zh-CN" sz="1400" dirty="0" err="1">
                <a:latin typeface="Calibri" panose="020F0502020204030204" pitchFamily="34" charset="0"/>
                <a:cs typeface="Calibri" panose="020F0502020204030204" pitchFamily="34" charset="0"/>
              </a:rPr>
              <a:t>Kacholia</a:t>
            </a:r>
            <a:r>
              <a:rPr lang="en-US" altLang="zh-CN" sz="1400" dirty="0">
                <a:latin typeface="Calibri" panose="020F0502020204030204" pitchFamily="34" charset="0"/>
                <a:cs typeface="Calibri" panose="020F0502020204030204" pitchFamily="34" charset="0"/>
              </a:rPr>
              <a:t> et</a:t>
            </a:r>
            <a:r>
              <a:rPr lang="zh-CN" altLang="en-US" sz="1400" dirty="0">
                <a:latin typeface="Calibri" panose="020F0502020204030204" pitchFamily="34" charset="0"/>
                <a:cs typeface="Calibri" panose="020F0502020204030204" pitchFamily="34" charset="0"/>
              </a:rPr>
              <a:t> </a:t>
            </a:r>
            <a:r>
              <a:rPr lang="en-US" altLang="zh-CN" sz="1400" dirty="0" smtClean="0">
                <a:latin typeface="Calibri" panose="020F0502020204030204" pitchFamily="34" charset="0"/>
                <a:cs typeface="Calibri" panose="020F0502020204030204" pitchFamily="34" charset="0"/>
              </a:rPr>
              <a:t>al</a:t>
            </a:r>
            <a:r>
              <a:rPr lang="zh-CN" altLang="zh-CN" sz="1400" dirty="0" smtClean="0">
                <a:latin typeface="Calibri" panose="020F0502020204030204" pitchFamily="34" charset="0"/>
                <a:cs typeface="Calibri" panose="020F0502020204030204" pitchFamily="34" charset="0"/>
              </a:rPr>
              <a:t>.</a:t>
            </a:r>
            <a:r>
              <a:rPr lang="en-US" altLang="zh-CN" sz="1400" dirty="0" smtClean="0">
                <a:latin typeface="Calibri" panose="020F0502020204030204" pitchFamily="34" charset="0"/>
                <a:cs typeface="Calibri" panose="020F0502020204030204" pitchFamily="34" charset="0"/>
              </a:rPr>
              <a:t>VLDB’05</a:t>
            </a:r>
          </a:p>
          <a:p>
            <a:r>
              <a:rPr lang="en-US" altLang="zh-CN" sz="1400" dirty="0" smtClean="0">
                <a:latin typeface="Calibri" panose="020F0502020204030204" pitchFamily="34" charset="0"/>
                <a:cs typeface="Calibri" panose="020F0502020204030204" pitchFamily="34" charset="0"/>
              </a:rPr>
              <a:t>2</a:t>
            </a:r>
            <a:r>
              <a:rPr lang="en-US" altLang="zh-CN" sz="1400" dirty="0">
                <a:latin typeface="Calibri" panose="020F0502020204030204" pitchFamily="34" charset="0"/>
                <a:cs typeface="Calibri" panose="020F0502020204030204" pitchFamily="34" charset="0"/>
              </a:rPr>
              <a:t>. </a:t>
            </a:r>
            <a:r>
              <a:rPr lang="en-US" altLang="zh-CN" sz="1400" dirty="0" smtClean="0">
                <a:latin typeface="Calibri" panose="020F0502020204030204" pitchFamily="34" charset="0"/>
                <a:cs typeface="Calibri" panose="020F0502020204030204" pitchFamily="34" charset="0"/>
              </a:rPr>
              <a:t>Qin</a:t>
            </a:r>
            <a:r>
              <a:rPr lang="zh-CN" altLang="en-US" sz="1400" dirty="0" smtClean="0">
                <a:latin typeface="Calibri" panose="020F0502020204030204" pitchFamily="34" charset="0"/>
                <a:cs typeface="Calibri" panose="020F0502020204030204" pitchFamily="34" charset="0"/>
              </a:rPr>
              <a:t> </a:t>
            </a:r>
            <a:r>
              <a:rPr lang="en-US" altLang="zh-CN" sz="1400" dirty="0">
                <a:latin typeface="Calibri" panose="020F0502020204030204" pitchFamily="34" charset="0"/>
                <a:cs typeface="Calibri" panose="020F0502020204030204" pitchFamily="34" charset="0"/>
              </a:rPr>
              <a:t>et</a:t>
            </a:r>
            <a:r>
              <a:rPr lang="zh-CN" altLang="en-US" sz="1400" dirty="0">
                <a:latin typeface="Calibri" panose="020F0502020204030204" pitchFamily="34" charset="0"/>
                <a:cs typeface="Calibri" panose="020F0502020204030204" pitchFamily="34" charset="0"/>
              </a:rPr>
              <a:t> </a:t>
            </a:r>
            <a:r>
              <a:rPr lang="en-US" altLang="zh-CN" sz="1400" dirty="0" smtClean="0">
                <a:latin typeface="Calibri" panose="020F0502020204030204" pitchFamily="34" charset="0"/>
                <a:cs typeface="Calibri" panose="020F0502020204030204" pitchFamily="34" charset="0"/>
              </a:rPr>
              <a:t>al.</a:t>
            </a:r>
            <a:r>
              <a:rPr lang="zh-CN" altLang="zh-CN" sz="1400" dirty="0">
                <a:latin typeface="Calibri" panose="020F0502020204030204" pitchFamily="34" charset="0"/>
                <a:cs typeface="Calibri" panose="020F0502020204030204" pitchFamily="34" charset="0"/>
              </a:rPr>
              <a:t> </a:t>
            </a:r>
            <a:r>
              <a:rPr lang="en-US" altLang="zh-CN" sz="1400" dirty="0" smtClean="0">
                <a:latin typeface="Calibri" panose="020F0502020204030204" pitchFamily="34" charset="0"/>
                <a:cs typeface="Calibri" panose="020F0502020204030204" pitchFamily="34" charset="0"/>
              </a:rPr>
              <a:t>ICDE</a:t>
            </a:r>
            <a:r>
              <a:rPr lang="en-US" altLang="zh-CN" sz="1400" dirty="0">
                <a:latin typeface="Calibri" panose="020F0502020204030204" pitchFamily="34" charset="0"/>
                <a:cs typeface="Calibri" panose="020F0502020204030204" pitchFamily="34" charset="0"/>
              </a:rPr>
              <a:t>’</a:t>
            </a:r>
            <a:r>
              <a:rPr lang="en-US" altLang="zh-CN" sz="1400" dirty="0" smtClean="0">
                <a:latin typeface="Calibri" panose="020F0502020204030204" pitchFamily="34" charset="0"/>
                <a:cs typeface="Calibri" panose="020F0502020204030204" pitchFamily="34" charset="0"/>
              </a:rPr>
              <a:t>09</a:t>
            </a:r>
          </a:p>
          <a:p>
            <a:r>
              <a:rPr lang="en-US" altLang="zh-CN" sz="1400" dirty="0" smtClean="0">
                <a:latin typeface="Calibri" panose="020F0502020204030204" pitchFamily="34" charset="0"/>
                <a:cs typeface="Calibri" panose="020F0502020204030204" pitchFamily="34" charset="0"/>
              </a:rPr>
              <a:t>3. </a:t>
            </a:r>
            <a:r>
              <a:rPr lang="en-US" altLang="zh-CN" sz="1400" dirty="0" err="1" smtClean="0">
                <a:latin typeface="Calibri" panose="020F0502020204030204" pitchFamily="34" charset="0"/>
                <a:cs typeface="Calibri" panose="020F0502020204030204" pitchFamily="34" charset="0"/>
              </a:rPr>
              <a:t>Kargar</a:t>
            </a:r>
            <a:r>
              <a:rPr lang="en-US" altLang="zh-CN" sz="1400" dirty="0" smtClean="0">
                <a:latin typeface="Calibri" panose="020F0502020204030204" pitchFamily="34" charset="0"/>
                <a:cs typeface="Calibri" panose="020F0502020204030204" pitchFamily="34" charset="0"/>
              </a:rPr>
              <a:t> et</a:t>
            </a:r>
            <a:r>
              <a:rPr lang="zh-CN" altLang="en-US" sz="1400" dirty="0" smtClean="0">
                <a:latin typeface="Calibri" panose="020F0502020204030204" pitchFamily="34" charset="0"/>
                <a:cs typeface="Calibri" panose="020F0502020204030204" pitchFamily="34" charset="0"/>
              </a:rPr>
              <a:t> </a:t>
            </a:r>
            <a:r>
              <a:rPr lang="en-US" altLang="zh-CN" sz="1400" dirty="0" smtClean="0">
                <a:latin typeface="Calibri" panose="020F0502020204030204" pitchFamily="34" charset="0"/>
                <a:cs typeface="Calibri" panose="020F0502020204030204" pitchFamily="34" charset="0"/>
              </a:rPr>
              <a:t>al. PVLDB’11.</a:t>
            </a:r>
          </a:p>
        </p:txBody>
      </p:sp>
    </p:spTree>
    <p:extLst>
      <p:ext uri="{BB962C8B-B14F-4D97-AF65-F5344CB8AC3E}">
        <p14:creationId xmlns:p14="http://schemas.microsoft.com/office/powerpoint/2010/main" val="39634572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linds(horizontal)">
                                      <p:cBhvr>
                                        <p:cTn id="35" dur="500"/>
                                        <p:tgtEl>
                                          <p:spTgt spid="20"/>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4" grpId="0"/>
      <p:bldP spid="17" grpId="0" animBg="1"/>
      <p:bldP spid="20" grpId="0"/>
      <p:bldP spid="1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1113780" y="2649984"/>
            <a:ext cx="7346652" cy="4091383"/>
          </a:xfrm>
          <a:prstGeom prst="rect">
            <a:avLst/>
          </a:prstGeom>
        </p:spPr>
      </p:pic>
      <p:sp>
        <p:nvSpPr>
          <p:cNvPr id="5" name="AutoShape 140"/>
          <p:cNvSpPr>
            <a:spLocks noChangeArrowheads="1"/>
          </p:cNvSpPr>
          <p:nvPr/>
        </p:nvSpPr>
        <p:spPr bwMode="auto">
          <a:xfrm>
            <a:off x="179512" y="3140968"/>
            <a:ext cx="5184576" cy="2520280"/>
          </a:xfrm>
          <a:prstGeom prst="roundRect">
            <a:avLst>
              <a:gd name="adj" fmla="val 16667"/>
            </a:avLst>
          </a:prstGeom>
          <a:noFill/>
          <a:ln w="2857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zh-CN" altLang="en-US">
              <a:solidFill>
                <a:schemeClr val="hlink"/>
              </a:solidFill>
              <a:latin typeface="Arial" charset="0"/>
            </a:endParaRPr>
          </a:p>
        </p:txBody>
      </p:sp>
      <p:sp>
        <p:nvSpPr>
          <p:cNvPr id="6" name="AutoShape 140"/>
          <p:cNvSpPr>
            <a:spLocks noChangeArrowheads="1"/>
          </p:cNvSpPr>
          <p:nvPr/>
        </p:nvSpPr>
        <p:spPr bwMode="auto">
          <a:xfrm>
            <a:off x="4860032" y="2348880"/>
            <a:ext cx="3240360" cy="2520280"/>
          </a:xfrm>
          <a:prstGeom prst="roundRect">
            <a:avLst>
              <a:gd name="adj" fmla="val 16667"/>
            </a:avLst>
          </a:prstGeom>
          <a:noFill/>
          <a:ln w="28575">
            <a:solidFill>
              <a:srgbClr val="008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zh-CN" altLang="en-US">
              <a:solidFill>
                <a:srgbClr val="008000"/>
              </a:solidFill>
              <a:latin typeface="Arial" charset="0"/>
            </a:endParaRPr>
          </a:p>
        </p:txBody>
      </p:sp>
      <p:sp>
        <p:nvSpPr>
          <p:cNvPr id="9" name="矩形 8"/>
          <p:cNvSpPr/>
          <p:nvPr/>
        </p:nvSpPr>
        <p:spPr>
          <a:xfrm>
            <a:off x="755576" y="1844824"/>
            <a:ext cx="3439254" cy="461665"/>
          </a:xfrm>
          <a:prstGeom prst="rect">
            <a:avLst/>
          </a:prstGeom>
        </p:spPr>
        <p:txBody>
          <a:bodyPr wrap="square">
            <a:spAutoFit/>
          </a:bodyPr>
          <a:lstStyle/>
          <a:p>
            <a:r>
              <a:rPr lang="en-US" altLang="zh-CN" sz="2400" dirty="0">
                <a:solidFill>
                  <a:srgbClr val="3366FF"/>
                </a:solidFill>
                <a:latin typeface="Candara"/>
                <a:cs typeface="Candara"/>
              </a:rPr>
              <a:t>Q = </a:t>
            </a:r>
            <a:r>
              <a:rPr lang="en-US" altLang="zh-CN" sz="2400" dirty="0" smtClean="0">
                <a:solidFill>
                  <a:srgbClr val="3366FF"/>
                </a:solidFill>
                <a:latin typeface="Candara"/>
                <a:cs typeface="Candara"/>
              </a:rPr>
              <a:t>{a</a:t>
            </a:r>
            <a:r>
              <a:rPr lang="zh-CN" altLang="en-US" sz="2400" dirty="0" smtClean="0">
                <a:solidFill>
                  <a:srgbClr val="3366FF"/>
                </a:solidFill>
                <a:latin typeface="Candara"/>
                <a:cs typeface="Candara"/>
              </a:rPr>
              <a:t> </a:t>
            </a:r>
            <a:r>
              <a:rPr lang="en-US" altLang="zh-CN" sz="2400" dirty="0" smtClean="0">
                <a:solidFill>
                  <a:srgbClr val="3366FF"/>
                </a:solidFill>
                <a:latin typeface="Candara"/>
                <a:cs typeface="Candara"/>
              </a:rPr>
              <a:t>,c}</a:t>
            </a:r>
            <a:endParaRPr lang="zh-CN" altLang="en-US" sz="2400" dirty="0">
              <a:solidFill>
                <a:srgbClr val="3366FF"/>
              </a:solidFill>
              <a:latin typeface="Candara"/>
              <a:cs typeface="Candara"/>
            </a:endParaRPr>
          </a:p>
        </p:txBody>
      </p:sp>
      <p:sp>
        <p:nvSpPr>
          <p:cNvPr id="10" name="矩形 9"/>
          <p:cNvSpPr/>
          <p:nvPr/>
        </p:nvSpPr>
        <p:spPr>
          <a:xfrm>
            <a:off x="107504" y="4941168"/>
            <a:ext cx="3439254" cy="461665"/>
          </a:xfrm>
          <a:prstGeom prst="rect">
            <a:avLst/>
          </a:prstGeom>
        </p:spPr>
        <p:txBody>
          <a:bodyPr wrap="square">
            <a:spAutoFit/>
          </a:bodyPr>
          <a:lstStyle/>
          <a:p>
            <a:r>
              <a:rPr lang="en-US" altLang="zh-CN" sz="2400" dirty="0" smtClean="0">
                <a:solidFill>
                  <a:srgbClr val="3366FF"/>
                </a:solidFill>
                <a:latin typeface="Candara"/>
                <a:cs typeface="Candara"/>
              </a:rPr>
              <a:t>4</a:t>
            </a:r>
            <a:r>
              <a:rPr lang="zh-CN" altLang="en-US" sz="2400" dirty="0">
                <a:solidFill>
                  <a:srgbClr val="3366FF"/>
                </a:solidFill>
                <a:latin typeface="Candara"/>
                <a:cs typeface="Candara"/>
              </a:rPr>
              <a:t>-</a:t>
            </a:r>
            <a:r>
              <a:rPr lang="en-US" altLang="zh-CN" sz="2400" dirty="0" smtClean="0">
                <a:solidFill>
                  <a:srgbClr val="3366FF"/>
                </a:solidFill>
                <a:latin typeface="Candara"/>
                <a:cs typeface="Candara"/>
              </a:rPr>
              <a:t>truss</a:t>
            </a:r>
            <a:endParaRPr lang="zh-CN" altLang="en-US" sz="2400" dirty="0">
              <a:solidFill>
                <a:srgbClr val="3366FF"/>
              </a:solidFill>
              <a:latin typeface="Candara"/>
              <a:cs typeface="Candara"/>
            </a:endParaRPr>
          </a:p>
        </p:txBody>
      </p:sp>
      <p:sp>
        <p:nvSpPr>
          <p:cNvPr id="11" name="矩形 10"/>
          <p:cNvSpPr/>
          <p:nvPr/>
        </p:nvSpPr>
        <p:spPr>
          <a:xfrm>
            <a:off x="5704746" y="2348880"/>
            <a:ext cx="3439254" cy="461665"/>
          </a:xfrm>
          <a:prstGeom prst="rect">
            <a:avLst/>
          </a:prstGeom>
        </p:spPr>
        <p:txBody>
          <a:bodyPr wrap="square">
            <a:spAutoFit/>
          </a:bodyPr>
          <a:lstStyle/>
          <a:p>
            <a:r>
              <a:rPr lang="zh-CN" altLang="zh-CN" sz="2400" dirty="0" smtClean="0">
                <a:solidFill>
                  <a:srgbClr val="008000"/>
                </a:solidFill>
                <a:latin typeface="Candara"/>
                <a:cs typeface="Candara"/>
              </a:rPr>
              <a:t>3</a:t>
            </a:r>
            <a:r>
              <a:rPr lang="zh-CN" altLang="en-US" sz="2400" dirty="0" smtClean="0">
                <a:solidFill>
                  <a:srgbClr val="008000"/>
                </a:solidFill>
                <a:latin typeface="Candara"/>
                <a:cs typeface="Candara"/>
              </a:rPr>
              <a:t>-</a:t>
            </a:r>
            <a:r>
              <a:rPr lang="en-US" altLang="zh-CN" sz="2400" dirty="0" smtClean="0">
                <a:solidFill>
                  <a:srgbClr val="008000"/>
                </a:solidFill>
                <a:latin typeface="Candara"/>
                <a:cs typeface="Candara"/>
              </a:rPr>
              <a:t>truss</a:t>
            </a:r>
            <a:endParaRPr lang="zh-CN" altLang="en-US" sz="2400" dirty="0">
              <a:solidFill>
                <a:srgbClr val="008000"/>
              </a:solidFill>
              <a:latin typeface="Candara"/>
              <a:cs typeface="Candara"/>
            </a:endParaRPr>
          </a:p>
        </p:txBody>
      </p:sp>
      <p:sp>
        <p:nvSpPr>
          <p:cNvPr id="12" name="AutoShape 140"/>
          <p:cNvSpPr>
            <a:spLocks noChangeArrowheads="1"/>
          </p:cNvSpPr>
          <p:nvPr/>
        </p:nvSpPr>
        <p:spPr bwMode="auto">
          <a:xfrm>
            <a:off x="1475656" y="3140968"/>
            <a:ext cx="2952328" cy="2528664"/>
          </a:xfrm>
          <a:prstGeom prst="roundRect">
            <a:avLst>
              <a:gd name="adj" fmla="val 16667"/>
            </a:avLst>
          </a:prstGeom>
          <a:noFill/>
          <a:ln w="28575">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zh-CN" altLang="en-US">
              <a:solidFill>
                <a:schemeClr val="hlink"/>
              </a:solidFill>
              <a:latin typeface="Arial" charset="0"/>
            </a:endParaRPr>
          </a:p>
        </p:txBody>
      </p:sp>
      <p:cxnSp>
        <p:nvCxnSpPr>
          <p:cNvPr id="13" name="直线箭头连接符 12"/>
          <p:cNvCxnSpPr/>
          <p:nvPr/>
        </p:nvCxnSpPr>
        <p:spPr bwMode="auto">
          <a:xfrm>
            <a:off x="4427984" y="2276872"/>
            <a:ext cx="0" cy="1224136"/>
          </a:xfrm>
          <a:prstGeom prst="straightConnector1">
            <a:avLst/>
          </a:prstGeom>
          <a:ln>
            <a:solidFill>
              <a:srgbClr val="FF0000"/>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16" name="矩形 15"/>
          <p:cNvSpPr/>
          <p:nvPr/>
        </p:nvSpPr>
        <p:spPr>
          <a:xfrm>
            <a:off x="2411760" y="1844824"/>
            <a:ext cx="3096344" cy="461665"/>
          </a:xfrm>
          <a:prstGeom prst="rect">
            <a:avLst/>
          </a:prstGeom>
        </p:spPr>
        <p:txBody>
          <a:bodyPr wrap="square">
            <a:spAutoFit/>
          </a:bodyPr>
          <a:lstStyle/>
          <a:p>
            <a:r>
              <a:rPr lang="en-US" altLang="zh-CN" sz="2400" dirty="0" smtClean="0">
                <a:solidFill>
                  <a:srgbClr val="FF0000"/>
                </a:solidFill>
                <a:latin typeface="Candara"/>
                <a:cs typeface="Candara"/>
              </a:rPr>
              <a:t>Minimal</a:t>
            </a:r>
            <a:r>
              <a:rPr lang="zh-CN" altLang="en-US" sz="2400" dirty="0" smtClean="0">
                <a:solidFill>
                  <a:srgbClr val="FF0000"/>
                </a:solidFill>
                <a:latin typeface="Candara"/>
                <a:cs typeface="Candara"/>
              </a:rPr>
              <a:t> </a:t>
            </a:r>
            <a:r>
              <a:rPr lang="en-US" altLang="zh-CN" sz="2400" dirty="0" smtClean="0">
                <a:solidFill>
                  <a:srgbClr val="FF0000"/>
                </a:solidFill>
                <a:latin typeface="Candara"/>
                <a:cs typeface="Candara"/>
              </a:rPr>
              <a:t>dense</a:t>
            </a:r>
            <a:r>
              <a:rPr lang="zh-CN" altLang="en-US" sz="2400" dirty="0" smtClean="0">
                <a:solidFill>
                  <a:srgbClr val="FF0000"/>
                </a:solidFill>
                <a:latin typeface="Candara"/>
                <a:cs typeface="Candara"/>
              </a:rPr>
              <a:t> </a:t>
            </a:r>
            <a:r>
              <a:rPr lang="en-US" altLang="zh-CN" sz="2400" dirty="0" smtClean="0">
                <a:solidFill>
                  <a:srgbClr val="FF0000"/>
                </a:solidFill>
                <a:latin typeface="Candara"/>
                <a:cs typeface="Candara"/>
              </a:rPr>
              <a:t>truss</a:t>
            </a:r>
            <a:endParaRPr lang="zh-CN" altLang="en-US" sz="2400" dirty="0">
              <a:solidFill>
                <a:srgbClr val="FF0000"/>
              </a:solidFill>
              <a:latin typeface="Candara"/>
              <a:cs typeface="Candara"/>
            </a:endParaRPr>
          </a:p>
        </p:txBody>
      </p:sp>
      <p:sp>
        <p:nvSpPr>
          <p:cNvPr id="21" name="Title 1"/>
          <p:cNvSpPr txBox="1">
            <a:spLocks/>
          </p:cNvSpPr>
          <p:nvPr/>
        </p:nvSpPr>
        <p:spPr>
          <a:xfrm>
            <a:off x="609600" y="42217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baseline="0">
                <a:solidFill>
                  <a:srgbClr val="002060"/>
                </a:solidFill>
                <a:latin typeface="Candara" pitchFamily="34" charset="0"/>
                <a:ea typeface="+mj-ea"/>
                <a:cs typeface="+mj-cs"/>
              </a:defRPr>
            </a:lvl1pPr>
          </a:lstStyle>
          <a:p>
            <a:pPr>
              <a:defRPr/>
            </a:pPr>
            <a:r>
              <a:rPr lang="en-US" dirty="0" smtClean="0"/>
              <a:t>Keyword</a:t>
            </a:r>
            <a:r>
              <a:rPr lang="zh-CN" altLang="en-US" dirty="0" smtClean="0"/>
              <a:t> </a:t>
            </a:r>
            <a:r>
              <a:rPr lang="en-US" altLang="zh-CN" dirty="0" smtClean="0"/>
              <a:t>based</a:t>
            </a:r>
            <a:r>
              <a:rPr lang="zh-CN" altLang="en-US" dirty="0" smtClean="0"/>
              <a:t> </a:t>
            </a:r>
            <a:r>
              <a:rPr lang="en-US" altLang="zh-CN" dirty="0" smtClean="0"/>
              <a:t>Community</a:t>
            </a:r>
            <a:r>
              <a:rPr lang="zh-CN" altLang="en-US" dirty="0" smtClean="0"/>
              <a:t> </a:t>
            </a:r>
            <a:r>
              <a:rPr lang="en-US" altLang="zh-CN" dirty="0" smtClean="0"/>
              <a:t>Search</a:t>
            </a:r>
            <a:endParaRPr lang="en-US" dirty="0"/>
          </a:p>
        </p:txBody>
      </p:sp>
      <p:sp>
        <p:nvSpPr>
          <p:cNvPr id="14" name="TextBox 2"/>
          <p:cNvSpPr txBox="1">
            <a:spLocks noChangeArrowheads="1"/>
          </p:cNvSpPr>
          <p:nvPr/>
        </p:nvSpPr>
        <p:spPr bwMode="auto">
          <a:xfrm>
            <a:off x="7020272" y="73645"/>
            <a:ext cx="362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1800" dirty="0" smtClean="0">
                <a:solidFill>
                  <a:srgbClr val="00B0F0"/>
                </a:solidFill>
              </a:rPr>
              <a:t>[Zhu</a:t>
            </a:r>
            <a:r>
              <a:rPr kumimoji="0" lang="zh-CN" altLang="en-US" sz="1800" dirty="0" smtClean="0">
                <a:solidFill>
                  <a:srgbClr val="00B0F0"/>
                </a:solidFill>
              </a:rPr>
              <a:t> </a:t>
            </a:r>
            <a:r>
              <a:rPr kumimoji="0" lang="en-US" altLang="zh-CN" sz="1800" dirty="0" smtClean="0">
                <a:solidFill>
                  <a:srgbClr val="00B0F0"/>
                </a:solidFill>
              </a:rPr>
              <a:t>et</a:t>
            </a:r>
            <a:r>
              <a:rPr kumimoji="0" lang="zh-CN" altLang="en-US" sz="1800" dirty="0" smtClean="0">
                <a:solidFill>
                  <a:srgbClr val="00B0F0"/>
                </a:solidFill>
              </a:rPr>
              <a:t> </a:t>
            </a:r>
            <a:r>
              <a:rPr kumimoji="0" lang="en-US" altLang="zh-CN" sz="1800" dirty="0" smtClean="0">
                <a:solidFill>
                  <a:srgbClr val="00B0F0"/>
                </a:solidFill>
              </a:rPr>
              <a:t>al., ICDE’18]</a:t>
            </a:r>
            <a:endParaRPr kumimoji="0" lang="en-US" altLang="zh-CN" sz="1800" dirty="0">
              <a:solidFill>
                <a:srgbClr val="00B0F0"/>
              </a:solidFill>
            </a:endParaRPr>
          </a:p>
        </p:txBody>
      </p:sp>
    </p:spTree>
    <p:extLst>
      <p:ext uri="{BB962C8B-B14F-4D97-AF65-F5344CB8AC3E}">
        <p14:creationId xmlns:p14="http://schemas.microsoft.com/office/powerpoint/2010/main" val="41857575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6" grpId="1" animBg="1"/>
      <p:bldP spid="10" grpId="0"/>
      <p:bldP spid="11" grpId="0"/>
      <p:bldP spid="1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kumimoji="1" lang="en-US" altLang="zh-CN" dirty="0" smtClean="0">
                <a:solidFill>
                  <a:srgbClr val="0000FF"/>
                </a:solidFill>
              </a:rPr>
              <a:t>Challenge</a:t>
            </a:r>
          </a:p>
          <a:p>
            <a:pPr lvl="1"/>
            <a:r>
              <a:rPr kumimoji="1" lang="en-US" altLang="zh-CN" dirty="0" smtClean="0"/>
              <a:t>The </a:t>
            </a:r>
            <a:r>
              <a:rPr kumimoji="1" lang="en-US" altLang="zh-CN" dirty="0"/>
              <a:t>node set containing all the query keywords to be included in the dense truss is unknown, which makes existing local community search methods inapplicable</a:t>
            </a:r>
            <a:r>
              <a:rPr kumimoji="1" lang="en-US" altLang="zh-CN" dirty="0" smtClean="0"/>
              <a:t>.</a:t>
            </a:r>
          </a:p>
          <a:p>
            <a:pPr lvl="1"/>
            <a:endParaRPr kumimoji="1" lang="en-US" altLang="zh-CN" dirty="0"/>
          </a:p>
          <a:p>
            <a:pPr lvl="1"/>
            <a:r>
              <a:rPr kumimoji="1" lang="en-US" altLang="zh-CN" dirty="0"/>
              <a:t>Verifying the </a:t>
            </a:r>
            <a:r>
              <a:rPr kumimoji="1" lang="en-US" altLang="zh-CN" dirty="0" err="1"/>
              <a:t>minimality</a:t>
            </a:r>
            <a:r>
              <a:rPr kumimoji="1" lang="en-US" altLang="zh-CN" dirty="0"/>
              <a:t> of a truss is costly as we need to check whether it contains any </a:t>
            </a:r>
            <a:r>
              <a:rPr kumimoji="1" lang="en-US" altLang="zh-CN" dirty="0" err="1"/>
              <a:t>subgraph</a:t>
            </a:r>
            <a:r>
              <a:rPr kumimoji="1" lang="en-US" altLang="zh-CN" dirty="0"/>
              <a:t> with the same </a:t>
            </a:r>
            <a:r>
              <a:rPr kumimoji="1" lang="en-US" altLang="zh-CN" dirty="0" err="1"/>
              <a:t>trussness</a:t>
            </a:r>
            <a:r>
              <a:rPr kumimoji="1" lang="en-US" altLang="zh-CN" dirty="0"/>
              <a:t>. </a:t>
            </a:r>
          </a:p>
          <a:p>
            <a:endParaRPr kumimoji="1" lang="zh-CN" altLang="en-US" dirty="0"/>
          </a:p>
        </p:txBody>
      </p:sp>
      <p:sp>
        <p:nvSpPr>
          <p:cNvPr id="4" name="Title 1"/>
          <p:cNvSpPr txBox="1">
            <a:spLocks/>
          </p:cNvSpPr>
          <p:nvPr/>
        </p:nvSpPr>
        <p:spPr>
          <a:xfrm>
            <a:off x="609600" y="42217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baseline="0">
                <a:solidFill>
                  <a:srgbClr val="002060"/>
                </a:solidFill>
                <a:latin typeface="Candara" pitchFamily="34" charset="0"/>
                <a:ea typeface="+mj-ea"/>
                <a:cs typeface="+mj-cs"/>
              </a:defRPr>
            </a:lvl1pPr>
          </a:lstStyle>
          <a:p>
            <a:pPr>
              <a:defRPr/>
            </a:pPr>
            <a:r>
              <a:rPr lang="en-US" dirty="0" smtClean="0"/>
              <a:t>Keyword</a:t>
            </a:r>
            <a:r>
              <a:rPr lang="zh-CN" altLang="en-US" dirty="0" smtClean="0"/>
              <a:t> </a:t>
            </a:r>
            <a:r>
              <a:rPr lang="en-US" altLang="zh-CN" dirty="0" smtClean="0"/>
              <a:t>based</a:t>
            </a:r>
            <a:r>
              <a:rPr lang="zh-CN" altLang="en-US" dirty="0" smtClean="0"/>
              <a:t> </a:t>
            </a:r>
            <a:r>
              <a:rPr lang="en-US" altLang="zh-CN" dirty="0" smtClean="0"/>
              <a:t>Community</a:t>
            </a:r>
            <a:r>
              <a:rPr lang="zh-CN" altLang="en-US" dirty="0" smtClean="0"/>
              <a:t> </a:t>
            </a:r>
            <a:r>
              <a:rPr lang="en-US" altLang="zh-CN" dirty="0" smtClean="0"/>
              <a:t>Search</a:t>
            </a:r>
            <a:endParaRPr lang="en-US" dirty="0"/>
          </a:p>
        </p:txBody>
      </p:sp>
      <p:sp>
        <p:nvSpPr>
          <p:cNvPr id="6" name="TextBox 2"/>
          <p:cNvSpPr txBox="1">
            <a:spLocks noChangeArrowheads="1"/>
          </p:cNvSpPr>
          <p:nvPr/>
        </p:nvSpPr>
        <p:spPr bwMode="auto">
          <a:xfrm>
            <a:off x="7020272" y="73645"/>
            <a:ext cx="362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1800" dirty="0" smtClean="0">
                <a:solidFill>
                  <a:srgbClr val="00B0F0"/>
                </a:solidFill>
              </a:rPr>
              <a:t>[Zhu</a:t>
            </a:r>
            <a:r>
              <a:rPr kumimoji="0" lang="zh-CN" altLang="en-US" sz="1800" dirty="0" smtClean="0">
                <a:solidFill>
                  <a:srgbClr val="00B0F0"/>
                </a:solidFill>
              </a:rPr>
              <a:t> </a:t>
            </a:r>
            <a:r>
              <a:rPr kumimoji="0" lang="en-US" altLang="zh-CN" sz="1800" dirty="0" smtClean="0">
                <a:solidFill>
                  <a:srgbClr val="00B0F0"/>
                </a:solidFill>
              </a:rPr>
              <a:t>et</a:t>
            </a:r>
            <a:r>
              <a:rPr kumimoji="0" lang="zh-CN" altLang="en-US" sz="1800" dirty="0" smtClean="0">
                <a:solidFill>
                  <a:srgbClr val="00B0F0"/>
                </a:solidFill>
              </a:rPr>
              <a:t> </a:t>
            </a:r>
            <a:r>
              <a:rPr kumimoji="0" lang="en-US" altLang="zh-CN" sz="1800" dirty="0" smtClean="0">
                <a:solidFill>
                  <a:srgbClr val="00B0F0"/>
                </a:solidFill>
              </a:rPr>
              <a:t>al., ICDE’18]</a:t>
            </a:r>
            <a:endParaRPr kumimoji="0" lang="en-US" altLang="zh-CN" sz="1800" dirty="0">
              <a:solidFill>
                <a:srgbClr val="00B0F0"/>
              </a:solidFill>
            </a:endParaRPr>
          </a:p>
        </p:txBody>
      </p:sp>
    </p:spTree>
    <p:extLst>
      <p:ext uri="{BB962C8B-B14F-4D97-AF65-F5344CB8AC3E}">
        <p14:creationId xmlns:p14="http://schemas.microsoft.com/office/powerpoint/2010/main" val="348915692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Why it is challenging?</a:t>
            </a:r>
            <a:endParaRPr kumimoji="1" lang="zh-CN" altLang="en-US" dirty="0"/>
          </a:p>
        </p:txBody>
      </p:sp>
      <p:sp>
        <p:nvSpPr>
          <p:cNvPr id="3" name="内容占位符 2"/>
          <p:cNvSpPr>
            <a:spLocks noGrp="1"/>
          </p:cNvSpPr>
          <p:nvPr>
            <p:ph idx="1"/>
          </p:nvPr>
        </p:nvSpPr>
        <p:spPr/>
        <p:txBody>
          <a:bodyPr/>
          <a:lstStyle/>
          <a:p>
            <a:r>
              <a:rPr kumimoji="1" lang="en-US" altLang="zh-CN" dirty="0" smtClean="0">
                <a:solidFill>
                  <a:srgbClr val="0000FF"/>
                </a:solidFill>
              </a:rPr>
              <a:t>Involves a lot of NP-complete</a:t>
            </a:r>
            <a:r>
              <a:rPr kumimoji="1" lang="zh-CN" altLang="en-US" dirty="0" smtClean="0">
                <a:solidFill>
                  <a:srgbClr val="0000FF"/>
                </a:solidFill>
              </a:rPr>
              <a:t> </a:t>
            </a:r>
            <a:r>
              <a:rPr kumimoji="1" lang="en-US" altLang="zh-CN" dirty="0" smtClean="0">
                <a:solidFill>
                  <a:srgbClr val="0000FF"/>
                </a:solidFill>
              </a:rPr>
              <a:t>operations</a:t>
            </a:r>
          </a:p>
          <a:p>
            <a:pPr lvl="1"/>
            <a:r>
              <a:rPr kumimoji="1" lang="en-US" altLang="zh-CN" dirty="0" err="1" smtClean="0"/>
              <a:t>Subgraph</a:t>
            </a:r>
            <a:r>
              <a:rPr kumimoji="1" lang="zh-CN" altLang="en-US" dirty="0" smtClean="0"/>
              <a:t> </a:t>
            </a:r>
            <a:r>
              <a:rPr kumimoji="1" lang="en-US" altLang="zh-CN" dirty="0"/>
              <a:t>I</a:t>
            </a:r>
            <a:r>
              <a:rPr kumimoji="1" lang="en-US" altLang="zh-CN" dirty="0" smtClean="0"/>
              <a:t>somorphism</a:t>
            </a:r>
          </a:p>
          <a:p>
            <a:pPr lvl="1"/>
            <a:r>
              <a:rPr kumimoji="1" lang="en-US" altLang="zh-CN" dirty="0" smtClean="0"/>
              <a:t>Graph</a:t>
            </a:r>
            <a:r>
              <a:rPr kumimoji="1" lang="zh-CN" altLang="en-US" dirty="0" smtClean="0"/>
              <a:t> </a:t>
            </a:r>
            <a:r>
              <a:rPr lang="en-US" altLang="zh-CN" dirty="0"/>
              <a:t>e</a:t>
            </a:r>
            <a:r>
              <a:rPr kumimoji="1" lang="en-US" altLang="zh-CN" dirty="0" smtClean="0"/>
              <a:t>dit</a:t>
            </a:r>
            <a:r>
              <a:rPr kumimoji="1" lang="zh-CN" altLang="en-US" dirty="0" smtClean="0"/>
              <a:t> </a:t>
            </a:r>
            <a:r>
              <a:rPr kumimoji="1" lang="en-US" altLang="zh-CN" dirty="0" smtClean="0"/>
              <a:t>distance</a:t>
            </a:r>
          </a:p>
          <a:p>
            <a:pPr lvl="1"/>
            <a:r>
              <a:rPr kumimoji="1" lang="en-US" altLang="zh-CN" dirty="0" smtClean="0"/>
              <a:t>Maximum</a:t>
            </a:r>
            <a:r>
              <a:rPr kumimoji="1" lang="zh-CN" altLang="en-US" dirty="0" smtClean="0"/>
              <a:t> </a:t>
            </a:r>
            <a:r>
              <a:rPr kumimoji="1" lang="en-US" altLang="zh-CN" dirty="0" smtClean="0"/>
              <a:t>common</a:t>
            </a:r>
            <a:r>
              <a:rPr kumimoji="1" lang="zh-CN" altLang="en-US" dirty="0" smtClean="0"/>
              <a:t> </a:t>
            </a:r>
            <a:r>
              <a:rPr kumimoji="1" lang="en-US" altLang="zh-CN" dirty="0" err="1" smtClean="0"/>
              <a:t>subgraph</a:t>
            </a:r>
            <a:endParaRPr kumimoji="1" lang="en-US" altLang="zh-CN" dirty="0" smtClean="0"/>
          </a:p>
          <a:p>
            <a:r>
              <a:rPr kumimoji="1" lang="en-US" altLang="zh-CN" dirty="0" smtClean="0">
                <a:solidFill>
                  <a:srgbClr val="0000FF"/>
                </a:solidFill>
              </a:rPr>
              <a:t>Remain challenging even with index</a:t>
            </a:r>
          </a:p>
          <a:p>
            <a:pPr lvl="1"/>
            <a:r>
              <a:rPr lang="en-US" altLang="zh-CN" dirty="0"/>
              <a:t>Exponential number of possible </a:t>
            </a:r>
            <a:r>
              <a:rPr lang="en-US" altLang="zh-CN" dirty="0" err="1"/>
              <a:t>subgraph</a:t>
            </a:r>
            <a:r>
              <a:rPr lang="en-US" altLang="zh-CN" dirty="0"/>
              <a:t> </a:t>
            </a:r>
            <a:r>
              <a:rPr lang="en-US" altLang="zh-CN" dirty="0" smtClean="0"/>
              <a:t>features</a:t>
            </a:r>
          </a:p>
          <a:p>
            <a:pPr lvl="1"/>
            <a:r>
              <a:rPr lang="en-US" altLang="zh-CN" dirty="0"/>
              <a:t>Searching </a:t>
            </a:r>
            <a:r>
              <a:rPr lang="en-US" altLang="zh-CN" dirty="0" err="1"/>
              <a:t>subgraph</a:t>
            </a:r>
            <a:r>
              <a:rPr lang="en-US" altLang="zh-CN" dirty="0"/>
              <a:t> </a:t>
            </a:r>
            <a:r>
              <a:rPr lang="en-US" altLang="zh-CN" dirty="0" smtClean="0"/>
              <a:t>features </a:t>
            </a:r>
            <a:r>
              <a:rPr lang="en-US" altLang="zh-CN" dirty="0"/>
              <a:t>involves </a:t>
            </a:r>
            <a:r>
              <a:rPr lang="en-US" altLang="zh-CN" dirty="0" err="1"/>
              <a:t>subgraph</a:t>
            </a:r>
            <a:r>
              <a:rPr lang="en-US" altLang="zh-CN" dirty="0"/>
              <a:t> isomorphism </a:t>
            </a:r>
            <a:r>
              <a:rPr lang="en-US" altLang="zh-CN" dirty="0" smtClean="0"/>
              <a:t>test.</a:t>
            </a:r>
            <a:endParaRPr kumimoji="1" lang="en-US" altLang="zh-CN" dirty="0" smtClean="0"/>
          </a:p>
        </p:txBody>
      </p:sp>
    </p:spTree>
    <p:extLst>
      <p:ext uri="{BB962C8B-B14F-4D97-AF65-F5344CB8AC3E}">
        <p14:creationId xmlns:p14="http://schemas.microsoft.com/office/powerpoint/2010/main" val="863279342"/>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a:spLocks/>
          </p:cNvSpPr>
          <p:nvPr/>
        </p:nvSpPr>
        <p:spPr>
          <a:xfrm>
            <a:off x="395536" y="3485612"/>
            <a:ext cx="8496944" cy="30136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600" kern="1200" baseline="0">
                <a:solidFill>
                  <a:schemeClr val="tx1"/>
                </a:solidFill>
                <a:latin typeface="Candara" pitchFamily="34" charset="0"/>
                <a:ea typeface="+mn-ea"/>
                <a:cs typeface="+mn-cs"/>
              </a:defRPr>
            </a:lvl1pPr>
            <a:lvl2pPr marL="742950" indent="-285750" algn="l" defTabSz="914400" rtl="0" eaLnBrk="1" latinLnBrk="0" hangingPunct="1">
              <a:spcBef>
                <a:spcPct val="20000"/>
              </a:spcBef>
              <a:buFont typeface="Arial" pitchFamily="34" charset="0"/>
              <a:buChar char="–"/>
              <a:defRPr sz="2200" b="0" kern="1200" baseline="0">
                <a:solidFill>
                  <a:schemeClr val="tx1"/>
                </a:solidFill>
                <a:latin typeface="Candar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Candar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ts val="600"/>
              </a:spcBef>
              <a:spcAft>
                <a:spcPts val="600"/>
              </a:spcAft>
            </a:pPr>
            <a:r>
              <a:rPr lang="en-US" altLang="zh-CN" sz="2000" b="1" dirty="0" smtClean="0">
                <a:solidFill>
                  <a:srgbClr val="CC0000"/>
                </a:solidFill>
                <a:latin typeface="Candara"/>
                <a:cs typeface="Candara"/>
              </a:rPr>
              <a:t>Basic Bottom-up Framework</a:t>
            </a:r>
            <a:endParaRPr lang="en-US" altLang="zh-CN" sz="2000" b="1" dirty="0">
              <a:solidFill>
                <a:srgbClr val="CC0000"/>
              </a:solidFill>
              <a:latin typeface="Candara"/>
              <a:cs typeface="Candara"/>
            </a:endParaRPr>
          </a:p>
          <a:p>
            <a:pPr marL="514350" indent="-514350" algn="just">
              <a:spcBef>
                <a:spcPts val="600"/>
              </a:spcBef>
              <a:spcAft>
                <a:spcPts val="600"/>
              </a:spcAft>
              <a:buFont typeface="+mj-lt"/>
              <a:buAutoNum type="arabicPeriod"/>
            </a:pPr>
            <a:r>
              <a:rPr lang="en-US" altLang="zh-CN" sz="2000" dirty="0">
                <a:latin typeface="Candara"/>
                <a:cs typeface="Candara"/>
              </a:rPr>
              <a:t>Enumerate</a:t>
            </a:r>
            <a:r>
              <a:rPr lang="zh-CN" altLang="en-US" sz="2000" dirty="0">
                <a:latin typeface="Candara"/>
                <a:cs typeface="Candara"/>
              </a:rPr>
              <a:t> </a:t>
            </a:r>
            <a:r>
              <a:rPr lang="en-US" altLang="zh-CN" sz="2000" dirty="0">
                <a:latin typeface="Candara"/>
                <a:cs typeface="Candara"/>
              </a:rPr>
              <a:t>all</a:t>
            </a:r>
            <a:r>
              <a:rPr lang="zh-CN" altLang="en-US" sz="2000" dirty="0">
                <a:latin typeface="Candara"/>
                <a:cs typeface="Candara"/>
              </a:rPr>
              <a:t> </a:t>
            </a:r>
            <a:r>
              <a:rPr lang="en-US" altLang="zh-CN" sz="2000" dirty="0">
                <a:latin typeface="Candara"/>
                <a:cs typeface="Candara"/>
              </a:rPr>
              <a:t>the combinations of keyword nodes</a:t>
            </a:r>
            <a:r>
              <a:rPr lang="zh-CN" altLang="en-US" sz="2000" dirty="0">
                <a:latin typeface="Candara"/>
                <a:cs typeface="Candara"/>
              </a:rPr>
              <a:t> </a:t>
            </a:r>
            <a:r>
              <a:rPr lang="en-US" altLang="zh-CN" sz="2000" dirty="0">
                <a:latin typeface="Candara"/>
                <a:cs typeface="Candara"/>
              </a:rPr>
              <a:t>. </a:t>
            </a:r>
          </a:p>
          <a:p>
            <a:pPr marL="514350" indent="-514350" algn="just">
              <a:spcBef>
                <a:spcPts val="600"/>
              </a:spcBef>
              <a:spcAft>
                <a:spcPts val="600"/>
              </a:spcAft>
              <a:buFont typeface="+mj-lt"/>
              <a:buAutoNum type="arabicPeriod"/>
            </a:pPr>
            <a:r>
              <a:rPr lang="en-US" altLang="zh-CN" sz="2000" dirty="0">
                <a:latin typeface="Candara"/>
                <a:cs typeface="Candara"/>
              </a:rPr>
              <a:t>Compute</a:t>
            </a:r>
            <a:r>
              <a:rPr lang="zh-CN" altLang="en-US" sz="2000" dirty="0">
                <a:latin typeface="Candara"/>
                <a:cs typeface="Candara"/>
              </a:rPr>
              <a:t> </a:t>
            </a:r>
            <a:r>
              <a:rPr lang="en-US" altLang="zh-CN" sz="2000" dirty="0">
                <a:latin typeface="Candara"/>
                <a:cs typeface="Candara"/>
              </a:rPr>
              <a:t>and</a:t>
            </a:r>
            <a:r>
              <a:rPr lang="zh-CN" altLang="en-US" sz="2000" dirty="0">
                <a:latin typeface="Candara"/>
                <a:cs typeface="Candara"/>
              </a:rPr>
              <a:t> </a:t>
            </a:r>
            <a:r>
              <a:rPr lang="en-US" altLang="zh-CN" sz="2000" dirty="0">
                <a:latin typeface="Candara"/>
                <a:cs typeface="Candara"/>
              </a:rPr>
              <a:t>sort</a:t>
            </a:r>
            <a:r>
              <a:rPr lang="zh-CN" altLang="en-US" sz="2000" dirty="0">
                <a:latin typeface="Candara"/>
                <a:cs typeface="Candara"/>
              </a:rPr>
              <a:t> </a:t>
            </a:r>
            <a:r>
              <a:rPr lang="en-US" altLang="zh-CN" sz="2000" dirty="0">
                <a:latin typeface="Candara"/>
                <a:cs typeface="Candara"/>
              </a:rPr>
              <a:t>the</a:t>
            </a:r>
            <a:r>
              <a:rPr lang="zh-CN" altLang="en-US" sz="2000" dirty="0">
                <a:latin typeface="Candara"/>
                <a:cs typeface="Candara"/>
              </a:rPr>
              <a:t> </a:t>
            </a:r>
            <a:r>
              <a:rPr lang="en-US" altLang="zh-CN" sz="2000" dirty="0">
                <a:latin typeface="Candara"/>
                <a:cs typeface="Candara"/>
              </a:rPr>
              <a:t>upper bound </a:t>
            </a:r>
            <a:r>
              <a:rPr lang="zh-CN" altLang="en-US" sz="2000" dirty="0">
                <a:latin typeface="Candara"/>
                <a:cs typeface="Candara"/>
              </a:rPr>
              <a:t> </a:t>
            </a:r>
            <a:r>
              <a:rPr lang="en-US" altLang="zh-CN" sz="2000" dirty="0">
                <a:latin typeface="Candara"/>
                <a:cs typeface="Candara"/>
              </a:rPr>
              <a:t>for each node subset</a:t>
            </a:r>
            <a:r>
              <a:rPr lang="zh-CN" altLang="en-US" sz="2000" dirty="0">
                <a:latin typeface="Candara"/>
                <a:cs typeface="Candara"/>
              </a:rPr>
              <a:t> </a:t>
            </a:r>
            <a:r>
              <a:rPr lang="en-US" altLang="zh-CN" sz="2000" dirty="0">
                <a:solidFill>
                  <a:srgbClr val="0070C0"/>
                </a:solidFill>
                <a:latin typeface="Candara"/>
                <a:cs typeface="Candara"/>
              </a:rPr>
              <a:t>.</a:t>
            </a:r>
            <a:r>
              <a:rPr lang="en-US" altLang="zh-CN" sz="2000" dirty="0">
                <a:latin typeface="Candara"/>
                <a:cs typeface="Candara"/>
              </a:rPr>
              <a:t> </a:t>
            </a:r>
          </a:p>
          <a:p>
            <a:pPr marL="514350" indent="-514350" algn="just">
              <a:spcBef>
                <a:spcPts val="600"/>
              </a:spcBef>
              <a:spcAft>
                <a:spcPts val="600"/>
              </a:spcAft>
              <a:buFont typeface="+mj-lt"/>
              <a:buAutoNum type="arabicPeriod"/>
            </a:pPr>
            <a:r>
              <a:rPr lang="en-US" altLang="zh-CN" sz="2000" dirty="0">
                <a:latin typeface="Candara"/>
                <a:cs typeface="Candara"/>
              </a:rPr>
              <a:t>Search</a:t>
            </a:r>
            <a:r>
              <a:rPr lang="zh-CN" altLang="en-US" sz="2000" dirty="0">
                <a:latin typeface="Candara"/>
                <a:cs typeface="Candara"/>
              </a:rPr>
              <a:t> </a:t>
            </a:r>
            <a:r>
              <a:rPr lang="en-US" altLang="zh-CN" sz="2000" dirty="0">
                <a:latin typeface="Candara"/>
                <a:cs typeface="Candara"/>
              </a:rPr>
              <a:t>dense</a:t>
            </a:r>
            <a:r>
              <a:rPr lang="zh-CN" altLang="en-US" sz="2000" dirty="0">
                <a:latin typeface="Candara"/>
                <a:cs typeface="Candara"/>
              </a:rPr>
              <a:t> </a:t>
            </a:r>
            <a:r>
              <a:rPr lang="en-US" altLang="zh-CN" sz="2000" dirty="0">
                <a:latin typeface="Candara"/>
                <a:cs typeface="Candara"/>
              </a:rPr>
              <a:t>truss for set  with the </a:t>
            </a:r>
            <a:r>
              <a:rPr lang="en-US" altLang="zh-CN" sz="2000" dirty="0" smtClean="0">
                <a:latin typeface="Candara"/>
                <a:cs typeface="Candara"/>
              </a:rPr>
              <a:t>largest</a:t>
            </a:r>
            <a:r>
              <a:rPr lang="zh-CN" altLang="en-US" sz="2000" dirty="0" smtClean="0">
                <a:latin typeface="Candara"/>
                <a:cs typeface="Candara"/>
              </a:rPr>
              <a:t> </a:t>
            </a:r>
            <a:r>
              <a:rPr lang="en-US" altLang="zh-CN" sz="2000" dirty="0" err="1" smtClean="0">
                <a:latin typeface="Candara"/>
                <a:cs typeface="Candara"/>
              </a:rPr>
              <a:t>trussness</a:t>
            </a:r>
            <a:r>
              <a:rPr lang="en-US" altLang="zh-CN" sz="2000" dirty="0" smtClean="0">
                <a:latin typeface="Candara"/>
                <a:cs typeface="Candara"/>
              </a:rPr>
              <a:t> </a:t>
            </a:r>
            <a:r>
              <a:rPr lang="en-US" altLang="zh-CN" sz="2000" dirty="0">
                <a:latin typeface="Candara"/>
                <a:cs typeface="Candara"/>
              </a:rPr>
              <a:t>.</a:t>
            </a:r>
          </a:p>
          <a:p>
            <a:pPr marL="514350" indent="-514350" algn="just">
              <a:spcBef>
                <a:spcPts val="600"/>
              </a:spcBef>
              <a:spcAft>
                <a:spcPts val="600"/>
              </a:spcAft>
              <a:buFont typeface="+mj-lt"/>
              <a:buAutoNum type="arabicPeriod"/>
            </a:pPr>
            <a:r>
              <a:rPr lang="en-US" altLang="zh-CN" sz="2000" dirty="0">
                <a:latin typeface="Candara"/>
                <a:cs typeface="Candara"/>
              </a:rPr>
              <a:t>Repeat 3 until the upper bounds of the </a:t>
            </a:r>
            <a:r>
              <a:rPr lang="en-US" altLang="zh-CN" sz="2000" dirty="0" err="1">
                <a:latin typeface="Candara"/>
                <a:cs typeface="Candara"/>
              </a:rPr>
              <a:t>trussness</a:t>
            </a:r>
            <a:r>
              <a:rPr lang="en-US" altLang="zh-CN" sz="2000" dirty="0">
                <a:latin typeface="Candara"/>
                <a:cs typeface="Candara"/>
              </a:rPr>
              <a:t> for the rest node sets in  are smaller than the current largest truss value </a:t>
            </a:r>
            <a:r>
              <a:rPr lang="en-US" altLang="zh-CN" sz="2000" dirty="0" err="1">
                <a:latin typeface="Candara"/>
                <a:cs typeface="Candara"/>
              </a:rPr>
              <a:t>k</a:t>
            </a:r>
            <a:r>
              <a:rPr lang="en-US" altLang="zh-CN" sz="2000" baseline="-25000" dirty="0" err="1" smtClean="0">
                <a:latin typeface="Candara"/>
                <a:cs typeface="Candara"/>
              </a:rPr>
              <a:t>max</a:t>
            </a:r>
            <a:r>
              <a:rPr lang="en-US" altLang="zh-CN" sz="2000" dirty="0" smtClean="0">
                <a:latin typeface="Candara"/>
                <a:cs typeface="Candara"/>
              </a:rPr>
              <a:t> </a:t>
            </a:r>
            <a:r>
              <a:rPr lang="en-US" altLang="zh-CN" sz="2000" dirty="0">
                <a:latin typeface="Candara"/>
                <a:cs typeface="Candara"/>
              </a:rPr>
              <a:t>obtained.</a:t>
            </a:r>
          </a:p>
          <a:p>
            <a:endParaRPr lang="zh-CN" altLang="en-US" sz="2000" dirty="0">
              <a:latin typeface="Candara"/>
              <a:cs typeface="Candara"/>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690689"/>
            <a:ext cx="8867447" cy="1450279"/>
          </a:xfrm>
          <a:prstGeom prst="rect">
            <a:avLst/>
          </a:prstGeom>
        </p:spPr>
      </p:pic>
      <p:sp>
        <p:nvSpPr>
          <p:cNvPr id="6" name="Title 1"/>
          <p:cNvSpPr txBox="1">
            <a:spLocks/>
          </p:cNvSpPr>
          <p:nvPr/>
        </p:nvSpPr>
        <p:spPr>
          <a:xfrm>
            <a:off x="609600" y="42217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baseline="0">
                <a:solidFill>
                  <a:srgbClr val="002060"/>
                </a:solidFill>
                <a:latin typeface="Candara" pitchFamily="34" charset="0"/>
                <a:ea typeface="+mj-ea"/>
                <a:cs typeface="+mj-cs"/>
              </a:defRPr>
            </a:lvl1pPr>
          </a:lstStyle>
          <a:p>
            <a:pPr>
              <a:defRPr/>
            </a:pPr>
            <a:r>
              <a:rPr lang="en-US" dirty="0" smtClean="0"/>
              <a:t>Keyword</a:t>
            </a:r>
            <a:r>
              <a:rPr lang="zh-CN" altLang="en-US" dirty="0" smtClean="0"/>
              <a:t> </a:t>
            </a:r>
            <a:r>
              <a:rPr lang="en-US" altLang="zh-CN" dirty="0" smtClean="0"/>
              <a:t>based</a:t>
            </a:r>
            <a:r>
              <a:rPr lang="zh-CN" altLang="en-US" dirty="0" smtClean="0"/>
              <a:t> </a:t>
            </a:r>
            <a:r>
              <a:rPr lang="en-US" altLang="zh-CN" dirty="0" smtClean="0"/>
              <a:t>Community</a:t>
            </a:r>
            <a:r>
              <a:rPr lang="zh-CN" altLang="en-US" dirty="0" smtClean="0"/>
              <a:t> </a:t>
            </a:r>
            <a:r>
              <a:rPr lang="en-US" altLang="zh-CN" dirty="0" smtClean="0"/>
              <a:t>Search</a:t>
            </a:r>
            <a:endParaRPr lang="en-US" dirty="0"/>
          </a:p>
        </p:txBody>
      </p:sp>
      <p:sp>
        <p:nvSpPr>
          <p:cNvPr id="8" name="TextBox 2"/>
          <p:cNvSpPr txBox="1">
            <a:spLocks noChangeArrowheads="1"/>
          </p:cNvSpPr>
          <p:nvPr/>
        </p:nvSpPr>
        <p:spPr bwMode="auto">
          <a:xfrm>
            <a:off x="7020272" y="73645"/>
            <a:ext cx="362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1800" dirty="0" smtClean="0">
                <a:solidFill>
                  <a:srgbClr val="00B0F0"/>
                </a:solidFill>
              </a:rPr>
              <a:t>[Zhu</a:t>
            </a:r>
            <a:r>
              <a:rPr kumimoji="0" lang="zh-CN" altLang="en-US" sz="1800" dirty="0" smtClean="0">
                <a:solidFill>
                  <a:srgbClr val="00B0F0"/>
                </a:solidFill>
              </a:rPr>
              <a:t> </a:t>
            </a:r>
            <a:r>
              <a:rPr kumimoji="0" lang="en-US" altLang="zh-CN" sz="1800" dirty="0" smtClean="0">
                <a:solidFill>
                  <a:srgbClr val="00B0F0"/>
                </a:solidFill>
              </a:rPr>
              <a:t>et</a:t>
            </a:r>
            <a:r>
              <a:rPr kumimoji="0" lang="zh-CN" altLang="en-US" sz="1800" dirty="0" smtClean="0">
                <a:solidFill>
                  <a:srgbClr val="00B0F0"/>
                </a:solidFill>
              </a:rPr>
              <a:t> </a:t>
            </a:r>
            <a:r>
              <a:rPr kumimoji="0" lang="en-US" altLang="zh-CN" sz="1800" dirty="0" smtClean="0">
                <a:solidFill>
                  <a:srgbClr val="00B0F0"/>
                </a:solidFill>
              </a:rPr>
              <a:t>al. ICDE’18]</a:t>
            </a:r>
            <a:endParaRPr kumimoji="0" lang="en-US" altLang="zh-CN" sz="1800" dirty="0">
              <a:solidFill>
                <a:srgbClr val="00B0F0"/>
              </a:solidFill>
            </a:endParaRPr>
          </a:p>
        </p:txBody>
      </p:sp>
    </p:spTree>
    <p:extLst>
      <p:ext uri="{BB962C8B-B14F-4D97-AF65-F5344CB8AC3E}">
        <p14:creationId xmlns:p14="http://schemas.microsoft.com/office/powerpoint/2010/main" val="755358958"/>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628800"/>
            <a:ext cx="7932291" cy="1378675"/>
          </a:xfrm>
          <a:prstGeom prst="rect">
            <a:avLst/>
          </a:prstGeom>
        </p:spPr>
      </p:pic>
      <p:sp>
        <p:nvSpPr>
          <p:cNvPr id="7" name="内容占位符 2"/>
          <p:cNvSpPr txBox="1">
            <a:spLocks/>
          </p:cNvSpPr>
          <p:nvPr/>
        </p:nvSpPr>
        <p:spPr>
          <a:xfrm>
            <a:off x="683568" y="3356992"/>
            <a:ext cx="7992888" cy="26519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600" kern="1200" baseline="0">
                <a:solidFill>
                  <a:schemeClr val="tx1"/>
                </a:solidFill>
                <a:latin typeface="Candara" pitchFamily="34" charset="0"/>
                <a:ea typeface="+mn-ea"/>
                <a:cs typeface="+mn-cs"/>
              </a:defRPr>
            </a:lvl1pPr>
            <a:lvl2pPr marL="742950" indent="-285750" algn="l" defTabSz="914400" rtl="0" eaLnBrk="1" latinLnBrk="0" hangingPunct="1">
              <a:spcBef>
                <a:spcPct val="20000"/>
              </a:spcBef>
              <a:buFont typeface="Arial" pitchFamily="34" charset="0"/>
              <a:buChar char="–"/>
              <a:defRPr sz="2200" b="0" kern="1200" baseline="0">
                <a:solidFill>
                  <a:schemeClr val="tx1"/>
                </a:solidFill>
                <a:latin typeface="Candar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Candar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ts val="600"/>
              </a:spcBef>
              <a:spcAft>
                <a:spcPts val="600"/>
              </a:spcAft>
            </a:pPr>
            <a:r>
              <a:rPr lang="en-US" altLang="zh-CN" b="1" dirty="0" smtClean="0">
                <a:solidFill>
                  <a:srgbClr val="CC0000"/>
                </a:solidFill>
                <a:latin typeface="Calibri" panose="020F0502020204030204" pitchFamily="34" charset="0"/>
                <a:cs typeface="Calibri" panose="020F0502020204030204" pitchFamily="34" charset="0"/>
              </a:rPr>
              <a:t>Basic Top-down Framework</a:t>
            </a:r>
            <a:endParaRPr lang="en-US" altLang="zh-CN" b="1" dirty="0">
              <a:solidFill>
                <a:srgbClr val="CC0000"/>
              </a:solidFill>
              <a:latin typeface="Calibri" panose="020F0502020204030204" pitchFamily="34" charset="0"/>
              <a:cs typeface="Calibri" panose="020F0502020204030204" pitchFamily="34" charset="0"/>
            </a:endParaRPr>
          </a:p>
          <a:p>
            <a:pPr marL="514350" indent="-514350" algn="just">
              <a:spcBef>
                <a:spcPts val="600"/>
              </a:spcBef>
              <a:spcAft>
                <a:spcPts val="600"/>
              </a:spcAft>
              <a:buFont typeface="Arial" pitchFamily="34" charset="0"/>
              <a:buAutoNum type="arabicPeriod"/>
            </a:pPr>
            <a:r>
              <a:rPr lang="en-US" altLang="zh-CN" sz="2400" dirty="0">
                <a:latin typeface="Calibri" panose="020F0502020204030204" pitchFamily="34" charset="0"/>
                <a:cs typeface="Calibri" panose="020F0502020204030204" pitchFamily="34" charset="0"/>
              </a:rPr>
              <a:t>Compute</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the</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upper</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bound</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of</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keyword</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set</a:t>
            </a:r>
            <a:r>
              <a:rPr lang="zh-CN" altLang="en-US" sz="2400" dirty="0">
                <a:latin typeface="Calibri" panose="020F0502020204030204" pitchFamily="34" charset="0"/>
                <a:cs typeface="Calibri" panose="020F0502020204030204" pitchFamily="34" charset="0"/>
              </a:rPr>
              <a:t> </a:t>
            </a:r>
            <a:r>
              <a:rPr lang="en-US" altLang="zh-CN" sz="2400" dirty="0" err="1" smtClean="0">
                <a:latin typeface="Calibri" panose="020F0502020204030204" pitchFamily="34" charset="0"/>
                <a:cs typeface="Calibri" panose="020F0502020204030204" pitchFamily="34" charset="0"/>
              </a:rPr>
              <a:t>k</a:t>
            </a:r>
            <a:r>
              <a:rPr lang="en-US" altLang="zh-CN" sz="2400" baseline="-25000" dirty="0" err="1" smtClean="0">
                <a:latin typeface="Calibri" panose="020F0502020204030204" pitchFamily="34" charset="0"/>
                <a:cs typeface="Calibri" panose="020F0502020204030204" pitchFamily="34" charset="0"/>
              </a:rPr>
              <a:t>max</a:t>
            </a:r>
            <a:endParaRPr lang="en-US" altLang="zh-CN" sz="2400" baseline="-25000" dirty="0">
              <a:latin typeface="Calibri" panose="020F0502020204030204" pitchFamily="34" charset="0"/>
              <a:cs typeface="Calibri" panose="020F0502020204030204" pitchFamily="34" charset="0"/>
            </a:endParaRPr>
          </a:p>
          <a:p>
            <a:pPr marL="514350" indent="-514350" algn="just">
              <a:spcBef>
                <a:spcPts val="600"/>
              </a:spcBef>
              <a:spcAft>
                <a:spcPts val="600"/>
              </a:spcAft>
              <a:buFont typeface="Arial" pitchFamily="34" charset="0"/>
              <a:buAutoNum type="arabicPeriod"/>
            </a:pPr>
            <a:r>
              <a:rPr lang="en-US" altLang="zh-CN" sz="2400" dirty="0">
                <a:latin typeface="Calibri" panose="020F0502020204030204" pitchFamily="34" charset="0"/>
                <a:cs typeface="Calibri" panose="020F0502020204030204" pitchFamily="34" charset="0"/>
              </a:rPr>
              <a:t>Check</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the existence </a:t>
            </a:r>
            <a:r>
              <a:rPr lang="en-US" altLang="zh-CN" sz="2400" dirty="0" smtClean="0">
                <a:latin typeface="Calibri" panose="020F0502020204030204" pitchFamily="34" charset="0"/>
                <a:cs typeface="Calibri" panose="020F0502020204030204" pitchFamily="34" charset="0"/>
              </a:rPr>
              <a:t>of</a:t>
            </a:r>
            <a:r>
              <a:rPr lang="zh-CN" altLang="en-US" sz="2400" dirty="0" smtClean="0">
                <a:latin typeface="Calibri" panose="020F0502020204030204" pitchFamily="34" charset="0"/>
                <a:cs typeface="Calibri" panose="020F0502020204030204" pitchFamily="34" charset="0"/>
              </a:rPr>
              <a:t> </a:t>
            </a:r>
            <a:r>
              <a:rPr lang="en-US" altLang="zh-CN" sz="2400" dirty="0" err="1" smtClean="0">
                <a:latin typeface="Calibri" panose="020F0502020204030204" pitchFamily="34" charset="0"/>
                <a:cs typeface="Calibri" panose="020F0502020204030204" pitchFamily="34" charset="0"/>
              </a:rPr>
              <a:t>k</a:t>
            </a:r>
            <a:r>
              <a:rPr lang="en-US" altLang="zh-CN" sz="2400" baseline="-25000" dirty="0" err="1" smtClean="0">
                <a:latin typeface="Calibri" panose="020F0502020204030204" pitchFamily="34" charset="0"/>
                <a:cs typeface="Calibri" panose="020F0502020204030204" pitchFamily="34" charset="0"/>
              </a:rPr>
              <a:t>max</a:t>
            </a:r>
            <a:r>
              <a:rPr lang="en-US" altLang="zh-CN" sz="2400" dirty="0" smtClean="0">
                <a:latin typeface="Calibri" panose="020F0502020204030204" pitchFamily="34" charset="0"/>
                <a:cs typeface="Calibri" panose="020F0502020204030204" pitchFamily="34" charset="0"/>
              </a:rPr>
              <a:t>-</a:t>
            </a:r>
            <a:r>
              <a:rPr lang="en-US" altLang="zh-CN" sz="2400" dirty="0">
                <a:latin typeface="Calibri" panose="020F0502020204030204" pitchFamily="34" charset="0"/>
                <a:cs typeface="Calibri" panose="020F0502020204030204" pitchFamily="34" charset="0"/>
              </a:rPr>
              <a:t>truss</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containing </a:t>
            </a:r>
            <a:r>
              <a:rPr lang="en-US" altLang="zh-CN" sz="2400" dirty="0" smtClean="0">
                <a:latin typeface="Calibri" panose="020F0502020204030204" pitchFamily="34" charset="0"/>
                <a:cs typeface="Calibri" panose="020F0502020204030204" pitchFamily="34" charset="0"/>
              </a:rPr>
              <a:t>Q. </a:t>
            </a:r>
            <a:r>
              <a:rPr lang="en-US" altLang="zh-CN" sz="2400" dirty="0">
                <a:latin typeface="Calibri" panose="020F0502020204030204" pitchFamily="34" charset="0"/>
                <a:cs typeface="Calibri" panose="020F0502020204030204" pitchFamily="34" charset="0"/>
              </a:rPr>
              <a:t>If not, </a:t>
            </a:r>
            <a:r>
              <a:rPr lang="en-US" altLang="zh-CN" sz="2400" dirty="0" smtClean="0">
                <a:latin typeface="Calibri" panose="020F0502020204030204" pitchFamily="34" charset="0"/>
                <a:cs typeface="Calibri" panose="020F0502020204030204" pitchFamily="34" charset="0"/>
              </a:rPr>
              <a:t>decrease</a:t>
            </a:r>
            <a:r>
              <a:rPr lang="zh-CN" altLang="en-US" sz="2400" dirty="0" smtClean="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k</a:t>
            </a:r>
            <a:r>
              <a:rPr lang="en-US" altLang="zh-CN" sz="2400" baseline="-25000" dirty="0" err="1" smtClean="0">
                <a:latin typeface="Calibri" panose="020F0502020204030204" pitchFamily="34" charset="0"/>
                <a:cs typeface="Calibri" panose="020F0502020204030204" pitchFamily="34" charset="0"/>
              </a:rPr>
              <a:t>max</a:t>
            </a:r>
            <a:r>
              <a:rPr lang="zh-CN" altLang="en-US" sz="2400" dirty="0" smtClean="0">
                <a:latin typeface="Calibri" panose="020F0502020204030204" pitchFamily="34" charset="0"/>
                <a:cs typeface="Calibri" panose="020F0502020204030204" pitchFamily="34" charset="0"/>
              </a:rPr>
              <a:t> </a:t>
            </a:r>
            <a:r>
              <a:rPr lang="en-US" altLang="zh-CN" sz="2400" dirty="0" smtClean="0">
                <a:latin typeface="Calibri" panose="020F0502020204030204" pitchFamily="34" charset="0"/>
                <a:cs typeface="Calibri" panose="020F0502020204030204" pitchFamily="34" charset="0"/>
              </a:rPr>
              <a:t>until </a:t>
            </a:r>
            <a:r>
              <a:rPr lang="en-US" altLang="zh-CN" sz="2400" dirty="0">
                <a:latin typeface="Calibri" panose="020F0502020204030204" pitchFamily="34" charset="0"/>
                <a:cs typeface="Calibri" panose="020F0502020204030204" pitchFamily="34" charset="0"/>
              </a:rPr>
              <a:t>we find one</a:t>
            </a:r>
            <a:r>
              <a:rPr lang="en-US" altLang="zh-CN" dirty="0"/>
              <a:t>.</a:t>
            </a:r>
            <a:endParaRPr lang="en-US" altLang="zh-CN" sz="2400" dirty="0">
              <a:cs typeface="Calibri"/>
            </a:endParaRPr>
          </a:p>
          <a:p>
            <a:endParaRPr lang="zh-CN" altLang="en-US" dirty="0"/>
          </a:p>
        </p:txBody>
      </p:sp>
      <p:sp>
        <p:nvSpPr>
          <p:cNvPr id="9" name="Title 1"/>
          <p:cNvSpPr txBox="1">
            <a:spLocks/>
          </p:cNvSpPr>
          <p:nvPr/>
        </p:nvSpPr>
        <p:spPr>
          <a:xfrm>
            <a:off x="609600" y="42217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baseline="0">
                <a:solidFill>
                  <a:srgbClr val="002060"/>
                </a:solidFill>
                <a:latin typeface="Candara" pitchFamily="34" charset="0"/>
                <a:ea typeface="+mj-ea"/>
                <a:cs typeface="+mj-cs"/>
              </a:defRPr>
            </a:lvl1pPr>
          </a:lstStyle>
          <a:p>
            <a:pPr>
              <a:defRPr/>
            </a:pPr>
            <a:r>
              <a:rPr lang="en-US" dirty="0" smtClean="0"/>
              <a:t>Keyword</a:t>
            </a:r>
            <a:r>
              <a:rPr lang="zh-CN" altLang="en-US" dirty="0" smtClean="0"/>
              <a:t> </a:t>
            </a:r>
            <a:r>
              <a:rPr lang="en-US" altLang="zh-CN" dirty="0" smtClean="0"/>
              <a:t>based</a:t>
            </a:r>
            <a:r>
              <a:rPr lang="zh-CN" altLang="en-US" dirty="0" smtClean="0"/>
              <a:t> </a:t>
            </a:r>
            <a:r>
              <a:rPr lang="en-US" altLang="zh-CN" dirty="0" smtClean="0"/>
              <a:t>Community</a:t>
            </a:r>
            <a:r>
              <a:rPr lang="zh-CN" altLang="en-US" dirty="0" smtClean="0"/>
              <a:t> </a:t>
            </a:r>
            <a:r>
              <a:rPr lang="en-US" altLang="zh-CN" dirty="0" smtClean="0"/>
              <a:t>Search</a:t>
            </a:r>
            <a:endParaRPr lang="en-US" dirty="0"/>
          </a:p>
        </p:txBody>
      </p:sp>
      <p:sp>
        <p:nvSpPr>
          <p:cNvPr id="8" name="TextBox 2"/>
          <p:cNvSpPr txBox="1">
            <a:spLocks noChangeArrowheads="1"/>
          </p:cNvSpPr>
          <p:nvPr/>
        </p:nvSpPr>
        <p:spPr bwMode="auto">
          <a:xfrm>
            <a:off x="7020272" y="73645"/>
            <a:ext cx="362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1800" dirty="0" smtClean="0">
                <a:solidFill>
                  <a:srgbClr val="00B0F0"/>
                </a:solidFill>
              </a:rPr>
              <a:t>[Zhu</a:t>
            </a:r>
            <a:r>
              <a:rPr kumimoji="0" lang="zh-CN" altLang="en-US" sz="1800" dirty="0" smtClean="0">
                <a:solidFill>
                  <a:srgbClr val="00B0F0"/>
                </a:solidFill>
              </a:rPr>
              <a:t> </a:t>
            </a:r>
            <a:r>
              <a:rPr kumimoji="0" lang="en-US" altLang="zh-CN" sz="1800" dirty="0" smtClean="0">
                <a:solidFill>
                  <a:srgbClr val="00B0F0"/>
                </a:solidFill>
              </a:rPr>
              <a:t>et</a:t>
            </a:r>
            <a:r>
              <a:rPr kumimoji="0" lang="zh-CN" altLang="en-US" sz="1800" dirty="0" smtClean="0">
                <a:solidFill>
                  <a:srgbClr val="00B0F0"/>
                </a:solidFill>
              </a:rPr>
              <a:t> </a:t>
            </a:r>
            <a:r>
              <a:rPr kumimoji="0" lang="en-US" altLang="zh-CN" sz="1800" dirty="0" smtClean="0">
                <a:solidFill>
                  <a:srgbClr val="00B0F0"/>
                </a:solidFill>
              </a:rPr>
              <a:t>al., ICDE’18]</a:t>
            </a:r>
            <a:endParaRPr kumimoji="0" lang="en-US" altLang="zh-CN" sz="1800" dirty="0">
              <a:solidFill>
                <a:srgbClr val="00B0F0"/>
              </a:solidFill>
            </a:endParaRPr>
          </a:p>
        </p:txBody>
      </p:sp>
    </p:spTree>
    <p:extLst>
      <p:ext uri="{BB962C8B-B14F-4D97-AF65-F5344CB8AC3E}">
        <p14:creationId xmlns:p14="http://schemas.microsoft.com/office/powerpoint/2010/main" val="1707603949"/>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0"/>
            <a:ext cx="4978896" cy="4525963"/>
          </a:xfrm>
        </p:spPr>
        <p:txBody>
          <a:bodyPr/>
          <a:lstStyle/>
          <a:p>
            <a:pPr algn="just">
              <a:spcBef>
                <a:spcPts val="1200"/>
              </a:spcBef>
              <a:spcAft>
                <a:spcPts val="1200"/>
              </a:spcAft>
            </a:pPr>
            <a:r>
              <a:rPr lang="en-US" altLang="zh-CN" sz="2800" dirty="0">
                <a:solidFill>
                  <a:srgbClr val="CC0000"/>
                </a:solidFill>
                <a:latin typeface="Candara"/>
                <a:cs typeface="Candara"/>
              </a:rPr>
              <a:t>KT-Index </a:t>
            </a:r>
            <a:r>
              <a:rPr lang="en-US" altLang="zh-CN" sz="2800" dirty="0" smtClean="0">
                <a:solidFill>
                  <a:srgbClr val="CC0000"/>
                </a:solidFill>
                <a:latin typeface="Candara"/>
                <a:cs typeface="Candara"/>
              </a:rPr>
              <a:t>Structure</a:t>
            </a:r>
            <a:endParaRPr lang="en-US" altLang="zh-CN" sz="2800" dirty="0" smtClean="0">
              <a:latin typeface="Candara"/>
              <a:cs typeface="Candara"/>
            </a:endParaRPr>
          </a:p>
          <a:p>
            <a:pPr lvl="1" algn="just">
              <a:spcBef>
                <a:spcPts val="1200"/>
              </a:spcBef>
              <a:spcAft>
                <a:spcPts val="1200"/>
              </a:spcAft>
            </a:pPr>
            <a:r>
              <a:rPr lang="en-US" altLang="zh-CN" dirty="0" smtClean="0">
                <a:solidFill>
                  <a:srgbClr val="0000FF"/>
                </a:solidFill>
                <a:latin typeface="Candara"/>
                <a:cs typeface="Candara"/>
              </a:rPr>
              <a:t>Truss index</a:t>
            </a:r>
            <a:r>
              <a:rPr lang="zh-CN" altLang="zh-CN" dirty="0" smtClean="0">
                <a:latin typeface="Candara"/>
                <a:cs typeface="Candara"/>
              </a:rPr>
              <a:t>:</a:t>
            </a:r>
            <a:r>
              <a:rPr lang="zh-CN" altLang="en-US" dirty="0" smtClean="0">
                <a:latin typeface="Candara"/>
                <a:cs typeface="Candara"/>
              </a:rPr>
              <a:t> </a:t>
            </a:r>
            <a:r>
              <a:rPr lang="en-US" altLang="zh-CN" dirty="0" smtClean="0">
                <a:latin typeface="Candara"/>
                <a:cs typeface="Candara"/>
              </a:rPr>
              <a:t>a</a:t>
            </a:r>
            <a:r>
              <a:rPr lang="zh-CN" altLang="en-US" dirty="0" smtClean="0">
                <a:latin typeface="Candara"/>
                <a:cs typeface="Candara"/>
              </a:rPr>
              <a:t> </a:t>
            </a:r>
            <a:r>
              <a:rPr lang="en-US" altLang="zh-CN" dirty="0" smtClean="0">
                <a:latin typeface="Candara"/>
                <a:cs typeface="Candara"/>
              </a:rPr>
              <a:t>multi</a:t>
            </a:r>
            <a:r>
              <a:rPr lang="en-US" altLang="zh-CN" dirty="0">
                <a:latin typeface="Candara"/>
                <a:cs typeface="Candara"/>
              </a:rPr>
              <a:t>-layer structure, where the information of all the connected </a:t>
            </a:r>
            <a:r>
              <a:rPr lang="en-US" altLang="zh-CN" dirty="0" smtClean="0">
                <a:latin typeface="Candara"/>
                <a:cs typeface="Candara"/>
              </a:rPr>
              <a:t>trusses </a:t>
            </a:r>
            <a:r>
              <a:rPr lang="en-US" altLang="zh-CN" dirty="0">
                <a:latin typeface="Candara"/>
                <a:cs typeface="Candara"/>
              </a:rPr>
              <a:t>is </a:t>
            </a:r>
            <a:r>
              <a:rPr lang="en-US" altLang="zh-CN" dirty="0" smtClean="0">
                <a:latin typeface="Candara"/>
                <a:cs typeface="Candara"/>
              </a:rPr>
              <a:t>kept. </a:t>
            </a:r>
            <a:r>
              <a:rPr lang="en-US" altLang="zh-CN" dirty="0">
                <a:latin typeface="Candara"/>
                <a:cs typeface="Candara"/>
              </a:rPr>
              <a:t>The components in each layer are sorted by their size and assigned with an unique ID.</a:t>
            </a:r>
          </a:p>
          <a:p>
            <a:endParaRPr kumimoji="1" lang="zh-CN" altLang="en-US" dirty="0">
              <a:latin typeface="Candara"/>
              <a:cs typeface="Candara"/>
            </a:endParaRPr>
          </a:p>
        </p:txBody>
      </p:sp>
      <p:graphicFrame>
        <p:nvGraphicFramePr>
          <p:cNvPr id="5" name="表格 4"/>
          <p:cNvGraphicFramePr>
            <a:graphicFrameLocks noGrp="1"/>
          </p:cNvGraphicFramePr>
          <p:nvPr>
            <p:extLst>
              <p:ext uri="{D42A27DB-BD31-4B8C-83A1-F6EECF244321}">
                <p14:modId xmlns:p14="http://schemas.microsoft.com/office/powerpoint/2010/main" val="785264212"/>
              </p:ext>
            </p:extLst>
          </p:nvPr>
        </p:nvGraphicFramePr>
        <p:xfrm>
          <a:off x="1725812" y="4583008"/>
          <a:ext cx="5726508" cy="1798320"/>
        </p:xfrm>
        <a:graphic>
          <a:graphicData uri="http://schemas.openxmlformats.org/drawingml/2006/table">
            <a:tbl>
              <a:tblPr firstRow="1" bandRow="1">
                <a:tableStyleId>{5C22544A-7EE6-4342-B048-85BDC9FD1C3A}</a:tableStyleId>
              </a:tblPr>
              <a:tblGrid>
                <a:gridCol w="1197262"/>
                <a:gridCol w="4529246"/>
              </a:tblGrid>
              <a:tr h="291478">
                <a:tc>
                  <a:txBody>
                    <a:bodyPr/>
                    <a:lstStyle/>
                    <a:p>
                      <a:pPr algn="ctr"/>
                      <a:r>
                        <a:rPr lang="en-US" altLang="zh-CN" sz="2000" b="0" dirty="0" smtClean="0">
                          <a:solidFill>
                            <a:schemeClr val="tx1"/>
                          </a:solidFill>
                          <a:latin typeface="Calibri" panose="020F0502020204030204" pitchFamily="34" charset="0"/>
                          <a:cs typeface="Calibri" panose="020F0502020204030204" pitchFamily="34" charset="0"/>
                        </a:rPr>
                        <a:t>Truss value</a:t>
                      </a:r>
                      <a:endParaRPr lang="zh-CN" altLang="en-US" sz="2000" b="0" dirty="0">
                        <a:solidFill>
                          <a:schemeClr val="tx1"/>
                        </a:solidFill>
                        <a:latin typeface="Calibri" panose="020F0502020204030204" pitchFamily="34" charset="0"/>
                        <a:cs typeface="Calibri" panose="020F050202020403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CN" sz="2000" b="0" dirty="0" smtClean="0">
                          <a:solidFill>
                            <a:schemeClr val="tx1"/>
                          </a:solidFill>
                          <a:latin typeface="Calibri" panose="020F0502020204030204" pitchFamily="34" charset="0"/>
                          <a:cs typeface="Calibri" panose="020F0502020204030204" pitchFamily="34" charset="0"/>
                        </a:rPr>
                        <a:t>Component</a:t>
                      </a:r>
                      <a:r>
                        <a:rPr lang="en-US" altLang="zh-CN" sz="2000" b="0" baseline="0" dirty="0" smtClean="0">
                          <a:solidFill>
                            <a:schemeClr val="tx1"/>
                          </a:solidFill>
                          <a:latin typeface="Calibri" panose="020F0502020204030204" pitchFamily="34" charset="0"/>
                          <a:cs typeface="Calibri" panose="020F0502020204030204" pitchFamily="34" charset="0"/>
                        </a:rPr>
                        <a:t> list</a:t>
                      </a:r>
                      <a:endParaRPr lang="zh-CN" altLang="en-US" sz="2000" b="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r>
              <a:tr h="291478">
                <a:tc>
                  <a:txBody>
                    <a:bodyPr/>
                    <a:lstStyle/>
                    <a:p>
                      <a:endParaRPr lang="zh-CN"/>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3"/>
                      <a:stretch>
                        <a:fillRect t="-106061" r="-378448" b="-222727"/>
                      </a:stretch>
                    </a:blipFill>
                  </a:tcPr>
                </a:tc>
                <a:tc>
                  <a:txBody>
                    <a:bodyPr/>
                    <a:lstStyle/>
                    <a:p>
                      <a:endParaRPr lang="zh-CN"/>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3"/>
                      <a:stretch>
                        <a:fillRect l="-26454" t="-106061" r="-114" b="-222727"/>
                      </a:stretch>
                    </a:blipFill>
                  </a:tcPr>
                </a:tc>
              </a:tr>
              <a:tr h="291478">
                <a:tc>
                  <a:txBody>
                    <a:bodyPr/>
                    <a:lstStyle/>
                    <a:p>
                      <a:endParaRPr lang="zh-CN"/>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3"/>
                      <a:stretch>
                        <a:fillRect t="-209231" r="-378448" b="-126154"/>
                      </a:stretch>
                    </a:blipFill>
                  </a:tcPr>
                </a:tc>
                <a:tc>
                  <a:txBody>
                    <a:bodyPr/>
                    <a:lstStyle/>
                    <a:p>
                      <a:endParaRPr lang="zh-CN"/>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3"/>
                      <a:stretch>
                        <a:fillRect l="-26454" t="-209231" r="-114" b="-126154"/>
                      </a:stretch>
                    </a:blipFill>
                  </a:tcPr>
                </a:tc>
              </a:tr>
              <a:tr h="291478">
                <a:tc>
                  <a:txBody>
                    <a:bodyPr/>
                    <a:lstStyle/>
                    <a:p>
                      <a:endParaRPr lang="zh-CN"/>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0">
                      <a:blip r:embed="rId3"/>
                      <a:stretch>
                        <a:fillRect t="-309231" r="-378448" b="-26154"/>
                      </a:stretch>
                    </a:blipFill>
                  </a:tcPr>
                </a:tc>
                <a:tc>
                  <a:txBody>
                    <a:bodyPr/>
                    <a:lstStyle/>
                    <a:p>
                      <a:endParaRPr lang="zh-CN" dirty="0"/>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0">
                      <a:blip r:embed="rId3"/>
                      <a:stretch>
                        <a:fillRect l="-26454" t="-309231" r="-114" b="-26154"/>
                      </a:stretch>
                    </a:blipFill>
                  </a:tcPr>
                </a:tc>
              </a:tr>
            </a:tbl>
          </a:graphicData>
        </a:graphic>
      </p:graphicFrame>
      <p:pic>
        <p:nvPicPr>
          <p:cNvPr id="7" name="图片 6"/>
          <p:cNvPicPr>
            <a:picLocks noChangeAspect="1"/>
          </p:cNvPicPr>
          <p:nvPr/>
        </p:nvPicPr>
        <p:blipFill>
          <a:blip r:embed="rId4"/>
          <a:stretch>
            <a:fillRect/>
          </a:stretch>
        </p:blipFill>
        <p:spPr>
          <a:xfrm>
            <a:off x="5430800" y="2132857"/>
            <a:ext cx="3749712" cy="2088231"/>
          </a:xfrm>
          <a:prstGeom prst="rect">
            <a:avLst/>
          </a:prstGeom>
        </p:spPr>
      </p:pic>
      <p:sp>
        <p:nvSpPr>
          <p:cNvPr id="8" name="Title 1"/>
          <p:cNvSpPr txBox="1">
            <a:spLocks/>
          </p:cNvSpPr>
          <p:nvPr/>
        </p:nvSpPr>
        <p:spPr>
          <a:xfrm>
            <a:off x="609600" y="42217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baseline="0">
                <a:solidFill>
                  <a:srgbClr val="002060"/>
                </a:solidFill>
                <a:latin typeface="Candara" pitchFamily="34" charset="0"/>
                <a:ea typeface="+mj-ea"/>
                <a:cs typeface="+mj-cs"/>
              </a:defRPr>
            </a:lvl1pPr>
          </a:lstStyle>
          <a:p>
            <a:pPr>
              <a:defRPr/>
            </a:pPr>
            <a:r>
              <a:rPr lang="en-US" dirty="0" smtClean="0"/>
              <a:t>Keyword</a:t>
            </a:r>
            <a:r>
              <a:rPr lang="zh-CN" altLang="en-US" dirty="0" smtClean="0"/>
              <a:t> </a:t>
            </a:r>
            <a:r>
              <a:rPr lang="en-US" altLang="zh-CN" dirty="0" smtClean="0"/>
              <a:t>based</a:t>
            </a:r>
            <a:r>
              <a:rPr lang="zh-CN" altLang="en-US" dirty="0" smtClean="0"/>
              <a:t> </a:t>
            </a:r>
            <a:r>
              <a:rPr lang="en-US" altLang="zh-CN" dirty="0" smtClean="0"/>
              <a:t>Community</a:t>
            </a:r>
            <a:r>
              <a:rPr lang="zh-CN" altLang="en-US" dirty="0" smtClean="0"/>
              <a:t> </a:t>
            </a:r>
            <a:r>
              <a:rPr lang="en-US" altLang="zh-CN" dirty="0" smtClean="0"/>
              <a:t>Search</a:t>
            </a:r>
            <a:endParaRPr lang="en-US" dirty="0"/>
          </a:p>
        </p:txBody>
      </p:sp>
      <p:sp>
        <p:nvSpPr>
          <p:cNvPr id="10" name="TextBox 2"/>
          <p:cNvSpPr txBox="1">
            <a:spLocks noChangeArrowheads="1"/>
          </p:cNvSpPr>
          <p:nvPr/>
        </p:nvSpPr>
        <p:spPr bwMode="auto">
          <a:xfrm>
            <a:off x="7020272" y="73645"/>
            <a:ext cx="362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1800" dirty="0" smtClean="0">
                <a:solidFill>
                  <a:srgbClr val="00B0F0"/>
                </a:solidFill>
              </a:rPr>
              <a:t>[Zhu</a:t>
            </a:r>
            <a:r>
              <a:rPr kumimoji="0" lang="zh-CN" altLang="en-US" sz="1800" dirty="0" smtClean="0">
                <a:solidFill>
                  <a:srgbClr val="00B0F0"/>
                </a:solidFill>
              </a:rPr>
              <a:t> </a:t>
            </a:r>
            <a:r>
              <a:rPr kumimoji="0" lang="en-US" altLang="zh-CN" sz="1800" dirty="0" smtClean="0">
                <a:solidFill>
                  <a:srgbClr val="00B0F0"/>
                </a:solidFill>
              </a:rPr>
              <a:t>et</a:t>
            </a:r>
            <a:r>
              <a:rPr kumimoji="0" lang="zh-CN" altLang="en-US" sz="1800" dirty="0" smtClean="0">
                <a:solidFill>
                  <a:srgbClr val="00B0F0"/>
                </a:solidFill>
              </a:rPr>
              <a:t> </a:t>
            </a:r>
            <a:r>
              <a:rPr kumimoji="0" lang="en-US" altLang="zh-CN" sz="1800" dirty="0" smtClean="0">
                <a:solidFill>
                  <a:srgbClr val="00B0F0"/>
                </a:solidFill>
              </a:rPr>
              <a:t>al., ICDE’18]</a:t>
            </a:r>
            <a:endParaRPr kumimoji="0" lang="en-US" altLang="zh-CN" sz="1800" dirty="0">
              <a:solidFill>
                <a:srgbClr val="00B0F0"/>
              </a:solidFill>
            </a:endParaRPr>
          </a:p>
        </p:txBody>
      </p:sp>
    </p:spTree>
    <p:extLst>
      <p:ext uri="{BB962C8B-B14F-4D97-AF65-F5344CB8AC3E}">
        <p14:creationId xmlns:p14="http://schemas.microsoft.com/office/powerpoint/2010/main" val="914546451"/>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5436096" y="1916832"/>
            <a:ext cx="3749712" cy="2088231"/>
          </a:xfrm>
          <a:prstGeom prst="rect">
            <a:avLst/>
          </a:prstGeom>
        </p:spPr>
      </p:pic>
      <p:sp>
        <p:nvSpPr>
          <p:cNvPr id="3" name="内容占位符 2"/>
          <p:cNvSpPr>
            <a:spLocks noGrp="1"/>
          </p:cNvSpPr>
          <p:nvPr>
            <p:ph idx="1"/>
          </p:nvPr>
        </p:nvSpPr>
        <p:spPr>
          <a:xfrm>
            <a:off x="457200" y="1600200"/>
            <a:ext cx="5338936" cy="4525963"/>
          </a:xfrm>
        </p:spPr>
        <p:txBody>
          <a:bodyPr/>
          <a:lstStyle/>
          <a:p>
            <a:r>
              <a:rPr lang="en-US" altLang="zh-CN" dirty="0">
                <a:solidFill>
                  <a:srgbClr val="1D1DFF"/>
                </a:solidFill>
                <a:latin typeface="Calibri" panose="020F0502020204030204" pitchFamily="34" charset="0"/>
                <a:cs typeface="Calibri" panose="020F0502020204030204" pitchFamily="34" charset="0"/>
              </a:rPr>
              <a:t>Keyword index</a:t>
            </a:r>
            <a:r>
              <a:rPr lang="en-US" altLang="zh-CN" dirty="0">
                <a:latin typeface="Calibri" panose="020F0502020204030204" pitchFamily="34" charset="0"/>
                <a:cs typeface="Calibri" panose="020F0502020204030204" pitchFamily="34" charset="0"/>
              </a:rPr>
              <a:t>. </a:t>
            </a:r>
          </a:p>
          <a:p>
            <a:pPr marL="457200" lvl="1" indent="0">
              <a:buNone/>
            </a:pPr>
            <a:r>
              <a:rPr lang="en-US" altLang="zh-CN" dirty="0" smtClean="0">
                <a:latin typeface="Calibri" panose="020F0502020204030204" pitchFamily="34" charset="0"/>
                <a:cs typeface="Calibri" panose="020F0502020204030204" pitchFamily="34" charset="0"/>
              </a:rPr>
              <a:t>For</a:t>
            </a:r>
            <a:r>
              <a:rPr lang="en-US" altLang="zh-CN" dirty="0">
                <a:latin typeface="Calibri" panose="020F0502020204030204" pitchFamily="34" charset="0"/>
                <a:cs typeface="Calibri" panose="020F0502020204030204" pitchFamily="34" charset="0"/>
              </a:rPr>
              <a:t> each keyword ,  store an inverted </a:t>
            </a:r>
            <a:endParaRPr lang="en-US" altLang="zh-CN" dirty="0" smtClean="0">
              <a:latin typeface="Calibri" panose="020F0502020204030204" pitchFamily="34" charset="0"/>
              <a:cs typeface="Calibri" panose="020F0502020204030204" pitchFamily="34" charset="0"/>
            </a:endParaRPr>
          </a:p>
          <a:p>
            <a:pPr marL="457200" lvl="1" indent="0">
              <a:buNone/>
            </a:pPr>
            <a:r>
              <a:rPr lang="en-US" altLang="zh-CN" dirty="0" smtClean="0">
                <a:latin typeface="Calibri" panose="020F0502020204030204" pitchFamily="34" charset="0"/>
                <a:cs typeface="Calibri" panose="020F0502020204030204" pitchFamily="34" charset="0"/>
              </a:rPr>
              <a:t>list</a:t>
            </a:r>
            <a:r>
              <a:rPr lang="en-US" altLang="zh-CN" dirty="0">
                <a:latin typeface="Calibri" panose="020F0502020204030204" pitchFamily="34" charset="0"/>
                <a:cs typeface="Calibri" panose="020F0502020204030204" pitchFamily="34" charset="0"/>
              </a:rPr>
              <a:t> to keep the node IDs containing </a:t>
            </a:r>
            <a:endParaRPr lang="en-US" altLang="zh-CN" dirty="0" smtClean="0">
              <a:latin typeface="Calibri" panose="020F0502020204030204" pitchFamily="34" charset="0"/>
              <a:cs typeface="Calibri" panose="020F0502020204030204" pitchFamily="34" charset="0"/>
            </a:endParaRPr>
          </a:p>
          <a:p>
            <a:pPr marL="457200" lvl="1" indent="0">
              <a:buNone/>
            </a:pPr>
            <a:r>
              <a:rPr lang="en-US" altLang="zh-CN" dirty="0" smtClean="0">
                <a:latin typeface="Calibri" panose="020F0502020204030204" pitchFamily="34" charset="0"/>
                <a:cs typeface="Calibri" panose="020F0502020204030204" pitchFamily="34" charset="0"/>
              </a:rPr>
              <a:t>this</a:t>
            </a:r>
            <a:r>
              <a:rPr lang="en-US" altLang="zh-CN" dirty="0">
                <a:latin typeface="Calibri" panose="020F0502020204030204" pitchFamily="34" charset="0"/>
                <a:cs typeface="Calibri" panose="020F0502020204030204" pitchFamily="34" charset="0"/>
              </a:rPr>
              <a:t> keyword. Besides,  record </a:t>
            </a:r>
            <a:r>
              <a:rPr lang="en-US" altLang="zh-CN" dirty="0" smtClean="0">
                <a:latin typeface="Calibri" panose="020F0502020204030204" pitchFamily="34" charset="0"/>
                <a:cs typeface="Calibri" panose="020F0502020204030204" pitchFamily="34" charset="0"/>
              </a:rPr>
              <a:t>the</a:t>
            </a:r>
            <a:r>
              <a:rPr lang="zh-CN" altLang="en-US" dirty="0" smtClean="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 </a:t>
            </a:r>
            <a:r>
              <a:rPr lang="en-US" altLang="zh-CN" dirty="0" smtClean="0">
                <a:latin typeface="Calibri" panose="020F0502020204030204" pitchFamily="34" charset="0"/>
                <a:cs typeface="Calibri" panose="020F0502020204030204" pitchFamily="34" charset="0"/>
              </a:rPr>
              <a:t>upper</a:t>
            </a:r>
            <a:r>
              <a:rPr lang="en-US" altLang="zh-CN" dirty="0">
                <a:latin typeface="Calibri" panose="020F0502020204030204" pitchFamily="34" charset="0"/>
                <a:cs typeface="Calibri" panose="020F0502020204030204" pitchFamily="34" charset="0"/>
              </a:rPr>
              <a:t> bound of its </a:t>
            </a:r>
            <a:r>
              <a:rPr lang="en-US" altLang="zh-CN" dirty="0" err="1">
                <a:latin typeface="Calibri" panose="020F0502020204030204" pitchFamily="34" charset="0"/>
                <a:cs typeface="Calibri" panose="020F0502020204030204" pitchFamily="34" charset="0"/>
              </a:rPr>
              <a:t>trussness</a:t>
            </a:r>
            <a:r>
              <a:rPr lang="en-US" altLang="zh-CN" dirty="0">
                <a:latin typeface="Calibri" panose="020F0502020204030204" pitchFamily="34" charset="0"/>
                <a:cs typeface="Calibri" panose="020F0502020204030204" pitchFamily="34" charset="0"/>
              </a:rPr>
              <a:t> and the ID of component it occurs in each </a:t>
            </a:r>
            <a:r>
              <a:rPr lang="en-US" altLang="zh-CN" dirty="0" smtClean="0">
                <a:latin typeface="Calibri" panose="020F0502020204030204" pitchFamily="34" charset="0"/>
                <a:cs typeface="Calibri" panose="020F0502020204030204" pitchFamily="34" charset="0"/>
              </a:rPr>
              <a:t>layer.</a:t>
            </a:r>
            <a:endParaRPr kumimoji="1" lang="zh-CN" altLang="en-US" dirty="0"/>
          </a:p>
        </p:txBody>
      </p:sp>
      <p:graphicFrame>
        <p:nvGraphicFramePr>
          <p:cNvPr id="4" name="表格 3"/>
          <p:cNvGraphicFramePr>
            <a:graphicFrameLocks noGrp="1"/>
          </p:cNvGraphicFramePr>
          <p:nvPr>
            <p:extLst>
              <p:ext uri="{D42A27DB-BD31-4B8C-83A1-F6EECF244321}">
                <p14:modId xmlns:p14="http://schemas.microsoft.com/office/powerpoint/2010/main" val="583399067"/>
              </p:ext>
            </p:extLst>
          </p:nvPr>
        </p:nvGraphicFramePr>
        <p:xfrm>
          <a:off x="861032" y="4365103"/>
          <a:ext cx="6447272" cy="2160241"/>
        </p:xfrm>
        <a:graphic>
          <a:graphicData uri="http://schemas.openxmlformats.org/drawingml/2006/table">
            <a:tbl>
              <a:tblPr firstRow="1" bandRow="1">
                <a:tableStyleId>{5C22544A-7EE6-4342-B048-85BDC9FD1C3A}</a:tableStyleId>
              </a:tblPr>
              <a:tblGrid>
                <a:gridCol w="1803352"/>
                <a:gridCol w="858366"/>
                <a:gridCol w="1754762"/>
                <a:gridCol w="2030792"/>
              </a:tblGrid>
              <a:tr h="389480">
                <a:tc>
                  <a:txBody>
                    <a:bodyPr/>
                    <a:lstStyle/>
                    <a:p>
                      <a:endParaRPr lang="zh-CN" sz="1600" dirty="0"/>
                    </a:p>
                  </a:txBody>
                  <a:tcPr marT="39624" marB="39624"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3"/>
                      <a:stretch>
                        <a:fillRect t="-7692" r="-257639" b="-403077"/>
                      </a:stretch>
                    </a:blipFill>
                  </a:tcPr>
                </a:tc>
                <a:tc>
                  <a:txBody>
                    <a:bodyPr/>
                    <a:lstStyle/>
                    <a:p>
                      <a:endParaRPr lang="zh-CN" sz="1600"/>
                    </a:p>
                  </a:txBody>
                  <a:tcPr marT="39624" marB="39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3"/>
                      <a:stretch>
                        <a:fillRect l="-210219" t="-7692" r="-441606" b="-403077"/>
                      </a:stretch>
                    </a:blipFill>
                  </a:tcPr>
                </a:tc>
                <a:tc>
                  <a:txBody>
                    <a:bodyPr/>
                    <a:lstStyle/>
                    <a:p>
                      <a:pPr algn="ctr"/>
                      <a:r>
                        <a:rPr lang="en-US" altLang="zh-CN" sz="1700" b="0" dirty="0" smtClean="0">
                          <a:solidFill>
                            <a:schemeClr val="tx1"/>
                          </a:solidFill>
                          <a:latin typeface="Calibri" panose="020F0502020204030204" pitchFamily="34" charset="0"/>
                          <a:cs typeface="Calibri" panose="020F0502020204030204" pitchFamily="34" charset="0"/>
                        </a:rPr>
                        <a:t>Inverted list</a:t>
                      </a:r>
                      <a:endParaRPr lang="zh-CN" altLang="en-US" sz="1700" b="0" dirty="0">
                        <a:solidFill>
                          <a:schemeClr val="tx1"/>
                        </a:solidFill>
                        <a:latin typeface="Calibri" panose="020F0502020204030204" pitchFamily="34" charset="0"/>
                        <a:cs typeface="Calibri" panose="020F0502020204030204" pitchFamily="34" charset="0"/>
                      </a:endParaRPr>
                    </a:p>
                  </a:txBody>
                  <a:tcPr marT="39624" marB="39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zh-CN" sz="1600" dirty="0"/>
                    </a:p>
                  </a:txBody>
                  <a:tcPr marT="39624" marB="39624"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3"/>
                      <a:stretch>
                        <a:fillRect l="-217593" t="-7692" r="-309" b="-403077"/>
                      </a:stretch>
                    </a:blipFill>
                  </a:tcPr>
                </a:tc>
              </a:tr>
              <a:tr h="637409">
                <a:tc>
                  <a:txBody>
                    <a:bodyPr/>
                    <a:lstStyle/>
                    <a:p>
                      <a:pPr algn="ctr"/>
                      <a:r>
                        <a:rPr lang="en-US" altLang="zh-CN" sz="1700" dirty="0" smtClean="0">
                          <a:solidFill>
                            <a:schemeClr val="tx1"/>
                          </a:solidFill>
                          <a:latin typeface="Calibri" panose="020F0502020204030204" pitchFamily="34" charset="0"/>
                          <a:cs typeface="Calibri" panose="020F0502020204030204" pitchFamily="34" charset="0"/>
                        </a:rPr>
                        <a:t>a</a:t>
                      </a:r>
                      <a:endParaRPr lang="zh-CN" altLang="en-US" sz="1700" dirty="0">
                        <a:solidFill>
                          <a:schemeClr val="tx1"/>
                        </a:solidFill>
                        <a:latin typeface="Calibri" panose="020F0502020204030204" pitchFamily="34" charset="0"/>
                        <a:cs typeface="Calibri" panose="020F0502020204030204" pitchFamily="34" charset="0"/>
                      </a:endParaRPr>
                    </a:p>
                  </a:txBody>
                  <a:tcPr marT="39624" marB="39624"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700" dirty="0" smtClean="0">
                          <a:solidFill>
                            <a:schemeClr val="tx1"/>
                          </a:solidFill>
                          <a:latin typeface="Calibri" panose="020F0502020204030204" pitchFamily="34" charset="0"/>
                          <a:cs typeface="Calibri" panose="020F0502020204030204" pitchFamily="34" charset="0"/>
                        </a:rPr>
                        <a:t>4</a:t>
                      </a:r>
                      <a:endParaRPr lang="zh-CN" altLang="en-US" sz="1700" dirty="0">
                        <a:solidFill>
                          <a:schemeClr val="tx1"/>
                        </a:solidFill>
                        <a:latin typeface="Calibri" panose="020F0502020204030204" pitchFamily="34" charset="0"/>
                        <a:cs typeface="Calibri" panose="020F0502020204030204" pitchFamily="34" charset="0"/>
                      </a:endParaRPr>
                    </a:p>
                  </a:txBody>
                  <a:tcPr marT="39624" marB="39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sz="1600" dirty="0"/>
                    </a:p>
                  </a:txBody>
                  <a:tcPr marT="39624" marB="39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3"/>
                      <a:stretch>
                        <a:fillRect l="-151786" t="-107692" r="-116071" b="-303077"/>
                      </a:stretch>
                    </a:blipFill>
                  </a:tcPr>
                </a:tc>
                <a:tc>
                  <a:txBody>
                    <a:bodyPr/>
                    <a:lstStyle/>
                    <a:p>
                      <a:pPr algn="ctr"/>
                      <a:r>
                        <a:rPr lang="en-US" altLang="zh-CN" sz="1700" dirty="0" smtClean="0">
                          <a:solidFill>
                            <a:schemeClr val="tx1"/>
                          </a:solidFill>
                          <a:latin typeface="Calibri" panose="020F0502020204030204" pitchFamily="34" charset="0"/>
                          <a:cs typeface="Calibri" panose="020F0502020204030204" pitchFamily="34" charset="0"/>
                        </a:rPr>
                        <a:t>(4, 1), (3, 1), (3, 2)</a:t>
                      </a:r>
                      <a:endParaRPr lang="zh-CN" altLang="en-US" sz="1700" dirty="0">
                        <a:solidFill>
                          <a:schemeClr val="tx1"/>
                        </a:solidFill>
                        <a:latin typeface="Calibri" panose="020F0502020204030204" pitchFamily="34" charset="0"/>
                        <a:cs typeface="Calibri" panose="020F0502020204030204" pitchFamily="34" charset="0"/>
                      </a:endParaRPr>
                    </a:p>
                  </a:txBody>
                  <a:tcPr marT="39624" marB="39624"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1936">
                <a:tc>
                  <a:txBody>
                    <a:bodyPr/>
                    <a:lstStyle/>
                    <a:p>
                      <a:endParaRPr lang="zh-CN" sz="1600"/>
                    </a:p>
                  </a:txBody>
                  <a:tcPr marT="39624" marB="39624"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3"/>
                      <a:stretch>
                        <a:fillRect t="-204545" r="-257639" b="-198485"/>
                      </a:stretch>
                    </a:blipFill>
                  </a:tcPr>
                </a:tc>
                <a:tc>
                  <a:txBody>
                    <a:bodyPr/>
                    <a:lstStyle/>
                    <a:p>
                      <a:endParaRPr lang="zh-CN" sz="1600"/>
                    </a:p>
                  </a:txBody>
                  <a:tcPr marT="39624" marB="39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3"/>
                      <a:stretch>
                        <a:fillRect l="-210219" t="-204545" r="-441606" b="-198485"/>
                      </a:stretch>
                    </a:blipFill>
                  </a:tcPr>
                </a:tc>
                <a:tc>
                  <a:txBody>
                    <a:bodyPr/>
                    <a:lstStyle/>
                    <a:p>
                      <a:endParaRPr lang="zh-CN" sz="1600" dirty="0"/>
                    </a:p>
                  </a:txBody>
                  <a:tcPr marT="39624" marB="39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3"/>
                      <a:stretch>
                        <a:fillRect l="-151786" t="-204545" r="-116071" b="-198485"/>
                      </a:stretch>
                    </a:blipFill>
                  </a:tcPr>
                </a:tc>
                <a:tc>
                  <a:txBody>
                    <a:bodyPr/>
                    <a:lstStyle/>
                    <a:p>
                      <a:endParaRPr lang="zh-CN" sz="1600"/>
                    </a:p>
                  </a:txBody>
                  <a:tcPr marT="39624" marB="39624"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3"/>
                      <a:stretch>
                        <a:fillRect l="-217593" t="-204545" r="-309" b="-198485"/>
                      </a:stretch>
                    </a:blipFill>
                  </a:tcPr>
                </a:tc>
              </a:tr>
              <a:tr h="389480">
                <a:tc>
                  <a:txBody>
                    <a:bodyPr/>
                    <a:lstStyle/>
                    <a:p>
                      <a:pPr algn="ctr"/>
                      <a:r>
                        <a:rPr lang="en-US" altLang="zh-CN" sz="1700" dirty="0" smtClean="0">
                          <a:solidFill>
                            <a:schemeClr val="tx1"/>
                          </a:solidFill>
                          <a:latin typeface="Calibri" panose="020F0502020204030204" pitchFamily="34" charset="0"/>
                          <a:cs typeface="Calibri" panose="020F0502020204030204" pitchFamily="34" charset="0"/>
                        </a:rPr>
                        <a:t>d</a:t>
                      </a:r>
                      <a:endParaRPr lang="zh-CN" altLang="en-US" sz="1700" dirty="0">
                        <a:solidFill>
                          <a:schemeClr val="tx1"/>
                        </a:solidFill>
                        <a:latin typeface="Calibri" panose="020F0502020204030204" pitchFamily="34" charset="0"/>
                        <a:cs typeface="Calibri" panose="020F0502020204030204" pitchFamily="34" charset="0"/>
                      </a:endParaRPr>
                    </a:p>
                  </a:txBody>
                  <a:tcPr marT="39624" marB="39624"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700" dirty="0" smtClean="0">
                          <a:solidFill>
                            <a:schemeClr val="tx1"/>
                          </a:solidFill>
                          <a:latin typeface="Calibri" panose="020F0502020204030204" pitchFamily="34" charset="0"/>
                          <a:cs typeface="Calibri" panose="020F0502020204030204" pitchFamily="34" charset="0"/>
                        </a:rPr>
                        <a:t>4</a:t>
                      </a:r>
                      <a:endParaRPr lang="zh-CN" altLang="en-US" sz="1700" dirty="0">
                        <a:solidFill>
                          <a:schemeClr val="tx1"/>
                        </a:solidFill>
                        <a:latin typeface="Calibri" panose="020F0502020204030204" pitchFamily="34" charset="0"/>
                        <a:cs typeface="Calibri" panose="020F0502020204030204" pitchFamily="34" charset="0"/>
                      </a:endParaRPr>
                    </a:p>
                  </a:txBody>
                  <a:tcPr marT="39624" marB="39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sz="1600" dirty="0"/>
                    </a:p>
                  </a:txBody>
                  <a:tcPr marT="39624" marB="39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3"/>
                      <a:stretch>
                        <a:fillRect l="-151786" t="-309231" r="-116071" b="-101538"/>
                      </a:stretch>
                    </a:blipFill>
                  </a:tcPr>
                </a:tc>
                <a:tc>
                  <a:txBody>
                    <a:bodyPr/>
                    <a:lstStyle/>
                    <a:p>
                      <a:pPr algn="ctr"/>
                      <a:r>
                        <a:rPr lang="en-US" altLang="zh-CN" sz="1700" dirty="0" smtClean="0">
                          <a:solidFill>
                            <a:schemeClr val="tx1"/>
                          </a:solidFill>
                          <a:latin typeface="Calibri" panose="020F0502020204030204" pitchFamily="34" charset="0"/>
                          <a:cs typeface="Calibri" panose="020F0502020204030204" pitchFamily="34" charset="0"/>
                        </a:rPr>
                        <a:t>(4, 1), (3, 2)</a:t>
                      </a:r>
                      <a:endParaRPr lang="zh-CN" altLang="en-US" sz="1700" dirty="0">
                        <a:solidFill>
                          <a:schemeClr val="tx1"/>
                        </a:solidFill>
                        <a:latin typeface="Calibri" panose="020F0502020204030204" pitchFamily="34" charset="0"/>
                        <a:cs typeface="Calibri" panose="020F0502020204030204" pitchFamily="34" charset="0"/>
                      </a:endParaRPr>
                    </a:p>
                  </a:txBody>
                  <a:tcPr marT="39624" marB="39624"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1936">
                <a:tc>
                  <a:txBody>
                    <a:bodyPr/>
                    <a:lstStyle/>
                    <a:p>
                      <a:endParaRPr lang="zh-CN" sz="1600"/>
                    </a:p>
                  </a:txBody>
                  <a:tcPr marT="39624" marB="39624"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0">
                      <a:blip r:embed="rId3"/>
                      <a:stretch>
                        <a:fillRect t="-409231" r="-257639" b="-1538"/>
                      </a:stretch>
                    </a:blipFill>
                  </a:tcPr>
                </a:tc>
                <a:tc>
                  <a:txBody>
                    <a:bodyPr/>
                    <a:lstStyle/>
                    <a:p>
                      <a:endParaRPr lang="zh-CN" sz="1600"/>
                    </a:p>
                  </a:txBody>
                  <a:tcPr marT="39624" marB="39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0">
                      <a:blip r:embed="rId3"/>
                      <a:stretch>
                        <a:fillRect l="-210219" t="-409231" r="-441606" b="-1538"/>
                      </a:stretch>
                    </a:blipFill>
                  </a:tcPr>
                </a:tc>
                <a:tc>
                  <a:txBody>
                    <a:bodyPr/>
                    <a:lstStyle/>
                    <a:p>
                      <a:endParaRPr lang="zh-CN" sz="1600" dirty="0"/>
                    </a:p>
                  </a:txBody>
                  <a:tcPr marT="39624" marB="39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0">
                      <a:blip r:embed="rId3"/>
                      <a:stretch>
                        <a:fillRect l="-151786" t="-409231" r="-116071" b="-1538"/>
                      </a:stretch>
                    </a:blipFill>
                  </a:tcPr>
                </a:tc>
                <a:tc>
                  <a:txBody>
                    <a:bodyPr/>
                    <a:lstStyle/>
                    <a:p>
                      <a:endParaRPr lang="zh-CN" sz="1600" dirty="0"/>
                    </a:p>
                  </a:txBody>
                  <a:tcPr marT="39624" marB="39624"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0">
                      <a:blip r:embed="rId3"/>
                      <a:stretch>
                        <a:fillRect l="-217593" t="-409231" r="-309" b="-1538"/>
                      </a:stretch>
                    </a:blipFill>
                  </a:tcPr>
                </a:tc>
              </a:tr>
            </a:tbl>
          </a:graphicData>
        </a:graphic>
      </p:graphicFrame>
      <p:sp>
        <p:nvSpPr>
          <p:cNvPr id="7" name="Title 1"/>
          <p:cNvSpPr txBox="1">
            <a:spLocks/>
          </p:cNvSpPr>
          <p:nvPr/>
        </p:nvSpPr>
        <p:spPr>
          <a:xfrm>
            <a:off x="609600" y="42217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baseline="0">
                <a:solidFill>
                  <a:srgbClr val="002060"/>
                </a:solidFill>
                <a:latin typeface="Candara" pitchFamily="34" charset="0"/>
                <a:ea typeface="+mj-ea"/>
                <a:cs typeface="+mj-cs"/>
              </a:defRPr>
            </a:lvl1pPr>
          </a:lstStyle>
          <a:p>
            <a:pPr>
              <a:defRPr/>
            </a:pPr>
            <a:r>
              <a:rPr lang="en-US" dirty="0" smtClean="0"/>
              <a:t>Keyword</a:t>
            </a:r>
            <a:r>
              <a:rPr lang="zh-CN" altLang="en-US" dirty="0" smtClean="0"/>
              <a:t> </a:t>
            </a:r>
            <a:r>
              <a:rPr lang="en-US" altLang="zh-CN" dirty="0" smtClean="0"/>
              <a:t>based</a:t>
            </a:r>
            <a:r>
              <a:rPr lang="zh-CN" altLang="en-US" dirty="0" smtClean="0"/>
              <a:t> </a:t>
            </a:r>
            <a:r>
              <a:rPr lang="en-US" altLang="zh-CN" dirty="0" smtClean="0"/>
              <a:t>Community</a:t>
            </a:r>
            <a:r>
              <a:rPr lang="zh-CN" altLang="en-US" dirty="0" smtClean="0"/>
              <a:t> </a:t>
            </a:r>
            <a:r>
              <a:rPr lang="en-US" altLang="zh-CN" dirty="0" smtClean="0"/>
              <a:t>Search</a:t>
            </a:r>
            <a:endParaRPr lang="en-US" dirty="0"/>
          </a:p>
        </p:txBody>
      </p:sp>
      <p:sp>
        <p:nvSpPr>
          <p:cNvPr id="9" name="TextBox 2"/>
          <p:cNvSpPr txBox="1">
            <a:spLocks noChangeArrowheads="1"/>
          </p:cNvSpPr>
          <p:nvPr/>
        </p:nvSpPr>
        <p:spPr bwMode="auto">
          <a:xfrm>
            <a:off x="7020272" y="73645"/>
            <a:ext cx="362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1800" dirty="0" smtClean="0">
                <a:solidFill>
                  <a:srgbClr val="00B0F0"/>
                </a:solidFill>
              </a:rPr>
              <a:t>[Zhu</a:t>
            </a:r>
            <a:r>
              <a:rPr kumimoji="0" lang="zh-CN" altLang="en-US" sz="1800" dirty="0" smtClean="0">
                <a:solidFill>
                  <a:srgbClr val="00B0F0"/>
                </a:solidFill>
              </a:rPr>
              <a:t> </a:t>
            </a:r>
            <a:r>
              <a:rPr kumimoji="0" lang="en-US" altLang="zh-CN" sz="1800" dirty="0" smtClean="0">
                <a:solidFill>
                  <a:srgbClr val="00B0F0"/>
                </a:solidFill>
              </a:rPr>
              <a:t>et</a:t>
            </a:r>
            <a:r>
              <a:rPr kumimoji="0" lang="zh-CN" altLang="en-US" sz="1800" dirty="0" smtClean="0">
                <a:solidFill>
                  <a:srgbClr val="00B0F0"/>
                </a:solidFill>
              </a:rPr>
              <a:t> </a:t>
            </a:r>
            <a:r>
              <a:rPr kumimoji="0" lang="en-US" altLang="zh-CN" sz="1800" dirty="0" smtClean="0">
                <a:solidFill>
                  <a:srgbClr val="00B0F0"/>
                </a:solidFill>
              </a:rPr>
              <a:t>al., ICDE’18]</a:t>
            </a:r>
            <a:endParaRPr kumimoji="0" lang="en-US" altLang="zh-CN" sz="1800" dirty="0">
              <a:solidFill>
                <a:srgbClr val="00B0F0"/>
              </a:solidFill>
            </a:endParaRPr>
          </a:p>
        </p:txBody>
      </p:sp>
    </p:spTree>
    <p:extLst>
      <p:ext uri="{BB962C8B-B14F-4D97-AF65-F5344CB8AC3E}">
        <p14:creationId xmlns:p14="http://schemas.microsoft.com/office/powerpoint/2010/main" val="2425683257"/>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3722" y="1628801"/>
            <a:ext cx="4506790"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p:cNvSpPr>
            <a:spLocks noGrp="1"/>
          </p:cNvSpPr>
          <p:nvPr>
            <p:ph idx="1"/>
          </p:nvPr>
        </p:nvSpPr>
        <p:spPr>
          <a:xfrm>
            <a:off x="539552" y="1927373"/>
            <a:ext cx="8496944" cy="4930627"/>
          </a:xfrm>
        </p:spPr>
        <p:txBody>
          <a:bodyPr>
            <a:normAutofit/>
          </a:bodyPr>
          <a:lstStyle/>
          <a:p>
            <a:r>
              <a:rPr kumimoji="1" lang="en-US" altLang="zh-CN" dirty="0" smtClean="0">
                <a:latin typeface="Candara"/>
                <a:cs typeface="Candara"/>
              </a:rPr>
              <a:t>Case study</a:t>
            </a:r>
            <a:r>
              <a:rPr kumimoji="1" lang="zh-CN" altLang="en-US" dirty="0" smtClean="0">
                <a:latin typeface="Candara"/>
                <a:cs typeface="Candara"/>
              </a:rPr>
              <a:t> </a:t>
            </a:r>
            <a:r>
              <a:rPr kumimoji="1" lang="en-US" altLang="zh-CN" dirty="0" smtClean="0">
                <a:latin typeface="Candara"/>
                <a:cs typeface="Candara"/>
              </a:rPr>
              <a:t>in</a:t>
            </a:r>
            <a:r>
              <a:rPr kumimoji="1" lang="zh-CN" altLang="en-US" dirty="0" smtClean="0">
                <a:latin typeface="Candara"/>
                <a:cs typeface="Candara"/>
              </a:rPr>
              <a:t> </a:t>
            </a:r>
            <a:r>
              <a:rPr kumimoji="1" lang="en-US" altLang="zh-CN" dirty="0" err="1" smtClean="0">
                <a:latin typeface="Candara"/>
                <a:cs typeface="Candara"/>
              </a:rPr>
              <a:t>DBpedia</a:t>
            </a:r>
            <a:endParaRPr kumimoji="1" lang="en-US" altLang="zh-CN" dirty="0" smtClean="0">
              <a:latin typeface="Candara"/>
              <a:cs typeface="Candara"/>
            </a:endParaRPr>
          </a:p>
          <a:p>
            <a:endParaRPr kumimoji="1" lang="en-US" altLang="zh-CN" dirty="0" smtClean="0">
              <a:latin typeface="Candara"/>
              <a:cs typeface="Candara"/>
            </a:endParaRPr>
          </a:p>
          <a:p>
            <a:pPr marL="0" indent="0">
              <a:buNone/>
            </a:pPr>
            <a:endParaRPr kumimoji="1" lang="en-US" altLang="zh-CN" dirty="0">
              <a:latin typeface="Candara"/>
              <a:cs typeface="Candara"/>
            </a:endParaRPr>
          </a:p>
          <a:p>
            <a:pPr algn="just">
              <a:spcBef>
                <a:spcPts val="1200"/>
              </a:spcBef>
              <a:spcAft>
                <a:spcPts val="1200"/>
              </a:spcAft>
            </a:pPr>
            <a:r>
              <a:rPr lang="en-US" altLang="zh-CN" dirty="0" smtClean="0">
                <a:solidFill>
                  <a:srgbClr val="0000FF"/>
                </a:solidFill>
                <a:latin typeface="Candara"/>
                <a:cs typeface="Candara"/>
              </a:rPr>
              <a:t>query  = {‘place’, ‘</a:t>
            </a:r>
            <a:r>
              <a:rPr lang="en-US" altLang="zh-CN" i="1" dirty="0" smtClean="0">
                <a:solidFill>
                  <a:srgbClr val="0000FF"/>
                </a:solidFill>
                <a:latin typeface="Candara"/>
                <a:cs typeface="Candara"/>
              </a:rPr>
              <a:t>Jaguar</a:t>
            </a:r>
            <a:r>
              <a:rPr lang="en-US" altLang="zh-CN" dirty="0" smtClean="0">
                <a:solidFill>
                  <a:srgbClr val="0000FF"/>
                </a:solidFill>
                <a:latin typeface="Candara"/>
                <a:cs typeface="Candara"/>
              </a:rPr>
              <a:t>’} </a:t>
            </a:r>
            <a:endParaRPr lang="en-US" altLang="zh-CN" dirty="0">
              <a:solidFill>
                <a:srgbClr val="0000FF"/>
              </a:solidFill>
              <a:latin typeface="Candara"/>
              <a:cs typeface="Candara"/>
            </a:endParaRPr>
          </a:p>
          <a:p>
            <a:pPr lvl="1" algn="just">
              <a:spcBef>
                <a:spcPts val="600"/>
              </a:spcBef>
              <a:spcAft>
                <a:spcPts val="600"/>
              </a:spcAft>
            </a:pPr>
            <a:r>
              <a:rPr lang="en-US" altLang="zh-CN" sz="2000" dirty="0" smtClean="0">
                <a:latin typeface="Candara"/>
                <a:cs typeface="Candara"/>
              </a:rPr>
              <a:t>Jaguar </a:t>
            </a:r>
            <a:r>
              <a:rPr lang="en-US" altLang="zh-CN" sz="2000" dirty="0">
                <a:latin typeface="Candara"/>
                <a:cs typeface="Candara"/>
              </a:rPr>
              <a:t>Love and The Blood Brothers are two </a:t>
            </a:r>
            <a:r>
              <a:rPr lang="en-US" altLang="zh-CN" sz="2000" dirty="0" smtClean="0">
                <a:latin typeface="Candara"/>
                <a:cs typeface="Candara"/>
              </a:rPr>
              <a:t>bands</a:t>
            </a:r>
          </a:p>
          <a:p>
            <a:pPr lvl="1" algn="just">
              <a:spcBef>
                <a:spcPts val="600"/>
              </a:spcBef>
              <a:spcAft>
                <a:spcPts val="600"/>
              </a:spcAft>
            </a:pPr>
            <a:r>
              <a:rPr lang="en-US" altLang="zh-CN" sz="2000" dirty="0" smtClean="0">
                <a:latin typeface="Candara"/>
                <a:cs typeface="Candara"/>
              </a:rPr>
              <a:t>Jaguar </a:t>
            </a:r>
            <a:r>
              <a:rPr lang="en-US" altLang="zh-CN" sz="2000" dirty="0">
                <a:latin typeface="Candara"/>
                <a:cs typeface="Candara"/>
              </a:rPr>
              <a:t>Love is composed of former members of The Blood Brothers</a:t>
            </a:r>
            <a:r>
              <a:rPr lang="en-US" altLang="zh-CN" sz="2000" dirty="0" smtClean="0">
                <a:latin typeface="Candara"/>
                <a:cs typeface="Candara"/>
              </a:rPr>
              <a:t>.</a:t>
            </a:r>
          </a:p>
          <a:p>
            <a:pPr lvl="1" algn="just">
              <a:spcBef>
                <a:spcPts val="600"/>
              </a:spcBef>
              <a:spcAft>
                <a:spcPts val="600"/>
              </a:spcAft>
            </a:pPr>
            <a:r>
              <a:rPr lang="en-US" altLang="zh-CN" sz="2000" dirty="0" smtClean="0">
                <a:latin typeface="Candara"/>
                <a:cs typeface="Candara"/>
              </a:rPr>
              <a:t>Cody </a:t>
            </a:r>
            <a:r>
              <a:rPr lang="en-US" altLang="zh-CN" sz="2000" dirty="0" err="1">
                <a:latin typeface="Candara"/>
                <a:cs typeface="Candara"/>
              </a:rPr>
              <a:t>Votolato</a:t>
            </a:r>
            <a:r>
              <a:rPr lang="en-US" altLang="zh-CN" sz="2000" dirty="0">
                <a:latin typeface="Candara"/>
                <a:cs typeface="Candara"/>
              </a:rPr>
              <a:t> was a member of both bands</a:t>
            </a:r>
            <a:r>
              <a:rPr lang="en-US" altLang="zh-CN" sz="2000" dirty="0" smtClean="0">
                <a:latin typeface="Candara"/>
                <a:cs typeface="Candara"/>
              </a:rPr>
              <a:t>.</a:t>
            </a:r>
          </a:p>
          <a:p>
            <a:pPr lvl="1" algn="just">
              <a:spcBef>
                <a:spcPts val="600"/>
              </a:spcBef>
              <a:spcAft>
                <a:spcPts val="600"/>
              </a:spcAft>
            </a:pPr>
            <a:r>
              <a:rPr lang="en-US" altLang="zh-CN" sz="2000" dirty="0" smtClean="0">
                <a:latin typeface="Candara"/>
                <a:cs typeface="Candara"/>
              </a:rPr>
              <a:t>The</a:t>
            </a:r>
            <a:r>
              <a:rPr lang="zh-CN" altLang="en-US" sz="2000" dirty="0" smtClean="0">
                <a:latin typeface="Candara"/>
                <a:cs typeface="Candara"/>
              </a:rPr>
              <a:t> </a:t>
            </a:r>
            <a:r>
              <a:rPr lang="en-US" altLang="zh-CN" sz="2000" dirty="0" smtClean="0">
                <a:latin typeface="Candara"/>
                <a:cs typeface="Candara"/>
              </a:rPr>
              <a:t>blood</a:t>
            </a:r>
            <a:r>
              <a:rPr lang="zh-CN" altLang="en-US" sz="2000" dirty="0" smtClean="0">
                <a:latin typeface="Candara"/>
                <a:cs typeface="Candara"/>
              </a:rPr>
              <a:t> </a:t>
            </a:r>
            <a:r>
              <a:rPr lang="en-US" altLang="zh-CN" sz="2000" dirty="0" smtClean="0">
                <a:latin typeface="Candara"/>
                <a:cs typeface="Candara"/>
              </a:rPr>
              <a:t>brothers</a:t>
            </a:r>
            <a:r>
              <a:rPr lang="zh-CN" altLang="en-US" sz="2000" dirty="0">
                <a:latin typeface="Candara"/>
                <a:cs typeface="Candara"/>
              </a:rPr>
              <a:t> </a:t>
            </a:r>
            <a:r>
              <a:rPr lang="en-US" altLang="zh-CN" sz="2000" dirty="0" smtClean="0">
                <a:latin typeface="Candara"/>
                <a:cs typeface="Candara"/>
              </a:rPr>
              <a:t>have </a:t>
            </a:r>
            <a:r>
              <a:rPr lang="en-US" altLang="zh-CN" sz="2000" dirty="0">
                <a:latin typeface="Candara"/>
                <a:cs typeface="Candara"/>
              </a:rPr>
              <a:t>performed at </a:t>
            </a:r>
            <a:r>
              <a:rPr lang="en-US" altLang="zh-CN" sz="2000" dirty="0" err="1">
                <a:latin typeface="Candara"/>
                <a:cs typeface="Candara"/>
              </a:rPr>
              <a:t>Fabyan</a:t>
            </a:r>
            <a:r>
              <a:rPr lang="en-US" altLang="zh-CN" sz="2000" dirty="0">
                <a:latin typeface="Candara"/>
                <a:cs typeface="Candara"/>
              </a:rPr>
              <a:t> Windmill in Kane County of Illinois in the United States. </a:t>
            </a:r>
          </a:p>
          <a:p>
            <a:endParaRPr kumimoji="1" lang="zh-CN" altLang="en-US" dirty="0">
              <a:latin typeface="Candara"/>
              <a:cs typeface="Candara"/>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2809" y="28560110"/>
            <a:ext cx="8722284" cy="4724156"/>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85209" y="28712510"/>
            <a:ext cx="8722284" cy="4724156"/>
          </a:xfrm>
          <a:prstGeom prst="rect">
            <a:avLst/>
          </a:prstGeom>
        </p:spPr>
      </p:pic>
      <p:sp>
        <p:nvSpPr>
          <p:cNvPr id="7" name="Title 1"/>
          <p:cNvSpPr txBox="1">
            <a:spLocks/>
          </p:cNvSpPr>
          <p:nvPr/>
        </p:nvSpPr>
        <p:spPr>
          <a:xfrm>
            <a:off x="609600" y="42217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baseline="0">
                <a:solidFill>
                  <a:srgbClr val="002060"/>
                </a:solidFill>
                <a:latin typeface="Candara" pitchFamily="34" charset="0"/>
                <a:ea typeface="+mj-ea"/>
                <a:cs typeface="+mj-cs"/>
              </a:defRPr>
            </a:lvl1pPr>
          </a:lstStyle>
          <a:p>
            <a:pPr>
              <a:defRPr/>
            </a:pPr>
            <a:r>
              <a:rPr lang="en-US" dirty="0" smtClean="0">
                <a:latin typeface="Candara"/>
                <a:cs typeface="Candara"/>
              </a:rPr>
              <a:t>Keyword</a:t>
            </a:r>
            <a:r>
              <a:rPr lang="zh-CN" altLang="en-US" dirty="0" smtClean="0">
                <a:latin typeface="Candara"/>
                <a:cs typeface="Candara"/>
              </a:rPr>
              <a:t> </a:t>
            </a:r>
            <a:r>
              <a:rPr lang="en-US" altLang="zh-CN" dirty="0" smtClean="0">
                <a:latin typeface="Candara"/>
                <a:cs typeface="Candara"/>
              </a:rPr>
              <a:t>based</a:t>
            </a:r>
            <a:r>
              <a:rPr lang="zh-CN" altLang="en-US" dirty="0" smtClean="0">
                <a:latin typeface="Candara"/>
                <a:cs typeface="Candara"/>
              </a:rPr>
              <a:t> </a:t>
            </a:r>
            <a:r>
              <a:rPr lang="en-US" altLang="zh-CN" dirty="0" smtClean="0">
                <a:latin typeface="Candara"/>
                <a:cs typeface="Candara"/>
              </a:rPr>
              <a:t>Community</a:t>
            </a:r>
            <a:r>
              <a:rPr lang="zh-CN" altLang="en-US" dirty="0" smtClean="0">
                <a:latin typeface="Candara"/>
                <a:cs typeface="Candara"/>
              </a:rPr>
              <a:t> </a:t>
            </a:r>
            <a:r>
              <a:rPr lang="en-US" altLang="zh-CN" dirty="0" smtClean="0">
                <a:latin typeface="Candara"/>
                <a:cs typeface="Candara"/>
              </a:rPr>
              <a:t>Search</a:t>
            </a:r>
            <a:endParaRPr lang="en-US" dirty="0">
              <a:latin typeface="Candara"/>
              <a:cs typeface="Candara"/>
            </a:endParaRPr>
          </a:p>
        </p:txBody>
      </p:sp>
      <p:sp>
        <p:nvSpPr>
          <p:cNvPr id="9" name="TextBox 2"/>
          <p:cNvSpPr txBox="1">
            <a:spLocks noChangeArrowheads="1"/>
          </p:cNvSpPr>
          <p:nvPr/>
        </p:nvSpPr>
        <p:spPr bwMode="auto">
          <a:xfrm>
            <a:off x="7020272" y="73645"/>
            <a:ext cx="362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1800" dirty="0" smtClean="0">
                <a:solidFill>
                  <a:srgbClr val="00B0F0"/>
                </a:solidFill>
                <a:latin typeface="Candara"/>
                <a:cs typeface="Candara"/>
              </a:rPr>
              <a:t>[Zhu</a:t>
            </a:r>
            <a:r>
              <a:rPr kumimoji="0" lang="zh-CN" altLang="en-US" sz="1800" dirty="0" smtClean="0">
                <a:solidFill>
                  <a:srgbClr val="00B0F0"/>
                </a:solidFill>
                <a:latin typeface="Candara"/>
                <a:cs typeface="Candara"/>
              </a:rPr>
              <a:t> </a:t>
            </a:r>
            <a:r>
              <a:rPr kumimoji="0" lang="en-US" altLang="zh-CN" sz="1800" dirty="0" smtClean="0">
                <a:solidFill>
                  <a:srgbClr val="00B0F0"/>
                </a:solidFill>
                <a:latin typeface="Candara"/>
                <a:cs typeface="Candara"/>
              </a:rPr>
              <a:t>et</a:t>
            </a:r>
            <a:r>
              <a:rPr kumimoji="0" lang="zh-CN" altLang="en-US" sz="1800" dirty="0" smtClean="0">
                <a:solidFill>
                  <a:srgbClr val="00B0F0"/>
                </a:solidFill>
                <a:latin typeface="Candara"/>
                <a:cs typeface="Candara"/>
              </a:rPr>
              <a:t> </a:t>
            </a:r>
            <a:r>
              <a:rPr kumimoji="0" lang="en-US" altLang="zh-CN" sz="1800" dirty="0" smtClean="0">
                <a:solidFill>
                  <a:srgbClr val="00B0F0"/>
                </a:solidFill>
                <a:latin typeface="Candara"/>
                <a:cs typeface="Candara"/>
              </a:rPr>
              <a:t>al., ICDE’18]</a:t>
            </a:r>
            <a:endParaRPr kumimoji="0" lang="en-US" altLang="zh-CN" sz="1800" dirty="0">
              <a:solidFill>
                <a:srgbClr val="00B0F0"/>
              </a:solidFill>
              <a:latin typeface="Candara"/>
              <a:cs typeface="Candara"/>
            </a:endParaRPr>
          </a:p>
        </p:txBody>
      </p:sp>
    </p:spTree>
    <p:extLst>
      <p:ext uri="{BB962C8B-B14F-4D97-AF65-F5344CB8AC3E}">
        <p14:creationId xmlns:p14="http://schemas.microsoft.com/office/powerpoint/2010/main" val="3673241661"/>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Calibri" charset="0"/>
              </a:rPr>
              <a:t>Summary</a:t>
            </a:r>
            <a:endParaRPr kumimoji="1" lang="zh-CN" altLang="en-US" dirty="0"/>
          </a:p>
        </p:txBody>
      </p:sp>
      <p:sp>
        <p:nvSpPr>
          <p:cNvPr id="3" name="内容占位符 2"/>
          <p:cNvSpPr>
            <a:spLocks noGrp="1"/>
          </p:cNvSpPr>
          <p:nvPr>
            <p:ph idx="1"/>
          </p:nvPr>
        </p:nvSpPr>
        <p:spPr/>
        <p:txBody>
          <a:bodyPr>
            <a:normAutofit/>
          </a:bodyPr>
          <a:lstStyle/>
          <a:p>
            <a:r>
              <a:rPr lang="en-US" altLang="zh-CN" dirty="0" smtClean="0">
                <a:solidFill>
                  <a:srgbClr val="0000FF"/>
                </a:solidFill>
                <a:latin typeface="Calibri" charset="0"/>
              </a:rPr>
              <a:t>Part</a:t>
            </a:r>
            <a:r>
              <a:rPr lang="zh-CN" altLang="en-US" dirty="0" smtClean="0">
                <a:solidFill>
                  <a:srgbClr val="0000FF"/>
                </a:solidFill>
                <a:latin typeface="Calibri" charset="0"/>
              </a:rPr>
              <a:t> </a:t>
            </a:r>
            <a:r>
              <a:rPr lang="en-US" altLang="zh-CN" dirty="0" smtClean="0">
                <a:solidFill>
                  <a:srgbClr val="0000FF"/>
                </a:solidFill>
                <a:latin typeface="Calibri" charset="0"/>
              </a:rPr>
              <a:t>I:</a:t>
            </a:r>
            <a:r>
              <a:rPr lang="zh-CN" altLang="en-US" dirty="0" smtClean="0">
                <a:solidFill>
                  <a:srgbClr val="0000FF"/>
                </a:solidFill>
                <a:latin typeface="Calibri" charset="0"/>
              </a:rPr>
              <a:t> </a:t>
            </a:r>
            <a:r>
              <a:rPr lang="en-US" altLang="zh-CN" dirty="0" smtClean="0">
                <a:solidFill>
                  <a:srgbClr val="0000FF"/>
                </a:solidFill>
              </a:rPr>
              <a:t>Similarity</a:t>
            </a:r>
            <a:r>
              <a:rPr lang="zh-CN" altLang="en-US" dirty="0" smtClean="0">
                <a:solidFill>
                  <a:srgbClr val="0000FF"/>
                </a:solidFill>
              </a:rPr>
              <a:t> </a:t>
            </a:r>
            <a:r>
              <a:rPr lang="en-US" altLang="zh-CN" dirty="0">
                <a:solidFill>
                  <a:srgbClr val="0000FF"/>
                </a:solidFill>
              </a:rPr>
              <a:t>s</a:t>
            </a:r>
            <a:r>
              <a:rPr lang="en-US" altLang="zh-CN" dirty="0" smtClean="0">
                <a:solidFill>
                  <a:srgbClr val="0000FF"/>
                </a:solidFill>
              </a:rPr>
              <a:t>earch</a:t>
            </a:r>
            <a:r>
              <a:rPr lang="zh-CN" altLang="en-US" dirty="0" smtClean="0">
                <a:solidFill>
                  <a:srgbClr val="0000FF"/>
                </a:solidFill>
              </a:rPr>
              <a:t> </a:t>
            </a:r>
            <a:r>
              <a:rPr lang="en-US" altLang="zh-CN" dirty="0" smtClean="0">
                <a:solidFill>
                  <a:srgbClr val="0000FF"/>
                </a:solidFill>
              </a:rPr>
              <a:t>in graph </a:t>
            </a:r>
            <a:r>
              <a:rPr lang="en-US" altLang="zh-CN" dirty="0">
                <a:solidFill>
                  <a:srgbClr val="0000FF"/>
                </a:solidFill>
              </a:rPr>
              <a:t>d</a:t>
            </a:r>
            <a:r>
              <a:rPr lang="en-US" altLang="zh-CN" dirty="0" smtClean="0">
                <a:solidFill>
                  <a:srgbClr val="0000FF"/>
                </a:solidFill>
              </a:rPr>
              <a:t>atabases</a:t>
            </a:r>
          </a:p>
          <a:p>
            <a:pPr lvl="1"/>
            <a:r>
              <a:rPr lang="en-US" altLang="zh-CN" dirty="0" err="1" smtClean="0">
                <a:latin typeface="Calibri" charset="0"/>
              </a:rPr>
              <a:t>Subraph</a:t>
            </a:r>
            <a:r>
              <a:rPr lang="zh-CN" altLang="en-US" dirty="0" smtClean="0">
                <a:latin typeface="Calibri" charset="0"/>
              </a:rPr>
              <a:t> </a:t>
            </a:r>
            <a:r>
              <a:rPr lang="en-US" altLang="zh-CN" dirty="0">
                <a:latin typeface="Calibri" charset="0"/>
              </a:rPr>
              <a:t>s</a:t>
            </a:r>
            <a:r>
              <a:rPr lang="en-US" altLang="zh-CN" dirty="0" smtClean="0">
                <a:latin typeface="Calibri" charset="0"/>
              </a:rPr>
              <a:t>imilarity</a:t>
            </a:r>
            <a:r>
              <a:rPr lang="zh-CN" altLang="en-US" dirty="0" smtClean="0">
                <a:latin typeface="Calibri" charset="0"/>
              </a:rPr>
              <a:t> </a:t>
            </a:r>
            <a:r>
              <a:rPr lang="en-US" altLang="zh-CN" dirty="0">
                <a:latin typeface="Calibri" charset="0"/>
              </a:rPr>
              <a:t>s</a:t>
            </a:r>
            <a:r>
              <a:rPr lang="en-US" altLang="zh-CN" dirty="0" smtClean="0">
                <a:latin typeface="Calibri" charset="0"/>
              </a:rPr>
              <a:t>earch</a:t>
            </a:r>
            <a:endParaRPr lang="en-US" altLang="zh-CN" dirty="0">
              <a:latin typeface="Calibri" charset="0"/>
            </a:endParaRPr>
          </a:p>
          <a:p>
            <a:pPr lvl="1"/>
            <a:r>
              <a:rPr lang="en-US" altLang="zh-CN" dirty="0" err="1" smtClean="0">
                <a:latin typeface="Calibri" charset="0"/>
              </a:rPr>
              <a:t>Supergraph</a:t>
            </a:r>
            <a:r>
              <a:rPr lang="zh-CN" altLang="en-US" dirty="0" smtClean="0">
                <a:latin typeface="Calibri" charset="0"/>
              </a:rPr>
              <a:t> </a:t>
            </a:r>
            <a:r>
              <a:rPr lang="en-US" altLang="zh-CN" dirty="0">
                <a:latin typeface="Calibri" charset="0"/>
              </a:rPr>
              <a:t>s</a:t>
            </a:r>
            <a:r>
              <a:rPr lang="en-US" altLang="zh-CN" dirty="0" smtClean="0">
                <a:latin typeface="Calibri" charset="0"/>
              </a:rPr>
              <a:t>imilarity</a:t>
            </a:r>
            <a:r>
              <a:rPr lang="zh-CN" altLang="en-US" dirty="0" smtClean="0">
                <a:latin typeface="Calibri" charset="0"/>
              </a:rPr>
              <a:t> </a:t>
            </a:r>
            <a:r>
              <a:rPr lang="en-US" altLang="zh-CN" dirty="0">
                <a:latin typeface="Calibri" charset="0"/>
              </a:rPr>
              <a:t>s</a:t>
            </a:r>
            <a:r>
              <a:rPr lang="en-US" altLang="zh-CN" dirty="0" smtClean="0">
                <a:latin typeface="Calibri" charset="0"/>
              </a:rPr>
              <a:t>earch</a:t>
            </a:r>
            <a:endParaRPr lang="en-US" altLang="zh-CN" dirty="0">
              <a:latin typeface="Calibri" charset="0"/>
            </a:endParaRPr>
          </a:p>
          <a:p>
            <a:pPr lvl="1"/>
            <a:r>
              <a:rPr lang="en-US" altLang="zh-CN" dirty="0" smtClean="0">
                <a:latin typeface="Calibri" charset="0"/>
              </a:rPr>
              <a:t>Graph</a:t>
            </a:r>
            <a:r>
              <a:rPr lang="zh-CN" altLang="en-US" dirty="0" smtClean="0">
                <a:latin typeface="Calibri" charset="0"/>
              </a:rPr>
              <a:t> </a:t>
            </a:r>
            <a:r>
              <a:rPr lang="en-US" altLang="zh-CN" dirty="0">
                <a:latin typeface="Calibri" charset="0"/>
              </a:rPr>
              <a:t>s</a:t>
            </a:r>
            <a:r>
              <a:rPr lang="en-US" altLang="zh-CN" dirty="0" smtClean="0">
                <a:latin typeface="Calibri" charset="0"/>
              </a:rPr>
              <a:t>imilarity</a:t>
            </a:r>
            <a:r>
              <a:rPr lang="zh-CN" altLang="en-US" dirty="0" smtClean="0">
                <a:latin typeface="Calibri" charset="0"/>
              </a:rPr>
              <a:t> </a:t>
            </a:r>
            <a:r>
              <a:rPr lang="en-US" altLang="zh-CN" dirty="0">
                <a:latin typeface="Calibri" charset="0"/>
              </a:rPr>
              <a:t>s</a:t>
            </a:r>
            <a:r>
              <a:rPr lang="en-US" altLang="zh-CN" dirty="0" smtClean="0">
                <a:latin typeface="Calibri" charset="0"/>
              </a:rPr>
              <a:t>earch</a:t>
            </a:r>
            <a:endParaRPr lang="en-US" altLang="zh-CN" dirty="0"/>
          </a:p>
          <a:p>
            <a:r>
              <a:rPr lang="en-US" altLang="zh-CN" dirty="0" smtClean="0">
                <a:solidFill>
                  <a:srgbClr val="008000"/>
                </a:solidFill>
              </a:rPr>
              <a:t>Part</a:t>
            </a:r>
            <a:r>
              <a:rPr lang="zh-CN" altLang="en-US" dirty="0" smtClean="0">
                <a:solidFill>
                  <a:srgbClr val="008000"/>
                </a:solidFill>
              </a:rPr>
              <a:t> </a:t>
            </a:r>
            <a:r>
              <a:rPr lang="en-US" altLang="zh-CN" dirty="0" smtClean="0">
                <a:solidFill>
                  <a:srgbClr val="008000"/>
                </a:solidFill>
              </a:rPr>
              <a:t>II:</a:t>
            </a:r>
            <a:r>
              <a:rPr lang="zh-CN" altLang="en-US" dirty="0" smtClean="0">
                <a:solidFill>
                  <a:srgbClr val="008000"/>
                </a:solidFill>
              </a:rPr>
              <a:t> </a:t>
            </a:r>
            <a:r>
              <a:rPr lang="en-US" altLang="zh-CN" dirty="0" smtClean="0">
                <a:solidFill>
                  <a:srgbClr val="008000"/>
                </a:solidFill>
                <a:latin typeface="Calibri" charset="0"/>
              </a:rPr>
              <a:t>Community </a:t>
            </a:r>
            <a:r>
              <a:rPr lang="en-US" altLang="zh-CN" dirty="0">
                <a:solidFill>
                  <a:srgbClr val="008000"/>
                </a:solidFill>
                <a:latin typeface="Calibri" charset="0"/>
              </a:rPr>
              <a:t>s</a:t>
            </a:r>
            <a:r>
              <a:rPr lang="en-US" altLang="zh-CN" dirty="0" smtClean="0">
                <a:solidFill>
                  <a:srgbClr val="008000"/>
                </a:solidFill>
                <a:latin typeface="Calibri" charset="0"/>
              </a:rPr>
              <a:t>earch in</a:t>
            </a:r>
            <a:r>
              <a:rPr lang="zh-CN" altLang="en-US" dirty="0" smtClean="0">
                <a:solidFill>
                  <a:srgbClr val="008000"/>
                </a:solidFill>
                <a:latin typeface="Calibri" charset="0"/>
              </a:rPr>
              <a:t> </a:t>
            </a:r>
            <a:r>
              <a:rPr lang="en-US" altLang="zh-CN" dirty="0" smtClean="0">
                <a:solidFill>
                  <a:srgbClr val="008000"/>
                </a:solidFill>
                <a:latin typeface="Calibri" charset="0"/>
              </a:rPr>
              <a:t>a</a:t>
            </a:r>
            <a:r>
              <a:rPr lang="zh-CN" altLang="en-US" dirty="0" smtClean="0">
                <a:solidFill>
                  <a:srgbClr val="008000"/>
                </a:solidFill>
                <a:latin typeface="Calibri" charset="0"/>
              </a:rPr>
              <a:t> </a:t>
            </a:r>
            <a:r>
              <a:rPr lang="en-US" altLang="zh-CN" dirty="0" smtClean="0">
                <a:solidFill>
                  <a:srgbClr val="008000"/>
                </a:solidFill>
                <a:latin typeface="Calibri" charset="0"/>
              </a:rPr>
              <a:t>single</a:t>
            </a:r>
            <a:r>
              <a:rPr lang="zh-CN" altLang="en-US" dirty="0" smtClean="0">
                <a:solidFill>
                  <a:srgbClr val="008000"/>
                </a:solidFill>
                <a:latin typeface="Calibri" charset="0"/>
              </a:rPr>
              <a:t> </a:t>
            </a:r>
            <a:r>
              <a:rPr lang="en-US" altLang="zh-CN" dirty="0">
                <a:solidFill>
                  <a:srgbClr val="008000"/>
                </a:solidFill>
                <a:latin typeface="Calibri" charset="0"/>
              </a:rPr>
              <a:t>g</a:t>
            </a:r>
            <a:r>
              <a:rPr lang="en-US" altLang="zh-CN" dirty="0" smtClean="0">
                <a:solidFill>
                  <a:srgbClr val="008000"/>
                </a:solidFill>
                <a:latin typeface="Calibri" charset="0"/>
              </a:rPr>
              <a:t>raph</a:t>
            </a:r>
            <a:endParaRPr lang="en-US" altLang="zh-CN" dirty="0">
              <a:solidFill>
                <a:srgbClr val="008000"/>
              </a:solidFill>
              <a:latin typeface="Calibri" charset="0"/>
            </a:endParaRPr>
          </a:p>
          <a:p>
            <a:pPr lvl="1"/>
            <a:r>
              <a:rPr lang="en-US" altLang="zh-CN" dirty="0" smtClean="0">
                <a:latin typeface="Calibri" charset="0"/>
              </a:rPr>
              <a:t>Non</a:t>
            </a:r>
            <a:r>
              <a:rPr lang="zh-CN" altLang="en-US" dirty="0" smtClean="0">
                <a:latin typeface="Calibri" charset="0"/>
              </a:rPr>
              <a:t>-</a:t>
            </a:r>
            <a:r>
              <a:rPr lang="en-US" altLang="zh-CN" dirty="0">
                <a:latin typeface="Calibri" charset="0"/>
              </a:rPr>
              <a:t>a</a:t>
            </a:r>
            <a:r>
              <a:rPr lang="en-US" altLang="zh-CN" dirty="0" smtClean="0">
                <a:latin typeface="Calibri" charset="0"/>
              </a:rPr>
              <a:t>ttributed</a:t>
            </a:r>
            <a:r>
              <a:rPr lang="zh-CN" altLang="en-US" dirty="0" smtClean="0">
                <a:latin typeface="Calibri" charset="0"/>
              </a:rPr>
              <a:t> </a:t>
            </a:r>
            <a:r>
              <a:rPr lang="en-US" altLang="zh-CN" dirty="0">
                <a:latin typeface="Calibri" charset="0"/>
              </a:rPr>
              <a:t>c</a:t>
            </a:r>
            <a:r>
              <a:rPr lang="en-US" altLang="zh-CN" dirty="0" smtClean="0">
                <a:latin typeface="Calibri" charset="0"/>
              </a:rPr>
              <a:t>ommunity</a:t>
            </a:r>
            <a:r>
              <a:rPr lang="zh-CN" altLang="en-US" dirty="0" smtClean="0">
                <a:latin typeface="Calibri" charset="0"/>
              </a:rPr>
              <a:t> </a:t>
            </a:r>
            <a:r>
              <a:rPr lang="en-US" altLang="zh-CN" dirty="0">
                <a:latin typeface="Calibri" charset="0"/>
              </a:rPr>
              <a:t>s</a:t>
            </a:r>
            <a:r>
              <a:rPr lang="en-US" altLang="zh-CN" dirty="0" smtClean="0">
                <a:latin typeface="Calibri" charset="0"/>
              </a:rPr>
              <a:t>earch</a:t>
            </a:r>
            <a:r>
              <a:rPr lang="zh-CN" altLang="en-US" dirty="0" smtClean="0">
                <a:latin typeface="Calibri" charset="0"/>
              </a:rPr>
              <a:t> </a:t>
            </a:r>
            <a:endParaRPr lang="en-US" altLang="zh-CN" dirty="0" smtClean="0">
              <a:latin typeface="Calibri" charset="0"/>
            </a:endParaRPr>
          </a:p>
          <a:p>
            <a:pPr lvl="1"/>
            <a:r>
              <a:rPr lang="en-US" altLang="zh-CN" dirty="0" smtClean="0">
                <a:latin typeface="Calibri" charset="0"/>
              </a:rPr>
              <a:t>Attributed </a:t>
            </a:r>
            <a:r>
              <a:rPr lang="en-US" altLang="zh-CN" dirty="0">
                <a:latin typeface="Calibri" charset="0"/>
              </a:rPr>
              <a:t>c</a:t>
            </a:r>
            <a:r>
              <a:rPr lang="en-US" altLang="zh-CN" dirty="0" smtClean="0">
                <a:latin typeface="Calibri" charset="0"/>
              </a:rPr>
              <a:t>ommunity search</a:t>
            </a:r>
            <a:endParaRPr lang="en-US" altLang="zh-CN" dirty="0">
              <a:latin typeface="Calibri" charset="0"/>
            </a:endParaRPr>
          </a:p>
        </p:txBody>
      </p:sp>
    </p:spTree>
    <p:extLst>
      <p:ext uri="{BB962C8B-B14F-4D97-AF65-F5344CB8AC3E}">
        <p14:creationId xmlns:p14="http://schemas.microsoft.com/office/powerpoint/2010/main" val="707177349"/>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Reference part I</a:t>
            </a:r>
            <a:endParaRPr kumimoji="1" lang="zh-CN" altLang="en-US" dirty="0"/>
          </a:p>
        </p:txBody>
      </p:sp>
      <p:sp>
        <p:nvSpPr>
          <p:cNvPr id="3" name="内容占位符 2"/>
          <p:cNvSpPr>
            <a:spLocks noGrp="1"/>
          </p:cNvSpPr>
          <p:nvPr>
            <p:ph idx="1"/>
          </p:nvPr>
        </p:nvSpPr>
        <p:spPr>
          <a:xfrm>
            <a:off x="35496" y="1628800"/>
            <a:ext cx="8964488" cy="5429200"/>
          </a:xfrm>
        </p:spPr>
        <p:txBody>
          <a:bodyPr>
            <a:noAutofit/>
          </a:bodyPr>
          <a:lstStyle/>
          <a:p>
            <a:pPr marL="0" indent="0">
              <a:buNone/>
            </a:pPr>
            <a:r>
              <a:rPr lang="en-US" altLang="zh-CN" sz="1200" dirty="0" smtClean="0">
                <a:latin typeface="+mn-lt"/>
              </a:rPr>
              <a:t>[1]X</a:t>
            </a:r>
            <a:r>
              <a:rPr lang="en-US" altLang="zh-CN" sz="1200" dirty="0">
                <a:latin typeface="+mn-lt"/>
              </a:rPr>
              <a:t>. </a:t>
            </a:r>
            <a:r>
              <a:rPr lang="en-US" altLang="zh-CN" sz="1200" dirty="0" smtClean="0">
                <a:latin typeface="+mn-lt"/>
              </a:rPr>
              <a:t>Yan</a:t>
            </a:r>
            <a:r>
              <a:rPr lang="en-US" altLang="zh-CN" sz="1200" dirty="0">
                <a:latin typeface="+mn-lt"/>
              </a:rPr>
              <a:t>, P. S. Yu, and J. Han, “Graph indexing: A frequent structure- based approach,” in </a:t>
            </a:r>
            <a:r>
              <a:rPr lang="en-US" altLang="zh-CN" sz="1200" i="1" dirty="0">
                <a:latin typeface="+mn-lt"/>
              </a:rPr>
              <a:t>SIGMOD</a:t>
            </a:r>
            <a:r>
              <a:rPr lang="en-US" altLang="zh-CN" sz="1200" dirty="0">
                <a:latin typeface="+mn-lt"/>
              </a:rPr>
              <a:t>, 2004, pp. 335–346. </a:t>
            </a:r>
          </a:p>
          <a:p>
            <a:pPr marL="0" indent="0">
              <a:buNone/>
            </a:pPr>
            <a:r>
              <a:rPr lang="en-US" altLang="zh-CN" sz="1200" dirty="0">
                <a:latin typeface="+mn-lt"/>
              </a:rPr>
              <a:t>[2]  J. Cheng, Y. </a:t>
            </a:r>
            <a:r>
              <a:rPr lang="en-US" altLang="zh-CN" sz="1200" dirty="0" err="1">
                <a:latin typeface="+mn-lt"/>
              </a:rPr>
              <a:t>Ke</a:t>
            </a:r>
            <a:r>
              <a:rPr lang="en-US" altLang="zh-CN" sz="1200" dirty="0">
                <a:latin typeface="+mn-lt"/>
              </a:rPr>
              <a:t>, W. Ng, and A. Lu, “</a:t>
            </a:r>
            <a:r>
              <a:rPr lang="en-US" altLang="zh-CN" sz="1200" dirty="0" err="1">
                <a:latin typeface="+mn-lt"/>
              </a:rPr>
              <a:t>Fg</a:t>
            </a:r>
            <a:r>
              <a:rPr lang="en-US" altLang="zh-CN" sz="1200" dirty="0">
                <a:latin typeface="+mn-lt"/>
              </a:rPr>
              <a:t>-index: towards verification- free query processing on graph databases,” in </a:t>
            </a:r>
            <a:r>
              <a:rPr lang="en-US" altLang="zh-CN" sz="1200" i="1" dirty="0">
                <a:latin typeface="+mn-lt"/>
              </a:rPr>
              <a:t>SIGMOD</a:t>
            </a:r>
            <a:r>
              <a:rPr lang="en-US" altLang="zh-CN" sz="1200" dirty="0">
                <a:latin typeface="+mn-lt"/>
              </a:rPr>
              <a:t>, 2007, pp. 857–872. </a:t>
            </a:r>
          </a:p>
          <a:p>
            <a:pPr marL="0" indent="0">
              <a:buNone/>
            </a:pPr>
            <a:r>
              <a:rPr lang="en-US" altLang="zh-CN" sz="1200" dirty="0">
                <a:latin typeface="+mn-lt"/>
              </a:rPr>
              <a:t>[3]  P. Zhao, J. X. Yu, and P. S. Yu, “Graph indexing: Tree + delta &gt;= graph,” in </a:t>
            </a:r>
            <a:r>
              <a:rPr lang="en-US" altLang="zh-CN" sz="1200" i="1" dirty="0">
                <a:latin typeface="+mn-lt"/>
              </a:rPr>
              <a:t>VLDB</a:t>
            </a:r>
            <a:r>
              <a:rPr lang="en-US" altLang="zh-CN" sz="1200" dirty="0">
                <a:latin typeface="+mn-lt"/>
              </a:rPr>
              <a:t>, 2007, pp. 938–949. </a:t>
            </a:r>
          </a:p>
          <a:p>
            <a:pPr marL="0" indent="0">
              <a:buNone/>
            </a:pPr>
            <a:r>
              <a:rPr lang="en-US" altLang="zh-CN" sz="1200" dirty="0">
                <a:latin typeface="+mn-lt"/>
              </a:rPr>
              <a:t>[4]  H. Shang, Y. Zhang, X. Lin, and J. X. Yu, “Taming verification hardness: an efficient algorithm for testing </a:t>
            </a:r>
            <a:r>
              <a:rPr lang="en-US" altLang="zh-CN" sz="1200" dirty="0" err="1">
                <a:latin typeface="+mn-lt"/>
              </a:rPr>
              <a:t>subgraph</a:t>
            </a:r>
            <a:r>
              <a:rPr lang="en-US" altLang="zh-CN" sz="1200" dirty="0">
                <a:latin typeface="+mn-lt"/>
              </a:rPr>
              <a:t> </a:t>
            </a:r>
            <a:r>
              <a:rPr lang="en-US" altLang="zh-CN" sz="1200" dirty="0" err="1">
                <a:latin typeface="+mn-lt"/>
              </a:rPr>
              <a:t>isomorphis</a:t>
            </a:r>
            <a:r>
              <a:rPr lang="en-US" altLang="zh-CN" sz="1200" dirty="0">
                <a:latin typeface="+mn-lt"/>
              </a:rPr>
              <a:t>- m,” </a:t>
            </a:r>
            <a:r>
              <a:rPr lang="en-US" altLang="zh-CN" sz="1200" i="1" dirty="0">
                <a:latin typeface="+mn-lt"/>
              </a:rPr>
              <a:t>PVLDB</a:t>
            </a:r>
            <a:r>
              <a:rPr lang="en-US" altLang="zh-CN" sz="1200" dirty="0">
                <a:latin typeface="+mn-lt"/>
              </a:rPr>
              <a:t>, vol. 1, no. 1, pp. 364–375, 2008. </a:t>
            </a:r>
          </a:p>
          <a:p>
            <a:pPr marL="0" indent="0">
              <a:buNone/>
            </a:pPr>
            <a:r>
              <a:rPr lang="en-US" altLang="zh-CN" sz="1200" dirty="0">
                <a:latin typeface="+mn-lt"/>
              </a:rPr>
              <a:t>[5]  S. Zhang, M. Hu, and J. Yang, “</a:t>
            </a:r>
            <a:r>
              <a:rPr lang="en-US" altLang="zh-CN" sz="1200" dirty="0" err="1">
                <a:latin typeface="+mn-lt"/>
              </a:rPr>
              <a:t>Treepi</a:t>
            </a:r>
            <a:r>
              <a:rPr lang="en-US" altLang="zh-CN" sz="1200" dirty="0">
                <a:latin typeface="+mn-lt"/>
              </a:rPr>
              <a:t>: A novel graph indexing method,” in </a:t>
            </a:r>
            <a:r>
              <a:rPr lang="en-US" altLang="zh-CN" sz="1200" i="1" dirty="0">
                <a:latin typeface="+mn-lt"/>
              </a:rPr>
              <a:t>ICDE</a:t>
            </a:r>
            <a:r>
              <a:rPr lang="en-US" altLang="zh-CN" sz="1200" dirty="0">
                <a:latin typeface="+mn-lt"/>
              </a:rPr>
              <a:t>, 2007, pp. 966–975. </a:t>
            </a:r>
          </a:p>
          <a:p>
            <a:pPr marL="0" indent="0">
              <a:buNone/>
            </a:pPr>
            <a:r>
              <a:rPr lang="en-US" altLang="zh-CN" sz="1200" dirty="0">
                <a:latin typeface="+mn-lt"/>
              </a:rPr>
              <a:t>[6]  D. </a:t>
            </a:r>
            <a:r>
              <a:rPr lang="en-US" altLang="zh-CN" sz="1200" dirty="0" err="1">
                <a:latin typeface="+mn-lt"/>
              </a:rPr>
              <a:t>Shasha</a:t>
            </a:r>
            <a:r>
              <a:rPr lang="en-US" altLang="zh-CN" sz="1200" dirty="0">
                <a:latin typeface="+mn-lt"/>
              </a:rPr>
              <a:t>, J. T.-L. Wang, and R. </a:t>
            </a:r>
            <a:r>
              <a:rPr lang="en-US" altLang="zh-CN" sz="1200" dirty="0" err="1">
                <a:latin typeface="+mn-lt"/>
              </a:rPr>
              <a:t>Giugno</a:t>
            </a:r>
            <a:r>
              <a:rPr lang="en-US" altLang="zh-CN" sz="1200" dirty="0">
                <a:latin typeface="+mn-lt"/>
              </a:rPr>
              <a:t>, “</a:t>
            </a:r>
            <a:r>
              <a:rPr lang="en-US" altLang="zh-CN" sz="1200" dirty="0" err="1">
                <a:latin typeface="+mn-lt"/>
              </a:rPr>
              <a:t>Algorithmics</a:t>
            </a:r>
            <a:r>
              <a:rPr lang="en-US" altLang="zh-CN" sz="1200" dirty="0">
                <a:latin typeface="+mn-lt"/>
              </a:rPr>
              <a:t> and applications of tree and graph searching,” in </a:t>
            </a:r>
            <a:r>
              <a:rPr lang="en-US" altLang="zh-CN" sz="1200" i="1" dirty="0">
                <a:latin typeface="+mn-lt"/>
              </a:rPr>
              <a:t>PODS</a:t>
            </a:r>
            <a:r>
              <a:rPr lang="en-US" altLang="zh-CN" sz="1200" dirty="0">
                <a:latin typeface="+mn-lt"/>
              </a:rPr>
              <a:t>, 2002, pp. 39– 52. </a:t>
            </a:r>
          </a:p>
          <a:p>
            <a:pPr marL="0" indent="0">
              <a:buNone/>
            </a:pPr>
            <a:r>
              <a:rPr lang="en-US" altLang="zh-CN" sz="1200" dirty="0">
                <a:latin typeface="+mn-lt"/>
              </a:rPr>
              <a:t>[7]  H. He and A. Singh, “Closure-tree: An index structure for graph queries,” in </a:t>
            </a:r>
            <a:r>
              <a:rPr lang="en-US" altLang="zh-CN" sz="1200" i="1" dirty="0">
                <a:latin typeface="+mn-lt"/>
              </a:rPr>
              <a:t>ICDE</a:t>
            </a:r>
            <a:r>
              <a:rPr lang="en-US" altLang="zh-CN" sz="1200" dirty="0">
                <a:latin typeface="+mn-lt"/>
              </a:rPr>
              <a:t>, 2006, pp. 38–38. </a:t>
            </a:r>
          </a:p>
          <a:p>
            <a:pPr marL="0" indent="0">
              <a:buNone/>
            </a:pPr>
            <a:r>
              <a:rPr lang="en-US" altLang="zh-CN" sz="1200" dirty="0">
                <a:latin typeface="+mn-lt"/>
              </a:rPr>
              <a:t>[8]  L. </a:t>
            </a:r>
            <a:r>
              <a:rPr lang="en-US" altLang="zh-CN" sz="1200" dirty="0" err="1">
                <a:latin typeface="+mn-lt"/>
              </a:rPr>
              <a:t>Zou</a:t>
            </a:r>
            <a:r>
              <a:rPr lang="en-US" altLang="zh-CN" sz="1200" dirty="0">
                <a:latin typeface="+mn-lt"/>
              </a:rPr>
              <a:t>, L. Chen, J. X. Yu, and Y. Lu, “A novel spectral coding in a large graph database,” in </a:t>
            </a:r>
            <a:r>
              <a:rPr lang="en-US" altLang="zh-CN" sz="1200" i="1" dirty="0">
                <a:latin typeface="+mn-lt"/>
              </a:rPr>
              <a:t>EDBT</a:t>
            </a:r>
            <a:r>
              <a:rPr lang="en-US" altLang="zh-CN" sz="1200" dirty="0">
                <a:latin typeface="+mn-lt"/>
              </a:rPr>
              <a:t>, 2008, pp. 181–192. </a:t>
            </a:r>
          </a:p>
          <a:p>
            <a:pPr marL="0" indent="0">
              <a:buNone/>
            </a:pPr>
            <a:r>
              <a:rPr lang="en-US" altLang="zh-CN" sz="1200" dirty="0">
                <a:latin typeface="+mn-lt"/>
              </a:rPr>
              <a:t>[9]  D. W. Williams, J. </a:t>
            </a:r>
            <a:r>
              <a:rPr lang="en-US" altLang="zh-CN" sz="1200" dirty="0" err="1">
                <a:latin typeface="+mn-lt"/>
              </a:rPr>
              <a:t>Huan</a:t>
            </a:r>
            <a:r>
              <a:rPr lang="en-US" altLang="zh-CN" sz="1200" dirty="0">
                <a:latin typeface="+mn-lt"/>
              </a:rPr>
              <a:t>, and W. Wang, “Graph database indexing using structured graph decomposition,” in </a:t>
            </a:r>
            <a:r>
              <a:rPr lang="en-US" altLang="zh-CN" sz="1200" i="1" dirty="0">
                <a:latin typeface="+mn-lt"/>
              </a:rPr>
              <a:t>ICDE</a:t>
            </a:r>
            <a:r>
              <a:rPr lang="en-US" altLang="zh-CN" sz="1200" dirty="0">
                <a:latin typeface="+mn-lt"/>
              </a:rPr>
              <a:t>, 2007, pp. 976– 985. </a:t>
            </a:r>
          </a:p>
          <a:p>
            <a:pPr marL="0" indent="0">
              <a:buNone/>
            </a:pPr>
            <a:r>
              <a:rPr lang="en-US" altLang="zh-CN" sz="1200" dirty="0">
                <a:latin typeface="+mn-lt"/>
              </a:rPr>
              <a:t>[10]  W. Han, J. Lee, M. Pham, and J. Yu, “</a:t>
            </a:r>
            <a:r>
              <a:rPr lang="en-US" altLang="zh-CN" sz="1200" dirty="0" err="1">
                <a:latin typeface="+mn-lt"/>
              </a:rPr>
              <a:t>igraph</a:t>
            </a:r>
            <a:r>
              <a:rPr lang="en-US" altLang="zh-CN" sz="1200" dirty="0">
                <a:latin typeface="+mn-lt"/>
              </a:rPr>
              <a:t>: a framework for comparisons of disk-based graph indexing techniques,” </a:t>
            </a:r>
            <a:r>
              <a:rPr lang="en-US" altLang="zh-CN" sz="1200" i="1" dirty="0">
                <a:latin typeface="+mn-lt"/>
              </a:rPr>
              <a:t>PVLDB</a:t>
            </a:r>
            <a:r>
              <a:rPr lang="en-US" altLang="zh-CN" sz="1200" dirty="0">
                <a:latin typeface="+mn-lt"/>
              </a:rPr>
              <a:t>, vol. 3, no. 1-2, pp. 449–459, 2010. </a:t>
            </a:r>
          </a:p>
          <a:p>
            <a:pPr marL="0" indent="0">
              <a:buNone/>
            </a:pPr>
            <a:r>
              <a:rPr lang="en-US" altLang="zh-CN" sz="1200" dirty="0">
                <a:latin typeface="+mn-lt"/>
              </a:rPr>
              <a:t>[11]  C.Chen,X.Yan,P.S.Yu,J.Han,D.-Q.Zhang,andX.</a:t>
            </a:r>
            <a:r>
              <a:rPr lang="en-US" altLang="zh-CN" sz="1200" dirty="0" err="1">
                <a:latin typeface="+mn-lt"/>
              </a:rPr>
              <a:t>Gu</a:t>
            </a:r>
            <a:r>
              <a:rPr lang="en-US" altLang="zh-CN" sz="1200" dirty="0">
                <a:latin typeface="+mn-lt"/>
              </a:rPr>
              <a:t>,“Towards graph containment search and indexing,” in </a:t>
            </a:r>
            <a:r>
              <a:rPr lang="en-US" altLang="zh-CN" sz="1200" i="1" dirty="0">
                <a:latin typeface="+mn-lt"/>
              </a:rPr>
              <a:t>VLDB</a:t>
            </a:r>
            <a:r>
              <a:rPr lang="en-US" altLang="zh-CN" sz="1200" dirty="0">
                <a:latin typeface="+mn-lt"/>
              </a:rPr>
              <a:t>, 2007, pp. 926– 937. </a:t>
            </a:r>
          </a:p>
          <a:p>
            <a:pPr marL="0" indent="0">
              <a:buNone/>
            </a:pPr>
            <a:r>
              <a:rPr lang="en-US" altLang="zh-CN" sz="1200" dirty="0">
                <a:latin typeface="+mn-lt"/>
              </a:rPr>
              <a:t>[12]  S.Zhang,J.Li,H.Gao,andZ.</a:t>
            </a:r>
            <a:r>
              <a:rPr lang="en-US" altLang="zh-CN" sz="1200" dirty="0" err="1">
                <a:latin typeface="+mn-lt"/>
              </a:rPr>
              <a:t>Zou</a:t>
            </a:r>
            <a:r>
              <a:rPr lang="en-US" altLang="zh-CN" sz="1200" dirty="0">
                <a:latin typeface="+mn-lt"/>
              </a:rPr>
              <a:t>,“</a:t>
            </a:r>
            <a:r>
              <a:rPr lang="en-US" altLang="zh-CN" sz="1200" dirty="0" err="1">
                <a:latin typeface="+mn-lt"/>
              </a:rPr>
              <a:t>Anovelapproachforefficient</a:t>
            </a:r>
            <a:r>
              <a:rPr lang="en-US" altLang="zh-CN" sz="1200" dirty="0">
                <a:latin typeface="+mn-lt"/>
              </a:rPr>
              <a:t> </a:t>
            </a:r>
            <a:r>
              <a:rPr lang="en-US" altLang="zh-CN" sz="1200" dirty="0" err="1">
                <a:latin typeface="+mn-lt"/>
              </a:rPr>
              <a:t>supergraph</a:t>
            </a:r>
            <a:r>
              <a:rPr lang="en-US" altLang="zh-CN" sz="1200" dirty="0">
                <a:latin typeface="+mn-lt"/>
              </a:rPr>
              <a:t> query processing on graph databases,” in </a:t>
            </a:r>
            <a:r>
              <a:rPr lang="en-US" altLang="zh-CN" sz="1200" i="1" dirty="0">
                <a:latin typeface="+mn-lt"/>
              </a:rPr>
              <a:t>EDBT</a:t>
            </a:r>
            <a:r>
              <a:rPr lang="en-US" altLang="zh-CN" sz="1200" dirty="0">
                <a:latin typeface="+mn-lt"/>
              </a:rPr>
              <a:t>, 2009, pp. 204–215. </a:t>
            </a:r>
          </a:p>
          <a:p>
            <a:pPr marL="0" indent="0">
              <a:buNone/>
            </a:pPr>
            <a:r>
              <a:rPr lang="en-US" altLang="zh-CN" sz="1200" dirty="0">
                <a:latin typeface="+mn-lt"/>
              </a:rPr>
              <a:t>[13]  J. Cheng, Y. </a:t>
            </a:r>
            <a:r>
              <a:rPr lang="en-US" altLang="zh-CN" sz="1200" dirty="0" err="1">
                <a:latin typeface="+mn-lt"/>
              </a:rPr>
              <a:t>Ke</a:t>
            </a:r>
            <a:r>
              <a:rPr lang="en-US" altLang="zh-CN" sz="1200" dirty="0">
                <a:latin typeface="+mn-lt"/>
              </a:rPr>
              <a:t>, A. W.-C. Fu, and J. X. Yu, “Fast graph query processing with a low-cost index,” </a:t>
            </a:r>
            <a:r>
              <a:rPr lang="en-US" altLang="zh-CN" sz="1200" i="1" dirty="0">
                <a:latin typeface="+mn-lt"/>
              </a:rPr>
              <a:t>The VLDB J.</a:t>
            </a:r>
            <a:r>
              <a:rPr lang="en-US" altLang="zh-CN" sz="1200" dirty="0">
                <a:latin typeface="+mn-lt"/>
              </a:rPr>
              <a:t>, pp. 1–19, 2010. </a:t>
            </a:r>
          </a:p>
          <a:p>
            <a:pPr marL="0" indent="0">
              <a:buNone/>
            </a:pPr>
            <a:r>
              <a:rPr lang="en-US" altLang="zh-CN" sz="1200" dirty="0">
                <a:latin typeface="+mn-lt"/>
              </a:rPr>
              <a:t>[14]  X. Yan, P. Yu, and J. Han, “Substructure similarity search in graph databases,” in </a:t>
            </a:r>
            <a:r>
              <a:rPr lang="en-US" altLang="zh-CN" sz="1200" i="1" dirty="0">
                <a:latin typeface="+mn-lt"/>
              </a:rPr>
              <a:t>SIGMOD</a:t>
            </a:r>
            <a:r>
              <a:rPr lang="en-US" altLang="zh-CN" sz="1200" dirty="0">
                <a:latin typeface="+mn-lt"/>
              </a:rPr>
              <a:t>, 2005, pp. 766–777. </a:t>
            </a:r>
          </a:p>
          <a:p>
            <a:pPr marL="0" indent="0">
              <a:buNone/>
            </a:pPr>
            <a:r>
              <a:rPr lang="en-US" altLang="zh-CN" sz="1200" dirty="0">
                <a:latin typeface="+mn-lt"/>
              </a:rPr>
              <a:t>[15]  H. Shang, X. Lin, Y. Zhang, J. X. Yu, and W. Wang, “Connected substructure similarity search,” in </a:t>
            </a:r>
            <a:r>
              <a:rPr lang="en-US" altLang="zh-CN" sz="1200" i="1" dirty="0">
                <a:latin typeface="+mn-lt"/>
              </a:rPr>
              <a:t>SIGMOD</a:t>
            </a:r>
            <a:r>
              <a:rPr lang="en-US" altLang="zh-CN" sz="1200" dirty="0">
                <a:latin typeface="+mn-lt"/>
              </a:rPr>
              <a:t>, 2010, pp. 903–914. </a:t>
            </a:r>
          </a:p>
          <a:p>
            <a:pPr marL="0" indent="0">
              <a:buNone/>
            </a:pPr>
            <a:r>
              <a:rPr lang="en-US" altLang="zh-CN" sz="1200" dirty="0">
                <a:latin typeface="+mn-lt"/>
              </a:rPr>
              <a:t>[16]  H. Shang, K. Zhu, X. Lin, Y. Zhang, and R. </a:t>
            </a:r>
            <a:r>
              <a:rPr lang="en-US" altLang="zh-CN" sz="1200" dirty="0" err="1">
                <a:latin typeface="+mn-lt"/>
              </a:rPr>
              <a:t>Ichise</a:t>
            </a:r>
            <a:r>
              <a:rPr lang="en-US" altLang="zh-CN" sz="1200" dirty="0">
                <a:latin typeface="+mn-lt"/>
              </a:rPr>
              <a:t>, “Similarity search on </a:t>
            </a:r>
            <a:r>
              <a:rPr lang="en-US" altLang="zh-CN" sz="1200" dirty="0" err="1">
                <a:latin typeface="+mn-lt"/>
              </a:rPr>
              <a:t>supergraph</a:t>
            </a:r>
            <a:r>
              <a:rPr lang="en-US" altLang="zh-CN" sz="1200" dirty="0">
                <a:latin typeface="+mn-lt"/>
              </a:rPr>
              <a:t> containment,” in </a:t>
            </a:r>
            <a:r>
              <a:rPr lang="en-US" altLang="zh-CN" sz="1200" i="1" dirty="0">
                <a:latin typeface="+mn-lt"/>
              </a:rPr>
              <a:t>ICDE</a:t>
            </a:r>
            <a:r>
              <a:rPr lang="en-US" altLang="zh-CN" sz="1200" dirty="0">
                <a:latin typeface="+mn-lt"/>
              </a:rPr>
              <a:t>, 2010, pp. 637–648. </a:t>
            </a:r>
          </a:p>
          <a:p>
            <a:pPr marL="0" indent="0">
              <a:buNone/>
            </a:pPr>
            <a:r>
              <a:rPr lang="en-US" altLang="zh-CN" sz="1200" dirty="0">
                <a:latin typeface="+mn-lt"/>
              </a:rPr>
              <a:t>[17]  P. Willett, J. Barnard, and G. Downs, “Chemical similarity search- </a:t>
            </a:r>
            <a:r>
              <a:rPr lang="en-US" altLang="zh-CN" sz="1200" dirty="0" err="1">
                <a:latin typeface="+mn-lt"/>
              </a:rPr>
              <a:t>ing</a:t>
            </a:r>
            <a:r>
              <a:rPr lang="en-US" altLang="zh-CN" sz="1200" dirty="0">
                <a:latin typeface="+mn-lt"/>
              </a:rPr>
              <a:t>,” </a:t>
            </a:r>
            <a:r>
              <a:rPr lang="en-US" altLang="zh-CN" sz="1200" i="1" dirty="0">
                <a:latin typeface="+mn-lt"/>
              </a:rPr>
              <a:t>JCICS</a:t>
            </a:r>
            <a:r>
              <a:rPr lang="en-US" altLang="zh-CN" sz="1200" dirty="0">
                <a:latin typeface="+mn-lt"/>
              </a:rPr>
              <a:t>, vol. 38, no. 6, pp. 983–996, 1998. </a:t>
            </a:r>
          </a:p>
          <a:p>
            <a:pPr marL="0" indent="0">
              <a:buNone/>
            </a:pPr>
            <a:r>
              <a:rPr lang="en-US" altLang="zh-CN" sz="1200" dirty="0">
                <a:latin typeface="+mn-lt"/>
              </a:rPr>
              <a:t>[18]  H. Kashima, K. </a:t>
            </a:r>
            <a:r>
              <a:rPr lang="en-US" altLang="zh-CN" sz="1200" dirty="0" err="1">
                <a:latin typeface="+mn-lt"/>
              </a:rPr>
              <a:t>Tsuda</a:t>
            </a:r>
            <a:r>
              <a:rPr lang="en-US" altLang="zh-CN" sz="1200" dirty="0">
                <a:latin typeface="+mn-lt"/>
              </a:rPr>
              <a:t>, and A. </a:t>
            </a:r>
            <a:r>
              <a:rPr lang="en-US" altLang="zh-CN" sz="1200" dirty="0" err="1">
                <a:latin typeface="+mn-lt"/>
              </a:rPr>
              <a:t>Inokuchi</a:t>
            </a:r>
            <a:r>
              <a:rPr lang="en-US" altLang="zh-CN" sz="1200" dirty="0">
                <a:latin typeface="+mn-lt"/>
              </a:rPr>
              <a:t>, “Marginalized kernels between labeled graphs,” in </a:t>
            </a:r>
            <a:r>
              <a:rPr lang="en-US" altLang="zh-CN" sz="1200" i="1" dirty="0">
                <a:latin typeface="+mn-lt"/>
              </a:rPr>
              <a:t>ICML</a:t>
            </a:r>
            <a:r>
              <a:rPr lang="en-US" altLang="zh-CN" sz="1200" dirty="0">
                <a:latin typeface="+mn-lt"/>
              </a:rPr>
              <a:t>, 2003, pp. 321–328. </a:t>
            </a:r>
          </a:p>
          <a:p>
            <a:pPr marL="0" indent="0">
              <a:buNone/>
            </a:pPr>
            <a:r>
              <a:rPr lang="en-US" altLang="zh-CN" sz="1200" dirty="0">
                <a:latin typeface="+mn-lt"/>
              </a:rPr>
              <a:t>[19]  T. </a:t>
            </a:r>
            <a:r>
              <a:rPr lang="en-US" altLang="zh-CN" sz="1200" dirty="0" err="1">
                <a:latin typeface="+mn-lt"/>
              </a:rPr>
              <a:t>Horva</a:t>
            </a:r>
            <a:r>
              <a:rPr lang="en-US" altLang="zh-CN" sz="1200" dirty="0">
                <a:latin typeface="+mn-lt"/>
              </a:rPr>
              <a:t> ́</a:t>
            </a:r>
            <a:r>
              <a:rPr lang="en-US" altLang="zh-CN" sz="1200" dirty="0" err="1">
                <a:latin typeface="+mn-lt"/>
              </a:rPr>
              <a:t>th</a:t>
            </a:r>
            <a:r>
              <a:rPr lang="en-US" altLang="zh-CN" sz="1200" dirty="0">
                <a:latin typeface="+mn-lt"/>
              </a:rPr>
              <a:t>, T. </a:t>
            </a:r>
            <a:r>
              <a:rPr lang="en-US" altLang="zh-CN" sz="1200" dirty="0" err="1">
                <a:latin typeface="+mn-lt"/>
              </a:rPr>
              <a:t>Ga</a:t>
            </a:r>
            <a:r>
              <a:rPr lang="en-US" altLang="zh-CN" sz="1200" dirty="0">
                <a:latin typeface="+mn-lt"/>
              </a:rPr>
              <a:t> ̈</a:t>
            </a:r>
            <a:r>
              <a:rPr lang="en-US" altLang="zh-CN" sz="1200" dirty="0" err="1">
                <a:latin typeface="+mn-lt"/>
              </a:rPr>
              <a:t>rtner</a:t>
            </a:r>
            <a:r>
              <a:rPr lang="en-US" altLang="zh-CN" sz="1200" dirty="0">
                <a:latin typeface="+mn-lt"/>
              </a:rPr>
              <a:t>, and S. </a:t>
            </a:r>
            <a:r>
              <a:rPr lang="en-US" altLang="zh-CN" sz="1200" dirty="0" err="1">
                <a:latin typeface="+mn-lt"/>
              </a:rPr>
              <a:t>Wrobel</a:t>
            </a:r>
            <a:r>
              <a:rPr lang="en-US" altLang="zh-CN" sz="1200" dirty="0">
                <a:latin typeface="+mn-lt"/>
              </a:rPr>
              <a:t>, “Cyclic pattern kernels for predictive graph mining,” in </a:t>
            </a:r>
            <a:r>
              <a:rPr lang="en-US" altLang="zh-CN" sz="1200" i="1" dirty="0">
                <a:latin typeface="+mn-lt"/>
              </a:rPr>
              <a:t>KDD</a:t>
            </a:r>
            <a:r>
              <a:rPr lang="en-US" altLang="zh-CN" sz="1200" dirty="0">
                <a:latin typeface="+mn-lt"/>
              </a:rPr>
              <a:t>, 2004, pp. 158–167. </a:t>
            </a:r>
          </a:p>
          <a:p>
            <a:pPr marL="0" indent="0">
              <a:buNone/>
            </a:pPr>
            <a:r>
              <a:rPr lang="en-US" altLang="zh-CN" sz="1200" dirty="0">
                <a:latin typeface="+mn-lt"/>
              </a:rPr>
              <a:t>[20]  X. Wang, A. M. </a:t>
            </a:r>
            <a:r>
              <a:rPr lang="en-US" altLang="zh-CN" sz="1200" dirty="0" err="1">
                <a:latin typeface="+mn-lt"/>
              </a:rPr>
              <a:t>Smalter</a:t>
            </a:r>
            <a:r>
              <a:rPr lang="en-US" altLang="zh-CN" sz="1200" dirty="0">
                <a:latin typeface="+mn-lt"/>
              </a:rPr>
              <a:t>, J. </a:t>
            </a:r>
            <a:r>
              <a:rPr lang="en-US" altLang="zh-CN" sz="1200" dirty="0" err="1">
                <a:latin typeface="+mn-lt"/>
              </a:rPr>
              <a:t>Huan</a:t>
            </a:r>
            <a:r>
              <a:rPr lang="en-US" altLang="zh-CN" sz="1200" dirty="0">
                <a:latin typeface="+mn-lt"/>
              </a:rPr>
              <a:t>, and G. H. </a:t>
            </a:r>
            <a:r>
              <a:rPr lang="en-US" altLang="zh-CN" sz="1200" dirty="0" err="1">
                <a:latin typeface="+mn-lt"/>
              </a:rPr>
              <a:t>Lushington</a:t>
            </a:r>
            <a:r>
              <a:rPr lang="en-US" altLang="zh-CN" sz="1200" dirty="0">
                <a:latin typeface="+mn-lt"/>
              </a:rPr>
              <a:t>, “G- hash: towards fast kernel-based similarity search in large graph databases,” in </a:t>
            </a:r>
            <a:r>
              <a:rPr lang="en-US" altLang="zh-CN" sz="1200" i="1" dirty="0">
                <a:latin typeface="+mn-lt"/>
              </a:rPr>
              <a:t>EDBT</a:t>
            </a:r>
            <a:r>
              <a:rPr lang="en-US" altLang="zh-CN" sz="1200" dirty="0">
                <a:latin typeface="+mn-lt"/>
              </a:rPr>
              <a:t>, 2009, pp. 472–480. </a:t>
            </a:r>
          </a:p>
        </p:txBody>
      </p:sp>
    </p:spTree>
    <p:extLst>
      <p:ext uri="{BB962C8B-B14F-4D97-AF65-F5344CB8AC3E}">
        <p14:creationId xmlns:p14="http://schemas.microsoft.com/office/powerpoint/2010/main" val="593880890"/>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Reference</a:t>
            </a:r>
            <a:r>
              <a:rPr kumimoji="1" lang="zh-CN" altLang="en-US" dirty="0" smtClean="0"/>
              <a:t> </a:t>
            </a:r>
            <a:r>
              <a:rPr kumimoji="1" lang="en-US" altLang="zh-CN" dirty="0" smtClean="0"/>
              <a:t>part</a:t>
            </a:r>
            <a:r>
              <a:rPr kumimoji="1" lang="zh-CN" altLang="en-US" dirty="0" smtClean="0"/>
              <a:t> </a:t>
            </a:r>
            <a:r>
              <a:rPr kumimoji="1" lang="en-US" altLang="zh-CN" dirty="0" smtClean="0"/>
              <a:t>I</a:t>
            </a:r>
            <a:r>
              <a:rPr kumimoji="1" lang="zh-CN" altLang="en-US" dirty="0" smtClean="0"/>
              <a:t>(</a:t>
            </a:r>
            <a:r>
              <a:rPr kumimoji="1" lang="en-US" altLang="zh-CN" dirty="0" smtClean="0"/>
              <a:t>continue</a:t>
            </a:r>
            <a:r>
              <a:rPr kumimoji="1" lang="zh-CN" altLang="zh-CN" dirty="0" smtClean="0"/>
              <a:t>)</a:t>
            </a:r>
            <a:endParaRPr kumimoji="1" lang="zh-CN" altLang="en-US" dirty="0"/>
          </a:p>
        </p:txBody>
      </p:sp>
      <p:sp>
        <p:nvSpPr>
          <p:cNvPr id="3" name="内容占位符 2"/>
          <p:cNvSpPr>
            <a:spLocks noGrp="1"/>
          </p:cNvSpPr>
          <p:nvPr>
            <p:ph idx="1"/>
          </p:nvPr>
        </p:nvSpPr>
        <p:spPr>
          <a:xfrm>
            <a:off x="36512" y="1484784"/>
            <a:ext cx="9144000" cy="5429200"/>
          </a:xfrm>
        </p:spPr>
        <p:txBody>
          <a:bodyPr>
            <a:noAutofit/>
          </a:bodyPr>
          <a:lstStyle/>
          <a:p>
            <a:pPr marL="0" indent="0">
              <a:buNone/>
            </a:pPr>
            <a:r>
              <a:rPr lang="en-US" altLang="zh-CN" sz="1200" dirty="0"/>
              <a:t>[21]  X. Wang, X. Ding, A. K. H. Tung, S. Ying, and H. Jin, “An efficient graph indexing method,” in </a:t>
            </a:r>
            <a:r>
              <a:rPr lang="en-US" altLang="zh-CN" sz="1200" i="1" dirty="0"/>
              <a:t>ICDE</a:t>
            </a:r>
            <a:r>
              <a:rPr lang="en-US" altLang="zh-CN" sz="1200" dirty="0"/>
              <a:t>, 2012, pp. 210–221. </a:t>
            </a:r>
            <a:endParaRPr lang="en-US" altLang="zh-CN" sz="1200" dirty="0" smtClean="0">
              <a:latin typeface="+mn-lt"/>
            </a:endParaRPr>
          </a:p>
          <a:p>
            <a:pPr marL="0" indent="0">
              <a:buNone/>
            </a:pPr>
            <a:r>
              <a:rPr lang="en-US" altLang="zh-CN" sz="1200" dirty="0" smtClean="0">
                <a:latin typeface="+mn-lt"/>
              </a:rPr>
              <a:t>[</a:t>
            </a:r>
            <a:r>
              <a:rPr lang="en-US" altLang="zh-CN" sz="1200" dirty="0">
                <a:latin typeface="+mn-lt"/>
              </a:rPr>
              <a:t>22]  K. Gouda and M. </a:t>
            </a:r>
            <a:r>
              <a:rPr lang="en-US" altLang="zh-CN" sz="1200" dirty="0" err="1">
                <a:latin typeface="+mn-lt"/>
              </a:rPr>
              <a:t>Hassaan</a:t>
            </a:r>
            <a:r>
              <a:rPr lang="en-US" altLang="zh-CN" sz="1200" dirty="0">
                <a:latin typeface="+mn-lt"/>
              </a:rPr>
              <a:t>, “</a:t>
            </a:r>
            <a:r>
              <a:rPr lang="en-US" altLang="zh-CN" sz="1200" dirty="0" err="1">
                <a:latin typeface="+mn-lt"/>
              </a:rPr>
              <a:t>Csi</a:t>
            </a:r>
            <a:r>
              <a:rPr lang="en-US" altLang="zh-CN" sz="1200" dirty="0">
                <a:latin typeface="+mn-lt"/>
              </a:rPr>
              <a:t> </a:t>
            </a:r>
            <a:r>
              <a:rPr lang="en-US" altLang="zh-CN" sz="1200" dirty="0" err="1">
                <a:latin typeface="+mn-lt"/>
              </a:rPr>
              <a:t>ged</a:t>
            </a:r>
            <a:r>
              <a:rPr lang="en-US" altLang="zh-CN" sz="1200" dirty="0">
                <a:latin typeface="+mn-lt"/>
              </a:rPr>
              <a:t>: An efficient approach for graph edit similarity computation,” in ICDE, 2016, pp. 265–276. </a:t>
            </a:r>
          </a:p>
          <a:p>
            <a:pPr marL="0" indent="0">
              <a:buNone/>
            </a:pPr>
            <a:r>
              <a:rPr lang="en-US" altLang="zh-CN" sz="1200" dirty="0">
                <a:latin typeface="+mn-lt"/>
              </a:rPr>
              <a:t>[23]  G. Wang, B. Wang, X. Yang, and G. Yu, “Efficiently indexing large sparse graphs for similarity search,” TKDE, vol. 24, no. 3, pp. 440– 451, 2012. </a:t>
            </a:r>
          </a:p>
          <a:p>
            <a:pPr marL="0" indent="0">
              <a:buNone/>
            </a:pPr>
            <a:r>
              <a:rPr lang="en-US" altLang="zh-CN" sz="1200" dirty="0">
                <a:latin typeface="+mn-lt"/>
              </a:rPr>
              <a:t>[24]  X.Zhao,C.Xiao,X.Lin,W.Wang,andY.Ishikawa,“</a:t>
            </a:r>
            <a:r>
              <a:rPr lang="en-US" altLang="zh-CN" sz="1200" dirty="0" err="1">
                <a:latin typeface="+mn-lt"/>
              </a:rPr>
              <a:t>Efficientpro</a:t>
            </a:r>
            <a:r>
              <a:rPr lang="en-US" altLang="zh-CN" sz="1200" dirty="0">
                <a:latin typeface="+mn-lt"/>
              </a:rPr>
              <a:t>- </a:t>
            </a:r>
            <a:r>
              <a:rPr lang="en-US" altLang="zh-CN" sz="1200" dirty="0" err="1">
                <a:latin typeface="+mn-lt"/>
              </a:rPr>
              <a:t>cessing</a:t>
            </a:r>
            <a:r>
              <a:rPr lang="en-US" altLang="zh-CN" sz="1200" dirty="0">
                <a:latin typeface="+mn-lt"/>
              </a:rPr>
              <a:t> of graph similarity queries with edit distance constraints,” VLDB J., vol. 22, no. 6, pp. 727–752, 2013. </a:t>
            </a:r>
          </a:p>
          <a:p>
            <a:pPr marL="0" indent="0">
              <a:buNone/>
            </a:pPr>
            <a:r>
              <a:rPr lang="en-US" altLang="zh-CN" sz="1200" dirty="0">
                <a:latin typeface="+mn-lt"/>
              </a:rPr>
              <a:t>[25]  X. Zhao, C. Xiao, X. Lin, and W. Wang, “Efficient graph similarity joins with edit distance constraints,” in ICDE, 2012, pp. 834–845. </a:t>
            </a:r>
          </a:p>
          <a:p>
            <a:pPr marL="0" indent="0">
              <a:buNone/>
            </a:pPr>
            <a:r>
              <a:rPr lang="en-US" altLang="zh-CN" sz="1200" dirty="0">
                <a:latin typeface="+mn-lt"/>
              </a:rPr>
              <a:t>[26]  X. Zhao, </a:t>
            </a:r>
            <a:r>
              <a:rPr lang="en-US" altLang="zh-CN" sz="1200" dirty="0" smtClean="0">
                <a:latin typeface="+mn-lt"/>
              </a:rPr>
              <a:t>et al., </a:t>
            </a:r>
            <a:r>
              <a:rPr lang="en-US" altLang="zh-CN" sz="1200" dirty="0">
                <a:latin typeface="+mn-lt"/>
              </a:rPr>
              <a:t>“A partition-based approach to structure similarity search,” PVLDB, vol. 7, no. 3, pp. 169–180, 2013. </a:t>
            </a:r>
          </a:p>
          <a:p>
            <a:pPr marL="0" indent="0">
              <a:buNone/>
            </a:pPr>
            <a:r>
              <a:rPr lang="en-US" altLang="zh-CN" sz="1200" dirty="0">
                <a:latin typeface="+mn-lt"/>
              </a:rPr>
              <a:t>[27]  W. Zheng, </a:t>
            </a:r>
            <a:r>
              <a:rPr lang="en-US" altLang="zh-CN" sz="1200" dirty="0" smtClean="0">
                <a:latin typeface="+mn-lt"/>
              </a:rPr>
              <a:t>et al., </a:t>
            </a:r>
            <a:r>
              <a:rPr lang="en-US" altLang="zh-CN" sz="1200" dirty="0">
                <a:latin typeface="+mn-lt"/>
              </a:rPr>
              <a:t>“Efficient graph similarity search over large graph databases,” TKDE, vol. 27, no. 4, pp. 964–978, 2015. </a:t>
            </a:r>
          </a:p>
          <a:p>
            <a:pPr marL="0" indent="0">
              <a:buNone/>
            </a:pPr>
            <a:r>
              <a:rPr lang="en-US" altLang="zh-CN" sz="1200" dirty="0">
                <a:latin typeface="+mn-lt"/>
              </a:rPr>
              <a:t>[28]  H. </a:t>
            </a:r>
            <a:r>
              <a:rPr lang="en-US" altLang="zh-CN" sz="1200" dirty="0" err="1">
                <a:latin typeface="+mn-lt"/>
              </a:rPr>
              <a:t>Bunke</a:t>
            </a:r>
            <a:r>
              <a:rPr lang="en-US" altLang="zh-CN" sz="1200" dirty="0">
                <a:latin typeface="+mn-lt"/>
              </a:rPr>
              <a:t>, “On a relation between graph edit distance and maxi- mum common </a:t>
            </a:r>
            <a:r>
              <a:rPr lang="en-US" altLang="zh-CN" sz="1200" dirty="0" err="1">
                <a:latin typeface="+mn-lt"/>
              </a:rPr>
              <a:t>subgraph</a:t>
            </a:r>
            <a:r>
              <a:rPr lang="en-US" altLang="zh-CN" sz="1200" dirty="0">
                <a:latin typeface="+mn-lt"/>
              </a:rPr>
              <a:t>,” Pattern Recognition Letters, vol. 18, no. 8, pp. 689–694, 1997. </a:t>
            </a:r>
          </a:p>
          <a:p>
            <a:pPr marL="0" indent="0">
              <a:buNone/>
            </a:pPr>
            <a:r>
              <a:rPr lang="en-US" altLang="zh-CN" sz="1200" dirty="0">
                <a:latin typeface="+mn-lt"/>
              </a:rPr>
              <a:t>[29] Y. Zhu, L. Qin, J. X. Yu, and H. Cheng, “Finding top-k similar graphs in graph databases,” in EDBT, 2012, pp. 456–467. </a:t>
            </a:r>
          </a:p>
          <a:p>
            <a:pPr marL="0" indent="0">
              <a:buNone/>
            </a:pPr>
            <a:r>
              <a:rPr lang="en-US" altLang="zh-CN" sz="1200" dirty="0">
                <a:latin typeface="+mn-lt"/>
              </a:rPr>
              <a:t>[30] J. Raymond, E. Gardiner, and P. Willett, “Rascal: Calculation of graph similarity using maximum common edge </a:t>
            </a:r>
            <a:r>
              <a:rPr lang="en-US" altLang="zh-CN" sz="1200" dirty="0" err="1">
                <a:latin typeface="+mn-lt"/>
              </a:rPr>
              <a:t>subgraphs</a:t>
            </a:r>
            <a:r>
              <a:rPr lang="en-US" altLang="zh-CN" sz="1200" dirty="0">
                <a:latin typeface="+mn-lt"/>
              </a:rPr>
              <a:t>,” The Computer Journal, vol. 45, no. 6, p. 631, 2002. </a:t>
            </a:r>
          </a:p>
          <a:p>
            <a:pPr marL="0" indent="0">
              <a:buNone/>
            </a:pPr>
            <a:r>
              <a:rPr lang="en-US" altLang="zh-CN" sz="1200" dirty="0">
                <a:latin typeface="+mn-lt"/>
              </a:rPr>
              <a:t>[31] Y. Zhu, L. Qin, J. X. Yu, Y. </a:t>
            </a:r>
            <a:r>
              <a:rPr lang="en-US" altLang="zh-CN" sz="1200" dirty="0" err="1">
                <a:latin typeface="+mn-lt"/>
              </a:rPr>
              <a:t>Ke</a:t>
            </a:r>
            <a:r>
              <a:rPr lang="en-US" altLang="zh-CN" sz="1200" dirty="0">
                <a:latin typeface="+mn-lt"/>
              </a:rPr>
              <a:t>, and X. Lin, “High efficiency and quality: large graphs matching,” VLDB J., vol. 22, no. 3, pp. 345– 368, 2013. </a:t>
            </a:r>
          </a:p>
          <a:p>
            <a:pPr marL="0" indent="0">
              <a:buNone/>
            </a:pPr>
            <a:r>
              <a:rPr lang="en-US" altLang="zh-CN" sz="1200" dirty="0">
                <a:latin typeface="+mn-lt"/>
              </a:rPr>
              <a:t>[32] S. </a:t>
            </a:r>
            <a:r>
              <a:rPr lang="en-US" altLang="zh-CN" sz="1200" dirty="0" err="1">
                <a:latin typeface="+mn-lt"/>
              </a:rPr>
              <a:t>Ranu</a:t>
            </a:r>
            <a:r>
              <a:rPr lang="en-US" altLang="zh-CN" sz="1200" dirty="0">
                <a:latin typeface="+mn-lt"/>
              </a:rPr>
              <a:t>, M. X. Hoang, and A. K. Singh, “Answering top-k rep- </a:t>
            </a:r>
            <a:r>
              <a:rPr lang="en-US" altLang="zh-CN" sz="1200" dirty="0" err="1">
                <a:latin typeface="+mn-lt"/>
              </a:rPr>
              <a:t>resentative</a:t>
            </a:r>
            <a:r>
              <a:rPr lang="en-US" altLang="zh-CN" sz="1200" dirty="0">
                <a:latin typeface="+mn-lt"/>
              </a:rPr>
              <a:t> queries on graph databases,” in SIGMOD, 2014, pp. 1163–1174. </a:t>
            </a:r>
          </a:p>
          <a:p>
            <a:pPr marL="0" indent="0">
              <a:buNone/>
            </a:pPr>
            <a:r>
              <a:rPr lang="en-US" altLang="zh-CN" sz="1200" dirty="0">
                <a:latin typeface="+mn-lt"/>
              </a:rPr>
              <a:t>[33] J. McGregor, “Backtrack search algorithms and the maximal com- </a:t>
            </a:r>
            <a:r>
              <a:rPr lang="en-US" altLang="zh-CN" sz="1200" dirty="0" err="1">
                <a:latin typeface="+mn-lt"/>
              </a:rPr>
              <a:t>mon</a:t>
            </a:r>
            <a:r>
              <a:rPr lang="en-US" altLang="zh-CN" sz="1200" dirty="0">
                <a:latin typeface="+mn-lt"/>
              </a:rPr>
              <a:t> </a:t>
            </a:r>
            <a:r>
              <a:rPr lang="en-US" altLang="zh-CN" sz="1200" dirty="0" err="1">
                <a:latin typeface="+mn-lt"/>
              </a:rPr>
              <a:t>subgraph</a:t>
            </a:r>
            <a:r>
              <a:rPr lang="en-US" altLang="zh-CN" sz="1200" dirty="0">
                <a:latin typeface="+mn-lt"/>
              </a:rPr>
              <a:t> </a:t>
            </a:r>
            <a:r>
              <a:rPr lang="en-US" altLang="zh-CN" sz="1200" dirty="0" err="1">
                <a:latin typeface="+mn-lt"/>
              </a:rPr>
              <a:t>problem</a:t>
            </a:r>
            <a:r>
              <a:rPr lang="en-US" altLang="zh-CN" sz="1200" dirty="0" err="1" smtClean="0">
                <a:latin typeface="+mn-lt"/>
              </a:rPr>
              <a:t>,SPE</a:t>
            </a:r>
            <a:r>
              <a:rPr lang="en-US" altLang="zh-CN" sz="1200" dirty="0" smtClean="0">
                <a:latin typeface="+mn-lt"/>
              </a:rPr>
              <a:t>, </a:t>
            </a:r>
            <a:r>
              <a:rPr lang="en-US" altLang="zh-CN" sz="1200" dirty="0">
                <a:latin typeface="+mn-lt"/>
              </a:rPr>
              <a:t>vol. 12, no. 1, pp. 23–34, 1982. </a:t>
            </a:r>
          </a:p>
          <a:p>
            <a:pPr marL="0" indent="0">
              <a:buNone/>
            </a:pPr>
            <a:r>
              <a:rPr lang="en-US" altLang="zh-CN" sz="1200" dirty="0">
                <a:latin typeface="+mn-lt"/>
              </a:rPr>
              <a:t>[34] W. </a:t>
            </a:r>
            <a:r>
              <a:rPr lang="en-US" altLang="zh-CN" sz="1200" dirty="0" err="1">
                <a:latin typeface="+mn-lt"/>
              </a:rPr>
              <a:t>Suters</a:t>
            </a:r>
            <a:r>
              <a:rPr lang="en-US" altLang="zh-CN" sz="1200" dirty="0">
                <a:latin typeface="+mn-lt"/>
              </a:rPr>
              <a:t>, F. Abu-</a:t>
            </a:r>
            <a:r>
              <a:rPr lang="en-US" altLang="zh-CN" sz="1200" dirty="0" err="1">
                <a:latin typeface="+mn-lt"/>
              </a:rPr>
              <a:t>Khzam</a:t>
            </a:r>
            <a:r>
              <a:rPr lang="en-US" altLang="zh-CN" sz="1200" dirty="0">
                <a:latin typeface="+mn-lt"/>
              </a:rPr>
              <a:t>, Y. Zhang, C. Symons, N. </a:t>
            </a:r>
            <a:r>
              <a:rPr lang="en-US" altLang="zh-CN" sz="1200" dirty="0" err="1">
                <a:latin typeface="+mn-lt"/>
              </a:rPr>
              <a:t>Samatova</a:t>
            </a:r>
            <a:r>
              <a:rPr lang="en-US" altLang="zh-CN" sz="1200" dirty="0">
                <a:latin typeface="+mn-lt"/>
              </a:rPr>
              <a:t>, and M. Langston, “A new approach and faster exact methods for the maximum common </a:t>
            </a:r>
            <a:r>
              <a:rPr lang="en-US" altLang="zh-CN" sz="1200" dirty="0" err="1">
                <a:latin typeface="+mn-lt"/>
              </a:rPr>
              <a:t>subgraph</a:t>
            </a:r>
            <a:r>
              <a:rPr lang="en-US" altLang="zh-CN" sz="1200" dirty="0">
                <a:latin typeface="+mn-lt"/>
              </a:rPr>
              <a:t> problem,” Computing and </a:t>
            </a:r>
            <a:r>
              <a:rPr lang="en-US" altLang="zh-CN" sz="1200" dirty="0" err="1">
                <a:latin typeface="+mn-lt"/>
              </a:rPr>
              <a:t>combinatorics</a:t>
            </a:r>
            <a:r>
              <a:rPr lang="en-US" altLang="zh-CN" sz="1200" dirty="0">
                <a:latin typeface="+mn-lt"/>
              </a:rPr>
              <a:t>, pp. 717–727, 2005. </a:t>
            </a:r>
          </a:p>
          <a:p>
            <a:pPr marL="0" indent="0">
              <a:buNone/>
            </a:pPr>
            <a:r>
              <a:rPr lang="en-US" altLang="zh-CN" sz="1200" dirty="0">
                <a:latin typeface="+mn-lt"/>
              </a:rPr>
              <a:t>[35] F. N. Abu-</a:t>
            </a:r>
            <a:r>
              <a:rPr lang="en-US" altLang="zh-CN" sz="1200" dirty="0" err="1">
                <a:latin typeface="+mn-lt"/>
              </a:rPr>
              <a:t>Khzam</a:t>
            </a:r>
            <a:r>
              <a:rPr lang="en-US" altLang="zh-CN" sz="1200" dirty="0">
                <a:latin typeface="+mn-lt"/>
              </a:rPr>
              <a:t>, </a:t>
            </a:r>
            <a:r>
              <a:rPr lang="en-US" altLang="zh-CN" sz="1200" dirty="0" smtClean="0">
                <a:latin typeface="+mn-lt"/>
              </a:rPr>
              <a:t>et</a:t>
            </a:r>
            <a:r>
              <a:rPr lang="zh-CN" altLang="en-US" sz="1200" dirty="0" smtClean="0">
                <a:latin typeface="+mn-lt"/>
              </a:rPr>
              <a:t> </a:t>
            </a:r>
            <a:r>
              <a:rPr lang="en-US" altLang="zh-CN" sz="1200" dirty="0" smtClean="0">
                <a:latin typeface="+mn-lt"/>
              </a:rPr>
              <a:t>al</a:t>
            </a:r>
            <a:r>
              <a:rPr lang="zh-CN" altLang="en-US" sz="1200" dirty="0">
                <a:latin typeface="+mn-lt"/>
              </a:rPr>
              <a:t>.</a:t>
            </a:r>
            <a:r>
              <a:rPr lang="en-US" altLang="zh-CN" sz="1200" dirty="0" smtClean="0">
                <a:latin typeface="+mn-lt"/>
              </a:rPr>
              <a:t>, </a:t>
            </a:r>
            <a:r>
              <a:rPr lang="en-US" altLang="zh-CN" sz="1200" dirty="0">
                <a:latin typeface="+mn-lt"/>
              </a:rPr>
              <a:t>“The maximum common </a:t>
            </a:r>
            <a:r>
              <a:rPr lang="en-US" altLang="zh-CN" sz="1200" dirty="0" err="1">
                <a:latin typeface="+mn-lt"/>
              </a:rPr>
              <a:t>subgraph</a:t>
            </a:r>
            <a:r>
              <a:rPr lang="en-US" altLang="zh-CN" sz="1200" dirty="0">
                <a:latin typeface="+mn-lt"/>
              </a:rPr>
              <a:t> problem: Faster solutions via vertex cover,” in AICCSA, 2007, pp. 367–373. </a:t>
            </a:r>
          </a:p>
          <a:p>
            <a:pPr marL="0" indent="0">
              <a:buNone/>
            </a:pPr>
            <a:r>
              <a:rPr lang="en-US" altLang="zh-CN" sz="1200" dirty="0">
                <a:latin typeface="+mn-lt"/>
              </a:rPr>
              <a:t>[36] L. </a:t>
            </a:r>
            <a:r>
              <a:rPr lang="en-US" altLang="zh-CN" sz="1200" dirty="0" err="1">
                <a:latin typeface="+mn-lt"/>
              </a:rPr>
              <a:t>Zou</a:t>
            </a:r>
            <a:r>
              <a:rPr lang="en-US" altLang="zh-CN" sz="1200" dirty="0">
                <a:latin typeface="+mn-lt"/>
              </a:rPr>
              <a:t>, R. Huang, H. Wang, J. X. Yu, W. He, and D. Zhao, “Natural language question answering over RDF: a graph data driven approach,” in SIGMOD, 2014, pp. 313–324. </a:t>
            </a:r>
          </a:p>
          <a:p>
            <a:pPr marL="0" indent="0">
              <a:buNone/>
            </a:pPr>
            <a:r>
              <a:rPr lang="en-US" altLang="zh-CN" sz="1200" dirty="0">
                <a:latin typeface="+mn-lt"/>
              </a:rPr>
              <a:t>[37] M. Theobald, H. </a:t>
            </a:r>
            <a:r>
              <a:rPr lang="en-US" altLang="zh-CN" sz="1200" dirty="0" err="1">
                <a:latin typeface="+mn-lt"/>
              </a:rPr>
              <a:t>Bast</a:t>
            </a:r>
            <a:r>
              <a:rPr lang="en-US" altLang="zh-CN" sz="1200" dirty="0">
                <a:latin typeface="+mn-lt"/>
              </a:rPr>
              <a:t>, D. </a:t>
            </a:r>
            <a:r>
              <a:rPr lang="en-US" altLang="zh-CN" sz="1200" dirty="0" err="1">
                <a:latin typeface="+mn-lt"/>
              </a:rPr>
              <a:t>Majumdar</a:t>
            </a:r>
            <a:r>
              <a:rPr lang="en-US" altLang="zh-CN" sz="1200" dirty="0">
                <a:latin typeface="+mn-lt"/>
              </a:rPr>
              <a:t>, R. </a:t>
            </a:r>
            <a:r>
              <a:rPr lang="en-US" altLang="zh-CN" sz="1200" dirty="0" err="1">
                <a:latin typeface="+mn-lt"/>
              </a:rPr>
              <a:t>Schenkel</a:t>
            </a:r>
            <a:r>
              <a:rPr lang="en-US" altLang="zh-CN" sz="1200" dirty="0">
                <a:latin typeface="+mn-lt"/>
              </a:rPr>
              <a:t>, and G. </a:t>
            </a:r>
            <a:r>
              <a:rPr lang="en-US" altLang="zh-CN" sz="1200" dirty="0" err="1">
                <a:latin typeface="+mn-lt"/>
              </a:rPr>
              <a:t>Weikum</a:t>
            </a:r>
            <a:r>
              <a:rPr lang="en-US" altLang="zh-CN" sz="1200" dirty="0">
                <a:latin typeface="+mn-lt"/>
              </a:rPr>
              <a:t>, “</a:t>
            </a:r>
            <a:r>
              <a:rPr lang="en-US" altLang="zh-CN" sz="1200" dirty="0" err="1">
                <a:latin typeface="+mn-lt"/>
              </a:rPr>
              <a:t>Topx</a:t>
            </a:r>
            <a:r>
              <a:rPr lang="en-US" altLang="zh-CN" sz="1200" dirty="0">
                <a:latin typeface="+mn-lt"/>
              </a:rPr>
              <a:t>: efficient and versatile top- k query processing for </a:t>
            </a:r>
            <a:r>
              <a:rPr lang="en-US" altLang="zh-CN" sz="1200" dirty="0" err="1">
                <a:latin typeface="+mn-lt"/>
              </a:rPr>
              <a:t>semistruc</a:t>
            </a:r>
            <a:r>
              <a:rPr lang="en-US" altLang="zh-CN" sz="1200" dirty="0">
                <a:latin typeface="+mn-lt"/>
              </a:rPr>
              <a:t>- </a:t>
            </a:r>
            <a:r>
              <a:rPr lang="en-US" altLang="zh-CN" sz="1200" dirty="0" err="1">
                <a:latin typeface="+mn-lt"/>
              </a:rPr>
              <a:t>tured</a:t>
            </a:r>
            <a:r>
              <a:rPr lang="en-US" altLang="zh-CN" sz="1200" dirty="0">
                <a:latin typeface="+mn-lt"/>
              </a:rPr>
              <a:t> data,” VLDB J., vol. 17, no. 1, pp. 81–115, 2008. </a:t>
            </a:r>
          </a:p>
          <a:p>
            <a:pPr marL="0" indent="0">
              <a:buNone/>
            </a:pPr>
            <a:r>
              <a:rPr lang="en-US" altLang="zh-CN" sz="1200" dirty="0">
                <a:latin typeface="+mn-lt"/>
              </a:rPr>
              <a:t>[38] J. Cheng, X. </a:t>
            </a:r>
            <a:r>
              <a:rPr lang="en-US" altLang="zh-CN" sz="1200" dirty="0" err="1">
                <a:latin typeface="+mn-lt"/>
              </a:rPr>
              <a:t>Zeng</a:t>
            </a:r>
            <a:r>
              <a:rPr lang="en-US" altLang="zh-CN" sz="1200" dirty="0">
                <a:latin typeface="+mn-lt"/>
              </a:rPr>
              <a:t>, and J. X. Yu, “Top-k graph pattern matching over large graphs,” in ICDE, 2013, pp. 1033–1044. </a:t>
            </a:r>
          </a:p>
          <a:p>
            <a:pPr marL="0" indent="0">
              <a:buNone/>
            </a:pPr>
            <a:endParaRPr lang="zh-CN" altLang="en-US" sz="1200" dirty="0">
              <a:latin typeface="+mn-lt"/>
            </a:endParaRPr>
          </a:p>
        </p:txBody>
      </p:sp>
    </p:spTree>
    <p:extLst>
      <p:ext uri="{BB962C8B-B14F-4D97-AF65-F5344CB8AC3E}">
        <p14:creationId xmlns:p14="http://schemas.microsoft.com/office/powerpoint/2010/main" val="4054196541"/>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Reference part</a:t>
            </a:r>
            <a:r>
              <a:rPr kumimoji="1" lang="zh-CN" altLang="en-US" dirty="0" smtClean="0"/>
              <a:t> </a:t>
            </a:r>
            <a:r>
              <a:rPr kumimoji="1" lang="en-US" altLang="zh-CN" dirty="0" smtClean="0"/>
              <a:t>II</a:t>
            </a:r>
            <a:endParaRPr kumimoji="1" lang="zh-CN" altLang="en-US" dirty="0"/>
          </a:p>
        </p:txBody>
      </p:sp>
      <p:sp>
        <p:nvSpPr>
          <p:cNvPr id="3" name="内容占位符 2"/>
          <p:cNvSpPr>
            <a:spLocks noGrp="1"/>
          </p:cNvSpPr>
          <p:nvPr>
            <p:ph idx="1"/>
          </p:nvPr>
        </p:nvSpPr>
        <p:spPr>
          <a:xfrm>
            <a:off x="35496" y="1628800"/>
            <a:ext cx="9108504" cy="5184576"/>
          </a:xfrm>
        </p:spPr>
        <p:txBody>
          <a:bodyPr>
            <a:noAutofit/>
          </a:bodyPr>
          <a:lstStyle/>
          <a:p>
            <a:pPr marL="0" indent="0">
              <a:buNone/>
            </a:pPr>
            <a:r>
              <a:rPr lang="en-US" altLang="zh-CN" sz="1200" dirty="0">
                <a:latin typeface="+mn-lt"/>
              </a:rPr>
              <a:t>[1] J. X. Yu, L. Qin, and L. Chang, “Keyword search in relational databases: A survey,” IEEE Data Eng. Bull., vol. 33, no. 1, pp. 67– 78, 2010. </a:t>
            </a:r>
          </a:p>
          <a:p>
            <a:pPr marL="0" indent="0">
              <a:buNone/>
            </a:pPr>
            <a:r>
              <a:rPr lang="en-US" altLang="zh-CN" sz="1200" dirty="0">
                <a:latin typeface="+mn-lt"/>
              </a:rPr>
              <a:t>[2] G. </a:t>
            </a:r>
            <a:r>
              <a:rPr lang="en-US" altLang="zh-CN" sz="1200" dirty="0" err="1">
                <a:latin typeface="+mn-lt"/>
              </a:rPr>
              <a:t>Bhalotia</a:t>
            </a:r>
            <a:r>
              <a:rPr lang="en-US" altLang="zh-CN" sz="1200" dirty="0">
                <a:latin typeface="+mn-lt"/>
              </a:rPr>
              <a:t>, A. </a:t>
            </a:r>
            <a:r>
              <a:rPr lang="en-US" altLang="zh-CN" sz="1200" dirty="0" err="1">
                <a:latin typeface="+mn-lt"/>
              </a:rPr>
              <a:t>Hulgeri</a:t>
            </a:r>
            <a:r>
              <a:rPr lang="en-US" altLang="zh-CN" sz="1200" dirty="0">
                <a:latin typeface="+mn-lt"/>
              </a:rPr>
              <a:t>, C. </a:t>
            </a:r>
            <a:r>
              <a:rPr lang="en-US" altLang="zh-CN" sz="1200" dirty="0" err="1">
                <a:latin typeface="+mn-lt"/>
              </a:rPr>
              <a:t>Nakhe</a:t>
            </a:r>
            <a:r>
              <a:rPr lang="en-US" altLang="zh-CN" sz="1200" dirty="0">
                <a:latin typeface="+mn-lt"/>
              </a:rPr>
              <a:t>, S. </a:t>
            </a:r>
            <a:r>
              <a:rPr lang="en-US" altLang="zh-CN" sz="1200" dirty="0" err="1">
                <a:latin typeface="+mn-lt"/>
              </a:rPr>
              <a:t>Chakrabarti</a:t>
            </a:r>
            <a:r>
              <a:rPr lang="en-US" altLang="zh-CN" sz="1200" dirty="0">
                <a:latin typeface="+mn-lt"/>
              </a:rPr>
              <a:t>, and S. Su- </a:t>
            </a:r>
            <a:r>
              <a:rPr lang="en-US" altLang="zh-CN" sz="1200" dirty="0" err="1">
                <a:latin typeface="+mn-lt"/>
              </a:rPr>
              <a:t>darshan</a:t>
            </a:r>
            <a:r>
              <a:rPr lang="en-US" altLang="zh-CN" sz="1200" dirty="0">
                <a:latin typeface="+mn-lt"/>
              </a:rPr>
              <a:t>, “Keyword searching and browsing in databases using BANKS,” in ICDE, 2002, pp. 431–440. </a:t>
            </a:r>
          </a:p>
          <a:p>
            <a:pPr marL="0" indent="0">
              <a:buNone/>
            </a:pPr>
            <a:r>
              <a:rPr lang="en-US" altLang="zh-CN" sz="1200" dirty="0">
                <a:latin typeface="+mn-lt"/>
              </a:rPr>
              <a:t>[3] V. </a:t>
            </a:r>
            <a:r>
              <a:rPr lang="en-US" altLang="zh-CN" sz="1200" dirty="0" err="1">
                <a:latin typeface="+mn-lt"/>
              </a:rPr>
              <a:t>Kacholia</a:t>
            </a:r>
            <a:r>
              <a:rPr lang="en-US" altLang="zh-CN" sz="1200" dirty="0">
                <a:latin typeface="+mn-lt"/>
              </a:rPr>
              <a:t>, S. </a:t>
            </a:r>
            <a:r>
              <a:rPr lang="en-US" altLang="zh-CN" sz="1200" dirty="0" err="1">
                <a:latin typeface="+mn-lt"/>
              </a:rPr>
              <a:t>Pandit</a:t>
            </a:r>
            <a:r>
              <a:rPr lang="en-US" altLang="zh-CN" sz="1200" dirty="0">
                <a:latin typeface="+mn-lt"/>
              </a:rPr>
              <a:t>, S. </a:t>
            </a:r>
            <a:r>
              <a:rPr lang="en-US" altLang="zh-CN" sz="1200" dirty="0" err="1">
                <a:latin typeface="+mn-lt"/>
              </a:rPr>
              <a:t>Chakrabarti</a:t>
            </a:r>
            <a:r>
              <a:rPr lang="en-US" altLang="zh-CN" sz="1200" dirty="0">
                <a:latin typeface="+mn-lt"/>
              </a:rPr>
              <a:t>, S. </a:t>
            </a:r>
            <a:r>
              <a:rPr lang="en-US" altLang="zh-CN" sz="1200" dirty="0" err="1">
                <a:latin typeface="+mn-lt"/>
              </a:rPr>
              <a:t>Sudarshan</a:t>
            </a:r>
            <a:r>
              <a:rPr lang="en-US" altLang="zh-CN" sz="1200" dirty="0">
                <a:latin typeface="+mn-lt"/>
              </a:rPr>
              <a:t>, R. Desai, and H. </a:t>
            </a:r>
            <a:r>
              <a:rPr lang="en-US" altLang="zh-CN" sz="1200" dirty="0" err="1">
                <a:latin typeface="+mn-lt"/>
              </a:rPr>
              <a:t>Karambelkar</a:t>
            </a:r>
            <a:r>
              <a:rPr lang="en-US" altLang="zh-CN" sz="1200" dirty="0">
                <a:latin typeface="+mn-lt"/>
              </a:rPr>
              <a:t>, “Bidirectional expansion for keyword search on graph databases,” in VLDB, 2005, pp. 505–516. </a:t>
            </a:r>
          </a:p>
          <a:p>
            <a:pPr marL="0" indent="0">
              <a:buNone/>
            </a:pPr>
            <a:r>
              <a:rPr lang="en-US" altLang="zh-CN" sz="1200" dirty="0">
                <a:latin typeface="+mn-lt"/>
              </a:rPr>
              <a:t>[4] H. He, H. Wang, J. Yang, and P. S. Yu, “BLINKS: ranked keyword searches on graphs,” in SIGMOD, 2007, pp. 305–316. </a:t>
            </a:r>
          </a:p>
          <a:p>
            <a:pPr marL="0" indent="0">
              <a:buNone/>
            </a:pPr>
            <a:r>
              <a:rPr lang="en-US" altLang="zh-CN" sz="1200" dirty="0">
                <a:latin typeface="+mn-lt"/>
              </a:rPr>
              <a:t>[5] G. Li, B. C. </a:t>
            </a:r>
            <a:r>
              <a:rPr lang="en-US" altLang="zh-CN" sz="1200" dirty="0" err="1">
                <a:latin typeface="+mn-lt"/>
              </a:rPr>
              <a:t>Ooi</a:t>
            </a:r>
            <a:r>
              <a:rPr lang="en-US" altLang="zh-CN" sz="1200" dirty="0">
                <a:latin typeface="+mn-lt"/>
              </a:rPr>
              <a:t>, J. </a:t>
            </a:r>
            <a:r>
              <a:rPr lang="en-US" altLang="zh-CN" sz="1200" dirty="0" err="1">
                <a:latin typeface="+mn-lt"/>
              </a:rPr>
              <a:t>Feng</a:t>
            </a:r>
            <a:r>
              <a:rPr lang="en-US" altLang="zh-CN" sz="1200" dirty="0">
                <a:latin typeface="+mn-lt"/>
              </a:rPr>
              <a:t>, J. Wang, and L. Zhou, “EASE: an effective 3-in-1 keyword search method for unstructured, semi-structured and structured data,” in SIGMOD, 2008, pp. 903–914. </a:t>
            </a:r>
          </a:p>
          <a:p>
            <a:pPr marL="0" indent="0">
              <a:buNone/>
            </a:pPr>
            <a:r>
              <a:rPr lang="en-US" altLang="zh-CN" sz="1200" dirty="0">
                <a:latin typeface="+mn-lt"/>
              </a:rPr>
              <a:t>[6] L. Qin, J. X. Yu, L. Chang, and Y. Tao, “Querying communities in relational databases,” in ICDE, 2009, pp. 724–735. </a:t>
            </a:r>
          </a:p>
          <a:p>
            <a:pPr marL="0" indent="0">
              <a:buNone/>
            </a:pPr>
            <a:r>
              <a:rPr lang="en-US" altLang="zh-CN" sz="1200" dirty="0">
                <a:latin typeface="+mn-lt"/>
              </a:rPr>
              <a:t>[7] M. </a:t>
            </a:r>
            <a:r>
              <a:rPr lang="en-US" altLang="zh-CN" sz="1200" dirty="0" err="1">
                <a:latin typeface="+mn-lt"/>
              </a:rPr>
              <a:t>Kargar</a:t>
            </a:r>
            <a:r>
              <a:rPr lang="en-US" altLang="zh-CN" sz="1200" dirty="0">
                <a:latin typeface="+mn-lt"/>
              </a:rPr>
              <a:t> and A. An, “Keyword search in graphs: Finding r- cliques,” PVLDB, vol. 4, no. 10, pp. 681–692, 2011. </a:t>
            </a:r>
          </a:p>
          <a:p>
            <a:pPr marL="0" indent="0">
              <a:buNone/>
            </a:pPr>
            <a:r>
              <a:rPr lang="en-US" altLang="zh-CN" sz="1200" dirty="0">
                <a:latin typeface="+mn-lt"/>
              </a:rPr>
              <a:t>[8] T. </a:t>
            </a:r>
            <a:r>
              <a:rPr lang="en-US" altLang="zh-CN" sz="1200" dirty="0" err="1">
                <a:latin typeface="+mn-lt"/>
              </a:rPr>
              <a:t>Lappas</a:t>
            </a:r>
            <a:r>
              <a:rPr lang="en-US" altLang="zh-CN" sz="1200" dirty="0">
                <a:latin typeface="+mn-lt"/>
              </a:rPr>
              <a:t>, K. Liu, and E. </a:t>
            </a:r>
            <a:r>
              <a:rPr lang="en-US" altLang="zh-CN" sz="1200" dirty="0" err="1">
                <a:latin typeface="+mn-lt"/>
              </a:rPr>
              <a:t>Terzi</a:t>
            </a:r>
            <a:r>
              <a:rPr lang="en-US" altLang="zh-CN" sz="1200" dirty="0">
                <a:latin typeface="+mn-lt"/>
              </a:rPr>
              <a:t>, “Finding a team of experts in social networks,” in SIGKDD, 2009, pp. 467–476. </a:t>
            </a:r>
          </a:p>
          <a:p>
            <a:pPr marL="0" indent="0">
              <a:buNone/>
            </a:pPr>
            <a:r>
              <a:rPr lang="en-US" altLang="zh-CN" sz="1200" dirty="0">
                <a:latin typeface="+mn-lt"/>
              </a:rPr>
              <a:t>[9] F. Zhao, X. Zhang, A. K. H. Tung, and G. Chen, “BROAD: diversified keyword search in databases,” PVLDB, vol. 4, no. 12, pp. 1355–1358,</a:t>
            </a:r>
            <a:r>
              <a:rPr lang="zh-CN" altLang="en-US" sz="1200" dirty="0">
                <a:latin typeface="+mn-lt"/>
              </a:rPr>
              <a:t> </a:t>
            </a:r>
            <a:r>
              <a:rPr lang="en-US" altLang="zh-CN" sz="1200" dirty="0">
                <a:latin typeface="+mn-lt"/>
              </a:rPr>
              <a:t>2011. </a:t>
            </a:r>
          </a:p>
          <a:p>
            <a:pPr marL="0" indent="0">
              <a:buNone/>
            </a:pPr>
            <a:r>
              <a:rPr lang="en-US" altLang="zh-CN" sz="1200" dirty="0">
                <a:latin typeface="+mn-lt"/>
              </a:rPr>
              <a:t>[10] M. </a:t>
            </a:r>
            <a:r>
              <a:rPr lang="en-US" altLang="zh-CN" sz="1200" dirty="0" err="1">
                <a:latin typeface="+mn-lt"/>
              </a:rPr>
              <a:t>Kargar</a:t>
            </a:r>
            <a:r>
              <a:rPr lang="en-US" altLang="zh-CN" sz="1200" dirty="0">
                <a:latin typeface="+mn-lt"/>
              </a:rPr>
              <a:t>, A. An, and X. Yu, “Efficient duplication free and minimal keyword search in graphs,” TKDE, vol. 26, no. 7, pp. 1657–1669, 2014. </a:t>
            </a:r>
          </a:p>
          <a:p>
            <a:pPr marL="0" indent="0">
              <a:buNone/>
            </a:pPr>
            <a:r>
              <a:rPr lang="en-US" altLang="zh-CN" sz="1200" dirty="0">
                <a:latin typeface="+mn-lt"/>
              </a:rPr>
              <a:t>[11] </a:t>
            </a:r>
            <a:r>
              <a:rPr lang="en-US" altLang="zh-CN" sz="1200" dirty="0" err="1" smtClean="0">
                <a:latin typeface="+mn-lt"/>
              </a:rPr>
              <a:t>Y.Wu</a:t>
            </a:r>
            <a:r>
              <a:rPr lang="en-US" altLang="zh-CN" sz="1200" dirty="0" smtClean="0">
                <a:latin typeface="+mn-lt"/>
              </a:rPr>
              <a:t> et </a:t>
            </a:r>
            <a:r>
              <a:rPr lang="en-US" altLang="zh-CN" sz="1200" dirty="0" err="1" smtClean="0">
                <a:latin typeface="+mn-lt"/>
              </a:rPr>
              <a:t>al.,“</a:t>
            </a:r>
            <a:r>
              <a:rPr lang="en-US" altLang="zh-CN" sz="1200" dirty="0" err="1">
                <a:latin typeface="+mn-lt"/>
              </a:rPr>
              <a:t>Summarizing</a:t>
            </a:r>
            <a:r>
              <a:rPr lang="en-US" altLang="zh-CN" sz="1200" dirty="0">
                <a:latin typeface="+mn-lt"/>
              </a:rPr>
              <a:t> answer graphs induced by keyword queries,” PVLDB, vol. 6, no. 14, pp. 1774–1785, 2013. </a:t>
            </a:r>
          </a:p>
          <a:p>
            <a:pPr marL="0" indent="0">
              <a:buNone/>
            </a:pPr>
            <a:r>
              <a:rPr lang="en-US" altLang="zh-CN" sz="1200" dirty="0">
                <a:latin typeface="+mn-lt"/>
              </a:rPr>
              <a:t>[12] W. Cui, Y. Xiao, H. Wang, and W. Wang, “Local search of communities in large graphs,” in SIGMOD, 2014, pp. 991–1002. </a:t>
            </a:r>
          </a:p>
          <a:p>
            <a:pPr marL="0" indent="0">
              <a:buNone/>
            </a:pPr>
            <a:r>
              <a:rPr lang="en-US" altLang="zh-CN" sz="1200" dirty="0">
                <a:latin typeface="+mn-lt"/>
              </a:rPr>
              <a:t>[13] M. </a:t>
            </a:r>
            <a:r>
              <a:rPr lang="en-US" altLang="zh-CN" sz="1200" dirty="0" err="1">
                <a:latin typeface="+mn-lt"/>
              </a:rPr>
              <a:t>Sozio</a:t>
            </a:r>
            <a:r>
              <a:rPr lang="en-US" altLang="zh-CN" sz="1200" dirty="0">
                <a:latin typeface="+mn-lt"/>
              </a:rPr>
              <a:t> and A. </a:t>
            </a:r>
            <a:r>
              <a:rPr lang="en-US" altLang="zh-CN" sz="1200" dirty="0" err="1">
                <a:latin typeface="+mn-lt"/>
              </a:rPr>
              <a:t>Gionis</a:t>
            </a:r>
            <a:r>
              <a:rPr lang="en-US" altLang="zh-CN" sz="1200" dirty="0">
                <a:latin typeface="+mn-lt"/>
              </a:rPr>
              <a:t>, “The community-search problem and how to plan a successful cocktail party,” in SIGKDD, 2010, pp. 939–948. </a:t>
            </a:r>
          </a:p>
          <a:p>
            <a:pPr marL="0" indent="0">
              <a:buNone/>
            </a:pPr>
            <a:r>
              <a:rPr lang="en-US" altLang="zh-CN" sz="1200" dirty="0">
                <a:latin typeface="+mn-lt"/>
              </a:rPr>
              <a:t>[14] R. Li, L. Qin, J. X. Yu, and R. Mao, “Influential community search in large networks,” PVLDB, vol. 8, no. 5, pp. 509–520, 2015.</a:t>
            </a:r>
            <a:br>
              <a:rPr lang="en-US" altLang="zh-CN" sz="1200" dirty="0">
                <a:latin typeface="+mn-lt"/>
              </a:rPr>
            </a:br>
            <a:r>
              <a:rPr lang="en-US" altLang="zh-CN" sz="1200" dirty="0">
                <a:latin typeface="+mn-lt"/>
              </a:rPr>
              <a:t>[15] N. </a:t>
            </a:r>
            <a:r>
              <a:rPr lang="en-US" altLang="zh-CN" sz="1200" dirty="0" err="1">
                <a:latin typeface="+mn-lt"/>
              </a:rPr>
              <a:t>Barbieri</a:t>
            </a:r>
            <a:r>
              <a:rPr lang="en-US" altLang="zh-CN" sz="1200" dirty="0">
                <a:latin typeface="+mn-lt"/>
              </a:rPr>
              <a:t>, F. </a:t>
            </a:r>
            <a:r>
              <a:rPr lang="en-US" altLang="zh-CN" sz="1200" dirty="0" err="1">
                <a:latin typeface="+mn-lt"/>
              </a:rPr>
              <a:t>Bonchi</a:t>
            </a:r>
            <a:r>
              <a:rPr lang="en-US" altLang="zh-CN" sz="1200" dirty="0">
                <a:latin typeface="+mn-lt"/>
              </a:rPr>
              <a:t>, E. </a:t>
            </a:r>
            <a:r>
              <a:rPr lang="en-US" altLang="zh-CN" sz="1200" dirty="0" err="1">
                <a:latin typeface="+mn-lt"/>
              </a:rPr>
              <a:t>Galimberti</a:t>
            </a:r>
            <a:r>
              <a:rPr lang="en-US" altLang="zh-CN" sz="1200" dirty="0">
                <a:latin typeface="+mn-lt"/>
              </a:rPr>
              <a:t>, and F. </a:t>
            </a:r>
            <a:r>
              <a:rPr lang="en-US" altLang="zh-CN" sz="1200" dirty="0" err="1">
                <a:latin typeface="+mn-lt"/>
              </a:rPr>
              <a:t>Gullo</a:t>
            </a:r>
            <a:r>
              <a:rPr lang="en-US" altLang="zh-CN" sz="1200" dirty="0">
                <a:latin typeface="+mn-lt"/>
              </a:rPr>
              <a:t>, “Efficient and </a:t>
            </a:r>
            <a:r>
              <a:rPr lang="zh-CN" altLang="zh-CN" sz="1200" dirty="0">
                <a:latin typeface="+mn-lt"/>
              </a:rPr>
              <a:t> </a:t>
            </a:r>
            <a:r>
              <a:rPr lang="en-US" altLang="zh-CN" sz="1200" dirty="0">
                <a:latin typeface="+mn-lt"/>
              </a:rPr>
              <a:t>effective community search,” DMKD, vol. 29, no. 5, pp. 1406–1433, 2015.</a:t>
            </a:r>
            <a:br>
              <a:rPr lang="en-US" altLang="zh-CN" sz="1200" dirty="0">
                <a:latin typeface="+mn-lt"/>
              </a:rPr>
            </a:br>
            <a:r>
              <a:rPr lang="en-US" altLang="zh-CN" sz="1200" dirty="0">
                <a:latin typeface="+mn-lt"/>
              </a:rPr>
              <a:t>[16] </a:t>
            </a:r>
            <a:r>
              <a:rPr lang="en-US" altLang="zh-CN" sz="1200" dirty="0" err="1" smtClean="0">
                <a:latin typeface="+mn-lt"/>
              </a:rPr>
              <a:t>Y.Fang</a:t>
            </a:r>
            <a:r>
              <a:rPr lang="en-US" altLang="zh-CN" sz="1200" dirty="0" smtClean="0">
                <a:latin typeface="+mn-lt"/>
              </a:rPr>
              <a:t>, </a:t>
            </a:r>
            <a:r>
              <a:rPr lang="en-US" altLang="zh-CN" sz="1200" dirty="0" err="1" smtClean="0">
                <a:latin typeface="+mn-lt"/>
              </a:rPr>
              <a:t>R.Cheng</a:t>
            </a:r>
            <a:r>
              <a:rPr lang="en-US" altLang="zh-CN" sz="1200" dirty="0" smtClean="0">
                <a:latin typeface="+mn-lt"/>
              </a:rPr>
              <a:t>, </a:t>
            </a:r>
            <a:r>
              <a:rPr lang="en-US" altLang="zh-CN" sz="1200" dirty="0" err="1" smtClean="0">
                <a:latin typeface="+mn-lt"/>
              </a:rPr>
              <a:t>S.Luo,and</a:t>
            </a:r>
            <a:r>
              <a:rPr lang="en-US" altLang="zh-CN" sz="1200" dirty="0" smtClean="0">
                <a:latin typeface="+mn-lt"/>
              </a:rPr>
              <a:t> </a:t>
            </a:r>
            <a:r>
              <a:rPr lang="en-US" altLang="zh-CN" sz="1200" dirty="0" err="1" smtClean="0">
                <a:latin typeface="+mn-lt"/>
              </a:rPr>
              <a:t>J.Hu</a:t>
            </a:r>
            <a:r>
              <a:rPr lang="en-US" altLang="zh-CN" sz="1200" dirty="0" err="1">
                <a:latin typeface="+mn-lt"/>
              </a:rPr>
              <a:t>,“Effective</a:t>
            </a:r>
            <a:r>
              <a:rPr lang="zh-CN" altLang="en-US" sz="1200" dirty="0">
                <a:latin typeface="+mn-lt"/>
              </a:rPr>
              <a:t> </a:t>
            </a:r>
            <a:r>
              <a:rPr lang="en-US" altLang="zh-CN" sz="1200" dirty="0">
                <a:latin typeface="+mn-lt"/>
              </a:rPr>
              <a:t>community</a:t>
            </a:r>
            <a:r>
              <a:rPr lang="zh-CN" altLang="en-US" sz="1200" dirty="0">
                <a:latin typeface="+mn-lt"/>
              </a:rPr>
              <a:t> </a:t>
            </a:r>
            <a:r>
              <a:rPr lang="en-US" altLang="zh-CN" sz="1200" dirty="0">
                <a:latin typeface="+mn-lt"/>
              </a:rPr>
              <a:t>search for large attributed graphs,” PVLDB, vol. 9, no. 12, pp. 1233–1244, 2016.</a:t>
            </a:r>
            <a:br>
              <a:rPr lang="en-US" altLang="zh-CN" sz="1200" dirty="0">
                <a:latin typeface="+mn-lt"/>
              </a:rPr>
            </a:br>
            <a:r>
              <a:rPr lang="en-US" altLang="zh-CN" sz="1200" dirty="0">
                <a:latin typeface="+mn-lt"/>
              </a:rPr>
              <a:t>[17] X. Huang, H. Cheng, L. Qin, W. </a:t>
            </a:r>
            <a:r>
              <a:rPr lang="en-US" altLang="zh-CN" sz="1200" dirty="0" err="1">
                <a:latin typeface="+mn-lt"/>
              </a:rPr>
              <a:t>Tian</a:t>
            </a:r>
            <a:r>
              <a:rPr lang="en-US" altLang="zh-CN" sz="1200" dirty="0">
                <a:latin typeface="+mn-lt"/>
              </a:rPr>
              <a:t>, and J. X. Yu, “Querying k-truss community in large and dynamic graphs,” in SIGMOD, 2014, pp. 1311–1322.</a:t>
            </a:r>
            <a:br>
              <a:rPr lang="en-US" altLang="zh-CN" sz="1200" dirty="0">
                <a:latin typeface="+mn-lt"/>
              </a:rPr>
            </a:br>
            <a:r>
              <a:rPr lang="en-US" altLang="zh-CN" sz="1200" dirty="0">
                <a:latin typeface="+mn-lt"/>
              </a:rPr>
              <a:t>[18] </a:t>
            </a:r>
            <a:r>
              <a:rPr lang="en-US" altLang="zh-CN" sz="1200" dirty="0" err="1" smtClean="0">
                <a:latin typeface="+mn-lt"/>
              </a:rPr>
              <a:t>X.Huang</a:t>
            </a:r>
            <a:r>
              <a:rPr lang="en-US" altLang="zh-CN" sz="1200" dirty="0" smtClean="0">
                <a:latin typeface="+mn-lt"/>
              </a:rPr>
              <a:t> et al. ,“</a:t>
            </a:r>
            <a:r>
              <a:rPr lang="en-US" altLang="zh-CN" sz="1200" dirty="0" err="1">
                <a:latin typeface="+mn-lt"/>
              </a:rPr>
              <a:t>Approxi</a:t>
            </a:r>
            <a:r>
              <a:rPr lang="zh-CN" altLang="zh-CN" sz="1200" dirty="0">
                <a:latin typeface="+mn-lt"/>
              </a:rPr>
              <a:t> </a:t>
            </a:r>
            <a:r>
              <a:rPr lang="en-US" altLang="zh-CN" sz="1200" dirty="0">
                <a:latin typeface="+mn-lt"/>
              </a:rPr>
              <a:t>mate closest community search in networks,” PVLDB, vol. 9, no. 4, pp. 276–287,</a:t>
            </a:r>
            <a:r>
              <a:rPr lang="zh-CN" altLang="en-US" sz="1200" dirty="0">
                <a:latin typeface="+mn-lt"/>
              </a:rPr>
              <a:t> </a:t>
            </a:r>
            <a:r>
              <a:rPr lang="en-US" altLang="zh-CN" sz="1200" dirty="0">
                <a:latin typeface="+mn-lt"/>
              </a:rPr>
              <a:t>2015. </a:t>
            </a:r>
          </a:p>
          <a:p>
            <a:pPr marL="0" indent="0">
              <a:buNone/>
            </a:pPr>
            <a:r>
              <a:rPr lang="en-US" altLang="zh-CN" sz="1200" dirty="0">
                <a:latin typeface="+mn-lt"/>
              </a:rPr>
              <a:t>[19]  E. </a:t>
            </a:r>
            <a:r>
              <a:rPr lang="en-US" altLang="zh-CN" sz="1200" dirty="0" err="1">
                <a:latin typeface="+mn-lt"/>
              </a:rPr>
              <a:t>Akbas</a:t>
            </a:r>
            <a:r>
              <a:rPr lang="en-US" altLang="zh-CN" sz="1200" dirty="0">
                <a:latin typeface="+mn-lt"/>
              </a:rPr>
              <a:t> and P. Zhao, “Truss-based community search: a truss- equivalence based indexing approach,” PVLDB, vol. 10, no. 11, pp. 1298–1309, 2017. </a:t>
            </a:r>
          </a:p>
        </p:txBody>
      </p:sp>
    </p:spTree>
    <p:extLst>
      <p:ext uri="{BB962C8B-B14F-4D97-AF65-F5344CB8AC3E}">
        <p14:creationId xmlns:p14="http://schemas.microsoft.com/office/powerpoint/2010/main" val="1776544333"/>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Reference part II</a:t>
            </a:r>
            <a:r>
              <a:rPr kumimoji="1" lang="zh-CN" altLang="en-US" dirty="0" smtClean="0"/>
              <a:t>(</a:t>
            </a:r>
            <a:r>
              <a:rPr kumimoji="1" lang="en-US" altLang="zh-CN" dirty="0" smtClean="0"/>
              <a:t>continue)</a:t>
            </a:r>
            <a:endParaRPr kumimoji="1" lang="zh-CN" altLang="en-US" dirty="0"/>
          </a:p>
        </p:txBody>
      </p:sp>
      <p:sp>
        <p:nvSpPr>
          <p:cNvPr id="3" name="内容占位符 2"/>
          <p:cNvSpPr>
            <a:spLocks noGrp="1"/>
          </p:cNvSpPr>
          <p:nvPr>
            <p:ph idx="1"/>
          </p:nvPr>
        </p:nvSpPr>
        <p:spPr>
          <a:xfrm>
            <a:off x="72008" y="1600200"/>
            <a:ext cx="8964488" cy="5429200"/>
          </a:xfrm>
        </p:spPr>
        <p:txBody>
          <a:bodyPr>
            <a:noAutofit/>
          </a:bodyPr>
          <a:lstStyle/>
          <a:p>
            <a:pPr marL="0" indent="0">
              <a:buNone/>
            </a:pPr>
            <a:r>
              <a:rPr lang="en-US" altLang="zh-CN" sz="1200" dirty="0">
                <a:latin typeface="+mn-lt"/>
              </a:rPr>
              <a:t>[20]  L. Chang, X. Lin, L. Qin, J. X. Yu, and W. Zhang, “Index- based optimal algorithms for computing </a:t>
            </a:r>
            <a:r>
              <a:rPr lang="en-US" altLang="zh-CN" sz="1200" dirty="0" err="1">
                <a:latin typeface="+mn-lt"/>
              </a:rPr>
              <a:t>steiner</a:t>
            </a:r>
            <a:r>
              <a:rPr lang="en-US" altLang="zh-CN" sz="1200" dirty="0">
                <a:latin typeface="+mn-lt"/>
              </a:rPr>
              <a:t> components with maximum connectivity,” in SIGMOD, 2015, pp. 459–474. [21]  J. Hu, X. Wu, R. Cheng, S. </a:t>
            </a:r>
            <a:r>
              <a:rPr lang="en-US" altLang="zh-CN" sz="1200" dirty="0" err="1">
                <a:latin typeface="+mn-lt"/>
              </a:rPr>
              <a:t>Luo</a:t>
            </a:r>
            <a:r>
              <a:rPr lang="en-US" altLang="zh-CN" sz="1200" dirty="0">
                <a:latin typeface="+mn-lt"/>
              </a:rPr>
              <a:t>, and Y. Fang, “Querying mini- mal </a:t>
            </a:r>
            <a:r>
              <a:rPr lang="en-US" altLang="zh-CN" sz="1200" dirty="0" err="1">
                <a:latin typeface="+mn-lt"/>
              </a:rPr>
              <a:t>steiner</a:t>
            </a:r>
            <a:r>
              <a:rPr lang="en-US" altLang="zh-CN" sz="1200" dirty="0">
                <a:latin typeface="+mn-lt"/>
              </a:rPr>
              <a:t> maximum-connected </a:t>
            </a:r>
            <a:r>
              <a:rPr lang="en-US" altLang="zh-CN" sz="1200" dirty="0" err="1">
                <a:latin typeface="+mn-lt"/>
              </a:rPr>
              <a:t>subgraphs</a:t>
            </a:r>
            <a:r>
              <a:rPr lang="en-US" altLang="zh-CN" sz="1200" dirty="0">
                <a:latin typeface="+mn-lt"/>
              </a:rPr>
              <a:t> in large graphs,” in CIKM, 2016, pp. 1241–1250. </a:t>
            </a:r>
          </a:p>
          <a:p>
            <a:pPr marL="0" indent="0">
              <a:buNone/>
            </a:pPr>
            <a:r>
              <a:rPr lang="en-US" altLang="zh-CN" sz="1200" dirty="0">
                <a:latin typeface="+mn-lt"/>
              </a:rPr>
              <a:t>[22]  J. Cohen, “Trusses: Cohesive </a:t>
            </a:r>
            <a:r>
              <a:rPr lang="en-US" altLang="zh-CN" sz="1200" dirty="0" err="1">
                <a:latin typeface="+mn-lt"/>
              </a:rPr>
              <a:t>subgraphs</a:t>
            </a:r>
            <a:r>
              <a:rPr lang="en-US" altLang="zh-CN" sz="1200" dirty="0">
                <a:latin typeface="+mn-lt"/>
              </a:rPr>
              <a:t> for social network anal- </a:t>
            </a:r>
            <a:r>
              <a:rPr lang="en-US" altLang="zh-CN" sz="1200" dirty="0" err="1">
                <a:latin typeface="+mn-lt"/>
              </a:rPr>
              <a:t>ysis</a:t>
            </a:r>
            <a:r>
              <a:rPr lang="en-US" altLang="zh-CN" sz="1200" dirty="0">
                <a:latin typeface="+mn-lt"/>
              </a:rPr>
              <a:t>,” National Security Agency Technical Report, vol. 16, 2008. </a:t>
            </a:r>
          </a:p>
          <a:p>
            <a:pPr marL="0" indent="0">
              <a:buNone/>
            </a:pPr>
            <a:r>
              <a:rPr lang="en-US" altLang="zh-CN" sz="1200" dirty="0">
                <a:latin typeface="+mn-lt"/>
              </a:rPr>
              <a:t>[23]  J. Wang and J. Cheng, “Truss decomposition in massive networks,” PVLDB, vol. 5, no. 9, pp. 812–823, 2012. </a:t>
            </a:r>
          </a:p>
          <a:p>
            <a:pPr marL="0" indent="0">
              <a:buNone/>
            </a:pPr>
            <a:r>
              <a:rPr lang="en-US" altLang="zh-CN" sz="1200" dirty="0">
                <a:latin typeface="+mn-lt"/>
              </a:rPr>
              <a:t>[24]  Y. Zhang and S. </a:t>
            </a:r>
            <a:r>
              <a:rPr lang="en-US" altLang="zh-CN" sz="1200" dirty="0" err="1">
                <a:latin typeface="+mn-lt"/>
              </a:rPr>
              <a:t>Parthasarathy</a:t>
            </a:r>
            <a:r>
              <a:rPr lang="en-US" altLang="zh-CN" sz="1200" dirty="0">
                <a:latin typeface="+mn-lt"/>
              </a:rPr>
              <a:t>, “Extracting analyzing and visualizing triangle k-core motifs within networks,” in ICDE, 2012, pp. </a:t>
            </a:r>
          </a:p>
          <a:p>
            <a:pPr marL="0" indent="0">
              <a:buNone/>
            </a:pPr>
            <a:r>
              <a:rPr lang="en-US" altLang="zh-CN" sz="1200" dirty="0">
                <a:latin typeface="+mn-lt"/>
              </a:rPr>
              <a:t>1049–1060. </a:t>
            </a:r>
          </a:p>
          <a:p>
            <a:pPr marL="0" indent="0">
              <a:buNone/>
            </a:pPr>
            <a:r>
              <a:rPr lang="en-US" altLang="zh-CN" sz="1200" dirty="0">
                <a:latin typeface="+mn-lt"/>
              </a:rPr>
              <a:t>[25]  </a:t>
            </a:r>
            <a:r>
              <a:rPr lang="en-US" altLang="zh-CN" sz="1200" dirty="0" err="1">
                <a:latin typeface="+mn-lt"/>
              </a:rPr>
              <a:t>A.E.Sariyu</a:t>
            </a:r>
            <a:r>
              <a:rPr lang="en-US" altLang="zh-CN" sz="1200" dirty="0">
                <a:latin typeface="+mn-lt"/>
              </a:rPr>
              <a:t> ̈</a:t>
            </a:r>
            <a:r>
              <a:rPr lang="en-US" altLang="zh-CN" sz="1200" dirty="0" err="1">
                <a:latin typeface="+mn-lt"/>
              </a:rPr>
              <a:t>ceandA.Pinar,“Fast</a:t>
            </a:r>
            <a:r>
              <a:rPr lang="zh-CN" altLang="en-US" sz="1200" dirty="0">
                <a:latin typeface="+mn-lt"/>
              </a:rPr>
              <a:t> </a:t>
            </a:r>
            <a:r>
              <a:rPr lang="en-US" altLang="zh-CN" sz="1200" dirty="0">
                <a:latin typeface="+mn-lt"/>
              </a:rPr>
              <a:t>hierarchy</a:t>
            </a:r>
            <a:r>
              <a:rPr lang="zh-CN" altLang="en-US" sz="1200" dirty="0">
                <a:latin typeface="+mn-lt"/>
              </a:rPr>
              <a:t> </a:t>
            </a:r>
            <a:r>
              <a:rPr lang="en-US" altLang="zh-CN" sz="1200" dirty="0">
                <a:latin typeface="+mn-lt"/>
              </a:rPr>
              <a:t>construction</a:t>
            </a:r>
            <a:r>
              <a:rPr lang="zh-CN" altLang="en-US" sz="1200" dirty="0">
                <a:latin typeface="+mn-lt"/>
              </a:rPr>
              <a:t> </a:t>
            </a:r>
            <a:r>
              <a:rPr lang="en-US" altLang="zh-CN" sz="1200" dirty="0">
                <a:latin typeface="+mn-lt"/>
              </a:rPr>
              <a:t>for</a:t>
            </a:r>
            <a:r>
              <a:rPr lang="zh-CN" altLang="en-US" sz="1200" dirty="0">
                <a:latin typeface="+mn-lt"/>
              </a:rPr>
              <a:t> </a:t>
            </a:r>
            <a:r>
              <a:rPr lang="en-US" altLang="zh-CN" sz="1200" dirty="0">
                <a:latin typeface="+mn-lt"/>
              </a:rPr>
              <a:t>dense </a:t>
            </a:r>
            <a:r>
              <a:rPr lang="en-US" altLang="zh-CN" sz="1200" dirty="0" err="1">
                <a:latin typeface="+mn-lt"/>
              </a:rPr>
              <a:t>subgraphs</a:t>
            </a:r>
            <a:r>
              <a:rPr lang="en-US" altLang="zh-CN" sz="1200" dirty="0">
                <a:latin typeface="+mn-lt"/>
              </a:rPr>
              <a:t>,” PVLDB, vol. 10, no. 3, pp. 97–108, 2016. </a:t>
            </a:r>
          </a:p>
          <a:p>
            <a:pPr marL="0" indent="0">
              <a:buNone/>
            </a:pPr>
            <a:r>
              <a:rPr lang="en-US" altLang="zh-CN" sz="1200" dirty="0">
                <a:latin typeface="+mn-lt"/>
              </a:rPr>
              <a:t>[26]  X.HuangandL.V.S.</a:t>
            </a:r>
            <a:r>
              <a:rPr lang="en-US" altLang="zh-CN" sz="1200" dirty="0" err="1">
                <a:latin typeface="+mn-lt"/>
              </a:rPr>
              <a:t>Lakshmanan</a:t>
            </a:r>
            <a:r>
              <a:rPr lang="en-US" altLang="zh-CN" sz="1200" dirty="0">
                <a:latin typeface="+mn-lt"/>
              </a:rPr>
              <a:t>,“Attribute-driven</a:t>
            </a:r>
            <a:r>
              <a:rPr lang="zh-CN" altLang="en-US" sz="1200" dirty="0">
                <a:latin typeface="+mn-lt"/>
              </a:rPr>
              <a:t> </a:t>
            </a:r>
            <a:r>
              <a:rPr lang="en-US" altLang="zh-CN" sz="1200" dirty="0">
                <a:latin typeface="+mn-lt"/>
              </a:rPr>
              <a:t>community </a:t>
            </a:r>
            <a:r>
              <a:rPr lang="zh-CN" altLang="zh-CN" sz="1200" dirty="0">
                <a:latin typeface="+mn-lt"/>
              </a:rPr>
              <a:t> </a:t>
            </a:r>
            <a:r>
              <a:rPr lang="en-US" altLang="zh-CN" sz="1200" dirty="0">
                <a:latin typeface="+mn-lt"/>
              </a:rPr>
              <a:t>search,” PVLDB, vol. 10, no. 9, pp. 949–960, 2017. </a:t>
            </a:r>
          </a:p>
          <a:p>
            <a:pPr marL="0" indent="0">
              <a:buNone/>
            </a:pPr>
            <a:r>
              <a:rPr lang="en-US" altLang="zh-CN" sz="1200" dirty="0">
                <a:latin typeface="+mn-lt"/>
              </a:rPr>
              <a:t>[27]  K. </a:t>
            </a:r>
            <a:r>
              <a:rPr lang="en-US" altLang="zh-CN" sz="1200" dirty="0" err="1">
                <a:latin typeface="+mn-lt"/>
              </a:rPr>
              <a:t>Mehlhorn</a:t>
            </a:r>
            <a:r>
              <a:rPr lang="en-US" altLang="zh-CN" sz="1200" dirty="0">
                <a:latin typeface="+mn-lt"/>
              </a:rPr>
              <a:t>, “A faster approximation algorithm for the </a:t>
            </a:r>
            <a:r>
              <a:rPr lang="en-US" altLang="zh-CN" sz="1200" dirty="0" err="1">
                <a:latin typeface="+mn-lt"/>
              </a:rPr>
              <a:t>steiner</a:t>
            </a:r>
            <a:r>
              <a:rPr lang="en-US" altLang="zh-CN" sz="1200" dirty="0">
                <a:latin typeface="+mn-lt"/>
              </a:rPr>
              <a:t> problem in graphs,” Inf. Process. </a:t>
            </a:r>
            <a:r>
              <a:rPr lang="en-US" altLang="zh-CN" sz="1200" dirty="0" err="1">
                <a:latin typeface="+mn-lt"/>
              </a:rPr>
              <a:t>Lett</a:t>
            </a:r>
            <a:r>
              <a:rPr lang="en-US" altLang="zh-CN" sz="1200" dirty="0">
                <a:latin typeface="+mn-lt"/>
              </a:rPr>
              <a:t>., vol. 27, no. 3, pp. 125–128, 1988. </a:t>
            </a:r>
          </a:p>
          <a:p>
            <a:pPr marL="0" indent="0">
              <a:buNone/>
            </a:pPr>
            <a:r>
              <a:rPr lang="en-US" altLang="zh-CN" sz="1200" dirty="0">
                <a:latin typeface="+mn-lt"/>
              </a:rPr>
              <a:t>[28]  N. Chiba and T. </a:t>
            </a:r>
            <a:r>
              <a:rPr lang="en-US" altLang="zh-CN" sz="1200" dirty="0" err="1">
                <a:latin typeface="+mn-lt"/>
              </a:rPr>
              <a:t>Nishizeki</a:t>
            </a:r>
            <a:r>
              <a:rPr lang="en-US" altLang="zh-CN" sz="1200" dirty="0">
                <a:latin typeface="+mn-lt"/>
              </a:rPr>
              <a:t>, “</a:t>
            </a:r>
            <a:r>
              <a:rPr lang="en-US" altLang="zh-CN" sz="1200" dirty="0" err="1">
                <a:latin typeface="+mn-lt"/>
              </a:rPr>
              <a:t>Arboricity</a:t>
            </a:r>
            <a:r>
              <a:rPr lang="en-US" altLang="zh-CN" sz="1200" dirty="0">
                <a:latin typeface="+mn-lt"/>
              </a:rPr>
              <a:t> and </a:t>
            </a:r>
            <a:r>
              <a:rPr lang="en-US" altLang="zh-CN" sz="1200" dirty="0" err="1">
                <a:latin typeface="+mn-lt"/>
              </a:rPr>
              <a:t>subgraph</a:t>
            </a:r>
            <a:r>
              <a:rPr lang="en-US" altLang="zh-CN" sz="1200" dirty="0">
                <a:latin typeface="+mn-lt"/>
              </a:rPr>
              <a:t> listing </a:t>
            </a:r>
            <a:r>
              <a:rPr lang="zh-CN" altLang="zh-CN" sz="1200" dirty="0">
                <a:latin typeface="+mn-lt"/>
              </a:rPr>
              <a:t> </a:t>
            </a:r>
            <a:r>
              <a:rPr lang="en-US" altLang="zh-CN" sz="1200" dirty="0">
                <a:latin typeface="+mn-lt"/>
              </a:rPr>
              <a:t>algorithms,” SIAM J. </a:t>
            </a:r>
            <a:r>
              <a:rPr lang="en-US" altLang="zh-CN" sz="1200" dirty="0" err="1">
                <a:latin typeface="+mn-lt"/>
              </a:rPr>
              <a:t>Comput</a:t>
            </a:r>
            <a:r>
              <a:rPr lang="en-US" altLang="zh-CN" sz="1200" dirty="0">
                <a:latin typeface="+mn-lt"/>
              </a:rPr>
              <a:t>., vol. 14, no. 1, pp. 210–223, 1985. </a:t>
            </a:r>
          </a:p>
          <a:p>
            <a:pPr marL="0" indent="0">
              <a:buNone/>
            </a:pPr>
            <a:r>
              <a:rPr lang="en-US" altLang="zh-CN" sz="1200" dirty="0">
                <a:latin typeface="+mn-lt"/>
              </a:rPr>
              <a:t>[29]  B. Ding, J. X. Yu, S. Wang, L. Qin, X. Zhang, and X. Lin, “Finding top-k min-cost connected trees in databases,” in ICDE, 2007, pp. 836–845. </a:t>
            </a:r>
          </a:p>
          <a:p>
            <a:pPr marL="0" indent="0">
              <a:buNone/>
            </a:pPr>
            <a:r>
              <a:rPr lang="en-US" altLang="zh-CN" sz="1200" dirty="0">
                <a:latin typeface="+mn-lt"/>
              </a:rPr>
              <a:t>[30]  K. </a:t>
            </a:r>
            <a:r>
              <a:rPr lang="en-US" altLang="zh-CN" sz="1200" dirty="0" err="1">
                <a:latin typeface="+mn-lt"/>
              </a:rPr>
              <a:t>Golenberg</a:t>
            </a:r>
            <a:r>
              <a:rPr lang="en-US" altLang="zh-CN" sz="1200" dirty="0">
                <a:latin typeface="+mn-lt"/>
              </a:rPr>
              <a:t>, B. </a:t>
            </a:r>
            <a:r>
              <a:rPr lang="en-US" altLang="zh-CN" sz="1200" dirty="0" err="1">
                <a:latin typeface="+mn-lt"/>
              </a:rPr>
              <a:t>Kimelfeld</a:t>
            </a:r>
            <a:r>
              <a:rPr lang="en-US" altLang="zh-CN" sz="1200" dirty="0">
                <a:latin typeface="+mn-lt"/>
              </a:rPr>
              <a:t>, and Y. </a:t>
            </a:r>
            <a:r>
              <a:rPr lang="en-US" altLang="zh-CN" sz="1200" dirty="0" err="1">
                <a:latin typeface="+mn-lt"/>
              </a:rPr>
              <a:t>Sagiv</a:t>
            </a:r>
            <a:r>
              <a:rPr lang="en-US" altLang="zh-CN" sz="1200" dirty="0">
                <a:latin typeface="+mn-lt"/>
              </a:rPr>
              <a:t>, “Keyword proximity search in complex data graphs,” in SIGMOD, 2008, pp. 927–940. </a:t>
            </a:r>
          </a:p>
          <a:p>
            <a:pPr marL="0" indent="0">
              <a:buNone/>
            </a:pPr>
            <a:r>
              <a:rPr lang="en-US" altLang="zh-CN" sz="1200" dirty="0">
                <a:latin typeface="+mn-lt"/>
              </a:rPr>
              <a:t>[31]  G. </a:t>
            </a:r>
            <a:r>
              <a:rPr lang="en-US" altLang="zh-CN" sz="1200" dirty="0" err="1">
                <a:latin typeface="+mn-lt"/>
              </a:rPr>
              <a:t>Kasneci</a:t>
            </a:r>
            <a:r>
              <a:rPr lang="en-US" altLang="zh-CN" sz="1200" dirty="0">
                <a:latin typeface="+mn-lt"/>
              </a:rPr>
              <a:t>, M. </a:t>
            </a:r>
            <a:r>
              <a:rPr lang="en-US" altLang="zh-CN" sz="1200" dirty="0" err="1">
                <a:latin typeface="+mn-lt"/>
              </a:rPr>
              <a:t>Ramanath</a:t>
            </a:r>
            <a:r>
              <a:rPr lang="en-US" altLang="zh-CN" sz="1200" dirty="0">
                <a:latin typeface="+mn-lt"/>
              </a:rPr>
              <a:t>, M. </a:t>
            </a:r>
            <a:r>
              <a:rPr lang="en-US" altLang="zh-CN" sz="1200" dirty="0" err="1">
                <a:latin typeface="+mn-lt"/>
              </a:rPr>
              <a:t>Sozio</a:t>
            </a:r>
            <a:r>
              <a:rPr lang="en-US" altLang="zh-CN" sz="1200" dirty="0">
                <a:latin typeface="+mn-lt"/>
              </a:rPr>
              <a:t>, F. M. </a:t>
            </a:r>
            <a:r>
              <a:rPr lang="en-US" altLang="zh-CN" sz="1200" dirty="0" err="1">
                <a:latin typeface="+mn-lt"/>
              </a:rPr>
              <a:t>Suchanek</a:t>
            </a:r>
            <a:r>
              <a:rPr lang="en-US" altLang="zh-CN" sz="1200" dirty="0">
                <a:latin typeface="+mn-lt"/>
              </a:rPr>
              <a:t>, and G. </a:t>
            </a:r>
            <a:r>
              <a:rPr lang="en-US" altLang="zh-CN" sz="1200" dirty="0" err="1">
                <a:latin typeface="+mn-lt"/>
              </a:rPr>
              <a:t>Weikum</a:t>
            </a:r>
            <a:r>
              <a:rPr lang="en-US" altLang="zh-CN" sz="1200" dirty="0">
                <a:latin typeface="+mn-lt"/>
              </a:rPr>
              <a:t>, “STAR: </a:t>
            </a:r>
            <a:r>
              <a:rPr lang="en-US" altLang="zh-CN" sz="1200" dirty="0" err="1">
                <a:latin typeface="+mn-lt"/>
              </a:rPr>
              <a:t>steiner</a:t>
            </a:r>
            <a:r>
              <a:rPr lang="en-US" altLang="zh-CN" sz="1200" dirty="0">
                <a:latin typeface="+mn-lt"/>
              </a:rPr>
              <a:t>-tree approximation in relationship graphs,” in ICDE, 2009, pp. 868–879. </a:t>
            </a:r>
          </a:p>
          <a:p>
            <a:pPr marL="0" indent="0">
              <a:buNone/>
            </a:pPr>
            <a:r>
              <a:rPr lang="en-US" altLang="zh-CN" sz="1200" dirty="0">
                <a:latin typeface="+mn-lt"/>
              </a:rPr>
              <a:t>[32]  R. Li, L. Qin, J. X. Yu, and R. Mao, “Efficient and progressive group </a:t>
            </a:r>
            <a:r>
              <a:rPr lang="en-US" altLang="zh-CN" sz="1200" dirty="0" err="1">
                <a:latin typeface="+mn-lt"/>
              </a:rPr>
              <a:t>steiner</a:t>
            </a:r>
            <a:r>
              <a:rPr lang="en-US" altLang="zh-CN" sz="1200" dirty="0">
                <a:latin typeface="+mn-lt"/>
              </a:rPr>
              <a:t> tree search,” in SIGMOD, 2016, pp. 91–106. </a:t>
            </a:r>
          </a:p>
          <a:p>
            <a:pPr marL="0" indent="0">
              <a:buNone/>
            </a:pPr>
            <a:r>
              <a:rPr lang="en-US" altLang="zh-CN" sz="1200" dirty="0">
                <a:latin typeface="+mn-lt"/>
              </a:rPr>
              <a:t>[33]  M. </a:t>
            </a:r>
            <a:r>
              <a:rPr lang="en-US" altLang="zh-CN" sz="1200" dirty="0" err="1">
                <a:latin typeface="+mn-lt"/>
              </a:rPr>
              <a:t>Xie</a:t>
            </a:r>
            <a:r>
              <a:rPr lang="en-US" altLang="zh-CN" sz="1200" dirty="0">
                <a:latin typeface="+mn-lt"/>
              </a:rPr>
              <a:t>, S. S. </a:t>
            </a:r>
            <a:r>
              <a:rPr lang="en-US" altLang="zh-CN" sz="1200" dirty="0" err="1">
                <a:latin typeface="+mn-lt"/>
              </a:rPr>
              <a:t>Bhowmick</a:t>
            </a:r>
            <a:r>
              <a:rPr lang="en-US" altLang="zh-CN" sz="1200" dirty="0">
                <a:latin typeface="+mn-lt"/>
              </a:rPr>
              <a:t>, G. Cong, and Q. Wang, “PANDA: toward partial topology-based search on large networks in a single machine,” VLDB J., vol. 26, no. 2, pp. 203–228, 2017. [Online]. Available: https://</a:t>
            </a:r>
            <a:r>
              <a:rPr lang="en-US" altLang="zh-CN" sz="1200" dirty="0" err="1">
                <a:latin typeface="+mn-lt"/>
              </a:rPr>
              <a:t>doi.org</a:t>
            </a:r>
            <a:r>
              <a:rPr lang="en-US" altLang="zh-CN" sz="1200" dirty="0">
                <a:latin typeface="+mn-lt"/>
              </a:rPr>
              <a:t>/10.1007/s00778-016-0447-0 </a:t>
            </a:r>
          </a:p>
          <a:p>
            <a:pPr marL="0" indent="0">
              <a:buNone/>
            </a:pPr>
            <a:r>
              <a:rPr lang="en-US" altLang="zh-CN" sz="1200" dirty="0">
                <a:latin typeface="+mn-lt"/>
              </a:rPr>
              <a:t>[34]  S.Yang,Y.Wu,H.Sun,andX.Yan,“</a:t>
            </a:r>
            <a:r>
              <a:rPr lang="en-US" altLang="zh-CN" sz="1200" dirty="0" err="1">
                <a:latin typeface="+mn-lt"/>
              </a:rPr>
              <a:t>Schemaless</a:t>
            </a:r>
            <a:r>
              <a:rPr lang="zh-CN" altLang="en-US" sz="1200" dirty="0">
                <a:latin typeface="+mn-lt"/>
              </a:rPr>
              <a:t> </a:t>
            </a:r>
            <a:r>
              <a:rPr lang="en-US" altLang="zh-CN" sz="1200" dirty="0">
                <a:latin typeface="+mn-lt"/>
              </a:rPr>
              <a:t>and</a:t>
            </a:r>
            <a:r>
              <a:rPr lang="zh-CN" altLang="en-US" sz="1200" dirty="0">
                <a:latin typeface="+mn-lt"/>
              </a:rPr>
              <a:t> </a:t>
            </a:r>
            <a:r>
              <a:rPr lang="en-US" altLang="zh-CN" sz="1200" dirty="0" err="1">
                <a:latin typeface="+mn-lt"/>
              </a:rPr>
              <a:t>structureless</a:t>
            </a:r>
            <a:r>
              <a:rPr lang="en-US" altLang="zh-CN" sz="1200" dirty="0">
                <a:latin typeface="+mn-lt"/>
              </a:rPr>
              <a:t> graph querying,” PVLDB, vol. 7, no. 7, pp. 565–576, 2014. [Online]. </a:t>
            </a:r>
          </a:p>
          <a:p>
            <a:pPr marL="0" indent="0">
              <a:buNone/>
            </a:pPr>
            <a:r>
              <a:rPr lang="en-US" altLang="zh-CN" sz="1200" dirty="0">
                <a:latin typeface="+mn-lt"/>
              </a:rPr>
              <a:t>Available: http://</a:t>
            </a:r>
            <a:r>
              <a:rPr lang="en-US" altLang="zh-CN" sz="1200" dirty="0" err="1">
                <a:latin typeface="+mn-lt"/>
              </a:rPr>
              <a:t>www.vldb.org</a:t>
            </a:r>
            <a:r>
              <a:rPr lang="en-US" altLang="zh-CN" sz="1200" dirty="0">
                <a:latin typeface="+mn-lt"/>
              </a:rPr>
              <a:t>/</a:t>
            </a:r>
            <a:r>
              <a:rPr lang="en-US" altLang="zh-CN" sz="1200" dirty="0" err="1">
                <a:latin typeface="+mn-lt"/>
              </a:rPr>
              <a:t>pvldb</a:t>
            </a:r>
            <a:r>
              <a:rPr lang="en-US" altLang="zh-CN" sz="1200" dirty="0">
                <a:latin typeface="+mn-lt"/>
              </a:rPr>
              <a:t>/vol7/p565-yang.pdf </a:t>
            </a:r>
          </a:p>
        </p:txBody>
      </p:sp>
    </p:spTree>
    <p:extLst>
      <p:ext uri="{BB962C8B-B14F-4D97-AF65-F5344CB8AC3E}">
        <p14:creationId xmlns:p14="http://schemas.microsoft.com/office/powerpoint/2010/main" val="38978081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latin typeface="Candara"/>
                <a:cs typeface="Candara"/>
              </a:rPr>
              <a:t>Subgraph</a:t>
            </a:r>
            <a:r>
              <a:rPr lang="zh-CN" altLang="en-US" dirty="0" smtClean="0">
                <a:latin typeface="Candara"/>
                <a:cs typeface="Candara"/>
              </a:rPr>
              <a:t> </a:t>
            </a:r>
            <a:r>
              <a:rPr lang="en-US" altLang="zh-CN" dirty="0" smtClean="0">
                <a:latin typeface="Candara"/>
                <a:cs typeface="Candara"/>
              </a:rPr>
              <a:t>containment </a:t>
            </a:r>
            <a:r>
              <a:rPr lang="en-US" altLang="zh-CN" dirty="0">
                <a:latin typeface="Candara"/>
                <a:cs typeface="Candara"/>
              </a:rPr>
              <a:t>s</a:t>
            </a:r>
            <a:r>
              <a:rPr lang="en-US" altLang="zh-CN" dirty="0" smtClean="0">
                <a:latin typeface="Candara"/>
                <a:cs typeface="Candara"/>
              </a:rPr>
              <a:t>earch</a:t>
            </a:r>
            <a:endParaRPr lang="zh-CN" altLang="en-US" dirty="0">
              <a:latin typeface="Candara"/>
              <a:cs typeface="Candara"/>
            </a:endParaRPr>
          </a:p>
        </p:txBody>
      </p:sp>
      <p:sp>
        <p:nvSpPr>
          <p:cNvPr id="3" name="内容占位符 2"/>
          <p:cNvSpPr>
            <a:spLocks noGrp="1"/>
          </p:cNvSpPr>
          <p:nvPr>
            <p:ph idx="1"/>
          </p:nvPr>
        </p:nvSpPr>
        <p:spPr/>
        <p:txBody>
          <a:bodyPr>
            <a:normAutofit/>
          </a:bodyPr>
          <a:lstStyle/>
          <a:p>
            <a:pPr algn="just">
              <a:defRPr/>
            </a:pPr>
            <a:r>
              <a:rPr lang="en-US" altLang="zh-CN" dirty="0" smtClean="0">
                <a:latin typeface="Candara"/>
                <a:cs typeface="Candara"/>
              </a:rPr>
              <a:t>Given</a:t>
            </a:r>
            <a:r>
              <a:rPr lang="zh-CN" altLang="en-US" dirty="0" smtClean="0">
                <a:latin typeface="Candara"/>
                <a:cs typeface="Candara"/>
              </a:rPr>
              <a:t> </a:t>
            </a:r>
            <a:r>
              <a:rPr lang="en-US" altLang="zh-CN" dirty="0" smtClean="0">
                <a:latin typeface="Candara"/>
                <a:cs typeface="Candara"/>
              </a:rPr>
              <a:t>a</a:t>
            </a:r>
            <a:r>
              <a:rPr lang="zh-CN" altLang="en-US" dirty="0" smtClean="0">
                <a:latin typeface="Candara"/>
                <a:cs typeface="Candara"/>
              </a:rPr>
              <a:t> </a:t>
            </a:r>
            <a:r>
              <a:rPr lang="en-US" altLang="zh-CN" dirty="0" smtClean="0">
                <a:latin typeface="Candara"/>
                <a:cs typeface="Candara"/>
              </a:rPr>
              <a:t>graph</a:t>
            </a:r>
            <a:r>
              <a:rPr lang="zh-CN" altLang="en-US" dirty="0" smtClean="0">
                <a:latin typeface="Candara"/>
                <a:cs typeface="Candara"/>
              </a:rPr>
              <a:t> </a:t>
            </a:r>
            <a:r>
              <a:rPr lang="en-US" altLang="zh-CN" dirty="0" smtClean="0">
                <a:latin typeface="Candara"/>
                <a:cs typeface="Candara"/>
              </a:rPr>
              <a:t>database</a:t>
            </a:r>
            <a:r>
              <a:rPr lang="zh-CN" altLang="en-US" dirty="0" smtClean="0">
                <a:latin typeface="Candara"/>
                <a:cs typeface="Candara"/>
              </a:rPr>
              <a:t> </a:t>
            </a:r>
            <a:r>
              <a:rPr lang="en-US" altLang="zh-CN" dirty="0" smtClean="0">
                <a:solidFill>
                  <a:srgbClr val="0000FF"/>
                </a:solidFill>
                <a:latin typeface="Candara"/>
                <a:cs typeface="Candara"/>
              </a:rPr>
              <a:t>D</a:t>
            </a:r>
            <a:r>
              <a:rPr lang="zh-CN" altLang="en-US" dirty="0" smtClean="0">
                <a:latin typeface="Candara"/>
                <a:cs typeface="Candara"/>
              </a:rPr>
              <a:t> </a:t>
            </a:r>
            <a:r>
              <a:rPr lang="en-US" altLang="zh-CN" dirty="0" smtClean="0">
                <a:latin typeface="Candara"/>
                <a:cs typeface="Candara"/>
              </a:rPr>
              <a:t>and</a:t>
            </a:r>
            <a:r>
              <a:rPr lang="zh-CN" altLang="en-US" dirty="0" smtClean="0">
                <a:latin typeface="Candara"/>
                <a:cs typeface="Candara"/>
              </a:rPr>
              <a:t> </a:t>
            </a:r>
            <a:r>
              <a:rPr lang="en-US" altLang="zh-CN" dirty="0" smtClean="0">
                <a:latin typeface="Candara"/>
                <a:cs typeface="Candara"/>
              </a:rPr>
              <a:t>a</a:t>
            </a:r>
            <a:r>
              <a:rPr lang="zh-CN" altLang="en-US" dirty="0" smtClean="0">
                <a:latin typeface="Candara"/>
                <a:cs typeface="Candara"/>
              </a:rPr>
              <a:t> </a:t>
            </a:r>
            <a:r>
              <a:rPr lang="en-US" altLang="zh-CN" dirty="0" smtClean="0">
                <a:latin typeface="Candara"/>
                <a:cs typeface="Candara"/>
              </a:rPr>
              <a:t>query</a:t>
            </a:r>
            <a:r>
              <a:rPr lang="zh-CN" altLang="en-US" dirty="0" smtClean="0">
                <a:latin typeface="Candara"/>
                <a:cs typeface="Candara"/>
              </a:rPr>
              <a:t> </a:t>
            </a:r>
            <a:r>
              <a:rPr lang="en-US" altLang="zh-CN" dirty="0" smtClean="0">
                <a:latin typeface="Candara"/>
                <a:cs typeface="Candara"/>
              </a:rPr>
              <a:t>graph</a:t>
            </a:r>
            <a:r>
              <a:rPr lang="zh-CN" altLang="en-US" dirty="0" smtClean="0">
                <a:latin typeface="Candara"/>
                <a:cs typeface="Candara"/>
              </a:rPr>
              <a:t> </a:t>
            </a:r>
            <a:r>
              <a:rPr lang="en-US" altLang="zh-CN" dirty="0" smtClean="0">
                <a:solidFill>
                  <a:srgbClr val="0000FF"/>
                </a:solidFill>
                <a:latin typeface="Candara"/>
                <a:cs typeface="Candara"/>
              </a:rPr>
              <a:t>q</a:t>
            </a:r>
            <a:r>
              <a:rPr lang="en-US" altLang="zh-CN" dirty="0" smtClean="0">
                <a:latin typeface="Candara"/>
                <a:cs typeface="Candara"/>
              </a:rPr>
              <a:t>,</a:t>
            </a:r>
            <a:r>
              <a:rPr lang="zh-CN" altLang="en-US" dirty="0" smtClean="0">
                <a:latin typeface="Candara"/>
                <a:cs typeface="Candara"/>
              </a:rPr>
              <a:t> </a:t>
            </a:r>
            <a:r>
              <a:rPr lang="en-US" altLang="zh-CN" dirty="0">
                <a:latin typeface="Candara"/>
                <a:cs typeface="Candara"/>
              </a:rPr>
              <a:t>r</a:t>
            </a:r>
            <a:r>
              <a:rPr lang="en-US" altLang="zh-CN" dirty="0" smtClean="0">
                <a:latin typeface="Candara"/>
                <a:cs typeface="Candara"/>
              </a:rPr>
              <a:t>etrieves </a:t>
            </a:r>
            <a:r>
              <a:rPr lang="en-US" altLang="zh-CN" dirty="0">
                <a:latin typeface="Candara"/>
                <a:cs typeface="Candara"/>
              </a:rPr>
              <a:t>all </a:t>
            </a:r>
            <a:r>
              <a:rPr lang="en-US" altLang="zh-CN" dirty="0" smtClean="0">
                <a:latin typeface="Candara"/>
                <a:cs typeface="Candara"/>
              </a:rPr>
              <a:t>graphs</a:t>
            </a:r>
            <a:r>
              <a:rPr lang="zh-CN" altLang="en-US" dirty="0" smtClean="0">
                <a:latin typeface="Candara"/>
                <a:cs typeface="Candara"/>
              </a:rPr>
              <a:t> </a:t>
            </a:r>
            <a:r>
              <a:rPr lang="en-US" altLang="zh-CN" dirty="0" smtClean="0">
                <a:latin typeface="Candara"/>
                <a:cs typeface="Candara"/>
              </a:rPr>
              <a:t>that</a:t>
            </a:r>
            <a:r>
              <a:rPr lang="zh-CN" altLang="en-US" dirty="0" smtClean="0">
                <a:latin typeface="Candara"/>
                <a:cs typeface="Candara"/>
              </a:rPr>
              <a:t> </a:t>
            </a:r>
            <a:r>
              <a:rPr lang="en-US" altLang="zh-CN" dirty="0" smtClean="0">
                <a:latin typeface="Candara"/>
                <a:cs typeface="Candara"/>
              </a:rPr>
              <a:t>containing</a:t>
            </a:r>
            <a:r>
              <a:rPr lang="zh-CN" altLang="en-US" dirty="0" smtClean="0">
                <a:latin typeface="Candara"/>
                <a:cs typeface="Candara"/>
              </a:rPr>
              <a:t> </a:t>
            </a:r>
            <a:r>
              <a:rPr lang="en-US" altLang="zh-CN" dirty="0">
                <a:latin typeface="Candara"/>
                <a:cs typeface="Candara"/>
              </a:rPr>
              <a:t>q</a:t>
            </a:r>
            <a:r>
              <a:rPr lang="en-US" altLang="zh-CN" dirty="0" smtClean="0">
                <a:latin typeface="Candara"/>
                <a:cs typeface="Candara"/>
              </a:rPr>
              <a:t> </a:t>
            </a:r>
            <a:r>
              <a:rPr lang="en-US" altLang="zh-CN" dirty="0">
                <a:latin typeface="Candara"/>
                <a:cs typeface="Candara"/>
              </a:rPr>
              <a:t>from </a:t>
            </a:r>
            <a:r>
              <a:rPr lang="en-US" altLang="zh-CN" dirty="0" smtClean="0">
                <a:latin typeface="Candara"/>
                <a:cs typeface="Candara"/>
              </a:rPr>
              <a:t>D.</a:t>
            </a:r>
          </a:p>
          <a:p>
            <a:pPr lvl="1" algn="just"/>
            <a:r>
              <a:rPr lang="en-US" altLang="zh-CN" dirty="0" err="1">
                <a:latin typeface="Candara"/>
                <a:cs typeface="Candara"/>
              </a:rPr>
              <a:t>S</a:t>
            </a:r>
            <a:r>
              <a:rPr lang="en-US" altLang="zh-CN" dirty="0" err="1" smtClean="0">
                <a:latin typeface="Candara"/>
                <a:cs typeface="Candara"/>
              </a:rPr>
              <a:t>ubgraph</a:t>
            </a:r>
            <a:r>
              <a:rPr lang="en-US" altLang="zh-CN" dirty="0" smtClean="0">
                <a:latin typeface="Candara"/>
                <a:cs typeface="Candara"/>
              </a:rPr>
              <a:t> isomorphism</a:t>
            </a:r>
            <a:r>
              <a:rPr lang="zh-CN" altLang="en-US" dirty="0" smtClean="0">
                <a:latin typeface="Candara"/>
                <a:cs typeface="Candara"/>
              </a:rPr>
              <a:t> </a:t>
            </a:r>
            <a:r>
              <a:rPr lang="en-US" altLang="zh-CN" dirty="0" smtClean="0">
                <a:latin typeface="Candara"/>
                <a:cs typeface="Candara"/>
              </a:rPr>
              <a:t>is</a:t>
            </a:r>
            <a:r>
              <a:rPr lang="zh-CN" altLang="en-US" dirty="0" smtClean="0">
                <a:latin typeface="Candara"/>
                <a:cs typeface="Candara"/>
              </a:rPr>
              <a:t> </a:t>
            </a:r>
            <a:r>
              <a:rPr lang="en-US" altLang="zh-CN" dirty="0" smtClean="0">
                <a:latin typeface="Candara"/>
                <a:cs typeface="Candara"/>
              </a:rPr>
              <a:t>to</a:t>
            </a:r>
            <a:r>
              <a:rPr lang="zh-CN" altLang="en-US" dirty="0" smtClean="0">
                <a:latin typeface="Candara"/>
                <a:cs typeface="Candara"/>
              </a:rPr>
              <a:t> </a:t>
            </a:r>
            <a:r>
              <a:rPr lang="en-US" altLang="zh-CN" dirty="0" smtClean="0">
                <a:ea typeface="ＭＳ Ｐゴシック" pitchFamily="-107" charset="-128"/>
                <a:cs typeface="ＭＳ Ｐゴシック" pitchFamily="-107" charset="-128"/>
              </a:rPr>
              <a:t>determine </a:t>
            </a:r>
            <a:r>
              <a:rPr lang="en-US" altLang="zh-CN" dirty="0">
                <a:ea typeface="ＭＳ Ｐゴシック" pitchFamily="-107" charset="-128"/>
                <a:cs typeface="ＭＳ Ｐゴシック" pitchFamily="-107" charset="-128"/>
              </a:rPr>
              <a:t>whether </a:t>
            </a:r>
            <a:r>
              <a:rPr lang="en-US" altLang="zh-CN" dirty="0" err="1" smtClean="0">
                <a:ea typeface="ＭＳ Ｐゴシック" pitchFamily="-107" charset="-128"/>
                <a:cs typeface="ＭＳ Ｐゴシック" pitchFamily="-107" charset="-128"/>
              </a:rPr>
              <a:t>g</a:t>
            </a:r>
            <a:r>
              <a:rPr lang="en-US" altLang="zh-CN" baseline="-25000" dirty="0" err="1" smtClean="0">
                <a:ea typeface="ＭＳ Ｐゴシック" pitchFamily="-107" charset="-128"/>
                <a:cs typeface="ＭＳ Ｐゴシック" pitchFamily="-107" charset="-128"/>
              </a:rPr>
              <a:t>i</a:t>
            </a:r>
            <a:r>
              <a:rPr lang="en-US" altLang="zh-CN" dirty="0" smtClean="0">
                <a:ea typeface="ＭＳ Ｐゴシック" pitchFamily="-107" charset="-128"/>
                <a:cs typeface="ＭＳ Ｐゴシック" pitchFamily="-107" charset="-128"/>
              </a:rPr>
              <a:t> </a:t>
            </a:r>
            <a:r>
              <a:rPr lang="en-US" altLang="zh-CN" dirty="0">
                <a:ea typeface="ＭＳ Ｐゴシック" pitchFamily="-107" charset="-128"/>
                <a:cs typeface="ＭＳ Ｐゴシック" pitchFamily="-107" charset="-128"/>
              </a:rPr>
              <a:t>contains a </a:t>
            </a:r>
            <a:r>
              <a:rPr lang="en-US" altLang="zh-CN" dirty="0" err="1">
                <a:ea typeface="ＭＳ Ｐゴシック" pitchFamily="-107" charset="-128"/>
                <a:cs typeface="ＭＳ Ｐゴシック" pitchFamily="-107" charset="-128"/>
              </a:rPr>
              <a:t>subgraph</a:t>
            </a:r>
            <a:r>
              <a:rPr lang="en-US" altLang="zh-CN" dirty="0">
                <a:ea typeface="ＭＳ Ｐゴシック" pitchFamily="-107" charset="-128"/>
                <a:cs typeface="ＭＳ Ｐゴシック" pitchFamily="-107" charset="-128"/>
              </a:rPr>
              <a:t> that is isomorphic to q.</a:t>
            </a:r>
          </a:p>
        </p:txBody>
      </p:sp>
      <p:sp>
        <p:nvSpPr>
          <p:cNvPr id="5" name="Oval 9"/>
          <p:cNvSpPr/>
          <p:nvPr/>
        </p:nvSpPr>
        <p:spPr>
          <a:xfrm>
            <a:off x="4681637" y="3769985"/>
            <a:ext cx="382587"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6" name="Oval 10"/>
          <p:cNvSpPr/>
          <p:nvPr/>
        </p:nvSpPr>
        <p:spPr>
          <a:xfrm>
            <a:off x="5521424" y="3769985"/>
            <a:ext cx="381000" cy="381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7" name="Oval 11"/>
          <p:cNvSpPr/>
          <p:nvPr/>
        </p:nvSpPr>
        <p:spPr>
          <a:xfrm>
            <a:off x="4681637" y="4836785"/>
            <a:ext cx="382587"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8" name="Oval 12"/>
          <p:cNvSpPr/>
          <p:nvPr/>
        </p:nvSpPr>
        <p:spPr>
          <a:xfrm>
            <a:off x="5521424" y="4836785"/>
            <a:ext cx="3810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9" name="Oval 13"/>
          <p:cNvSpPr/>
          <p:nvPr/>
        </p:nvSpPr>
        <p:spPr>
          <a:xfrm>
            <a:off x="7099820" y="3769985"/>
            <a:ext cx="381000"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10" name="Oval 14"/>
          <p:cNvSpPr/>
          <p:nvPr/>
        </p:nvSpPr>
        <p:spPr>
          <a:xfrm>
            <a:off x="7099820" y="4760585"/>
            <a:ext cx="381000"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11" name="Oval 15"/>
          <p:cNvSpPr/>
          <p:nvPr/>
        </p:nvSpPr>
        <p:spPr>
          <a:xfrm>
            <a:off x="7861820" y="3769985"/>
            <a:ext cx="382588" cy="381000"/>
          </a:xfrm>
          <a:prstGeom prst="ellipse">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12" name="Oval 16"/>
          <p:cNvSpPr/>
          <p:nvPr/>
        </p:nvSpPr>
        <p:spPr>
          <a:xfrm>
            <a:off x="7861820" y="4760585"/>
            <a:ext cx="382588"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13" name="Oval 17"/>
          <p:cNvSpPr/>
          <p:nvPr/>
        </p:nvSpPr>
        <p:spPr>
          <a:xfrm>
            <a:off x="755576" y="4992216"/>
            <a:ext cx="381000"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14" name="Oval 18"/>
          <p:cNvSpPr/>
          <p:nvPr/>
        </p:nvSpPr>
        <p:spPr>
          <a:xfrm>
            <a:off x="1365176" y="4230216"/>
            <a:ext cx="381000"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15" name="Oval 19"/>
          <p:cNvSpPr/>
          <p:nvPr/>
        </p:nvSpPr>
        <p:spPr>
          <a:xfrm>
            <a:off x="2314501" y="4306416"/>
            <a:ext cx="3810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cxnSp>
        <p:nvCxnSpPr>
          <p:cNvPr id="16" name="Straight Connector 21"/>
          <p:cNvCxnSpPr>
            <a:stCxn id="5" idx="4"/>
            <a:endCxn id="7" idx="0"/>
          </p:cNvCxnSpPr>
          <p:nvPr/>
        </p:nvCxnSpPr>
        <p:spPr>
          <a:xfrm>
            <a:off x="4873724" y="4150985"/>
            <a:ext cx="0" cy="685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23"/>
          <p:cNvCxnSpPr>
            <a:stCxn id="5" idx="6"/>
            <a:endCxn id="6" idx="2"/>
          </p:cNvCxnSpPr>
          <p:nvPr/>
        </p:nvCxnSpPr>
        <p:spPr>
          <a:xfrm>
            <a:off x="5064224" y="3960485"/>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25"/>
          <p:cNvCxnSpPr>
            <a:stCxn id="6" idx="4"/>
            <a:endCxn id="8" idx="0"/>
          </p:cNvCxnSpPr>
          <p:nvPr/>
        </p:nvCxnSpPr>
        <p:spPr>
          <a:xfrm>
            <a:off x="5711924" y="4150985"/>
            <a:ext cx="0" cy="685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27"/>
          <p:cNvCxnSpPr>
            <a:stCxn id="7" idx="6"/>
            <a:endCxn id="8" idx="2"/>
          </p:cNvCxnSpPr>
          <p:nvPr/>
        </p:nvCxnSpPr>
        <p:spPr>
          <a:xfrm>
            <a:off x="5064224" y="5027285"/>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29"/>
          <p:cNvCxnSpPr>
            <a:stCxn id="5" idx="5"/>
          </p:cNvCxnSpPr>
          <p:nvPr/>
        </p:nvCxnSpPr>
        <p:spPr>
          <a:xfrm>
            <a:off x="5007074" y="4095423"/>
            <a:ext cx="590550" cy="7413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31"/>
          <p:cNvCxnSpPr>
            <a:stCxn id="9" idx="4"/>
            <a:endCxn id="10" idx="0"/>
          </p:cNvCxnSpPr>
          <p:nvPr/>
        </p:nvCxnSpPr>
        <p:spPr>
          <a:xfrm>
            <a:off x="7290320" y="4150985"/>
            <a:ext cx="0" cy="609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33"/>
          <p:cNvCxnSpPr>
            <a:stCxn id="9" idx="6"/>
            <a:endCxn id="11" idx="2"/>
          </p:cNvCxnSpPr>
          <p:nvPr/>
        </p:nvCxnSpPr>
        <p:spPr>
          <a:xfrm>
            <a:off x="7480820" y="3960485"/>
            <a:ext cx="381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35"/>
          <p:cNvCxnSpPr>
            <a:stCxn id="11" idx="4"/>
            <a:endCxn id="12" idx="0"/>
          </p:cNvCxnSpPr>
          <p:nvPr/>
        </p:nvCxnSpPr>
        <p:spPr>
          <a:xfrm>
            <a:off x="8053908" y="4150985"/>
            <a:ext cx="0" cy="609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37"/>
          <p:cNvCxnSpPr>
            <a:stCxn id="14" idx="3"/>
          </p:cNvCxnSpPr>
          <p:nvPr/>
        </p:nvCxnSpPr>
        <p:spPr>
          <a:xfrm flipH="1">
            <a:off x="946076" y="4555654"/>
            <a:ext cx="474663" cy="4365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39"/>
          <p:cNvCxnSpPr>
            <a:stCxn id="14" idx="6"/>
            <a:endCxn id="15" idx="2"/>
          </p:cNvCxnSpPr>
          <p:nvPr/>
        </p:nvCxnSpPr>
        <p:spPr>
          <a:xfrm>
            <a:off x="1746176" y="4420716"/>
            <a:ext cx="568325" cy="7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41"/>
          <p:cNvCxnSpPr>
            <a:stCxn id="15" idx="4"/>
          </p:cNvCxnSpPr>
          <p:nvPr/>
        </p:nvCxnSpPr>
        <p:spPr>
          <a:xfrm flipH="1">
            <a:off x="1081014" y="4687416"/>
            <a:ext cx="1423987" cy="3603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064224" y="5446385"/>
            <a:ext cx="402645" cy="430887"/>
          </a:xfrm>
          <a:prstGeom prst="rect">
            <a:avLst/>
          </a:prstGeom>
          <a:noFill/>
        </p:spPr>
        <p:txBody>
          <a:bodyPr wrap="none">
            <a:spAutoFit/>
          </a:bodyPr>
          <a:lstStyle/>
          <a:p>
            <a:pPr>
              <a:defRPr/>
            </a:pPr>
            <a:r>
              <a:rPr lang="en-US" sz="2200" dirty="0">
                <a:solidFill>
                  <a:srgbClr val="0000FF"/>
                </a:solidFill>
                <a:latin typeface="Candara"/>
                <a:cs typeface="Candara"/>
              </a:rPr>
              <a:t>g</a:t>
            </a:r>
            <a:r>
              <a:rPr lang="en-US" sz="2200" baseline="-25000" dirty="0" smtClean="0">
                <a:solidFill>
                  <a:srgbClr val="0000FF"/>
                </a:solidFill>
                <a:latin typeface="Candara"/>
                <a:cs typeface="Candara"/>
              </a:rPr>
              <a:t>1</a:t>
            </a:r>
            <a:endParaRPr lang="en-US" sz="2200" baseline="-25000" dirty="0">
              <a:solidFill>
                <a:srgbClr val="0000FF"/>
              </a:solidFill>
              <a:latin typeface="Candara"/>
              <a:cs typeface="Candara"/>
            </a:endParaRPr>
          </a:p>
        </p:txBody>
      </p:sp>
      <p:sp>
        <p:nvSpPr>
          <p:cNvPr id="28" name="TextBox 27"/>
          <p:cNvSpPr txBox="1"/>
          <p:nvPr/>
        </p:nvSpPr>
        <p:spPr>
          <a:xfrm>
            <a:off x="7404620" y="5446325"/>
            <a:ext cx="423768" cy="430887"/>
          </a:xfrm>
          <a:prstGeom prst="rect">
            <a:avLst/>
          </a:prstGeom>
          <a:noFill/>
        </p:spPr>
        <p:txBody>
          <a:bodyPr wrap="none">
            <a:spAutoFit/>
          </a:bodyPr>
          <a:lstStyle/>
          <a:p>
            <a:pPr>
              <a:defRPr/>
            </a:pPr>
            <a:r>
              <a:rPr lang="en-US" sz="2200" dirty="0">
                <a:solidFill>
                  <a:srgbClr val="0000FF"/>
                </a:solidFill>
                <a:latin typeface="Candara"/>
                <a:cs typeface="Candara"/>
              </a:rPr>
              <a:t>g</a:t>
            </a:r>
            <a:r>
              <a:rPr lang="en-US" sz="2200" baseline="-25000" dirty="0" smtClean="0">
                <a:solidFill>
                  <a:srgbClr val="0000FF"/>
                </a:solidFill>
                <a:latin typeface="Candara"/>
                <a:cs typeface="Candara"/>
              </a:rPr>
              <a:t>2</a:t>
            </a:r>
            <a:endParaRPr lang="en-US" sz="2200" baseline="-25000" dirty="0">
              <a:solidFill>
                <a:srgbClr val="0000FF"/>
              </a:solidFill>
              <a:latin typeface="Candara"/>
              <a:cs typeface="Candara"/>
            </a:endParaRPr>
          </a:p>
        </p:txBody>
      </p:sp>
      <p:sp>
        <p:nvSpPr>
          <p:cNvPr id="29" name="TextBox 28"/>
          <p:cNvSpPr txBox="1"/>
          <p:nvPr/>
        </p:nvSpPr>
        <p:spPr>
          <a:xfrm>
            <a:off x="1830206" y="3690913"/>
            <a:ext cx="797578" cy="769441"/>
          </a:xfrm>
          <a:prstGeom prst="rect">
            <a:avLst/>
          </a:prstGeom>
          <a:noFill/>
        </p:spPr>
        <p:txBody>
          <a:bodyPr wrap="square">
            <a:spAutoFit/>
          </a:bodyPr>
          <a:lstStyle/>
          <a:p>
            <a:pPr>
              <a:defRPr/>
            </a:pPr>
            <a:r>
              <a:rPr lang="en-US" sz="2200" dirty="0">
                <a:solidFill>
                  <a:srgbClr val="0000FF"/>
                </a:solidFill>
                <a:latin typeface="Candara"/>
                <a:cs typeface="Candara"/>
              </a:rPr>
              <a:t>q</a:t>
            </a:r>
            <a:endParaRPr lang="en-US" sz="2200" dirty="0" smtClean="0">
              <a:solidFill>
                <a:srgbClr val="0000FF"/>
              </a:solidFill>
              <a:latin typeface="Candara"/>
              <a:cs typeface="Candara"/>
            </a:endParaRPr>
          </a:p>
          <a:p>
            <a:pPr>
              <a:defRPr/>
            </a:pPr>
            <a:endParaRPr lang="en-US" sz="2200" dirty="0">
              <a:solidFill>
                <a:srgbClr val="0000FF"/>
              </a:solidFill>
              <a:latin typeface="Candara"/>
              <a:cs typeface="Candara"/>
            </a:endParaRPr>
          </a:p>
        </p:txBody>
      </p:sp>
      <p:sp>
        <p:nvSpPr>
          <p:cNvPr id="30" name="Oval 45"/>
          <p:cNvSpPr/>
          <p:nvPr/>
        </p:nvSpPr>
        <p:spPr>
          <a:xfrm>
            <a:off x="3767237" y="3617585"/>
            <a:ext cx="2820987" cy="1828800"/>
          </a:xfrm>
          <a:prstGeom prst="ellipse">
            <a:avLst/>
          </a:prstGeom>
          <a:noFill/>
          <a:ln>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Tree>
    <p:extLst>
      <p:ext uri="{BB962C8B-B14F-4D97-AF65-F5344CB8AC3E}">
        <p14:creationId xmlns:p14="http://schemas.microsoft.com/office/powerpoint/2010/main" val="38491172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par>
                                <p:cTn id="38" presetID="3" presetClass="entr" presetSubtype="1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linds(horizontal)">
                                      <p:cBhvr>
                                        <p:cTn id="40" dur="500"/>
                                        <p:tgtEl>
                                          <p:spTgt spid="16"/>
                                        </p:tgtEl>
                                      </p:cBhvr>
                                    </p:animEffect>
                                  </p:childTnLst>
                                </p:cTn>
                              </p:par>
                              <p:par>
                                <p:cTn id="41" presetID="3" presetClass="entr" presetSubtype="1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linds(horizontal)">
                                      <p:cBhvr>
                                        <p:cTn id="43" dur="500"/>
                                        <p:tgtEl>
                                          <p:spTgt spid="17"/>
                                        </p:tgtEl>
                                      </p:cBhvr>
                                    </p:animEffect>
                                  </p:childTnLst>
                                </p:cTn>
                              </p:par>
                              <p:par>
                                <p:cTn id="44" presetID="3" presetClass="entr" presetSubtype="1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linds(horizontal)">
                                      <p:cBhvr>
                                        <p:cTn id="46" dur="500"/>
                                        <p:tgtEl>
                                          <p:spTgt spid="18"/>
                                        </p:tgtEl>
                                      </p:cBhvr>
                                    </p:animEffect>
                                  </p:childTnLst>
                                </p:cTn>
                              </p:par>
                              <p:par>
                                <p:cTn id="47" presetID="3" presetClass="entr" presetSubtype="1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linds(horizontal)">
                                      <p:cBhvr>
                                        <p:cTn id="49" dur="500"/>
                                        <p:tgtEl>
                                          <p:spTgt spid="19"/>
                                        </p:tgtEl>
                                      </p:cBhvr>
                                    </p:animEffect>
                                  </p:childTnLst>
                                </p:cTn>
                              </p:par>
                              <p:par>
                                <p:cTn id="50" presetID="3" presetClass="entr" presetSubtype="1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par>
                                <p:cTn id="53" presetID="3" presetClass="entr" presetSubtype="1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linds(horizontal)">
                                      <p:cBhvr>
                                        <p:cTn id="55" dur="500"/>
                                        <p:tgtEl>
                                          <p:spTgt spid="21"/>
                                        </p:tgtEl>
                                      </p:cBhvr>
                                    </p:animEffect>
                                  </p:childTnLst>
                                </p:cTn>
                              </p:par>
                              <p:par>
                                <p:cTn id="56" presetID="3" presetClass="entr" presetSubtype="1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linds(horizontal)">
                                      <p:cBhvr>
                                        <p:cTn id="58" dur="500"/>
                                        <p:tgtEl>
                                          <p:spTgt spid="22"/>
                                        </p:tgtEl>
                                      </p:cBhvr>
                                    </p:animEffect>
                                  </p:childTnLst>
                                </p:cTn>
                              </p:par>
                              <p:par>
                                <p:cTn id="59" presetID="3" presetClass="entr" presetSubtype="1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linds(horizontal)">
                                      <p:cBhvr>
                                        <p:cTn id="61" dur="500"/>
                                        <p:tgtEl>
                                          <p:spTgt spid="23"/>
                                        </p:tgtEl>
                                      </p:cBhvr>
                                    </p:animEffect>
                                  </p:childTnLst>
                                </p:cTn>
                              </p:par>
                              <p:par>
                                <p:cTn id="62" presetID="3" presetClass="entr" presetSubtype="1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blinds(horizontal)">
                                      <p:cBhvr>
                                        <p:cTn id="64" dur="500"/>
                                        <p:tgtEl>
                                          <p:spTgt spid="24"/>
                                        </p:tgtEl>
                                      </p:cBhvr>
                                    </p:animEffect>
                                  </p:childTnLst>
                                </p:cTn>
                              </p:par>
                              <p:par>
                                <p:cTn id="65" presetID="3" presetClass="entr" presetSubtype="1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linds(horizontal)">
                                      <p:cBhvr>
                                        <p:cTn id="67" dur="500"/>
                                        <p:tgtEl>
                                          <p:spTgt spid="25"/>
                                        </p:tgtEl>
                                      </p:cBhvr>
                                    </p:animEffect>
                                  </p:childTnLst>
                                </p:cTn>
                              </p:par>
                              <p:par>
                                <p:cTn id="68" presetID="3" presetClass="entr" presetSubtype="1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blinds(horizontal)">
                                      <p:cBhvr>
                                        <p:cTn id="70" dur="500"/>
                                        <p:tgtEl>
                                          <p:spTgt spid="26"/>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blinds(horizontal)">
                                      <p:cBhvr>
                                        <p:cTn id="73" dur="500"/>
                                        <p:tgtEl>
                                          <p:spTgt spid="27"/>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blinds(horizontal)">
                                      <p:cBhvr>
                                        <p:cTn id="76" dur="500"/>
                                        <p:tgtEl>
                                          <p:spTgt spid="28"/>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blinds(horizontal)">
                                      <p:cBhvr>
                                        <p:cTn id="79" dur="5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blinds(horizontal)">
                                      <p:cBhvr>
                                        <p:cTn id="8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27" grpId="0"/>
      <p:bldP spid="28" grpId="0"/>
      <p:bldP spid="29" grpId="0"/>
      <p:bldP spid="3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0" name="标题 3"/>
          <p:cNvSpPr>
            <a:spLocks noGrp="1" noChangeArrowheads="1"/>
          </p:cNvSpPr>
          <p:nvPr>
            <p:ph type="ctrTitle"/>
          </p:nvPr>
        </p:nvSpPr>
        <p:spPr>
          <a:xfrm>
            <a:off x="2057400" y="76200"/>
            <a:ext cx="6096000" cy="609600"/>
          </a:xfrm>
          <a:noFill/>
          <a:ln/>
        </p:spPr>
        <p:txBody>
          <a:bodyPr>
            <a:normAutofit fontScale="90000"/>
          </a:bodyPr>
          <a:lstStyle/>
          <a:p>
            <a:endParaRPr lang="zh-CN" altLang="zh-CN" sz="3600" b="1">
              <a:solidFill>
                <a:srgbClr val="FFFFAD"/>
              </a:solidFill>
              <a:latin typeface="Calibri" pitchFamily="34" charset="0"/>
              <a:ea typeface="Arial Unicode MS" pitchFamily="34" charset="-122"/>
              <a:cs typeface="Arial Unicode MS" pitchFamily="34" charset="-122"/>
              <a:sym typeface="Arial Unicode MS" pitchFamily="34" charset="-122"/>
            </a:endParaRPr>
          </a:p>
        </p:txBody>
      </p:sp>
      <p:sp>
        <p:nvSpPr>
          <p:cNvPr id="162818" name="内容占位符 1"/>
          <p:cNvSpPr>
            <a:spLocks noGrp="1" noChangeArrowheads="1"/>
          </p:cNvSpPr>
          <p:nvPr>
            <p:ph type="subTitle" idx="1"/>
          </p:nvPr>
        </p:nvSpPr>
        <p:spPr>
          <a:xfrm>
            <a:off x="457200" y="914400"/>
            <a:ext cx="8229600" cy="5181600"/>
          </a:xfrm>
          <a:noFill/>
          <a:ln/>
        </p:spPr>
        <p:txBody>
          <a:bodyPr/>
          <a:lstStyle/>
          <a:p>
            <a:endParaRPr lang="zh-CN" altLang="zh-CN">
              <a:latin typeface="Calibri" pitchFamily="34" charset="0"/>
            </a:endParaRPr>
          </a:p>
        </p:txBody>
      </p:sp>
      <p:sp>
        <p:nvSpPr>
          <p:cNvPr id="162819" name="灯片编号占位符 2"/>
          <p:cNvSpPr>
            <a:spLocks noGrp="1" noChangeArrowheads="1"/>
          </p:cNvSpPr>
          <p:nvPr/>
        </p:nvSpPr>
        <p:spPr bwMode="auto">
          <a:xfrm>
            <a:off x="457200" y="914400"/>
            <a:ext cx="8229600" cy="5181600"/>
          </a:xfrm>
          <a:prstGeom prst="rect">
            <a:avLst/>
          </a:prstGeom>
          <a:noFill/>
          <a:ln>
            <a:noFill/>
          </a:ln>
        </p:spPr>
        <p:txBody>
          <a:bodyPr/>
          <a:lstStyle/>
          <a:p>
            <a:fld id="{12E94699-CF2E-4077-928D-A47C01FCCB64}" type="slidenum">
              <a:rPr lang="en-US"/>
              <a:pPr/>
              <a:t>120</a:t>
            </a:fld>
            <a:endParaRPr lang="en-US"/>
          </a:p>
        </p:txBody>
      </p:sp>
      <p:pic>
        <p:nvPicPr>
          <p:cNvPr id="162821" name="Picture 2" descr="C:\Users\ywr0708\Desktop\PPT.jpg"/>
          <p:cNvPicPr>
            <a:picLocks noChangeAspect="1" noChangeArrowheads="1"/>
          </p:cNvPicPr>
          <p:nvPr/>
        </p:nvPicPr>
        <p:blipFill>
          <a:blip r:embed="rId2" cstate="print"/>
          <a:srcRect/>
          <a:stretch>
            <a:fillRect/>
          </a:stretch>
        </p:blipFill>
        <p:spPr bwMode="auto">
          <a:xfrm>
            <a:off x="-149225" y="-149225"/>
            <a:ext cx="9347200" cy="7007225"/>
          </a:xfrm>
          <a:prstGeom prst="rect">
            <a:avLst/>
          </a:prstGeom>
          <a:noFill/>
          <a:ln w="9525">
            <a:noFill/>
            <a:miter lim="800000"/>
            <a:headEnd/>
            <a:tailEnd/>
          </a:ln>
        </p:spPr>
      </p:pic>
      <p:sp>
        <p:nvSpPr>
          <p:cNvPr id="162822" name="矩形 5"/>
          <p:cNvSpPr>
            <a:spLocks noChangeArrowheads="1"/>
          </p:cNvSpPr>
          <p:nvPr/>
        </p:nvSpPr>
        <p:spPr bwMode="auto">
          <a:xfrm>
            <a:off x="3450530" y="2590800"/>
            <a:ext cx="2881468" cy="1938992"/>
          </a:xfrm>
          <a:prstGeom prst="rect">
            <a:avLst/>
          </a:prstGeom>
          <a:noFill/>
          <a:ln w="9525">
            <a:noFill/>
            <a:miter lim="800000"/>
            <a:headEnd/>
            <a:tailEnd/>
          </a:ln>
        </p:spPr>
        <p:txBody>
          <a:bodyPr wrap="none">
            <a:spAutoFit/>
          </a:bodyPr>
          <a:lstStyle/>
          <a:p>
            <a:pPr algn="ctr"/>
            <a:r>
              <a:rPr lang="en-US" sz="4000" dirty="0">
                <a:solidFill>
                  <a:srgbClr val="FFFF09"/>
                </a:solidFill>
                <a:latin typeface="Candara"/>
                <a:cs typeface="Candara"/>
                <a:sym typeface="Arial" pitchFamily="34" charset="0"/>
              </a:rPr>
              <a:t>Thank you!</a:t>
            </a:r>
            <a:endParaRPr lang="zh-CN" altLang="en-US" sz="4000" dirty="0">
              <a:solidFill>
                <a:srgbClr val="FFFF09"/>
              </a:solidFill>
              <a:latin typeface="Candara"/>
              <a:cs typeface="Candara"/>
              <a:sym typeface="Arial" pitchFamily="34" charset="0"/>
            </a:endParaRPr>
          </a:p>
          <a:p>
            <a:pPr algn="ctr"/>
            <a:endParaRPr lang="zh-CN" altLang="en-US" sz="4000" dirty="0">
              <a:solidFill>
                <a:srgbClr val="FFFF09"/>
              </a:solidFill>
              <a:latin typeface="Candara"/>
              <a:cs typeface="Candara"/>
              <a:sym typeface="Arial" pitchFamily="34" charset="0"/>
            </a:endParaRPr>
          </a:p>
          <a:p>
            <a:pPr algn="ctr"/>
            <a:r>
              <a:rPr lang="en-US" sz="4000" dirty="0" smtClean="0">
                <a:solidFill>
                  <a:srgbClr val="FFFF09"/>
                </a:solidFill>
                <a:latin typeface="Candara"/>
                <a:cs typeface="Candara"/>
                <a:sym typeface="Arial" pitchFamily="34" charset="0"/>
              </a:rPr>
              <a:t>Q</a:t>
            </a:r>
            <a:r>
              <a:rPr lang="en-US" altLang="zh-CN" sz="4000" dirty="0" smtClean="0">
                <a:solidFill>
                  <a:srgbClr val="FFFF09"/>
                </a:solidFill>
                <a:latin typeface="Candara"/>
                <a:cs typeface="Candara"/>
                <a:sym typeface="Arial" pitchFamily="34" charset="0"/>
              </a:rPr>
              <a:t>uestions</a:t>
            </a:r>
            <a:r>
              <a:rPr lang="zh-CN" altLang="en-US" sz="4000" dirty="0" smtClean="0">
                <a:solidFill>
                  <a:srgbClr val="FFFF09"/>
                </a:solidFill>
                <a:latin typeface="Candara"/>
                <a:cs typeface="Candara"/>
                <a:sym typeface="Arial" pitchFamily="34" charset="0"/>
              </a:rPr>
              <a:t>？</a:t>
            </a:r>
            <a:endParaRPr lang="zh-CN" altLang="en-US" sz="4000" dirty="0">
              <a:solidFill>
                <a:srgbClr val="FFFF09"/>
              </a:solidFill>
              <a:latin typeface="Candara"/>
              <a:cs typeface="Candara"/>
              <a:sym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latin typeface="Candara"/>
                <a:cs typeface="Candara"/>
              </a:rPr>
              <a:t>Subgraph</a:t>
            </a:r>
            <a:r>
              <a:rPr lang="zh-CN" altLang="en-US" dirty="0">
                <a:latin typeface="Candara"/>
                <a:cs typeface="Candara"/>
              </a:rPr>
              <a:t> </a:t>
            </a:r>
            <a:r>
              <a:rPr lang="en-US" altLang="zh-CN" dirty="0">
                <a:latin typeface="Candara"/>
                <a:cs typeface="Candara"/>
              </a:rPr>
              <a:t>containment search</a:t>
            </a:r>
            <a:endParaRPr lang="zh-CN" altLang="en-US" dirty="0"/>
          </a:p>
        </p:txBody>
      </p:sp>
      <p:sp>
        <p:nvSpPr>
          <p:cNvPr id="3" name="内容占位符 2"/>
          <p:cNvSpPr>
            <a:spLocks noGrp="1"/>
          </p:cNvSpPr>
          <p:nvPr>
            <p:ph idx="1"/>
          </p:nvPr>
        </p:nvSpPr>
        <p:spPr/>
        <p:txBody>
          <a:bodyPr>
            <a:normAutofit/>
          </a:bodyPr>
          <a:lstStyle/>
          <a:p>
            <a:r>
              <a:rPr lang="en-US" altLang="ko-KR" dirty="0" smtClean="0"/>
              <a:t>Processing flow</a:t>
            </a:r>
          </a:p>
          <a:p>
            <a:endParaRPr lang="en-US" altLang="ko-KR" dirty="0" smtClean="0"/>
          </a:p>
          <a:p>
            <a:endParaRPr lang="en-US" altLang="ko-KR" dirty="0" smtClean="0"/>
          </a:p>
          <a:p>
            <a:pPr marL="396875" indent="-396875" algn="just" defTabSz="914363">
              <a:lnSpc>
                <a:spcPct val="90000"/>
              </a:lnSpc>
            </a:pPr>
            <a:r>
              <a:rPr lang="en-US" kern="0" dirty="0" smtClean="0">
                <a:solidFill>
                  <a:srgbClr val="FF0000"/>
                </a:solidFill>
                <a:sym typeface="Century Schoolbook" pitchFamily="18" charset="0"/>
              </a:rPr>
              <a:t>Filtering : </a:t>
            </a:r>
          </a:p>
          <a:p>
            <a:pPr marL="796925" lvl="1" indent="-396875" algn="just" defTabSz="914363">
              <a:lnSpc>
                <a:spcPct val="90000"/>
              </a:lnSpc>
            </a:pPr>
            <a:r>
              <a:rPr lang="en-US" kern="0" dirty="0" smtClean="0">
                <a:sym typeface="Century Schoolbook" pitchFamily="18" charset="0"/>
              </a:rPr>
              <a:t>Feature-based index is used to filter out the negative results and  generate a candidate set. </a:t>
            </a:r>
            <a:endParaRPr lang="en-US" b="1" kern="0" dirty="0" smtClean="0">
              <a:sym typeface="Century Schoolbook" pitchFamily="18" charset="0"/>
            </a:endParaRPr>
          </a:p>
          <a:p>
            <a:pPr marL="396875" indent="-396875" algn="just" defTabSz="914363">
              <a:lnSpc>
                <a:spcPct val="90000"/>
              </a:lnSpc>
            </a:pPr>
            <a:r>
              <a:rPr lang="en-US" kern="0" dirty="0" smtClean="0">
                <a:solidFill>
                  <a:srgbClr val="FF0000"/>
                </a:solidFill>
                <a:sym typeface="Century Schoolbook" pitchFamily="18" charset="0"/>
              </a:rPr>
              <a:t>Verification:</a:t>
            </a:r>
          </a:p>
          <a:p>
            <a:pPr marL="796925" lvl="1" indent="-396875" algn="just" defTabSz="914363">
              <a:lnSpc>
                <a:spcPct val="90000"/>
              </a:lnSpc>
            </a:pPr>
            <a:r>
              <a:rPr lang="en-US" kern="0" dirty="0" smtClean="0">
                <a:sym typeface="Century Schoolbook" pitchFamily="18" charset="0"/>
              </a:rPr>
              <a:t>Precise </a:t>
            </a:r>
            <a:r>
              <a:rPr lang="en-US" kern="0" dirty="0" err="1" smtClean="0">
                <a:sym typeface="Century Schoolbook" pitchFamily="18" charset="0"/>
              </a:rPr>
              <a:t>subgraph</a:t>
            </a:r>
            <a:r>
              <a:rPr lang="en-US" kern="0" dirty="0" smtClean="0">
                <a:sym typeface="Century Schoolbook" pitchFamily="18" charset="0"/>
              </a:rPr>
              <a:t> </a:t>
            </a:r>
            <a:r>
              <a:rPr lang="en-US" kern="0" dirty="0">
                <a:sym typeface="Century Schoolbook" pitchFamily="18" charset="0"/>
              </a:rPr>
              <a:t>i</a:t>
            </a:r>
            <a:r>
              <a:rPr lang="en-US" kern="0" dirty="0" smtClean="0">
                <a:sym typeface="Century Schoolbook" pitchFamily="18" charset="0"/>
              </a:rPr>
              <a:t>somorphism testing to generate final results from the candidate set. </a:t>
            </a:r>
          </a:p>
          <a:p>
            <a:endParaRPr lang="zh-CN" altLang="en-US" dirty="0"/>
          </a:p>
        </p:txBody>
      </p:sp>
      <p:sp>
        <p:nvSpPr>
          <p:cNvPr id="4" name="TextBox 3"/>
          <p:cNvSpPr txBox="1"/>
          <p:nvPr/>
        </p:nvSpPr>
        <p:spPr>
          <a:xfrm>
            <a:off x="743937" y="2380238"/>
            <a:ext cx="907482" cy="430887"/>
          </a:xfrm>
          <a:prstGeom prst="rect">
            <a:avLst/>
          </a:prstGeom>
          <a:noFill/>
        </p:spPr>
        <p:txBody>
          <a:bodyPr wrap="none" rtlCol="0">
            <a:spAutoFit/>
          </a:bodyPr>
          <a:lstStyle/>
          <a:p>
            <a:r>
              <a:rPr lang="en-US" altLang="ko-KR" sz="2200" dirty="0" smtClean="0">
                <a:latin typeface="Candara"/>
                <a:cs typeface="Candara"/>
              </a:rPr>
              <a:t>Query</a:t>
            </a:r>
            <a:endParaRPr lang="ko-KR" altLang="en-US" sz="2200" dirty="0">
              <a:latin typeface="Candara"/>
              <a:cs typeface="Candara"/>
            </a:endParaRPr>
          </a:p>
        </p:txBody>
      </p:sp>
      <p:sp>
        <p:nvSpPr>
          <p:cNvPr id="5" name="직사각형 5"/>
          <p:cNvSpPr/>
          <p:nvPr/>
        </p:nvSpPr>
        <p:spPr bwMode="auto">
          <a:xfrm>
            <a:off x="1968073" y="2344234"/>
            <a:ext cx="1224136" cy="441340"/>
          </a:xfrm>
          <a:prstGeom prst="rect">
            <a:avLst/>
          </a:prstGeom>
          <a:solidFill>
            <a:schemeClr val="accent3">
              <a:lumMod val="40000"/>
              <a:lumOff val="60000"/>
            </a:schemeClr>
          </a:solid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2200" i="0" u="none" strike="noStrike" cap="none" normalizeH="0" baseline="0" dirty="0" smtClean="0">
                <a:ln>
                  <a:noFill/>
                </a:ln>
                <a:solidFill>
                  <a:schemeClr val="tx1"/>
                </a:solidFill>
                <a:effectLst/>
                <a:latin typeface="Candara"/>
                <a:cs typeface="Candara"/>
              </a:rPr>
              <a:t>Filtering</a:t>
            </a:r>
            <a:endParaRPr kumimoji="0" lang="ko-KR" altLang="en-US" sz="2200" i="0" u="none" strike="noStrike" cap="none" normalizeH="0" baseline="0" dirty="0" smtClean="0">
              <a:ln>
                <a:noFill/>
              </a:ln>
              <a:solidFill>
                <a:schemeClr val="tx1"/>
              </a:solidFill>
              <a:effectLst/>
              <a:latin typeface="Candara"/>
              <a:cs typeface="Candara"/>
            </a:endParaRPr>
          </a:p>
        </p:txBody>
      </p:sp>
      <p:sp>
        <p:nvSpPr>
          <p:cNvPr id="6" name="직사각형 6"/>
          <p:cNvSpPr/>
          <p:nvPr/>
        </p:nvSpPr>
        <p:spPr bwMode="auto">
          <a:xfrm>
            <a:off x="3624257" y="2204864"/>
            <a:ext cx="1440160" cy="720080"/>
          </a:xfrm>
          <a:prstGeom prst="rect">
            <a:avLst/>
          </a:prstGeom>
          <a:noFill/>
          <a:ln w="12700" cap="flat" cmpd="sng" algn="ctr">
            <a:no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2200" i="0" u="none" strike="noStrike" cap="none" normalizeH="0" baseline="0" dirty="0" smtClean="0">
                <a:ln>
                  <a:noFill/>
                </a:ln>
                <a:solidFill>
                  <a:srgbClr val="0000FF"/>
                </a:solidFill>
                <a:effectLst/>
                <a:latin typeface="Candara"/>
                <a:cs typeface="Candara"/>
              </a:rPr>
              <a:t>Candidate</a:t>
            </a:r>
            <a:br>
              <a:rPr kumimoji="0" lang="en-US" altLang="ko-KR" sz="2200" i="0" u="none" strike="noStrike" cap="none" normalizeH="0" baseline="0" dirty="0" smtClean="0">
                <a:ln>
                  <a:noFill/>
                </a:ln>
                <a:solidFill>
                  <a:srgbClr val="0000FF"/>
                </a:solidFill>
                <a:effectLst/>
                <a:latin typeface="Candara"/>
                <a:cs typeface="Candara"/>
              </a:rPr>
            </a:br>
            <a:r>
              <a:rPr kumimoji="0" lang="en-US" altLang="ko-KR" sz="2200" i="0" u="none" strike="noStrike" cap="none" normalizeH="0" baseline="0" dirty="0" smtClean="0">
                <a:ln>
                  <a:noFill/>
                </a:ln>
                <a:solidFill>
                  <a:srgbClr val="0000FF"/>
                </a:solidFill>
                <a:effectLst/>
                <a:latin typeface="Candara"/>
                <a:cs typeface="Candara"/>
              </a:rPr>
              <a:t>graph set</a:t>
            </a:r>
            <a:r>
              <a:rPr kumimoji="0" lang="zh-CN" altLang="en-US" sz="2200" i="0" u="none" strike="noStrike" cap="none" normalizeH="0" baseline="0" dirty="0" smtClean="0">
                <a:ln>
                  <a:noFill/>
                </a:ln>
                <a:solidFill>
                  <a:srgbClr val="0000FF"/>
                </a:solidFill>
                <a:effectLst/>
                <a:latin typeface="Candara"/>
                <a:cs typeface="Candara"/>
              </a:rPr>
              <a:t> </a:t>
            </a:r>
            <a:r>
              <a:rPr kumimoji="0" lang="en-US" altLang="zh-CN" sz="2200" i="0" u="none" strike="noStrike" cap="none" normalizeH="0" baseline="0" dirty="0" err="1" smtClean="0">
                <a:ln>
                  <a:noFill/>
                </a:ln>
                <a:solidFill>
                  <a:srgbClr val="0000FF"/>
                </a:solidFill>
                <a:effectLst/>
                <a:latin typeface="Candara"/>
                <a:cs typeface="Candara"/>
              </a:rPr>
              <a:t>C</a:t>
            </a:r>
            <a:r>
              <a:rPr kumimoji="0" lang="en-US" altLang="zh-CN" sz="2200" i="0" u="none" strike="noStrike" cap="none" normalizeH="0" baseline="-25000" dirty="0" err="1" smtClean="0">
                <a:ln>
                  <a:noFill/>
                </a:ln>
                <a:solidFill>
                  <a:srgbClr val="0000FF"/>
                </a:solidFill>
                <a:effectLst/>
                <a:latin typeface="Candara"/>
                <a:cs typeface="Candara"/>
              </a:rPr>
              <a:t>q</a:t>
            </a:r>
            <a:endParaRPr kumimoji="0" lang="ko-KR" altLang="en-US" sz="2200" i="0" u="none" strike="noStrike" cap="none" normalizeH="0" baseline="-25000" dirty="0" smtClean="0">
              <a:ln>
                <a:noFill/>
              </a:ln>
              <a:solidFill>
                <a:srgbClr val="0000FF"/>
              </a:solidFill>
              <a:effectLst/>
              <a:latin typeface="Candara"/>
              <a:cs typeface="Candara"/>
            </a:endParaRPr>
          </a:p>
        </p:txBody>
      </p:sp>
      <p:sp>
        <p:nvSpPr>
          <p:cNvPr id="7" name="직사각형 7"/>
          <p:cNvSpPr/>
          <p:nvPr/>
        </p:nvSpPr>
        <p:spPr bwMode="auto">
          <a:xfrm>
            <a:off x="5568473" y="2308230"/>
            <a:ext cx="1440160" cy="513348"/>
          </a:xfrm>
          <a:prstGeom prst="rect">
            <a:avLst/>
          </a:prstGeom>
          <a:solidFill>
            <a:schemeClr val="bg2">
              <a:lumMod val="90000"/>
            </a:schemeClr>
          </a:solid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2200" i="0" u="none" strike="noStrike" cap="none" normalizeH="0" baseline="0" dirty="0" smtClean="0">
                <a:ln>
                  <a:noFill/>
                </a:ln>
                <a:solidFill>
                  <a:schemeClr val="tx1"/>
                </a:solidFill>
                <a:effectLst/>
                <a:latin typeface="Candara"/>
                <a:cs typeface="Candara"/>
              </a:rPr>
              <a:t>Verification</a:t>
            </a:r>
            <a:endParaRPr kumimoji="0" lang="ko-KR" altLang="en-US" sz="2200" i="0" u="none" strike="noStrike" cap="none" normalizeH="0" baseline="0" dirty="0" smtClean="0">
              <a:ln>
                <a:noFill/>
              </a:ln>
              <a:solidFill>
                <a:schemeClr val="tx1"/>
              </a:solidFill>
              <a:effectLst/>
              <a:latin typeface="Candara"/>
              <a:cs typeface="Candara"/>
            </a:endParaRPr>
          </a:p>
        </p:txBody>
      </p:sp>
      <p:sp>
        <p:nvSpPr>
          <p:cNvPr id="8" name="TextBox 7"/>
          <p:cNvSpPr txBox="1"/>
          <p:nvPr/>
        </p:nvSpPr>
        <p:spPr>
          <a:xfrm>
            <a:off x="7332669" y="2155503"/>
            <a:ext cx="1095172" cy="769441"/>
          </a:xfrm>
          <a:prstGeom prst="rect">
            <a:avLst/>
          </a:prstGeom>
          <a:noFill/>
        </p:spPr>
        <p:txBody>
          <a:bodyPr wrap="none" rtlCol="0">
            <a:spAutoFit/>
          </a:bodyPr>
          <a:lstStyle/>
          <a:p>
            <a:r>
              <a:rPr lang="en-US" altLang="ko-KR" sz="2200" dirty="0" smtClean="0">
                <a:latin typeface="Candara"/>
                <a:cs typeface="Candara"/>
              </a:rPr>
              <a:t>Answer</a:t>
            </a:r>
          </a:p>
          <a:p>
            <a:r>
              <a:rPr lang="en-US" altLang="ko-KR" sz="2200" dirty="0">
                <a:latin typeface="Candara"/>
                <a:cs typeface="Candara"/>
              </a:rPr>
              <a:t>g</a:t>
            </a:r>
            <a:r>
              <a:rPr lang="en-US" altLang="ko-KR" sz="2200" dirty="0" smtClean="0">
                <a:latin typeface="Candara"/>
                <a:cs typeface="Candara"/>
              </a:rPr>
              <a:t>raphs</a:t>
            </a:r>
            <a:endParaRPr lang="ko-KR" altLang="en-US" sz="2200" dirty="0">
              <a:latin typeface="Candara"/>
              <a:cs typeface="Candara"/>
            </a:endParaRPr>
          </a:p>
        </p:txBody>
      </p:sp>
      <p:cxnSp>
        <p:nvCxnSpPr>
          <p:cNvPr id="9" name="직선 화살표 연결선 10"/>
          <p:cNvCxnSpPr>
            <a:stCxn id="4" idx="3"/>
            <a:endCxn id="5" idx="1"/>
          </p:cNvCxnSpPr>
          <p:nvPr/>
        </p:nvCxnSpPr>
        <p:spPr bwMode="auto">
          <a:xfrm flipV="1">
            <a:off x="1651419" y="2564904"/>
            <a:ext cx="316654" cy="30778"/>
          </a:xfrm>
          <a:prstGeom prst="straightConnector1">
            <a:avLst/>
          </a:prstGeom>
          <a:noFill/>
          <a:ln w="12700" cap="flat" cmpd="sng" algn="ctr">
            <a:solidFill>
              <a:schemeClr val="tx1"/>
            </a:solidFill>
            <a:prstDash val="solid"/>
            <a:round/>
            <a:headEnd type="none" w="med" len="med"/>
            <a:tailEnd type="arrow"/>
          </a:ln>
          <a:effectLst/>
        </p:spPr>
      </p:cxnSp>
      <p:cxnSp>
        <p:nvCxnSpPr>
          <p:cNvPr id="10" name="직선 화살표 연결선 12"/>
          <p:cNvCxnSpPr>
            <a:stCxn id="5" idx="3"/>
            <a:endCxn id="6" idx="1"/>
          </p:cNvCxnSpPr>
          <p:nvPr/>
        </p:nvCxnSpPr>
        <p:spPr bwMode="auto">
          <a:xfrm>
            <a:off x="3192209" y="2564904"/>
            <a:ext cx="432048" cy="0"/>
          </a:xfrm>
          <a:prstGeom prst="straightConnector1">
            <a:avLst/>
          </a:prstGeom>
          <a:noFill/>
          <a:ln w="12700" cap="flat" cmpd="sng" algn="ctr">
            <a:solidFill>
              <a:schemeClr val="tx1"/>
            </a:solidFill>
            <a:prstDash val="solid"/>
            <a:round/>
            <a:headEnd type="none" w="med" len="med"/>
            <a:tailEnd type="arrow"/>
          </a:ln>
          <a:effectLst/>
        </p:spPr>
      </p:cxnSp>
      <p:cxnSp>
        <p:nvCxnSpPr>
          <p:cNvPr id="11" name="직선 화살표 연결선 14"/>
          <p:cNvCxnSpPr>
            <a:stCxn id="6" idx="3"/>
            <a:endCxn id="7" idx="1"/>
          </p:cNvCxnSpPr>
          <p:nvPr/>
        </p:nvCxnSpPr>
        <p:spPr bwMode="auto">
          <a:xfrm>
            <a:off x="5064417" y="2564904"/>
            <a:ext cx="504056" cy="0"/>
          </a:xfrm>
          <a:prstGeom prst="straightConnector1">
            <a:avLst/>
          </a:prstGeom>
          <a:noFill/>
          <a:ln w="12700" cap="flat" cmpd="sng" algn="ctr">
            <a:solidFill>
              <a:schemeClr val="tx1"/>
            </a:solidFill>
            <a:prstDash val="solid"/>
            <a:round/>
            <a:headEnd type="none" w="med" len="med"/>
            <a:tailEnd type="arrow"/>
          </a:ln>
          <a:effectLst/>
        </p:spPr>
      </p:cxnSp>
      <p:cxnSp>
        <p:nvCxnSpPr>
          <p:cNvPr id="12" name="직선 화살표 연결선 16"/>
          <p:cNvCxnSpPr>
            <a:stCxn id="7" idx="3"/>
          </p:cNvCxnSpPr>
          <p:nvPr/>
        </p:nvCxnSpPr>
        <p:spPr bwMode="auto">
          <a:xfrm>
            <a:off x="7008633" y="2564904"/>
            <a:ext cx="299671" cy="0"/>
          </a:xfrm>
          <a:prstGeom prst="straightConnector1">
            <a:avLst/>
          </a:prstGeom>
          <a:noFill/>
          <a:ln w="127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07301017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latin typeface="Candara"/>
                <a:cs typeface="Candara"/>
              </a:rPr>
              <a:t>An</a:t>
            </a:r>
            <a:r>
              <a:rPr lang="zh-CN" altLang="en-US" dirty="0" smtClean="0">
                <a:latin typeface="Candara"/>
                <a:cs typeface="Candara"/>
              </a:rPr>
              <a:t> </a:t>
            </a:r>
            <a:r>
              <a:rPr lang="en-US" altLang="zh-CN" dirty="0" smtClean="0">
                <a:latin typeface="Candara"/>
                <a:cs typeface="Candara"/>
              </a:rPr>
              <a:t>example</a:t>
            </a:r>
            <a:endParaRPr kumimoji="1" lang="zh-CN" altLang="en-US" dirty="0"/>
          </a:p>
        </p:txBody>
      </p:sp>
      <p:sp>
        <p:nvSpPr>
          <p:cNvPr id="5" name="Oval 90"/>
          <p:cNvSpPr/>
          <p:nvPr/>
        </p:nvSpPr>
        <p:spPr>
          <a:xfrm>
            <a:off x="3203848" y="4221088"/>
            <a:ext cx="381000"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00">
              <a:latin typeface="Candara"/>
              <a:cs typeface="Candara"/>
            </a:endParaRPr>
          </a:p>
        </p:txBody>
      </p:sp>
      <p:sp>
        <p:nvSpPr>
          <p:cNvPr id="6" name="Oval 93"/>
          <p:cNvSpPr/>
          <p:nvPr/>
        </p:nvSpPr>
        <p:spPr>
          <a:xfrm>
            <a:off x="3889648" y="4221088"/>
            <a:ext cx="3810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00">
              <a:latin typeface="Candara"/>
              <a:cs typeface="Candara"/>
            </a:endParaRPr>
          </a:p>
        </p:txBody>
      </p:sp>
      <p:sp>
        <p:nvSpPr>
          <p:cNvPr id="7" name="Oval 97"/>
          <p:cNvSpPr/>
          <p:nvPr/>
        </p:nvSpPr>
        <p:spPr>
          <a:xfrm>
            <a:off x="3203848" y="4754488"/>
            <a:ext cx="381000"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00">
              <a:latin typeface="Candara"/>
              <a:cs typeface="Candara"/>
            </a:endParaRPr>
          </a:p>
        </p:txBody>
      </p:sp>
      <p:sp>
        <p:nvSpPr>
          <p:cNvPr id="8" name="Oval 105"/>
          <p:cNvSpPr/>
          <p:nvPr/>
        </p:nvSpPr>
        <p:spPr>
          <a:xfrm>
            <a:off x="3889648" y="4754488"/>
            <a:ext cx="382588"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00">
              <a:latin typeface="Candara"/>
              <a:cs typeface="Candara"/>
            </a:endParaRPr>
          </a:p>
        </p:txBody>
      </p:sp>
      <p:sp>
        <p:nvSpPr>
          <p:cNvPr id="9" name="Oval 107"/>
          <p:cNvSpPr/>
          <p:nvPr/>
        </p:nvSpPr>
        <p:spPr>
          <a:xfrm>
            <a:off x="3203848" y="5287888"/>
            <a:ext cx="382588"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00">
              <a:latin typeface="Candara"/>
              <a:cs typeface="Candara"/>
            </a:endParaRPr>
          </a:p>
        </p:txBody>
      </p:sp>
      <p:sp>
        <p:nvSpPr>
          <p:cNvPr id="10" name="Oval 109"/>
          <p:cNvSpPr/>
          <p:nvPr/>
        </p:nvSpPr>
        <p:spPr>
          <a:xfrm>
            <a:off x="3889648" y="5287888"/>
            <a:ext cx="381000" cy="381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00">
              <a:latin typeface="Candara"/>
              <a:cs typeface="Candara"/>
            </a:endParaRPr>
          </a:p>
        </p:txBody>
      </p:sp>
      <p:sp>
        <p:nvSpPr>
          <p:cNvPr id="11" name="Oval 110"/>
          <p:cNvSpPr/>
          <p:nvPr/>
        </p:nvSpPr>
        <p:spPr>
          <a:xfrm>
            <a:off x="3203848" y="5745088"/>
            <a:ext cx="382588"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00">
              <a:latin typeface="Candara"/>
              <a:cs typeface="Candara"/>
            </a:endParaRPr>
          </a:p>
        </p:txBody>
      </p:sp>
      <p:sp>
        <p:nvSpPr>
          <p:cNvPr id="12" name="Oval 111"/>
          <p:cNvSpPr/>
          <p:nvPr/>
        </p:nvSpPr>
        <p:spPr>
          <a:xfrm>
            <a:off x="3889648" y="5745088"/>
            <a:ext cx="3810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00">
              <a:latin typeface="Candara"/>
              <a:cs typeface="Candara"/>
            </a:endParaRPr>
          </a:p>
        </p:txBody>
      </p:sp>
      <p:cxnSp>
        <p:nvCxnSpPr>
          <p:cNvPr id="13" name="Straight Connector 113"/>
          <p:cNvCxnSpPr>
            <a:stCxn id="5" idx="6"/>
            <a:endCxn id="6" idx="2"/>
          </p:cNvCxnSpPr>
          <p:nvPr/>
        </p:nvCxnSpPr>
        <p:spPr>
          <a:xfrm>
            <a:off x="3584848" y="4411588"/>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18"/>
          <p:cNvCxnSpPr>
            <a:stCxn id="7" idx="6"/>
            <a:endCxn id="8" idx="2"/>
          </p:cNvCxnSpPr>
          <p:nvPr/>
        </p:nvCxnSpPr>
        <p:spPr>
          <a:xfrm>
            <a:off x="3584848" y="4944988"/>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24"/>
          <p:cNvCxnSpPr>
            <a:stCxn id="9" idx="6"/>
            <a:endCxn id="10" idx="2"/>
          </p:cNvCxnSpPr>
          <p:nvPr/>
        </p:nvCxnSpPr>
        <p:spPr>
          <a:xfrm>
            <a:off x="3586436" y="5478388"/>
            <a:ext cx="3032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28"/>
          <p:cNvCxnSpPr>
            <a:stCxn id="11" idx="6"/>
            <a:endCxn id="12" idx="2"/>
          </p:cNvCxnSpPr>
          <p:nvPr/>
        </p:nvCxnSpPr>
        <p:spPr>
          <a:xfrm>
            <a:off x="3586436" y="5935588"/>
            <a:ext cx="3032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30"/>
          <p:cNvSpPr txBox="1"/>
          <p:nvPr/>
        </p:nvSpPr>
        <p:spPr>
          <a:xfrm>
            <a:off x="4478611" y="4142506"/>
            <a:ext cx="402645" cy="430887"/>
          </a:xfrm>
          <a:prstGeom prst="rect">
            <a:avLst/>
          </a:prstGeom>
          <a:noFill/>
        </p:spPr>
        <p:txBody>
          <a:bodyPr wrap="none">
            <a:spAutoFit/>
          </a:bodyPr>
          <a:lstStyle/>
          <a:p>
            <a:pPr>
              <a:defRPr/>
            </a:pPr>
            <a:r>
              <a:rPr lang="en-US" sz="2200" dirty="0">
                <a:solidFill>
                  <a:schemeClr val="accent5">
                    <a:lumMod val="50000"/>
                  </a:schemeClr>
                </a:solidFill>
                <a:latin typeface="Candara"/>
                <a:cs typeface="Candara"/>
              </a:rPr>
              <a:t>g</a:t>
            </a:r>
            <a:r>
              <a:rPr lang="en-US" sz="2200" baseline="-25000" dirty="0" smtClean="0">
                <a:solidFill>
                  <a:schemeClr val="accent5">
                    <a:lumMod val="50000"/>
                  </a:schemeClr>
                </a:solidFill>
                <a:latin typeface="Candara"/>
                <a:cs typeface="Candara"/>
              </a:rPr>
              <a:t>1</a:t>
            </a:r>
            <a:endParaRPr lang="en-US" sz="2200" baseline="-25000" dirty="0">
              <a:solidFill>
                <a:schemeClr val="accent5">
                  <a:lumMod val="50000"/>
                </a:schemeClr>
              </a:solidFill>
              <a:latin typeface="Candara"/>
              <a:cs typeface="Candara"/>
            </a:endParaRPr>
          </a:p>
        </p:txBody>
      </p:sp>
      <p:sp>
        <p:nvSpPr>
          <p:cNvPr id="18" name="TextBox 132"/>
          <p:cNvSpPr txBox="1"/>
          <p:nvPr/>
        </p:nvSpPr>
        <p:spPr>
          <a:xfrm>
            <a:off x="4478611" y="4675906"/>
            <a:ext cx="402645" cy="430887"/>
          </a:xfrm>
          <a:prstGeom prst="rect">
            <a:avLst/>
          </a:prstGeom>
          <a:noFill/>
        </p:spPr>
        <p:txBody>
          <a:bodyPr wrap="none">
            <a:spAutoFit/>
          </a:bodyPr>
          <a:lstStyle/>
          <a:p>
            <a:pPr>
              <a:defRPr/>
            </a:pPr>
            <a:r>
              <a:rPr lang="en-US" sz="2200" dirty="0">
                <a:solidFill>
                  <a:schemeClr val="accent5">
                    <a:lumMod val="50000"/>
                  </a:schemeClr>
                </a:solidFill>
                <a:latin typeface="Candara"/>
                <a:cs typeface="Candara"/>
              </a:rPr>
              <a:t>g</a:t>
            </a:r>
            <a:r>
              <a:rPr lang="en-US" sz="2200" baseline="-25000" dirty="0" smtClean="0">
                <a:solidFill>
                  <a:schemeClr val="accent5">
                    <a:lumMod val="50000"/>
                  </a:schemeClr>
                </a:solidFill>
                <a:latin typeface="Candara"/>
                <a:cs typeface="Candara"/>
              </a:rPr>
              <a:t>1</a:t>
            </a:r>
            <a:endParaRPr lang="en-US" sz="2200" baseline="-25000" dirty="0">
              <a:solidFill>
                <a:schemeClr val="accent5">
                  <a:lumMod val="50000"/>
                </a:schemeClr>
              </a:solidFill>
              <a:latin typeface="Candara"/>
              <a:cs typeface="Candara"/>
            </a:endParaRPr>
          </a:p>
        </p:txBody>
      </p:sp>
      <p:sp>
        <p:nvSpPr>
          <p:cNvPr id="19" name="TextBox 133"/>
          <p:cNvSpPr txBox="1"/>
          <p:nvPr/>
        </p:nvSpPr>
        <p:spPr>
          <a:xfrm>
            <a:off x="4478611" y="5209306"/>
            <a:ext cx="402645" cy="430887"/>
          </a:xfrm>
          <a:prstGeom prst="rect">
            <a:avLst/>
          </a:prstGeom>
          <a:noFill/>
        </p:spPr>
        <p:txBody>
          <a:bodyPr wrap="none">
            <a:spAutoFit/>
          </a:bodyPr>
          <a:lstStyle/>
          <a:p>
            <a:pPr>
              <a:defRPr/>
            </a:pPr>
            <a:r>
              <a:rPr lang="en-US" sz="2200" dirty="0">
                <a:solidFill>
                  <a:schemeClr val="accent5">
                    <a:lumMod val="50000"/>
                  </a:schemeClr>
                </a:solidFill>
                <a:latin typeface="Candara"/>
                <a:cs typeface="Candara"/>
              </a:rPr>
              <a:t>g</a:t>
            </a:r>
            <a:r>
              <a:rPr lang="en-US" sz="2200" baseline="-25000" dirty="0" smtClean="0">
                <a:solidFill>
                  <a:schemeClr val="accent5">
                    <a:lumMod val="50000"/>
                  </a:schemeClr>
                </a:solidFill>
                <a:latin typeface="Candara"/>
                <a:cs typeface="Candara"/>
              </a:rPr>
              <a:t>1</a:t>
            </a:r>
            <a:endParaRPr lang="en-US" sz="2200" baseline="-25000" dirty="0">
              <a:solidFill>
                <a:schemeClr val="accent5">
                  <a:lumMod val="50000"/>
                </a:schemeClr>
              </a:solidFill>
              <a:latin typeface="Candara"/>
              <a:cs typeface="Candara"/>
            </a:endParaRPr>
          </a:p>
        </p:txBody>
      </p:sp>
      <p:sp>
        <p:nvSpPr>
          <p:cNvPr id="20" name="TextBox 134"/>
          <p:cNvSpPr txBox="1"/>
          <p:nvPr/>
        </p:nvSpPr>
        <p:spPr>
          <a:xfrm>
            <a:off x="4478611" y="5666506"/>
            <a:ext cx="402645" cy="430887"/>
          </a:xfrm>
          <a:prstGeom prst="rect">
            <a:avLst/>
          </a:prstGeom>
          <a:noFill/>
        </p:spPr>
        <p:txBody>
          <a:bodyPr wrap="none">
            <a:spAutoFit/>
          </a:bodyPr>
          <a:lstStyle/>
          <a:p>
            <a:pPr>
              <a:defRPr/>
            </a:pPr>
            <a:r>
              <a:rPr lang="en-US" sz="2200" dirty="0">
                <a:solidFill>
                  <a:schemeClr val="accent5">
                    <a:lumMod val="50000"/>
                  </a:schemeClr>
                </a:solidFill>
                <a:latin typeface="Candara"/>
                <a:cs typeface="Candara"/>
              </a:rPr>
              <a:t>g</a:t>
            </a:r>
            <a:r>
              <a:rPr lang="en-US" sz="2200" baseline="-25000" dirty="0" smtClean="0">
                <a:solidFill>
                  <a:schemeClr val="accent5">
                    <a:lumMod val="50000"/>
                  </a:schemeClr>
                </a:solidFill>
                <a:latin typeface="Candara"/>
                <a:cs typeface="Candara"/>
              </a:rPr>
              <a:t>1</a:t>
            </a:r>
            <a:endParaRPr lang="en-US" sz="2200" baseline="-25000" dirty="0">
              <a:solidFill>
                <a:schemeClr val="accent5">
                  <a:lumMod val="50000"/>
                </a:schemeClr>
              </a:solidFill>
              <a:latin typeface="Candara"/>
              <a:cs typeface="Candara"/>
            </a:endParaRPr>
          </a:p>
        </p:txBody>
      </p:sp>
      <p:sp>
        <p:nvSpPr>
          <p:cNvPr id="21" name="Oval 135"/>
          <p:cNvSpPr/>
          <p:nvPr/>
        </p:nvSpPr>
        <p:spPr>
          <a:xfrm>
            <a:off x="3203848" y="6202288"/>
            <a:ext cx="381000" cy="381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00">
              <a:latin typeface="Candara"/>
              <a:cs typeface="Candara"/>
            </a:endParaRPr>
          </a:p>
        </p:txBody>
      </p:sp>
      <p:sp>
        <p:nvSpPr>
          <p:cNvPr id="22" name="Oval 136"/>
          <p:cNvSpPr/>
          <p:nvPr/>
        </p:nvSpPr>
        <p:spPr>
          <a:xfrm>
            <a:off x="3889648" y="6203876"/>
            <a:ext cx="3810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00">
              <a:latin typeface="Candara"/>
              <a:cs typeface="Candara"/>
            </a:endParaRPr>
          </a:p>
        </p:txBody>
      </p:sp>
      <p:cxnSp>
        <p:nvCxnSpPr>
          <p:cNvPr id="23" name="Straight Connector 138"/>
          <p:cNvCxnSpPr>
            <a:stCxn id="21" idx="6"/>
            <a:endCxn id="22" idx="2"/>
          </p:cNvCxnSpPr>
          <p:nvPr/>
        </p:nvCxnSpPr>
        <p:spPr>
          <a:xfrm>
            <a:off x="3584848" y="6392788"/>
            <a:ext cx="3048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139"/>
          <p:cNvSpPr txBox="1"/>
          <p:nvPr/>
        </p:nvSpPr>
        <p:spPr>
          <a:xfrm>
            <a:off x="4478611" y="6125294"/>
            <a:ext cx="402645" cy="430887"/>
          </a:xfrm>
          <a:prstGeom prst="rect">
            <a:avLst/>
          </a:prstGeom>
          <a:noFill/>
        </p:spPr>
        <p:txBody>
          <a:bodyPr wrap="none">
            <a:spAutoFit/>
          </a:bodyPr>
          <a:lstStyle/>
          <a:p>
            <a:pPr>
              <a:defRPr/>
            </a:pPr>
            <a:r>
              <a:rPr lang="en-US" sz="2200" dirty="0">
                <a:solidFill>
                  <a:schemeClr val="accent5">
                    <a:lumMod val="50000"/>
                  </a:schemeClr>
                </a:solidFill>
                <a:latin typeface="Candara"/>
                <a:cs typeface="Candara"/>
              </a:rPr>
              <a:t>g</a:t>
            </a:r>
            <a:r>
              <a:rPr lang="en-US" sz="2200" baseline="-25000" dirty="0" smtClean="0">
                <a:solidFill>
                  <a:schemeClr val="accent5">
                    <a:lumMod val="50000"/>
                  </a:schemeClr>
                </a:solidFill>
                <a:latin typeface="Candara"/>
                <a:cs typeface="Candara"/>
              </a:rPr>
              <a:t>1</a:t>
            </a:r>
            <a:endParaRPr lang="en-US" sz="2200" baseline="-25000" dirty="0">
              <a:solidFill>
                <a:schemeClr val="accent5">
                  <a:lumMod val="50000"/>
                </a:schemeClr>
              </a:solidFill>
              <a:latin typeface="Candara"/>
              <a:cs typeface="Candara"/>
            </a:endParaRPr>
          </a:p>
        </p:txBody>
      </p:sp>
      <p:sp>
        <p:nvSpPr>
          <p:cNvPr id="25" name="TextBox 140"/>
          <p:cNvSpPr txBox="1"/>
          <p:nvPr/>
        </p:nvSpPr>
        <p:spPr>
          <a:xfrm>
            <a:off x="5032648" y="4675906"/>
            <a:ext cx="423768" cy="430887"/>
          </a:xfrm>
          <a:prstGeom prst="rect">
            <a:avLst/>
          </a:prstGeom>
          <a:noFill/>
        </p:spPr>
        <p:txBody>
          <a:bodyPr wrap="none">
            <a:spAutoFit/>
          </a:bodyPr>
          <a:lstStyle/>
          <a:p>
            <a:pPr>
              <a:defRPr/>
            </a:pPr>
            <a:r>
              <a:rPr lang="en-US" sz="2200" dirty="0">
                <a:solidFill>
                  <a:schemeClr val="accent5">
                    <a:lumMod val="50000"/>
                  </a:schemeClr>
                </a:solidFill>
                <a:latin typeface="Candara"/>
                <a:cs typeface="Candara"/>
              </a:rPr>
              <a:t>g</a:t>
            </a:r>
            <a:r>
              <a:rPr lang="en-US" sz="2200" baseline="-25000" dirty="0" smtClean="0">
                <a:solidFill>
                  <a:schemeClr val="accent5">
                    <a:lumMod val="50000"/>
                  </a:schemeClr>
                </a:solidFill>
                <a:latin typeface="Candara"/>
                <a:cs typeface="Candara"/>
              </a:rPr>
              <a:t>2</a:t>
            </a:r>
            <a:endParaRPr lang="en-US" sz="2200" baseline="-25000" dirty="0">
              <a:solidFill>
                <a:schemeClr val="accent5">
                  <a:lumMod val="50000"/>
                </a:schemeClr>
              </a:solidFill>
              <a:latin typeface="Candara"/>
              <a:cs typeface="Candara"/>
            </a:endParaRPr>
          </a:p>
        </p:txBody>
      </p:sp>
      <p:sp>
        <p:nvSpPr>
          <p:cNvPr id="26" name="TextBox 141"/>
          <p:cNvSpPr txBox="1"/>
          <p:nvPr/>
        </p:nvSpPr>
        <p:spPr>
          <a:xfrm>
            <a:off x="5032648" y="5209306"/>
            <a:ext cx="423768" cy="430887"/>
          </a:xfrm>
          <a:prstGeom prst="rect">
            <a:avLst/>
          </a:prstGeom>
          <a:noFill/>
        </p:spPr>
        <p:txBody>
          <a:bodyPr wrap="none">
            <a:spAutoFit/>
          </a:bodyPr>
          <a:lstStyle/>
          <a:p>
            <a:pPr>
              <a:defRPr/>
            </a:pPr>
            <a:r>
              <a:rPr lang="en-US" sz="2200" dirty="0">
                <a:solidFill>
                  <a:schemeClr val="accent5">
                    <a:lumMod val="50000"/>
                  </a:schemeClr>
                </a:solidFill>
                <a:latin typeface="Candara"/>
                <a:cs typeface="Candara"/>
              </a:rPr>
              <a:t>g</a:t>
            </a:r>
            <a:r>
              <a:rPr lang="en-US" sz="2200" baseline="-25000" dirty="0" smtClean="0">
                <a:solidFill>
                  <a:schemeClr val="accent5">
                    <a:lumMod val="50000"/>
                  </a:schemeClr>
                </a:solidFill>
                <a:latin typeface="Candara"/>
                <a:cs typeface="Candara"/>
              </a:rPr>
              <a:t>2</a:t>
            </a:r>
            <a:endParaRPr lang="en-US" sz="2200" baseline="-25000" dirty="0">
              <a:solidFill>
                <a:schemeClr val="accent5">
                  <a:lumMod val="50000"/>
                </a:schemeClr>
              </a:solidFill>
              <a:latin typeface="Candara"/>
              <a:cs typeface="Candara"/>
            </a:endParaRPr>
          </a:p>
        </p:txBody>
      </p:sp>
      <p:sp>
        <p:nvSpPr>
          <p:cNvPr id="27" name="TextBox 142"/>
          <p:cNvSpPr txBox="1"/>
          <p:nvPr/>
        </p:nvSpPr>
        <p:spPr>
          <a:xfrm>
            <a:off x="5032648" y="6125294"/>
            <a:ext cx="423768" cy="430887"/>
          </a:xfrm>
          <a:prstGeom prst="rect">
            <a:avLst/>
          </a:prstGeom>
          <a:noFill/>
        </p:spPr>
        <p:txBody>
          <a:bodyPr wrap="none">
            <a:spAutoFit/>
          </a:bodyPr>
          <a:lstStyle/>
          <a:p>
            <a:pPr>
              <a:defRPr/>
            </a:pPr>
            <a:r>
              <a:rPr lang="en-US" sz="2200" dirty="0">
                <a:solidFill>
                  <a:schemeClr val="accent5">
                    <a:lumMod val="50000"/>
                  </a:schemeClr>
                </a:solidFill>
                <a:latin typeface="Candara"/>
                <a:cs typeface="Candara"/>
              </a:rPr>
              <a:t>g</a:t>
            </a:r>
            <a:r>
              <a:rPr lang="en-US" sz="2200" baseline="-25000" dirty="0" smtClean="0">
                <a:solidFill>
                  <a:schemeClr val="accent5">
                    <a:lumMod val="50000"/>
                  </a:schemeClr>
                </a:solidFill>
                <a:latin typeface="Candara"/>
                <a:cs typeface="Candara"/>
              </a:rPr>
              <a:t>2</a:t>
            </a:r>
            <a:endParaRPr lang="en-US" sz="2200" baseline="-25000" dirty="0">
              <a:solidFill>
                <a:schemeClr val="accent5">
                  <a:lumMod val="50000"/>
                </a:schemeClr>
              </a:solidFill>
              <a:latin typeface="Candara"/>
              <a:cs typeface="Candara"/>
            </a:endParaRPr>
          </a:p>
        </p:txBody>
      </p:sp>
      <p:sp>
        <p:nvSpPr>
          <p:cNvPr id="28" name="TextBox 143"/>
          <p:cNvSpPr txBox="1"/>
          <p:nvPr/>
        </p:nvSpPr>
        <p:spPr>
          <a:xfrm>
            <a:off x="5032648" y="4161556"/>
            <a:ext cx="402674" cy="430887"/>
          </a:xfrm>
          <a:prstGeom prst="rect">
            <a:avLst/>
          </a:prstGeom>
          <a:noFill/>
        </p:spPr>
        <p:txBody>
          <a:bodyPr wrap="none">
            <a:spAutoFit/>
          </a:bodyPr>
          <a:lstStyle/>
          <a:p>
            <a:pPr>
              <a:defRPr/>
            </a:pPr>
            <a:r>
              <a:rPr lang="en-US" sz="2200" dirty="0">
                <a:solidFill>
                  <a:schemeClr val="accent5">
                    <a:lumMod val="50000"/>
                  </a:schemeClr>
                </a:solidFill>
                <a:latin typeface="Candara"/>
                <a:cs typeface="Candara"/>
              </a:rPr>
              <a:t>---</a:t>
            </a:r>
            <a:endParaRPr lang="en-US" sz="2200" baseline="-25000" dirty="0">
              <a:solidFill>
                <a:schemeClr val="accent5">
                  <a:lumMod val="50000"/>
                </a:schemeClr>
              </a:solidFill>
              <a:latin typeface="Candara"/>
              <a:cs typeface="Candara"/>
            </a:endParaRPr>
          </a:p>
        </p:txBody>
      </p:sp>
      <p:sp>
        <p:nvSpPr>
          <p:cNvPr id="29" name="TextBox 144"/>
          <p:cNvSpPr txBox="1"/>
          <p:nvPr/>
        </p:nvSpPr>
        <p:spPr>
          <a:xfrm>
            <a:off x="5032648" y="5666506"/>
            <a:ext cx="402674" cy="430887"/>
          </a:xfrm>
          <a:prstGeom prst="rect">
            <a:avLst/>
          </a:prstGeom>
          <a:noFill/>
        </p:spPr>
        <p:txBody>
          <a:bodyPr wrap="none">
            <a:spAutoFit/>
          </a:bodyPr>
          <a:lstStyle/>
          <a:p>
            <a:pPr>
              <a:defRPr/>
            </a:pPr>
            <a:r>
              <a:rPr lang="en-US" sz="2200" dirty="0">
                <a:solidFill>
                  <a:schemeClr val="accent5">
                    <a:lumMod val="50000"/>
                  </a:schemeClr>
                </a:solidFill>
                <a:latin typeface="Candara"/>
                <a:cs typeface="Candara"/>
              </a:rPr>
              <a:t>---</a:t>
            </a:r>
            <a:endParaRPr lang="en-US" sz="2200" baseline="-25000" dirty="0">
              <a:solidFill>
                <a:schemeClr val="accent5">
                  <a:lumMod val="50000"/>
                </a:schemeClr>
              </a:solidFill>
              <a:latin typeface="Candara"/>
              <a:cs typeface="Candara"/>
            </a:endParaRPr>
          </a:p>
        </p:txBody>
      </p:sp>
      <p:sp>
        <p:nvSpPr>
          <p:cNvPr id="31" name="TextBox 147"/>
          <p:cNvSpPr txBox="1"/>
          <p:nvPr/>
        </p:nvSpPr>
        <p:spPr>
          <a:xfrm>
            <a:off x="5966098" y="4161556"/>
            <a:ext cx="341572" cy="430887"/>
          </a:xfrm>
          <a:prstGeom prst="rect">
            <a:avLst/>
          </a:prstGeom>
          <a:noFill/>
        </p:spPr>
        <p:txBody>
          <a:bodyPr wrap="none">
            <a:spAutoFit/>
          </a:bodyPr>
          <a:lstStyle/>
          <a:p>
            <a:pPr>
              <a:defRPr/>
            </a:pPr>
            <a:r>
              <a:rPr lang="en-US" sz="2200" dirty="0">
                <a:solidFill>
                  <a:schemeClr val="accent5">
                    <a:lumMod val="50000"/>
                  </a:schemeClr>
                </a:solidFill>
                <a:latin typeface="Candara"/>
                <a:cs typeface="Candara"/>
              </a:rPr>
              <a:t>q</a:t>
            </a:r>
            <a:endParaRPr lang="en-US" sz="2200" baseline="-25000" dirty="0">
              <a:solidFill>
                <a:schemeClr val="accent5">
                  <a:lumMod val="50000"/>
                </a:schemeClr>
              </a:solidFill>
              <a:latin typeface="Candara"/>
              <a:cs typeface="Candara"/>
            </a:endParaRPr>
          </a:p>
        </p:txBody>
      </p:sp>
      <p:sp>
        <p:nvSpPr>
          <p:cNvPr id="32" name="TextBox 148"/>
          <p:cNvSpPr txBox="1"/>
          <p:nvPr/>
        </p:nvSpPr>
        <p:spPr>
          <a:xfrm>
            <a:off x="5948636" y="5209306"/>
            <a:ext cx="402674" cy="430887"/>
          </a:xfrm>
          <a:prstGeom prst="rect">
            <a:avLst/>
          </a:prstGeom>
          <a:noFill/>
        </p:spPr>
        <p:txBody>
          <a:bodyPr wrap="none">
            <a:spAutoFit/>
          </a:bodyPr>
          <a:lstStyle/>
          <a:p>
            <a:pPr>
              <a:defRPr/>
            </a:pPr>
            <a:r>
              <a:rPr lang="en-US" sz="2200" dirty="0">
                <a:solidFill>
                  <a:schemeClr val="accent5">
                    <a:lumMod val="50000"/>
                  </a:schemeClr>
                </a:solidFill>
                <a:latin typeface="Candara"/>
                <a:cs typeface="Candara"/>
              </a:rPr>
              <a:t>---</a:t>
            </a:r>
            <a:endParaRPr lang="en-US" sz="2200" baseline="-25000" dirty="0">
              <a:solidFill>
                <a:schemeClr val="accent5">
                  <a:lumMod val="50000"/>
                </a:schemeClr>
              </a:solidFill>
              <a:latin typeface="Candara"/>
              <a:cs typeface="Candara"/>
            </a:endParaRPr>
          </a:p>
        </p:txBody>
      </p:sp>
      <p:sp>
        <p:nvSpPr>
          <p:cNvPr id="33" name="TextBox 149"/>
          <p:cNvSpPr txBox="1"/>
          <p:nvPr/>
        </p:nvSpPr>
        <p:spPr>
          <a:xfrm>
            <a:off x="5948636" y="6123706"/>
            <a:ext cx="402674" cy="430887"/>
          </a:xfrm>
          <a:prstGeom prst="rect">
            <a:avLst/>
          </a:prstGeom>
          <a:noFill/>
        </p:spPr>
        <p:txBody>
          <a:bodyPr wrap="none">
            <a:spAutoFit/>
          </a:bodyPr>
          <a:lstStyle/>
          <a:p>
            <a:pPr>
              <a:defRPr/>
            </a:pPr>
            <a:r>
              <a:rPr lang="en-US" sz="2200" dirty="0">
                <a:solidFill>
                  <a:schemeClr val="accent5">
                    <a:lumMod val="50000"/>
                  </a:schemeClr>
                </a:solidFill>
                <a:latin typeface="Candara"/>
                <a:cs typeface="Candara"/>
              </a:rPr>
              <a:t>---</a:t>
            </a:r>
            <a:endParaRPr lang="en-US" sz="2200" baseline="-25000" dirty="0">
              <a:solidFill>
                <a:schemeClr val="accent5">
                  <a:lumMod val="50000"/>
                </a:schemeClr>
              </a:solidFill>
              <a:latin typeface="Candara"/>
              <a:cs typeface="Candara"/>
            </a:endParaRPr>
          </a:p>
        </p:txBody>
      </p:sp>
      <p:sp>
        <p:nvSpPr>
          <p:cNvPr id="34" name="TextBox 150"/>
          <p:cNvSpPr txBox="1"/>
          <p:nvPr/>
        </p:nvSpPr>
        <p:spPr>
          <a:xfrm>
            <a:off x="5948636" y="4675906"/>
            <a:ext cx="341572" cy="430887"/>
          </a:xfrm>
          <a:prstGeom prst="rect">
            <a:avLst/>
          </a:prstGeom>
          <a:noFill/>
        </p:spPr>
        <p:txBody>
          <a:bodyPr wrap="none">
            <a:spAutoFit/>
          </a:bodyPr>
          <a:lstStyle/>
          <a:p>
            <a:pPr>
              <a:defRPr/>
            </a:pPr>
            <a:r>
              <a:rPr lang="en-US" sz="2200" dirty="0">
                <a:solidFill>
                  <a:schemeClr val="accent5">
                    <a:lumMod val="50000"/>
                  </a:schemeClr>
                </a:solidFill>
                <a:latin typeface="Candara"/>
                <a:cs typeface="Candara"/>
              </a:rPr>
              <a:t>q</a:t>
            </a:r>
            <a:endParaRPr lang="en-US" sz="2200" baseline="-25000" dirty="0">
              <a:solidFill>
                <a:schemeClr val="accent5">
                  <a:lumMod val="50000"/>
                </a:schemeClr>
              </a:solidFill>
              <a:latin typeface="Candara"/>
              <a:cs typeface="Candara"/>
            </a:endParaRPr>
          </a:p>
        </p:txBody>
      </p:sp>
      <p:sp>
        <p:nvSpPr>
          <p:cNvPr id="35" name="TextBox 151"/>
          <p:cNvSpPr txBox="1"/>
          <p:nvPr/>
        </p:nvSpPr>
        <p:spPr>
          <a:xfrm>
            <a:off x="5948636" y="5666506"/>
            <a:ext cx="341572" cy="430887"/>
          </a:xfrm>
          <a:prstGeom prst="rect">
            <a:avLst/>
          </a:prstGeom>
          <a:noFill/>
        </p:spPr>
        <p:txBody>
          <a:bodyPr wrap="none">
            <a:spAutoFit/>
          </a:bodyPr>
          <a:lstStyle/>
          <a:p>
            <a:pPr>
              <a:defRPr/>
            </a:pPr>
            <a:r>
              <a:rPr lang="en-US" sz="2200" dirty="0">
                <a:solidFill>
                  <a:schemeClr val="accent5">
                    <a:lumMod val="50000"/>
                  </a:schemeClr>
                </a:solidFill>
                <a:latin typeface="Candara"/>
                <a:cs typeface="Candara"/>
              </a:rPr>
              <a:t>q</a:t>
            </a:r>
            <a:endParaRPr lang="en-US" sz="2200" baseline="-25000" dirty="0">
              <a:solidFill>
                <a:schemeClr val="accent5">
                  <a:lumMod val="50000"/>
                </a:schemeClr>
              </a:solidFill>
              <a:latin typeface="Candara"/>
              <a:cs typeface="Candara"/>
            </a:endParaRPr>
          </a:p>
        </p:txBody>
      </p:sp>
      <p:sp>
        <p:nvSpPr>
          <p:cNvPr id="62" name="Oval 9"/>
          <p:cNvSpPr/>
          <p:nvPr/>
        </p:nvSpPr>
        <p:spPr>
          <a:xfrm>
            <a:off x="4283968" y="1781200"/>
            <a:ext cx="382587"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63" name="Oval 10"/>
          <p:cNvSpPr/>
          <p:nvPr/>
        </p:nvSpPr>
        <p:spPr>
          <a:xfrm>
            <a:off x="5123755" y="1781200"/>
            <a:ext cx="381000" cy="381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64" name="Oval 11"/>
          <p:cNvSpPr/>
          <p:nvPr/>
        </p:nvSpPr>
        <p:spPr>
          <a:xfrm>
            <a:off x="4283968" y="2848000"/>
            <a:ext cx="382587"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65" name="Oval 12"/>
          <p:cNvSpPr/>
          <p:nvPr/>
        </p:nvSpPr>
        <p:spPr>
          <a:xfrm>
            <a:off x="5123755" y="2848000"/>
            <a:ext cx="3810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66" name="Oval 13"/>
          <p:cNvSpPr/>
          <p:nvPr/>
        </p:nvSpPr>
        <p:spPr>
          <a:xfrm>
            <a:off x="6702151" y="1781200"/>
            <a:ext cx="381000"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67" name="Oval 14"/>
          <p:cNvSpPr/>
          <p:nvPr/>
        </p:nvSpPr>
        <p:spPr>
          <a:xfrm>
            <a:off x="6702151" y="2771800"/>
            <a:ext cx="381000"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68" name="Oval 15"/>
          <p:cNvSpPr/>
          <p:nvPr/>
        </p:nvSpPr>
        <p:spPr>
          <a:xfrm>
            <a:off x="7464151" y="1781200"/>
            <a:ext cx="382588" cy="381000"/>
          </a:xfrm>
          <a:prstGeom prst="ellipse">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69" name="Oval 16"/>
          <p:cNvSpPr/>
          <p:nvPr/>
        </p:nvSpPr>
        <p:spPr>
          <a:xfrm>
            <a:off x="7464151" y="2771800"/>
            <a:ext cx="382588"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70" name="Oval 17"/>
          <p:cNvSpPr/>
          <p:nvPr/>
        </p:nvSpPr>
        <p:spPr>
          <a:xfrm>
            <a:off x="755576" y="3003431"/>
            <a:ext cx="381000"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71" name="Oval 18"/>
          <p:cNvSpPr/>
          <p:nvPr/>
        </p:nvSpPr>
        <p:spPr>
          <a:xfrm>
            <a:off x="1365176" y="2241431"/>
            <a:ext cx="381000"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72" name="Oval 19"/>
          <p:cNvSpPr/>
          <p:nvPr/>
        </p:nvSpPr>
        <p:spPr>
          <a:xfrm>
            <a:off x="2314501" y="2317631"/>
            <a:ext cx="3810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cxnSp>
        <p:nvCxnSpPr>
          <p:cNvPr id="73" name="Straight Connector 21"/>
          <p:cNvCxnSpPr>
            <a:stCxn id="62" idx="4"/>
            <a:endCxn id="64" idx="0"/>
          </p:cNvCxnSpPr>
          <p:nvPr/>
        </p:nvCxnSpPr>
        <p:spPr>
          <a:xfrm>
            <a:off x="4476055" y="2162200"/>
            <a:ext cx="0" cy="685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23"/>
          <p:cNvCxnSpPr>
            <a:stCxn id="62" idx="6"/>
            <a:endCxn id="63" idx="2"/>
          </p:cNvCxnSpPr>
          <p:nvPr/>
        </p:nvCxnSpPr>
        <p:spPr>
          <a:xfrm>
            <a:off x="4666555" y="1971700"/>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25"/>
          <p:cNvCxnSpPr>
            <a:stCxn id="63" idx="4"/>
            <a:endCxn id="65" idx="0"/>
          </p:cNvCxnSpPr>
          <p:nvPr/>
        </p:nvCxnSpPr>
        <p:spPr>
          <a:xfrm>
            <a:off x="5314255" y="2162200"/>
            <a:ext cx="0" cy="685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27"/>
          <p:cNvCxnSpPr>
            <a:stCxn id="64" idx="6"/>
            <a:endCxn id="65" idx="2"/>
          </p:cNvCxnSpPr>
          <p:nvPr/>
        </p:nvCxnSpPr>
        <p:spPr>
          <a:xfrm>
            <a:off x="4666555" y="3038500"/>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29"/>
          <p:cNvCxnSpPr>
            <a:stCxn id="62" idx="5"/>
          </p:cNvCxnSpPr>
          <p:nvPr/>
        </p:nvCxnSpPr>
        <p:spPr>
          <a:xfrm>
            <a:off x="4609405" y="2106638"/>
            <a:ext cx="590550" cy="7413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31"/>
          <p:cNvCxnSpPr>
            <a:stCxn id="66" idx="4"/>
            <a:endCxn id="67" idx="0"/>
          </p:cNvCxnSpPr>
          <p:nvPr/>
        </p:nvCxnSpPr>
        <p:spPr>
          <a:xfrm>
            <a:off x="6892651" y="2162200"/>
            <a:ext cx="0" cy="609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33"/>
          <p:cNvCxnSpPr>
            <a:stCxn id="66" idx="6"/>
            <a:endCxn id="68" idx="2"/>
          </p:cNvCxnSpPr>
          <p:nvPr/>
        </p:nvCxnSpPr>
        <p:spPr>
          <a:xfrm>
            <a:off x="7083151" y="1971700"/>
            <a:ext cx="381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35"/>
          <p:cNvCxnSpPr>
            <a:stCxn id="68" idx="4"/>
            <a:endCxn id="69" idx="0"/>
          </p:cNvCxnSpPr>
          <p:nvPr/>
        </p:nvCxnSpPr>
        <p:spPr>
          <a:xfrm>
            <a:off x="7656239" y="2162200"/>
            <a:ext cx="0" cy="609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37"/>
          <p:cNvCxnSpPr>
            <a:stCxn id="71" idx="3"/>
          </p:cNvCxnSpPr>
          <p:nvPr/>
        </p:nvCxnSpPr>
        <p:spPr>
          <a:xfrm flipH="1">
            <a:off x="946076" y="2566869"/>
            <a:ext cx="474663" cy="4365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39"/>
          <p:cNvCxnSpPr>
            <a:stCxn id="71" idx="6"/>
            <a:endCxn id="72" idx="2"/>
          </p:cNvCxnSpPr>
          <p:nvPr/>
        </p:nvCxnSpPr>
        <p:spPr>
          <a:xfrm>
            <a:off x="1746176" y="2431931"/>
            <a:ext cx="568325" cy="7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41"/>
          <p:cNvCxnSpPr>
            <a:stCxn id="72" idx="4"/>
          </p:cNvCxnSpPr>
          <p:nvPr/>
        </p:nvCxnSpPr>
        <p:spPr>
          <a:xfrm flipH="1">
            <a:off x="1081014" y="2698631"/>
            <a:ext cx="1423987" cy="3603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Box 26"/>
          <p:cNvSpPr txBox="1"/>
          <p:nvPr/>
        </p:nvSpPr>
        <p:spPr>
          <a:xfrm>
            <a:off x="4666555" y="3457600"/>
            <a:ext cx="402645" cy="430887"/>
          </a:xfrm>
          <a:prstGeom prst="rect">
            <a:avLst/>
          </a:prstGeom>
          <a:noFill/>
        </p:spPr>
        <p:txBody>
          <a:bodyPr wrap="none">
            <a:spAutoFit/>
          </a:bodyPr>
          <a:lstStyle/>
          <a:p>
            <a:pPr>
              <a:defRPr/>
            </a:pPr>
            <a:r>
              <a:rPr lang="en-US" sz="2200" dirty="0">
                <a:solidFill>
                  <a:srgbClr val="0000FF"/>
                </a:solidFill>
                <a:latin typeface="Candara"/>
                <a:cs typeface="Candara"/>
              </a:rPr>
              <a:t>g</a:t>
            </a:r>
            <a:r>
              <a:rPr lang="en-US" sz="2200" baseline="-25000" dirty="0" smtClean="0">
                <a:solidFill>
                  <a:srgbClr val="0000FF"/>
                </a:solidFill>
                <a:latin typeface="Candara"/>
                <a:cs typeface="Candara"/>
              </a:rPr>
              <a:t>1</a:t>
            </a:r>
            <a:endParaRPr lang="en-US" sz="2200" baseline="-25000" dirty="0">
              <a:solidFill>
                <a:srgbClr val="0000FF"/>
              </a:solidFill>
              <a:latin typeface="Candara"/>
              <a:cs typeface="Candara"/>
            </a:endParaRPr>
          </a:p>
        </p:txBody>
      </p:sp>
      <p:sp>
        <p:nvSpPr>
          <p:cNvPr id="85" name="TextBox 27"/>
          <p:cNvSpPr txBox="1"/>
          <p:nvPr/>
        </p:nvSpPr>
        <p:spPr>
          <a:xfrm>
            <a:off x="7006951" y="3457540"/>
            <a:ext cx="423768" cy="430887"/>
          </a:xfrm>
          <a:prstGeom prst="rect">
            <a:avLst/>
          </a:prstGeom>
          <a:noFill/>
        </p:spPr>
        <p:txBody>
          <a:bodyPr wrap="none">
            <a:spAutoFit/>
          </a:bodyPr>
          <a:lstStyle/>
          <a:p>
            <a:pPr>
              <a:defRPr/>
            </a:pPr>
            <a:r>
              <a:rPr lang="en-US" sz="2200" dirty="0">
                <a:solidFill>
                  <a:srgbClr val="0000FF"/>
                </a:solidFill>
                <a:latin typeface="Candara"/>
                <a:cs typeface="Candara"/>
              </a:rPr>
              <a:t>g</a:t>
            </a:r>
            <a:r>
              <a:rPr lang="en-US" sz="2200" baseline="-25000" dirty="0" smtClean="0">
                <a:solidFill>
                  <a:srgbClr val="0000FF"/>
                </a:solidFill>
                <a:latin typeface="Candara"/>
                <a:cs typeface="Candara"/>
              </a:rPr>
              <a:t>2</a:t>
            </a:r>
            <a:endParaRPr lang="en-US" sz="2200" baseline="-25000" dirty="0">
              <a:solidFill>
                <a:srgbClr val="0000FF"/>
              </a:solidFill>
              <a:latin typeface="Candara"/>
              <a:cs typeface="Candara"/>
            </a:endParaRPr>
          </a:p>
        </p:txBody>
      </p:sp>
      <p:sp>
        <p:nvSpPr>
          <p:cNvPr id="86" name="TextBox 28"/>
          <p:cNvSpPr txBox="1"/>
          <p:nvPr/>
        </p:nvSpPr>
        <p:spPr>
          <a:xfrm>
            <a:off x="1830206" y="1702128"/>
            <a:ext cx="797578" cy="769441"/>
          </a:xfrm>
          <a:prstGeom prst="rect">
            <a:avLst/>
          </a:prstGeom>
          <a:noFill/>
        </p:spPr>
        <p:txBody>
          <a:bodyPr wrap="square">
            <a:spAutoFit/>
          </a:bodyPr>
          <a:lstStyle/>
          <a:p>
            <a:pPr>
              <a:defRPr/>
            </a:pPr>
            <a:r>
              <a:rPr lang="en-US" sz="2200" dirty="0">
                <a:solidFill>
                  <a:srgbClr val="0000FF"/>
                </a:solidFill>
                <a:latin typeface="Candara"/>
                <a:cs typeface="Candara"/>
              </a:rPr>
              <a:t>q</a:t>
            </a:r>
            <a:endParaRPr lang="en-US" sz="2200" dirty="0" smtClean="0">
              <a:solidFill>
                <a:srgbClr val="0000FF"/>
              </a:solidFill>
              <a:latin typeface="Candara"/>
              <a:cs typeface="Candara"/>
            </a:endParaRPr>
          </a:p>
          <a:p>
            <a:pPr>
              <a:defRPr/>
            </a:pPr>
            <a:endParaRPr lang="en-US" sz="2200" dirty="0">
              <a:solidFill>
                <a:srgbClr val="0000FF"/>
              </a:solidFill>
              <a:latin typeface="Candara"/>
              <a:cs typeface="Candara"/>
            </a:endParaRPr>
          </a:p>
        </p:txBody>
      </p:sp>
      <p:sp>
        <p:nvSpPr>
          <p:cNvPr id="87" name="Oval 45"/>
          <p:cNvSpPr/>
          <p:nvPr/>
        </p:nvSpPr>
        <p:spPr>
          <a:xfrm>
            <a:off x="6033864" y="1628800"/>
            <a:ext cx="2532955" cy="1828800"/>
          </a:xfrm>
          <a:prstGeom prst="ellipse">
            <a:avLst/>
          </a:prstGeom>
          <a:noFill/>
          <a:ln>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88" name="Rectangle 141"/>
          <p:cNvSpPr>
            <a:spLocks noChangeArrowheads="1"/>
          </p:cNvSpPr>
          <p:nvPr/>
        </p:nvSpPr>
        <p:spPr bwMode="auto">
          <a:xfrm>
            <a:off x="7014765" y="2636912"/>
            <a:ext cx="6159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5400" dirty="0">
                <a:solidFill>
                  <a:srgbClr val="CC3300"/>
                </a:solidFill>
                <a:cs typeface="+mn-cs"/>
              </a:rPr>
              <a:t>×</a:t>
            </a:r>
          </a:p>
        </p:txBody>
      </p:sp>
    </p:spTree>
    <p:extLst>
      <p:ext uri="{BB962C8B-B14F-4D97-AF65-F5344CB8AC3E}">
        <p14:creationId xmlns:p14="http://schemas.microsoft.com/office/powerpoint/2010/main" val="2411959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par>
                                <p:cTn id="29" presetID="3"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par>
                                <p:cTn id="32" presetID="3"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par>
                                <p:cTn id="35" presetID="3" presetClass="entr" presetSubtype="1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par>
                                <p:cTn id="38" presetID="3" presetClass="entr" presetSubtype="1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linds(horizontal)">
                                      <p:cBhvr>
                                        <p:cTn id="40" dur="500"/>
                                        <p:tgtEl>
                                          <p:spTgt spid="16"/>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linds(horizontal)">
                                      <p:cBhvr>
                                        <p:cTn id="43" dur="500"/>
                                        <p:tgtEl>
                                          <p:spTgt spid="1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linds(horizontal)">
                                      <p:cBhvr>
                                        <p:cTn id="46" dur="500"/>
                                        <p:tgtEl>
                                          <p:spTgt spid="18"/>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linds(horizontal)">
                                      <p:cBhvr>
                                        <p:cTn id="49" dur="500"/>
                                        <p:tgtEl>
                                          <p:spTgt spid="1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linds(horizontal)">
                                      <p:cBhvr>
                                        <p:cTn id="55" dur="500"/>
                                        <p:tgtEl>
                                          <p:spTgt spid="21"/>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linds(horizontal)">
                                      <p:cBhvr>
                                        <p:cTn id="58" dur="500"/>
                                        <p:tgtEl>
                                          <p:spTgt spid="22"/>
                                        </p:tgtEl>
                                      </p:cBhvr>
                                    </p:animEffect>
                                  </p:childTnLst>
                                </p:cTn>
                              </p:par>
                              <p:par>
                                <p:cTn id="59" presetID="3" presetClass="entr" presetSubtype="1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linds(horizontal)">
                                      <p:cBhvr>
                                        <p:cTn id="61" dur="500"/>
                                        <p:tgtEl>
                                          <p:spTgt spid="23"/>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blinds(horizontal)">
                                      <p:cBhvr>
                                        <p:cTn id="64" dur="500"/>
                                        <p:tgtEl>
                                          <p:spTgt spid="24"/>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linds(horizontal)">
                                      <p:cBhvr>
                                        <p:cTn id="67" dur="500"/>
                                        <p:tgtEl>
                                          <p:spTgt spid="25"/>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blinds(horizontal)">
                                      <p:cBhvr>
                                        <p:cTn id="70" dur="500"/>
                                        <p:tgtEl>
                                          <p:spTgt spid="26"/>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blinds(horizontal)">
                                      <p:cBhvr>
                                        <p:cTn id="73" dur="500"/>
                                        <p:tgtEl>
                                          <p:spTgt spid="27"/>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blinds(horizontal)">
                                      <p:cBhvr>
                                        <p:cTn id="76" dur="500"/>
                                        <p:tgtEl>
                                          <p:spTgt spid="28"/>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blinds(horizontal)">
                                      <p:cBhvr>
                                        <p:cTn id="79" dur="5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blinds(horizontal)">
                                      <p:cBhvr>
                                        <p:cTn id="84" dur="500"/>
                                        <p:tgtEl>
                                          <p:spTgt spid="31"/>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linds(horizontal)">
                                      <p:cBhvr>
                                        <p:cTn id="87" dur="500"/>
                                        <p:tgtEl>
                                          <p:spTgt spid="32"/>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blinds(horizontal)">
                                      <p:cBhvr>
                                        <p:cTn id="90" dur="500"/>
                                        <p:tgtEl>
                                          <p:spTgt spid="33"/>
                                        </p:tgtEl>
                                      </p:cBhvr>
                                    </p:animEffect>
                                  </p:childTnLst>
                                </p:cTn>
                              </p:par>
                              <p:par>
                                <p:cTn id="91" presetID="3" presetClass="entr" presetSubtype="10"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blinds(horizontal)">
                                      <p:cBhvr>
                                        <p:cTn id="93" dur="500"/>
                                        <p:tgtEl>
                                          <p:spTgt spid="34"/>
                                        </p:tgtEl>
                                      </p:cBhvr>
                                    </p:animEffect>
                                  </p:childTnLst>
                                </p:cTn>
                              </p:par>
                              <p:par>
                                <p:cTn id="94" presetID="3" presetClass="entr" presetSubtype="10" fill="hold" grpId="0" nodeType="with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blinds(horizontal)">
                                      <p:cBhvr>
                                        <p:cTn id="96" dur="500"/>
                                        <p:tgtEl>
                                          <p:spTgt spid="35"/>
                                        </p:tgtEl>
                                      </p:cBhvr>
                                    </p:animEffect>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88"/>
                                        </p:tgtEl>
                                        <p:attrNameLst>
                                          <p:attrName>style.visibility</p:attrName>
                                        </p:attrNameLst>
                                      </p:cBhvr>
                                      <p:to>
                                        <p:strVal val="visible"/>
                                      </p:to>
                                    </p:set>
                                    <p:animEffect transition="in" filter="blinds(horizontal)">
                                      <p:cBhvr>
                                        <p:cTn id="101" dur="500"/>
                                        <p:tgtEl>
                                          <p:spTgt spid="88"/>
                                        </p:tgtEl>
                                      </p:cBhvr>
                                    </p:animEffect>
                                  </p:childTnLst>
                                </p:cTn>
                              </p:par>
                              <p:par>
                                <p:cTn id="102" presetID="3" presetClass="entr" presetSubtype="10" fill="hold" grpId="0" nodeType="withEffect">
                                  <p:stCondLst>
                                    <p:cond delay="0"/>
                                  </p:stCondLst>
                                  <p:childTnLst>
                                    <p:set>
                                      <p:cBhvr>
                                        <p:cTn id="103" dur="1" fill="hold">
                                          <p:stCondLst>
                                            <p:cond delay="0"/>
                                          </p:stCondLst>
                                        </p:cTn>
                                        <p:tgtEl>
                                          <p:spTgt spid="87"/>
                                        </p:tgtEl>
                                        <p:attrNameLst>
                                          <p:attrName>style.visibility</p:attrName>
                                        </p:attrNameLst>
                                      </p:cBhvr>
                                      <p:to>
                                        <p:strVal val="visible"/>
                                      </p:to>
                                    </p:set>
                                    <p:animEffect transition="in" filter="blinds(horizontal)">
                                      <p:cBhvr>
                                        <p:cTn id="10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7" grpId="0"/>
      <p:bldP spid="18" grpId="0"/>
      <p:bldP spid="19" grpId="0"/>
      <p:bldP spid="20" grpId="0"/>
      <p:bldP spid="21" grpId="0" animBg="1"/>
      <p:bldP spid="22" grpId="0" animBg="1"/>
      <p:bldP spid="24" grpId="0"/>
      <p:bldP spid="25" grpId="0"/>
      <p:bldP spid="26" grpId="0"/>
      <p:bldP spid="27" grpId="0"/>
      <p:bldP spid="28" grpId="0"/>
      <p:bldP spid="29" grpId="0"/>
      <p:bldP spid="31" grpId="0"/>
      <p:bldP spid="32" grpId="0"/>
      <p:bldP spid="33" grpId="0"/>
      <p:bldP spid="34" grpId="0"/>
      <p:bldP spid="35" grpId="0"/>
      <p:bldP spid="87" grpId="0" animBg="1"/>
      <p:bldP spid="8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Content Placeholder 7"/>
          <p:cNvSpPr txBox="1">
            <a:spLocks/>
          </p:cNvSpPr>
          <p:nvPr/>
        </p:nvSpPr>
        <p:spPr bwMode="auto">
          <a:xfrm>
            <a:off x="179512" y="3789040"/>
            <a:ext cx="5368680" cy="2287588"/>
          </a:xfrm>
          <a:prstGeom prst="rect">
            <a:avLst/>
          </a:prstGeom>
          <a:noFill/>
          <a:ln w="9525">
            <a:noFill/>
            <a:miter lim="800000"/>
            <a:headEnd/>
            <a:tailEnd/>
          </a:ln>
        </p:spPr>
        <p:txBody>
          <a:bodyPr>
            <a:normAutofit/>
          </a:bodyPr>
          <a:lstStyle/>
          <a:p>
            <a:pPr marL="914400" lvl="1" indent="-396875" defTabSz="914363">
              <a:lnSpc>
                <a:spcPct val="90000"/>
              </a:lnSpc>
              <a:spcBef>
                <a:spcPct val="20000"/>
              </a:spcBef>
              <a:buFont typeface="Arial" pitchFamily="34" charset="0"/>
              <a:buChar char="•"/>
            </a:pPr>
            <a:r>
              <a:rPr lang="en-US" sz="2200" kern="0" dirty="0" err="1" smtClean="0">
                <a:solidFill>
                  <a:srgbClr val="0000FF"/>
                </a:solidFill>
                <a:latin typeface="Candara"/>
                <a:cs typeface="Candara"/>
                <a:sym typeface="Century Schoolbook" pitchFamily="18" charset="0"/>
              </a:rPr>
              <a:t>Ullamnn’s</a:t>
            </a:r>
            <a:r>
              <a:rPr lang="en-US" sz="2200" kern="0" dirty="0" smtClean="0">
                <a:solidFill>
                  <a:srgbClr val="0000FF"/>
                </a:solidFill>
                <a:latin typeface="Candara"/>
                <a:cs typeface="Candara"/>
                <a:sym typeface="Century Schoolbook" pitchFamily="18" charset="0"/>
              </a:rPr>
              <a:t> </a:t>
            </a:r>
            <a:r>
              <a:rPr lang="en-US" sz="2200" kern="0" dirty="0">
                <a:solidFill>
                  <a:srgbClr val="0000FF"/>
                </a:solidFill>
                <a:latin typeface="Candara"/>
                <a:cs typeface="Candara"/>
                <a:sym typeface="Century Schoolbook" pitchFamily="18" charset="0"/>
              </a:rPr>
              <a:t>Backtracking Algorithm</a:t>
            </a:r>
            <a:r>
              <a:rPr lang="en-US" sz="2200" kern="0" dirty="0">
                <a:latin typeface="Candara"/>
                <a:cs typeface="Candara"/>
                <a:sym typeface="Century Schoolbook" pitchFamily="18" charset="0"/>
              </a:rPr>
              <a:t>. J. ACM </a:t>
            </a:r>
            <a:r>
              <a:rPr lang="en-US" sz="2200" kern="0" dirty="0" smtClean="0">
                <a:latin typeface="Candara"/>
                <a:cs typeface="Candara"/>
                <a:sym typeface="Century Schoolbook" pitchFamily="18" charset="0"/>
              </a:rPr>
              <a:t>’76</a:t>
            </a:r>
          </a:p>
          <a:p>
            <a:pPr marL="914400" lvl="1" indent="-396875" defTabSz="914363">
              <a:lnSpc>
                <a:spcPct val="90000"/>
              </a:lnSpc>
              <a:spcBef>
                <a:spcPct val="20000"/>
              </a:spcBef>
              <a:buFont typeface="Arial" pitchFamily="34" charset="0"/>
              <a:buChar char="•"/>
            </a:pPr>
            <a:r>
              <a:rPr lang="en-US" sz="2200" kern="0" dirty="0" smtClean="0">
                <a:solidFill>
                  <a:srgbClr val="0000FF"/>
                </a:solidFill>
                <a:latin typeface="Candara"/>
                <a:cs typeface="Candara"/>
                <a:sym typeface="Century Schoolbook" pitchFamily="18" charset="0"/>
              </a:rPr>
              <a:t>VF2</a:t>
            </a:r>
            <a:r>
              <a:rPr lang="en-US" sz="2200" kern="0" dirty="0">
                <a:latin typeface="Candara"/>
                <a:cs typeface="Candara"/>
                <a:sym typeface="Century Schoolbook" pitchFamily="18" charset="0"/>
              </a:rPr>
              <a:t>, </a:t>
            </a:r>
            <a:r>
              <a:rPr lang="en-US" sz="2200" kern="0" dirty="0" err="1">
                <a:latin typeface="Candara"/>
                <a:cs typeface="Candara"/>
                <a:sym typeface="Century Schoolbook" pitchFamily="18" charset="0"/>
              </a:rPr>
              <a:t>Cordella</a:t>
            </a:r>
            <a:r>
              <a:rPr lang="en-US" sz="2200" kern="0" dirty="0">
                <a:latin typeface="Candara"/>
                <a:cs typeface="Candara"/>
                <a:sym typeface="Century Schoolbook" pitchFamily="18" charset="0"/>
              </a:rPr>
              <a:t> </a:t>
            </a:r>
            <a:r>
              <a:rPr lang="en-US" sz="2200" kern="0" dirty="0" smtClean="0">
                <a:latin typeface="Candara"/>
                <a:cs typeface="Candara"/>
                <a:sym typeface="Century Schoolbook" pitchFamily="18" charset="0"/>
              </a:rPr>
              <a:t>et</a:t>
            </a:r>
            <a:r>
              <a:rPr lang="zh-CN" altLang="en-US" sz="2200" kern="0" dirty="0" smtClean="0">
                <a:latin typeface="Candara"/>
                <a:cs typeface="Candara"/>
                <a:sym typeface="Century Schoolbook" pitchFamily="18" charset="0"/>
              </a:rPr>
              <a:t> </a:t>
            </a:r>
            <a:r>
              <a:rPr lang="en-US" altLang="zh-CN" sz="2200" kern="0" dirty="0" smtClean="0">
                <a:latin typeface="Candara"/>
                <a:cs typeface="Candara"/>
                <a:sym typeface="Century Schoolbook" pitchFamily="18" charset="0"/>
              </a:rPr>
              <a:t>a</a:t>
            </a:r>
            <a:r>
              <a:rPr lang="en-US" sz="2200" kern="0" dirty="0" smtClean="0">
                <a:latin typeface="Candara"/>
                <a:cs typeface="Candara"/>
                <a:sym typeface="Century Schoolbook" pitchFamily="18" charset="0"/>
              </a:rPr>
              <a:t>l.</a:t>
            </a:r>
            <a:r>
              <a:rPr lang="en-US" altLang="zh-CN" sz="2200" kern="0" dirty="0" smtClean="0">
                <a:latin typeface="Candara"/>
                <a:cs typeface="Candara"/>
                <a:sym typeface="Century Schoolbook" pitchFamily="18" charset="0"/>
              </a:rPr>
              <a:t>,</a:t>
            </a:r>
            <a:r>
              <a:rPr lang="zh-CN" altLang="en-US" sz="2200" kern="0" dirty="0" smtClean="0">
                <a:latin typeface="Candara"/>
                <a:cs typeface="Candara"/>
                <a:sym typeface="Century Schoolbook" pitchFamily="18" charset="0"/>
              </a:rPr>
              <a:t> </a:t>
            </a:r>
            <a:r>
              <a:rPr lang="en-US" altLang="zh-CN" sz="2200" kern="0" dirty="0" smtClean="0">
                <a:latin typeface="Candara"/>
                <a:cs typeface="Candara"/>
                <a:sym typeface="Century Schoolbook" pitchFamily="18" charset="0"/>
              </a:rPr>
              <a:t>PAMI</a:t>
            </a:r>
            <a:r>
              <a:rPr lang="en-US" sz="2200" kern="0" dirty="0" smtClean="0">
                <a:latin typeface="Candara"/>
                <a:cs typeface="Candara"/>
                <a:sym typeface="Century Schoolbook" pitchFamily="18" charset="0"/>
              </a:rPr>
              <a:t>‘</a:t>
            </a:r>
            <a:r>
              <a:rPr lang="en-US" sz="2200" kern="0" dirty="0">
                <a:latin typeface="Candara"/>
                <a:cs typeface="Candara"/>
                <a:sym typeface="Century Schoolbook" pitchFamily="18" charset="0"/>
              </a:rPr>
              <a:t>04</a:t>
            </a:r>
            <a:r>
              <a:rPr lang="en-US" sz="2200" kern="0" dirty="0" smtClean="0">
                <a:latin typeface="Candara"/>
                <a:cs typeface="Candara"/>
                <a:sym typeface="Century Schoolbook" pitchFamily="18" charset="0"/>
              </a:rPr>
              <a:t>.</a:t>
            </a:r>
          </a:p>
          <a:p>
            <a:pPr marL="914400" lvl="1" indent="-396875" defTabSz="914363">
              <a:lnSpc>
                <a:spcPct val="90000"/>
              </a:lnSpc>
              <a:spcBef>
                <a:spcPct val="20000"/>
              </a:spcBef>
              <a:buFont typeface="Arial" pitchFamily="34" charset="0"/>
              <a:buChar char="•"/>
            </a:pPr>
            <a:r>
              <a:rPr lang="en-US" sz="2200" kern="0" dirty="0" err="1" smtClean="0">
                <a:solidFill>
                  <a:srgbClr val="0000FF"/>
                </a:solidFill>
                <a:latin typeface="Candara"/>
                <a:cs typeface="Candara"/>
                <a:sym typeface="Century Schoolbook" pitchFamily="18" charset="0"/>
              </a:rPr>
              <a:t>SwiftIndex</a:t>
            </a:r>
            <a:r>
              <a:rPr lang="en-US" altLang="zh-CN" sz="2200" kern="0" dirty="0">
                <a:latin typeface="Candara"/>
                <a:cs typeface="Candara"/>
                <a:sym typeface="Century Schoolbook" pitchFamily="18" charset="0"/>
              </a:rPr>
              <a:t>,</a:t>
            </a:r>
            <a:r>
              <a:rPr lang="en-US" sz="2200" kern="0" dirty="0" smtClean="0">
                <a:latin typeface="Candara"/>
                <a:cs typeface="Candara"/>
                <a:sym typeface="Century Schoolbook" pitchFamily="18" charset="0"/>
              </a:rPr>
              <a:t>  </a:t>
            </a:r>
            <a:r>
              <a:rPr lang="en-US" sz="2200" kern="0" dirty="0">
                <a:latin typeface="Candara"/>
                <a:cs typeface="Candara"/>
                <a:sym typeface="Century Schoolbook" pitchFamily="18" charset="0"/>
              </a:rPr>
              <a:t>Shang </a:t>
            </a:r>
            <a:r>
              <a:rPr lang="en-US" sz="2200" kern="0" dirty="0" smtClean="0">
                <a:latin typeface="Candara"/>
                <a:cs typeface="Candara"/>
                <a:sym typeface="Century Schoolbook" pitchFamily="18" charset="0"/>
              </a:rPr>
              <a:t>et</a:t>
            </a:r>
            <a:r>
              <a:rPr lang="zh-CN" altLang="en-US" sz="2200" kern="0" dirty="0" smtClean="0">
                <a:latin typeface="Candara"/>
                <a:cs typeface="Candara"/>
                <a:sym typeface="Century Schoolbook" pitchFamily="18" charset="0"/>
              </a:rPr>
              <a:t> </a:t>
            </a:r>
            <a:r>
              <a:rPr lang="en-US" altLang="zh-CN" sz="2200" kern="0" dirty="0" smtClean="0">
                <a:latin typeface="Candara"/>
                <a:cs typeface="Candara"/>
                <a:sym typeface="Century Schoolbook" pitchFamily="18" charset="0"/>
              </a:rPr>
              <a:t>al</a:t>
            </a:r>
            <a:r>
              <a:rPr lang="en-US" sz="2200" kern="0" dirty="0" smtClean="0">
                <a:latin typeface="Candara"/>
                <a:cs typeface="Candara"/>
                <a:sym typeface="Century Schoolbook" pitchFamily="18" charset="0"/>
              </a:rPr>
              <a:t>.</a:t>
            </a:r>
            <a:r>
              <a:rPr lang="en-US" sz="2200" kern="0" dirty="0">
                <a:latin typeface="Candara"/>
                <a:cs typeface="Candara"/>
                <a:sym typeface="Century Schoolbook" pitchFamily="18" charset="0"/>
              </a:rPr>
              <a:t>, VLDB ’08</a:t>
            </a:r>
            <a:r>
              <a:rPr lang="en-US" sz="2200" kern="0" dirty="0" smtClean="0">
                <a:latin typeface="Candara"/>
                <a:cs typeface="Candara"/>
                <a:sym typeface="Century Schoolbook" pitchFamily="18" charset="0"/>
              </a:rPr>
              <a:t>.</a:t>
            </a:r>
            <a:endParaRPr lang="en-US" sz="2200" kern="0" dirty="0">
              <a:latin typeface="Candara"/>
              <a:cs typeface="Candara"/>
              <a:sym typeface="Century Schoolbook" pitchFamily="18" charset="0"/>
            </a:endParaRPr>
          </a:p>
        </p:txBody>
      </p:sp>
      <p:sp>
        <p:nvSpPr>
          <p:cNvPr id="43010" name="Title 1"/>
          <p:cNvSpPr>
            <a:spLocks noGrp="1"/>
          </p:cNvSpPr>
          <p:nvPr>
            <p:ph type="title"/>
          </p:nvPr>
        </p:nvSpPr>
        <p:spPr/>
        <p:txBody>
          <a:bodyPr>
            <a:normAutofit fontScale="90000"/>
          </a:bodyPr>
          <a:lstStyle/>
          <a:p>
            <a:r>
              <a:rPr lang="en-US" altLang="zh-CN" dirty="0" err="1" smtClean="0">
                <a:latin typeface="Candara"/>
                <a:cs typeface="Candara"/>
              </a:rPr>
              <a:t>Subgraph</a:t>
            </a:r>
            <a:r>
              <a:rPr lang="en-US" altLang="zh-CN" dirty="0" smtClean="0">
                <a:latin typeface="Candara"/>
                <a:cs typeface="Candara"/>
              </a:rPr>
              <a:t> containment </a:t>
            </a:r>
            <a:r>
              <a:rPr lang="en-US" altLang="zh-CN" dirty="0">
                <a:latin typeface="Candara"/>
                <a:cs typeface="Candara"/>
              </a:rPr>
              <a:t>s</a:t>
            </a:r>
            <a:r>
              <a:rPr lang="en-US" altLang="zh-CN" dirty="0" smtClean="0">
                <a:latin typeface="Candara"/>
                <a:cs typeface="Candara"/>
              </a:rPr>
              <a:t>earch</a:t>
            </a:r>
            <a:r>
              <a:rPr lang="zh-CN" altLang="en-US" dirty="0" smtClean="0">
                <a:latin typeface="Candara"/>
                <a:cs typeface="Candara"/>
              </a:rPr>
              <a:t> </a:t>
            </a:r>
            <a:r>
              <a:rPr lang="en-US" dirty="0" smtClean="0">
                <a:latin typeface="Candara"/>
                <a:cs typeface="Candara"/>
              </a:rPr>
              <a:t>(related </a:t>
            </a:r>
            <a:r>
              <a:rPr lang="en-US" dirty="0">
                <a:latin typeface="Candara"/>
                <a:cs typeface="Candara"/>
              </a:rPr>
              <a:t>w</a:t>
            </a:r>
            <a:r>
              <a:rPr lang="en-US" dirty="0" smtClean="0">
                <a:latin typeface="Candara"/>
                <a:cs typeface="Candara"/>
              </a:rPr>
              <a:t>ork)</a:t>
            </a:r>
          </a:p>
        </p:txBody>
      </p:sp>
      <p:sp>
        <p:nvSpPr>
          <p:cNvPr id="43014" name="AutoShape 2"/>
          <p:cNvSpPr>
            <a:spLocks noChangeAspect="1" noChangeArrowheads="1"/>
          </p:cNvSpPr>
          <p:nvPr/>
        </p:nvSpPr>
        <p:spPr bwMode="auto">
          <a:xfrm>
            <a:off x="228600" y="990600"/>
            <a:ext cx="237172500" cy="18316575"/>
          </a:xfrm>
          <a:prstGeom prst="rect">
            <a:avLst/>
          </a:prstGeom>
          <a:noFill/>
          <a:ln w="9525">
            <a:noFill/>
            <a:miter lim="800000"/>
            <a:headEnd/>
            <a:tailEnd/>
          </a:ln>
        </p:spPr>
        <p:txBody>
          <a:bodyPr/>
          <a:lstStyle/>
          <a:p>
            <a:endParaRPr lang="en-US">
              <a:latin typeface="Candara"/>
              <a:cs typeface="Candara"/>
            </a:endParaRPr>
          </a:p>
        </p:txBody>
      </p:sp>
      <p:sp>
        <p:nvSpPr>
          <p:cNvPr id="52" name="Content Placeholder 7"/>
          <p:cNvSpPr txBox="1">
            <a:spLocks/>
          </p:cNvSpPr>
          <p:nvPr/>
        </p:nvSpPr>
        <p:spPr bwMode="auto">
          <a:xfrm>
            <a:off x="455613" y="1552596"/>
            <a:ext cx="8156575" cy="531812"/>
          </a:xfrm>
          <a:prstGeom prst="rect">
            <a:avLst/>
          </a:prstGeom>
          <a:noFill/>
          <a:ln w="9525">
            <a:noFill/>
            <a:miter lim="800000"/>
            <a:headEnd/>
            <a:tailEnd/>
          </a:ln>
        </p:spPr>
        <p:txBody>
          <a:bodyPr>
            <a:normAutofit/>
          </a:bodyPr>
          <a:lstStyle/>
          <a:p>
            <a:pPr marL="396875" indent="-396875" defTabSz="914363">
              <a:lnSpc>
                <a:spcPct val="90000"/>
              </a:lnSpc>
              <a:buFont typeface="Arial" pitchFamily="34" charset="0"/>
              <a:buChar char="•"/>
            </a:pPr>
            <a:r>
              <a:rPr lang="en-US" sz="2600" kern="0" dirty="0" smtClean="0">
                <a:latin typeface="Candara"/>
                <a:cs typeface="Candara"/>
                <a:sym typeface="Century Schoolbook" pitchFamily="18" charset="0"/>
              </a:rPr>
              <a:t>What features</a:t>
            </a:r>
            <a:r>
              <a:rPr lang="zh-CN" altLang="en-US" sz="2600" kern="0" dirty="0" smtClean="0">
                <a:latin typeface="Candara"/>
                <a:cs typeface="Candara"/>
                <a:sym typeface="Century Schoolbook" pitchFamily="18" charset="0"/>
              </a:rPr>
              <a:t> </a:t>
            </a:r>
            <a:r>
              <a:rPr lang="en-US" sz="2600" kern="0" dirty="0" smtClean="0">
                <a:latin typeface="Candara"/>
                <a:cs typeface="Candara"/>
                <a:sym typeface="Century Schoolbook" pitchFamily="18" charset="0"/>
              </a:rPr>
              <a:t>to </a:t>
            </a:r>
            <a:r>
              <a:rPr lang="en-US" sz="2600" kern="0" dirty="0">
                <a:latin typeface="Candara"/>
                <a:cs typeface="Candara"/>
                <a:sym typeface="Century Schoolbook" pitchFamily="18" charset="0"/>
              </a:rPr>
              <a:t>select for </a:t>
            </a:r>
            <a:r>
              <a:rPr lang="en-US" sz="2600" kern="0" dirty="0" smtClean="0">
                <a:latin typeface="Candara"/>
                <a:cs typeface="Candara"/>
                <a:sym typeface="Century Schoolbook" pitchFamily="18" charset="0"/>
              </a:rPr>
              <a:t>filtering? </a:t>
            </a:r>
          </a:p>
          <a:p>
            <a:pPr marL="274638" indent="-274638" algn="just" defTabSz="0" eaLnBrk="0" hangingPunct="0">
              <a:spcBef>
                <a:spcPts val="600"/>
              </a:spcBef>
              <a:buClr>
                <a:schemeClr val="accent1"/>
              </a:buClr>
              <a:buSzPct val="70000"/>
              <a:buFont typeface="Wingdings" pitchFamily="2" charset="2"/>
              <a:buChar char="q"/>
              <a:defRPr/>
            </a:pPr>
            <a:endParaRPr lang="en-US" kern="0" dirty="0">
              <a:latin typeface="Candara"/>
              <a:cs typeface="Candara"/>
              <a:sym typeface="Century Schoolbook" pitchFamily="18" charset="0"/>
            </a:endParaRPr>
          </a:p>
          <a:p>
            <a:pPr marL="274638" indent="-274638" algn="just" defTabSz="0" eaLnBrk="0" hangingPunct="0">
              <a:spcBef>
                <a:spcPts val="600"/>
              </a:spcBef>
              <a:buClr>
                <a:schemeClr val="accent1"/>
              </a:buClr>
              <a:buSzPct val="70000"/>
              <a:buFont typeface="Wingdings" pitchFamily="2" charset="2"/>
              <a:buChar char="q"/>
              <a:defRPr/>
            </a:pPr>
            <a:endParaRPr lang="en-US" kern="0" dirty="0">
              <a:latin typeface="Candara"/>
              <a:cs typeface="Candara"/>
              <a:sym typeface="Century Schoolbook" pitchFamily="18" charset="0"/>
            </a:endParaRPr>
          </a:p>
          <a:p>
            <a:pPr marL="274638" indent="-274638" algn="just" defTabSz="0" eaLnBrk="0" hangingPunct="0">
              <a:spcBef>
                <a:spcPts val="600"/>
              </a:spcBef>
              <a:buClr>
                <a:schemeClr val="accent1"/>
              </a:buClr>
              <a:buSzPct val="70000"/>
              <a:buFont typeface="Wingdings" pitchFamily="2" charset="2"/>
              <a:buChar char="q"/>
              <a:defRPr/>
            </a:pPr>
            <a:endParaRPr lang="en-US" sz="1500" kern="0" dirty="0">
              <a:latin typeface="Candara"/>
              <a:cs typeface="Candara"/>
              <a:sym typeface="Century Schoolbook" pitchFamily="18" charset="0"/>
            </a:endParaRPr>
          </a:p>
          <a:p>
            <a:pPr marL="274638" indent="-274638" algn="just" defTabSz="0" eaLnBrk="0" hangingPunct="0">
              <a:spcBef>
                <a:spcPts val="600"/>
              </a:spcBef>
              <a:buClr>
                <a:schemeClr val="accent1"/>
              </a:buClr>
              <a:buSzPct val="70000"/>
              <a:buFont typeface="Wingdings" pitchFamily="2" charset="2"/>
              <a:buChar char="q"/>
              <a:defRPr/>
            </a:pPr>
            <a:endParaRPr lang="en-US" sz="2200" kern="0" dirty="0">
              <a:latin typeface="Candara"/>
              <a:cs typeface="Candara"/>
              <a:sym typeface="Century Schoolbook" pitchFamily="18" charset="0"/>
            </a:endParaRPr>
          </a:p>
          <a:p>
            <a:pPr marL="274638" indent="-274638" algn="just" defTabSz="0" eaLnBrk="0" hangingPunct="0">
              <a:spcBef>
                <a:spcPts val="600"/>
              </a:spcBef>
              <a:buClr>
                <a:schemeClr val="accent1"/>
              </a:buClr>
              <a:buSzPct val="70000"/>
              <a:buFont typeface="Wingdings" pitchFamily="2" charset="2"/>
              <a:buChar char="q"/>
              <a:defRPr/>
            </a:pPr>
            <a:endParaRPr lang="en-US" kern="0" dirty="0">
              <a:latin typeface="Candara"/>
              <a:cs typeface="Candara"/>
              <a:sym typeface="Century Schoolbook" pitchFamily="18" charset="0"/>
            </a:endParaRPr>
          </a:p>
        </p:txBody>
      </p:sp>
      <p:sp>
        <p:nvSpPr>
          <p:cNvPr id="80" name="Content Placeholder 7"/>
          <p:cNvSpPr txBox="1">
            <a:spLocks/>
          </p:cNvSpPr>
          <p:nvPr/>
        </p:nvSpPr>
        <p:spPr bwMode="auto">
          <a:xfrm>
            <a:off x="683568" y="2000240"/>
            <a:ext cx="5455195" cy="1446213"/>
          </a:xfrm>
          <a:prstGeom prst="rect">
            <a:avLst/>
          </a:prstGeom>
          <a:noFill/>
          <a:ln w="9525">
            <a:noFill/>
            <a:miter lim="800000"/>
            <a:headEnd/>
            <a:tailEnd/>
          </a:ln>
        </p:spPr>
        <p:txBody>
          <a:bodyPr>
            <a:normAutofit/>
          </a:bodyPr>
          <a:lstStyle/>
          <a:p>
            <a:pPr marL="457200" indent="-396875" defTabSz="914363">
              <a:lnSpc>
                <a:spcPct val="90000"/>
              </a:lnSpc>
              <a:spcBef>
                <a:spcPct val="20000"/>
              </a:spcBef>
              <a:buFont typeface="Arial" pitchFamily="34" charset="0"/>
              <a:buChar char="•"/>
            </a:pPr>
            <a:r>
              <a:rPr lang="en-US" sz="2200" kern="0" dirty="0" smtClean="0">
                <a:solidFill>
                  <a:srgbClr val="0000FF"/>
                </a:solidFill>
                <a:latin typeface="Candara"/>
                <a:ea typeface="+mn-ea"/>
                <a:cs typeface="Candara"/>
                <a:sym typeface="Century Schoolbook" pitchFamily="18" charset="0"/>
              </a:rPr>
              <a:t>Frequent </a:t>
            </a:r>
            <a:r>
              <a:rPr lang="en-US" sz="2200" kern="0" dirty="0">
                <a:solidFill>
                  <a:srgbClr val="0000FF"/>
                </a:solidFill>
                <a:latin typeface="Candara"/>
                <a:cs typeface="Candara"/>
                <a:sym typeface="Century Schoolbook" pitchFamily="18" charset="0"/>
              </a:rPr>
              <a:t>p</a:t>
            </a:r>
            <a:r>
              <a:rPr lang="en-US" sz="2200" kern="0" dirty="0" smtClean="0">
                <a:solidFill>
                  <a:srgbClr val="0000FF"/>
                </a:solidFill>
                <a:latin typeface="Candara"/>
                <a:ea typeface="+mn-ea"/>
                <a:cs typeface="Candara"/>
                <a:sym typeface="Century Schoolbook" pitchFamily="18" charset="0"/>
              </a:rPr>
              <a:t>attern based </a:t>
            </a:r>
            <a:r>
              <a:rPr lang="en-US" sz="2200" kern="0" dirty="0" smtClean="0">
                <a:solidFill>
                  <a:srgbClr val="0000FF"/>
                </a:solidFill>
                <a:latin typeface="Candara"/>
                <a:cs typeface="Candara"/>
                <a:sym typeface="Century Schoolbook" pitchFamily="18" charset="0"/>
              </a:rPr>
              <a:t>a</a:t>
            </a:r>
            <a:r>
              <a:rPr lang="en-US" sz="2200" kern="0" dirty="0" smtClean="0">
                <a:solidFill>
                  <a:srgbClr val="0000FF"/>
                </a:solidFill>
                <a:latin typeface="Candara"/>
                <a:ea typeface="+mn-ea"/>
                <a:cs typeface="Candara"/>
                <a:sym typeface="Century Schoolbook" pitchFamily="18" charset="0"/>
              </a:rPr>
              <a:t>pproach</a:t>
            </a:r>
          </a:p>
          <a:p>
            <a:pPr marL="457200" indent="-396875" defTabSz="914363">
              <a:lnSpc>
                <a:spcPct val="90000"/>
              </a:lnSpc>
              <a:spcBef>
                <a:spcPct val="20000"/>
              </a:spcBef>
              <a:buFont typeface="Arial" pitchFamily="34" charset="0"/>
              <a:buChar char="•"/>
            </a:pPr>
            <a:endParaRPr lang="en-US" sz="2200" kern="0" dirty="0" smtClean="0">
              <a:solidFill>
                <a:srgbClr val="0000FF"/>
              </a:solidFill>
              <a:latin typeface="Candara"/>
              <a:ea typeface="+mn-ea"/>
              <a:cs typeface="Candara"/>
              <a:sym typeface="Century Schoolbook" pitchFamily="18" charset="0"/>
            </a:endParaRPr>
          </a:p>
          <a:p>
            <a:pPr marL="457200" indent="-396875" defTabSz="914363">
              <a:lnSpc>
                <a:spcPct val="90000"/>
              </a:lnSpc>
              <a:spcBef>
                <a:spcPct val="20000"/>
              </a:spcBef>
              <a:buFont typeface="Arial" pitchFamily="34" charset="0"/>
              <a:buChar char="•"/>
            </a:pPr>
            <a:r>
              <a:rPr lang="en-US" sz="2200" kern="0" dirty="0" smtClean="0">
                <a:solidFill>
                  <a:srgbClr val="0000FF"/>
                </a:solidFill>
                <a:latin typeface="Candara"/>
                <a:ea typeface="+mn-ea"/>
                <a:cs typeface="Candara"/>
                <a:sym typeface="Century Schoolbook" pitchFamily="18" charset="0"/>
              </a:rPr>
              <a:t>Exhaustive </a:t>
            </a:r>
            <a:r>
              <a:rPr lang="en-US" sz="2200" kern="0" dirty="0">
                <a:solidFill>
                  <a:srgbClr val="0000FF"/>
                </a:solidFill>
                <a:latin typeface="Candara"/>
                <a:cs typeface="Candara"/>
                <a:sym typeface="Century Schoolbook" pitchFamily="18" charset="0"/>
              </a:rPr>
              <a:t>e</a:t>
            </a:r>
            <a:r>
              <a:rPr lang="en-US" sz="2200" kern="0" dirty="0" smtClean="0">
                <a:solidFill>
                  <a:srgbClr val="0000FF"/>
                </a:solidFill>
                <a:latin typeface="Candara"/>
                <a:ea typeface="+mn-ea"/>
                <a:cs typeface="Candara"/>
                <a:sym typeface="Century Schoolbook" pitchFamily="18" charset="0"/>
              </a:rPr>
              <a:t>numeration </a:t>
            </a:r>
            <a:r>
              <a:rPr lang="en-US" sz="2200" kern="0" dirty="0">
                <a:solidFill>
                  <a:srgbClr val="0000FF"/>
                </a:solidFill>
                <a:latin typeface="Candara"/>
                <a:cs typeface="Candara"/>
                <a:sym typeface="Century Schoolbook" pitchFamily="18" charset="0"/>
              </a:rPr>
              <a:t>b</a:t>
            </a:r>
            <a:r>
              <a:rPr lang="en-US" sz="2200" kern="0" dirty="0" smtClean="0">
                <a:solidFill>
                  <a:srgbClr val="0000FF"/>
                </a:solidFill>
                <a:latin typeface="Candara"/>
                <a:ea typeface="+mn-ea"/>
                <a:cs typeface="Candara"/>
                <a:sym typeface="Century Schoolbook" pitchFamily="18" charset="0"/>
              </a:rPr>
              <a:t>ased </a:t>
            </a:r>
            <a:r>
              <a:rPr lang="en-US" sz="2200" kern="0" dirty="0" smtClean="0">
                <a:solidFill>
                  <a:srgbClr val="0000FF"/>
                </a:solidFill>
                <a:latin typeface="Candara"/>
                <a:cs typeface="Candara"/>
                <a:sym typeface="Century Schoolbook" pitchFamily="18" charset="0"/>
              </a:rPr>
              <a:t>a</a:t>
            </a:r>
            <a:r>
              <a:rPr lang="en-US" sz="2200" kern="0" dirty="0" smtClean="0">
                <a:solidFill>
                  <a:srgbClr val="0000FF"/>
                </a:solidFill>
                <a:latin typeface="Candara"/>
                <a:ea typeface="+mn-ea"/>
                <a:cs typeface="Candara"/>
                <a:sym typeface="Century Schoolbook" pitchFamily="18" charset="0"/>
              </a:rPr>
              <a:t>pproach</a:t>
            </a:r>
            <a:endParaRPr lang="en-US" kern="0" dirty="0">
              <a:solidFill>
                <a:srgbClr val="0000FF"/>
              </a:solidFill>
              <a:latin typeface="Candara"/>
              <a:ea typeface="+mn-ea"/>
              <a:cs typeface="Candara"/>
              <a:sym typeface="Century Schoolbook" pitchFamily="18" charset="0"/>
            </a:endParaRPr>
          </a:p>
        </p:txBody>
      </p:sp>
      <p:sp>
        <p:nvSpPr>
          <p:cNvPr id="83" name="Content Placeholder 7"/>
          <p:cNvSpPr txBox="1">
            <a:spLocks/>
          </p:cNvSpPr>
          <p:nvPr/>
        </p:nvSpPr>
        <p:spPr bwMode="auto">
          <a:xfrm>
            <a:off x="251520" y="5733256"/>
            <a:ext cx="8712968" cy="576064"/>
          </a:xfrm>
          <a:prstGeom prst="rect">
            <a:avLst/>
          </a:prstGeom>
          <a:noFill/>
          <a:ln w="9525">
            <a:noFill/>
            <a:miter lim="800000"/>
            <a:headEnd/>
            <a:tailEnd/>
          </a:ln>
        </p:spPr>
        <p:txBody>
          <a:bodyPr>
            <a:noAutofit/>
          </a:bodyPr>
          <a:lstStyle/>
          <a:p>
            <a:pPr marL="517525" lvl="1" defTabSz="914363">
              <a:lnSpc>
                <a:spcPct val="90000"/>
              </a:lnSpc>
              <a:spcBef>
                <a:spcPct val="20000"/>
              </a:spcBef>
            </a:pPr>
            <a:r>
              <a:rPr lang="en-US" sz="2200" kern="0" dirty="0" smtClean="0">
                <a:latin typeface="Candara"/>
                <a:ea typeface="+mn-ea"/>
                <a:cs typeface="Candara"/>
                <a:sym typeface="Century Schoolbook" pitchFamily="18" charset="0"/>
              </a:rPr>
              <a:t>Detailed </a:t>
            </a:r>
            <a:r>
              <a:rPr lang="en-US" sz="2200" kern="0" dirty="0">
                <a:latin typeface="Candara"/>
                <a:ea typeface="+mn-ea"/>
                <a:cs typeface="Candara"/>
                <a:sym typeface="Century Schoolbook" pitchFamily="18" charset="0"/>
              </a:rPr>
              <a:t>Comparison and Evaluation in </a:t>
            </a:r>
            <a:r>
              <a:rPr lang="en-US" sz="2200" kern="0" dirty="0" err="1">
                <a:solidFill>
                  <a:srgbClr val="0000FF"/>
                </a:solidFill>
                <a:latin typeface="Candara"/>
                <a:ea typeface="+mn-ea"/>
                <a:cs typeface="Candara"/>
                <a:sym typeface="Century Schoolbook" pitchFamily="18" charset="0"/>
              </a:rPr>
              <a:t>iGraph</a:t>
            </a:r>
            <a:r>
              <a:rPr lang="en-US" sz="2200" kern="0" dirty="0">
                <a:latin typeface="Candara"/>
                <a:ea typeface="+mn-ea"/>
                <a:cs typeface="Candara"/>
                <a:sym typeface="Century Schoolbook" pitchFamily="18" charset="0"/>
              </a:rPr>
              <a:t>, </a:t>
            </a:r>
            <a:r>
              <a:rPr lang="en-US" sz="2200" i="1" kern="0" dirty="0">
                <a:latin typeface="Candara"/>
                <a:ea typeface="+mn-ea"/>
                <a:cs typeface="Candara"/>
                <a:sym typeface="Century Schoolbook" pitchFamily="18" charset="0"/>
              </a:rPr>
              <a:t>Han et. al., PVLDB </a:t>
            </a:r>
            <a:r>
              <a:rPr lang="fr-FR" sz="2200" i="1" kern="0" dirty="0" smtClean="0">
                <a:latin typeface="Candara"/>
                <a:ea typeface="+mn-ea"/>
                <a:cs typeface="Candara"/>
                <a:sym typeface="Century Schoolbook" pitchFamily="18" charset="0"/>
              </a:rPr>
              <a:t>’</a:t>
            </a:r>
            <a:r>
              <a:rPr lang="en-US" sz="2200" i="1" kern="0" dirty="0" smtClean="0">
                <a:latin typeface="Candara"/>
                <a:ea typeface="+mn-ea"/>
                <a:cs typeface="Candara"/>
                <a:sym typeface="Century Schoolbook" pitchFamily="18" charset="0"/>
              </a:rPr>
              <a:t>10 </a:t>
            </a:r>
            <a:endParaRPr lang="en-US" sz="2200" kern="0" dirty="0">
              <a:latin typeface="Candara"/>
              <a:ea typeface="+mn-ea"/>
              <a:cs typeface="Candara"/>
              <a:sym typeface="Century Schoolbook" pitchFamily="18" charset="0"/>
            </a:endParaRPr>
          </a:p>
          <a:p>
            <a:pPr marL="274638" indent="-274638" algn="just" defTabSz="0" eaLnBrk="0" hangingPunct="0">
              <a:spcBef>
                <a:spcPts val="600"/>
              </a:spcBef>
              <a:buClr>
                <a:schemeClr val="accent1"/>
              </a:buClr>
              <a:buSzPct val="70000"/>
              <a:buFont typeface="Wingdings" pitchFamily="2" charset="2"/>
              <a:buChar char="q"/>
              <a:defRPr/>
            </a:pPr>
            <a:endParaRPr lang="en-US" sz="2200" kern="0" dirty="0">
              <a:latin typeface="Candara"/>
              <a:ea typeface="+mn-ea"/>
              <a:cs typeface="Candara"/>
              <a:sym typeface="Century Schoolbook" pitchFamily="18" charset="0"/>
            </a:endParaRPr>
          </a:p>
          <a:p>
            <a:pPr marL="274638" indent="-274638" algn="just" defTabSz="0" eaLnBrk="0" hangingPunct="0">
              <a:spcBef>
                <a:spcPts val="600"/>
              </a:spcBef>
              <a:buClr>
                <a:schemeClr val="accent1"/>
              </a:buClr>
              <a:buSzPct val="70000"/>
              <a:buFont typeface="Wingdings" pitchFamily="2" charset="2"/>
              <a:buChar char="q"/>
              <a:defRPr/>
            </a:pPr>
            <a:endParaRPr lang="en-US" sz="2200" kern="0" dirty="0">
              <a:latin typeface="Candara"/>
              <a:ea typeface="+mn-ea"/>
              <a:cs typeface="Candara"/>
              <a:sym typeface="Century Schoolbook" pitchFamily="18" charset="0"/>
            </a:endParaRPr>
          </a:p>
          <a:p>
            <a:pPr marL="274638" indent="-274638" algn="just" defTabSz="0" eaLnBrk="0" hangingPunct="0">
              <a:spcBef>
                <a:spcPts val="600"/>
              </a:spcBef>
              <a:buClr>
                <a:schemeClr val="accent1"/>
              </a:buClr>
              <a:buSzPct val="70000"/>
              <a:buFont typeface="Wingdings" pitchFamily="2" charset="2"/>
              <a:buChar char="q"/>
              <a:defRPr/>
            </a:pPr>
            <a:endParaRPr lang="en-US" sz="2200" kern="0" dirty="0">
              <a:latin typeface="Candara"/>
              <a:ea typeface="+mn-ea"/>
              <a:cs typeface="Candara"/>
              <a:sym typeface="Century Schoolbook" pitchFamily="18" charset="0"/>
            </a:endParaRPr>
          </a:p>
        </p:txBody>
      </p:sp>
      <p:sp>
        <p:nvSpPr>
          <p:cNvPr id="85" name="Content Placeholder 7"/>
          <p:cNvSpPr txBox="1">
            <a:spLocks/>
          </p:cNvSpPr>
          <p:nvPr/>
        </p:nvSpPr>
        <p:spPr bwMode="auto">
          <a:xfrm>
            <a:off x="500034" y="3286124"/>
            <a:ext cx="8156575" cy="531812"/>
          </a:xfrm>
          <a:prstGeom prst="rect">
            <a:avLst/>
          </a:prstGeom>
          <a:noFill/>
          <a:ln w="9525">
            <a:noFill/>
            <a:miter lim="800000"/>
            <a:headEnd/>
            <a:tailEnd/>
          </a:ln>
        </p:spPr>
        <p:txBody>
          <a:bodyPr>
            <a:normAutofit/>
          </a:bodyPr>
          <a:lstStyle/>
          <a:p>
            <a:pPr marL="396875" lvl="0" indent="-396875" defTabSz="914363">
              <a:lnSpc>
                <a:spcPct val="90000"/>
              </a:lnSpc>
              <a:buFont typeface="Arial" pitchFamily="34" charset="0"/>
              <a:buChar char="•"/>
            </a:pPr>
            <a:r>
              <a:rPr lang="en-US" sz="2200" kern="0" dirty="0" smtClean="0">
                <a:latin typeface="Candara"/>
                <a:ea typeface="+mn-ea"/>
                <a:cs typeface="Candara"/>
                <a:sym typeface="Century Schoolbook" pitchFamily="18" charset="0"/>
              </a:rPr>
              <a:t>Precise </a:t>
            </a:r>
            <a:r>
              <a:rPr lang="en-US" sz="2200" kern="0" dirty="0">
                <a:latin typeface="Candara"/>
                <a:ea typeface="+mn-ea"/>
                <a:cs typeface="Candara"/>
                <a:sym typeface="Century Schoolbook" pitchFamily="18" charset="0"/>
              </a:rPr>
              <a:t>Subgraph Isomorphism Test in Verification Phase</a:t>
            </a:r>
            <a:r>
              <a:rPr lang="en-US" sz="2200" kern="0" dirty="0" smtClean="0">
                <a:latin typeface="Candara"/>
                <a:ea typeface="+mn-ea"/>
                <a:cs typeface="Candara"/>
                <a:sym typeface="Century Schoolbook" pitchFamily="18" charset="0"/>
              </a:rPr>
              <a:t>.</a:t>
            </a:r>
            <a:endParaRPr lang="en-US" kern="0" dirty="0">
              <a:latin typeface="Candara"/>
              <a:ea typeface="+mn-ea"/>
              <a:cs typeface="Candara"/>
              <a:sym typeface="Century Schoolbook" pitchFamily="18" charset="0"/>
            </a:endParaRPr>
          </a:p>
        </p:txBody>
      </p:sp>
      <p:sp>
        <p:nvSpPr>
          <p:cNvPr id="81" name="Rounded Rectangular Callout 80"/>
          <p:cNvSpPr/>
          <p:nvPr/>
        </p:nvSpPr>
        <p:spPr>
          <a:xfrm>
            <a:off x="5814192" y="1700808"/>
            <a:ext cx="3222304" cy="4346575"/>
          </a:xfrm>
          <a:prstGeom prst="wedgeRoundRectCallout">
            <a:avLst>
              <a:gd name="adj1" fmla="val -66875"/>
              <a:gd name="adj2" fmla="val -3666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Tx/>
              <a:buAutoNum type="arabicParenR"/>
              <a:defRPr/>
            </a:pPr>
            <a:r>
              <a:rPr lang="en-US" sz="2000" b="1" dirty="0" err="1">
                <a:solidFill>
                  <a:schemeClr val="tx1"/>
                </a:solidFill>
                <a:latin typeface="Candara"/>
                <a:cs typeface="Candara"/>
              </a:rPr>
              <a:t>gIndex</a:t>
            </a:r>
            <a:r>
              <a:rPr lang="en-US" sz="2000" dirty="0">
                <a:solidFill>
                  <a:schemeClr val="tx1"/>
                </a:solidFill>
                <a:latin typeface="Candara"/>
                <a:cs typeface="Candara"/>
              </a:rPr>
              <a:t> </a:t>
            </a:r>
            <a:r>
              <a:rPr lang="en-US" dirty="0">
                <a:solidFill>
                  <a:schemeClr val="tx1"/>
                </a:solidFill>
                <a:latin typeface="Candara"/>
                <a:cs typeface="Candara"/>
              </a:rPr>
              <a:t>(Frequent </a:t>
            </a:r>
            <a:r>
              <a:rPr lang="en-US" dirty="0" err="1">
                <a:solidFill>
                  <a:schemeClr val="tx1"/>
                </a:solidFill>
                <a:latin typeface="Candara"/>
                <a:cs typeface="Candara"/>
              </a:rPr>
              <a:t>Subgraph</a:t>
            </a:r>
            <a:r>
              <a:rPr lang="en-US" dirty="0">
                <a:solidFill>
                  <a:schemeClr val="tx1"/>
                </a:solidFill>
                <a:latin typeface="Candara"/>
                <a:cs typeface="Candara"/>
              </a:rPr>
              <a:t>)</a:t>
            </a:r>
            <a:r>
              <a:rPr lang="en-US" sz="2000" dirty="0">
                <a:solidFill>
                  <a:schemeClr val="tx1"/>
                </a:solidFill>
                <a:latin typeface="Candara"/>
                <a:cs typeface="Candara"/>
              </a:rPr>
              <a:t>. </a:t>
            </a:r>
            <a:r>
              <a:rPr lang="en-US" sz="1400" i="1" dirty="0">
                <a:solidFill>
                  <a:schemeClr val="tx1"/>
                </a:solidFill>
                <a:latin typeface="Candara"/>
                <a:cs typeface="Candara"/>
              </a:rPr>
              <a:t>Yan et </a:t>
            </a:r>
            <a:r>
              <a:rPr lang="en-US" sz="1400" i="1" dirty="0" smtClean="0">
                <a:solidFill>
                  <a:schemeClr val="tx1"/>
                </a:solidFill>
                <a:latin typeface="Candara"/>
                <a:cs typeface="Candara"/>
              </a:rPr>
              <a:t>al</a:t>
            </a:r>
            <a:r>
              <a:rPr lang="en-US" altLang="zh-CN" sz="1400" i="1" dirty="0" smtClean="0">
                <a:solidFill>
                  <a:schemeClr val="tx1"/>
                </a:solidFill>
                <a:latin typeface="Candara"/>
                <a:cs typeface="Candara"/>
              </a:rPr>
              <a:t>.</a:t>
            </a:r>
            <a:r>
              <a:rPr lang="en-US" sz="1400" i="1" dirty="0" smtClean="0">
                <a:solidFill>
                  <a:schemeClr val="tx1"/>
                </a:solidFill>
                <a:latin typeface="Candara"/>
                <a:cs typeface="Candara"/>
              </a:rPr>
              <a:t>, </a:t>
            </a:r>
            <a:r>
              <a:rPr lang="en-US" sz="1400" i="1" dirty="0">
                <a:solidFill>
                  <a:schemeClr val="tx1"/>
                </a:solidFill>
                <a:latin typeface="Candara"/>
                <a:cs typeface="Candara"/>
              </a:rPr>
              <a:t>SIGMOD ’04</a:t>
            </a:r>
          </a:p>
          <a:p>
            <a:pPr marL="457200" indent="-457200">
              <a:buFontTx/>
              <a:buAutoNum type="arabicParenR"/>
              <a:defRPr/>
            </a:pPr>
            <a:endParaRPr lang="en-US" sz="1000" i="1" dirty="0">
              <a:solidFill>
                <a:schemeClr val="tx1"/>
              </a:solidFill>
              <a:latin typeface="Candara"/>
              <a:cs typeface="Candara"/>
            </a:endParaRPr>
          </a:p>
          <a:p>
            <a:pPr marL="457200" indent="-457200">
              <a:buFontTx/>
              <a:buAutoNum type="arabicParenR"/>
              <a:defRPr/>
            </a:pPr>
            <a:r>
              <a:rPr lang="en-US" sz="2000" b="1" dirty="0">
                <a:solidFill>
                  <a:schemeClr val="tx1"/>
                </a:solidFill>
                <a:latin typeface="Candara"/>
                <a:cs typeface="Candara"/>
              </a:rPr>
              <a:t>FG-Index</a:t>
            </a:r>
            <a:r>
              <a:rPr lang="en-US" sz="2000" dirty="0">
                <a:solidFill>
                  <a:schemeClr val="tx1"/>
                </a:solidFill>
                <a:latin typeface="Candara"/>
                <a:cs typeface="Candara"/>
              </a:rPr>
              <a:t> </a:t>
            </a:r>
            <a:r>
              <a:rPr lang="en-US" dirty="0">
                <a:solidFill>
                  <a:schemeClr val="tx1"/>
                </a:solidFill>
                <a:latin typeface="Candara"/>
                <a:cs typeface="Candara"/>
              </a:rPr>
              <a:t>(</a:t>
            </a:r>
            <a:r>
              <a:rPr lang="en-US" dirty="0" smtClean="0">
                <a:solidFill>
                  <a:schemeClr val="tx1"/>
                </a:solidFill>
                <a:latin typeface="Candara"/>
                <a:cs typeface="Candara"/>
              </a:rPr>
              <a:t>Frequent</a:t>
            </a:r>
            <a:r>
              <a:rPr lang="zh-CN" altLang="en-US" dirty="0" smtClean="0">
                <a:solidFill>
                  <a:schemeClr val="tx1"/>
                </a:solidFill>
                <a:latin typeface="Candara"/>
                <a:cs typeface="Candara"/>
              </a:rPr>
              <a:t> </a:t>
            </a:r>
            <a:r>
              <a:rPr lang="en-US" dirty="0" err="1" smtClean="0">
                <a:solidFill>
                  <a:schemeClr val="tx1"/>
                </a:solidFill>
                <a:latin typeface="Candara"/>
                <a:cs typeface="Candara"/>
              </a:rPr>
              <a:t>Subgraph</a:t>
            </a:r>
            <a:r>
              <a:rPr lang="en-US" dirty="0">
                <a:solidFill>
                  <a:schemeClr val="tx1"/>
                </a:solidFill>
                <a:latin typeface="Candara"/>
                <a:cs typeface="Candara"/>
              </a:rPr>
              <a:t>) </a:t>
            </a:r>
            <a:r>
              <a:rPr lang="en-US" sz="1400" i="1" dirty="0">
                <a:solidFill>
                  <a:schemeClr val="tx1"/>
                </a:solidFill>
                <a:latin typeface="Candara"/>
                <a:cs typeface="Candara"/>
              </a:rPr>
              <a:t>Cheng </a:t>
            </a:r>
            <a:r>
              <a:rPr lang="en-US" sz="1400" i="1" dirty="0" smtClean="0">
                <a:solidFill>
                  <a:schemeClr val="tx1"/>
                </a:solidFill>
                <a:latin typeface="Candara"/>
                <a:cs typeface="Candara"/>
              </a:rPr>
              <a:t>et</a:t>
            </a:r>
            <a:r>
              <a:rPr lang="zh-CN" altLang="en-US" sz="1400" i="1" dirty="0">
                <a:solidFill>
                  <a:schemeClr val="tx1"/>
                </a:solidFill>
                <a:latin typeface="Candara"/>
                <a:cs typeface="Candara"/>
              </a:rPr>
              <a:t> </a:t>
            </a:r>
            <a:r>
              <a:rPr lang="en-US" altLang="zh-CN" sz="1400" i="1" dirty="0" smtClean="0">
                <a:solidFill>
                  <a:schemeClr val="tx1"/>
                </a:solidFill>
                <a:latin typeface="Candara"/>
                <a:cs typeface="Candara"/>
              </a:rPr>
              <a:t>al.</a:t>
            </a:r>
            <a:r>
              <a:rPr lang="en-US" sz="1400" i="1" dirty="0" smtClean="0">
                <a:solidFill>
                  <a:schemeClr val="tx1"/>
                </a:solidFill>
                <a:latin typeface="Candara"/>
                <a:cs typeface="Candara"/>
              </a:rPr>
              <a:t>, </a:t>
            </a:r>
            <a:r>
              <a:rPr lang="en-US" sz="1400" i="1" dirty="0">
                <a:solidFill>
                  <a:schemeClr val="tx1"/>
                </a:solidFill>
                <a:latin typeface="Candara"/>
                <a:cs typeface="Candara"/>
              </a:rPr>
              <a:t>SIGMOD ’07</a:t>
            </a:r>
          </a:p>
          <a:p>
            <a:pPr marL="457200" indent="-457200">
              <a:buFontTx/>
              <a:buAutoNum type="arabicParenR"/>
              <a:defRPr/>
            </a:pPr>
            <a:endParaRPr lang="en-US" sz="1000" dirty="0">
              <a:solidFill>
                <a:schemeClr val="tx1"/>
              </a:solidFill>
              <a:latin typeface="Candara"/>
              <a:cs typeface="Candara"/>
            </a:endParaRPr>
          </a:p>
          <a:p>
            <a:pPr marL="457200" indent="-457200">
              <a:buFontTx/>
              <a:buAutoNum type="arabicParenR"/>
              <a:defRPr/>
            </a:pPr>
            <a:r>
              <a:rPr lang="en-US" sz="2000" b="1" dirty="0" err="1">
                <a:solidFill>
                  <a:schemeClr val="tx1"/>
                </a:solidFill>
                <a:latin typeface="Candara"/>
                <a:cs typeface="Candara"/>
              </a:rPr>
              <a:t>TreePi</a:t>
            </a:r>
            <a:r>
              <a:rPr lang="en-US" sz="2000" dirty="0">
                <a:solidFill>
                  <a:schemeClr val="tx1"/>
                </a:solidFill>
                <a:latin typeface="Candara"/>
                <a:cs typeface="Candara"/>
              </a:rPr>
              <a:t> </a:t>
            </a:r>
            <a:r>
              <a:rPr lang="en-US" dirty="0">
                <a:solidFill>
                  <a:schemeClr val="tx1"/>
                </a:solidFill>
                <a:latin typeface="Candara"/>
                <a:cs typeface="Candara"/>
              </a:rPr>
              <a:t>(Frequent Tree)</a:t>
            </a:r>
            <a:r>
              <a:rPr lang="en-US" sz="2000" dirty="0">
                <a:solidFill>
                  <a:schemeClr val="tx1"/>
                </a:solidFill>
                <a:latin typeface="Candara"/>
                <a:cs typeface="Candara"/>
              </a:rPr>
              <a:t> </a:t>
            </a:r>
            <a:r>
              <a:rPr lang="en-US" sz="1400" i="1" dirty="0">
                <a:solidFill>
                  <a:schemeClr val="tx1"/>
                </a:solidFill>
                <a:latin typeface="Candara"/>
                <a:cs typeface="Candara"/>
              </a:rPr>
              <a:t>Zhang </a:t>
            </a:r>
            <a:r>
              <a:rPr lang="en-US" sz="1400" i="1" dirty="0" smtClean="0">
                <a:solidFill>
                  <a:schemeClr val="tx1"/>
                </a:solidFill>
                <a:latin typeface="Candara"/>
                <a:cs typeface="Candara"/>
              </a:rPr>
              <a:t>et al</a:t>
            </a:r>
            <a:r>
              <a:rPr lang="en-US" altLang="zh-CN" sz="1400" i="1" dirty="0" smtClean="0">
                <a:solidFill>
                  <a:schemeClr val="tx1"/>
                </a:solidFill>
                <a:latin typeface="Candara"/>
                <a:cs typeface="Candara"/>
              </a:rPr>
              <a:t>.</a:t>
            </a:r>
            <a:r>
              <a:rPr lang="en-US" sz="1400" i="1" dirty="0" smtClean="0">
                <a:solidFill>
                  <a:schemeClr val="tx1"/>
                </a:solidFill>
                <a:latin typeface="Candara"/>
                <a:cs typeface="Candara"/>
              </a:rPr>
              <a:t>, </a:t>
            </a:r>
            <a:r>
              <a:rPr lang="en-US" sz="1400" i="1" dirty="0">
                <a:solidFill>
                  <a:schemeClr val="tx1"/>
                </a:solidFill>
                <a:latin typeface="Candara"/>
                <a:cs typeface="Candara"/>
              </a:rPr>
              <a:t>ICDE ’07</a:t>
            </a:r>
          </a:p>
          <a:p>
            <a:pPr marL="457200" indent="-457200">
              <a:buFontTx/>
              <a:buAutoNum type="arabicParenR"/>
              <a:defRPr/>
            </a:pPr>
            <a:endParaRPr lang="en-US" sz="1000" dirty="0">
              <a:solidFill>
                <a:schemeClr val="tx1"/>
              </a:solidFill>
              <a:latin typeface="Candara"/>
              <a:cs typeface="Candara"/>
            </a:endParaRPr>
          </a:p>
          <a:p>
            <a:pPr marL="457200" indent="-457200">
              <a:buFontTx/>
              <a:buAutoNum type="arabicParenR"/>
              <a:defRPr/>
            </a:pPr>
            <a:r>
              <a:rPr lang="en-US" sz="2000" b="1" dirty="0" err="1">
                <a:solidFill>
                  <a:schemeClr val="tx1"/>
                </a:solidFill>
                <a:latin typeface="Candara"/>
                <a:cs typeface="Candara"/>
              </a:rPr>
              <a:t>Tree+Delta</a:t>
            </a:r>
            <a:r>
              <a:rPr lang="en-US" sz="2000" dirty="0">
                <a:solidFill>
                  <a:schemeClr val="tx1"/>
                </a:solidFill>
                <a:latin typeface="Candara"/>
                <a:cs typeface="Candara"/>
              </a:rPr>
              <a:t> </a:t>
            </a:r>
            <a:r>
              <a:rPr lang="en-US" dirty="0">
                <a:solidFill>
                  <a:schemeClr val="tx1"/>
                </a:solidFill>
                <a:latin typeface="Candara"/>
                <a:cs typeface="Candara"/>
              </a:rPr>
              <a:t>(Frequent Tree) </a:t>
            </a:r>
            <a:r>
              <a:rPr lang="en-US" sz="1400" i="1" dirty="0">
                <a:solidFill>
                  <a:schemeClr val="tx1"/>
                </a:solidFill>
                <a:latin typeface="Candara"/>
                <a:cs typeface="Candara"/>
              </a:rPr>
              <a:t>Zhao </a:t>
            </a:r>
            <a:r>
              <a:rPr lang="en-US" sz="1400" i="1" dirty="0" smtClean="0">
                <a:solidFill>
                  <a:schemeClr val="tx1"/>
                </a:solidFill>
                <a:latin typeface="Candara"/>
                <a:cs typeface="Candara"/>
              </a:rPr>
              <a:t>et al</a:t>
            </a:r>
            <a:r>
              <a:rPr lang="en-US" altLang="zh-CN" sz="1400" i="1" dirty="0" smtClean="0">
                <a:solidFill>
                  <a:schemeClr val="tx1"/>
                </a:solidFill>
                <a:latin typeface="Candara"/>
                <a:cs typeface="Candara"/>
              </a:rPr>
              <a:t>.</a:t>
            </a:r>
            <a:r>
              <a:rPr lang="en-US" sz="1400" i="1" dirty="0" smtClean="0">
                <a:solidFill>
                  <a:schemeClr val="tx1"/>
                </a:solidFill>
                <a:latin typeface="Candara"/>
                <a:cs typeface="Candara"/>
              </a:rPr>
              <a:t>, </a:t>
            </a:r>
            <a:r>
              <a:rPr lang="en-US" sz="1400" i="1" dirty="0">
                <a:solidFill>
                  <a:schemeClr val="tx1"/>
                </a:solidFill>
                <a:latin typeface="Candara"/>
                <a:cs typeface="Candara"/>
              </a:rPr>
              <a:t>VLDB ‘07</a:t>
            </a:r>
          </a:p>
        </p:txBody>
      </p:sp>
      <p:sp>
        <p:nvSpPr>
          <p:cNvPr id="82" name="Rounded Rectangular Callout 81"/>
          <p:cNvSpPr/>
          <p:nvPr/>
        </p:nvSpPr>
        <p:spPr>
          <a:xfrm>
            <a:off x="5593332" y="1556792"/>
            <a:ext cx="3443164" cy="4409356"/>
          </a:xfrm>
          <a:prstGeom prst="wedgeRoundRectCallout">
            <a:avLst>
              <a:gd name="adj1" fmla="val -68180"/>
              <a:gd name="adj2" fmla="val -2316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Tx/>
              <a:buAutoNum type="arabicParenR"/>
              <a:defRPr/>
            </a:pPr>
            <a:r>
              <a:rPr lang="en-US" sz="2000" b="1" dirty="0" err="1">
                <a:solidFill>
                  <a:schemeClr val="tx1"/>
                </a:solidFill>
                <a:latin typeface="Candara"/>
                <a:cs typeface="Candara"/>
              </a:rPr>
              <a:t>GraphGrep</a:t>
            </a:r>
            <a:r>
              <a:rPr lang="en-US" sz="2000" dirty="0">
                <a:solidFill>
                  <a:schemeClr val="tx1"/>
                </a:solidFill>
                <a:latin typeface="Candara"/>
                <a:cs typeface="Candara"/>
              </a:rPr>
              <a:t> </a:t>
            </a:r>
            <a:r>
              <a:rPr lang="en-US" dirty="0">
                <a:solidFill>
                  <a:schemeClr val="tx1"/>
                </a:solidFill>
                <a:latin typeface="Candara"/>
                <a:cs typeface="Candara"/>
              </a:rPr>
              <a:t>(Path)</a:t>
            </a:r>
            <a:r>
              <a:rPr lang="en-US" sz="2000" dirty="0">
                <a:solidFill>
                  <a:schemeClr val="tx1"/>
                </a:solidFill>
                <a:latin typeface="Candara"/>
                <a:cs typeface="Candara"/>
              </a:rPr>
              <a:t>. </a:t>
            </a:r>
            <a:r>
              <a:rPr lang="en-US" sz="1400" i="1" dirty="0" err="1">
                <a:solidFill>
                  <a:schemeClr val="tx1"/>
                </a:solidFill>
                <a:latin typeface="Candara"/>
                <a:cs typeface="Candara"/>
              </a:rPr>
              <a:t>Shasha</a:t>
            </a:r>
            <a:r>
              <a:rPr lang="en-US" sz="1400" i="1" dirty="0">
                <a:solidFill>
                  <a:schemeClr val="tx1"/>
                </a:solidFill>
                <a:latin typeface="Candara"/>
                <a:cs typeface="Candara"/>
              </a:rPr>
              <a:t> et al, PODS ’03</a:t>
            </a:r>
          </a:p>
          <a:p>
            <a:pPr marL="457200" indent="-457200">
              <a:buFontTx/>
              <a:buAutoNum type="arabicParenR"/>
              <a:defRPr/>
            </a:pPr>
            <a:endParaRPr lang="en-US" sz="1000" i="1" dirty="0">
              <a:solidFill>
                <a:schemeClr val="tx1"/>
              </a:solidFill>
              <a:latin typeface="Candara"/>
              <a:cs typeface="Candara"/>
            </a:endParaRPr>
          </a:p>
          <a:p>
            <a:pPr marL="457200" indent="-457200">
              <a:buFontTx/>
              <a:buAutoNum type="arabicParenR"/>
              <a:defRPr/>
            </a:pPr>
            <a:r>
              <a:rPr lang="en-US" sz="2000" b="1" dirty="0">
                <a:solidFill>
                  <a:schemeClr val="tx1"/>
                </a:solidFill>
                <a:latin typeface="Candara"/>
                <a:cs typeface="Candara"/>
              </a:rPr>
              <a:t>Daylight FP</a:t>
            </a:r>
            <a:r>
              <a:rPr lang="en-US" sz="2000" dirty="0">
                <a:solidFill>
                  <a:schemeClr val="tx1"/>
                </a:solidFill>
                <a:latin typeface="Candara"/>
                <a:cs typeface="Candara"/>
              </a:rPr>
              <a:t> </a:t>
            </a:r>
            <a:r>
              <a:rPr lang="en-US" dirty="0">
                <a:solidFill>
                  <a:schemeClr val="tx1"/>
                </a:solidFill>
                <a:latin typeface="Candara"/>
                <a:cs typeface="Candara"/>
              </a:rPr>
              <a:t>(Path) </a:t>
            </a:r>
            <a:r>
              <a:rPr lang="en-US" sz="1400" i="1" dirty="0">
                <a:solidFill>
                  <a:schemeClr val="tx1"/>
                </a:solidFill>
                <a:latin typeface="Candara"/>
                <a:cs typeface="Candara"/>
              </a:rPr>
              <a:t>James </a:t>
            </a:r>
            <a:r>
              <a:rPr lang="en-US" sz="1400" i="1" dirty="0" smtClean="0">
                <a:solidFill>
                  <a:schemeClr val="tx1"/>
                </a:solidFill>
                <a:latin typeface="Candara"/>
                <a:cs typeface="Candara"/>
              </a:rPr>
              <a:t>et </a:t>
            </a:r>
            <a:r>
              <a:rPr lang="en-US" sz="1400" i="1" dirty="0">
                <a:solidFill>
                  <a:schemeClr val="tx1"/>
                </a:solidFill>
                <a:latin typeface="Candara"/>
                <a:cs typeface="Candara"/>
              </a:rPr>
              <a:t>al, Daylight Th. Manual ’05</a:t>
            </a:r>
          </a:p>
          <a:p>
            <a:pPr marL="457200" indent="-457200">
              <a:buFontTx/>
              <a:buAutoNum type="arabicParenR"/>
              <a:defRPr/>
            </a:pPr>
            <a:endParaRPr lang="en-US" sz="1000" dirty="0">
              <a:solidFill>
                <a:schemeClr val="tx1"/>
              </a:solidFill>
              <a:latin typeface="Candara"/>
              <a:cs typeface="Candara"/>
            </a:endParaRPr>
          </a:p>
          <a:p>
            <a:pPr marL="457200" indent="-457200">
              <a:buFontTx/>
              <a:buAutoNum type="arabicParenR"/>
              <a:defRPr/>
            </a:pPr>
            <a:r>
              <a:rPr lang="en-US" sz="2000" b="1" dirty="0" err="1">
                <a:solidFill>
                  <a:schemeClr val="tx1"/>
                </a:solidFill>
                <a:latin typeface="Candara"/>
                <a:cs typeface="Candara"/>
              </a:rPr>
              <a:t>GraphGrepSX</a:t>
            </a:r>
            <a:r>
              <a:rPr lang="en-US" sz="2000" b="1" dirty="0">
                <a:solidFill>
                  <a:schemeClr val="tx1"/>
                </a:solidFill>
                <a:latin typeface="Candara"/>
                <a:cs typeface="Candara"/>
              </a:rPr>
              <a:t> </a:t>
            </a:r>
            <a:r>
              <a:rPr lang="en-US" dirty="0">
                <a:solidFill>
                  <a:schemeClr val="tx1"/>
                </a:solidFill>
                <a:latin typeface="Candara"/>
                <a:cs typeface="Candara"/>
              </a:rPr>
              <a:t>(Path)</a:t>
            </a:r>
            <a:r>
              <a:rPr lang="en-US" sz="2000" dirty="0">
                <a:solidFill>
                  <a:schemeClr val="tx1"/>
                </a:solidFill>
                <a:latin typeface="Candara"/>
                <a:cs typeface="Candara"/>
              </a:rPr>
              <a:t> </a:t>
            </a:r>
            <a:r>
              <a:rPr lang="en-US" sz="1400" i="1" dirty="0" err="1">
                <a:solidFill>
                  <a:schemeClr val="tx1"/>
                </a:solidFill>
                <a:latin typeface="Candara"/>
                <a:cs typeface="Candara"/>
              </a:rPr>
              <a:t>Bonnici</a:t>
            </a:r>
            <a:r>
              <a:rPr lang="en-US" sz="1400" i="1" dirty="0">
                <a:solidFill>
                  <a:schemeClr val="tx1"/>
                </a:solidFill>
                <a:latin typeface="Candara"/>
                <a:cs typeface="Candara"/>
              </a:rPr>
              <a:t> et. al, PIRB ’10</a:t>
            </a:r>
          </a:p>
          <a:p>
            <a:pPr marL="457200" indent="-457200">
              <a:buFontTx/>
              <a:buAutoNum type="arabicParenR"/>
              <a:defRPr/>
            </a:pPr>
            <a:endParaRPr lang="en-US" sz="1000" dirty="0">
              <a:solidFill>
                <a:schemeClr val="tx1"/>
              </a:solidFill>
              <a:latin typeface="Candara"/>
              <a:cs typeface="Candara"/>
            </a:endParaRPr>
          </a:p>
          <a:p>
            <a:pPr marL="457200" indent="-457200">
              <a:buFontTx/>
              <a:buAutoNum type="arabicParenR"/>
              <a:defRPr/>
            </a:pPr>
            <a:r>
              <a:rPr lang="en-US" sz="2000" b="1" dirty="0">
                <a:solidFill>
                  <a:schemeClr val="tx1"/>
                </a:solidFill>
                <a:latin typeface="Candara"/>
                <a:cs typeface="Candara"/>
              </a:rPr>
              <a:t>SING</a:t>
            </a:r>
            <a:r>
              <a:rPr lang="en-US" sz="2000" dirty="0">
                <a:solidFill>
                  <a:schemeClr val="tx1"/>
                </a:solidFill>
                <a:latin typeface="Candara"/>
                <a:cs typeface="Candara"/>
              </a:rPr>
              <a:t> </a:t>
            </a:r>
            <a:r>
              <a:rPr lang="en-US" dirty="0">
                <a:solidFill>
                  <a:schemeClr val="tx1"/>
                </a:solidFill>
                <a:latin typeface="Candara"/>
                <a:cs typeface="Candara"/>
              </a:rPr>
              <a:t>(</a:t>
            </a:r>
            <a:r>
              <a:rPr lang="en-US" dirty="0" err="1">
                <a:solidFill>
                  <a:schemeClr val="tx1"/>
                </a:solidFill>
                <a:latin typeface="Candara"/>
                <a:cs typeface="Candara"/>
              </a:rPr>
              <a:t>Path+Locality</a:t>
            </a:r>
            <a:r>
              <a:rPr lang="en-US" dirty="0">
                <a:solidFill>
                  <a:schemeClr val="tx1"/>
                </a:solidFill>
                <a:latin typeface="Candara"/>
                <a:cs typeface="Candara"/>
              </a:rPr>
              <a:t>) </a:t>
            </a:r>
            <a:r>
              <a:rPr lang="en-US" sz="1400" i="1" dirty="0" err="1">
                <a:solidFill>
                  <a:schemeClr val="tx1"/>
                </a:solidFill>
                <a:latin typeface="Candara"/>
                <a:cs typeface="Candara"/>
              </a:rPr>
              <a:t>Natale</a:t>
            </a:r>
            <a:r>
              <a:rPr lang="en-US" sz="1400" i="1" dirty="0">
                <a:solidFill>
                  <a:schemeClr val="tx1"/>
                </a:solidFill>
                <a:latin typeface="Candara"/>
                <a:cs typeface="Candara"/>
              </a:rPr>
              <a:t> </a:t>
            </a:r>
            <a:r>
              <a:rPr lang="en-US" sz="1400" i="1" dirty="0" smtClean="0">
                <a:solidFill>
                  <a:schemeClr val="tx1"/>
                </a:solidFill>
                <a:latin typeface="Candara"/>
                <a:cs typeface="Candara"/>
              </a:rPr>
              <a:t>et </a:t>
            </a:r>
            <a:r>
              <a:rPr lang="en-US" sz="1400" i="1" dirty="0">
                <a:solidFill>
                  <a:schemeClr val="tx1"/>
                </a:solidFill>
                <a:latin typeface="Candara"/>
                <a:cs typeface="Candara"/>
              </a:rPr>
              <a:t>al, BMC Bioinformatics ’10</a:t>
            </a:r>
          </a:p>
          <a:p>
            <a:pPr marL="457200" indent="-457200">
              <a:buFontTx/>
              <a:buAutoNum type="arabicParenR"/>
              <a:defRPr/>
            </a:pPr>
            <a:endParaRPr lang="en-US" sz="1000" i="1" dirty="0">
              <a:solidFill>
                <a:schemeClr val="tx1"/>
              </a:solidFill>
              <a:latin typeface="Candara"/>
              <a:cs typeface="Candara"/>
            </a:endParaRPr>
          </a:p>
          <a:p>
            <a:pPr marL="457200" indent="-457200">
              <a:buFontTx/>
              <a:buAutoNum type="arabicParenR"/>
              <a:defRPr/>
            </a:pPr>
            <a:r>
              <a:rPr lang="en-US" sz="2000" b="1" dirty="0">
                <a:solidFill>
                  <a:schemeClr val="tx1"/>
                </a:solidFill>
                <a:latin typeface="Candara"/>
                <a:cs typeface="Candara"/>
              </a:rPr>
              <a:t>CT-index</a:t>
            </a:r>
            <a:r>
              <a:rPr lang="en-US" sz="1400" b="1" dirty="0">
                <a:solidFill>
                  <a:schemeClr val="tx1"/>
                </a:solidFill>
                <a:latin typeface="Candara"/>
                <a:cs typeface="Candara"/>
              </a:rPr>
              <a:t> </a:t>
            </a:r>
            <a:r>
              <a:rPr lang="en-US" dirty="0">
                <a:solidFill>
                  <a:schemeClr val="tx1"/>
                </a:solidFill>
                <a:latin typeface="Candara"/>
                <a:cs typeface="Candara"/>
              </a:rPr>
              <a:t>(Tree) </a:t>
            </a:r>
            <a:r>
              <a:rPr lang="en-US" sz="1400" i="1" dirty="0">
                <a:solidFill>
                  <a:schemeClr val="tx1"/>
                </a:solidFill>
                <a:latin typeface="Candara"/>
                <a:cs typeface="Candara"/>
              </a:rPr>
              <a:t>Klein </a:t>
            </a:r>
            <a:r>
              <a:rPr lang="en-US" sz="1400" i="1" dirty="0" smtClean="0">
                <a:solidFill>
                  <a:schemeClr val="tx1"/>
                </a:solidFill>
                <a:latin typeface="Candara"/>
                <a:cs typeface="Candara"/>
              </a:rPr>
              <a:t>et </a:t>
            </a:r>
            <a:r>
              <a:rPr lang="en-US" sz="1400" i="1" dirty="0">
                <a:solidFill>
                  <a:schemeClr val="tx1"/>
                </a:solidFill>
                <a:latin typeface="Candara"/>
                <a:cs typeface="Candara"/>
              </a:rPr>
              <a:t>al. ICDE ’11</a:t>
            </a:r>
          </a:p>
          <a:p>
            <a:pPr marL="457200" indent="-457200">
              <a:buFontTx/>
              <a:buAutoNum type="arabicParenR"/>
              <a:defRPr/>
            </a:pPr>
            <a:endParaRPr lang="en-US" sz="1400" i="1" dirty="0">
              <a:solidFill>
                <a:schemeClr val="tx1"/>
              </a:solidFill>
              <a:latin typeface="Candara"/>
              <a:cs typeface="Candara"/>
            </a:endParaRPr>
          </a:p>
          <a:p>
            <a:pPr marL="457200" indent="-457200">
              <a:buFontTx/>
              <a:buAutoNum type="arabicParenR"/>
              <a:defRPr/>
            </a:pPr>
            <a:r>
              <a:rPr lang="en-US" b="1" dirty="0" err="1">
                <a:solidFill>
                  <a:schemeClr val="tx1"/>
                </a:solidFill>
                <a:latin typeface="Candara"/>
                <a:cs typeface="Candara"/>
              </a:rPr>
              <a:t>GDIndex</a:t>
            </a:r>
            <a:r>
              <a:rPr lang="en-US" i="1" dirty="0">
                <a:solidFill>
                  <a:schemeClr val="tx1"/>
                </a:solidFill>
                <a:latin typeface="Candara"/>
                <a:cs typeface="Candara"/>
              </a:rPr>
              <a:t> </a:t>
            </a:r>
            <a:r>
              <a:rPr lang="en-US" dirty="0">
                <a:solidFill>
                  <a:schemeClr val="tx1"/>
                </a:solidFill>
                <a:latin typeface="Candara"/>
                <a:cs typeface="Candara"/>
              </a:rPr>
              <a:t>(Graph) </a:t>
            </a:r>
            <a:r>
              <a:rPr lang="en-US" sz="1400" i="1" dirty="0">
                <a:solidFill>
                  <a:schemeClr val="tx1"/>
                </a:solidFill>
                <a:latin typeface="Candara"/>
                <a:cs typeface="Candara"/>
              </a:rPr>
              <a:t>Williams </a:t>
            </a:r>
            <a:r>
              <a:rPr lang="en-US" sz="1400" i="1" dirty="0" smtClean="0">
                <a:solidFill>
                  <a:schemeClr val="tx1"/>
                </a:solidFill>
                <a:latin typeface="Candara"/>
                <a:cs typeface="Candara"/>
              </a:rPr>
              <a:t>et</a:t>
            </a:r>
            <a:r>
              <a:rPr lang="zh-CN" altLang="en-US" sz="1400" i="1" dirty="0" smtClean="0">
                <a:solidFill>
                  <a:schemeClr val="tx1"/>
                </a:solidFill>
                <a:latin typeface="Candara"/>
                <a:cs typeface="Candara"/>
              </a:rPr>
              <a:t> </a:t>
            </a:r>
            <a:r>
              <a:rPr lang="en-US" sz="1400" i="1" dirty="0" smtClean="0">
                <a:solidFill>
                  <a:schemeClr val="tx1"/>
                </a:solidFill>
                <a:latin typeface="Candara"/>
                <a:cs typeface="Candara"/>
              </a:rPr>
              <a:t>al</a:t>
            </a:r>
            <a:r>
              <a:rPr lang="en-US" sz="1400" i="1" dirty="0">
                <a:solidFill>
                  <a:schemeClr val="tx1"/>
                </a:solidFill>
                <a:latin typeface="Candara"/>
                <a:cs typeface="Candara"/>
              </a:rPr>
              <a:t>. ICDE ‘07</a:t>
            </a:r>
          </a:p>
        </p:txBody>
      </p:sp>
    </p:spTree>
    <p:custDataLst>
      <p:tags r:id="rId1"/>
    </p:custDataLst>
    <p:extLst>
      <p:ext uri="{BB962C8B-B14F-4D97-AF65-F5344CB8AC3E}">
        <p14:creationId xmlns:p14="http://schemas.microsoft.com/office/powerpoint/2010/main" val="36735920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linds(horizontal)">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blinds(horizontal)">
                                      <p:cBhvr>
                                        <p:cTn id="12" dur="500"/>
                                        <p:tgtEl>
                                          <p:spTgt spid="8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81"/>
                                        </p:tgtEl>
                                      </p:cBhvr>
                                    </p:animEffect>
                                    <p:set>
                                      <p:cBhvr>
                                        <p:cTn id="17" dur="1" fill="hold">
                                          <p:stCondLst>
                                            <p:cond delay="499"/>
                                          </p:stCondLst>
                                        </p:cTn>
                                        <p:tgtEl>
                                          <p:spTgt spid="8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blinds(horizontal)">
                                      <p:cBhvr>
                                        <p:cTn id="22" dur="500"/>
                                        <p:tgtEl>
                                          <p:spTgt spid="8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82"/>
                                        </p:tgtEl>
                                      </p:cBhvr>
                                    </p:animEffect>
                                    <p:set>
                                      <p:cBhvr>
                                        <p:cTn id="27" dur="1" fill="hold">
                                          <p:stCondLst>
                                            <p:cond delay="499"/>
                                          </p:stCondLst>
                                        </p:cTn>
                                        <p:tgtEl>
                                          <p:spTgt spid="8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blinds(horizontal)">
                                      <p:cBhvr>
                                        <p:cTn id="32" dur="500"/>
                                        <p:tgtEl>
                                          <p:spTgt spid="8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blinds(horizontal)">
                                      <p:cBhvr>
                                        <p:cTn id="37" dur="500"/>
                                        <p:tgtEl>
                                          <p:spTgt spid="8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blinds(horizontal)">
                                      <p:cBhvr>
                                        <p:cTn id="42"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0" grpId="0"/>
      <p:bldP spid="83" grpId="0"/>
      <p:bldP spid="85" grpId="0"/>
      <p:bldP spid="81" grpId="0" animBg="1"/>
      <p:bldP spid="81" grpId="1" animBg="1"/>
      <p:bldP spid="82" grpId="0" animBg="1"/>
      <p:bldP spid="8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err="1">
                <a:latin typeface="Candara"/>
                <a:cs typeface="Candara"/>
              </a:rPr>
              <a:t>Subgraph</a:t>
            </a:r>
            <a:r>
              <a:rPr lang="en-US" altLang="zh-CN" dirty="0">
                <a:latin typeface="Candara"/>
                <a:cs typeface="Candara"/>
              </a:rPr>
              <a:t> containment </a:t>
            </a:r>
            <a:r>
              <a:rPr lang="en-US" altLang="zh-CN" dirty="0" smtClean="0">
                <a:latin typeface="Candara"/>
                <a:cs typeface="Candara"/>
              </a:rPr>
              <a:t>search</a:t>
            </a:r>
            <a:br>
              <a:rPr lang="en-US" altLang="zh-CN" dirty="0" smtClean="0">
                <a:latin typeface="Candara"/>
                <a:cs typeface="Candara"/>
              </a:rPr>
            </a:br>
            <a:r>
              <a:rPr lang="en-US" altLang="ko-KR" sz="2000" dirty="0" err="1" smtClean="0">
                <a:latin typeface="Candara"/>
                <a:cs typeface="Candara"/>
              </a:rPr>
              <a:t>GraphGrep</a:t>
            </a:r>
            <a:r>
              <a:rPr lang="zh-CN" altLang="ko-KR" sz="2000" dirty="0">
                <a:latin typeface="Candara"/>
                <a:cs typeface="Candara"/>
              </a:rPr>
              <a:t>,</a:t>
            </a:r>
            <a:r>
              <a:rPr lang="en-US" altLang="ko-KR" sz="2000" dirty="0" err="1" smtClean="0">
                <a:latin typeface="Candara"/>
                <a:cs typeface="Candara"/>
              </a:rPr>
              <a:t>Shasha</a:t>
            </a:r>
            <a:r>
              <a:rPr lang="en-US" altLang="ko-KR" sz="2000" dirty="0" smtClean="0">
                <a:latin typeface="Candara"/>
                <a:cs typeface="Candara"/>
              </a:rPr>
              <a:t> et al. PODS’02</a:t>
            </a:r>
            <a:endParaRPr lang="zh-CN" altLang="en-US" sz="2000" dirty="0">
              <a:latin typeface="Candara"/>
              <a:cs typeface="Candara"/>
            </a:endParaRPr>
          </a:p>
        </p:txBody>
      </p:sp>
      <p:sp>
        <p:nvSpPr>
          <p:cNvPr id="3" name="内容占位符 2"/>
          <p:cNvSpPr>
            <a:spLocks noGrp="1"/>
          </p:cNvSpPr>
          <p:nvPr>
            <p:ph idx="1"/>
          </p:nvPr>
        </p:nvSpPr>
        <p:spPr>
          <a:xfrm>
            <a:off x="467544" y="1628800"/>
            <a:ext cx="8229600" cy="4525963"/>
          </a:xfrm>
        </p:spPr>
        <p:txBody>
          <a:bodyPr>
            <a:normAutofit/>
          </a:bodyPr>
          <a:lstStyle/>
          <a:p>
            <a:r>
              <a:rPr lang="en-US" altLang="ko-KR" sz="2400" dirty="0" smtClean="0">
                <a:latin typeface="Candara"/>
                <a:cs typeface="Candara"/>
              </a:rPr>
              <a:t>First work adopts the filtering-and-verification framework</a:t>
            </a:r>
          </a:p>
          <a:p>
            <a:pPr lvl="1"/>
            <a:r>
              <a:rPr lang="en-US" altLang="ko-KR" sz="2200" dirty="0" smtClean="0">
                <a:latin typeface="Candara"/>
                <a:cs typeface="Candara"/>
              </a:rPr>
              <a:t>Enumerate the set of all paths (</a:t>
            </a:r>
            <a:r>
              <a:rPr lang="en-US" altLang="ko-KR" sz="2200" dirty="0" smtClean="0">
                <a:solidFill>
                  <a:srgbClr val="0000FF"/>
                </a:solidFill>
                <a:latin typeface="Candara"/>
                <a:cs typeface="Candara"/>
              </a:rPr>
              <a:t>length &lt;= L) </a:t>
            </a:r>
            <a:r>
              <a:rPr lang="en-US" altLang="ko-KR" sz="2200" dirty="0" smtClean="0">
                <a:latin typeface="Candara"/>
                <a:cs typeface="Candara"/>
              </a:rPr>
              <a:t>of all graphs in D</a:t>
            </a:r>
          </a:p>
          <a:p>
            <a:pPr lvl="1"/>
            <a:r>
              <a:rPr lang="en-US" altLang="ko-KR" sz="2200" dirty="0" smtClean="0">
                <a:latin typeface="Candara"/>
                <a:cs typeface="Candara"/>
              </a:rPr>
              <a:t>Discard a graph whose value in fingerprint is less than the value in query fingerprint</a:t>
            </a:r>
            <a:endParaRPr lang="en-US" altLang="ko-KR" dirty="0" smtClean="0">
              <a:latin typeface="Candara"/>
              <a:cs typeface="Candara"/>
            </a:endParaRPr>
          </a:p>
          <a:p>
            <a:endParaRPr lang="en-US" altLang="ko-KR" dirty="0" smtClean="0">
              <a:latin typeface="Candara"/>
              <a:cs typeface="Candara"/>
            </a:endParaRPr>
          </a:p>
          <a:p>
            <a:endParaRPr lang="zh-CN" altLang="en-US" dirty="0">
              <a:latin typeface="Candara"/>
              <a:cs typeface="Candara"/>
            </a:endParaRPr>
          </a:p>
        </p:txBody>
      </p:sp>
      <p:graphicFrame>
        <p:nvGraphicFramePr>
          <p:cNvPr id="4" name="표 36"/>
          <p:cNvGraphicFramePr>
            <a:graphicFrameLocks noGrp="1"/>
          </p:cNvGraphicFramePr>
          <p:nvPr>
            <p:extLst>
              <p:ext uri="{D42A27DB-BD31-4B8C-83A1-F6EECF244321}">
                <p14:modId xmlns:p14="http://schemas.microsoft.com/office/powerpoint/2010/main" val="482681578"/>
              </p:ext>
            </p:extLst>
          </p:nvPr>
        </p:nvGraphicFramePr>
        <p:xfrm>
          <a:off x="1979711" y="5134312"/>
          <a:ext cx="2163662" cy="1584960"/>
        </p:xfrm>
        <a:graphic>
          <a:graphicData uri="http://schemas.openxmlformats.org/drawingml/2006/table">
            <a:tbl>
              <a:tblPr firstRow="1" bandRow="1">
                <a:tableStyleId>{5940675A-B579-460E-94D1-54222C63F5DA}</a:tableStyleId>
              </a:tblPr>
              <a:tblGrid>
                <a:gridCol w="961627"/>
                <a:gridCol w="400678"/>
                <a:gridCol w="400678"/>
                <a:gridCol w="400679"/>
              </a:tblGrid>
              <a:tr h="294888">
                <a:tc>
                  <a:txBody>
                    <a:bodyPr/>
                    <a:lstStyle/>
                    <a:p>
                      <a:pPr algn="ctr" latinLnBrk="1"/>
                      <a:r>
                        <a:rPr lang="en-US" altLang="ko-KR" sz="2000" b="1" dirty="0" smtClean="0">
                          <a:solidFill>
                            <a:srgbClr val="FF0000"/>
                          </a:solidFill>
                          <a:latin typeface="Candara"/>
                          <a:cs typeface="Candara"/>
                        </a:rPr>
                        <a:t>Key</a:t>
                      </a:r>
                      <a:endParaRPr lang="ko-KR" altLang="en-US" sz="2000" b="1" dirty="0">
                        <a:solidFill>
                          <a:srgbClr val="FF0000"/>
                        </a:solidFill>
                        <a:latin typeface="Candara"/>
                        <a:cs typeface="Candara"/>
                      </a:endParaRPr>
                    </a:p>
                  </a:txBody>
                  <a:tcPr anchor="ctr"/>
                </a:tc>
                <a:tc>
                  <a:txBody>
                    <a:bodyPr/>
                    <a:lstStyle/>
                    <a:p>
                      <a:pPr algn="ctr" latinLnBrk="1"/>
                      <a:r>
                        <a:rPr lang="en-US" altLang="ko-KR" sz="2000" b="1" dirty="0" smtClean="0">
                          <a:solidFill>
                            <a:srgbClr val="FF0000"/>
                          </a:solidFill>
                          <a:latin typeface="Candara"/>
                          <a:cs typeface="Candara"/>
                        </a:rPr>
                        <a:t>g</a:t>
                      </a:r>
                      <a:r>
                        <a:rPr lang="en-US" altLang="ko-KR" sz="2000" b="1" baseline="-25000" dirty="0" smtClean="0">
                          <a:solidFill>
                            <a:srgbClr val="FF0000"/>
                          </a:solidFill>
                          <a:latin typeface="Candara"/>
                          <a:cs typeface="Candara"/>
                        </a:rPr>
                        <a:t>1</a:t>
                      </a:r>
                      <a:endParaRPr lang="ko-KR" altLang="en-US" sz="2000" b="1" baseline="-25000" dirty="0">
                        <a:solidFill>
                          <a:srgbClr val="FF0000"/>
                        </a:solidFill>
                        <a:latin typeface="Candara"/>
                        <a:cs typeface="Candara"/>
                      </a:endParaRPr>
                    </a:p>
                  </a:txBody>
                  <a:tcPr anchor="ctr"/>
                </a:tc>
                <a:tc>
                  <a:txBody>
                    <a:bodyPr/>
                    <a:lstStyle/>
                    <a:p>
                      <a:pPr algn="ctr" latinLnBrk="1"/>
                      <a:r>
                        <a:rPr lang="en-US" altLang="ko-KR" sz="2000" b="1" dirty="0" smtClean="0">
                          <a:solidFill>
                            <a:srgbClr val="FF0000"/>
                          </a:solidFill>
                          <a:latin typeface="Candara"/>
                          <a:cs typeface="Candara"/>
                        </a:rPr>
                        <a:t>g</a:t>
                      </a:r>
                      <a:r>
                        <a:rPr lang="en-US" altLang="ko-KR" sz="2000" b="1" baseline="-25000" dirty="0" smtClean="0">
                          <a:solidFill>
                            <a:srgbClr val="FF0000"/>
                          </a:solidFill>
                          <a:latin typeface="Candara"/>
                          <a:cs typeface="Candara"/>
                        </a:rPr>
                        <a:t>2</a:t>
                      </a:r>
                      <a:endParaRPr lang="ko-KR" altLang="en-US" sz="2000" b="1" baseline="-25000" dirty="0">
                        <a:solidFill>
                          <a:srgbClr val="FF0000"/>
                        </a:solidFill>
                        <a:latin typeface="Candara"/>
                        <a:cs typeface="Candara"/>
                      </a:endParaRPr>
                    </a:p>
                  </a:txBody>
                  <a:tcPr anchor="ctr"/>
                </a:tc>
                <a:tc>
                  <a:txBody>
                    <a:bodyPr/>
                    <a:lstStyle/>
                    <a:p>
                      <a:pPr algn="ctr" latinLnBrk="1"/>
                      <a:r>
                        <a:rPr lang="en-US" altLang="ko-KR" sz="2000" b="1" dirty="0" smtClean="0">
                          <a:solidFill>
                            <a:srgbClr val="FF0000"/>
                          </a:solidFill>
                          <a:latin typeface="Candara"/>
                          <a:cs typeface="Candara"/>
                        </a:rPr>
                        <a:t>g</a:t>
                      </a:r>
                      <a:r>
                        <a:rPr lang="en-US" altLang="ko-KR" sz="2000" b="1" baseline="-25000" dirty="0" smtClean="0">
                          <a:solidFill>
                            <a:srgbClr val="FF0000"/>
                          </a:solidFill>
                          <a:latin typeface="Candara"/>
                          <a:cs typeface="Candara"/>
                        </a:rPr>
                        <a:t>3</a:t>
                      </a:r>
                      <a:endParaRPr lang="ko-KR" altLang="en-US" sz="2000" b="1" baseline="-25000" dirty="0">
                        <a:solidFill>
                          <a:srgbClr val="FF0000"/>
                        </a:solidFill>
                        <a:latin typeface="Candara"/>
                        <a:cs typeface="Candara"/>
                      </a:endParaRPr>
                    </a:p>
                  </a:txBody>
                  <a:tcPr anchor="ctr"/>
                </a:tc>
              </a:tr>
              <a:tr h="294888">
                <a:tc>
                  <a:txBody>
                    <a:bodyPr/>
                    <a:lstStyle/>
                    <a:p>
                      <a:pPr algn="ctr" latinLnBrk="1"/>
                      <a:r>
                        <a:rPr lang="en-US" altLang="ko-KR" sz="2000" dirty="0" smtClean="0">
                          <a:solidFill>
                            <a:srgbClr val="FF0000"/>
                          </a:solidFill>
                          <a:latin typeface="Candara"/>
                          <a:cs typeface="Candara"/>
                        </a:rPr>
                        <a:t>h(AB)</a:t>
                      </a:r>
                      <a:endParaRPr lang="ko-KR" altLang="en-US" sz="2000" dirty="0">
                        <a:solidFill>
                          <a:srgbClr val="FF0000"/>
                        </a:solidFill>
                        <a:latin typeface="Candara"/>
                        <a:cs typeface="Candara"/>
                      </a:endParaRPr>
                    </a:p>
                  </a:txBody>
                  <a:tcPr anchor="ctr"/>
                </a:tc>
                <a:tc>
                  <a:txBody>
                    <a:bodyPr/>
                    <a:lstStyle/>
                    <a:p>
                      <a:pPr algn="ctr" latinLnBrk="1"/>
                      <a:r>
                        <a:rPr lang="en-US" altLang="ko-KR" sz="2000" dirty="0" smtClean="0">
                          <a:solidFill>
                            <a:srgbClr val="FF0000"/>
                          </a:solidFill>
                          <a:latin typeface="Candara"/>
                          <a:cs typeface="Candara"/>
                        </a:rPr>
                        <a:t>2</a:t>
                      </a:r>
                      <a:endParaRPr lang="ko-KR" altLang="en-US" sz="2000" dirty="0">
                        <a:solidFill>
                          <a:srgbClr val="FF0000"/>
                        </a:solidFill>
                        <a:latin typeface="Candara"/>
                        <a:cs typeface="Candara"/>
                      </a:endParaRPr>
                    </a:p>
                  </a:txBody>
                  <a:tcPr anchor="ctr"/>
                </a:tc>
                <a:tc>
                  <a:txBody>
                    <a:bodyPr/>
                    <a:lstStyle/>
                    <a:p>
                      <a:pPr algn="ctr" latinLnBrk="1"/>
                      <a:r>
                        <a:rPr lang="en-US" altLang="ko-KR" sz="2000" dirty="0" smtClean="0">
                          <a:solidFill>
                            <a:srgbClr val="FF0000"/>
                          </a:solidFill>
                          <a:latin typeface="Candara"/>
                          <a:cs typeface="Candara"/>
                        </a:rPr>
                        <a:t>2</a:t>
                      </a:r>
                      <a:endParaRPr lang="ko-KR" altLang="en-US" sz="2000" dirty="0">
                        <a:solidFill>
                          <a:srgbClr val="FF0000"/>
                        </a:solidFill>
                        <a:latin typeface="Candara"/>
                        <a:cs typeface="Candara"/>
                      </a:endParaRPr>
                    </a:p>
                  </a:txBody>
                  <a:tcPr anchor="ctr"/>
                </a:tc>
                <a:tc>
                  <a:txBody>
                    <a:bodyPr/>
                    <a:lstStyle/>
                    <a:p>
                      <a:pPr algn="ctr" latinLnBrk="1"/>
                      <a:r>
                        <a:rPr lang="en-US" altLang="ko-KR" sz="2000" dirty="0" smtClean="0">
                          <a:solidFill>
                            <a:srgbClr val="FF0000"/>
                          </a:solidFill>
                          <a:latin typeface="Candara"/>
                          <a:cs typeface="Candara"/>
                        </a:rPr>
                        <a:t>1</a:t>
                      </a:r>
                      <a:endParaRPr lang="ko-KR" altLang="en-US" sz="2000" dirty="0">
                        <a:solidFill>
                          <a:srgbClr val="FF0000"/>
                        </a:solidFill>
                        <a:latin typeface="Candara"/>
                        <a:cs typeface="Candara"/>
                      </a:endParaRPr>
                    </a:p>
                  </a:txBody>
                  <a:tcPr anchor="ctr"/>
                </a:tc>
              </a:tr>
              <a:tr h="294888">
                <a:tc>
                  <a:txBody>
                    <a:bodyPr/>
                    <a:lstStyle/>
                    <a:p>
                      <a:pPr algn="ctr" latinLnBrk="1"/>
                      <a:r>
                        <a:rPr lang="en-US" altLang="ko-KR" sz="2000" dirty="0" smtClean="0">
                          <a:solidFill>
                            <a:srgbClr val="FF0000"/>
                          </a:solidFill>
                          <a:latin typeface="Candara"/>
                          <a:cs typeface="Candara"/>
                        </a:rPr>
                        <a:t>h(AC)</a:t>
                      </a:r>
                      <a:endParaRPr lang="ko-KR" altLang="en-US" sz="2000" dirty="0">
                        <a:solidFill>
                          <a:srgbClr val="FF0000"/>
                        </a:solidFill>
                        <a:latin typeface="Candara"/>
                        <a:cs typeface="Candara"/>
                      </a:endParaRPr>
                    </a:p>
                  </a:txBody>
                  <a:tcPr anchor="ctr"/>
                </a:tc>
                <a:tc>
                  <a:txBody>
                    <a:bodyPr/>
                    <a:lstStyle/>
                    <a:p>
                      <a:pPr algn="ctr" latinLnBrk="1"/>
                      <a:r>
                        <a:rPr lang="en-US" altLang="ko-KR" sz="2000" dirty="0" smtClean="0">
                          <a:solidFill>
                            <a:srgbClr val="FF0000"/>
                          </a:solidFill>
                          <a:latin typeface="Candara"/>
                          <a:cs typeface="Candara"/>
                        </a:rPr>
                        <a:t>1</a:t>
                      </a:r>
                      <a:endParaRPr lang="ko-KR" altLang="en-US" sz="2000" dirty="0">
                        <a:solidFill>
                          <a:srgbClr val="FF0000"/>
                        </a:solidFill>
                        <a:latin typeface="Candara"/>
                        <a:cs typeface="Candara"/>
                      </a:endParaRPr>
                    </a:p>
                  </a:txBody>
                  <a:tcPr anchor="ctr"/>
                </a:tc>
                <a:tc>
                  <a:txBody>
                    <a:bodyPr/>
                    <a:lstStyle/>
                    <a:p>
                      <a:pPr algn="ctr" latinLnBrk="1"/>
                      <a:r>
                        <a:rPr lang="en-US" altLang="ko-KR" sz="2000" dirty="0" smtClean="0">
                          <a:solidFill>
                            <a:srgbClr val="FF0000"/>
                          </a:solidFill>
                          <a:latin typeface="Candara"/>
                          <a:cs typeface="Candara"/>
                        </a:rPr>
                        <a:t>0</a:t>
                      </a:r>
                      <a:endParaRPr lang="ko-KR" altLang="en-US" sz="2000" dirty="0">
                        <a:solidFill>
                          <a:srgbClr val="FF0000"/>
                        </a:solidFill>
                        <a:latin typeface="Candara"/>
                        <a:cs typeface="Candara"/>
                      </a:endParaRPr>
                    </a:p>
                  </a:txBody>
                  <a:tcPr anchor="ctr"/>
                </a:tc>
                <a:tc>
                  <a:txBody>
                    <a:bodyPr/>
                    <a:lstStyle/>
                    <a:p>
                      <a:pPr algn="ctr" latinLnBrk="1"/>
                      <a:r>
                        <a:rPr lang="en-US" altLang="ko-KR" sz="2000" dirty="0" smtClean="0">
                          <a:solidFill>
                            <a:srgbClr val="FF0000"/>
                          </a:solidFill>
                          <a:latin typeface="Candara"/>
                          <a:cs typeface="Candara"/>
                        </a:rPr>
                        <a:t>1</a:t>
                      </a:r>
                      <a:endParaRPr lang="ko-KR" altLang="en-US" sz="2000" dirty="0">
                        <a:solidFill>
                          <a:srgbClr val="FF0000"/>
                        </a:solidFill>
                        <a:latin typeface="Candara"/>
                        <a:cs typeface="Candara"/>
                      </a:endParaRPr>
                    </a:p>
                  </a:txBody>
                  <a:tcPr anchor="ctr"/>
                </a:tc>
              </a:tr>
              <a:tr h="294888">
                <a:tc>
                  <a:txBody>
                    <a:bodyPr/>
                    <a:lstStyle/>
                    <a:p>
                      <a:pPr algn="ctr" latinLnBrk="1"/>
                      <a:r>
                        <a:rPr lang="en-US" altLang="ko-KR" sz="2000" dirty="0" smtClean="0">
                          <a:solidFill>
                            <a:srgbClr val="FF0000"/>
                          </a:solidFill>
                          <a:latin typeface="Candara"/>
                          <a:cs typeface="Candara"/>
                        </a:rPr>
                        <a:t>h(BAC)</a:t>
                      </a:r>
                      <a:endParaRPr lang="ko-KR" altLang="en-US" sz="2000" dirty="0">
                        <a:solidFill>
                          <a:srgbClr val="FF0000"/>
                        </a:solidFill>
                        <a:latin typeface="Candara"/>
                        <a:cs typeface="Candara"/>
                      </a:endParaRPr>
                    </a:p>
                  </a:txBody>
                  <a:tcPr anchor="ctr"/>
                </a:tc>
                <a:tc>
                  <a:txBody>
                    <a:bodyPr/>
                    <a:lstStyle/>
                    <a:p>
                      <a:pPr algn="ctr" latinLnBrk="1"/>
                      <a:r>
                        <a:rPr lang="en-US" altLang="ko-KR" sz="2000" dirty="0" smtClean="0">
                          <a:solidFill>
                            <a:srgbClr val="FF0000"/>
                          </a:solidFill>
                          <a:latin typeface="Candara"/>
                          <a:cs typeface="Candara"/>
                        </a:rPr>
                        <a:t>2</a:t>
                      </a:r>
                      <a:endParaRPr lang="ko-KR" altLang="en-US" sz="2000" dirty="0">
                        <a:solidFill>
                          <a:srgbClr val="FF0000"/>
                        </a:solidFill>
                        <a:latin typeface="Candara"/>
                        <a:cs typeface="Candara"/>
                      </a:endParaRPr>
                    </a:p>
                  </a:txBody>
                  <a:tcPr anchor="ctr"/>
                </a:tc>
                <a:tc>
                  <a:txBody>
                    <a:bodyPr/>
                    <a:lstStyle/>
                    <a:p>
                      <a:pPr algn="ctr" latinLnBrk="1"/>
                      <a:r>
                        <a:rPr lang="en-US" altLang="ko-KR" sz="2000" dirty="0" smtClean="0">
                          <a:solidFill>
                            <a:srgbClr val="FF0000"/>
                          </a:solidFill>
                          <a:latin typeface="Candara"/>
                          <a:cs typeface="Candara"/>
                        </a:rPr>
                        <a:t>0</a:t>
                      </a:r>
                      <a:endParaRPr lang="ko-KR" altLang="en-US" sz="2000" dirty="0">
                        <a:solidFill>
                          <a:srgbClr val="FF0000"/>
                        </a:solidFill>
                        <a:latin typeface="Candara"/>
                        <a:cs typeface="Candara"/>
                      </a:endParaRPr>
                    </a:p>
                  </a:txBody>
                  <a:tcPr anchor="ctr"/>
                </a:tc>
                <a:tc>
                  <a:txBody>
                    <a:bodyPr/>
                    <a:lstStyle/>
                    <a:p>
                      <a:pPr algn="ctr" latinLnBrk="1"/>
                      <a:r>
                        <a:rPr lang="en-US" altLang="ko-KR" sz="2000" dirty="0" smtClean="0">
                          <a:solidFill>
                            <a:srgbClr val="FF0000"/>
                          </a:solidFill>
                          <a:latin typeface="Candara"/>
                          <a:cs typeface="Candara"/>
                        </a:rPr>
                        <a:t>1</a:t>
                      </a:r>
                      <a:endParaRPr lang="ko-KR" altLang="en-US" sz="2000" dirty="0">
                        <a:solidFill>
                          <a:srgbClr val="FF0000"/>
                        </a:solidFill>
                        <a:latin typeface="Candara"/>
                        <a:cs typeface="Candara"/>
                      </a:endParaRPr>
                    </a:p>
                  </a:txBody>
                  <a:tcPr anchor="ctr"/>
                </a:tc>
              </a:tr>
            </a:tbl>
          </a:graphicData>
        </a:graphic>
      </p:graphicFrame>
      <p:grpSp>
        <p:nvGrpSpPr>
          <p:cNvPr id="5" name="그룹 51"/>
          <p:cNvGrpSpPr/>
          <p:nvPr/>
        </p:nvGrpSpPr>
        <p:grpSpPr>
          <a:xfrm>
            <a:off x="539552" y="3286124"/>
            <a:ext cx="4104456" cy="1779295"/>
            <a:chOff x="251520" y="3212976"/>
            <a:chExt cx="4104456" cy="1779295"/>
          </a:xfrm>
        </p:grpSpPr>
        <p:sp>
          <p:nvSpPr>
            <p:cNvPr id="6" name="타원 4"/>
            <p:cNvSpPr/>
            <p:nvPr/>
          </p:nvSpPr>
          <p:spPr bwMode="auto">
            <a:xfrm>
              <a:off x="251520" y="3717032"/>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7" name="타원 5"/>
            <p:cNvSpPr/>
            <p:nvPr/>
          </p:nvSpPr>
          <p:spPr bwMode="auto">
            <a:xfrm>
              <a:off x="251520" y="429309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A</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8" name="타원 6"/>
            <p:cNvSpPr/>
            <p:nvPr/>
          </p:nvSpPr>
          <p:spPr bwMode="auto">
            <a:xfrm>
              <a:off x="899592" y="3717032"/>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C</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9" name="타원 7"/>
            <p:cNvSpPr/>
            <p:nvPr/>
          </p:nvSpPr>
          <p:spPr bwMode="auto">
            <a:xfrm>
              <a:off x="899592" y="429309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10" name="직선 연결선 8"/>
            <p:cNvCxnSpPr>
              <a:stCxn id="6" idx="4"/>
              <a:endCxn id="7" idx="0"/>
            </p:cNvCxnSpPr>
            <p:nvPr/>
          </p:nvCxnSpPr>
          <p:spPr bwMode="auto">
            <a:xfrm>
              <a:off x="359532" y="3933056"/>
              <a:ext cx="0" cy="360040"/>
            </a:xfrm>
            <a:prstGeom prst="line">
              <a:avLst/>
            </a:prstGeom>
            <a:noFill/>
            <a:ln w="12700" cap="flat" cmpd="sng" algn="ctr">
              <a:solidFill>
                <a:schemeClr val="tx1"/>
              </a:solidFill>
              <a:prstDash val="solid"/>
              <a:round/>
              <a:headEnd type="none" w="med" len="med"/>
              <a:tailEnd type="none"/>
            </a:ln>
            <a:effectLst/>
          </p:spPr>
        </p:cxnSp>
        <p:cxnSp>
          <p:nvCxnSpPr>
            <p:cNvPr id="11" name="직선 연결선 9"/>
            <p:cNvCxnSpPr>
              <a:stCxn id="6" idx="6"/>
              <a:endCxn id="8" idx="2"/>
            </p:cNvCxnSpPr>
            <p:nvPr/>
          </p:nvCxnSpPr>
          <p:spPr bwMode="auto">
            <a:xfrm>
              <a:off x="467544" y="3825044"/>
              <a:ext cx="432048" cy="0"/>
            </a:xfrm>
            <a:prstGeom prst="line">
              <a:avLst/>
            </a:prstGeom>
            <a:noFill/>
            <a:ln w="12700" cap="flat" cmpd="sng" algn="ctr">
              <a:solidFill>
                <a:schemeClr val="tx1"/>
              </a:solidFill>
              <a:prstDash val="solid"/>
              <a:round/>
              <a:headEnd type="none" w="med" len="med"/>
              <a:tailEnd type="none"/>
            </a:ln>
            <a:effectLst/>
          </p:spPr>
        </p:cxnSp>
        <p:cxnSp>
          <p:nvCxnSpPr>
            <p:cNvPr id="12" name="직선 연결선 10"/>
            <p:cNvCxnSpPr>
              <a:stCxn id="7" idx="6"/>
              <a:endCxn id="9" idx="2"/>
            </p:cNvCxnSpPr>
            <p:nvPr/>
          </p:nvCxnSpPr>
          <p:spPr bwMode="auto">
            <a:xfrm>
              <a:off x="467544" y="4401108"/>
              <a:ext cx="432048" cy="0"/>
            </a:xfrm>
            <a:prstGeom prst="line">
              <a:avLst/>
            </a:prstGeom>
            <a:noFill/>
            <a:ln w="12700" cap="flat" cmpd="sng" algn="ctr">
              <a:solidFill>
                <a:schemeClr val="tx1"/>
              </a:solidFill>
              <a:prstDash val="solid"/>
              <a:round/>
              <a:headEnd type="none" w="med" len="med"/>
              <a:tailEnd type="none"/>
            </a:ln>
            <a:effectLst/>
          </p:spPr>
        </p:cxnSp>
        <p:cxnSp>
          <p:nvCxnSpPr>
            <p:cNvPr id="13" name="직선 연결선 11"/>
            <p:cNvCxnSpPr>
              <a:stCxn id="8" idx="4"/>
              <a:endCxn id="9" idx="0"/>
            </p:cNvCxnSpPr>
            <p:nvPr/>
          </p:nvCxnSpPr>
          <p:spPr bwMode="auto">
            <a:xfrm>
              <a:off x="1007604" y="3933056"/>
              <a:ext cx="0" cy="360040"/>
            </a:xfrm>
            <a:prstGeom prst="line">
              <a:avLst/>
            </a:prstGeom>
            <a:noFill/>
            <a:ln w="12700" cap="flat" cmpd="sng" algn="ctr">
              <a:solidFill>
                <a:schemeClr val="tx1"/>
              </a:solidFill>
              <a:prstDash val="solid"/>
              <a:round/>
              <a:headEnd type="none" w="med" len="med"/>
              <a:tailEnd type="none"/>
            </a:ln>
            <a:effectLst/>
          </p:spPr>
        </p:cxnSp>
        <p:cxnSp>
          <p:nvCxnSpPr>
            <p:cNvPr id="14" name="직선 연결선 12"/>
            <p:cNvCxnSpPr>
              <a:stCxn id="8" idx="3"/>
              <a:endCxn id="7" idx="7"/>
            </p:cNvCxnSpPr>
            <p:nvPr/>
          </p:nvCxnSpPr>
          <p:spPr bwMode="auto">
            <a:xfrm flipH="1">
              <a:off x="435908" y="3901420"/>
              <a:ext cx="495320" cy="423312"/>
            </a:xfrm>
            <a:prstGeom prst="line">
              <a:avLst/>
            </a:prstGeom>
            <a:noFill/>
            <a:ln w="12700" cap="flat" cmpd="sng" algn="ctr">
              <a:solidFill>
                <a:schemeClr val="tx1"/>
              </a:solidFill>
              <a:prstDash val="solid"/>
              <a:round/>
              <a:headEnd type="none" w="med" len="med"/>
              <a:tailEnd type="none"/>
            </a:ln>
            <a:effectLst/>
          </p:spPr>
        </p:cxnSp>
        <p:sp>
          <p:nvSpPr>
            <p:cNvPr id="15" name="타원 13"/>
            <p:cNvSpPr/>
            <p:nvPr/>
          </p:nvSpPr>
          <p:spPr bwMode="auto">
            <a:xfrm>
              <a:off x="1331640" y="3717032"/>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16" name="타원 14"/>
            <p:cNvSpPr/>
            <p:nvPr/>
          </p:nvSpPr>
          <p:spPr bwMode="auto">
            <a:xfrm>
              <a:off x="1331640" y="429309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A</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17" name="타원 15"/>
            <p:cNvSpPr/>
            <p:nvPr/>
          </p:nvSpPr>
          <p:spPr bwMode="auto">
            <a:xfrm>
              <a:off x="1979712" y="3717032"/>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C</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18" name="타원 16"/>
            <p:cNvSpPr/>
            <p:nvPr/>
          </p:nvSpPr>
          <p:spPr bwMode="auto">
            <a:xfrm>
              <a:off x="1979712" y="429309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19" name="직선 연결선 17"/>
            <p:cNvCxnSpPr>
              <a:stCxn id="15" idx="4"/>
              <a:endCxn id="16" idx="0"/>
            </p:cNvCxnSpPr>
            <p:nvPr/>
          </p:nvCxnSpPr>
          <p:spPr bwMode="auto">
            <a:xfrm>
              <a:off x="1439652" y="3933056"/>
              <a:ext cx="0" cy="360040"/>
            </a:xfrm>
            <a:prstGeom prst="line">
              <a:avLst/>
            </a:prstGeom>
            <a:noFill/>
            <a:ln w="12700" cap="flat" cmpd="sng" algn="ctr">
              <a:solidFill>
                <a:schemeClr val="tx1"/>
              </a:solidFill>
              <a:prstDash val="solid"/>
              <a:round/>
              <a:headEnd type="none" w="med" len="med"/>
              <a:tailEnd type="none"/>
            </a:ln>
            <a:effectLst/>
          </p:spPr>
        </p:cxnSp>
        <p:cxnSp>
          <p:nvCxnSpPr>
            <p:cNvPr id="20" name="직선 연결선 18"/>
            <p:cNvCxnSpPr>
              <a:stCxn id="15" idx="6"/>
              <a:endCxn id="17" idx="2"/>
            </p:cNvCxnSpPr>
            <p:nvPr/>
          </p:nvCxnSpPr>
          <p:spPr bwMode="auto">
            <a:xfrm>
              <a:off x="1547664" y="3825044"/>
              <a:ext cx="432048" cy="0"/>
            </a:xfrm>
            <a:prstGeom prst="line">
              <a:avLst/>
            </a:prstGeom>
            <a:noFill/>
            <a:ln w="12700" cap="flat" cmpd="sng" algn="ctr">
              <a:solidFill>
                <a:schemeClr val="tx1"/>
              </a:solidFill>
              <a:prstDash val="solid"/>
              <a:round/>
              <a:headEnd type="none" w="med" len="med"/>
              <a:tailEnd type="none"/>
            </a:ln>
            <a:effectLst/>
          </p:spPr>
        </p:cxnSp>
        <p:cxnSp>
          <p:nvCxnSpPr>
            <p:cNvPr id="21" name="직선 연결선 19"/>
            <p:cNvCxnSpPr>
              <a:stCxn id="16" idx="6"/>
              <a:endCxn id="18" idx="2"/>
            </p:cNvCxnSpPr>
            <p:nvPr/>
          </p:nvCxnSpPr>
          <p:spPr bwMode="auto">
            <a:xfrm>
              <a:off x="1547664" y="4401108"/>
              <a:ext cx="432048" cy="0"/>
            </a:xfrm>
            <a:prstGeom prst="line">
              <a:avLst/>
            </a:prstGeom>
            <a:noFill/>
            <a:ln w="12700" cap="flat" cmpd="sng" algn="ctr">
              <a:solidFill>
                <a:schemeClr val="tx1"/>
              </a:solidFill>
              <a:prstDash val="solid"/>
              <a:round/>
              <a:headEnd type="none" w="med" len="med"/>
              <a:tailEnd type="none"/>
            </a:ln>
            <a:effectLst/>
          </p:spPr>
        </p:cxnSp>
        <p:cxnSp>
          <p:nvCxnSpPr>
            <p:cNvPr id="22" name="직선 연결선 20"/>
            <p:cNvCxnSpPr>
              <a:stCxn id="17" idx="4"/>
              <a:endCxn id="18" idx="0"/>
            </p:cNvCxnSpPr>
            <p:nvPr/>
          </p:nvCxnSpPr>
          <p:spPr bwMode="auto">
            <a:xfrm>
              <a:off x="2087724" y="3933056"/>
              <a:ext cx="0" cy="360040"/>
            </a:xfrm>
            <a:prstGeom prst="line">
              <a:avLst/>
            </a:prstGeom>
            <a:noFill/>
            <a:ln w="12700" cap="flat" cmpd="sng" algn="ctr">
              <a:solidFill>
                <a:schemeClr val="tx1"/>
              </a:solidFill>
              <a:prstDash val="solid"/>
              <a:round/>
              <a:headEnd type="none" w="med" len="med"/>
              <a:tailEnd type="none"/>
            </a:ln>
            <a:effectLst/>
          </p:spPr>
        </p:cxnSp>
        <p:cxnSp>
          <p:nvCxnSpPr>
            <p:cNvPr id="23" name="직선 연결선 21"/>
            <p:cNvCxnSpPr>
              <a:stCxn id="15" idx="5"/>
              <a:endCxn id="18" idx="1"/>
            </p:cNvCxnSpPr>
            <p:nvPr/>
          </p:nvCxnSpPr>
          <p:spPr bwMode="auto">
            <a:xfrm>
              <a:off x="1516028" y="3901420"/>
              <a:ext cx="495320" cy="423312"/>
            </a:xfrm>
            <a:prstGeom prst="line">
              <a:avLst/>
            </a:prstGeom>
            <a:noFill/>
            <a:ln w="12700" cap="flat" cmpd="sng" algn="ctr">
              <a:solidFill>
                <a:schemeClr val="tx1"/>
              </a:solidFill>
              <a:prstDash val="solid"/>
              <a:round/>
              <a:headEnd type="none" w="med" len="med"/>
              <a:tailEnd type="none"/>
            </a:ln>
            <a:effectLst/>
          </p:spPr>
        </p:cxnSp>
        <p:sp>
          <p:nvSpPr>
            <p:cNvPr id="24" name="타원 22"/>
            <p:cNvSpPr/>
            <p:nvPr/>
          </p:nvSpPr>
          <p:spPr bwMode="auto">
            <a:xfrm>
              <a:off x="1649476" y="3227044"/>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D</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25" name="직선 연결선 23"/>
            <p:cNvCxnSpPr>
              <a:stCxn id="15" idx="0"/>
              <a:endCxn id="24" idx="3"/>
            </p:cNvCxnSpPr>
            <p:nvPr/>
          </p:nvCxnSpPr>
          <p:spPr bwMode="auto">
            <a:xfrm flipV="1">
              <a:off x="1439652" y="3411432"/>
              <a:ext cx="241460" cy="305600"/>
            </a:xfrm>
            <a:prstGeom prst="line">
              <a:avLst/>
            </a:prstGeom>
            <a:noFill/>
            <a:ln w="12700" cap="flat" cmpd="sng" algn="ctr">
              <a:solidFill>
                <a:schemeClr val="tx1"/>
              </a:solidFill>
              <a:prstDash val="solid"/>
              <a:round/>
              <a:headEnd type="none" w="med" len="med"/>
              <a:tailEnd type="none"/>
            </a:ln>
            <a:effectLst/>
          </p:spPr>
        </p:cxnSp>
        <p:cxnSp>
          <p:nvCxnSpPr>
            <p:cNvPr id="26" name="직선 연결선 24"/>
            <p:cNvCxnSpPr>
              <a:stCxn id="17" idx="0"/>
              <a:endCxn id="24" idx="5"/>
            </p:cNvCxnSpPr>
            <p:nvPr/>
          </p:nvCxnSpPr>
          <p:spPr bwMode="auto">
            <a:xfrm flipH="1" flipV="1">
              <a:off x="1833864" y="3411432"/>
              <a:ext cx="253860" cy="305600"/>
            </a:xfrm>
            <a:prstGeom prst="line">
              <a:avLst/>
            </a:prstGeom>
            <a:noFill/>
            <a:ln w="12700" cap="flat" cmpd="sng" algn="ctr">
              <a:solidFill>
                <a:schemeClr val="tx1"/>
              </a:solidFill>
              <a:prstDash val="solid"/>
              <a:round/>
              <a:headEnd type="none" w="med" len="med"/>
              <a:tailEnd type="none"/>
            </a:ln>
            <a:effectLst/>
          </p:spPr>
        </p:cxnSp>
        <p:sp>
          <p:nvSpPr>
            <p:cNvPr id="27" name="타원 25"/>
            <p:cNvSpPr/>
            <p:nvPr/>
          </p:nvSpPr>
          <p:spPr bwMode="auto">
            <a:xfrm>
              <a:off x="2555776" y="429309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E</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28" name="직선 연결선 26"/>
            <p:cNvCxnSpPr>
              <a:stCxn id="18" idx="6"/>
              <a:endCxn id="27" idx="2"/>
            </p:cNvCxnSpPr>
            <p:nvPr/>
          </p:nvCxnSpPr>
          <p:spPr bwMode="auto">
            <a:xfrm>
              <a:off x="2195736" y="4401108"/>
              <a:ext cx="360040" cy="0"/>
            </a:xfrm>
            <a:prstGeom prst="line">
              <a:avLst/>
            </a:prstGeom>
            <a:noFill/>
            <a:ln w="12700" cap="flat" cmpd="sng" algn="ctr">
              <a:solidFill>
                <a:schemeClr val="tx1"/>
              </a:solidFill>
              <a:prstDash val="solid"/>
              <a:round/>
              <a:headEnd type="none" w="med" len="med"/>
              <a:tailEnd type="none"/>
            </a:ln>
            <a:effectLst/>
          </p:spPr>
        </p:cxnSp>
        <p:sp>
          <p:nvSpPr>
            <p:cNvPr id="29" name="타원 27"/>
            <p:cNvSpPr/>
            <p:nvPr/>
          </p:nvSpPr>
          <p:spPr bwMode="auto">
            <a:xfrm>
              <a:off x="2915816" y="3702964"/>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C</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30" name="타원 28"/>
            <p:cNvSpPr/>
            <p:nvPr/>
          </p:nvSpPr>
          <p:spPr bwMode="auto">
            <a:xfrm>
              <a:off x="2915816" y="4279028"/>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A</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31" name="타원 29"/>
            <p:cNvSpPr/>
            <p:nvPr/>
          </p:nvSpPr>
          <p:spPr bwMode="auto">
            <a:xfrm>
              <a:off x="3563888" y="4279028"/>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32" name="직선 연결선 30"/>
            <p:cNvCxnSpPr>
              <a:stCxn id="29" idx="4"/>
              <a:endCxn id="30" idx="0"/>
            </p:cNvCxnSpPr>
            <p:nvPr/>
          </p:nvCxnSpPr>
          <p:spPr bwMode="auto">
            <a:xfrm>
              <a:off x="3023828" y="3918988"/>
              <a:ext cx="0" cy="360040"/>
            </a:xfrm>
            <a:prstGeom prst="line">
              <a:avLst/>
            </a:prstGeom>
            <a:noFill/>
            <a:ln w="12700" cap="flat" cmpd="sng" algn="ctr">
              <a:solidFill>
                <a:schemeClr val="tx1"/>
              </a:solidFill>
              <a:prstDash val="solid"/>
              <a:round/>
              <a:headEnd type="none" w="med" len="med"/>
              <a:tailEnd type="none"/>
            </a:ln>
            <a:effectLst/>
          </p:spPr>
        </p:cxnSp>
        <p:cxnSp>
          <p:nvCxnSpPr>
            <p:cNvPr id="33" name="직선 연결선 31"/>
            <p:cNvCxnSpPr>
              <a:stCxn id="30" idx="6"/>
              <a:endCxn id="31" idx="2"/>
            </p:cNvCxnSpPr>
            <p:nvPr/>
          </p:nvCxnSpPr>
          <p:spPr bwMode="auto">
            <a:xfrm>
              <a:off x="3131840" y="4387040"/>
              <a:ext cx="432048" cy="0"/>
            </a:xfrm>
            <a:prstGeom prst="line">
              <a:avLst/>
            </a:prstGeom>
            <a:noFill/>
            <a:ln w="12700" cap="flat" cmpd="sng" algn="ctr">
              <a:solidFill>
                <a:schemeClr val="tx1"/>
              </a:solidFill>
              <a:prstDash val="solid"/>
              <a:round/>
              <a:headEnd type="none" w="med" len="med"/>
              <a:tailEnd type="none"/>
            </a:ln>
            <a:effectLst/>
          </p:spPr>
        </p:cxnSp>
        <p:sp>
          <p:nvSpPr>
            <p:cNvPr id="34" name="타원 32"/>
            <p:cNvSpPr/>
            <p:nvPr/>
          </p:nvSpPr>
          <p:spPr bwMode="auto">
            <a:xfrm>
              <a:off x="2915816" y="321297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35" name="직선 연결선 33"/>
            <p:cNvCxnSpPr>
              <a:stCxn id="29" idx="0"/>
              <a:endCxn id="34" idx="4"/>
            </p:cNvCxnSpPr>
            <p:nvPr/>
          </p:nvCxnSpPr>
          <p:spPr bwMode="auto">
            <a:xfrm flipV="1">
              <a:off x="3023828" y="3429000"/>
              <a:ext cx="0" cy="273964"/>
            </a:xfrm>
            <a:prstGeom prst="line">
              <a:avLst/>
            </a:prstGeom>
            <a:noFill/>
            <a:ln w="12700" cap="flat" cmpd="sng" algn="ctr">
              <a:solidFill>
                <a:schemeClr val="tx1"/>
              </a:solidFill>
              <a:prstDash val="solid"/>
              <a:round/>
              <a:headEnd type="none" w="med" len="med"/>
              <a:tailEnd type="none"/>
            </a:ln>
            <a:effectLst/>
          </p:spPr>
        </p:cxnSp>
        <p:sp>
          <p:nvSpPr>
            <p:cNvPr id="36" name="타원 34"/>
            <p:cNvSpPr/>
            <p:nvPr/>
          </p:nvSpPr>
          <p:spPr bwMode="auto">
            <a:xfrm>
              <a:off x="4139952" y="4279028"/>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C</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37" name="직선 연결선 35"/>
            <p:cNvCxnSpPr>
              <a:stCxn id="31" idx="6"/>
              <a:endCxn id="36" idx="2"/>
            </p:cNvCxnSpPr>
            <p:nvPr/>
          </p:nvCxnSpPr>
          <p:spPr bwMode="auto">
            <a:xfrm>
              <a:off x="3779912" y="4387040"/>
              <a:ext cx="360040" cy="0"/>
            </a:xfrm>
            <a:prstGeom prst="line">
              <a:avLst/>
            </a:prstGeom>
            <a:noFill/>
            <a:ln w="12700" cap="flat" cmpd="sng" algn="ctr">
              <a:solidFill>
                <a:schemeClr val="tx1"/>
              </a:solidFill>
              <a:prstDash val="solid"/>
              <a:round/>
              <a:headEnd type="none" w="med" len="med"/>
              <a:tailEnd type="none"/>
            </a:ln>
            <a:effectLst/>
          </p:spPr>
        </p:cxnSp>
        <p:sp>
          <p:nvSpPr>
            <p:cNvPr id="38" name="직사각형 37"/>
            <p:cNvSpPr/>
            <p:nvPr/>
          </p:nvSpPr>
          <p:spPr>
            <a:xfrm>
              <a:off x="523681" y="4592161"/>
              <a:ext cx="383121" cy="400110"/>
            </a:xfrm>
            <a:prstGeom prst="rect">
              <a:avLst/>
            </a:prstGeom>
          </p:spPr>
          <p:txBody>
            <a:bodyPr wrap="none">
              <a:spAutoFit/>
            </a:bodyPr>
            <a:lstStyle/>
            <a:p>
              <a:pPr algn="ctr"/>
              <a:r>
                <a:rPr lang="en-US" altLang="ko-KR" sz="2000" dirty="0">
                  <a:latin typeface="Candara"/>
                  <a:cs typeface="Candara"/>
                </a:rPr>
                <a:t>g</a:t>
              </a:r>
              <a:r>
                <a:rPr lang="en-US" altLang="ko-KR" sz="2000" baseline="-25000" dirty="0">
                  <a:latin typeface="Candara"/>
                  <a:cs typeface="Candara"/>
                </a:rPr>
                <a:t>1</a:t>
              </a:r>
              <a:endParaRPr lang="ko-KR" altLang="en-US" sz="2000" baseline="-25000" dirty="0">
                <a:latin typeface="Candara"/>
                <a:cs typeface="Candara"/>
              </a:endParaRPr>
            </a:p>
          </p:txBody>
        </p:sp>
        <p:sp>
          <p:nvSpPr>
            <p:cNvPr id="39" name="직사각형 38"/>
            <p:cNvSpPr/>
            <p:nvPr/>
          </p:nvSpPr>
          <p:spPr>
            <a:xfrm>
              <a:off x="1879435" y="4592161"/>
              <a:ext cx="407917" cy="400110"/>
            </a:xfrm>
            <a:prstGeom prst="rect">
              <a:avLst/>
            </a:prstGeom>
          </p:spPr>
          <p:txBody>
            <a:bodyPr wrap="none">
              <a:spAutoFit/>
            </a:bodyPr>
            <a:lstStyle/>
            <a:p>
              <a:pPr algn="ctr"/>
              <a:r>
                <a:rPr lang="en-US" altLang="ko-KR" sz="2000" dirty="0" smtClean="0">
                  <a:latin typeface="Candara"/>
                  <a:cs typeface="Candara"/>
                </a:rPr>
                <a:t>g</a:t>
              </a:r>
              <a:r>
                <a:rPr lang="en-US" altLang="ko-KR" sz="2000" baseline="-25000" dirty="0" smtClean="0">
                  <a:latin typeface="Candara"/>
                  <a:cs typeface="Candara"/>
                </a:rPr>
                <a:t>2</a:t>
              </a:r>
              <a:endParaRPr lang="ko-KR" altLang="en-US" sz="2000" baseline="-25000" dirty="0">
                <a:latin typeface="Candara"/>
                <a:cs typeface="Candara"/>
              </a:endParaRPr>
            </a:p>
          </p:txBody>
        </p:sp>
        <p:sp>
          <p:nvSpPr>
            <p:cNvPr id="40" name="직사각형 39"/>
            <p:cNvSpPr/>
            <p:nvPr/>
          </p:nvSpPr>
          <p:spPr>
            <a:xfrm>
              <a:off x="3392354" y="4581128"/>
              <a:ext cx="406415" cy="400110"/>
            </a:xfrm>
            <a:prstGeom prst="rect">
              <a:avLst/>
            </a:prstGeom>
          </p:spPr>
          <p:txBody>
            <a:bodyPr wrap="none">
              <a:spAutoFit/>
            </a:bodyPr>
            <a:lstStyle/>
            <a:p>
              <a:pPr algn="ctr"/>
              <a:r>
                <a:rPr lang="en-US" altLang="ko-KR" sz="2000" dirty="0" smtClean="0">
                  <a:latin typeface="Candara"/>
                  <a:cs typeface="Candara"/>
                </a:rPr>
                <a:t>g</a:t>
              </a:r>
              <a:r>
                <a:rPr lang="en-US" altLang="ko-KR" sz="2000" baseline="-25000" dirty="0" smtClean="0">
                  <a:latin typeface="Candara"/>
                  <a:cs typeface="Candara"/>
                </a:rPr>
                <a:t>3</a:t>
              </a:r>
              <a:endParaRPr lang="ko-KR" altLang="en-US" sz="2000" baseline="-25000" dirty="0">
                <a:latin typeface="Candara"/>
                <a:cs typeface="Candara"/>
              </a:endParaRPr>
            </a:p>
          </p:txBody>
        </p:sp>
      </p:grpSp>
      <p:sp>
        <p:nvSpPr>
          <p:cNvPr id="41" name="TextBox 40"/>
          <p:cNvSpPr txBox="1"/>
          <p:nvPr/>
        </p:nvSpPr>
        <p:spPr>
          <a:xfrm>
            <a:off x="1043608" y="5157192"/>
            <a:ext cx="796437" cy="400110"/>
          </a:xfrm>
          <a:prstGeom prst="rect">
            <a:avLst/>
          </a:prstGeom>
          <a:noFill/>
        </p:spPr>
        <p:txBody>
          <a:bodyPr wrap="none" rtlCol="0">
            <a:spAutoFit/>
          </a:bodyPr>
          <a:lstStyle/>
          <a:p>
            <a:r>
              <a:rPr lang="en-US" altLang="ko-KR" sz="2000" dirty="0" smtClean="0">
                <a:latin typeface="Candara"/>
                <a:cs typeface="Candara"/>
              </a:rPr>
              <a:t>Index</a:t>
            </a:r>
            <a:endParaRPr lang="ko-KR" altLang="en-US" sz="2000" dirty="0">
              <a:latin typeface="Candara"/>
              <a:cs typeface="Candara"/>
            </a:endParaRPr>
          </a:p>
        </p:txBody>
      </p:sp>
      <p:grpSp>
        <p:nvGrpSpPr>
          <p:cNvPr id="42" name="그룹 52"/>
          <p:cNvGrpSpPr/>
          <p:nvPr/>
        </p:nvGrpSpPr>
        <p:grpSpPr>
          <a:xfrm>
            <a:off x="5019824" y="3433492"/>
            <a:ext cx="864096" cy="792088"/>
            <a:chOff x="4211960" y="5408508"/>
            <a:chExt cx="864096" cy="792088"/>
          </a:xfrm>
        </p:grpSpPr>
        <p:sp>
          <p:nvSpPr>
            <p:cNvPr id="43" name="타원 42"/>
            <p:cNvSpPr/>
            <p:nvPr/>
          </p:nvSpPr>
          <p:spPr bwMode="auto">
            <a:xfrm>
              <a:off x="4211960" y="5408508"/>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44" name="타원 43"/>
            <p:cNvSpPr/>
            <p:nvPr/>
          </p:nvSpPr>
          <p:spPr bwMode="auto">
            <a:xfrm>
              <a:off x="4211960" y="5984572"/>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A</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45" name="타원 44"/>
            <p:cNvSpPr/>
            <p:nvPr/>
          </p:nvSpPr>
          <p:spPr bwMode="auto">
            <a:xfrm>
              <a:off x="4860032" y="5984572"/>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C</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46" name="직선 연결선 45"/>
            <p:cNvCxnSpPr>
              <a:stCxn id="43" idx="4"/>
              <a:endCxn id="44" idx="0"/>
            </p:cNvCxnSpPr>
            <p:nvPr/>
          </p:nvCxnSpPr>
          <p:spPr bwMode="auto">
            <a:xfrm>
              <a:off x="4319972" y="5624532"/>
              <a:ext cx="0" cy="360040"/>
            </a:xfrm>
            <a:prstGeom prst="line">
              <a:avLst/>
            </a:prstGeom>
            <a:noFill/>
            <a:ln w="12700" cap="flat" cmpd="sng" algn="ctr">
              <a:solidFill>
                <a:schemeClr val="tx1"/>
              </a:solidFill>
              <a:prstDash val="solid"/>
              <a:round/>
              <a:headEnd type="none" w="med" len="med"/>
              <a:tailEnd type="none"/>
            </a:ln>
            <a:effectLst/>
          </p:spPr>
        </p:cxnSp>
        <p:cxnSp>
          <p:nvCxnSpPr>
            <p:cNvPr id="47" name="직선 연결선 46"/>
            <p:cNvCxnSpPr>
              <a:stCxn id="45" idx="2"/>
              <a:endCxn id="44" idx="6"/>
            </p:cNvCxnSpPr>
            <p:nvPr/>
          </p:nvCxnSpPr>
          <p:spPr bwMode="auto">
            <a:xfrm flipH="1">
              <a:off x="4427984" y="6092584"/>
              <a:ext cx="432048" cy="0"/>
            </a:xfrm>
            <a:prstGeom prst="line">
              <a:avLst/>
            </a:prstGeom>
            <a:noFill/>
            <a:ln w="12700" cap="flat" cmpd="sng" algn="ctr">
              <a:solidFill>
                <a:schemeClr val="tx1"/>
              </a:solidFill>
              <a:prstDash val="solid"/>
              <a:round/>
              <a:headEnd type="none" w="med" len="med"/>
              <a:tailEnd type="none"/>
            </a:ln>
            <a:effectLst/>
          </p:spPr>
        </p:cxnSp>
      </p:grpSp>
      <p:sp>
        <p:nvSpPr>
          <p:cNvPr id="48" name="TextBox 47"/>
          <p:cNvSpPr txBox="1"/>
          <p:nvPr/>
        </p:nvSpPr>
        <p:spPr>
          <a:xfrm>
            <a:off x="5160645" y="4716992"/>
            <a:ext cx="788171" cy="1015663"/>
          </a:xfrm>
          <a:prstGeom prst="rect">
            <a:avLst/>
          </a:prstGeom>
          <a:noFill/>
        </p:spPr>
        <p:txBody>
          <a:bodyPr wrap="none" rtlCol="0">
            <a:spAutoFit/>
          </a:bodyPr>
          <a:lstStyle/>
          <a:p>
            <a:r>
              <a:rPr lang="en-US" altLang="ko-KR" sz="2000" dirty="0" smtClean="0">
                <a:solidFill>
                  <a:srgbClr val="0000FF"/>
                </a:solidFill>
                <a:latin typeface="Candara"/>
                <a:cs typeface="Candara"/>
              </a:rPr>
              <a:t>AB:1</a:t>
            </a:r>
          </a:p>
          <a:p>
            <a:r>
              <a:rPr lang="en-US" altLang="ko-KR" sz="2000" dirty="0" smtClean="0">
                <a:solidFill>
                  <a:srgbClr val="0000FF"/>
                </a:solidFill>
                <a:latin typeface="Candara"/>
                <a:cs typeface="Candara"/>
              </a:rPr>
              <a:t>AC:1</a:t>
            </a:r>
          </a:p>
          <a:p>
            <a:r>
              <a:rPr lang="en-US" altLang="ko-KR" sz="2000" dirty="0" smtClean="0">
                <a:solidFill>
                  <a:srgbClr val="0000FF"/>
                </a:solidFill>
                <a:latin typeface="Candara"/>
                <a:cs typeface="Candara"/>
              </a:rPr>
              <a:t>BAC:1</a:t>
            </a:r>
            <a:endParaRPr lang="ko-KR" altLang="en-US" sz="2000" dirty="0">
              <a:solidFill>
                <a:srgbClr val="0000FF"/>
              </a:solidFill>
              <a:latin typeface="Candara"/>
              <a:cs typeface="Candara"/>
            </a:endParaRPr>
          </a:p>
        </p:txBody>
      </p:sp>
      <p:sp>
        <p:nvSpPr>
          <p:cNvPr id="49" name="TextBox 48"/>
          <p:cNvSpPr txBox="1"/>
          <p:nvPr/>
        </p:nvSpPr>
        <p:spPr>
          <a:xfrm>
            <a:off x="5062989" y="4275652"/>
            <a:ext cx="1043876" cy="400110"/>
          </a:xfrm>
          <a:prstGeom prst="rect">
            <a:avLst/>
          </a:prstGeom>
          <a:noFill/>
        </p:spPr>
        <p:txBody>
          <a:bodyPr wrap="none" rtlCol="0">
            <a:spAutoFit/>
          </a:bodyPr>
          <a:lstStyle/>
          <a:p>
            <a:r>
              <a:rPr lang="en-US" altLang="ko-KR" sz="2000" dirty="0" smtClean="0">
                <a:latin typeface="Candara"/>
                <a:cs typeface="Candara"/>
              </a:rPr>
              <a:t>Query</a:t>
            </a:r>
            <a:r>
              <a:rPr lang="zh-CN" altLang="en-US" sz="2000" dirty="0" smtClean="0">
                <a:latin typeface="Candara"/>
                <a:cs typeface="Candara"/>
              </a:rPr>
              <a:t> </a:t>
            </a:r>
            <a:r>
              <a:rPr lang="en-US" altLang="zh-CN" sz="2000" dirty="0" smtClean="0">
                <a:latin typeface="Candara"/>
                <a:cs typeface="Candara"/>
              </a:rPr>
              <a:t>q</a:t>
            </a:r>
            <a:r>
              <a:rPr lang="en-US" altLang="ko-KR" sz="2000" dirty="0" smtClean="0">
                <a:latin typeface="Candara"/>
                <a:cs typeface="Candara"/>
              </a:rPr>
              <a:t> </a:t>
            </a:r>
            <a:endParaRPr lang="ko-KR" altLang="en-US" sz="2000" dirty="0">
              <a:latin typeface="Candara"/>
              <a:cs typeface="Candara"/>
            </a:endParaRPr>
          </a:p>
        </p:txBody>
      </p:sp>
      <p:sp>
        <p:nvSpPr>
          <p:cNvPr id="50" name="오른쪽 화살표 54"/>
          <p:cNvSpPr/>
          <p:nvPr/>
        </p:nvSpPr>
        <p:spPr bwMode="auto">
          <a:xfrm>
            <a:off x="6300192" y="4068920"/>
            <a:ext cx="432048" cy="332587"/>
          </a:xfrm>
          <a:prstGeom prst="rightArrow">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51" name="TextBox 50"/>
          <p:cNvSpPr txBox="1"/>
          <p:nvPr/>
        </p:nvSpPr>
        <p:spPr>
          <a:xfrm>
            <a:off x="6892756" y="3852896"/>
            <a:ext cx="1385415" cy="707886"/>
          </a:xfrm>
          <a:prstGeom prst="rect">
            <a:avLst/>
          </a:prstGeom>
          <a:noFill/>
        </p:spPr>
        <p:txBody>
          <a:bodyPr wrap="none" rtlCol="0">
            <a:spAutoFit/>
          </a:bodyPr>
          <a:lstStyle/>
          <a:p>
            <a:r>
              <a:rPr lang="en-US" altLang="ko-KR" sz="2000" dirty="0" smtClean="0">
                <a:latin typeface="Candara"/>
                <a:cs typeface="Candara"/>
              </a:rPr>
              <a:t>Candidates</a:t>
            </a:r>
          </a:p>
          <a:p>
            <a:r>
              <a:rPr lang="en-US" altLang="ko-KR" sz="2000" dirty="0" smtClean="0">
                <a:latin typeface="Candara"/>
                <a:cs typeface="Candara"/>
              </a:rPr>
              <a:t>= {g</a:t>
            </a:r>
            <a:r>
              <a:rPr lang="en-US" altLang="ko-KR" sz="2000" baseline="-25000" dirty="0" smtClean="0">
                <a:latin typeface="Candara"/>
                <a:cs typeface="Candara"/>
              </a:rPr>
              <a:t>1</a:t>
            </a:r>
            <a:r>
              <a:rPr lang="en-US" altLang="ko-KR" sz="2000" dirty="0" smtClean="0">
                <a:latin typeface="Candara"/>
                <a:cs typeface="Candara"/>
              </a:rPr>
              <a:t>, g</a:t>
            </a:r>
            <a:r>
              <a:rPr lang="en-US" altLang="ko-KR" sz="2000" baseline="-25000" dirty="0" smtClean="0">
                <a:latin typeface="Candara"/>
                <a:cs typeface="Candara"/>
              </a:rPr>
              <a:t>3</a:t>
            </a:r>
            <a:r>
              <a:rPr lang="en-US" altLang="ko-KR" sz="2000" dirty="0" smtClean="0">
                <a:latin typeface="Candara"/>
                <a:cs typeface="Candara"/>
              </a:rPr>
              <a:t>}</a:t>
            </a:r>
            <a:endParaRPr lang="ko-KR" altLang="en-US" sz="2000" dirty="0">
              <a:latin typeface="Candara"/>
              <a:cs typeface="Candara"/>
            </a:endParaRPr>
          </a:p>
        </p:txBody>
      </p:sp>
      <p:sp>
        <p:nvSpPr>
          <p:cNvPr id="52" name="오른쪽 화살표 56"/>
          <p:cNvSpPr/>
          <p:nvPr/>
        </p:nvSpPr>
        <p:spPr bwMode="auto">
          <a:xfrm rot="5400000">
            <a:off x="7443959" y="4716783"/>
            <a:ext cx="387794" cy="349007"/>
          </a:xfrm>
          <a:prstGeom prst="rightArrow">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endParaRPr kumimoji="0" lang="ko-KR" altLang="en-US" sz="2000" i="0" u="none" strike="noStrike" cap="none" normalizeH="0" baseline="0" dirty="0" smtClean="0">
              <a:ln>
                <a:noFill/>
              </a:ln>
              <a:solidFill>
                <a:schemeClr val="tx1"/>
              </a:solidFill>
              <a:effectLst/>
              <a:latin typeface="Candara"/>
              <a:cs typeface="Candara"/>
            </a:endParaRPr>
          </a:p>
        </p:txBody>
      </p:sp>
      <p:sp>
        <p:nvSpPr>
          <p:cNvPr id="53" name="TextBox 52"/>
          <p:cNvSpPr txBox="1"/>
          <p:nvPr/>
        </p:nvSpPr>
        <p:spPr>
          <a:xfrm>
            <a:off x="7003171" y="5139748"/>
            <a:ext cx="1408333" cy="400110"/>
          </a:xfrm>
          <a:prstGeom prst="rect">
            <a:avLst/>
          </a:prstGeom>
          <a:noFill/>
        </p:spPr>
        <p:txBody>
          <a:bodyPr wrap="none" rtlCol="0">
            <a:spAutoFit/>
          </a:bodyPr>
          <a:lstStyle/>
          <a:p>
            <a:r>
              <a:rPr lang="en-US" altLang="ko-KR" sz="2000" dirty="0" smtClean="0">
                <a:latin typeface="Candara"/>
                <a:cs typeface="Candara"/>
              </a:rPr>
              <a:t>Verification</a:t>
            </a:r>
            <a:endParaRPr lang="ko-KR" altLang="en-US" sz="2000" dirty="0">
              <a:latin typeface="Candara"/>
              <a:cs typeface="Candara"/>
            </a:endParaRPr>
          </a:p>
        </p:txBody>
      </p:sp>
    </p:spTree>
    <p:extLst>
      <p:ext uri="{BB962C8B-B14F-4D97-AF65-F5344CB8AC3E}">
        <p14:creationId xmlns:p14="http://schemas.microsoft.com/office/powerpoint/2010/main" val="354597391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err="1" smtClean="0"/>
              <a:t>Subgraph</a:t>
            </a:r>
            <a:r>
              <a:rPr lang="zh-CN" altLang="en-US" dirty="0" smtClean="0"/>
              <a:t> </a:t>
            </a:r>
            <a:r>
              <a:rPr lang="en-US" altLang="zh-CN" dirty="0" smtClean="0"/>
              <a:t>containment </a:t>
            </a:r>
            <a:r>
              <a:rPr lang="en-US" altLang="zh-CN" dirty="0"/>
              <a:t>s</a:t>
            </a:r>
            <a:r>
              <a:rPr lang="en-US" altLang="zh-CN" dirty="0" smtClean="0"/>
              <a:t>earch</a:t>
            </a:r>
            <a:r>
              <a:rPr lang="en-US" altLang="zh-CN" dirty="0"/>
              <a:t/>
            </a:r>
            <a:br>
              <a:rPr lang="en-US" altLang="zh-CN" dirty="0"/>
            </a:br>
            <a:r>
              <a:rPr lang="en-US" altLang="ko-KR" sz="2000" dirty="0" err="1" smtClean="0"/>
              <a:t>gIndex,Yan</a:t>
            </a:r>
            <a:r>
              <a:rPr lang="en-US" altLang="ko-KR" sz="2000" dirty="0" smtClean="0"/>
              <a:t> </a:t>
            </a:r>
            <a:r>
              <a:rPr lang="en-US" altLang="ko-KR" sz="2000" dirty="0"/>
              <a:t>et al</a:t>
            </a:r>
            <a:r>
              <a:rPr lang="en-US" altLang="ko-KR" sz="2000" dirty="0" smtClean="0"/>
              <a:t>. </a:t>
            </a:r>
            <a:r>
              <a:rPr lang="en-US" altLang="ko-KR" sz="2000" dirty="0"/>
              <a:t>SIGMOD</a:t>
            </a:r>
            <a:r>
              <a:rPr lang="en-US" altLang="ko-KR" sz="2000" dirty="0" smtClean="0"/>
              <a:t>’04</a:t>
            </a:r>
            <a:endParaRPr lang="zh-CN" altLang="en-US" sz="2000" dirty="0"/>
          </a:p>
        </p:txBody>
      </p:sp>
      <p:sp>
        <p:nvSpPr>
          <p:cNvPr id="3" name="内容占位符 2"/>
          <p:cNvSpPr>
            <a:spLocks noGrp="1"/>
          </p:cNvSpPr>
          <p:nvPr>
            <p:ph idx="1"/>
          </p:nvPr>
        </p:nvSpPr>
        <p:spPr/>
        <p:txBody>
          <a:bodyPr/>
          <a:lstStyle/>
          <a:p>
            <a:r>
              <a:rPr lang="en-US" altLang="ko-KR" sz="2400" dirty="0" smtClean="0"/>
              <a:t>Solution</a:t>
            </a:r>
          </a:p>
          <a:p>
            <a:pPr lvl="1"/>
            <a:r>
              <a:rPr lang="en-US" altLang="ko-KR" sz="2000" dirty="0" smtClean="0"/>
              <a:t>Use frequent </a:t>
            </a:r>
            <a:r>
              <a:rPr lang="en-US" altLang="ko-KR" sz="2000" dirty="0" err="1" smtClean="0"/>
              <a:t>subgraphs</a:t>
            </a:r>
            <a:r>
              <a:rPr lang="en-US" altLang="ko-KR" sz="2000" dirty="0" smtClean="0"/>
              <a:t> instead of path as the basic index feature</a:t>
            </a:r>
            <a:endParaRPr lang="ko-KR" altLang="en-US" sz="2000" dirty="0" smtClean="0"/>
          </a:p>
          <a:p>
            <a:endParaRPr lang="zh-CN" altLang="en-US" dirty="0"/>
          </a:p>
        </p:txBody>
      </p:sp>
      <p:sp>
        <p:nvSpPr>
          <p:cNvPr id="4" name="타원 4"/>
          <p:cNvSpPr/>
          <p:nvPr/>
        </p:nvSpPr>
        <p:spPr bwMode="auto">
          <a:xfrm>
            <a:off x="599308" y="2643182"/>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sp>
        <p:nvSpPr>
          <p:cNvPr id="5" name="타원 5"/>
          <p:cNvSpPr/>
          <p:nvPr/>
        </p:nvSpPr>
        <p:spPr bwMode="auto">
          <a:xfrm>
            <a:off x="1227142" y="2643182"/>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sp>
        <p:nvSpPr>
          <p:cNvPr id="6" name="타원 6"/>
          <p:cNvSpPr/>
          <p:nvPr/>
        </p:nvSpPr>
        <p:spPr bwMode="auto">
          <a:xfrm>
            <a:off x="912260" y="3075230"/>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7" name="직선 연결선 8"/>
          <p:cNvCxnSpPr>
            <a:stCxn id="4" idx="6"/>
            <a:endCxn id="5" idx="2"/>
          </p:cNvCxnSpPr>
          <p:nvPr/>
        </p:nvCxnSpPr>
        <p:spPr bwMode="auto">
          <a:xfrm>
            <a:off x="815332" y="2751194"/>
            <a:ext cx="411810" cy="0"/>
          </a:xfrm>
          <a:prstGeom prst="line">
            <a:avLst/>
          </a:prstGeom>
          <a:noFill/>
          <a:ln w="12700" cap="flat" cmpd="sng" algn="ctr">
            <a:solidFill>
              <a:schemeClr val="tx1"/>
            </a:solidFill>
            <a:prstDash val="solid"/>
            <a:round/>
            <a:headEnd type="none" w="med" len="med"/>
            <a:tailEnd type="none"/>
          </a:ln>
          <a:effectLst/>
        </p:spPr>
      </p:cxnSp>
      <p:cxnSp>
        <p:nvCxnSpPr>
          <p:cNvPr id="8" name="직선 연결선 10"/>
          <p:cNvCxnSpPr>
            <a:stCxn id="4" idx="4"/>
            <a:endCxn id="6" idx="1"/>
          </p:cNvCxnSpPr>
          <p:nvPr/>
        </p:nvCxnSpPr>
        <p:spPr bwMode="auto">
          <a:xfrm>
            <a:off x="707320" y="2859206"/>
            <a:ext cx="236576" cy="247660"/>
          </a:xfrm>
          <a:prstGeom prst="line">
            <a:avLst/>
          </a:prstGeom>
          <a:noFill/>
          <a:ln w="12700" cap="flat" cmpd="sng" algn="ctr">
            <a:solidFill>
              <a:schemeClr val="tx1"/>
            </a:solidFill>
            <a:prstDash val="solid"/>
            <a:round/>
            <a:headEnd type="none" w="med" len="med"/>
            <a:tailEnd type="none"/>
          </a:ln>
          <a:effectLst/>
        </p:spPr>
      </p:cxnSp>
      <p:cxnSp>
        <p:nvCxnSpPr>
          <p:cNvPr id="9" name="직선 연결선 12"/>
          <p:cNvCxnSpPr>
            <a:stCxn id="5" idx="4"/>
            <a:endCxn id="6" idx="7"/>
          </p:cNvCxnSpPr>
          <p:nvPr/>
        </p:nvCxnSpPr>
        <p:spPr bwMode="auto">
          <a:xfrm flipH="1">
            <a:off x="1096648" y="2859206"/>
            <a:ext cx="238506" cy="247660"/>
          </a:xfrm>
          <a:prstGeom prst="line">
            <a:avLst/>
          </a:prstGeom>
          <a:noFill/>
          <a:ln w="12700" cap="flat" cmpd="sng" algn="ctr">
            <a:solidFill>
              <a:schemeClr val="tx1"/>
            </a:solidFill>
            <a:prstDash val="solid"/>
            <a:round/>
            <a:headEnd type="none" w="med" len="med"/>
            <a:tailEnd type="none"/>
          </a:ln>
          <a:effectLst/>
        </p:spPr>
      </p:cxnSp>
      <p:sp>
        <p:nvSpPr>
          <p:cNvPr id="10" name="타원 22"/>
          <p:cNvSpPr/>
          <p:nvPr/>
        </p:nvSpPr>
        <p:spPr bwMode="auto">
          <a:xfrm>
            <a:off x="624490" y="3545521"/>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sp>
        <p:nvSpPr>
          <p:cNvPr id="11" name="타원 23"/>
          <p:cNvSpPr/>
          <p:nvPr/>
        </p:nvSpPr>
        <p:spPr bwMode="auto">
          <a:xfrm>
            <a:off x="1252324" y="3545521"/>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sp>
        <p:nvSpPr>
          <p:cNvPr id="12" name="타원 24"/>
          <p:cNvSpPr/>
          <p:nvPr/>
        </p:nvSpPr>
        <p:spPr bwMode="auto">
          <a:xfrm>
            <a:off x="624490" y="4085581"/>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13" name="직선 연결선 25"/>
          <p:cNvCxnSpPr>
            <a:stCxn id="10" idx="6"/>
            <a:endCxn id="11" idx="2"/>
          </p:cNvCxnSpPr>
          <p:nvPr/>
        </p:nvCxnSpPr>
        <p:spPr bwMode="auto">
          <a:xfrm>
            <a:off x="840514" y="3653533"/>
            <a:ext cx="411810" cy="0"/>
          </a:xfrm>
          <a:prstGeom prst="line">
            <a:avLst/>
          </a:prstGeom>
          <a:noFill/>
          <a:ln w="12700" cap="flat" cmpd="sng" algn="ctr">
            <a:solidFill>
              <a:schemeClr val="tx1"/>
            </a:solidFill>
            <a:prstDash val="solid"/>
            <a:round/>
            <a:headEnd type="none" w="med" len="med"/>
            <a:tailEnd type="none"/>
          </a:ln>
          <a:effectLst/>
        </p:spPr>
      </p:cxnSp>
      <p:sp>
        <p:nvSpPr>
          <p:cNvPr id="14" name="타원 34"/>
          <p:cNvSpPr/>
          <p:nvPr/>
        </p:nvSpPr>
        <p:spPr bwMode="auto">
          <a:xfrm>
            <a:off x="1252324" y="4085581"/>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15" name="직선 연결선 36"/>
          <p:cNvCxnSpPr>
            <a:stCxn id="10" idx="4"/>
            <a:endCxn id="12" idx="0"/>
          </p:cNvCxnSpPr>
          <p:nvPr/>
        </p:nvCxnSpPr>
        <p:spPr bwMode="auto">
          <a:xfrm>
            <a:off x="732502" y="3761545"/>
            <a:ext cx="0" cy="324036"/>
          </a:xfrm>
          <a:prstGeom prst="line">
            <a:avLst/>
          </a:prstGeom>
          <a:noFill/>
          <a:ln w="12700" cap="flat" cmpd="sng" algn="ctr">
            <a:solidFill>
              <a:schemeClr val="tx1"/>
            </a:solidFill>
            <a:prstDash val="solid"/>
            <a:round/>
            <a:headEnd type="none" w="med" len="med"/>
            <a:tailEnd type="none"/>
          </a:ln>
          <a:effectLst/>
        </p:spPr>
      </p:cxnSp>
      <p:cxnSp>
        <p:nvCxnSpPr>
          <p:cNvPr id="16" name="직선 연결선 38"/>
          <p:cNvCxnSpPr>
            <a:stCxn id="12" idx="6"/>
            <a:endCxn id="14" idx="2"/>
          </p:cNvCxnSpPr>
          <p:nvPr/>
        </p:nvCxnSpPr>
        <p:spPr bwMode="auto">
          <a:xfrm>
            <a:off x="840514" y="4193593"/>
            <a:ext cx="411810" cy="0"/>
          </a:xfrm>
          <a:prstGeom prst="line">
            <a:avLst/>
          </a:prstGeom>
          <a:noFill/>
          <a:ln w="12700" cap="flat" cmpd="sng" algn="ctr">
            <a:solidFill>
              <a:schemeClr val="tx1"/>
            </a:solidFill>
            <a:prstDash val="solid"/>
            <a:round/>
            <a:headEnd type="none" w="med" len="med"/>
            <a:tailEnd type="none"/>
          </a:ln>
          <a:effectLst/>
        </p:spPr>
      </p:cxnSp>
      <p:sp>
        <p:nvSpPr>
          <p:cNvPr id="17" name="타원 39"/>
          <p:cNvSpPr/>
          <p:nvPr/>
        </p:nvSpPr>
        <p:spPr bwMode="auto">
          <a:xfrm>
            <a:off x="624490" y="4625641"/>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sp>
        <p:nvSpPr>
          <p:cNvPr id="18" name="타원 40"/>
          <p:cNvSpPr/>
          <p:nvPr/>
        </p:nvSpPr>
        <p:spPr bwMode="auto">
          <a:xfrm>
            <a:off x="1252324" y="4625641"/>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sp>
        <p:nvSpPr>
          <p:cNvPr id="19" name="타원 41"/>
          <p:cNvSpPr/>
          <p:nvPr/>
        </p:nvSpPr>
        <p:spPr bwMode="auto">
          <a:xfrm>
            <a:off x="1247380" y="5237709"/>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20" name="직선 연결선 42"/>
          <p:cNvCxnSpPr>
            <a:stCxn id="17" idx="6"/>
            <a:endCxn id="18" idx="2"/>
          </p:cNvCxnSpPr>
          <p:nvPr/>
        </p:nvCxnSpPr>
        <p:spPr bwMode="auto">
          <a:xfrm>
            <a:off x="840514" y="4733653"/>
            <a:ext cx="411810" cy="0"/>
          </a:xfrm>
          <a:prstGeom prst="line">
            <a:avLst/>
          </a:prstGeom>
          <a:noFill/>
          <a:ln w="12700" cap="flat" cmpd="sng" algn="ctr">
            <a:solidFill>
              <a:schemeClr val="tx1"/>
            </a:solidFill>
            <a:prstDash val="solid"/>
            <a:round/>
            <a:headEnd type="none" w="med" len="med"/>
            <a:tailEnd type="none"/>
          </a:ln>
          <a:effectLst/>
        </p:spPr>
      </p:cxnSp>
      <p:sp>
        <p:nvSpPr>
          <p:cNvPr id="21" name="타원 43"/>
          <p:cNvSpPr/>
          <p:nvPr/>
        </p:nvSpPr>
        <p:spPr bwMode="auto">
          <a:xfrm>
            <a:off x="1875214" y="5237709"/>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22" name="직선 연결선 45"/>
          <p:cNvCxnSpPr>
            <a:stCxn id="19" idx="6"/>
            <a:endCxn id="21" idx="2"/>
          </p:cNvCxnSpPr>
          <p:nvPr/>
        </p:nvCxnSpPr>
        <p:spPr bwMode="auto">
          <a:xfrm>
            <a:off x="1463404" y="5345721"/>
            <a:ext cx="411810" cy="0"/>
          </a:xfrm>
          <a:prstGeom prst="line">
            <a:avLst/>
          </a:prstGeom>
          <a:noFill/>
          <a:ln w="12700" cap="flat" cmpd="sng" algn="ctr">
            <a:solidFill>
              <a:schemeClr val="tx1"/>
            </a:solidFill>
            <a:prstDash val="solid"/>
            <a:round/>
            <a:headEnd type="none" w="med" len="med"/>
            <a:tailEnd type="none"/>
          </a:ln>
          <a:effectLst/>
        </p:spPr>
      </p:cxnSp>
      <p:cxnSp>
        <p:nvCxnSpPr>
          <p:cNvPr id="23" name="직선 연결선 48"/>
          <p:cNvCxnSpPr>
            <a:stCxn id="18" idx="4"/>
            <a:endCxn id="19" idx="0"/>
          </p:cNvCxnSpPr>
          <p:nvPr/>
        </p:nvCxnSpPr>
        <p:spPr bwMode="auto">
          <a:xfrm flipH="1">
            <a:off x="1355392" y="4841665"/>
            <a:ext cx="4944" cy="396044"/>
          </a:xfrm>
          <a:prstGeom prst="line">
            <a:avLst/>
          </a:prstGeom>
          <a:noFill/>
          <a:ln w="12700" cap="flat" cmpd="sng" algn="ctr">
            <a:solidFill>
              <a:schemeClr val="tx1"/>
            </a:solidFill>
            <a:prstDash val="solid"/>
            <a:round/>
            <a:headEnd type="none" w="med" len="med"/>
            <a:tailEnd type="none"/>
          </a:ln>
          <a:effectLst/>
        </p:spPr>
      </p:cxnSp>
      <p:cxnSp>
        <p:nvCxnSpPr>
          <p:cNvPr id="24" name="직선 연결선 50"/>
          <p:cNvCxnSpPr>
            <a:stCxn id="18" idx="5"/>
            <a:endCxn id="21" idx="1"/>
          </p:cNvCxnSpPr>
          <p:nvPr/>
        </p:nvCxnSpPr>
        <p:spPr bwMode="auto">
          <a:xfrm>
            <a:off x="1436712" y="4810029"/>
            <a:ext cx="470138" cy="459316"/>
          </a:xfrm>
          <a:prstGeom prst="line">
            <a:avLst/>
          </a:prstGeom>
          <a:noFill/>
          <a:ln w="12700" cap="flat" cmpd="sng" algn="ctr">
            <a:solidFill>
              <a:schemeClr val="tx1"/>
            </a:solidFill>
            <a:prstDash val="solid"/>
            <a:round/>
            <a:headEnd type="none" w="med" len="med"/>
            <a:tailEnd type="none"/>
          </a:ln>
          <a:effectLst/>
        </p:spPr>
      </p:cxnSp>
      <p:sp>
        <p:nvSpPr>
          <p:cNvPr id="25" name="타원 51"/>
          <p:cNvSpPr/>
          <p:nvPr/>
        </p:nvSpPr>
        <p:spPr bwMode="auto">
          <a:xfrm>
            <a:off x="624490" y="6389837"/>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sp>
        <p:nvSpPr>
          <p:cNvPr id="26" name="타원 52"/>
          <p:cNvSpPr/>
          <p:nvPr/>
        </p:nvSpPr>
        <p:spPr bwMode="auto">
          <a:xfrm>
            <a:off x="1252324" y="5777769"/>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sp>
        <p:nvSpPr>
          <p:cNvPr id="27" name="타원 53"/>
          <p:cNvSpPr/>
          <p:nvPr/>
        </p:nvSpPr>
        <p:spPr bwMode="auto">
          <a:xfrm>
            <a:off x="1247380" y="6389837"/>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28" name="직선 연결선 54"/>
          <p:cNvCxnSpPr>
            <a:stCxn id="25" idx="6"/>
            <a:endCxn id="27" idx="2"/>
          </p:cNvCxnSpPr>
          <p:nvPr/>
        </p:nvCxnSpPr>
        <p:spPr bwMode="auto">
          <a:xfrm>
            <a:off x="840514" y="6497849"/>
            <a:ext cx="406866" cy="0"/>
          </a:xfrm>
          <a:prstGeom prst="line">
            <a:avLst/>
          </a:prstGeom>
          <a:noFill/>
          <a:ln w="12700" cap="flat" cmpd="sng" algn="ctr">
            <a:solidFill>
              <a:schemeClr val="tx1"/>
            </a:solidFill>
            <a:prstDash val="solid"/>
            <a:round/>
            <a:headEnd type="none" w="med" len="med"/>
            <a:tailEnd type="none"/>
          </a:ln>
          <a:effectLst/>
        </p:spPr>
      </p:cxnSp>
      <p:sp>
        <p:nvSpPr>
          <p:cNvPr id="29" name="타원 55"/>
          <p:cNvSpPr/>
          <p:nvPr/>
        </p:nvSpPr>
        <p:spPr bwMode="auto">
          <a:xfrm>
            <a:off x="1875214" y="6389837"/>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30" name="직선 연결선 56"/>
          <p:cNvCxnSpPr>
            <a:stCxn id="27" idx="6"/>
            <a:endCxn id="29" idx="2"/>
          </p:cNvCxnSpPr>
          <p:nvPr/>
        </p:nvCxnSpPr>
        <p:spPr bwMode="auto">
          <a:xfrm>
            <a:off x="1463404" y="6497849"/>
            <a:ext cx="411810" cy="0"/>
          </a:xfrm>
          <a:prstGeom prst="line">
            <a:avLst/>
          </a:prstGeom>
          <a:noFill/>
          <a:ln w="12700" cap="flat" cmpd="sng" algn="ctr">
            <a:solidFill>
              <a:schemeClr val="tx1"/>
            </a:solidFill>
            <a:prstDash val="solid"/>
            <a:round/>
            <a:headEnd type="none" w="med" len="med"/>
            <a:tailEnd type="none"/>
          </a:ln>
          <a:effectLst/>
        </p:spPr>
      </p:cxnSp>
      <p:cxnSp>
        <p:nvCxnSpPr>
          <p:cNvPr id="31" name="직선 연결선 57"/>
          <p:cNvCxnSpPr>
            <a:stCxn id="26" idx="4"/>
            <a:endCxn id="27" idx="0"/>
          </p:cNvCxnSpPr>
          <p:nvPr/>
        </p:nvCxnSpPr>
        <p:spPr bwMode="auto">
          <a:xfrm flipH="1">
            <a:off x="1355392" y="5993793"/>
            <a:ext cx="4944" cy="396044"/>
          </a:xfrm>
          <a:prstGeom prst="line">
            <a:avLst/>
          </a:prstGeom>
          <a:noFill/>
          <a:ln w="12700" cap="flat" cmpd="sng" algn="ctr">
            <a:solidFill>
              <a:schemeClr val="tx1"/>
            </a:solidFill>
            <a:prstDash val="solid"/>
            <a:round/>
            <a:headEnd type="none" w="med" len="med"/>
            <a:tailEnd type="none"/>
          </a:ln>
          <a:effectLst/>
        </p:spPr>
      </p:cxnSp>
      <p:cxnSp>
        <p:nvCxnSpPr>
          <p:cNvPr id="32" name="직선 연결선 58"/>
          <p:cNvCxnSpPr>
            <a:stCxn id="26" idx="5"/>
            <a:endCxn id="29" idx="1"/>
          </p:cNvCxnSpPr>
          <p:nvPr/>
        </p:nvCxnSpPr>
        <p:spPr bwMode="auto">
          <a:xfrm>
            <a:off x="1436712" y="5962157"/>
            <a:ext cx="470138" cy="459316"/>
          </a:xfrm>
          <a:prstGeom prst="line">
            <a:avLst/>
          </a:prstGeom>
          <a:noFill/>
          <a:ln w="12700" cap="flat" cmpd="sng" algn="ctr">
            <a:solidFill>
              <a:schemeClr val="tx1"/>
            </a:solidFill>
            <a:prstDash val="solid"/>
            <a:round/>
            <a:headEnd type="none" w="med" len="med"/>
            <a:tailEnd type="none"/>
          </a:ln>
          <a:effectLst/>
        </p:spPr>
      </p:cxnSp>
      <p:sp>
        <p:nvSpPr>
          <p:cNvPr id="33" name="타원 60"/>
          <p:cNvSpPr/>
          <p:nvPr/>
        </p:nvSpPr>
        <p:spPr bwMode="auto">
          <a:xfrm>
            <a:off x="2327500" y="3279497"/>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sp>
        <p:nvSpPr>
          <p:cNvPr id="34" name="타원 61"/>
          <p:cNvSpPr/>
          <p:nvPr/>
        </p:nvSpPr>
        <p:spPr bwMode="auto">
          <a:xfrm>
            <a:off x="2732167" y="3279497"/>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cxnSp>
        <p:nvCxnSpPr>
          <p:cNvPr id="35" name="직선 연결선 62"/>
          <p:cNvCxnSpPr>
            <a:stCxn id="33" idx="6"/>
            <a:endCxn id="34" idx="2"/>
          </p:cNvCxnSpPr>
          <p:nvPr/>
        </p:nvCxnSpPr>
        <p:spPr bwMode="auto">
          <a:xfrm>
            <a:off x="2543524" y="3387509"/>
            <a:ext cx="188643" cy="0"/>
          </a:xfrm>
          <a:prstGeom prst="line">
            <a:avLst/>
          </a:prstGeom>
          <a:noFill/>
          <a:ln w="12700" cap="flat" cmpd="sng" algn="ctr">
            <a:solidFill>
              <a:schemeClr val="tx1"/>
            </a:solidFill>
            <a:prstDash val="solid"/>
            <a:round/>
            <a:headEnd type="none" w="med" len="med"/>
            <a:tailEnd type="none"/>
          </a:ln>
          <a:effectLst/>
        </p:spPr>
      </p:cxnSp>
      <p:sp>
        <p:nvSpPr>
          <p:cNvPr id="36" name="타원 63"/>
          <p:cNvSpPr/>
          <p:nvPr/>
        </p:nvSpPr>
        <p:spPr bwMode="auto">
          <a:xfrm>
            <a:off x="2327500" y="3973379"/>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sp>
        <p:nvSpPr>
          <p:cNvPr id="37" name="타원 64"/>
          <p:cNvSpPr/>
          <p:nvPr/>
        </p:nvSpPr>
        <p:spPr bwMode="auto">
          <a:xfrm>
            <a:off x="2739310" y="3973379"/>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38" name="직선 연결선 65"/>
          <p:cNvCxnSpPr>
            <a:stCxn id="36" idx="6"/>
            <a:endCxn id="37" idx="2"/>
          </p:cNvCxnSpPr>
          <p:nvPr/>
        </p:nvCxnSpPr>
        <p:spPr bwMode="auto">
          <a:xfrm>
            <a:off x="2543524" y="4081391"/>
            <a:ext cx="195786" cy="0"/>
          </a:xfrm>
          <a:prstGeom prst="line">
            <a:avLst/>
          </a:prstGeom>
          <a:noFill/>
          <a:ln w="12700" cap="flat" cmpd="sng" algn="ctr">
            <a:solidFill>
              <a:schemeClr val="tx1"/>
            </a:solidFill>
            <a:prstDash val="solid"/>
            <a:round/>
            <a:headEnd type="none" w="med" len="med"/>
            <a:tailEnd type="none"/>
          </a:ln>
          <a:effectLst/>
        </p:spPr>
      </p:cxnSp>
      <p:sp>
        <p:nvSpPr>
          <p:cNvPr id="39" name="타원 70"/>
          <p:cNvSpPr/>
          <p:nvPr/>
        </p:nvSpPr>
        <p:spPr bwMode="auto">
          <a:xfrm>
            <a:off x="3347677" y="3270671"/>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sp>
        <p:nvSpPr>
          <p:cNvPr id="40" name="타원 71"/>
          <p:cNvSpPr/>
          <p:nvPr/>
        </p:nvSpPr>
        <p:spPr bwMode="auto">
          <a:xfrm>
            <a:off x="3707717" y="3270671"/>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cxnSp>
        <p:nvCxnSpPr>
          <p:cNvPr id="41" name="직선 연결선 72"/>
          <p:cNvCxnSpPr>
            <a:stCxn id="39" idx="6"/>
            <a:endCxn id="40" idx="2"/>
          </p:cNvCxnSpPr>
          <p:nvPr/>
        </p:nvCxnSpPr>
        <p:spPr bwMode="auto">
          <a:xfrm>
            <a:off x="3563701" y="3378683"/>
            <a:ext cx="144016" cy="0"/>
          </a:xfrm>
          <a:prstGeom prst="line">
            <a:avLst/>
          </a:prstGeom>
          <a:noFill/>
          <a:ln w="12700" cap="flat" cmpd="sng" algn="ctr">
            <a:solidFill>
              <a:schemeClr val="tx1"/>
            </a:solidFill>
            <a:prstDash val="solid"/>
            <a:round/>
            <a:headEnd type="none" w="med" len="med"/>
            <a:tailEnd type="none"/>
          </a:ln>
          <a:effectLst/>
        </p:spPr>
      </p:cxnSp>
      <p:sp>
        <p:nvSpPr>
          <p:cNvPr id="42" name="타원 73"/>
          <p:cNvSpPr/>
          <p:nvPr/>
        </p:nvSpPr>
        <p:spPr bwMode="auto">
          <a:xfrm>
            <a:off x="4067757" y="3270671"/>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43" name="직선 연결선 74"/>
          <p:cNvCxnSpPr>
            <a:stCxn id="40" idx="6"/>
            <a:endCxn id="42" idx="2"/>
          </p:cNvCxnSpPr>
          <p:nvPr/>
        </p:nvCxnSpPr>
        <p:spPr bwMode="auto">
          <a:xfrm>
            <a:off x="3923741" y="3378683"/>
            <a:ext cx="144016" cy="0"/>
          </a:xfrm>
          <a:prstGeom prst="line">
            <a:avLst/>
          </a:prstGeom>
          <a:noFill/>
          <a:ln w="12700" cap="flat" cmpd="sng" algn="ctr">
            <a:solidFill>
              <a:schemeClr val="tx1"/>
            </a:solidFill>
            <a:prstDash val="solid"/>
            <a:round/>
            <a:headEnd type="none" w="med" len="med"/>
            <a:tailEnd type="none"/>
          </a:ln>
          <a:effectLst/>
        </p:spPr>
      </p:cxnSp>
      <p:sp>
        <p:nvSpPr>
          <p:cNvPr id="44" name="타원 76"/>
          <p:cNvSpPr/>
          <p:nvPr/>
        </p:nvSpPr>
        <p:spPr bwMode="auto">
          <a:xfrm>
            <a:off x="3347677" y="4064532"/>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sp>
        <p:nvSpPr>
          <p:cNvPr id="45" name="타원 77"/>
          <p:cNvSpPr/>
          <p:nvPr/>
        </p:nvSpPr>
        <p:spPr bwMode="auto">
          <a:xfrm>
            <a:off x="3707717" y="4064532"/>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46" name="직선 연결선 78"/>
          <p:cNvCxnSpPr>
            <a:stCxn id="44" idx="6"/>
            <a:endCxn id="45" idx="2"/>
          </p:cNvCxnSpPr>
          <p:nvPr/>
        </p:nvCxnSpPr>
        <p:spPr bwMode="auto">
          <a:xfrm>
            <a:off x="3563701" y="4172544"/>
            <a:ext cx="144016" cy="0"/>
          </a:xfrm>
          <a:prstGeom prst="line">
            <a:avLst/>
          </a:prstGeom>
          <a:noFill/>
          <a:ln w="12700" cap="flat" cmpd="sng" algn="ctr">
            <a:solidFill>
              <a:schemeClr val="tx1"/>
            </a:solidFill>
            <a:prstDash val="solid"/>
            <a:round/>
            <a:headEnd type="none" w="med" len="med"/>
            <a:tailEnd type="none"/>
          </a:ln>
          <a:effectLst/>
        </p:spPr>
      </p:cxnSp>
      <p:sp>
        <p:nvSpPr>
          <p:cNvPr id="47" name="타원 79"/>
          <p:cNvSpPr/>
          <p:nvPr/>
        </p:nvSpPr>
        <p:spPr bwMode="auto">
          <a:xfrm>
            <a:off x="4067757" y="4064532"/>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48" name="직선 연결선 80"/>
          <p:cNvCxnSpPr>
            <a:stCxn id="45" idx="6"/>
            <a:endCxn id="47" idx="2"/>
          </p:cNvCxnSpPr>
          <p:nvPr/>
        </p:nvCxnSpPr>
        <p:spPr bwMode="auto">
          <a:xfrm>
            <a:off x="3923741" y="4172544"/>
            <a:ext cx="144016" cy="0"/>
          </a:xfrm>
          <a:prstGeom prst="line">
            <a:avLst/>
          </a:prstGeom>
          <a:noFill/>
          <a:ln w="12700" cap="flat" cmpd="sng" algn="ctr">
            <a:solidFill>
              <a:schemeClr val="tx1"/>
            </a:solidFill>
            <a:prstDash val="solid"/>
            <a:round/>
            <a:headEnd type="none" w="med" len="med"/>
            <a:tailEnd type="none"/>
          </a:ln>
          <a:effectLst/>
        </p:spPr>
      </p:cxnSp>
      <p:sp>
        <p:nvSpPr>
          <p:cNvPr id="49" name="타원 81"/>
          <p:cNvSpPr/>
          <p:nvPr/>
        </p:nvSpPr>
        <p:spPr bwMode="auto">
          <a:xfrm>
            <a:off x="3347677" y="4889700"/>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sp>
        <p:nvSpPr>
          <p:cNvPr id="50" name="타원 82"/>
          <p:cNvSpPr/>
          <p:nvPr/>
        </p:nvSpPr>
        <p:spPr bwMode="auto">
          <a:xfrm>
            <a:off x="3707717" y="4889700"/>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cxnSp>
        <p:nvCxnSpPr>
          <p:cNvPr id="51" name="직선 연결선 83"/>
          <p:cNvCxnSpPr>
            <a:stCxn id="49" idx="6"/>
            <a:endCxn id="50" idx="2"/>
          </p:cNvCxnSpPr>
          <p:nvPr/>
        </p:nvCxnSpPr>
        <p:spPr bwMode="auto">
          <a:xfrm>
            <a:off x="3563701" y="4997712"/>
            <a:ext cx="144016" cy="0"/>
          </a:xfrm>
          <a:prstGeom prst="line">
            <a:avLst/>
          </a:prstGeom>
          <a:noFill/>
          <a:ln w="12700" cap="flat" cmpd="sng" algn="ctr">
            <a:solidFill>
              <a:schemeClr val="tx1"/>
            </a:solidFill>
            <a:prstDash val="solid"/>
            <a:round/>
            <a:headEnd type="none" w="med" len="med"/>
            <a:tailEnd type="none"/>
          </a:ln>
          <a:effectLst/>
        </p:spPr>
      </p:cxnSp>
      <p:sp>
        <p:nvSpPr>
          <p:cNvPr id="52" name="타원 84"/>
          <p:cNvSpPr/>
          <p:nvPr/>
        </p:nvSpPr>
        <p:spPr bwMode="auto">
          <a:xfrm>
            <a:off x="4067757" y="4889700"/>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53" name="직선 연결선 85"/>
          <p:cNvCxnSpPr>
            <a:stCxn id="50" idx="6"/>
            <a:endCxn id="52" idx="2"/>
          </p:cNvCxnSpPr>
          <p:nvPr/>
        </p:nvCxnSpPr>
        <p:spPr bwMode="auto">
          <a:xfrm>
            <a:off x="3923741" y="4997712"/>
            <a:ext cx="144016" cy="0"/>
          </a:xfrm>
          <a:prstGeom prst="line">
            <a:avLst/>
          </a:prstGeom>
          <a:noFill/>
          <a:ln w="12700" cap="flat" cmpd="sng" algn="ctr">
            <a:solidFill>
              <a:schemeClr val="tx1"/>
            </a:solidFill>
            <a:prstDash val="solid"/>
            <a:round/>
            <a:headEnd type="none" w="med" len="med"/>
            <a:tailEnd type="none"/>
          </a:ln>
          <a:effectLst/>
        </p:spPr>
      </p:cxnSp>
      <p:sp>
        <p:nvSpPr>
          <p:cNvPr id="54" name="타원 86"/>
          <p:cNvSpPr/>
          <p:nvPr/>
        </p:nvSpPr>
        <p:spPr bwMode="auto">
          <a:xfrm>
            <a:off x="3347677" y="5658000"/>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sp>
        <p:nvSpPr>
          <p:cNvPr id="55" name="타원 87"/>
          <p:cNvSpPr/>
          <p:nvPr/>
        </p:nvSpPr>
        <p:spPr bwMode="auto">
          <a:xfrm>
            <a:off x="3707717" y="5658000"/>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56" name="직선 연결선 88"/>
          <p:cNvCxnSpPr>
            <a:stCxn id="54" idx="6"/>
            <a:endCxn id="55" idx="2"/>
          </p:cNvCxnSpPr>
          <p:nvPr/>
        </p:nvCxnSpPr>
        <p:spPr bwMode="auto">
          <a:xfrm>
            <a:off x="3563701" y="5766012"/>
            <a:ext cx="144016" cy="0"/>
          </a:xfrm>
          <a:prstGeom prst="line">
            <a:avLst/>
          </a:prstGeom>
          <a:noFill/>
          <a:ln w="12700" cap="flat" cmpd="sng" algn="ctr">
            <a:solidFill>
              <a:schemeClr val="tx1"/>
            </a:solidFill>
            <a:prstDash val="solid"/>
            <a:round/>
            <a:headEnd type="none" w="med" len="med"/>
            <a:tailEnd type="none"/>
          </a:ln>
          <a:effectLst/>
        </p:spPr>
      </p:cxnSp>
      <p:sp>
        <p:nvSpPr>
          <p:cNvPr id="57" name="타원 89"/>
          <p:cNvSpPr/>
          <p:nvPr/>
        </p:nvSpPr>
        <p:spPr bwMode="auto">
          <a:xfrm>
            <a:off x="4067757" y="5658000"/>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cxnSp>
        <p:nvCxnSpPr>
          <p:cNvPr id="58" name="직선 연결선 90"/>
          <p:cNvCxnSpPr>
            <a:stCxn id="55" idx="6"/>
            <a:endCxn id="57" idx="2"/>
          </p:cNvCxnSpPr>
          <p:nvPr/>
        </p:nvCxnSpPr>
        <p:spPr bwMode="auto">
          <a:xfrm>
            <a:off x="3923741" y="5766012"/>
            <a:ext cx="144016" cy="0"/>
          </a:xfrm>
          <a:prstGeom prst="line">
            <a:avLst/>
          </a:prstGeom>
          <a:noFill/>
          <a:ln w="12700" cap="flat" cmpd="sng" algn="ctr">
            <a:solidFill>
              <a:schemeClr val="tx1"/>
            </a:solidFill>
            <a:prstDash val="solid"/>
            <a:round/>
            <a:headEnd type="none" w="med" len="med"/>
            <a:tailEnd type="none"/>
          </a:ln>
          <a:effectLst/>
        </p:spPr>
      </p:cxnSp>
      <p:sp>
        <p:nvSpPr>
          <p:cNvPr id="59" name="타원 91"/>
          <p:cNvSpPr/>
          <p:nvPr/>
        </p:nvSpPr>
        <p:spPr bwMode="auto">
          <a:xfrm>
            <a:off x="5043566" y="3256271"/>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sp>
        <p:nvSpPr>
          <p:cNvPr id="60" name="타원 92"/>
          <p:cNvSpPr/>
          <p:nvPr/>
        </p:nvSpPr>
        <p:spPr bwMode="auto">
          <a:xfrm>
            <a:off x="5462011" y="3256271"/>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61" name="직선 연결선 93"/>
          <p:cNvCxnSpPr>
            <a:stCxn id="59" idx="6"/>
            <a:endCxn id="60" idx="2"/>
          </p:cNvCxnSpPr>
          <p:nvPr/>
        </p:nvCxnSpPr>
        <p:spPr bwMode="auto">
          <a:xfrm>
            <a:off x="5259590" y="3364283"/>
            <a:ext cx="202421" cy="0"/>
          </a:xfrm>
          <a:prstGeom prst="line">
            <a:avLst/>
          </a:prstGeom>
          <a:noFill/>
          <a:ln w="12700" cap="flat" cmpd="sng" algn="ctr">
            <a:solidFill>
              <a:schemeClr val="tx1"/>
            </a:solidFill>
            <a:prstDash val="solid"/>
            <a:round/>
            <a:headEnd type="none" w="med" len="med"/>
            <a:tailEnd type="none"/>
          </a:ln>
          <a:effectLst/>
        </p:spPr>
      </p:cxnSp>
      <p:sp>
        <p:nvSpPr>
          <p:cNvPr id="62" name="타원 94"/>
          <p:cNvSpPr/>
          <p:nvPr/>
        </p:nvSpPr>
        <p:spPr bwMode="auto">
          <a:xfrm>
            <a:off x="5462011" y="362737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63" name="직선 연결선 95"/>
          <p:cNvCxnSpPr>
            <a:stCxn id="60" idx="4"/>
            <a:endCxn id="62" idx="0"/>
          </p:cNvCxnSpPr>
          <p:nvPr/>
        </p:nvCxnSpPr>
        <p:spPr bwMode="auto">
          <a:xfrm>
            <a:off x="5570023" y="3472295"/>
            <a:ext cx="0" cy="155081"/>
          </a:xfrm>
          <a:prstGeom prst="line">
            <a:avLst/>
          </a:prstGeom>
          <a:noFill/>
          <a:ln w="12700" cap="flat" cmpd="sng" algn="ctr">
            <a:solidFill>
              <a:schemeClr val="tx1"/>
            </a:solidFill>
            <a:prstDash val="solid"/>
            <a:round/>
            <a:headEnd type="none" w="med" len="med"/>
            <a:tailEnd type="none"/>
          </a:ln>
          <a:effectLst/>
        </p:spPr>
      </p:cxnSp>
      <p:sp>
        <p:nvSpPr>
          <p:cNvPr id="64" name="타원 96"/>
          <p:cNvSpPr/>
          <p:nvPr/>
        </p:nvSpPr>
        <p:spPr bwMode="auto">
          <a:xfrm>
            <a:off x="4669923" y="3256271"/>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cxnSp>
        <p:nvCxnSpPr>
          <p:cNvPr id="65" name="직선 연결선 97"/>
          <p:cNvCxnSpPr>
            <a:stCxn id="64" idx="6"/>
            <a:endCxn id="59" idx="2"/>
          </p:cNvCxnSpPr>
          <p:nvPr/>
        </p:nvCxnSpPr>
        <p:spPr bwMode="auto">
          <a:xfrm>
            <a:off x="4885947" y="3364283"/>
            <a:ext cx="157619" cy="0"/>
          </a:xfrm>
          <a:prstGeom prst="line">
            <a:avLst/>
          </a:prstGeom>
          <a:noFill/>
          <a:ln w="12700" cap="flat" cmpd="sng" algn="ctr">
            <a:solidFill>
              <a:schemeClr val="tx1"/>
            </a:solidFill>
            <a:prstDash val="solid"/>
            <a:round/>
            <a:headEnd type="none" w="med" len="med"/>
            <a:tailEnd type="none"/>
          </a:ln>
          <a:effectLst/>
        </p:spPr>
      </p:cxnSp>
      <p:sp>
        <p:nvSpPr>
          <p:cNvPr id="66" name="타원 104"/>
          <p:cNvSpPr/>
          <p:nvPr/>
        </p:nvSpPr>
        <p:spPr bwMode="auto">
          <a:xfrm>
            <a:off x="5993273" y="4526779"/>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sp>
        <p:nvSpPr>
          <p:cNvPr id="67" name="타원 105"/>
          <p:cNvSpPr/>
          <p:nvPr/>
        </p:nvSpPr>
        <p:spPr bwMode="auto">
          <a:xfrm>
            <a:off x="6425321" y="4526779"/>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sp>
        <p:nvSpPr>
          <p:cNvPr id="68" name="타원 106"/>
          <p:cNvSpPr/>
          <p:nvPr/>
        </p:nvSpPr>
        <p:spPr bwMode="auto">
          <a:xfrm>
            <a:off x="6234217" y="4856524"/>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69" name="직선 연결선 107"/>
          <p:cNvCxnSpPr>
            <a:stCxn id="66" idx="6"/>
            <a:endCxn id="67" idx="2"/>
          </p:cNvCxnSpPr>
          <p:nvPr/>
        </p:nvCxnSpPr>
        <p:spPr bwMode="auto">
          <a:xfrm>
            <a:off x="6209297" y="4634791"/>
            <a:ext cx="216024" cy="0"/>
          </a:xfrm>
          <a:prstGeom prst="line">
            <a:avLst/>
          </a:prstGeom>
          <a:noFill/>
          <a:ln w="12700" cap="flat" cmpd="sng" algn="ctr">
            <a:solidFill>
              <a:schemeClr val="tx1"/>
            </a:solidFill>
            <a:prstDash val="solid"/>
            <a:round/>
            <a:headEnd type="none" w="med" len="med"/>
            <a:tailEnd type="none"/>
          </a:ln>
          <a:effectLst/>
        </p:spPr>
      </p:cxnSp>
      <p:cxnSp>
        <p:nvCxnSpPr>
          <p:cNvPr id="70" name="직선 연결선 108"/>
          <p:cNvCxnSpPr>
            <a:stCxn id="66" idx="4"/>
            <a:endCxn id="68" idx="1"/>
          </p:cNvCxnSpPr>
          <p:nvPr/>
        </p:nvCxnSpPr>
        <p:spPr bwMode="auto">
          <a:xfrm>
            <a:off x="6101285" y="4742803"/>
            <a:ext cx="164568" cy="145357"/>
          </a:xfrm>
          <a:prstGeom prst="line">
            <a:avLst/>
          </a:prstGeom>
          <a:noFill/>
          <a:ln w="12700" cap="flat" cmpd="sng" algn="ctr">
            <a:solidFill>
              <a:schemeClr val="tx1"/>
            </a:solidFill>
            <a:prstDash val="solid"/>
            <a:round/>
            <a:headEnd type="none" w="med" len="med"/>
            <a:tailEnd type="none"/>
          </a:ln>
          <a:effectLst/>
        </p:spPr>
      </p:cxnSp>
      <p:cxnSp>
        <p:nvCxnSpPr>
          <p:cNvPr id="71" name="직선 연결선 109"/>
          <p:cNvCxnSpPr>
            <a:stCxn id="67" idx="4"/>
            <a:endCxn id="68" idx="7"/>
          </p:cNvCxnSpPr>
          <p:nvPr/>
        </p:nvCxnSpPr>
        <p:spPr bwMode="auto">
          <a:xfrm flipH="1">
            <a:off x="6418605" y="4742803"/>
            <a:ext cx="114728" cy="145357"/>
          </a:xfrm>
          <a:prstGeom prst="line">
            <a:avLst/>
          </a:prstGeom>
          <a:noFill/>
          <a:ln w="12700" cap="flat" cmpd="sng" algn="ctr">
            <a:solidFill>
              <a:schemeClr val="tx1"/>
            </a:solidFill>
            <a:prstDash val="solid"/>
            <a:round/>
            <a:headEnd type="none" w="med" len="med"/>
            <a:tailEnd type="none"/>
          </a:ln>
          <a:effectLst/>
        </p:spPr>
      </p:cxnSp>
      <p:sp>
        <p:nvSpPr>
          <p:cNvPr id="72" name="타원 110"/>
          <p:cNvSpPr/>
          <p:nvPr/>
        </p:nvSpPr>
        <p:spPr bwMode="auto">
          <a:xfrm>
            <a:off x="5998217" y="5730008"/>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sp>
        <p:nvSpPr>
          <p:cNvPr id="73" name="타원 111"/>
          <p:cNvSpPr/>
          <p:nvPr/>
        </p:nvSpPr>
        <p:spPr bwMode="auto">
          <a:xfrm>
            <a:off x="5993273" y="616205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sp>
        <p:nvSpPr>
          <p:cNvPr id="74" name="타원 112"/>
          <p:cNvSpPr/>
          <p:nvPr/>
        </p:nvSpPr>
        <p:spPr bwMode="auto">
          <a:xfrm>
            <a:off x="6425321" y="616205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75" name="직선 연결선 113"/>
          <p:cNvCxnSpPr>
            <a:stCxn id="73" idx="6"/>
            <a:endCxn id="74" idx="2"/>
          </p:cNvCxnSpPr>
          <p:nvPr/>
        </p:nvCxnSpPr>
        <p:spPr bwMode="auto">
          <a:xfrm>
            <a:off x="6209297" y="6270068"/>
            <a:ext cx="216024" cy="0"/>
          </a:xfrm>
          <a:prstGeom prst="line">
            <a:avLst/>
          </a:prstGeom>
          <a:noFill/>
          <a:ln w="12700" cap="flat" cmpd="sng" algn="ctr">
            <a:solidFill>
              <a:schemeClr val="tx1"/>
            </a:solidFill>
            <a:prstDash val="solid"/>
            <a:round/>
            <a:headEnd type="none" w="med" len="med"/>
            <a:tailEnd type="none"/>
          </a:ln>
          <a:effectLst/>
        </p:spPr>
      </p:cxnSp>
      <p:cxnSp>
        <p:nvCxnSpPr>
          <p:cNvPr id="76" name="직선 연결선 114"/>
          <p:cNvCxnSpPr>
            <a:stCxn id="72" idx="4"/>
            <a:endCxn id="73" idx="0"/>
          </p:cNvCxnSpPr>
          <p:nvPr/>
        </p:nvCxnSpPr>
        <p:spPr bwMode="auto">
          <a:xfrm flipH="1">
            <a:off x="6101285" y="5946032"/>
            <a:ext cx="4944" cy="216024"/>
          </a:xfrm>
          <a:prstGeom prst="line">
            <a:avLst/>
          </a:prstGeom>
          <a:noFill/>
          <a:ln w="12700" cap="flat" cmpd="sng" algn="ctr">
            <a:solidFill>
              <a:schemeClr val="tx1"/>
            </a:solidFill>
            <a:prstDash val="solid"/>
            <a:round/>
            <a:headEnd type="none" w="med" len="med"/>
            <a:tailEnd type="none"/>
          </a:ln>
          <a:effectLst/>
        </p:spPr>
      </p:cxnSp>
      <p:cxnSp>
        <p:nvCxnSpPr>
          <p:cNvPr id="77" name="직선 연결선 115"/>
          <p:cNvCxnSpPr>
            <a:stCxn id="72" idx="5"/>
            <a:endCxn id="74" idx="1"/>
          </p:cNvCxnSpPr>
          <p:nvPr/>
        </p:nvCxnSpPr>
        <p:spPr bwMode="auto">
          <a:xfrm>
            <a:off x="6182605" y="5914396"/>
            <a:ext cx="274352" cy="279296"/>
          </a:xfrm>
          <a:prstGeom prst="line">
            <a:avLst/>
          </a:prstGeom>
          <a:noFill/>
          <a:ln w="12700" cap="flat" cmpd="sng" algn="ctr">
            <a:solidFill>
              <a:schemeClr val="tx1"/>
            </a:solidFill>
            <a:prstDash val="solid"/>
            <a:round/>
            <a:headEnd type="none" w="med" len="med"/>
            <a:tailEnd type="none"/>
          </a:ln>
          <a:effectLst/>
        </p:spPr>
      </p:cxnSp>
      <p:sp>
        <p:nvSpPr>
          <p:cNvPr id="78" name="타원 119"/>
          <p:cNvSpPr/>
          <p:nvPr/>
        </p:nvSpPr>
        <p:spPr bwMode="auto">
          <a:xfrm>
            <a:off x="5101971" y="4433864"/>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sp>
        <p:nvSpPr>
          <p:cNvPr id="79" name="타원 120"/>
          <p:cNvSpPr/>
          <p:nvPr/>
        </p:nvSpPr>
        <p:spPr bwMode="auto">
          <a:xfrm>
            <a:off x="5462011" y="4433864"/>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cxnSp>
        <p:nvCxnSpPr>
          <p:cNvPr id="80" name="직선 연결선 121"/>
          <p:cNvCxnSpPr>
            <a:stCxn id="78" idx="6"/>
            <a:endCxn id="79" idx="2"/>
          </p:cNvCxnSpPr>
          <p:nvPr/>
        </p:nvCxnSpPr>
        <p:spPr bwMode="auto">
          <a:xfrm>
            <a:off x="5317995" y="4541876"/>
            <a:ext cx="144016" cy="0"/>
          </a:xfrm>
          <a:prstGeom prst="line">
            <a:avLst/>
          </a:prstGeom>
          <a:noFill/>
          <a:ln w="12700" cap="flat" cmpd="sng" algn="ctr">
            <a:solidFill>
              <a:schemeClr val="tx1"/>
            </a:solidFill>
            <a:prstDash val="solid"/>
            <a:round/>
            <a:headEnd type="none" w="med" len="med"/>
            <a:tailEnd type="none"/>
          </a:ln>
          <a:effectLst/>
        </p:spPr>
      </p:cxnSp>
      <p:sp>
        <p:nvSpPr>
          <p:cNvPr id="81" name="타원 122"/>
          <p:cNvSpPr/>
          <p:nvPr/>
        </p:nvSpPr>
        <p:spPr bwMode="auto">
          <a:xfrm>
            <a:off x="5462011" y="4816798"/>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82" name="직선 연결선 123"/>
          <p:cNvCxnSpPr>
            <a:stCxn id="79" idx="4"/>
            <a:endCxn id="81" idx="0"/>
          </p:cNvCxnSpPr>
          <p:nvPr/>
        </p:nvCxnSpPr>
        <p:spPr bwMode="auto">
          <a:xfrm>
            <a:off x="5570023" y="4649888"/>
            <a:ext cx="0" cy="166910"/>
          </a:xfrm>
          <a:prstGeom prst="line">
            <a:avLst/>
          </a:prstGeom>
          <a:noFill/>
          <a:ln w="12700" cap="flat" cmpd="sng" algn="ctr">
            <a:solidFill>
              <a:schemeClr val="tx1"/>
            </a:solidFill>
            <a:prstDash val="solid"/>
            <a:round/>
            <a:headEnd type="none" w="med" len="med"/>
            <a:tailEnd type="none"/>
          </a:ln>
          <a:effectLst/>
        </p:spPr>
      </p:cxnSp>
      <p:sp>
        <p:nvSpPr>
          <p:cNvPr id="83" name="타원 124"/>
          <p:cNvSpPr/>
          <p:nvPr/>
        </p:nvSpPr>
        <p:spPr bwMode="auto">
          <a:xfrm>
            <a:off x="4715872" y="4433864"/>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cxnSp>
        <p:nvCxnSpPr>
          <p:cNvPr id="84" name="직선 연결선 125"/>
          <p:cNvCxnSpPr>
            <a:stCxn id="83" idx="6"/>
            <a:endCxn id="78" idx="2"/>
          </p:cNvCxnSpPr>
          <p:nvPr/>
        </p:nvCxnSpPr>
        <p:spPr bwMode="auto">
          <a:xfrm>
            <a:off x="4931896" y="4541876"/>
            <a:ext cx="170075" cy="0"/>
          </a:xfrm>
          <a:prstGeom prst="line">
            <a:avLst/>
          </a:prstGeom>
          <a:noFill/>
          <a:ln w="12700" cap="flat" cmpd="sng" algn="ctr">
            <a:solidFill>
              <a:schemeClr val="tx1"/>
            </a:solidFill>
            <a:prstDash val="solid"/>
            <a:round/>
            <a:headEnd type="none" w="med" len="med"/>
            <a:tailEnd type="none"/>
          </a:ln>
          <a:effectLst/>
        </p:spPr>
      </p:cxnSp>
      <p:sp>
        <p:nvSpPr>
          <p:cNvPr id="85" name="타원 126"/>
          <p:cNvSpPr/>
          <p:nvPr/>
        </p:nvSpPr>
        <p:spPr bwMode="auto">
          <a:xfrm>
            <a:off x="5101971" y="5667388"/>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sp>
        <p:nvSpPr>
          <p:cNvPr id="86" name="타원 127"/>
          <p:cNvSpPr/>
          <p:nvPr/>
        </p:nvSpPr>
        <p:spPr bwMode="auto">
          <a:xfrm>
            <a:off x="5475614" y="5667388"/>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cxnSp>
        <p:nvCxnSpPr>
          <p:cNvPr id="87" name="직선 연결선 128"/>
          <p:cNvCxnSpPr>
            <a:stCxn id="85" idx="6"/>
            <a:endCxn id="86" idx="2"/>
          </p:cNvCxnSpPr>
          <p:nvPr/>
        </p:nvCxnSpPr>
        <p:spPr bwMode="auto">
          <a:xfrm>
            <a:off x="5317995" y="5775400"/>
            <a:ext cx="157619" cy="0"/>
          </a:xfrm>
          <a:prstGeom prst="line">
            <a:avLst/>
          </a:prstGeom>
          <a:noFill/>
          <a:ln w="12700" cap="flat" cmpd="sng" algn="ctr">
            <a:solidFill>
              <a:schemeClr val="tx1"/>
            </a:solidFill>
            <a:prstDash val="solid"/>
            <a:round/>
            <a:headEnd type="none" w="med" len="med"/>
            <a:tailEnd type="none"/>
          </a:ln>
          <a:effectLst/>
        </p:spPr>
      </p:cxnSp>
      <p:sp>
        <p:nvSpPr>
          <p:cNvPr id="88" name="타원 129"/>
          <p:cNvSpPr/>
          <p:nvPr/>
        </p:nvSpPr>
        <p:spPr bwMode="auto">
          <a:xfrm>
            <a:off x="5475614" y="6075648"/>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89" name="직선 연결선 130"/>
          <p:cNvCxnSpPr>
            <a:stCxn id="86" idx="4"/>
            <a:endCxn id="88" idx="0"/>
          </p:cNvCxnSpPr>
          <p:nvPr/>
        </p:nvCxnSpPr>
        <p:spPr bwMode="auto">
          <a:xfrm>
            <a:off x="5583626" y="5883412"/>
            <a:ext cx="0" cy="192236"/>
          </a:xfrm>
          <a:prstGeom prst="line">
            <a:avLst/>
          </a:prstGeom>
          <a:noFill/>
          <a:ln w="12700" cap="flat" cmpd="sng" algn="ctr">
            <a:solidFill>
              <a:schemeClr val="tx1"/>
            </a:solidFill>
            <a:prstDash val="solid"/>
            <a:round/>
            <a:headEnd type="none" w="med" len="med"/>
            <a:tailEnd type="none"/>
          </a:ln>
          <a:effectLst/>
        </p:spPr>
      </p:cxnSp>
      <p:sp>
        <p:nvSpPr>
          <p:cNvPr id="90" name="타원 131"/>
          <p:cNvSpPr/>
          <p:nvPr/>
        </p:nvSpPr>
        <p:spPr bwMode="auto">
          <a:xfrm>
            <a:off x="4715872" y="5667388"/>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cxnSp>
        <p:nvCxnSpPr>
          <p:cNvPr id="91" name="직선 연결선 132"/>
          <p:cNvCxnSpPr>
            <a:stCxn id="90" idx="6"/>
            <a:endCxn id="85" idx="2"/>
          </p:cNvCxnSpPr>
          <p:nvPr/>
        </p:nvCxnSpPr>
        <p:spPr bwMode="auto">
          <a:xfrm>
            <a:off x="4931896" y="5775400"/>
            <a:ext cx="170075" cy="0"/>
          </a:xfrm>
          <a:prstGeom prst="line">
            <a:avLst/>
          </a:prstGeom>
          <a:noFill/>
          <a:ln w="12700" cap="flat" cmpd="sng" algn="ctr">
            <a:solidFill>
              <a:schemeClr val="tx1"/>
            </a:solidFill>
            <a:prstDash val="solid"/>
            <a:round/>
            <a:headEnd type="none" w="med" len="med"/>
            <a:tailEnd type="none"/>
          </a:ln>
          <a:effectLst/>
        </p:spPr>
      </p:cxnSp>
      <p:sp>
        <p:nvSpPr>
          <p:cNvPr id="92" name="타원 152"/>
          <p:cNvSpPr/>
          <p:nvPr/>
        </p:nvSpPr>
        <p:spPr bwMode="auto">
          <a:xfrm>
            <a:off x="6254099" y="328173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sp>
        <p:nvSpPr>
          <p:cNvPr id="93" name="타원 153"/>
          <p:cNvSpPr/>
          <p:nvPr/>
        </p:nvSpPr>
        <p:spPr bwMode="auto">
          <a:xfrm>
            <a:off x="6627742" y="328173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94" name="직선 연결선 154"/>
          <p:cNvCxnSpPr>
            <a:stCxn id="92" idx="6"/>
            <a:endCxn id="93" idx="2"/>
          </p:cNvCxnSpPr>
          <p:nvPr/>
        </p:nvCxnSpPr>
        <p:spPr bwMode="auto">
          <a:xfrm>
            <a:off x="6470123" y="3389748"/>
            <a:ext cx="157619" cy="0"/>
          </a:xfrm>
          <a:prstGeom prst="line">
            <a:avLst/>
          </a:prstGeom>
          <a:noFill/>
          <a:ln w="12700" cap="flat" cmpd="sng" algn="ctr">
            <a:solidFill>
              <a:schemeClr val="tx1"/>
            </a:solidFill>
            <a:prstDash val="solid"/>
            <a:round/>
            <a:headEnd type="none" w="med" len="med"/>
            <a:tailEnd type="none"/>
          </a:ln>
          <a:effectLst/>
        </p:spPr>
      </p:cxnSp>
      <p:sp>
        <p:nvSpPr>
          <p:cNvPr id="95" name="타원 155"/>
          <p:cNvSpPr/>
          <p:nvPr/>
        </p:nvSpPr>
        <p:spPr bwMode="auto">
          <a:xfrm>
            <a:off x="6627742" y="368999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cxnSp>
        <p:nvCxnSpPr>
          <p:cNvPr id="96" name="직선 연결선 156"/>
          <p:cNvCxnSpPr>
            <a:stCxn id="93" idx="4"/>
            <a:endCxn id="95" idx="0"/>
          </p:cNvCxnSpPr>
          <p:nvPr/>
        </p:nvCxnSpPr>
        <p:spPr bwMode="auto">
          <a:xfrm>
            <a:off x="6735754" y="3497760"/>
            <a:ext cx="0" cy="192236"/>
          </a:xfrm>
          <a:prstGeom prst="line">
            <a:avLst/>
          </a:prstGeom>
          <a:noFill/>
          <a:ln w="12700" cap="flat" cmpd="sng" algn="ctr">
            <a:solidFill>
              <a:schemeClr val="tx1"/>
            </a:solidFill>
            <a:prstDash val="solid"/>
            <a:round/>
            <a:headEnd type="none" w="med" len="med"/>
            <a:tailEnd type="none"/>
          </a:ln>
          <a:effectLst/>
        </p:spPr>
      </p:cxnSp>
      <p:sp>
        <p:nvSpPr>
          <p:cNvPr id="97" name="타원 157"/>
          <p:cNvSpPr/>
          <p:nvPr/>
        </p:nvSpPr>
        <p:spPr bwMode="auto">
          <a:xfrm>
            <a:off x="5868000" y="328173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cxnSp>
        <p:nvCxnSpPr>
          <p:cNvPr id="98" name="직선 연결선 158"/>
          <p:cNvCxnSpPr>
            <a:stCxn id="97" idx="6"/>
            <a:endCxn id="92" idx="2"/>
          </p:cNvCxnSpPr>
          <p:nvPr/>
        </p:nvCxnSpPr>
        <p:spPr bwMode="auto">
          <a:xfrm>
            <a:off x="6084024" y="3389748"/>
            <a:ext cx="170075" cy="0"/>
          </a:xfrm>
          <a:prstGeom prst="line">
            <a:avLst/>
          </a:prstGeom>
          <a:noFill/>
          <a:ln w="12700" cap="flat" cmpd="sng" algn="ctr">
            <a:solidFill>
              <a:schemeClr val="tx1"/>
            </a:solidFill>
            <a:prstDash val="solid"/>
            <a:round/>
            <a:headEnd type="none" w="med" len="med"/>
            <a:tailEnd type="none"/>
          </a:ln>
          <a:effectLst/>
        </p:spPr>
      </p:cxnSp>
      <p:sp>
        <p:nvSpPr>
          <p:cNvPr id="99" name="타원 159"/>
          <p:cNvSpPr/>
          <p:nvPr/>
        </p:nvSpPr>
        <p:spPr bwMode="auto">
          <a:xfrm>
            <a:off x="7707862" y="3256271"/>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sp>
        <p:nvSpPr>
          <p:cNvPr id="100" name="타원 160"/>
          <p:cNvSpPr/>
          <p:nvPr/>
        </p:nvSpPr>
        <p:spPr bwMode="auto">
          <a:xfrm>
            <a:off x="7707862" y="3642475"/>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101" name="직선 연결선 161"/>
          <p:cNvCxnSpPr>
            <a:stCxn id="99" idx="4"/>
            <a:endCxn id="100" idx="0"/>
          </p:cNvCxnSpPr>
          <p:nvPr/>
        </p:nvCxnSpPr>
        <p:spPr bwMode="auto">
          <a:xfrm>
            <a:off x="7815874" y="3472295"/>
            <a:ext cx="0" cy="170180"/>
          </a:xfrm>
          <a:prstGeom prst="line">
            <a:avLst/>
          </a:prstGeom>
          <a:noFill/>
          <a:ln w="12700" cap="flat" cmpd="sng" algn="ctr">
            <a:solidFill>
              <a:schemeClr val="tx1"/>
            </a:solidFill>
            <a:prstDash val="solid"/>
            <a:round/>
            <a:headEnd type="none" w="med" len="med"/>
            <a:tailEnd type="none"/>
          </a:ln>
          <a:effectLst/>
        </p:spPr>
      </p:cxnSp>
      <p:sp>
        <p:nvSpPr>
          <p:cNvPr id="102" name="타원 162"/>
          <p:cNvSpPr/>
          <p:nvPr/>
        </p:nvSpPr>
        <p:spPr bwMode="auto">
          <a:xfrm>
            <a:off x="8139910" y="364177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103" name="직선 연결선 163"/>
          <p:cNvCxnSpPr>
            <a:stCxn id="100" idx="6"/>
            <a:endCxn id="102" idx="2"/>
          </p:cNvCxnSpPr>
          <p:nvPr/>
        </p:nvCxnSpPr>
        <p:spPr bwMode="auto">
          <a:xfrm flipV="1">
            <a:off x="7923886" y="3749788"/>
            <a:ext cx="216024" cy="699"/>
          </a:xfrm>
          <a:prstGeom prst="line">
            <a:avLst/>
          </a:prstGeom>
          <a:noFill/>
          <a:ln w="12700" cap="flat" cmpd="sng" algn="ctr">
            <a:solidFill>
              <a:schemeClr val="tx1"/>
            </a:solidFill>
            <a:prstDash val="solid"/>
            <a:round/>
            <a:headEnd type="none" w="med" len="med"/>
            <a:tailEnd type="none"/>
          </a:ln>
          <a:effectLst/>
        </p:spPr>
      </p:cxnSp>
      <p:sp>
        <p:nvSpPr>
          <p:cNvPr id="104" name="타원 164"/>
          <p:cNvSpPr/>
          <p:nvPr/>
        </p:nvSpPr>
        <p:spPr bwMode="auto">
          <a:xfrm>
            <a:off x="7327149" y="3256271"/>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cxnSp>
        <p:nvCxnSpPr>
          <p:cNvPr id="105" name="직선 연결선 165"/>
          <p:cNvCxnSpPr>
            <a:stCxn id="104" idx="6"/>
            <a:endCxn id="99" idx="2"/>
          </p:cNvCxnSpPr>
          <p:nvPr/>
        </p:nvCxnSpPr>
        <p:spPr bwMode="auto">
          <a:xfrm>
            <a:off x="7543173" y="3364283"/>
            <a:ext cx="164689" cy="0"/>
          </a:xfrm>
          <a:prstGeom prst="line">
            <a:avLst/>
          </a:prstGeom>
          <a:noFill/>
          <a:ln w="12700" cap="flat" cmpd="sng" algn="ctr">
            <a:solidFill>
              <a:schemeClr val="tx1"/>
            </a:solidFill>
            <a:prstDash val="solid"/>
            <a:round/>
            <a:headEnd type="none" w="med" len="med"/>
            <a:tailEnd type="none"/>
          </a:ln>
          <a:effectLst/>
        </p:spPr>
      </p:cxnSp>
      <p:cxnSp>
        <p:nvCxnSpPr>
          <p:cNvPr id="106" name="직선 연결선 199"/>
          <p:cNvCxnSpPr>
            <a:stCxn id="99" idx="5"/>
            <a:endCxn id="102" idx="1"/>
          </p:cNvCxnSpPr>
          <p:nvPr/>
        </p:nvCxnSpPr>
        <p:spPr bwMode="auto">
          <a:xfrm>
            <a:off x="7892250" y="3440659"/>
            <a:ext cx="279296" cy="232753"/>
          </a:xfrm>
          <a:prstGeom prst="line">
            <a:avLst/>
          </a:prstGeom>
          <a:noFill/>
          <a:ln w="12700" cap="flat" cmpd="sng" algn="ctr">
            <a:solidFill>
              <a:schemeClr val="tx1"/>
            </a:solidFill>
            <a:prstDash val="solid"/>
            <a:round/>
            <a:headEnd type="none" w="med" len="med"/>
            <a:tailEnd type="none"/>
          </a:ln>
          <a:effectLst/>
        </p:spPr>
      </p:cxnSp>
      <p:sp>
        <p:nvSpPr>
          <p:cNvPr id="107" name="타원 204"/>
          <p:cNvSpPr/>
          <p:nvPr/>
        </p:nvSpPr>
        <p:spPr bwMode="auto">
          <a:xfrm>
            <a:off x="7404064" y="508193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sp>
        <p:nvSpPr>
          <p:cNvPr id="108" name="타원 205"/>
          <p:cNvSpPr/>
          <p:nvPr/>
        </p:nvSpPr>
        <p:spPr bwMode="auto">
          <a:xfrm>
            <a:off x="7779870" y="4686534"/>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A</a:t>
            </a:r>
            <a:endParaRPr kumimoji="0" lang="ko-KR" altLang="en-US" sz="1400" i="0" u="none" strike="noStrike" cap="none" normalizeH="0" baseline="0" dirty="0" smtClean="0">
              <a:ln>
                <a:noFill/>
              </a:ln>
              <a:solidFill>
                <a:schemeClr val="tx1"/>
              </a:solidFill>
              <a:effectLst/>
              <a:latin typeface="Arial" charset="0"/>
            </a:endParaRPr>
          </a:p>
        </p:txBody>
      </p:sp>
      <p:sp>
        <p:nvSpPr>
          <p:cNvPr id="109" name="타원 206"/>
          <p:cNvSpPr/>
          <p:nvPr/>
        </p:nvSpPr>
        <p:spPr bwMode="auto">
          <a:xfrm>
            <a:off x="7779870" y="508193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110" name="직선 연결선 207"/>
          <p:cNvCxnSpPr>
            <a:stCxn id="107" idx="6"/>
            <a:endCxn id="109" idx="2"/>
          </p:cNvCxnSpPr>
          <p:nvPr/>
        </p:nvCxnSpPr>
        <p:spPr bwMode="auto">
          <a:xfrm>
            <a:off x="7620088" y="5189948"/>
            <a:ext cx="159782" cy="0"/>
          </a:xfrm>
          <a:prstGeom prst="line">
            <a:avLst/>
          </a:prstGeom>
          <a:noFill/>
          <a:ln w="12700" cap="flat" cmpd="sng" algn="ctr">
            <a:solidFill>
              <a:schemeClr val="tx1"/>
            </a:solidFill>
            <a:prstDash val="solid"/>
            <a:round/>
            <a:headEnd type="none" w="med" len="med"/>
            <a:tailEnd type="none"/>
          </a:ln>
          <a:effectLst/>
        </p:spPr>
      </p:cxnSp>
      <p:sp>
        <p:nvSpPr>
          <p:cNvPr id="111" name="타원 208"/>
          <p:cNvSpPr/>
          <p:nvPr/>
        </p:nvSpPr>
        <p:spPr bwMode="auto">
          <a:xfrm>
            <a:off x="8139910" y="508193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112" name="직선 연결선 209"/>
          <p:cNvCxnSpPr>
            <a:stCxn id="109" idx="6"/>
            <a:endCxn id="111" idx="2"/>
          </p:cNvCxnSpPr>
          <p:nvPr/>
        </p:nvCxnSpPr>
        <p:spPr bwMode="auto">
          <a:xfrm>
            <a:off x="7995894" y="5189948"/>
            <a:ext cx="144016" cy="0"/>
          </a:xfrm>
          <a:prstGeom prst="line">
            <a:avLst/>
          </a:prstGeom>
          <a:noFill/>
          <a:ln w="12700" cap="flat" cmpd="sng" algn="ctr">
            <a:solidFill>
              <a:schemeClr val="tx1"/>
            </a:solidFill>
            <a:prstDash val="solid"/>
            <a:round/>
            <a:headEnd type="none" w="med" len="med"/>
            <a:tailEnd type="none"/>
          </a:ln>
          <a:effectLst/>
        </p:spPr>
      </p:cxnSp>
      <p:cxnSp>
        <p:nvCxnSpPr>
          <p:cNvPr id="113" name="직선 연결선 210"/>
          <p:cNvCxnSpPr>
            <a:stCxn id="108" idx="4"/>
            <a:endCxn id="109" idx="0"/>
          </p:cNvCxnSpPr>
          <p:nvPr/>
        </p:nvCxnSpPr>
        <p:spPr bwMode="auto">
          <a:xfrm>
            <a:off x="7887882" y="4902558"/>
            <a:ext cx="0" cy="179378"/>
          </a:xfrm>
          <a:prstGeom prst="line">
            <a:avLst/>
          </a:prstGeom>
          <a:noFill/>
          <a:ln w="12700" cap="flat" cmpd="sng" algn="ctr">
            <a:solidFill>
              <a:schemeClr val="tx1"/>
            </a:solidFill>
            <a:prstDash val="solid"/>
            <a:round/>
            <a:headEnd type="none" w="med" len="med"/>
            <a:tailEnd type="none"/>
          </a:ln>
          <a:effectLst/>
        </p:spPr>
      </p:cxnSp>
      <p:cxnSp>
        <p:nvCxnSpPr>
          <p:cNvPr id="114" name="직선 연결선 211"/>
          <p:cNvCxnSpPr>
            <a:stCxn id="108" idx="5"/>
            <a:endCxn id="111" idx="1"/>
          </p:cNvCxnSpPr>
          <p:nvPr/>
        </p:nvCxnSpPr>
        <p:spPr bwMode="auto">
          <a:xfrm>
            <a:off x="7964258" y="4870922"/>
            <a:ext cx="207288" cy="242650"/>
          </a:xfrm>
          <a:prstGeom prst="line">
            <a:avLst/>
          </a:prstGeom>
          <a:noFill/>
          <a:ln w="12700" cap="flat" cmpd="sng" algn="ctr">
            <a:solidFill>
              <a:schemeClr val="tx1"/>
            </a:solidFill>
            <a:prstDash val="solid"/>
            <a:round/>
            <a:headEnd type="none" w="med" len="med"/>
            <a:tailEnd type="none"/>
          </a:ln>
          <a:effectLst/>
        </p:spPr>
      </p:cxnSp>
      <p:cxnSp>
        <p:nvCxnSpPr>
          <p:cNvPr id="115" name="직선 연결선 214"/>
          <p:cNvCxnSpPr/>
          <p:nvPr/>
        </p:nvCxnSpPr>
        <p:spPr bwMode="auto">
          <a:xfrm rot="5400000">
            <a:off x="1040485" y="4727127"/>
            <a:ext cx="4233628" cy="28118"/>
          </a:xfrm>
          <a:prstGeom prst="line">
            <a:avLst/>
          </a:prstGeom>
          <a:noFill/>
          <a:ln w="12700" cap="flat" cmpd="sng" algn="ctr">
            <a:solidFill>
              <a:schemeClr val="accent2">
                <a:lumMod val="75000"/>
              </a:schemeClr>
            </a:solidFill>
            <a:prstDash val="solid"/>
            <a:round/>
            <a:headEnd type="none" w="med" len="med"/>
            <a:tailEnd type="none"/>
          </a:ln>
          <a:effectLst/>
        </p:spPr>
      </p:cxnSp>
      <p:sp>
        <p:nvSpPr>
          <p:cNvPr id="116" name="TextBox 115"/>
          <p:cNvSpPr txBox="1"/>
          <p:nvPr/>
        </p:nvSpPr>
        <p:spPr>
          <a:xfrm>
            <a:off x="2163246" y="2705672"/>
            <a:ext cx="896399" cy="369332"/>
          </a:xfrm>
          <a:prstGeom prst="rect">
            <a:avLst/>
          </a:prstGeom>
          <a:noFill/>
        </p:spPr>
        <p:txBody>
          <a:bodyPr wrap="none" rtlCol="0">
            <a:spAutoFit/>
          </a:bodyPr>
          <a:lstStyle/>
          <a:p>
            <a:r>
              <a:rPr lang="en-US" altLang="ko-KR" dirty="0" smtClean="0"/>
              <a:t>Size=1</a:t>
            </a:r>
            <a:endParaRPr lang="ko-KR" altLang="en-US" dirty="0"/>
          </a:p>
        </p:txBody>
      </p:sp>
      <p:sp>
        <p:nvSpPr>
          <p:cNvPr id="117" name="TextBox 116"/>
          <p:cNvSpPr txBox="1"/>
          <p:nvPr/>
        </p:nvSpPr>
        <p:spPr>
          <a:xfrm>
            <a:off x="3315374" y="2696380"/>
            <a:ext cx="896399" cy="369332"/>
          </a:xfrm>
          <a:prstGeom prst="rect">
            <a:avLst/>
          </a:prstGeom>
          <a:noFill/>
        </p:spPr>
        <p:txBody>
          <a:bodyPr wrap="none" rtlCol="0">
            <a:spAutoFit/>
          </a:bodyPr>
          <a:lstStyle/>
          <a:p>
            <a:r>
              <a:rPr lang="en-US" altLang="ko-KR" dirty="0" smtClean="0"/>
              <a:t>Size=2</a:t>
            </a:r>
            <a:endParaRPr lang="ko-KR" altLang="en-US" dirty="0"/>
          </a:p>
        </p:txBody>
      </p:sp>
      <p:sp>
        <p:nvSpPr>
          <p:cNvPr id="118" name="TextBox 117"/>
          <p:cNvSpPr txBox="1"/>
          <p:nvPr/>
        </p:nvSpPr>
        <p:spPr>
          <a:xfrm>
            <a:off x="5187582" y="2696380"/>
            <a:ext cx="896399" cy="369332"/>
          </a:xfrm>
          <a:prstGeom prst="rect">
            <a:avLst/>
          </a:prstGeom>
          <a:noFill/>
        </p:spPr>
        <p:txBody>
          <a:bodyPr wrap="none" rtlCol="0">
            <a:spAutoFit/>
          </a:bodyPr>
          <a:lstStyle/>
          <a:p>
            <a:r>
              <a:rPr lang="en-US" altLang="ko-KR" dirty="0" smtClean="0"/>
              <a:t>Size=3</a:t>
            </a:r>
            <a:endParaRPr lang="ko-KR" altLang="en-US" dirty="0"/>
          </a:p>
        </p:txBody>
      </p:sp>
      <p:sp>
        <p:nvSpPr>
          <p:cNvPr id="119" name="TextBox 118"/>
          <p:cNvSpPr txBox="1"/>
          <p:nvPr/>
        </p:nvSpPr>
        <p:spPr>
          <a:xfrm>
            <a:off x="7347822" y="2705672"/>
            <a:ext cx="896399" cy="369332"/>
          </a:xfrm>
          <a:prstGeom prst="rect">
            <a:avLst/>
          </a:prstGeom>
          <a:noFill/>
        </p:spPr>
        <p:txBody>
          <a:bodyPr wrap="none" rtlCol="0">
            <a:spAutoFit/>
          </a:bodyPr>
          <a:lstStyle/>
          <a:p>
            <a:r>
              <a:rPr lang="en-US" altLang="ko-KR" dirty="0" smtClean="0"/>
              <a:t>Size=4</a:t>
            </a:r>
            <a:endParaRPr lang="ko-KR" altLang="en-US" dirty="0"/>
          </a:p>
        </p:txBody>
      </p:sp>
      <p:cxnSp>
        <p:nvCxnSpPr>
          <p:cNvPr id="120" name="직선 연결선 219"/>
          <p:cNvCxnSpPr/>
          <p:nvPr/>
        </p:nvCxnSpPr>
        <p:spPr bwMode="auto">
          <a:xfrm rot="16200000" flipH="1">
            <a:off x="2367218" y="4724656"/>
            <a:ext cx="4233628" cy="33060"/>
          </a:xfrm>
          <a:prstGeom prst="line">
            <a:avLst/>
          </a:prstGeom>
          <a:noFill/>
          <a:ln w="12700" cap="flat" cmpd="sng" algn="ctr">
            <a:solidFill>
              <a:schemeClr val="accent2">
                <a:lumMod val="75000"/>
              </a:schemeClr>
            </a:solidFill>
            <a:prstDash val="solid"/>
            <a:round/>
            <a:headEnd type="none" w="med" len="med"/>
            <a:tailEnd type="none"/>
          </a:ln>
          <a:effectLst/>
        </p:spPr>
      </p:cxnSp>
      <p:cxnSp>
        <p:nvCxnSpPr>
          <p:cNvPr id="121" name="직선 연결선 220"/>
          <p:cNvCxnSpPr/>
          <p:nvPr/>
        </p:nvCxnSpPr>
        <p:spPr bwMode="auto">
          <a:xfrm rot="16200000" flipH="1">
            <a:off x="4877523" y="4734631"/>
            <a:ext cx="4233628" cy="13110"/>
          </a:xfrm>
          <a:prstGeom prst="line">
            <a:avLst/>
          </a:prstGeom>
          <a:noFill/>
          <a:ln w="12700" cap="flat" cmpd="sng" algn="ctr">
            <a:solidFill>
              <a:schemeClr val="accent2">
                <a:lumMod val="75000"/>
              </a:schemeClr>
            </a:solidFill>
            <a:prstDash val="solid"/>
            <a:round/>
            <a:headEnd type="none" w="med" len="med"/>
            <a:tailEnd type="none"/>
          </a:ln>
          <a:effectLst/>
        </p:spPr>
      </p:cxnSp>
      <p:sp>
        <p:nvSpPr>
          <p:cNvPr id="122" name="TextBox 121"/>
          <p:cNvSpPr txBox="1"/>
          <p:nvPr/>
        </p:nvSpPr>
        <p:spPr>
          <a:xfrm>
            <a:off x="2366711" y="3497760"/>
            <a:ext cx="588623" cy="369332"/>
          </a:xfrm>
          <a:prstGeom prst="rect">
            <a:avLst/>
          </a:prstGeom>
          <a:noFill/>
        </p:spPr>
        <p:txBody>
          <a:bodyPr wrap="none" rtlCol="0">
            <a:spAutoFit/>
          </a:bodyPr>
          <a:lstStyle/>
          <a:p>
            <a:r>
              <a:rPr lang="en-US" altLang="ko-KR" dirty="0" smtClean="0"/>
              <a:t>F=3</a:t>
            </a:r>
            <a:endParaRPr lang="ko-KR" altLang="en-US" dirty="0"/>
          </a:p>
        </p:txBody>
      </p:sp>
      <p:sp>
        <p:nvSpPr>
          <p:cNvPr id="123" name="TextBox 122"/>
          <p:cNvSpPr txBox="1"/>
          <p:nvPr/>
        </p:nvSpPr>
        <p:spPr>
          <a:xfrm>
            <a:off x="2366710" y="4280556"/>
            <a:ext cx="588623" cy="369332"/>
          </a:xfrm>
          <a:prstGeom prst="rect">
            <a:avLst/>
          </a:prstGeom>
          <a:noFill/>
        </p:spPr>
        <p:txBody>
          <a:bodyPr wrap="none" rtlCol="0">
            <a:spAutoFit/>
          </a:bodyPr>
          <a:lstStyle/>
          <a:p>
            <a:r>
              <a:rPr lang="en-US" altLang="ko-KR" dirty="0" smtClean="0"/>
              <a:t>F=4</a:t>
            </a:r>
            <a:endParaRPr lang="ko-KR" altLang="en-US" dirty="0"/>
          </a:p>
        </p:txBody>
      </p:sp>
      <p:sp>
        <p:nvSpPr>
          <p:cNvPr id="124" name="타원 224"/>
          <p:cNvSpPr/>
          <p:nvPr/>
        </p:nvSpPr>
        <p:spPr bwMode="auto">
          <a:xfrm>
            <a:off x="2307262" y="4693459"/>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sp>
        <p:nvSpPr>
          <p:cNvPr id="125" name="타원 225"/>
          <p:cNvSpPr/>
          <p:nvPr/>
        </p:nvSpPr>
        <p:spPr bwMode="auto">
          <a:xfrm>
            <a:off x="2719072" y="4693459"/>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B</a:t>
            </a:r>
            <a:endParaRPr kumimoji="0" lang="ko-KR" altLang="en-US" sz="1400" i="0" u="none" strike="noStrike" cap="none" normalizeH="0" baseline="0" dirty="0" smtClean="0">
              <a:ln>
                <a:noFill/>
              </a:ln>
              <a:solidFill>
                <a:schemeClr val="tx1"/>
              </a:solidFill>
              <a:effectLst/>
              <a:latin typeface="Arial" charset="0"/>
            </a:endParaRPr>
          </a:p>
        </p:txBody>
      </p:sp>
      <p:cxnSp>
        <p:nvCxnSpPr>
          <p:cNvPr id="126" name="직선 연결선 226"/>
          <p:cNvCxnSpPr>
            <a:stCxn id="124" idx="6"/>
            <a:endCxn id="125" idx="2"/>
          </p:cNvCxnSpPr>
          <p:nvPr/>
        </p:nvCxnSpPr>
        <p:spPr bwMode="auto">
          <a:xfrm>
            <a:off x="2523286" y="4801471"/>
            <a:ext cx="195786" cy="0"/>
          </a:xfrm>
          <a:prstGeom prst="line">
            <a:avLst/>
          </a:prstGeom>
          <a:noFill/>
          <a:ln w="12700" cap="flat" cmpd="sng" algn="ctr">
            <a:solidFill>
              <a:schemeClr val="tx1"/>
            </a:solidFill>
            <a:prstDash val="solid"/>
            <a:round/>
            <a:headEnd type="none" w="med" len="med"/>
            <a:tailEnd type="none"/>
          </a:ln>
          <a:effectLst/>
        </p:spPr>
      </p:cxnSp>
      <p:sp>
        <p:nvSpPr>
          <p:cNvPr id="127" name="TextBox 126"/>
          <p:cNvSpPr txBox="1"/>
          <p:nvPr/>
        </p:nvSpPr>
        <p:spPr>
          <a:xfrm>
            <a:off x="2366711" y="5000636"/>
            <a:ext cx="588623" cy="369332"/>
          </a:xfrm>
          <a:prstGeom prst="rect">
            <a:avLst/>
          </a:prstGeom>
          <a:noFill/>
        </p:spPr>
        <p:txBody>
          <a:bodyPr wrap="none" rtlCol="0">
            <a:spAutoFit/>
          </a:bodyPr>
          <a:lstStyle/>
          <a:p>
            <a:r>
              <a:rPr lang="en-US" altLang="ko-KR" dirty="0" smtClean="0"/>
              <a:t>F=3</a:t>
            </a:r>
            <a:endParaRPr lang="ko-KR" altLang="en-US" dirty="0"/>
          </a:p>
        </p:txBody>
      </p:sp>
      <p:sp>
        <p:nvSpPr>
          <p:cNvPr id="128" name="TextBox 127"/>
          <p:cNvSpPr txBox="1"/>
          <p:nvPr/>
        </p:nvSpPr>
        <p:spPr>
          <a:xfrm>
            <a:off x="3518839" y="3497760"/>
            <a:ext cx="588623" cy="369332"/>
          </a:xfrm>
          <a:prstGeom prst="rect">
            <a:avLst/>
          </a:prstGeom>
          <a:noFill/>
        </p:spPr>
        <p:txBody>
          <a:bodyPr wrap="none" rtlCol="0">
            <a:spAutoFit/>
          </a:bodyPr>
          <a:lstStyle/>
          <a:p>
            <a:r>
              <a:rPr lang="en-US" altLang="ko-KR" dirty="0" smtClean="0"/>
              <a:t>F=3</a:t>
            </a:r>
            <a:endParaRPr lang="ko-KR" altLang="en-US" dirty="0"/>
          </a:p>
        </p:txBody>
      </p:sp>
      <p:sp>
        <p:nvSpPr>
          <p:cNvPr id="129" name="TextBox 128"/>
          <p:cNvSpPr txBox="1"/>
          <p:nvPr/>
        </p:nvSpPr>
        <p:spPr>
          <a:xfrm>
            <a:off x="3518839" y="4280556"/>
            <a:ext cx="588623" cy="369332"/>
          </a:xfrm>
          <a:prstGeom prst="rect">
            <a:avLst/>
          </a:prstGeom>
          <a:noFill/>
        </p:spPr>
        <p:txBody>
          <a:bodyPr wrap="none" rtlCol="0">
            <a:spAutoFit/>
          </a:bodyPr>
          <a:lstStyle/>
          <a:p>
            <a:r>
              <a:rPr lang="en-US" altLang="ko-KR" dirty="0" smtClean="0"/>
              <a:t>F=3</a:t>
            </a:r>
            <a:endParaRPr lang="ko-KR" altLang="en-US" dirty="0"/>
          </a:p>
        </p:txBody>
      </p:sp>
      <p:sp>
        <p:nvSpPr>
          <p:cNvPr id="130" name="TextBox 129"/>
          <p:cNvSpPr txBox="1"/>
          <p:nvPr/>
        </p:nvSpPr>
        <p:spPr>
          <a:xfrm>
            <a:off x="3531398" y="5072644"/>
            <a:ext cx="588623" cy="369332"/>
          </a:xfrm>
          <a:prstGeom prst="rect">
            <a:avLst/>
          </a:prstGeom>
          <a:noFill/>
        </p:spPr>
        <p:txBody>
          <a:bodyPr wrap="none" rtlCol="0">
            <a:spAutoFit/>
          </a:bodyPr>
          <a:lstStyle/>
          <a:p>
            <a:r>
              <a:rPr lang="en-US" altLang="ko-KR" dirty="0" smtClean="0"/>
              <a:t>F=2</a:t>
            </a:r>
            <a:endParaRPr lang="ko-KR" altLang="en-US" dirty="0"/>
          </a:p>
        </p:txBody>
      </p:sp>
      <p:sp>
        <p:nvSpPr>
          <p:cNvPr id="131" name="TextBox 130"/>
          <p:cNvSpPr txBox="1"/>
          <p:nvPr/>
        </p:nvSpPr>
        <p:spPr>
          <a:xfrm>
            <a:off x="3531398" y="5864732"/>
            <a:ext cx="588623" cy="369332"/>
          </a:xfrm>
          <a:prstGeom prst="rect">
            <a:avLst/>
          </a:prstGeom>
          <a:noFill/>
        </p:spPr>
        <p:txBody>
          <a:bodyPr wrap="none" rtlCol="0">
            <a:spAutoFit/>
          </a:bodyPr>
          <a:lstStyle/>
          <a:p>
            <a:r>
              <a:rPr lang="en-US" altLang="ko-KR" dirty="0" smtClean="0"/>
              <a:t>F=2</a:t>
            </a:r>
            <a:endParaRPr lang="ko-KR" altLang="en-US" dirty="0"/>
          </a:p>
        </p:txBody>
      </p:sp>
      <p:sp>
        <p:nvSpPr>
          <p:cNvPr id="132" name="TextBox 131"/>
          <p:cNvSpPr txBox="1"/>
          <p:nvPr/>
        </p:nvSpPr>
        <p:spPr>
          <a:xfrm>
            <a:off x="4886991" y="3848508"/>
            <a:ext cx="588623" cy="369332"/>
          </a:xfrm>
          <a:prstGeom prst="rect">
            <a:avLst/>
          </a:prstGeom>
          <a:noFill/>
        </p:spPr>
        <p:txBody>
          <a:bodyPr wrap="none" rtlCol="0">
            <a:spAutoFit/>
          </a:bodyPr>
          <a:lstStyle/>
          <a:p>
            <a:r>
              <a:rPr lang="en-US" altLang="ko-KR" dirty="0" smtClean="0"/>
              <a:t>F=2</a:t>
            </a:r>
            <a:endParaRPr lang="ko-KR" altLang="en-US" dirty="0"/>
          </a:p>
        </p:txBody>
      </p:sp>
      <p:sp>
        <p:nvSpPr>
          <p:cNvPr id="133" name="TextBox 132"/>
          <p:cNvSpPr txBox="1"/>
          <p:nvPr/>
        </p:nvSpPr>
        <p:spPr>
          <a:xfrm>
            <a:off x="4915671" y="5072548"/>
            <a:ext cx="588623" cy="369332"/>
          </a:xfrm>
          <a:prstGeom prst="rect">
            <a:avLst/>
          </a:prstGeom>
          <a:noFill/>
        </p:spPr>
        <p:txBody>
          <a:bodyPr wrap="none" rtlCol="0">
            <a:spAutoFit/>
          </a:bodyPr>
          <a:lstStyle/>
          <a:p>
            <a:r>
              <a:rPr lang="en-US" altLang="ko-KR" dirty="0" smtClean="0"/>
              <a:t>F=1</a:t>
            </a:r>
            <a:endParaRPr lang="ko-KR" altLang="en-US" dirty="0"/>
          </a:p>
        </p:txBody>
      </p:sp>
      <p:sp>
        <p:nvSpPr>
          <p:cNvPr id="134" name="TextBox 133"/>
          <p:cNvSpPr txBox="1"/>
          <p:nvPr/>
        </p:nvSpPr>
        <p:spPr>
          <a:xfrm>
            <a:off x="6039119" y="3848508"/>
            <a:ext cx="588623" cy="369332"/>
          </a:xfrm>
          <a:prstGeom prst="rect">
            <a:avLst/>
          </a:prstGeom>
          <a:noFill/>
        </p:spPr>
        <p:txBody>
          <a:bodyPr wrap="none" rtlCol="0">
            <a:spAutoFit/>
          </a:bodyPr>
          <a:lstStyle/>
          <a:p>
            <a:r>
              <a:rPr lang="en-US" altLang="ko-KR" dirty="0" smtClean="0"/>
              <a:t>F=1</a:t>
            </a:r>
            <a:endParaRPr lang="ko-KR" altLang="en-US" dirty="0"/>
          </a:p>
        </p:txBody>
      </p:sp>
      <p:sp>
        <p:nvSpPr>
          <p:cNvPr id="135" name="TextBox 134"/>
          <p:cNvSpPr txBox="1"/>
          <p:nvPr/>
        </p:nvSpPr>
        <p:spPr>
          <a:xfrm>
            <a:off x="4958999" y="6306072"/>
            <a:ext cx="588623" cy="369332"/>
          </a:xfrm>
          <a:prstGeom prst="rect">
            <a:avLst/>
          </a:prstGeom>
          <a:noFill/>
        </p:spPr>
        <p:txBody>
          <a:bodyPr wrap="none" rtlCol="0">
            <a:spAutoFit/>
          </a:bodyPr>
          <a:lstStyle/>
          <a:p>
            <a:r>
              <a:rPr lang="en-US" altLang="ko-KR" dirty="0" smtClean="0"/>
              <a:t>F=1</a:t>
            </a:r>
            <a:endParaRPr lang="ko-KR" altLang="en-US" dirty="0"/>
          </a:p>
        </p:txBody>
      </p:sp>
      <p:sp>
        <p:nvSpPr>
          <p:cNvPr id="136" name="TextBox 135"/>
          <p:cNvSpPr txBox="1"/>
          <p:nvPr/>
        </p:nvSpPr>
        <p:spPr>
          <a:xfrm>
            <a:off x="6039119" y="5081936"/>
            <a:ext cx="588623" cy="369332"/>
          </a:xfrm>
          <a:prstGeom prst="rect">
            <a:avLst/>
          </a:prstGeom>
          <a:noFill/>
        </p:spPr>
        <p:txBody>
          <a:bodyPr wrap="none" rtlCol="0">
            <a:spAutoFit/>
          </a:bodyPr>
          <a:lstStyle/>
          <a:p>
            <a:r>
              <a:rPr lang="en-US" altLang="ko-KR" dirty="0" smtClean="0"/>
              <a:t>F=1</a:t>
            </a:r>
            <a:endParaRPr lang="ko-KR" altLang="en-US" dirty="0"/>
          </a:p>
        </p:txBody>
      </p:sp>
      <p:sp>
        <p:nvSpPr>
          <p:cNvPr id="137" name="TextBox 136"/>
          <p:cNvSpPr txBox="1"/>
          <p:nvPr/>
        </p:nvSpPr>
        <p:spPr>
          <a:xfrm>
            <a:off x="6039119" y="6440796"/>
            <a:ext cx="588623" cy="369332"/>
          </a:xfrm>
          <a:prstGeom prst="rect">
            <a:avLst/>
          </a:prstGeom>
          <a:noFill/>
        </p:spPr>
        <p:txBody>
          <a:bodyPr wrap="none" rtlCol="0">
            <a:spAutoFit/>
          </a:bodyPr>
          <a:lstStyle/>
          <a:p>
            <a:r>
              <a:rPr lang="en-US" altLang="ko-KR" dirty="0" smtClean="0"/>
              <a:t>F=2</a:t>
            </a:r>
            <a:endParaRPr lang="ko-KR" altLang="en-US" dirty="0"/>
          </a:p>
        </p:txBody>
      </p:sp>
      <p:sp>
        <p:nvSpPr>
          <p:cNvPr id="138" name="TextBox 137"/>
          <p:cNvSpPr txBox="1"/>
          <p:nvPr/>
        </p:nvSpPr>
        <p:spPr>
          <a:xfrm>
            <a:off x="7551287" y="3929808"/>
            <a:ext cx="588623" cy="369332"/>
          </a:xfrm>
          <a:prstGeom prst="rect">
            <a:avLst/>
          </a:prstGeom>
          <a:noFill/>
        </p:spPr>
        <p:txBody>
          <a:bodyPr wrap="none" rtlCol="0">
            <a:spAutoFit/>
          </a:bodyPr>
          <a:lstStyle/>
          <a:p>
            <a:r>
              <a:rPr lang="en-US" altLang="ko-KR" dirty="0" smtClean="0"/>
              <a:t>F=1</a:t>
            </a:r>
            <a:endParaRPr lang="ko-KR" altLang="en-US" dirty="0"/>
          </a:p>
        </p:txBody>
      </p:sp>
      <p:sp>
        <p:nvSpPr>
          <p:cNvPr id="139" name="TextBox 138"/>
          <p:cNvSpPr txBox="1"/>
          <p:nvPr/>
        </p:nvSpPr>
        <p:spPr>
          <a:xfrm>
            <a:off x="7623295" y="5360676"/>
            <a:ext cx="588623" cy="369332"/>
          </a:xfrm>
          <a:prstGeom prst="rect">
            <a:avLst/>
          </a:prstGeom>
          <a:noFill/>
        </p:spPr>
        <p:txBody>
          <a:bodyPr wrap="none" rtlCol="0">
            <a:spAutoFit/>
          </a:bodyPr>
          <a:lstStyle/>
          <a:p>
            <a:r>
              <a:rPr lang="en-US" altLang="ko-KR" dirty="0" smtClean="0"/>
              <a:t>F=1</a:t>
            </a:r>
            <a:endParaRPr lang="ko-KR" altLang="en-US" dirty="0"/>
          </a:p>
        </p:txBody>
      </p:sp>
    </p:spTree>
    <p:extLst>
      <p:ext uri="{BB962C8B-B14F-4D97-AF65-F5344CB8AC3E}">
        <p14:creationId xmlns:p14="http://schemas.microsoft.com/office/powerpoint/2010/main" val="297702545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err="1">
                <a:latin typeface="Candara"/>
                <a:cs typeface="Candara"/>
              </a:rPr>
              <a:t>Subgraph</a:t>
            </a:r>
            <a:r>
              <a:rPr lang="zh-CN" altLang="en-US" dirty="0">
                <a:latin typeface="Candara"/>
                <a:cs typeface="Candara"/>
              </a:rPr>
              <a:t> </a:t>
            </a:r>
            <a:r>
              <a:rPr lang="en-US" altLang="zh-CN" dirty="0">
                <a:latin typeface="Candara"/>
                <a:cs typeface="Candara"/>
              </a:rPr>
              <a:t>containment search</a:t>
            </a:r>
            <a:br>
              <a:rPr lang="en-US" altLang="zh-CN" dirty="0">
                <a:latin typeface="Candara"/>
                <a:cs typeface="Candara"/>
              </a:rPr>
            </a:br>
            <a:r>
              <a:rPr lang="en-US" altLang="ko-KR" sz="2000" dirty="0" err="1">
                <a:latin typeface="Candara"/>
                <a:cs typeface="Candara"/>
              </a:rPr>
              <a:t>gIndex,Yan</a:t>
            </a:r>
            <a:r>
              <a:rPr lang="en-US" altLang="ko-KR" sz="2000" dirty="0">
                <a:latin typeface="Candara"/>
                <a:cs typeface="Candara"/>
              </a:rPr>
              <a:t> et al. SIGMOD’04</a:t>
            </a:r>
            <a:endParaRPr lang="zh-CN" altLang="en-US" sz="2200" dirty="0">
              <a:latin typeface="Candara"/>
              <a:cs typeface="Candara"/>
            </a:endParaRPr>
          </a:p>
        </p:txBody>
      </p:sp>
      <p:sp>
        <p:nvSpPr>
          <p:cNvPr id="3" name="内容占位符 2"/>
          <p:cNvSpPr>
            <a:spLocks noGrp="1"/>
          </p:cNvSpPr>
          <p:nvPr>
            <p:ph idx="1"/>
          </p:nvPr>
        </p:nvSpPr>
        <p:spPr/>
        <p:txBody>
          <a:bodyPr/>
          <a:lstStyle/>
          <a:p>
            <a:r>
              <a:rPr lang="en-US" altLang="zh-CN" dirty="0" smtClean="0">
                <a:latin typeface="Candara"/>
                <a:cs typeface="Candara"/>
              </a:rPr>
              <a:t>Select discriminate frequent subgraphs to eliminate the redundancy</a:t>
            </a:r>
          </a:p>
          <a:p>
            <a:r>
              <a:rPr lang="en-US" altLang="zh-CN" dirty="0" err="1" smtClean="0">
                <a:solidFill>
                  <a:srgbClr val="0000FF"/>
                </a:solidFill>
                <a:latin typeface="Candara"/>
                <a:cs typeface="Candara"/>
              </a:rPr>
              <a:t>D</a:t>
            </a:r>
            <a:r>
              <a:rPr lang="en-US" altLang="zh-CN" baseline="-25000" dirty="0" err="1" smtClean="0">
                <a:solidFill>
                  <a:srgbClr val="0000FF"/>
                </a:solidFill>
                <a:latin typeface="Candara"/>
                <a:cs typeface="Candara"/>
              </a:rPr>
              <a:t>x</a:t>
            </a:r>
            <a:r>
              <a:rPr lang="en-US" altLang="zh-CN" dirty="0" smtClean="0">
                <a:solidFill>
                  <a:srgbClr val="0000FF"/>
                </a:solidFill>
                <a:latin typeface="Candara"/>
                <a:cs typeface="Candara"/>
              </a:rPr>
              <a:t>&lt;&lt; </a:t>
            </a:r>
            <a:r>
              <a:rPr lang="en-US" altLang="ko-KR" dirty="0" smtClean="0">
                <a:solidFill>
                  <a:srgbClr val="0000FF"/>
                </a:solidFill>
                <a:latin typeface="Candara"/>
                <a:cs typeface="Candara"/>
              </a:rPr>
              <a:t>∩</a:t>
            </a:r>
            <a:r>
              <a:rPr lang="en-US" altLang="zh-CN" dirty="0" smtClean="0">
                <a:solidFill>
                  <a:srgbClr val="0000FF"/>
                </a:solidFill>
                <a:latin typeface="Candara"/>
                <a:cs typeface="Candara"/>
              </a:rPr>
              <a:t> </a:t>
            </a:r>
            <a:r>
              <a:rPr lang="en-US" altLang="zh-CN" dirty="0" err="1" smtClean="0">
                <a:solidFill>
                  <a:srgbClr val="0000FF"/>
                </a:solidFill>
                <a:latin typeface="Candara"/>
                <a:cs typeface="Candara"/>
              </a:rPr>
              <a:t>D</a:t>
            </a:r>
            <a:r>
              <a:rPr lang="en-US" altLang="zh-CN" baseline="-25000" dirty="0" err="1" smtClean="0">
                <a:solidFill>
                  <a:srgbClr val="0000FF"/>
                </a:solidFill>
                <a:latin typeface="Candara"/>
                <a:cs typeface="Candara"/>
              </a:rPr>
              <a:t>f</a:t>
            </a:r>
            <a:r>
              <a:rPr lang="en-US" altLang="zh-CN" baseline="-25000" dirty="0" smtClean="0">
                <a:solidFill>
                  <a:srgbClr val="0000FF"/>
                </a:solidFill>
                <a:latin typeface="Candara"/>
                <a:cs typeface="Candara"/>
              </a:rPr>
              <a:t> </a:t>
            </a:r>
            <a:r>
              <a:rPr lang="en-US" altLang="zh-CN" dirty="0" smtClean="0">
                <a:solidFill>
                  <a:srgbClr val="0000FF"/>
                </a:solidFill>
                <a:latin typeface="Candara"/>
                <a:cs typeface="Candara"/>
              </a:rPr>
              <a:t>( f)</a:t>
            </a:r>
            <a:endParaRPr lang="zh-CN" altLang="en-US" baseline="-25000" dirty="0">
              <a:solidFill>
                <a:srgbClr val="0000FF"/>
              </a:solidFill>
              <a:latin typeface="Candara"/>
              <a:cs typeface="Candara"/>
            </a:endParaRPr>
          </a:p>
        </p:txBody>
      </p:sp>
      <p:sp>
        <p:nvSpPr>
          <p:cNvPr id="7" name="타원 4"/>
          <p:cNvSpPr/>
          <p:nvPr/>
        </p:nvSpPr>
        <p:spPr bwMode="auto">
          <a:xfrm>
            <a:off x="946499" y="3499909"/>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A</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8" name="타원 5"/>
          <p:cNvSpPr/>
          <p:nvPr/>
        </p:nvSpPr>
        <p:spPr bwMode="auto">
          <a:xfrm>
            <a:off x="1574333" y="3499909"/>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A</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9" name="타원 6"/>
          <p:cNvSpPr/>
          <p:nvPr/>
        </p:nvSpPr>
        <p:spPr bwMode="auto">
          <a:xfrm>
            <a:off x="1259451" y="3931957"/>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10" name="직선 연결선 7"/>
          <p:cNvCxnSpPr>
            <a:stCxn id="7" idx="6"/>
            <a:endCxn id="8" idx="2"/>
          </p:cNvCxnSpPr>
          <p:nvPr/>
        </p:nvCxnSpPr>
        <p:spPr bwMode="auto">
          <a:xfrm>
            <a:off x="1162523" y="3607921"/>
            <a:ext cx="411810" cy="0"/>
          </a:xfrm>
          <a:prstGeom prst="line">
            <a:avLst/>
          </a:prstGeom>
          <a:noFill/>
          <a:ln w="12700" cap="flat" cmpd="sng" algn="ctr">
            <a:solidFill>
              <a:schemeClr val="tx1"/>
            </a:solidFill>
            <a:prstDash val="solid"/>
            <a:round/>
            <a:headEnd type="none" w="med" len="med"/>
            <a:tailEnd type="none"/>
          </a:ln>
          <a:effectLst/>
        </p:spPr>
      </p:cxnSp>
      <p:cxnSp>
        <p:nvCxnSpPr>
          <p:cNvPr id="11" name="직선 연결선 8"/>
          <p:cNvCxnSpPr>
            <a:stCxn id="7" idx="4"/>
            <a:endCxn id="9" idx="1"/>
          </p:cNvCxnSpPr>
          <p:nvPr/>
        </p:nvCxnSpPr>
        <p:spPr bwMode="auto">
          <a:xfrm>
            <a:off x="1054511" y="3715933"/>
            <a:ext cx="236576" cy="247660"/>
          </a:xfrm>
          <a:prstGeom prst="line">
            <a:avLst/>
          </a:prstGeom>
          <a:noFill/>
          <a:ln w="12700" cap="flat" cmpd="sng" algn="ctr">
            <a:solidFill>
              <a:schemeClr val="tx1"/>
            </a:solidFill>
            <a:prstDash val="solid"/>
            <a:round/>
            <a:headEnd type="none" w="med" len="med"/>
            <a:tailEnd type="none"/>
          </a:ln>
          <a:effectLst/>
        </p:spPr>
      </p:cxnSp>
      <p:cxnSp>
        <p:nvCxnSpPr>
          <p:cNvPr id="12" name="직선 연결선 9"/>
          <p:cNvCxnSpPr>
            <a:stCxn id="8" idx="4"/>
            <a:endCxn id="9" idx="7"/>
          </p:cNvCxnSpPr>
          <p:nvPr/>
        </p:nvCxnSpPr>
        <p:spPr bwMode="auto">
          <a:xfrm flipH="1">
            <a:off x="1443839" y="3715933"/>
            <a:ext cx="238506" cy="247660"/>
          </a:xfrm>
          <a:prstGeom prst="line">
            <a:avLst/>
          </a:prstGeom>
          <a:noFill/>
          <a:ln w="12700" cap="flat" cmpd="sng" algn="ctr">
            <a:solidFill>
              <a:schemeClr val="tx1"/>
            </a:solidFill>
            <a:prstDash val="solid"/>
            <a:round/>
            <a:headEnd type="none" w="med" len="med"/>
            <a:tailEnd type="none"/>
          </a:ln>
          <a:effectLst/>
        </p:spPr>
      </p:cxnSp>
      <p:sp>
        <p:nvSpPr>
          <p:cNvPr id="13" name="타원 10"/>
          <p:cNvSpPr/>
          <p:nvPr/>
        </p:nvSpPr>
        <p:spPr bwMode="auto">
          <a:xfrm>
            <a:off x="971681" y="4402248"/>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A</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14" name="타원 11"/>
          <p:cNvSpPr/>
          <p:nvPr/>
        </p:nvSpPr>
        <p:spPr bwMode="auto">
          <a:xfrm>
            <a:off x="1599515" y="4402248"/>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A</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15" name="타원 12"/>
          <p:cNvSpPr/>
          <p:nvPr/>
        </p:nvSpPr>
        <p:spPr bwMode="auto">
          <a:xfrm>
            <a:off x="971681" y="4942308"/>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16" name="직선 연결선 13"/>
          <p:cNvCxnSpPr>
            <a:stCxn id="13" idx="6"/>
            <a:endCxn id="14" idx="2"/>
          </p:cNvCxnSpPr>
          <p:nvPr/>
        </p:nvCxnSpPr>
        <p:spPr bwMode="auto">
          <a:xfrm>
            <a:off x="1187705" y="4510260"/>
            <a:ext cx="411810" cy="0"/>
          </a:xfrm>
          <a:prstGeom prst="line">
            <a:avLst/>
          </a:prstGeom>
          <a:noFill/>
          <a:ln w="12700" cap="flat" cmpd="sng" algn="ctr">
            <a:solidFill>
              <a:schemeClr val="tx1"/>
            </a:solidFill>
            <a:prstDash val="solid"/>
            <a:round/>
            <a:headEnd type="none" w="med" len="med"/>
            <a:tailEnd type="none"/>
          </a:ln>
          <a:effectLst/>
        </p:spPr>
      </p:cxnSp>
      <p:sp>
        <p:nvSpPr>
          <p:cNvPr id="17" name="타원 14"/>
          <p:cNvSpPr/>
          <p:nvPr/>
        </p:nvSpPr>
        <p:spPr bwMode="auto">
          <a:xfrm>
            <a:off x="1599515" y="4942308"/>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18" name="직선 연결선 15"/>
          <p:cNvCxnSpPr>
            <a:stCxn id="13" idx="4"/>
            <a:endCxn id="15" idx="0"/>
          </p:cNvCxnSpPr>
          <p:nvPr/>
        </p:nvCxnSpPr>
        <p:spPr bwMode="auto">
          <a:xfrm>
            <a:off x="1079693" y="4618272"/>
            <a:ext cx="0" cy="324036"/>
          </a:xfrm>
          <a:prstGeom prst="line">
            <a:avLst/>
          </a:prstGeom>
          <a:noFill/>
          <a:ln w="12700" cap="flat" cmpd="sng" algn="ctr">
            <a:solidFill>
              <a:schemeClr val="tx1"/>
            </a:solidFill>
            <a:prstDash val="solid"/>
            <a:round/>
            <a:headEnd type="none" w="med" len="med"/>
            <a:tailEnd type="none"/>
          </a:ln>
          <a:effectLst/>
        </p:spPr>
      </p:cxnSp>
      <p:cxnSp>
        <p:nvCxnSpPr>
          <p:cNvPr id="19" name="직선 연결선 16"/>
          <p:cNvCxnSpPr>
            <a:stCxn id="15" idx="6"/>
            <a:endCxn id="17" idx="2"/>
          </p:cNvCxnSpPr>
          <p:nvPr/>
        </p:nvCxnSpPr>
        <p:spPr bwMode="auto">
          <a:xfrm>
            <a:off x="1187705" y="5050320"/>
            <a:ext cx="411810" cy="0"/>
          </a:xfrm>
          <a:prstGeom prst="line">
            <a:avLst/>
          </a:prstGeom>
          <a:noFill/>
          <a:ln w="12700" cap="flat" cmpd="sng" algn="ctr">
            <a:solidFill>
              <a:schemeClr val="tx1"/>
            </a:solidFill>
            <a:prstDash val="solid"/>
            <a:round/>
            <a:headEnd type="none" w="med" len="med"/>
            <a:tailEnd type="none"/>
          </a:ln>
          <a:effectLst/>
        </p:spPr>
      </p:cxnSp>
      <p:sp>
        <p:nvSpPr>
          <p:cNvPr id="20" name="타원 17"/>
          <p:cNvSpPr/>
          <p:nvPr/>
        </p:nvSpPr>
        <p:spPr bwMode="auto">
          <a:xfrm>
            <a:off x="2602683" y="3430140"/>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A</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21" name="타원 18"/>
          <p:cNvSpPr/>
          <p:nvPr/>
        </p:nvSpPr>
        <p:spPr bwMode="auto">
          <a:xfrm>
            <a:off x="3230517" y="3430140"/>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A</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22" name="타원 19"/>
          <p:cNvSpPr/>
          <p:nvPr/>
        </p:nvSpPr>
        <p:spPr bwMode="auto">
          <a:xfrm>
            <a:off x="3225573" y="4042208"/>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23" name="직선 연결선 20"/>
          <p:cNvCxnSpPr>
            <a:stCxn id="20" idx="6"/>
            <a:endCxn id="21" idx="2"/>
          </p:cNvCxnSpPr>
          <p:nvPr/>
        </p:nvCxnSpPr>
        <p:spPr bwMode="auto">
          <a:xfrm>
            <a:off x="2818707" y="3538152"/>
            <a:ext cx="411810" cy="0"/>
          </a:xfrm>
          <a:prstGeom prst="line">
            <a:avLst/>
          </a:prstGeom>
          <a:noFill/>
          <a:ln w="12700" cap="flat" cmpd="sng" algn="ctr">
            <a:solidFill>
              <a:schemeClr val="tx1"/>
            </a:solidFill>
            <a:prstDash val="solid"/>
            <a:round/>
            <a:headEnd type="none" w="med" len="med"/>
            <a:tailEnd type="none"/>
          </a:ln>
          <a:effectLst/>
        </p:spPr>
      </p:cxnSp>
      <p:sp>
        <p:nvSpPr>
          <p:cNvPr id="24" name="타원 21"/>
          <p:cNvSpPr/>
          <p:nvPr/>
        </p:nvSpPr>
        <p:spPr bwMode="auto">
          <a:xfrm>
            <a:off x="3853407" y="4042208"/>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25" name="직선 연결선 22"/>
          <p:cNvCxnSpPr>
            <a:stCxn id="22" idx="6"/>
            <a:endCxn id="24" idx="2"/>
          </p:cNvCxnSpPr>
          <p:nvPr/>
        </p:nvCxnSpPr>
        <p:spPr bwMode="auto">
          <a:xfrm>
            <a:off x="3441597" y="4150220"/>
            <a:ext cx="411810" cy="0"/>
          </a:xfrm>
          <a:prstGeom prst="line">
            <a:avLst/>
          </a:prstGeom>
          <a:noFill/>
          <a:ln w="12700" cap="flat" cmpd="sng" algn="ctr">
            <a:solidFill>
              <a:schemeClr val="tx1"/>
            </a:solidFill>
            <a:prstDash val="solid"/>
            <a:round/>
            <a:headEnd type="none" w="med" len="med"/>
            <a:tailEnd type="none"/>
          </a:ln>
          <a:effectLst/>
        </p:spPr>
      </p:cxnSp>
      <p:cxnSp>
        <p:nvCxnSpPr>
          <p:cNvPr id="26" name="직선 연결선 23"/>
          <p:cNvCxnSpPr>
            <a:stCxn id="21" idx="4"/>
            <a:endCxn id="22" idx="0"/>
          </p:cNvCxnSpPr>
          <p:nvPr/>
        </p:nvCxnSpPr>
        <p:spPr bwMode="auto">
          <a:xfrm flipH="1">
            <a:off x="3333585" y="3646164"/>
            <a:ext cx="4944" cy="396044"/>
          </a:xfrm>
          <a:prstGeom prst="line">
            <a:avLst/>
          </a:prstGeom>
          <a:noFill/>
          <a:ln w="12700" cap="flat" cmpd="sng" algn="ctr">
            <a:solidFill>
              <a:schemeClr val="tx1"/>
            </a:solidFill>
            <a:prstDash val="solid"/>
            <a:round/>
            <a:headEnd type="none" w="med" len="med"/>
            <a:tailEnd type="none"/>
          </a:ln>
          <a:effectLst/>
        </p:spPr>
      </p:cxnSp>
      <p:cxnSp>
        <p:nvCxnSpPr>
          <p:cNvPr id="27" name="직선 연결선 24"/>
          <p:cNvCxnSpPr>
            <a:stCxn id="21" idx="5"/>
            <a:endCxn id="24" idx="1"/>
          </p:cNvCxnSpPr>
          <p:nvPr/>
        </p:nvCxnSpPr>
        <p:spPr bwMode="auto">
          <a:xfrm>
            <a:off x="3414905" y="3614528"/>
            <a:ext cx="470138" cy="459316"/>
          </a:xfrm>
          <a:prstGeom prst="line">
            <a:avLst/>
          </a:prstGeom>
          <a:noFill/>
          <a:ln w="12700" cap="flat" cmpd="sng" algn="ctr">
            <a:solidFill>
              <a:schemeClr val="tx1"/>
            </a:solidFill>
            <a:prstDash val="solid"/>
            <a:round/>
            <a:headEnd type="none" w="med" len="med"/>
            <a:tailEnd type="none"/>
          </a:ln>
          <a:effectLst/>
        </p:spPr>
      </p:cxnSp>
      <p:sp>
        <p:nvSpPr>
          <p:cNvPr id="28" name="타원 25"/>
          <p:cNvSpPr/>
          <p:nvPr/>
        </p:nvSpPr>
        <p:spPr bwMode="auto">
          <a:xfrm>
            <a:off x="5083258" y="3860415"/>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A</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29" name="타원 26"/>
          <p:cNvSpPr/>
          <p:nvPr/>
        </p:nvSpPr>
        <p:spPr bwMode="auto">
          <a:xfrm>
            <a:off x="5443298" y="3860415"/>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A</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30" name="직선 연결선 27"/>
          <p:cNvCxnSpPr>
            <a:stCxn id="28" idx="6"/>
            <a:endCxn id="29" idx="2"/>
          </p:cNvCxnSpPr>
          <p:nvPr/>
        </p:nvCxnSpPr>
        <p:spPr bwMode="auto">
          <a:xfrm>
            <a:off x="5299282" y="3968427"/>
            <a:ext cx="144016" cy="0"/>
          </a:xfrm>
          <a:prstGeom prst="line">
            <a:avLst/>
          </a:prstGeom>
          <a:noFill/>
          <a:ln w="12700" cap="flat" cmpd="sng" algn="ctr">
            <a:solidFill>
              <a:schemeClr val="tx1"/>
            </a:solidFill>
            <a:prstDash val="solid"/>
            <a:round/>
            <a:headEnd type="none" w="med" len="med"/>
            <a:tailEnd type="none"/>
          </a:ln>
          <a:effectLst/>
        </p:spPr>
      </p:cxnSp>
      <p:sp>
        <p:nvSpPr>
          <p:cNvPr id="31" name="타원 28"/>
          <p:cNvSpPr/>
          <p:nvPr/>
        </p:nvSpPr>
        <p:spPr bwMode="auto">
          <a:xfrm>
            <a:off x="5803338" y="3860415"/>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32" name="직선 연결선 29"/>
          <p:cNvCxnSpPr>
            <a:stCxn id="29" idx="6"/>
            <a:endCxn id="31" idx="2"/>
          </p:cNvCxnSpPr>
          <p:nvPr/>
        </p:nvCxnSpPr>
        <p:spPr bwMode="auto">
          <a:xfrm>
            <a:off x="5659322" y="3968427"/>
            <a:ext cx="144016" cy="0"/>
          </a:xfrm>
          <a:prstGeom prst="line">
            <a:avLst/>
          </a:prstGeom>
          <a:noFill/>
          <a:ln w="12700" cap="flat" cmpd="sng" algn="ctr">
            <a:solidFill>
              <a:schemeClr val="tx1"/>
            </a:solidFill>
            <a:prstDash val="solid"/>
            <a:round/>
            <a:headEnd type="none" w="med" len="med"/>
            <a:tailEnd type="none"/>
          </a:ln>
          <a:effectLst/>
        </p:spPr>
      </p:cxnSp>
      <p:sp>
        <p:nvSpPr>
          <p:cNvPr id="33" name="타원 30"/>
          <p:cNvSpPr/>
          <p:nvPr/>
        </p:nvSpPr>
        <p:spPr bwMode="auto">
          <a:xfrm>
            <a:off x="5083258" y="465427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A</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34" name="타원 31"/>
          <p:cNvSpPr/>
          <p:nvPr/>
        </p:nvSpPr>
        <p:spPr bwMode="auto">
          <a:xfrm>
            <a:off x="5443298" y="465427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35" name="직선 연결선 32"/>
          <p:cNvCxnSpPr>
            <a:stCxn id="33" idx="6"/>
            <a:endCxn id="34" idx="2"/>
          </p:cNvCxnSpPr>
          <p:nvPr/>
        </p:nvCxnSpPr>
        <p:spPr bwMode="auto">
          <a:xfrm>
            <a:off x="5299282" y="4762288"/>
            <a:ext cx="144016" cy="0"/>
          </a:xfrm>
          <a:prstGeom prst="line">
            <a:avLst/>
          </a:prstGeom>
          <a:noFill/>
          <a:ln w="12700" cap="flat" cmpd="sng" algn="ctr">
            <a:solidFill>
              <a:schemeClr val="tx1"/>
            </a:solidFill>
            <a:prstDash val="solid"/>
            <a:round/>
            <a:headEnd type="none" w="med" len="med"/>
            <a:tailEnd type="none"/>
          </a:ln>
          <a:effectLst/>
        </p:spPr>
      </p:cxnSp>
      <p:sp>
        <p:nvSpPr>
          <p:cNvPr id="36" name="타원 33"/>
          <p:cNvSpPr/>
          <p:nvPr/>
        </p:nvSpPr>
        <p:spPr bwMode="auto">
          <a:xfrm>
            <a:off x="5803338" y="465427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37" name="직선 연결선 34"/>
          <p:cNvCxnSpPr>
            <a:stCxn id="34" idx="6"/>
            <a:endCxn id="36" idx="2"/>
          </p:cNvCxnSpPr>
          <p:nvPr/>
        </p:nvCxnSpPr>
        <p:spPr bwMode="auto">
          <a:xfrm>
            <a:off x="5659322" y="4762288"/>
            <a:ext cx="144016" cy="0"/>
          </a:xfrm>
          <a:prstGeom prst="line">
            <a:avLst/>
          </a:prstGeom>
          <a:noFill/>
          <a:ln w="12700" cap="flat" cmpd="sng" algn="ctr">
            <a:solidFill>
              <a:schemeClr val="tx1"/>
            </a:solidFill>
            <a:prstDash val="solid"/>
            <a:round/>
            <a:headEnd type="none" w="med" len="med"/>
            <a:tailEnd type="none"/>
          </a:ln>
          <a:effectLst/>
        </p:spPr>
      </p:cxnSp>
      <p:sp>
        <p:nvSpPr>
          <p:cNvPr id="38" name="타원 45"/>
          <p:cNvSpPr/>
          <p:nvPr/>
        </p:nvSpPr>
        <p:spPr bwMode="auto">
          <a:xfrm>
            <a:off x="7224798" y="3908731"/>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A</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39" name="타원 46"/>
          <p:cNvSpPr/>
          <p:nvPr/>
        </p:nvSpPr>
        <p:spPr bwMode="auto">
          <a:xfrm>
            <a:off x="7643243" y="3908731"/>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40" name="직선 연결선 47"/>
          <p:cNvCxnSpPr>
            <a:stCxn id="38" idx="6"/>
            <a:endCxn id="39" idx="2"/>
          </p:cNvCxnSpPr>
          <p:nvPr/>
        </p:nvCxnSpPr>
        <p:spPr bwMode="auto">
          <a:xfrm>
            <a:off x="7440822" y="4016743"/>
            <a:ext cx="202421" cy="0"/>
          </a:xfrm>
          <a:prstGeom prst="line">
            <a:avLst/>
          </a:prstGeom>
          <a:noFill/>
          <a:ln w="12700" cap="flat" cmpd="sng" algn="ctr">
            <a:solidFill>
              <a:schemeClr val="tx1"/>
            </a:solidFill>
            <a:prstDash val="solid"/>
            <a:round/>
            <a:headEnd type="none" w="med" len="med"/>
            <a:tailEnd type="none"/>
          </a:ln>
          <a:effectLst/>
        </p:spPr>
      </p:cxnSp>
      <p:sp>
        <p:nvSpPr>
          <p:cNvPr id="41" name="타원 48"/>
          <p:cNvSpPr/>
          <p:nvPr/>
        </p:nvSpPr>
        <p:spPr bwMode="auto">
          <a:xfrm>
            <a:off x="7643243" y="427983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42" name="직선 연결선 49"/>
          <p:cNvCxnSpPr>
            <a:stCxn id="39" idx="4"/>
            <a:endCxn id="41" idx="0"/>
          </p:cNvCxnSpPr>
          <p:nvPr/>
        </p:nvCxnSpPr>
        <p:spPr bwMode="auto">
          <a:xfrm>
            <a:off x="7751255" y="4124755"/>
            <a:ext cx="0" cy="155081"/>
          </a:xfrm>
          <a:prstGeom prst="line">
            <a:avLst/>
          </a:prstGeom>
          <a:noFill/>
          <a:ln w="12700" cap="flat" cmpd="sng" algn="ctr">
            <a:solidFill>
              <a:schemeClr val="tx1"/>
            </a:solidFill>
            <a:prstDash val="solid"/>
            <a:round/>
            <a:headEnd type="none" w="med" len="med"/>
            <a:tailEnd type="none"/>
          </a:ln>
          <a:effectLst/>
        </p:spPr>
      </p:cxnSp>
      <p:sp>
        <p:nvSpPr>
          <p:cNvPr id="43" name="타원 50"/>
          <p:cNvSpPr/>
          <p:nvPr/>
        </p:nvSpPr>
        <p:spPr bwMode="auto">
          <a:xfrm>
            <a:off x="6851155" y="3908731"/>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A</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44" name="직선 연결선 51"/>
          <p:cNvCxnSpPr>
            <a:stCxn id="43" idx="6"/>
            <a:endCxn id="38" idx="2"/>
          </p:cNvCxnSpPr>
          <p:nvPr/>
        </p:nvCxnSpPr>
        <p:spPr bwMode="auto">
          <a:xfrm>
            <a:off x="7067179" y="4016743"/>
            <a:ext cx="157619" cy="0"/>
          </a:xfrm>
          <a:prstGeom prst="line">
            <a:avLst/>
          </a:prstGeom>
          <a:noFill/>
          <a:ln w="12700" cap="flat" cmpd="sng" algn="ctr">
            <a:solidFill>
              <a:schemeClr val="tx1"/>
            </a:solidFill>
            <a:prstDash val="solid"/>
            <a:round/>
            <a:headEnd type="none" w="med" len="med"/>
            <a:tailEnd type="none"/>
          </a:ln>
          <a:effectLst/>
        </p:spPr>
      </p:cxnSp>
      <p:sp>
        <p:nvSpPr>
          <p:cNvPr id="45" name="TextBox 44"/>
          <p:cNvSpPr txBox="1"/>
          <p:nvPr/>
        </p:nvSpPr>
        <p:spPr>
          <a:xfrm>
            <a:off x="5050955" y="3286124"/>
            <a:ext cx="799618" cy="369332"/>
          </a:xfrm>
          <a:prstGeom prst="rect">
            <a:avLst/>
          </a:prstGeom>
          <a:noFill/>
        </p:spPr>
        <p:txBody>
          <a:bodyPr wrap="none" rtlCol="0">
            <a:spAutoFit/>
          </a:bodyPr>
          <a:lstStyle/>
          <a:p>
            <a:r>
              <a:rPr lang="en-US" altLang="ko-KR" dirty="0" smtClean="0">
                <a:latin typeface="Candara"/>
                <a:cs typeface="Candara"/>
              </a:rPr>
              <a:t>Size=2</a:t>
            </a:r>
            <a:endParaRPr lang="ko-KR" altLang="en-US" dirty="0">
              <a:latin typeface="Candara"/>
              <a:cs typeface="Candara"/>
            </a:endParaRPr>
          </a:p>
        </p:txBody>
      </p:sp>
      <p:sp>
        <p:nvSpPr>
          <p:cNvPr id="46" name="TextBox 45"/>
          <p:cNvSpPr txBox="1"/>
          <p:nvPr/>
        </p:nvSpPr>
        <p:spPr>
          <a:xfrm>
            <a:off x="6864758" y="3348840"/>
            <a:ext cx="805141" cy="369332"/>
          </a:xfrm>
          <a:prstGeom prst="rect">
            <a:avLst/>
          </a:prstGeom>
          <a:noFill/>
        </p:spPr>
        <p:txBody>
          <a:bodyPr wrap="none" rtlCol="0">
            <a:spAutoFit/>
          </a:bodyPr>
          <a:lstStyle/>
          <a:p>
            <a:r>
              <a:rPr lang="en-US" altLang="ko-KR" dirty="0" smtClean="0">
                <a:latin typeface="Candara"/>
                <a:cs typeface="Candara"/>
              </a:rPr>
              <a:t>Size=3</a:t>
            </a:r>
            <a:endParaRPr lang="ko-KR" altLang="en-US" dirty="0">
              <a:latin typeface="Candara"/>
              <a:cs typeface="Candara"/>
            </a:endParaRPr>
          </a:p>
        </p:txBody>
      </p:sp>
      <p:cxnSp>
        <p:nvCxnSpPr>
          <p:cNvPr id="47" name="직선 연결선 88"/>
          <p:cNvCxnSpPr/>
          <p:nvPr/>
        </p:nvCxnSpPr>
        <p:spPr bwMode="auto">
          <a:xfrm>
            <a:off x="6347099" y="3358132"/>
            <a:ext cx="0" cy="1854206"/>
          </a:xfrm>
          <a:prstGeom prst="line">
            <a:avLst/>
          </a:prstGeom>
          <a:noFill/>
          <a:ln w="12700" cap="flat" cmpd="sng" algn="ctr">
            <a:solidFill>
              <a:schemeClr val="accent2">
                <a:lumMod val="75000"/>
              </a:schemeClr>
            </a:solidFill>
            <a:prstDash val="solid"/>
            <a:round/>
            <a:headEnd type="none" w="med" len="med"/>
            <a:tailEnd type="none"/>
          </a:ln>
          <a:effectLst/>
        </p:spPr>
      </p:cxnSp>
      <p:sp>
        <p:nvSpPr>
          <p:cNvPr id="48" name="TextBox 47"/>
          <p:cNvSpPr txBox="1"/>
          <p:nvPr/>
        </p:nvSpPr>
        <p:spPr>
          <a:xfrm>
            <a:off x="4618741" y="4087504"/>
            <a:ext cx="1508045" cy="369332"/>
          </a:xfrm>
          <a:prstGeom prst="rect">
            <a:avLst/>
          </a:prstGeom>
          <a:noFill/>
        </p:spPr>
        <p:txBody>
          <a:bodyPr wrap="none" rtlCol="0">
            <a:spAutoFit/>
          </a:bodyPr>
          <a:lstStyle/>
          <a:p>
            <a:r>
              <a:rPr lang="en-US" altLang="ko-KR" dirty="0" smtClean="0">
                <a:latin typeface="Candara"/>
                <a:cs typeface="Candara"/>
              </a:rPr>
              <a:t>D</a:t>
            </a:r>
            <a:r>
              <a:rPr lang="en-US" altLang="ko-KR" baseline="-25000" dirty="0" smtClean="0">
                <a:latin typeface="Candara"/>
                <a:cs typeface="Candara"/>
              </a:rPr>
              <a:t>f1</a:t>
            </a:r>
            <a:r>
              <a:rPr lang="en-US" altLang="ko-KR" dirty="0" smtClean="0">
                <a:latin typeface="Candara"/>
                <a:cs typeface="Candara"/>
              </a:rPr>
              <a:t>={g</a:t>
            </a:r>
            <a:r>
              <a:rPr lang="en-US" altLang="ko-KR" baseline="-25000" dirty="0" smtClean="0">
                <a:latin typeface="Candara"/>
                <a:cs typeface="Candara"/>
              </a:rPr>
              <a:t>1</a:t>
            </a:r>
            <a:r>
              <a:rPr lang="en-US" altLang="ko-KR" dirty="0" smtClean="0">
                <a:latin typeface="Candara"/>
                <a:cs typeface="Candara"/>
              </a:rPr>
              <a:t>, g</a:t>
            </a:r>
            <a:r>
              <a:rPr lang="en-US" altLang="ko-KR" baseline="-25000" dirty="0" smtClean="0">
                <a:latin typeface="Candara"/>
                <a:cs typeface="Candara"/>
              </a:rPr>
              <a:t>2</a:t>
            </a:r>
            <a:r>
              <a:rPr lang="en-US" altLang="ko-KR" dirty="0" smtClean="0">
                <a:latin typeface="Candara"/>
                <a:cs typeface="Candara"/>
              </a:rPr>
              <a:t>, g</a:t>
            </a:r>
            <a:r>
              <a:rPr lang="en-US" altLang="ko-KR" baseline="-25000" dirty="0" smtClean="0">
                <a:latin typeface="Candara"/>
                <a:cs typeface="Candara"/>
              </a:rPr>
              <a:t>3</a:t>
            </a:r>
            <a:r>
              <a:rPr lang="en-US" altLang="ko-KR" dirty="0" smtClean="0">
                <a:latin typeface="Candara"/>
                <a:cs typeface="Candara"/>
              </a:rPr>
              <a:t>}</a:t>
            </a:r>
            <a:endParaRPr lang="ko-KR" altLang="en-US" dirty="0">
              <a:latin typeface="Candara"/>
              <a:cs typeface="Candara"/>
            </a:endParaRPr>
          </a:p>
        </p:txBody>
      </p:sp>
      <p:sp>
        <p:nvSpPr>
          <p:cNvPr id="49" name="TextBox 48"/>
          <p:cNvSpPr txBox="1"/>
          <p:nvPr/>
        </p:nvSpPr>
        <p:spPr>
          <a:xfrm>
            <a:off x="4618907" y="4870300"/>
            <a:ext cx="1553580" cy="369332"/>
          </a:xfrm>
          <a:prstGeom prst="rect">
            <a:avLst/>
          </a:prstGeom>
          <a:noFill/>
        </p:spPr>
        <p:txBody>
          <a:bodyPr wrap="none" rtlCol="0">
            <a:spAutoFit/>
          </a:bodyPr>
          <a:lstStyle/>
          <a:p>
            <a:r>
              <a:rPr lang="en-US" altLang="ko-KR" dirty="0" smtClean="0">
                <a:latin typeface="Candara"/>
                <a:cs typeface="Candara"/>
              </a:rPr>
              <a:t>D</a:t>
            </a:r>
            <a:r>
              <a:rPr lang="en-US" altLang="ko-KR" baseline="-25000" dirty="0" smtClean="0">
                <a:latin typeface="Candara"/>
                <a:cs typeface="Candara"/>
              </a:rPr>
              <a:t>f2</a:t>
            </a:r>
            <a:r>
              <a:rPr lang="en-US" altLang="ko-KR" dirty="0" smtClean="0">
                <a:latin typeface="Candara"/>
                <a:cs typeface="Candara"/>
              </a:rPr>
              <a:t>={g</a:t>
            </a:r>
            <a:r>
              <a:rPr lang="en-US" altLang="ko-KR" baseline="-25000" dirty="0" smtClean="0">
                <a:latin typeface="Candara"/>
                <a:cs typeface="Candara"/>
              </a:rPr>
              <a:t>2</a:t>
            </a:r>
            <a:r>
              <a:rPr lang="en-US" altLang="ko-KR" dirty="0" smtClean="0">
                <a:latin typeface="Candara"/>
                <a:cs typeface="Candara"/>
              </a:rPr>
              <a:t>, g</a:t>
            </a:r>
            <a:r>
              <a:rPr lang="en-US" altLang="ko-KR" baseline="-25000" dirty="0" smtClean="0">
                <a:latin typeface="Candara"/>
                <a:cs typeface="Candara"/>
              </a:rPr>
              <a:t>3</a:t>
            </a:r>
            <a:r>
              <a:rPr lang="en-US" altLang="ko-KR" dirty="0" smtClean="0">
                <a:latin typeface="Candara"/>
                <a:cs typeface="Candara"/>
              </a:rPr>
              <a:t>, g</a:t>
            </a:r>
            <a:r>
              <a:rPr lang="en-US" altLang="ko-KR" baseline="-25000" dirty="0" smtClean="0">
                <a:latin typeface="Candara"/>
                <a:cs typeface="Candara"/>
              </a:rPr>
              <a:t>4</a:t>
            </a:r>
            <a:r>
              <a:rPr lang="en-US" altLang="ko-KR" dirty="0" smtClean="0">
                <a:latin typeface="Candara"/>
                <a:cs typeface="Candara"/>
              </a:rPr>
              <a:t>}</a:t>
            </a:r>
            <a:endParaRPr lang="ko-KR" altLang="en-US" dirty="0">
              <a:latin typeface="Candara"/>
              <a:cs typeface="Candara"/>
            </a:endParaRPr>
          </a:p>
        </p:txBody>
      </p:sp>
      <p:sp>
        <p:nvSpPr>
          <p:cNvPr id="50" name="TextBox 49"/>
          <p:cNvSpPr txBox="1"/>
          <p:nvPr/>
        </p:nvSpPr>
        <p:spPr>
          <a:xfrm>
            <a:off x="6419107" y="4572976"/>
            <a:ext cx="2050636" cy="369332"/>
          </a:xfrm>
          <a:prstGeom prst="rect">
            <a:avLst/>
          </a:prstGeom>
          <a:noFill/>
        </p:spPr>
        <p:txBody>
          <a:bodyPr wrap="none" rtlCol="0">
            <a:spAutoFit/>
          </a:bodyPr>
          <a:lstStyle/>
          <a:p>
            <a:r>
              <a:rPr lang="en-US" altLang="ko-KR" dirty="0" smtClean="0">
                <a:solidFill>
                  <a:srgbClr val="0000FF"/>
                </a:solidFill>
                <a:latin typeface="Candara"/>
                <a:cs typeface="Candara"/>
              </a:rPr>
              <a:t>D</a:t>
            </a:r>
            <a:r>
              <a:rPr lang="en-US" altLang="ko-KR" baseline="-25000" dirty="0" smtClean="0">
                <a:solidFill>
                  <a:srgbClr val="0000FF"/>
                </a:solidFill>
                <a:latin typeface="Candara"/>
                <a:cs typeface="Candara"/>
              </a:rPr>
              <a:t>f3</a:t>
            </a:r>
            <a:r>
              <a:rPr lang="en-US" altLang="ko-KR" dirty="0" smtClean="0">
                <a:solidFill>
                  <a:srgbClr val="0000FF"/>
                </a:solidFill>
                <a:latin typeface="Candara"/>
                <a:cs typeface="Candara"/>
              </a:rPr>
              <a:t>={g</a:t>
            </a:r>
            <a:r>
              <a:rPr lang="en-US" altLang="ko-KR" baseline="-25000" dirty="0" smtClean="0">
                <a:solidFill>
                  <a:srgbClr val="0000FF"/>
                </a:solidFill>
                <a:latin typeface="Candara"/>
                <a:cs typeface="Candara"/>
              </a:rPr>
              <a:t>2</a:t>
            </a:r>
            <a:r>
              <a:rPr lang="en-US" altLang="ko-KR" dirty="0" smtClean="0">
                <a:solidFill>
                  <a:srgbClr val="0000FF"/>
                </a:solidFill>
                <a:latin typeface="Candara"/>
                <a:cs typeface="Candara"/>
              </a:rPr>
              <a:t>, g</a:t>
            </a:r>
            <a:r>
              <a:rPr lang="en-US" altLang="ko-KR" baseline="-25000" dirty="0" smtClean="0">
                <a:solidFill>
                  <a:srgbClr val="0000FF"/>
                </a:solidFill>
                <a:latin typeface="Candara"/>
                <a:cs typeface="Candara"/>
              </a:rPr>
              <a:t>3</a:t>
            </a:r>
            <a:r>
              <a:rPr lang="en-US" altLang="ko-KR" dirty="0" smtClean="0">
                <a:solidFill>
                  <a:srgbClr val="0000FF"/>
                </a:solidFill>
                <a:latin typeface="Candara"/>
                <a:cs typeface="Candara"/>
              </a:rPr>
              <a:t>}=D</a:t>
            </a:r>
            <a:r>
              <a:rPr lang="en-US" altLang="ko-KR" baseline="-25000" dirty="0" smtClean="0">
                <a:solidFill>
                  <a:srgbClr val="0000FF"/>
                </a:solidFill>
                <a:latin typeface="Candara"/>
                <a:cs typeface="Candara"/>
              </a:rPr>
              <a:t>f1</a:t>
            </a:r>
            <a:r>
              <a:rPr lang="en-US" altLang="ko-KR" dirty="0" smtClean="0">
                <a:solidFill>
                  <a:srgbClr val="0000FF"/>
                </a:solidFill>
                <a:latin typeface="Candara"/>
                <a:cs typeface="Candara"/>
              </a:rPr>
              <a:t>∩D</a:t>
            </a:r>
            <a:r>
              <a:rPr lang="en-US" altLang="ko-KR" baseline="-25000" dirty="0" smtClean="0">
                <a:solidFill>
                  <a:srgbClr val="0000FF"/>
                </a:solidFill>
                <a:latin typeface="Candara"/>
                <a:cs typeface="Candara"/>
              </a:rPr>
              <a:t>f2</a:t>
            </a:r>
            <a:endParaRPr lang="ko-KR" altLang="en-US" baseline="-25000" dirty="0">
              <a:solidFill>
                <a:srgbClr val="0000FF"/>
              </a:solidFill>
              <a:latin typeface="Candara"/>
              <a:cs typeface="Candara"/>
            </a:endParaRPr>
          </a:p>
        </p:txBody>
      </p:sp>
      <p:sp>
        <p:nvSpPr>
          <p:cNvPr id="51" name="TextBox 50"/>
          <p:cNvSpPr txBox="1"/>
          <p:nvPr/>
        </p:nvSpPr>
        <p:spPr>
          <a:xfrm>
            <a:off x="4618907" y="3780888"/>
            <a:ext cx="316688" cy="369332"/>
          </a:xfrm>
          <a:prstGeom prst="rect">
            <a:avLst/>
          </a:prstGeom>
          <a:noFill/>
        </p:spPr>
        <p:txBody>
          <a:bodyPr wrap="none" rtlCol="0">
            <a:spAutoFit/>
          </a:bodyPr>
          <a:lstStyle/>
          <a:p>
            <a:r>
              <a:rPr lang="en-US" altLang="ko-KR" dirty="0" smtClean="0">
                <a:latin typeface="Candara"/>
                <a:cs typeface="Candara"/>
              </a:rPr>
              <a:t>f</a:t>
            </a:r>
            <a:r>
              <a:rPr lang="en-US" altLang="ko-KR" baseline="-25000" dirty="0" smtClean="0">
                <a:latin typeface="Candara"/>
                <a:cs typeface="Candara"/>
              </a:rPr>
              <a:t>1</a:t>
            </a:r>
            <a:endParaRPr lang="ko-KR" altLang="en-US" baseline="-25000" dirty="0">
              <a:latin typeface="Candara"/>
              <a:cs typeface="Candara"/>
            </a:endParaRPr>
          </a:p>
        </p:txBody>
      </p:sp>
      <p:sp>
        <p:nvSpPr>
          <p:cNvPr id="52" name="TextBox 51"/>
          <p:cNvSpPr txBox="1"/>
          <p:nvPr/>
        </p:nvSpPr>
        <p:spPr>
          <a:xfrm>
            <a:off x="4618907" y="4500968"/>
            <a:ext cx="333746" cy="369332"/>
          </a:xfrm>
          <a:prstGeom prst="rect">
            <a:avLst/>
          </a:prstGeom>
          <a:noFill/>
        </p:spPr>
        <p:txBody>
          <a:bodyPr wrap="none" rtlCol="0">
            <a:spAutoFit/>
          </a:bodyPr>
          <a:lstStyle/>
          <a:p>
            <a:r>
              <a:rPr lang="en-US" altLang="ko-KR" dirty="0" smtClean="0">
                <a:latin typeface="Candara"/>
                <a:cs typeface="Candara"/>
              </a:rPr>
              <a:t>f</a:t>
            </a:r>
            <a:r>
              <a:rPr lang="en-US" altLang="ko-KR" baseline="-25000" dirty="0" smtClean="0">
                <a:latin typeface="Candara"/>
                <a:cs typeface="Candara"/>
              </a:rPr>
              <a:t>2</a:t>
            </a:r>
            <a:endParaRPr lang="ko-KR" altLang="en-US" baseline="-25000" dirty="0">
              <a:latin typeface="Candara"/>
              <a:cs typeface="Candara"/>
            </a:endParaRPr>
          </a:p>
        </p:txBody>
      </p:sp>
      <p:sp>
        <p:nvSpPr>
          <p:cNvPr id="53" name="TextBox 52"/>
          <p:cNvSpPr txBox="1"/>
          <p:nvPr/>
        </p:nvSpPr>
        <p:spPr>
          <a:xfrm>
            <a:off x="6419107" y="3780888"/>
            <a:ext cx="337653" cy="369332"/>
          </a:xfrm>
          <a:prstGeom prst="rect">
            <a:avLst/>
          </a:prstGeom>
          <a:noFill/>
        </p:spPr>
        <p:txBody>
          <a:bodyPr wrap="none" rtlCol="0">
            <a:spAutoFit/>
          </a:bodyPr>
          <a:lstStyle/>
          <a:p>
            <a:r>
              <a:rPr lang="en-US" altLang="ko-KR" dirty="0" smtClean="0">
                <a:latin typeface="Candara"/>
                <a:cs typeface="Candara"/>
              </a:rPr>
              <a:t>f</a:t>
            </a:r>
            <a:r>
              <a:rPr lang="en-US" altLang="ko-KR" baseline="-25000" dirty="0" smtClean="0">
                <a:latin typeface="Candara"/>
                <a:cs typeface="Candara"/>
              </a:rPr>
              <a:t>3</a:t>
            </a:r>
            <a:endParaRPr lang="ko-KR" altLang="en-US" baseline="-25000" dirty="0">
              <a:latin typeface="Candara"/>
              <a:cs typeface="Candara"/>
            </a:endParaRPr>
          </a:p>
        </p:txBody>
      </p:sp>
      <p:sp>
        <p:nvSpPr>
          <p:cNvPr id="54" name="TextBox 53"/>
          <p:cNvSpPr txBox="1"/>
          <p:nvPr/>
        </p:nvSpPr>
        <p:spPr>
          <a:xfrm>
            <a:off x="586459" y="3556154"/>
            <a:ext cx="363013" cy="369332"/>
          </a:xfrm>
          <a:prstGeom prst="rect">
            <a:avLst/>
          </a:prstGeom>
          <a:noFill/>
        </p:spPr>
        <p:txBody>
          <a:bodyPr wrap="none" rtlCol="0">
            <a:spAutoFit/>
          </a:bodyPr>
          <a:lstStyle/>
          <a:p>
            <a:r>
              <a:rPr lang="en-US" altLang="ko-KR" dirty="0" smtClean="0">
                <a:latin typeface="Candara"/>
                <a:cs typeface="Candara"/>
              </a:rPr>
              <a:t>g</a:t>
            </a:r>
            <a:r>
              <a:rPr lang="en-US" altLang="ko-KR" baseline="-25000" dirty="0" smtClean="0">
                <a:latin typeface="Candara"/>
                <a:cs typeface="Candara"/>
              </a:rPr>
              <a:t>1</a:t>
            </a:r>
            <a:endParaRPr lang="ko-KR" altLang="en-US" baseline="-25000" dirty="0">
              <a:latin typeface="Candara"/>
              <a:cs typeface="Candara"/>
            </a:endParaRPr>
          </a:p>
        </p:txBody>
      </p:sp>
      <p:sp>
        <p:nvSpPr>
          <p:cNvPr id="55" name="TextBox 54"/>
          <p:cNvSpPr txBox="1"/>
          <p:nvPr/>
        </p:nvSpPr>
        <p:spPr>
          <a:xfrm>
            <a:off x="586459" y="4410958"/>
            <a:ext cx="380295" cy="369332"/>
          </a:xfrm>
          <a:prstGeom prst="rect">
            <a:avLst/>
          </a:prstGeom>
          <a:noFill/>
        </p:spPr>
        <p:txBody>
          <a:bodyPr wrap="none" rtlCol="0">
            <a:spAutoFit/>
          </a:bodyPr>
          <a:lstStyle/>
          <a:p>
            <a:r>
              <a:rPr lang="en-US" altLang="ko-KR" dirty="0" smtClean="0">
                <a:latin typeface="Candara"/>
                <a:cs typeface="Candara"/>
              </a:rPr>
              <a:t>g</a:t>
            </a:r>
            <a:r>
              <a:rPr lang="en-US" altLang="ko-KR" baseline="-25000" dirty="0" smtClean="0">
                <a:latin typeface="Candara"/>
                <a:cs typeface="Candara"/>
              </a:rPr>
              <a:t>2</a:t>
            </a:r>
            <a:endParaRPr lang="ko-KR" altLang="en-US" baseline="-25000" dirty="0">
              <a:latin typeface="Candara"/>
              <a:cs typeface="Candara"/>
            </a:endParaRPr>
          </a:p>
        </p:txBody>
      </p:sp>
      <p:sp>
        <p:nvSpPr>
          <p:cNvPr id="56" name="TextBox 55"/>
          <p:cNvSpPr txBox="1"/>
          <p:nvPr/>
        </p:nvSpPr>
        <p:spPr>
          <a:xfrm>
            <a:off x="2242643" y="3574156"/>
            <a:ext cx="397866" cy="369332"/>
          </a:xfrm>
          <a:prstGeom prst="rect">
            <a:avLst/>
          </a:prstGeom>
          <a:noFill/>
        </p:spPr>
        <p:txBody>
          <a:bodyPr wrap="none" rtlCol="0">
            <a:spAutoFit/>
          </a:bodyPr>
          <a:lstStyle/>
          <a:p>
            <a:r>
              <a:rPr lang="en-US" altLang="ko-KR" dirty="0" smtClean="0">
                <a:latin typeface="Candara"/>
                <a:cs typeface="Candara"/>
              </a:rPr>
              <a:t>g</a:t>
            </a:r>
            <a:r>
              <a:rPr lang="en-US" altLang="ko-KR" baseline="-25000" dirty="0">
                <a:latin typeface="Candara"/>
                <a:cs typeface="Candara"/>
              </a:rPr>
              <a:t>3</a:t>
            </a:r>
            <a:endParaRPr lang="ko-KR" altLang="en-US" baseline="-25000" dirty="0">
              <a:latin typeface="Candara"/>
              <a:cs typeface="Candara"/>
            </a:endParaRPr>
          </a:p>
        </p:txBody>
      </p:sp>
      <p:sp>
        <p:nvSpPr>
          <p:cNvPr id="57" name="타원 120"/>
          <p:cNvSpPr/>
          <p:nvPr/>
        </p:nvSpPr>
        <p:spPr bwMode="auto">
          <a:xfrm>
            <a:off x="2602683" y="502302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A</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58" name="타원 121"/>
          <p:cNvSpPr/>
          <p:nvPr/>
        </p:nvSpPr>
        <p:spPr bwMode="auto">
          <a:xfrm>
            <a:off x="3230517" y="4410958"/>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A</a:t>
            </a:r>
            <a:endParaRPr kumimoji="0" lang="ko-KR" altLang="en-US" sz="1400" i="0" u="none" strike="noStrike" cap="none" normalizeH="0" baseline="0" dirty="0" smtClean="0">
              <a:ln>
                <a:noFill/>
              </a:ln>
              <a:solidFill>
                <a:schemeClr val="tx1"/>
              </a:solidFill>
              <a:effectLst/>
              <a:latin typeface="Candara"/>
              <a:cs typeface="Candara"/>
            </a:endParaRPr>
          </a:p>
        </p:txBody>
      </p:sp>
      <p:sp>
        <p:nvSpPr>
          <p:cNvPr id="59" name="타원 122"/>
          <p:cNvSpPr/>
          <p:nvPr/>
        </p:nvSpPr>
        <p:spPr bwMode="auto">
          <a:xfrm>
            <a:off x="3225573" y="502302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60" name="직선 연결선 123"/>
          <p:cNvCxnSpPr>
            <a:stCxn id="57" idx="6"/>
            <a:endCxn id="59" idx="2"/>
          </p:cNvCxnSpPr>
          <p:nvPr/>
        </p:nvCxnSpPr>
        <p:spPr bwMode="auto">
          <a:xfrm>
            <a:off x="2818707" y="5131038"/>
            <a:ext cx="406866" cy="0"/>
          </a:xfrm>
          <a:prstGeom prst="line">
            <a:avLst/>
          </a:prstGeom>
          <a:noFill/>
          <a:ln w="12700" cap="flat" cmpd="sng" algn="ctr">
            <a:solidFill>
              <a:schemeClr val="tx1"/>
            </a:solidFill>
            <a:prstDash val="solid"/>
            <a:round/>
            <a:headEnd type="none" w="med" len="med"/>
            <a:tailEnd type="none"/>
          </a:ln>
          <a:effectLst/>
        </p:spPr>
      </p:cxnSp>
      <p:sp>
        <p:nvSpPr>
          <p:cNvPr id="61" name="타원 124"/>
          <p:cNvSpPr/>
          <p:nvPr/>
        </p:nvSpPr>
        <p:spPr bwMode="auto">
          <a:xfrm>
            <a:off x="3853407" y="502302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Candara"/>
                <a:cs typeface="Candara"/>
              </a:rPr>
              <a:t>B</a:t>
            </a:r>
            <a:endParaRPr kumimoji="0" lang="ko-KR" altLang="en-US" sz="1400" i="0" u="none" strike="noStrike" cap="none" normalizeH="0" baseline="0" dirty="0" smtClean="0">
              <a:ln>
                <a:noFill/>
              </a:ln>
              <a:solidFill>
                <a:schemeClr val="tx1"/>
              </a:solidFill>
              <a:effectLst/>
              <a:latin typeface="Candara"/>
              <a:cs typeface="Candara"/>
            </a:endParaRPr>
          </a:p>
        </p:txBody>
      </p:sp>
      <p:cxnSp>
        <p:nvCxnSpPr>
          <p:cNvPr id="62" name="직선 연결선 125"/>
          <p:cNvCxnSpPr>
            <a:stCxn id="59" idx="6"/>
            <a:endCxn id="61" idx="2"/>
          </p:cNvCxnSpPr>
          <p:nvPr/>
        </p:nvCxnSpPr>
        <p:spPr bwMode="auto">
          <a:xfrm>
            <a:off x="3441597" y="5131038"/>
            <a:ext cx="411810" cy="0"/>
          </a:xfrm>
          <a:prstGeom prst="line">
            <a:avLst/>
          </a:prstGeom>
          <a:noFill/>
          <a:ln w="12700" cap="flat" cmpd="sng" algn="ctr">
            <a:solidFill>
              <a:schemeClr val="tx1"/>
            </a:solidFill>
            <a:prstDash val="solid"/>
            <a:round/>
            <a:headEnd type="none" w="med" len="med"/>
            <a:tailEnd type="none"/>
          </a:ln>
          <a:effectLst/>
        </p:spPr>
      </p:cxnSp>
      <p:cxnSp>
        <p:nvCxnSpPr>
          <p:cNvPr id="63" name="직선 연결선 126"/>
          <p:cNvCxnSpPr>
            <a:stCxn id="58" idx="4"/>
          </p:cNvCxnSpPr>
          <p:nvPr/>
        </p:nvCxnSpPr>
        <p:spPr bwMode="auto">
          <a:xfrm flipH="1">
            <a:off x="3333585" y="4626982"/>
            <a:ext cx="4944" cy="396044"/>
          </a:xfrm>
          <a:prstGeom prst="line">
            <a:avLst/>
          </a:prstGeom>
          <a:noFill/>
          <a:ln w="12700" cap="flat" cmpd="sng" algn="ctr">
            <a:solidFill>
              <a:schemeClr val="tx1"/>
            </a:solidFill>
            <a:prstDash val="solid"/>
            <a:round/>
            <a:headEnd type="none" w="med" len="med"/>
            <a:tailEnd type="none"/>
          </a:ln>
          <a:effectLst/>
        </p:spPr>
      </p:cxnSp>
      <p:cxnSp>
        <p:nvCxnSpPr>
          <p:cNvPr id="64" name="직선 연결선 127"/>
          <p:cNvCxnSpPr>
            <a:stCxn id="58" idx="5"/>
          </p:cNvCxnSpPr>
          <p:nvPr/>
        </p:nvCxnSpPr>
        <p:spPr bwMode="auto">
          <a:xfrm>
            <a:off x="3414905" y="4595346"/>
            <a:ext cx="470138" cy="459316"/>
          </a:xfrm>
          <a:prstGeom prst="line">
            <a:avLst/>
          </a:prstGeom>
          <a:noFill/>
          <a:ln w="12700" cap="flat" cmpd="sng" algn="ctr">
            <a:solidFill>
              <a:schemeClr val="tx1"/>
            </a:solidFill>
            <a:prstDash val="solid"/>
            <a:round/>
            <a:headEnd type="none" w="med" len="med"/>
            <a:tailEnd type="none"/>
          </a:ln>
          <a:effectLst/>
        </p:spPr>
      </p:cxnSp>
      <p:sp>
        <p:nvSpPr>
          <p:cNvPr id="65" name="TextBox 64"/>
          <p:cNvSpPr txBox="1"/>
          <p:nvPr/>
        </p:nvSpPr>
        <p:spPr>
          <a:xfrm>
            <a:off x="2280469" y="4356952"/>
            <a:ext cx="397866" cy="369332"/>
          </a:xfrm>
          <a:prstGeom prst="rect">
            <a:avLst/>
          </a:prstGeom>
          <a:noFill/>
        </p:spPr>
        <p:txBody>
          <a:bodyPr wrap="none" rtlCol="0">
            <a:spAutoFit/>
          </a:bodyPr>
          <a:lstStyle/>
          <a:p>
            <a:r>
              <a:rPr lang="en-US" altLang="ko-KR" dirty="0" smtClean="0">
                <a:latin typeface="Candara"/>
                <a:cs typeface="Candara"/>
              </a:rPr>
              <a:t>g</a:t>
            </a:r>
            <a:r>
              <a:rPr lang="en-US" altLang="ko-KR" baseline="-25000" dirty="0" smtClean="0">
                <a:latin typeface="Candara"/>
                <a:cs typeface="Candara"/>
              </a:rPr>
              <a:t>4</a:t>
            </a:r>
            <a:endParaRPr lang="ko-KR" altLang="en-US" baseline="-25000" dirty="0">
              <a:latin typeface="Candara"/>
              <a:cs typeface="Candara"/>
            </a:endParaRPr>
          </a:p>
        </p:txBody>
      </p:sp>
    </p:spTree>
    <p:extLst>
      <p:ext uri="{BB962C8B-B14F-4D97-AF65-F5344CB8AC3E}">
        <p14:creationId xmlns:p14="http://schemas.microsoft.com/office/powerpoint/2010/main" val="258196975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err="1">
                <a:latin typeface="Candara"/>
                <a:cs typeface="Candara"/>
              </a:rPr>
              <a:t>Subgraph</a:t>
            </a:r>
            <a:r>
              <a:rPr lang="zh-CN" altLang="en-US" dirty="0">
                <a:latin typeface="Candara"/>
                <a:cs typeface="Candara"/>
              </a:rPr>
              <a:t> </a:t>
            </a:r>
            <a:r>
              <a:rPr lang="en-US" altLang="zh-CN" dirty="0">
                <a:latin typeface="Candara"/>
                <a:cs typeface="Candara"/>
              </a:rPr>
              <a:t>containment search</a:t>
            </a:r>
            <a:br>
              <a:rPr lang="en-US" altLang="zh-CN" dirty="0">
                <a:latin typeface="Candara"/>
                <a:cs typeface="Candara"/>
              </a:rPr>
            </a:br>
            <a:r>
              <a:rPr lang="en-US" altLang="ko-KR" sz="2000" dirty="0" err="1">
                <a:latin typeface="Candara"/>
                <a:cs typeface="Candara"/>
              </a:rPr>
              <a:t>gIndex,Yan</a:t>
            </a:r>
            <a:r>
              <a:rPr lang="en-US" altLang="ko-KR" sz="2000" dirty="0">
                <a:latin typeface="Candara"/>
                <a:cs typeface="Candara"/>
              </a:rPr>
              <a:t> et al. SIGMOD’04</a:t>
            </a:r>
            <a:endParaRPr lang="zh-CN" altLang="en-US" dirty="0"/>
          </a:p>
        </p:txBody>
      </p:sp>
      <p:sp>
        <p:nvSpPr>
          <p:cNvPr id="3" name="内容占位符 2"/>
          <p:cNvSpPr>
            <a:spLocks noGrp="1"/>
          </p:cNvSpPr>
          <p:nvPr>
            <p:ph idx="1"/>
          </p:nvPr>
        </p:nvSpPr>
        <p:spPr/>
        <p:txBody>
          <a:bodyPr>
            <a:normAutofit/>
          </a:bodyPr>
          <a:lstStyle/>
          <a:p>
            <a:r>
              <a:rPr lang="en-US" altLang="ko-KR" sz="2400" dirty="0" err="1" smtClean="0"/>
              <a:t>gIndex</a:t>
            </a:r>
            <a:r>
              <a:rPr lang="en-US" altLang="ko-KR" sz="2400" dirty="0" smtClean="0"/>
              <a:t> Tree</a:t>
            </a:r>
          </a:p>
          <a:p>
            <a:pPr lvl="1"/>
            <a:r>
              <a:rPr lang="en-US" altLang="ko-KR" sz="2000" dirty="0" smtClean="0"/>
              <a:t>Prefix tree which consists of the edge sequences of discriminative fragments</a:t>
            </a:r>
          </a:p>
          <a:p>
            <a:pPr lvl="1"/>
            <a:r>
              <a:rPr lang="en-US" altLang="ko-KR" sz="2000" dirty="0" smtClean="0"/>
              <a:t>Record all size-n discriminative fragments in level n</a:t>
            </a:r>
          </a:p>
          <a:p>
            <a:pPr lvl="1"/>
            <a:r>
              <a:rPr lang="en-US" altLang="ko-KR" sz="2000" dirty="0" smtClean="0"/>
              <a:t>Black nodes </a:t>
            </a:r>
            <a:r>
              <a:rPr lang="en-US" altLang="ko-KR" sz="2000" dirty="0" smtClean="0">
                <a:sym typeface="Wingdings" pitchFamily="2" charset="2"/>
              </a:rPr>
              <a:t> discriminative fragments</a:t>
            </a:r>
          </a:p>
          <a:p>
            <a:pPr lvl="1"/>
            <a:r>
              <a:rPr lang="en-US" altLang="ko-KR" sz="2000" dirty="0" smtClean="0">
                <a:sym typeface="Wingdings" pitchFamily="2" charset="2"/>
              </a:rPr>
              <a:t>White nodes  redundant fragments; for </a:t>
            </a:r>
            <a:r>
              <a:rPr lang="en-US" altLang="ko-KR" sz="2000" dirty="0" err="1" smtClean="0">
                <a:sym typeface="Wingdings" pitchFamily="2" charset="2"/>
              </a:rPr>
              <a:t>Apriori</a:t>
            </a:r>
            <a:r>
              <a:rPr lang="en-US" altLang="ko-KR" sz="2000" dirty="0" smtClean="0">
                <a:sym typeface="Wingdings" pitchFamily="2" charset="2"/>
              </a:rPr>
              <a:t> pruning</a:t>
            </a:r>
          </a:p>
          <a:p>
            <a:endParaRPr lang="en-US" altLang="ko-KR" sz="2000" dirty="0" smtClean="0"/>
          </a:p>
          <a:p>
            <a:pPr lvl="1"/>
            <a:endParaRPr lang="en-US" altLang="ko-KR" sz="2000" dirty="0" smtClean="0"/>
          </a:p>
          <a:p>
            <a:endParaRPr lang="zh-CN" altLang="en-US" dirty="0"/>
          </a:p>
        </p:txBody>
      </p:sp>
      <p:sp>
        <p:nvSpPr>
          <p:cNvPr id="40" name="TextBox 39"/>
          <p:cNvSpPr txBox="1"/>
          <p:nvPr/>
        </p:nvSpPr>
        <p:spPr>
          <a:xfrm>
            <a:off x="6309979" y="6006866"/>
            <a:ext cx="1403013" cy="369332"/>
          </a:xfrm>
          <a:prstGeom prst="rect">
            <a:avLst/>
          </a:prstGeom>
          <a:noFill/>
        </p:spPr>
        <p:txBody>
          <a:bodyPr wrap="none" rtlCol="0">
            <a:spAutoFit/>
          </a:bodyPr>
          <a:lstStyle/>
          <a:p>
            <a:r>
              <a:rPr lang="en-US" altLang="ko-KR" dirty="0" err="1" smtClean="0"/>
              <a:t>gIndex</a:t>
            </a:r>
            <a:r>
              <a:rPr lang="en-US" altLang="ko-KR" dirty="0" smtClean="0"/>
              <a:t> Tree</a:t>
            </a:r>
            <a:endParaRPr lang="ko-KR" altLang="en-US" dirty="0"/>
          </a:p>
        </p:txBody>
      </p:sp>
      <p:sp>
        <p:nvSpPr>
          <p:cNvPr id="41" name="TextBox 40"/>
          <p:cNvSpPr txBox="1"/>
          <p:nvPr/>
        </p:nvSpPr>
        <p:spPr>
          <a:xfrm>
            <a:off x="872232" y="4071942"/>
            <a:ext cx="1832553" cy="584775"/>
          </a:xfrm>
          <a:prstGeom prst="rect">
            <a:avLst/>
          </a:prstGeom>
          <a:noFill/>
        </p:spPr>
        <p:txBody>
          <a:bodyPr wrap="none" rtlCol="0">
            <a:spAutoFit/>
          </a:bodyPr>
          <a:lstStyle/>
          <a:p>
            <a:r>
              <a:rPr lang="en-US" altLang="ko-KR" sz="1600" dirty="0" smtClean="0"/>
              <a:t>Query</a:t>
            </a:r>
          </a:p>
          <a:p>
            <a:r>
              <a:rPr lang="en-US" altLang="ko-KR" sz="1600" dirty="0" smtClean="0"/>
              <a:t>&lt;e</a:t>
            </a:r>
            <a:r>
              <a:rPr lang="en-US" altLang="ko-KR" sz="1600" baseline="-25000" dirty="0" smtClean="0"/>
              <a:t>1</a:t>
            </a:r>
            <a:r>
              <a:rPr lang="en-US" altLang="ko-KR" sz="1600" dirty="0" smtClean="0"/>
              <a:t>, e</a:t>
            </a:r>
            <a:r>
              <a:rPr lang="en-US" altLang="ko-KR" sz="1600" baseline="-25000" dirty="0" smtClean="0"/>
              <a:t>2</a:t>
            </a:r>
            <a:r>
              <a:rPr lang="en-US" altLang="ko-KR" sz="1600" dirty="0" smtClean="0"/>
              <a:t>, e</a:t>
            </a:r>
            <a:r>
              <a:rPr lang="en-US" altLang="ko-KR" sz="1600" baseline="-25000" dirty="0" smtClean="0"/>
              <a:t>3</a:t>
            </a:r>
            <a:r>
              <a:rPr lang="en-US" altLang="ko-KR" sz="1600" dirty="0" smtClean="0"/>
              <a:t>, e</a:t>
            </a:r>
            <a:r>
              <a:rPr lang="en-US" altLang="ko-KR" sz="1600" baseline="-25000" dirty="0" smtClean="0"/>
              <a:t>4</a:t>
            </a:r>
            <a:r>
              <a:rPr lang="en-US" altLang="ko-KR" sz="1600" dirty="0" smtClean="0"/>
              <a:t>, e</a:t>
            </a:r>
            <a:r>
              <a:rPr lang="en-US" altLang="ko-KR" sz="1600" baseline="-25000" dirty="0" smtClean="0"/>
              <a:t>5</a:t>
            </a:r>
            <a:r>
              <a:rPr lang="en-US" altLang="ko-KR" sz="1600" dirty="0" smtClean="0"/>
              <a:t>&gt;</a:t>
            </a:r>
            <a:endParaRPr lang="ko-KR" altLang="en-US" sz="1600" dirty="0"/>
          </a:p>
        </p:txBody>
      </p:sp>
      <p:sp>
        <p:nvSpPr>
          <p:cNvPr id="42" name="TextBox 41"/>
          <p:cNvSpPr txBox="1"/>
          <p:nvPr/>
        </p:nvSpPr>
        <p:spPr>
          <a:xfrm>
            <a:off x="872232" y="4720014"/>
            <a:ext cx="2520280" cy="1815882"/>
          </a:xfrm>
          <a:prstGeom prst="rect">
            <a:avLst/>
          </a:prstGeom>
          <a:noFill/>
        </p:spPr>
        <p:txBody>
          <a:bodyPr wrap="square" rtlCol="0">
            <a:spAutoFit/>
          </a:bodyPr>
          <a:lstStyle/>
          <a:p>
            <a:r>
              <a:rPr lang="en-US" altLang="ko-KR" sz="1600" dirty="0" smtClean="0"/>
              <a:t>Fragments</a:t>
            </a:r>
          </a:p>
          <a:p>
            <a:r>
              <a:rPr lang="en-US" altLang="ko-KR" sz="1600" dirty="0" smtClean="0"/>
              <a:t>&lt;e</a:t>
            </a:r>
            <a:r>
              <a:rPr lang="en-US" altLang="ko-KR" sz="1600" baseline="-25000" dirty="0" smtClean="0"/>
              <a:t>1</a:t>
            </a:r>
            <a:r>
              <a:rPr lang="en-US" altLang="ko-KR" sz="1600" dirty="0" smtClean="0"/>
              <a:t>&gt;</a:t>
            </a:r>
          </a:p>
          <a:p>
            <a:r>
              <a:rPr lang="en-US" altLang="ko-KR" sz="1600" dirty="0" smtClean="0"/>
              <a:t>&lt;e</a:t>
            </a:r>
            <a:r>
              <a:rPr lang="en-US" altLang="ko-KR" sz="1600" baseline="-25000" dirty="0" smtClean="0"/>
              <a:t>1</a:t>
            </a:r>
            <a:r>
              <a:rPr lang="en-US" altLang="ko-KR" sz="1600" dirty="0" smtClean="0"/>
              <a:t>, e</a:t>
            </a:r>
            <a:r>
              <a:rPr lang="en-US" altLang="ko-KR" sz="1600" baseline="-25000" dirty="0" smtClean="0"/>
              <a:t>2</a:t>
            </a:r>
            <a:r>
              <a:rPr lang="en-US" altLang="ko-KR" sz="1600" dirty="0" smtClean="0"/>
              <a:t>&gt;</a:t>
            </a:r>
          </a:p>
          <a:p>
            <a:r>
              <a:rPr lang="en-US" altLang="ko-KR" sz="1600" dirty="0" smtClean="0"/>
              <a:t>&lt;e</a:t>
            </a:r>
            <a:r>
              <a:rPr lang="en-US" altLang="ko-KR" sz="1600" baseline="-25000" dirty="0" smtClean="0"/>
              <a:t>1</a:t>
            </a:r>
            <a:r>
              <a:rPr lang="en-US" altLang="ko-KR" sz="1600" dirty="0"/>
              <a:t>, e</a:t>
            </a:r>
            <a:r>
              <a:rPr lang="en-US" altLang="ko-KR" sz="1600" baseline="-25000" dirty="0"/>
              <a:t>2</a:t>
            </a:r>
            <a:r>
              <a:rPr lang="en-US" altLang="ko-KR" sz="1600" dirty="0"/>
              <a:t>, </a:t>
            </a:r>
            <a:r>
              <a:rPr lang="en-US" altLang="ko-KR" sz="1600" dirty="0" smtClean="0"/>
              <a:t>e</a:t>
            </a:r>
            <a:r>
              <a:rPr lang="en-US" altLang="ko-KR" sz="1600" baseline="-25000" dirty="0" smtClean="0"/>
              <a:t>3</a:t>
            </a:r>
            <a:r>
              <a:rPr lang="en-US" altLang="ko-KR" sz="1600" dirty="0" smtClean="0"/>
              <a:t>&gt;</a:t>
            </a:r>
          </a:p>
          <a:p>
            <a:r>
              <a:rPr lang="en-US" altLang="ko-KR" sz="1600" dirty="0" smtClean="0"/>
              <a:t>&lt;e</a:t>
            </a:r>
            <a:r>
              <a:rPr lang="en-US" altLang="ko-KR" sz="1600" baseline="-25000" dirty="0" smtClean="0"/>
              <a:t>1</a:t>
            </a:r>
            <a:r>
              <a:rPr lang="en-US" altLang="ko-KR" sz="1600" dirty="0"/>
              <a:t>, e</a:t>
            </a:r>
            <a:r>
              <a:rPr lang="en-US" altLang="ko-KR" sz="1600" baseline="-25000" dirty="0"/>
              <a:t>2</a:t>
            </a:r>
            <a:r>
              <a:rPr lang="en-US" altLang="ko-KR" sz="1600" dirty="0"/>
              <a:t>, </a:t>
            </a:r>
            <a:r>
              <a:rPr lang="en-US" altLang="ko-KR" sz="1600" dirty="0" smtClean="0"/>
              <a:t>e</a:t>
            </a:r>
            <a:r>
              <a:rPr lang="en-US" altLang="ko-KR" sz="1600" baseline="-25000" dirty="0" smtClean="0"/>
              <a:t>3</a:t>
            </a:r>
            <a:r>
              <a:rPr lang="en-US" altLang="ko-KR" sz="1600" dirty="0" smtClean="0"/>
              <a:t>, e</a:t>
            </a:r>
            <a:r>
              <a:rPr lang="en-US" altLang="ko-KR" sz="1600" baseline="-25000" dirty="0" smtClean="0"/>
              <a:t>4</a:t>
            </a:r>
            <a:r>
              <a:rPr lang="en-US" altLang="ko-KR" sz="1600" dirty="0" smtClean="0"/>
              <a:t>&gt; </a:t>
            </a:r>
            <a:r>
              <a:rPr lang="en-US" altLang="ko-KR" sz="1600" dirty="0" smtClean="0">
                <a:sym typeface="Wingdings" pitchFamily="2" charset="2"/>
              </a:rPr>
              <a:t> stop</a:t>
            </a:r>
          </a:p>
          <a:p>
            <a:r>
              <a:rPr lang="en-US" altLang="ko-KR" sz="1600" dirty="0" smtClean="0">
                <a:sym typeface="Wingdings" pitchFamily="2" charset="2"/>
              </a:rPr>
              <a:t>&lt;e</a:t>
            </a:r>
            <a:r>
              <a:rPr lang="en-US" altLang="ko-KR" sz="1600" baseline="-25000" dirty="0" smtClean="0">
                <a:sym typeface="Wingdings" pitchFamily="2" charset="2"/>
              </a:rPr>
              <a:t>2</a:t>
            </a:r>
            <a:r>
              <a:rPr lang="en-US" altLang="ko-KR" sz="1600" dirty="0" smtClean="0">
                <a:sym typeface="Wingdings" pitchFamily="2" charset="2"/>
              </a:rPr>
              <a:t>&gt;</a:t>
            </a:r>
            <a:endParaRPr lang="en-US" altLang="ko-KR" sz="1600" dirty="0" smtClean="0"/>
          </a:p>
          <a:p>
            <a:r>
              <a:rPr lang="en-US" altLang="ko-KR" sz="1600" dirty="0" smtClean="0"/>
              <a:t>…</a:t>
            </a:r>
            <a:endParaRPr lang="ko-KR" altLang="en-US" sz="1600" dirty="0"/>
          </a:p>
        </p:txBody>
      </p:sp>
      <p:sp>
        <p:nvSpPr>
          <p:cNvPr id="43" name="타원 41"/>
          <p:cNvSpPr/>
          <p:nvPr/>
        </p:nvSpPr>
        <p:spPr bwMode="auto">
          <a:xfrm>
            <a:off x="6444208" y="4359974"/>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endParaRPr kumimoji="0" lang="ko-KR" altLang="en-US" sz="1400" i="0" u="none" strike="noStrike" cap="none" normalizeH="0" baseline="0" dirty="0" smtClean="0">
              <a:ln>
                <a:noFill/>
              </a:ln>
              <a:solidFill>
                <a:schemeClr val="tx1"/>
              </a:solidFill>
              <a:effectLst/>
              <a:latin typeface="Arial" charset="0"/>
            </a:endParaRPr>
          </a:p>
        </p:txBody>
      </p:sp>
      <p:sp>
        <p:nvSpPr>
          <p:cNvPr id="44" name="타원 44"/>
          <p:cNvSpPr/>
          <p:nvPr/>
        </p:nvSpPr>
        <p:spPr bwMode="auto">
          <a:xfrm>
            <a:off x="6012160" y="4864030"/>
            <a:ext cx="216024" cy="216024"/>
          </a:xfrm>
          <a:prstGeom prst="ellipse">
            <a:avLst/>
          </a:prstGeom>
          <a:solidFill>
            <a:schemeClr val="bg1">
              <a:lumMod val="65000"/>
            </a:schemeClr>
          </a:solid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f</a:t>
            </a:r>
            <a:r>
              <a:rPr kumimoji="0" lang="en-US" altLang="ko-KR" sz="1400" i="0" u="none" strike="noStrike" cap="none" normalizeH="0" baseline="-25000" dirty="0" smtClean="0">
                <a:ln>
                  <a:noFill/>
                </a:ln>
                <a:solidFill>
                  <a:schemeClr val="tx1"/>
                </a:solidFill>
                <a:effectLst/>
                <a:latin typeface="Arial" charset="0"/>
              </a:rPr>
              <a:t>1</a:t>
            </a:r>
            <a:endParaRPr kumimoji="0" lang="ko-KR" altLang="en-US" sz="1400" i="0" u="none" strike="noStrike" cap="none" normalizeH="0" baseline="-25000" dirty="0" smtClean="0">
              <a:ln>
                <a:noFill/>
              </a:ln>
              <a:solidFill>
                <a:schemeClr val="tx1"/>
              </a:solidFill>
              <a:effectLst/>
              <a:latin typeface="Arial" charset="0"/>
            </a:endParaRPr>
          </a:p>
        </p:txBody>
      </p:sp>
      <p:sp>
        <p:nvSpPr>
          <p:cNvPr id="45" name="타원 45"/>
          <p:cNvSpPr/>
          <p:nvPr/>
        </p:nvSpPr>
        <p:spPr bwMode="auto">
          <a:xfrm>
            <a:off x="5652120" y="536808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f</a:t>
            </a:r>
            <a:r>
              <a:rPr kumimoji="0" lang="en-US" altLang="ko-KR" sz="1400" i="0" u="none" strike="noStrike" cap="none" normalizeH="0" baseline="-25000" dirty="0" smtClean="0">
                <a:ln>
                  <a:noFill/>
                </a:ln>
                <a:solidFill>
                  <a:schemeClr val="tx1"/>
                </a:solidFill>
                <a:effectLst/>
                <a:latin typeface="Arial" charset="0"/>
              </a:rPr>
              <a:t>2</a:t>
            </a:r>
            <a:endParaRPr kumimoji="0" lang="ko-KR" altLang="en-US" sz="1400" i="0" u="none" strike="noStrike" cap="none" normalizeH="0" baseline="-25000" dirty="0" smtClean="0">
              <a:ln>
                <a:noFill/>
              </a:ln>
              <a:solidFill>
                <a:schemeClr val="tx1"/>
              </a:solidFill>
              <a:effectLst/>
              <a:latin typeface="Arial" charset="0"/>
            </a:endParaRPr>
          </a:p>
        </p:txBody>
      </p:sp>
      <p:sp>
        <p:nvSpPr>
          <p:cNvPr id="46" name="타원 46"/>
          <p:cNvSpPr/>
          <p:nvPr/>
        </p:nvSpPr>
        <p:spPr bwMode="auto">
          <a:xfrm>
            <a:off x="6012160" y="536808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endParaRPr kumimoji="0" lang="ko-KR" altLang="en-US" sz="1400" i="0" u="none" strike="noStrike" cap="none" normalizeH="0" baseline="0" dirty="0" smtClean="0">
              <a:ln>
                <a:noFill/>
              </a:ln>
              <a:solidFill>
                <a:schemeClr val="tx1"/>
              </a:solidFill>
              <a:effectLst/>
              <a:latin typeface="Arial" charset="0"/>
            </a:endParaRPr>
          </a:p>
        </p:txBody>
      </p:sp>
      <p:sp>
        <p:nvSpPr>
          <p:cNvPr id="47" name="타원 47"/>
          <p:cNvSpPr/>
          <p:nvPr/>
        </p:nvSpPr>
        <p:spPr bwMode="auto">
          <a:xfrm>
            <a:off x="6300192" y="5368086"/>
            <a:ext cx="216024" cy="216024"/>
          </a:xfrm>
          <a:prstGeom prst="ellipse">
            <a:avLst/>
          </a:prstGeom>
          <a:solidFill>
            <a:schemeClr val="bg1">
              <a:lumMod val="65000"/>
            </a:schemeClr>
          </a:solid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endParaRPr kumimoji="0" lang="ko-KR" altLang="en-US" sz="1400" i="0" u="none" strike="noStrike" cap="none" normalizeH="0" baseline="0" dirty="0" smtClean="0">
              <a:ln>
                <a:noFill/>
              </a:ln>
              <a:solidFill>
                <a:schemeClr val="tx1"/>
              </a:solidFill>
              <a:effectLst/>
              <a:latin typeface="Arial" charset="0"/>
            </a:endParaRPr>
          </a:p>
        </p:txBody>
      </p:sp>
      <p:sp>
        <p:nvSpPr>
          <p:cNvPr id="48" name="타원 48"/>
          <p:cNvSpPr/>
          <p:nvPr/>
        </p:nvSpPr>
        <p:spPr bwMode="auto">
          <a:xfrm>
            <a:off x="5652120" y="5800134"/>
            <a:ext cx="216024" cy="216024"/>
          </a:xfrm>
          <a:prstGeom prst="ellipse">
            <a:avLst/>
          </a:prstGeom>
          <a:solidFill>
            <a:schemeClr val="bg1">
              <a:lumMod val="65000"/>
            </a:schemeClr>
          </a:solid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r>
              <a:rPr kumimoji="0" lang="en-US" altLang="ko-KR" sz="1400" i="0" u="none" strike="noStrike" cap="none" normalizeH="0" baseline="0" dirty="0" smtClean="0">
                <a:ln>
                  <a:noFill/>
                </a:ln>
                <a:solidFill>
                  <a:schemeClr val="tx1"/>
                </a:solidFill>
                <a:effectLst/>
                <a:latin typeface="Arial" charset="0"/>
              </a:rPr>
              <a:t>f</a:t>
            </a:r>
            <a:r>
              <a:rPr kumimoji="0" lang="en-US" altLang="ko-KR" sz="1400" i="0" u="none" strike="noStrike" cap="none" normalizeH="0" baseline="-25000" dirty="0" smtClean="0">
                <a:ln>
                  <a:noFill/>
                </a:ln>
                <a:solidFill>
                  <a:schemeClr val="tx1"/>
                </a:solidFill>
                <a:effectLst/>
                <a:latin typeface="Arial" charset="0"/>
              </a:rPr>
              <a:t>3</a:t>
            </a:r>
            <a:endParaRPr kumimoji="0" lang="ko-KR" altLang="en-US" sz="1400" i="0" u="none" strike="noStrike" cap="none" normalizeH="0" baseline="-25000" dirty="0" smtClean="0">
              <a:ln>
                <a:noFill/>
              </a:ln>
              <a:solidFill>
                <a:schemeClr val="tx1"/>
              </a:solidFill>
              <a:effectLst/>
              <a:latin typeface="Arial" charset="0"/>
            </a:endParaRPr>
          </a:p>
        </p:txBody>
      </p:sp>
      <p:sp>
        <p:nvSpPr>
          <p:cNvPr id="49" name="타원 49"/>
          <p:cNvSpPr/>
          <p:nvPr/>
        </p:nvSpPr>
        <p:spPr bwMode="auto">
          <a:xfrm>
            <a:off x="6012160" y="5800134"/>
            <a:ext cx="216024" cy="216024"/>
          </a:xfrm>
          <a:prstGeom prst="ellipse">
            <a:avLst/>
          </a:prstGeom>
          <a:solidFill>
            <a:schemeClr val="bg1">
              <a:lumMod val="65000"/>
            </a:schemeClr>
          </a:solid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endParaRPr kumimoji="0" lang="ko-KR" altLang="en-US" sz="1400" i="0" u="none" strike="noStrike" cap="none" normalizeH="0" baseline="0" dirty="0" smtClean="0">
              <a:ln>
                <a:noFill/>
              </a:ln>
              <a:solidFill>
                <a:schemeClr val="tx1"/>
              </a:solidFill>
              <a:effectLst/>
              <a:latin typeface="Arial" charset="0"/>
            </a:endParaRPr>
          </a:p>
        </p:txBody>
      </p:sp>
      <p:cxnSp>
        <p:nvCxnSpPr>
          <p:cNvPr id="50" name="직선 연결선 51"/>
          <p:cNvCxnSpPr>
            <a:stCxn id="43" idx="3"/>
            <a:endCxn id="44" idx="0"/>
          </p:cNvCxnSpPr>
          <p:nvPr/>
        </p:nvCxnSpPr>
        <p:spPr bwMode="auto">
          <a:xfrm flipH="1">
            <a:off x="6120172" y="4544362"/>
            <a:ext cx="355672" cy="319668"/>
          </a:xfrm>
          <a:prstGeom prst="line">
            <a:avLst/>
          </a:prstGeom>
          <a:noFill/>
          <a:ln w="12700" cap="flat" cmpd="sng" algn="ctr">
            <a:solidFill>
              <a:schemeClr val="tx1"/>
            </a:solidFill>
            <a:prstDash val="solid"/>
            <a:round/>
            <a:headEnd type="none" w="med" len="med"/>
            <a:tailEnd type="none"/>
          </a:ln>
          <a:effectLst/>
        </p:spPr>
      </p:cxnSp>
      <p:cxnSp>
        <p:nvCxnSpPr>
          <p:cNvPr id="51" name="직선 연결선 53"/>
          <p:cNvCxnSpPr>
            <a:stCxn id="44" idx="3"/>
            <a:endCxn id="45" idx="0"/>
          </p:cNvCxnSpPr>
          <p:nvPr/>
        </p:nvCxnSpPr>
        <p:spPr bwMode="auto">
          <a:xfrm flipH="1">
            <a:off x="5760132" y="5048418"/>
            <a:ext cx="283664" cy="319668"/>
          </a:xfrm>
          <a:prstGeom prst="line">
            <a:avLst/>
          </a:prstGeom>
          <a:noFill/>
          <a:ln w="12700" cap="flat" cmpd="sng" algn="ctr">
            <a:solidFill>
              <a:schemeClr val="tx1"/>
            </a:solidFill>
            <a:prstDash val="solid"/>
            <a:round/>
            <a:headEnd type="none" w="med" len="med"/>
            <a:tailEnd type="none"/>
          </a:ln>
          <a:effectLst/>
        </p:spPr>
      </p:cxnSp>
      <p:cxnSp>
        <p:nvCxnSpPr>
          <p:cNvPr id="52" name="직선 연결선 55"/>
          <p:cNvCxnSpPr>
            <a:stCxn id="44" idx="4"/>
            <a:endCxn id="46" idx="0"/>
          </p:cNvCxnSpPr>
          <p:nvPr/>
        </p:nvCxnSpPr>
        <p:spPr bwMode="auto">
          <a:xfrm>
            <a:off x="6120172" y="5080054"/>
            <a:ext cx="0" cy="288032"/>
          </a:xfrm>
          <a:prstGeom prst="line">
            <a:avLst/>
          </a:prstGeom>
          <a:noFill/>
          <a:ln w="12700" cap="flat" cmpd="sng" algn="ctr">
            <a:solidFill>
              <a:schemeClr val="tx1"/>
            </a:solidFill>
            <a:prstDash val="solid"/>
            <a:round/>
            <a:headEnd type="none" w="med" len="med"/>
            <a:tailEnd type="none"/>
          </a:ln>
          <a:effectLst/>
        </p:spPr>
      </p:cxnSp>
      <p:cxnSp>
        <p:nvCxnSpPr>
          <p:cNvPr id="53" name="직선 연결선 57"/>
          <p:cNvCxnSpPr>
            <a:stCxn id="44" idx="5"/>
            <a:endCxn id="47" idx="0"/>
          </p:cNvCxnSpPr>
          <p:nvPr/>
        </p:nvCxnSpPr>
        <p:spPr bwMode="auto">
          <a:xfrm>
            <a:off x="6196548" y="5048418"/>
            <a:ext cx="211656" cy="319668"/>
          </a:xfrm>
          <a:prstGeom prst="line">
            <a:avLst/>
          </a:prstGeom>
          <a:noFill/>
          <a:ln w="12700" cap="flat" cmpd="sng" algn="ctr">
            <a:solidFill>
              <a:schemeClr val="tx1"/>
            </a:solidFill>
            <a:prstDash val="solid"/>
            <a:round/>
            <a:headEnd type="none" w="med" len="med"/>
            <a:tailEnd type="none"/>
          </a:ln>
          <a:effectLst/>
        </p:spPr>
      </p:cxnSp>
      <p:cxnSp>
        <p:nvCxnSpPr>
          <p:cNvPr id="54" name="직선 연결선 59"/>
          <p:cNvCxnSpPr>
            <a:stCxn id="45" idx="4"/>
            <a:endCxn id="48" idx="0"/>
          </p:cNvCxnSpPr>
          <p:nvPr/>
        </p:nvCxnSpPr>
        <p:spPr bwMode="auto">
          <a:xfrm>
            <a:off x="5760132" y="5584110"/>
            <a:ext cx="0" cy="216024"/>
          </a:xfrm>
          <a:prstGeom prst="line">
            <a:avLst/>
          </a:prstGeom>
          <a:noFill/>
          <a:ln w="12700" cap="flat" cmpd="sng" algn="ctr">
            <a:solidFill>
              <a:schemeClr val="tx1"/>
            </a:solidFill>
            <a:prstDash val="solid"/>
            <a:round/>
            <a:headEnd type="none" w="med" len="med"/>
            <a:tailEnd type="none"/>
          </a:ln>
          <a:effectLst/>
        </p:spPr>
      </p:cxnSp>
      <p:cxnSp>
        <p:nvCxnSpPr>
          <p:cNvPr id="55" name="직선 연결선 61"/>
          <p:cNvCxnSpPr>
            <a:stCxn id="46" idx="4"/>
            <a:endCxn id="49" idx="0"/>
          </p:cNvCxnSpPr>
          <p:nvPr/>
        </p:nvCxnSpPr>
        <p:spPr bwMode="auto">
          <a:xfrm>
            <a:off x="6120172" y="5584110"/>
            <a:ext cx="0" cy="216024"/>
          </a:xfrm>
          <a:prstGeom prst="line">
            <a:avLst/>
          </a:prstGeom>
          <a:noFill/>
          <a:ln w="12700" cap="flat" cmpd="sng" algn="ctr">
            <a:solidFill>
              <a:schemeClr val="tx1"/>
            </a:solidFill>
            <a:prstDash val="solid"/>
            <a:round/>
            <a:headEnd type="none" w="med" len="med"/>
            <a:tailEnd type="none"/>
          </a:ln>
          <a:effectLst/>
        </p:spPr>
      </p:cxnSp>
      <p:sp>
        <p:nvSpPr>
          <p:cNvPr id="56" name="타원 65"/>
          <p:cNvSpPr/>
          <p:nvPr/>
        </p:nvSpPr>
        <p:spPr bwMode="auto">
          <a:xfrm>
            <a:off x="7020272" y="4359974"/>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endParaRPr kumimoji="0" lang="ko-KR" altLang="en-US" sz="1400" i="0" u="none" strike="noStrike" cap="none" normalizeH="0" baseline="0" dirty="0" smtClean="0">
              <a:ln>
                <a:noFill/>
              </a:ln>
              <a:solidFill>
                <a:schemeClr val="tx1"/>
              </a:solidFill>
              <a:effectLst/>
              <a:latin typeface="Arial" charset="0"/>
            </a:endParaRPr>
          </a:p>
        </p:txBody>
      </p:sp>
      <p:sp>
        <p:nvSpPr>
          <p:cNvPr id="57" name="타원 66"/>
          <p:cNvSpPr/>
          <p:nvPr/>
        </p:nvSpPr>
        <p:spPr bwMode="auto">
          <a:xfrm>
            <a:off x="6804248" y="4864030"/>
            <a:ext cx="216024" cy="216024"/>
          </a:xfrm>
          <a:prstGeom prst="ellipse">
            <a:avLst/>
          </a:prstGeom>
          <a:solidFill>
            <a:schemeClr val="bg1">
              <a:lumMod val="65000"/>
            </a:schemeClr>
          </a:solid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endParaRPr kumimoji="0" lang="ko-KR" altLang="en-US" sz="1400" i="0" u="none" strike="noStrike" cap="none" normalizeH="0" baseline="0" dirty="0" smtClean="0">
              <a:ln>
                <a:noFill/>
              </a:ln>
              <a:solidFill>
                <a:schemeClr val="tx1"/>
              </a:solidFill>
              <a:effectLst/>
              <a:latin typeface="Arial" charset="0"/>
            </a:endParaRPr>
          </a:p>
        </p:txBody>
      </p:sp>
      <p:sp>
        <p:nvSpPr>
          <p:cNvPr id="58" name="타원 67"/>
          <p:cNvSpPr/>
          <p:nvPr/>
        </p:nvSpPr>
        <p:spPr bwMode="auto">
          <a:xfrm>
            <a:off x="6588224" y="5368086"/>
            <a:ext cx="216024" cy="216024"/>
          </a:xfrm>
          <a:prstGeom prst="ellipse">
            <a:avLst/>
          </a:prstGeom>
          <a:no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endParaRPr kumimoji="0" lang="ko-KR" altLang="en-US" sz="1400" i="0" u="none" strike="noStrike" cap="none" normalizeH="0" baseline="0" dirty="0" smtClean="0">
              <a:ln>
                <a:noFill/>
              </a:ln>
              <a:solidFill>
                <a:schemeClr val="tx1"/>
              </a:solidFill>
              <a:effectLst/>
              <a:latin typeface="Arial" charset="0"/>
            </a:endParaRPr>
          </a:p>
        </p:txBody>
      </p:sp>
      <p:sp>
        <p:nvSpPr>
          <p:cNvPr id="59" name="타원 68"/>
          <p:cNvSpPr/>
          <p:nvPr/>
        </p:nvSpPr>
        <p:spPr bwMode="auto">
          <a:xfrm>
            <a:off x="7020272" y="5368086"/>
            <a:ext cx="216024" cy="216024"/>
          </a:xfrm>
          <a:prstGeom prst="ellipse">
            <a:avLst/>
          </a:prstGeom>
          <a:solidFill>
            <a:schemeClr val="bg1">
              <a:lumMod val="65000"/>
            </a:schemeClr>
          </a:solid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endParaRPr kumimoji="0" lang="ko-KR" altLang="en-US" sz="1400" i="0" u="none" strike="noStrike" cap="none" normalizeH="0" baseline="0" dirty="0" smtClean="0">
              <a:ln>
                <a:noFill/>
              </a:ln>
              <a:solidFill>
                <a:schemeClr val="tx1"/>
              </a:solidFill>
              <a:effectLst/>
              <a:latin typeface="Arial" charset="0"/>
            </a:endParaRPr>
          </a:p>
        </p:txBody>
      </p:sp>
      <p:sp>
        <p:nvSpPr>
          <p:cNvPr id="60" name="타원 70"/>
          <p:cNvSpPr/>
          <p:nvPr/>
        </p:nvSpPr>
        <p:spPr bwMode="auto">
          <a:xfrm>
            <a:off x="6372200" y="5800134"/>
            <a:ext cx="216024" cy="216024"/>
          </a:xfrm>
          <a:prstGeom prst="ellipse">
            <a:avLst/>
          </a:prstGeom>
          <a:solidFill>
            <a:schemeClr val="bg1">
              <a:lumMod val="65000"/>
            </a:schemeClr>
          </a:solid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endParaRPr kumimoji="0" lang="ko-KR" altLang="en-US" sz="1400" i="0" u="none" strike="noStrike" cap="none" normalizeH="0" baseline="0" dirty="0" smtClean="0">
              <a:ln>
                <a:noFill/>
              </a:ln>
              <a:solidFill>
                <a:schemeClr val="tx1"/>
              </a:solidFill>
              <a:effectLst/>
              <a:latin typeface="Arial" charset="0"/>
            </a:endParaRPr>
          </a:p>
        </p:txBody>
      </p:sp>
      <p:sp>
        <p:nvSpPr>
          <p:cNvPr id="61" name="타원 71"/>
          <p:cNvSpPr/>
          <p:nvPr/>
        </p:nvSpPr>
        <p:spPr bwMode="auto">
          <a:xfrm>
            <a:off x="6876256" y="5800134"/>
            <a:ext cx="216024" cy="216024"/>
          </a:xfrm>
          <a:prstGeom prst="ellipse">
            <a:avLst/>
          </a:prstGeom>
          <a:solidFill>
            <a:schemeClr val="bg1">
              <a:lumMod val="65000"/>
            </a:schemeClr>
          </a:solid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endParaRPr kumimoji="0" lang="ko-KR" altLang="en-US" sz="1400" i="0" u="none" strike="noStrike" cap="none" normalizeH="0" baseline="0" dirty="0" smtClean="0">
              <a:ln>
                <a:noFill/>
              </a:ln>
              <a:solidFill>
                <a:schemeClr val="tx1"/>
              </a:solidFill>
              <a:effectLst/>
              <a:latin typeface="Arial" charset="0"/>
            </a:endParaRPr>
          </a:p>
        </p:txBody>
      </p:sp>
      <p:cxnSp>
        <p:nvCxnSpPr>
          <p:cNvPr id="62" name="직선 연결선 72"/>
          <p:cNvCxnSpPr>
            <a:stCxn id="56" idx="3"/>
            <a:endCxn id="57" idx="0"/>
          </p:cNvCxnSpPr>
          <p:nvPr/>
        </p:nvCxnSpPr>
        <p:spPr bwMode="auto">
          <a:xfrm flipH="1">
            <a:off x="6912260" y="4544362"/>
            <a:ext cx="139648" cy="319668"/>
          </a:xfrm>
          <a:prstGeom prst="line">
            <a:avLst/>
          </a:prstGeom>
          <a:noFill/>
          <a:ln w="12700" cap="flat" cmpd="sng" algn="ctr">
            <a:solidFill>
              <a:schemeClr val="tx1"/>
            </a:solidFill>
            <a:prstDash val="solid"/>
            <a:round/>
            <a:headEnd type="none" w="med" len="med"/>
            <a:tailEnd type="none"/>
          </a:ln>
          <a:effectLst/>
        </p:spPr>
      </p:cxnSp>
      <p:cxnSp>
        <p:nvCxnSpPr>
          <p:cNvPr id="63" name="직선 연결선 73"/>
          <p:cNvCxnSpPr>
            <a:stCxn id="57" idx="4"/>
            <a:endCxn id="58" idx="0"/>
          </p:cNvCxnSpPr>
          <p:nvPr/>
        </p:nvCxnSpPr>
        <p:spPr bwMode="auto">
          <a:xfrm flipH="1">
            <a:off x="6696236" y="5080054"/>
            <a:ext cx="216024" cy="288032"/>
          </a:xfrm>
          <a:prstGeom prst="line">
            <a:avLst/>
          </a:prstGeom>
          <a:noFill/>
          <a:ln w="12700" cap="flat" cmpd="sng" algn="ctr">
            <a:solidFill>
              <a:schemeClr val="tx1"/>
            </a:solidFill>
            <a:prstDash val="solid"/>
            <a:round/>
            <a:headEnd type="none" w="med" len="med"/>
            <a:tailEnd type="none"/>
          </a:ln>
          <a:effectLst/>
        </p:spPr>
      </p:cxnSp>
      <p:cxnSp>
        <p:nvCxnSpPr>
          <p:cNvPr id="64" name="직선 연결선 74"/>
          <p:cNvCxnSpPr>
            <a:stCxn id="57" idx="4"/>
            <a:endCxn id="59" idx="0"/>
          </p:cNvCxnSpPr>
          <p:nvPr/>
        </p:nvCxnSpPr>
        <p:spPr bwMode="auto">
          <a:xfrm>
            <a:off x="6912260" y="5080054"/>
            <a:ext cx="216024" cy="288032"/>
          </a:xfrm>
          <a:prstGeom prst="line">
            <a:avLst/>
          </a:prstGeom>
          <a:noFill/>
          <a:ln w="12700" cap="flat" cmpd="sng" algn="ctr">
            <a:solidFill>
              <a:schemeClr val="tx1"/>
            </a:solidFill>
            <a:prstDash val="solid"/>
            <a:round/>
            <a:headEnd type="none" w="med" len="med"/>
            <a:tailEnd type="none"/>
          </a:ln>
          <a:effectLst/>
        </p:spPr>
      </p:cxnSp>
      <p:cxnSp>
        <p:nvCxnSpPr>
          <p:cNvPr id="65" name="직선 연결선 76"/>
          <p:cNvCxnSpPr>
            <a:stCxn id="58" idx="3"/>
            <a:endCxn id="60" idx="0"/>
          </p:cNvCxnSpPr>
          <p:nvPr/>
        </p:nvCxnSpPr>
        <p:spPr bwMode="auto">
          <a:xfrm flipH="1">
            <a:off x="6480212" y="5552474"/>
            <a:ext cx="139648" cy="247660"/>
          </a:xfrm>
          <a:prstGeom prst="line">
            <a:avLst/>
          </a:prstGeom>
          <a:noFill/>
          <a:ln w="12700" cap="flat" cmpd="sng" algn="ctr">
            <a:solidFill>
              <a:schemeClr val="tx1"/>
            </a:solidFill>
            <a:prstDash val="solid"/>
            <a:round/>
            <a:headEnd type="none" w="med" len="med"/>
            <a:tailEnd type="none"/>
          </a:ln>
          <a:effectLst/>
        </p:spPr>
      </p:cxnSp>
      <p:cxnSp>
        <p:nvCxnSpPr>
          <p:cNvPr id="66" name="직선 연결선 77"/>
          <p:cNvCxnSpPr>
            <a:stCxn id="58" idx="5"/>
            <a:endCxn id="61" idx="0"/>
          </p:cNvCxnSpPr>
          <p:nvPr/>
        </p:nvCxnSpPr>
        <p:spPr bwMode="auto">
          <a:xfrm>
            <a:off x="6772612" y="5552474"/>
            <a:ext cx="211656" cy="247660"/>
          </a:xfrm>
          <a:prstGeom prst="line">
            <a:avLst/>
          </a:prstGeom>
          <a:noFill/>
          <a:ln w="12700" cap="flat" cmpd="sng" algn="ctr">
            <a:solidFill>
              <a:schemeClr val="tx1"/>
            </a:solidFill>
            <a:prstDash val="solid"/>
            <a:round/>
            <a:headEnd type="none" w="med" len="med"/>
            <a:tailEnd type="none"/>
          </a:ln>
          <a:effectLst/>
        </p:spPr>
      </p:cxnSp>
      <p:sp>
        <p:nvSpPr>
          <p:cNvPr id="67" name="타원 79"/>
          <p:cNvSpPr/>
          <p:nvPr/>
        </p:nvSpPr>
        <p:spPr bwMode="auto">
          <a:xfrm>
            <a:off x="7308304" y="4864030"/>
            <a:ext cx="216024" cy="216024"/>
          </a:xfrm>
          <a:prstGeom prst="ellipse">
            <a:avLst/>
          </a:prstGeom>
          <a:solidFill>
            <a:schemeClr val="bg1">
              <a:lumMod val="65000"/>
            </a:schemeClr>
          </a:solid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endParaRPr kumimoji="0" lang="ko-KR" altLang="en-US" sz="1400" i="0" u="none" strike="noStrike" cap="none" normalizeH="0" baseline="0" dirty="0" smtClean="0">
              <a:ln>
                <a:noFill/>
              </a:ln>
              <a:solidFill>
                <a:schemeClr val="tx1"/>
              </a:solidFill>
              <a:effectLst/>
              <a:latin typeface="Arial" charset="0"/>
            </a:endParaRPr>
          </a:p>
        </p:txBody>
      </p:sp>
      <p:cxnSp>
        <p:nvCxnSpPr>
          <p:cNvPr id="68" name="직선 연결선 81"/>
          <p:cNvCxnSpPr>
            <a:stCxn id="56" idx="5"/>
            <a:endCxn id="67" idx="0"/>
          </p:cNvCxnSpPr>
          <p:nvPr/>
        </p:nvCxnSpPr>
        <p:spPr bwMode="auto">
          <a:xfrm>
            <a:off x="7204660" y="4544362"/>
            <a:ext cx="211656" cy="319668"/>
          </a:xfrm>
          <a:prstGeom prst="line">
            <a:avLst/>
          </a:prstGeom>
          <a:noFill/>
          <a:ln w="12700" cap="flat" cmpd="sng" algn="ctr">
            <a:solidFill>
              <a:schemeClr val="tx1"/>
            </a:solidFill>
            <a:prstDash val="solid"/>
            <a:round/>
            <a:headEnd type="none" w="med" len="med"/>
            <a:tailEnd type="none"/>
          </a:ln>
          <a:effectLst/>
        </p:spPr>
      </p:cxnSp>
      <p:sp>
        <p:nvSpPr>
          <p:cNvPr id="69" name="타원 85"/>
          <p:cNvSpPr/>
          <p:nvPr/>
        </p:nvSpPr>
        <p:spPr bwMode="auto">
          <a:xfrm>
            <a:off x="7596336" y="4359974"/>
            <a:ext cx="216024" cy="216024"/>
          </a:xfrm>
          <a:prstGeom prst="ellipse">
            <a:avLst/>
          </a:prstGeom>
          <a:solidFill>
            <a:schemeClr val="bg1">
              <a:lumMod val="65000"/>
            </a:schemeClr>
          </a:solid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endParaRPr kumimoji="0" lang="ko-KR" altLang="en-US" sz="1400" i="0" u="none" strike="noStrike" cap="none" normalizeH="0" baseline="0" dirty="0" smtClean="0">
              <a:ln>
                <a:noFill/>
              </a:ln>
              <a:solidFill>
                <a:schemeClr val="tx1"/>
              </a:solidFill>
              <a:effectLst/>
              <a:latin typeface="Arial" charset="0"/>
            </a:endParaRPr>
          </a:p>
        </p:txBody>
      </p:sp>
      <p:sp>
        <p:nvSpPr>
          <p:cNvPr id="70" name="타원 86"/>
          <p:cNvSpPr/>
          <p:nvPr/>
        </p:nvSpPr>
        <p:spPr bwMode="auto">
          <a:xfrm>
            <a:off x="7884368" y="4864030"/>
            <a:ext cx="216024" cy="216024"/>
          </a:xfrm>
          <a:prstGeom prst="ellipse">
            <a:avLst/>
          </a:prstGeom>
          <a:solidFill>
            <a:schemeClr val="bg1">
              <a:lumMod val="65000"/>
            </a:schemeClr>
          </a:solidFill>
          <a:ln w="12700" cap="flat" cmpd="sng" algn="ctr">
            <a:solidFill>
              <a:schemeClr val="tx1"/>
            </a:solidFill>
            <a:prstDash val="solid"/>
            <a:round/>
            <a:headEnd type="oval"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endParaRPr kumimoji="0" lang="ko-KR" altLang="en-US" sz="1400" i="0" u="none" strike="noStrike" cap="none" normalizeH="0" baseline="0" dirty="0" smtClean="0">
              <a:ln>
                <a:noFill/>
              </a:ln>
              <a:solidFill>
                <a:schemeClr val="tx1"/>
              </a:solidFill>
              <a:effectLst/>
              <a:latin typeface="Arial" charset="0"/>
            </a:endParaRPr>
          </a:p>
        </p:txBody>
      </p:sp>
      <p:cxnSp>
        <p:nvCxnSpPr>
          <p:cNvPr id="71" name="직선 연결선 87"/>
          <p:cNvCxnSpPr>
            <a:stCxn id="69" idx="5"/>
            <a:endCxn id="70" idx="0"/>
          </p:cNvCxnSpPr>
          <p:nvPr/>
        </p:nvCxnSpPr>
        <p:spPr bwMode="auto">
          <a:xfrm>
            <a:off x="7780724" y="4544362"/>
            <a:ext cx="211656" cy="319668"/>
          </a:xfrm>
          <a:prstGeom prst="line">
            <a:avLst/>
          </a:prstGeom>
          <a:noFill/>
          <a:ln w="12700" cap="flat" cmpd="sng" algn="ctr">
            <a:solidFill>
              <a:schemeClr val="tx1"/>
            </a:solidFill>
            <a:prstDash val="solid"/>
            <a:round/>
            <a:headEnd type="none" w="med" len="med"/>
            <a:tailEnd type="none"/>
          </a:ln>
          <a:effectLst/>
        </p:spPr>
      </p:cxnSp>
      <p:cxnSp>
        <p:nvCxnSpPr>
          <p:cNvPr id="72" name="직선 연결선 95"/>
          <p:cNvCxnSpPr>
            <a:stCxn id="43" idx="0"/>
          </p:cNvCxnSpPr>
          <p:nvPr/>
        </p:nvCxnSpPr>
        <p:spPr bwMode="auto">
          <a:xfrm flipV="1">
            <a:off x="6552220" y="4071942"/>
            <a:ext cx="540060" cy="288032"/>
          </a:xfrm>
          <a:prstGeom prst="line">
            <a:avLst/>
          </a:prstGeom>
          <a:noFill/>
          <a:ln w="12700" cap="flat" cmpd="sng" algn="ctr">
            <a:solidFill>
              <a:schemeClr val="tx1"/>
            </a:solidFill>
            <a:prstDash val="solid"/>
            <a:round/>
            <a:headEnd type="none" w="med" len="med"/>
            <a:tailEnd type="none"/>
          </a:ln>
          <a:effectLst/>
        </p:spPr>
      </p:cxnSp>
      <p:cxnSp>
        <p:nvCxnSpPr>
          <p:cNvPr id="73" name="직선 연결선 97"/>
          <p:cNvCxnSpPr>
            <a:stCxn id="56" idx="0"/>
          </p:cNvCxnSpPr>
          <p:nvPr/>
        </p:nvCxnSpPr>
        <p:spPr bwMode="auto">
          <a:xfrm flipH="1" flipV="1">
            <a:off x="7092280" y="4071942"/>
            <a:ext cx="36004" cy="288032"/>
          </a:xfrm>
          <a:prstGeom prst="line">
            <a:avLst/>
          </a:prstGeom>
          <a:noFill/>
          <a:ln w="12700" cap="flat" cmpd="sng" algn="ctr">
            <a:solidFill>
              <a:schemeClr val="tx1"/>
            </a:solidFill>
            <a:prstDash val="solid"/>
            <a:round/>
            <a:headEnd type="none" w="med" len="med"/>
            <a:tailEnd type="none"/>
          </a:ln>
          <a:effectLst/>
        </p:spPr>
      </p:cxnSp>
      <p:cxnSp>
        <p:nvCxnSpPr>
          <p:cNvPr id="74" name="직선 연결선 99"/>
          <p:cNvCxnSpPr>
            <a:stCxn id="69" idx="0"/>
          </p:cNvCxnSpPr>
          <p:nvPr/>
        </p:nvCxnSpPr>
        <p:spPr bwMode="auto">
          <a:xfrm flipH="1" flipV="1">
            <a:off x="7092280" y="4071942"/>
            <a:ext cx="612068" cy="288032"/>
          </a:xfrm>
          <a:prstGeom prst="line">
            <a:avLst/>
          </a:prstGeom>
          <a:noFill/>
          <a:ln w="12700" cap="flat" cmpd="sng" algn="ctr">
            <a:solidFill>
              <a:schemeClr val="tx1"/>
            </a:solidFill>
            <a:prstDash val="solid"/>
            <a:round/>
            <a:headEnd type="none" w="med" len="med"/>
            <a:tailEnd type="none"/>
          </a:ln>
          <a:effectLst/>
        </p:spPr>
      </p:cxnSp>
      <p:sp>
        <p:nvSpPr>
          <p:cNvPr id="75" name="TextBox 74"/>
          <p:cNvSpPr txBox="1"/>
          <p:nvPr/>
        </p:nvSpPr>
        <p:spPr>
          <a:xfrm>
            <a:off x="6052882" y="4503990"/>
            <a:ext cx="327334" cy="276999"/>
          </a:xfrm>
          <a:prstGeom prst="rect">
            <a:avLst/>
          </a:prstGeom>
          <a:noFill/>
        </p:spPr>
        <p:txBody>
          <a:bodyPr wrap="none" rtlCol="0">
            <a:spAutoFit/>
          </a:bodyPr>
          <a:lstStyle/>
          <a:p>
            <a:r>
              <a:rPr lang="en-US" altLang="ko-KR" sz="1200" dirty="0" smtClean="0"/>
              <a:t>e</a:t>
            </a:r>
            <a:r>
              <a:rPr lang="en-US" altLang="ko-KR" sz="1200" baseline="-25000" dirty="0" smtClean="0"/>
              <a:t>1</a:t>
            </a:r>
            <a:endParaRPr lang="ko-KR" altLang="en-US" sz="1200" baseline="-25000" dirty="0"/>
          </a:p>
        </p:txBody>
      </p:sp>
      <p:sp>
        <p:nvSpPr>
          <p:cNvPr id="76" name="TextBox 75"/>
          <p:cNvSpPr txBox="1"/>
          <p:nvPr/>
        </p:nvSpPr>
        <p:spPr>
          <a:xfrm>
            <a:off x="5620834" y="4947071"/>
            <a:ext cx="327334" cy="276999"/>
          </a:xfrm>
          <a:prstGeom prst="rect">
            <a:avLst/>
          </a:prstGeom>
          <a:noFill/>
        </p:spPr>
        <p:txBody>
          <a:bodyPr wrap="none" rtlCol="0">
            <a:spAutoFit/>
          </a:bodyPr>
          <a:lstStyle/>
          <a:p>
            <a:r>
              <a:rPr lang="en-US" altLang="ko-KR" sz="1200" dirty="0" smtClean="0"/>
              <a:t>e</a:t>
            </a:r>
            <a:r>
              <a:rPr lang="en-US" altLang="ko-KR" sz="1200" baseline="-25000" dirty="0" smtClean="0"/>
              <a:t>2</a:t>
            </a:r>
            <a:endParaRPr lang="ko-KR" altLang="en-US" sz="1200" baseline="-25000" dirty="0"/>
          </a:p>
        </p:txBody>
      </p:sp>
      <p:sp>
        <p:nvSpPr>
          <p:cNvPr id="77" name="TextBox 76"/>
          <p:cNvSpPr txBox="1"/>
          <p:nvPr/>
        </p:nvSpPr>
        <p:spPr>
          <a:xfrm>
            <a:off x="5404810" y="5523135"/>
            <a:ext cx="327334" cy="276999"/>
          </a:xfrm>
          <a:prstGeom prst="rect">
            <a:avLst/>
          </a:prstGeom>
          <a:noFill/>
        </p:spPr>
        <p:txBody>
          <a:bodyPr wrap="none" rtlCol="0">
            <a:spAutoFit/>
          </a:bodyPr>
          <a:lstStyle/>
          <a:p>
            <a:r>
              <a:rPr lang="en-US" altLang="ko-KR" sz="1200" dirty="0" smtClean="0"/>
              <a:t>e</a:t>
            </a:r>
            <a:r>
              <a:rPr lang="en-US" altLang="ko-KR" sz="1200" baseline="-25000" dirty="0" smtClean="0"/>
              <a:t>3</a:t>
            </a:r>
            <a:endParaRPr lang="ko-KR" altLang="en-US" sz="1200" baseline="-25000" dirty="0"/>
          </a:p>
        </p:txBody>
      </p:sp>
      <p:sp>
        <p:nvSpPr>
          <p:cNvPr id="78" name="TextBox 77"/>
          <p:cNvSpPr txBox="1"/>
          <p:nvPr/>
        </p:nvSpPr>
        <p:spPr>
          <a:xfrm>
            <a:off x="4644008" y="4278674"/>
            <a:ext cx="678391" cy="276999"/>
          </a:xfrm>
          <a:prstGeom prst="rect">
            <a:avLst/>
          </a:prstGeom>
          <a:noFill/>
        </p:spPr>
        <p:txBody>
          <a:bodyPr wrap="none" rtlCol="0">
            <a:spAutoFit/>
          </a:bodyPr>
          <a:lstStyle/>
          <a:p>
            <a:r>
              <a:rPr lang="en-US" altLang="ko-KR" sz="1200" smtClean="0"/>
              <a:t>Level 0</a:t>
            </a:r>
            <a:endParaRPr lang="ko-KR" altLang="en-US" sz="1200" dirty="0"/>
          </a:p>
        </p:txBody>
      </p:sp>
      <p:sp>
        <p:nvSpPr>
          <p:cNvPr id="79" name="TextBox 78"/>
          <p:cNvSpPr txBox="1"/>
          <p:nvPr/>
        </p:nvSpPr>
        <p:spPr>
          <a:xfrm>
            <a:off x="4644008" y="4731047"/>
            <a:ext cx="678391" cy="276999"/>
          </a:xfrm>
          <a:prstGeom prst="rect">
            <a:avLst/>
          </a:prstGeom>
          <a:noFill/>
        </p:spPr>
        <p:txBody>
          <a:bodyPr wrap="none" rtlCol="0">
            <a:spAutoFit/>
          </a:bodyPr>
          <a:lstStyle/>
          <a:p>
            <a:r>
              <a:rPr lang="en-US" altLang="ko-KR" sz="1200" dirty="0" smtClean="0"/>
              <a:t>Level 1</a:t>
            </a:r>
            <a:endParaRPr lang="ko-KR" altLang="en-US" sz="1200" dirty="0"/>
          </a:p>
        </p:txBody>
      </p:sp>
      <p:sp>
        <p:nvSpPr>
          <p:cNvPr id="80" name="TextBox 79"/>
          <p:cNvSpPr txBox="1"/>
          <p:nvPr/>
        </p:nvSpPr>
        <p:spPr>
          <a:xfrm>
            <a:off x="4644008" y="5235103"/>
            <a:ext cx="678391" cy="276999"/>
          </a:xfrm>
          <a:prstGeom prst="rect">
            <a:avLst/>
          </a:prstGeom>
          <a:noFill/>
        </p:spPr>
        <p:txBody>
          <a:bodyPr wrap="none" rtlCol="0">
            <a:spAutoFit/>
          </a:bodyPr>
          <a:lstStyle/>
          <a:p>
            <a:r>
              <a:rPr lang="en-US" altLang="ko-KR" sz="1200" dirty="0" smtClean="0"/>
              <a:t>Level 2</a:t>
            </a:r>
            <a:endParaRPr lang="ko-KR" altLang="en-US" sz="1200" dirty="0"/>
          </a:p>
        </p:txBody>
      </p:sp>
      <p:sp>
        <p:nvSpPr>
          <p:cNvPr id="81" name="TextBox 80"/>
          <p:cNvSpPr txBox="1"/>
          <p:nvPr/>
        </p:nvSpPr>
        <p:spPr>
          <a:xfrm>
            <a:off x="4860032" y="5739159"/>
            <a:ext cx="338554" cy="276999"/>
          </a:xfrm>
          <a:prstGeom prst="rect">
            <a:avLst/>
          </a:prstGeom>
          <a:noFill/>
        </p:spPr>
        <p:txBody>
          <a:bodyPr wrap="none" rtlCol="0">
            <a:spAutoFit/>
          </a:bodyPr>
          <a:lstStyle/>
          <a:p>
            <a:r>
              <a:rPr lang="en-US" altLang="ko-KR" sz="1200" dirty="0" smtClean="0"/>
              <a:t>…</a:t>
            </a:r>
            <a:endParaRPr lang="ko-KR" altLang="en-US" sz="1200" dirty="0"/>
          </a:p>
        </p:txBody>
      </p:sp>
    </p:spTree>
    <p:extLst>
      <p:ext uri="{BB962C8B-B14F-4D97-AF65-F5344CB8AC3E}">
        <p14:creationId xmlns:p14="http://schemas.microsoft.com/office/powerpoint/2010/main" val="60304373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Candara"/>
                <a:cs typeface="Candara"/>
              </a:rPr>
              <a:t>Outline</a:t>
            </a:r>
            <a:endParaRPr kumimoji="1" lang="zh-CN" altLang="en-US" dirty="0">
              <a:latin typeface="Candara"/>
              <a:cs typeface="Candara"/>
            </a:endParaRPr>
          </a:p>
        </p:txBody>
      </p:sp>
      <p:sp>
        <p:nvSpPr>
          <p:cNvPr id="3" name="内容占位符 2"/>
          <p:cNvSpPr>
            <a:spLocks noGrp="1"/>
          </p:cNvSpPr>
          <p:nvPr>
            <p:ph idx="1"/>
          </p:nvPr>
        </p:nvSpPr>
        <p:spPr/>
        <p:txBody>
          <a:bodyPr>
            <a:normAutofit/>
          </a:bodyPr>
          <a:lstStyle/>
          <a:p>
            <a:r>
              <a:rPr lang="en-US" altLang="zh-CN" dirty="0" smtClean="0">
                <a:solidFill>
                  <a:srgbClr val="0000FF"/>
                </a:solidFill>
                <a:latin typeface="Candara"/>
                <a:cs typeface="Candara"/>
              </a:rPr>
              <a:t>Introduction</a:t>
            </a:r>
            <a:r>
              <a:rPr lang="zh-CN" altLang="zh-CN" dirty="0">
                <a:solidFill>
                  <a:srgbClr val="0000FF"/>
                </a:solidFill>
                <a:latin typeface="Candara"/>
                <a:cs typeface="Candara"/>
              </a:rPr>
              <a:t> </a:t>
            </a:r>
            <a:r>
              <a:rPr lang="en-US" altLang="zh-CN" dirty="0" smtClean="0">
                <a:solidFill>
                  <a:srgbClr val="0000FF"/>
                </a:solidFill>
                <a:latin typeface="Candara"/>
                <a:cs typeface="Candara"/>
              </a:rPr>
              <a:t>and</a:t>
            </a:r>
            <a:r>
              <a:rPr lang="zh-CN" altLang="en-US" dirty="0" smtClean="0">
                <a:solidFill>
                  <a:srgbClr val="0000FF"/>
                </a:solidFill>
                <a:latin typeface="Candara"/>
                <a:cs typeface="Candara"/>
              </a:rPr>
              <a:t> </a:t>
            </a:r>
            <a:r>
              <a:rPr lang="en-US" altLang="zh-CN" dirty="0" smtClean="0">
                <a:solidFill>
                  <a:srgbClr val="0000FF"/>
                </a:solidFill>
                <a:latin typeface="Candara"/>
                <a:cs typeface="Candara"/>
              </a:rPr>
              <a:t>preliminaries</a:t>
            </a:r>
          </a:p>
          <a:p>
            <a:r>
              <a:rPr lang="en-US" altLang="zh-CN" dirty="0" smtClean="0">
                <a:latin typeface="Candara"/>
                <a:cs typeface="Candara"/>
              </a:rPr>
              <a:t>Part</a:t>
            </a:r>
            <a:r>
              <a:rPr lang="zh-CN" altLang="en-US" dirty="0" smtClean="0">
                <a:latin typeface="Candara"/>
                <a:cs typeface="Candara"/>
              </a:rPr>
              <a:t> </a:t>
            </a:r>
            <a:r>
              <a:rPr lang="en-US" altLang="zh-CN" dirty="0" smtClean="0">
                <a:latin typeface="Candara"/>
                <a:cs typeface="Candara"/>
              </a:rPr>
              <a:t>I:</a:t>
            </a:r>
            <a:r>
              <a:rPr lang="zh-CN" altLang="en-US" dirty="0" smtClean="0">
                <a:latin typeface="Candara"/>
                <a:cs typeface="Candara"/>
              </a:rPr>
              <a:t> </a:t>
            </a:r>
            <a:r>
              <a:rPr lang="en-US" altLang="zh-CN" dirty="0" smtClean="0">
                <a:latin typeface="Candara"/>
                <a:cs typeface="Candara"/>
              </a:rPr>
              <a:t>Similarity</a:t>
            </a:r>
            <a:r>
              <a:rPr lang="zh-CN" altLang="en-US" dirty="0" smtClean="0">
                <a:latin typeface="Candara"/>
                <a:cs typeface="Candara"/>
              </a:rPr>
              <a:t> </a:t>
            </a:r>
            <a:r>
              <a:rPr lang="en-US" altLang="zh-CN" dirty="0" smtClean="0">
                <a:latin typeface="Candara"/>
                <a:cs typeface="Candara"/>
              </a:rPr>
              <a:t>search</a:t>
            </a:r>
            <a:r>
              <a:rPr lang="zh-CN" altLang="en-US" dirty="0" smtClean="0">
                <a:latin typeface="Candara"/>
                <a:cs typeface="Candara"/>
              </a:rPr>
              <a:t> </a:t>
            </a:r>
            <a:r>
              <a:rPr lang="en-US" altLang="zh-CN" dirty="0" smtClean="0">
                <a:latin typeface="Candara"/>
                <a:cs typeface="Candara"/>
              </a:rPr>
              <a:t>in graph databases</a:t>
            </a:r>
          </a:p>
          <a:p>
            <a:pPr lvl="1"/>
            <a:r>
              <a:rPr lang="en-US" altLang="zh-CN" dirty="0" smtClean="0">
                <a:latin typeface="Candara"/>
                <a:cs typeface="Candara"/>
              </a:rPr>
              <a:t>Subgraph</a:t>
            </a:r>
            <a:r>
              <a:rPr lang="zh-CN" altLang="en-US" dirty="0" smtClean="0">
                <a:latin typeface="Candara"/>
                <a:cs typeface="Candara"/>
              </a:rPr>
              <a:t> </a:t>
            </a:r>
            <a:r>
              <a:rPr lang="en-US" altLang="zh-CN" dirty="0" smtClean="0">
                <a:latin typeface="Candara"/>
                <a:cs typeface="Candara"/>
              </a:rPr>
              <a:t>similarity</a:t>
            </a:r>
            <a:r>
              <a:rPr lang="zh-CN" altLang="en-US" dirty="0" smtClean="0">
                <a:latin typeface="Candara"/>
                <a:cs typeface="Candara"/>
              </a:rPr>
              <a:t> </a:t>
            </a:r>
            <a:r>
              <a:rPr lang="en-US" altLang="zh-CN" dirty="0" smtClean="0">
                <a:latin typeface="Candara"/>
                <a:cs typeface="Candara"/>
              </a:rPr>
              <a:t>search</a:t>
            </a:r>
            <a:endParaRPr lang="en-US" altLang="zh-CN" dirty="0">
              <a:latin typeface="Candara"/>
              <a:cs typeface="Candara"/>
            </a:endParaRPr>
          </a:p>
          <a:p>
            <a:pPr lvl="1"/>
            <a:r>
              <a:rPr lang="en-US" altLang="zh-CN" dirty="0" err="1" smtClean="0">
                <a:latin typeface="Candara"/>
                <a:cs typeface="Candara"/>
              </a:rPr>
              <a:t>Supergraph</a:t>
            </a:r>
            <a:r>
              <a:rPr lang="zh-CN" altLang="en-US" dirty="0" smtClean="0">
                <a:latin typeface="Candara"/>
                <a:cs typeface="Candara"/>
              </a:rPr>
              <a:t> </a:t>
            </a:r>
            <a:r>
              <a:rPr lang="en-US" altLang="zh-CN" dirty="0" smtClean="0">
                <a:latin typeface="Candara"/>
                <a:cs typeface="Candara"/>
              </a:rPr>
              <a:t>similarity</a:t>
            </a:r>
            <a:r>
              <a:rPr lang="zh-CN" altLang="en-US" dirty="0" smtClean="0">
                <a:latin typeface="Candara"/>
                <a:cs typeface="Candara"/>
              </a:rPr>
              <a:t> </a:t>
            </a:r>
            <a:r>
              <a:rPr lang="en-US" altLang="zh-CN" dirty="0" smtClean="0">
                <a:latin typeface="Candara"/>
                <a:cs typeface="Candara"/>
              </a:rPr>
              <a:t>search</a:t>
            </a:r>
            <a:endParaRPr lang="en-US" altLang="zh-CN" dirty="0">
              <a:latin typeface="Candara"/>
              <a:cs typeface="Candara"/>
            </a:endParaRPr>
          </a:p>
          <a:p>
            <a:pPr lvl="1"/>
            <a:r>
              <a:rPr lang="en-US" altLang="zh-CN" dirty="0" smtClean="0">
                <a:latin typeface="Candara"/>
                <a:cs typeface="Candara"/>
              </a:rPr>
              <a:t>Graph</a:t>
            </a:r>
            <a:r>
              <a:rPr lang="zh-CN" altLang="en-US" dirty="0" smtClean="0">
                <a:latin typeface="Candara"/>
                <a:cs typeface="Candara"/>
              </a:rPr>
              <a:t> </a:t>
            </a:r>
            <a:r>
              <a:rPr lang="en-US" altLang="zh-CN" dirty="0" smtClean="0">
                <a:latin typeface="Candara"/>
                <a:cs typeface="Candara"/>
              </a:rPr>
              <a:t>similarity</a:t>
            </a:r>
            <a:r>
              <a:rPr lang="zh-CN" altLang="en-US" dirty="0" smtClean="0">
                <a:latin typeface="Candara"/>
                <a:cs typeface="Candara"/>
              </a:rPr>
              <a:t> </a:t>
            </a:r>
            <a:r>
              <a:rPr lang="en-US" altLang="zh-CN" dirty="0" smtClean="0">
                <a:latin typeface="Candara"/>
                <a:cs typeface="Candara"/>
              </a:rPr>
              <a:t>search</a:t>
            </a:r>
            <a:endParaRPr lang="en-US" altLang="zh-CN" dirty="0">
              <a:latin typeface="Candara"/>
              <a:cs typeface="Candara"/>
            </a:endParaRPr>
          </a:p>
          <a:p>
            <a:r>
              <a:rPr lang="en-US" altLang="zh-CN" dirty="0" smtClean="0">
                <a:latin typeface="Candara"/>
                <a:cs typeface="Candara"/>
              </a:rPr>
              <a:t>Part</a:t>
            </a:r>
            <a:r>
              <a:rPr lang="zh-CN" altLang="en-US" dirty="0" smtClean="0">
                <a:latin typeface="Candara"/>
                <a:cs typeface="Candara"/>
              </a:rPr>
              <a:t> </a:t>
            </a:r>
            <a:r>
              <a:rPr lang="en-US" altLang="zh-CN" dirty="0" smtClean="0">
                <a:latin typeface="Candara"/>
                <a:cs typeface="Candara"/>
              </a:rPr>
              <a:t>II:</a:t>
            </a:r>
            <a:r>
              <a:rPr lang="zh-CN" altLang="en-US" dirty="0" smtClean="0">
                <a:latin typeface="Candara"/>
                <a:cs typeface="Candara"/>
              </a:rPr>
              <a:t> </a:t>
            </a:r>
            <a:r>
              <a:rPr lang="en-US" altLang="zh-CN" dirty="0" smtClean="0">
                <a:latin typeface="Candara"/>
                <a:cs typeface="Candara"/>
              </a:rPr>
              <a:t>Community search in</a:t>
            </a:r>
            <a:r>
              <a:rPr lang="zh-CN" altLang="en-US" dirty="0" smtClean="0">
                <a:latin typeface="Candara"/>
                <a:cs typeface="Candara"/>
              </a:rPr>
              <a:t> </a:t>
            </a:r>
            <a:r>
              <a:rPr lang="en-US" altLang="zh-CN" dirty="0" smtClean="0">
                <a:latin typeface="Candara"/>
                <a:cs typeface="Candara"/>
              </a:rPr>
              <a:t>a</a:t>
            </a:r>
            <a:r>
              <a:rPr lang="zh-CN" altLang="en-US" dirty="0" smtClean="0">
                <a:latin typeface="Candara"/>
                <a:cs typeface="Candara"/>
              </a:rPr>
              <a:t> </a:t>
            </a:r>
            <a:r>
              <a:rPr lang="en-US" altLang="zh-CN" dirty="0" smtClean="0">
                <a:latin typeface="Candara"/>
                <a:cs typeface="Candara"/>
              </a:rPr>
              <a:t>single</a:t>
            </a:r>
            <a:r>
              <a:rPr lang="zh-CN" altLang="en-US" dirty="0" smtClean="0">
                <a:latin typeface="Candara"/>
                <a:cs typeface="Candara"/>
              </a:rPr>
              <a:t> </a:t>
            </a:r>
            <a:r>
              <a:rPr lang="en-US" altLang="zh-CN" dirty="0" smtClean="0">
                <a:latin typeface="Candara"/>
                <a:cs typeface="Candara"/>
              </a:rPr>
              <a:t>graph</a:t>
            </a:r>
            <a:endParaRPr lang="en-US" altLang="zh-CN" dirty="0">
              <a:latin typeface="Candara"/>
              <a:cs typeface="Candara"/>
            </a:endParaRPr>
          </a:p>
          <a:p>
            <a:pPr lvl="1"/>
            <a:r>
              <a:rPr lang="en-US" altLang="zh-CN" dirty="0" smtClean="0">
                <a:latin typeface="Candara"/>
                <a:cs typeface="Candara"/>
              </a:rPr>
              <a:t>Non-attributed</a:t>
            </a:r>
            <a:r>
              <a:rPr lang="zh-CN" altLang="en-US" dirty="0" smtClean="0">
                <a:latin typeface="Candara"/>
                <a:cs typeface="Candara"/>
              </a:rPr>
              <a:t> </a:t>
            </a:r>
            <a:r>
              <a:rPr lang="en-US" altLang="zh-CN" dirty="0" smtClean="0">
                <a:latin typeface="Candara"/>
                <a:cs typeface="Candara"/>
              </a:rPr>
              <a:t>community</a:t>
            </a:r>
            <a:r>
              <a:rPr lang="zh-CN" altLang="en-US" dirty="0" smtClean="0">
                <a:latin typeface="Candara"/>
                <a:cs typeface="Candara"/>
              </a:rPr>
              <a:t> </a:t>
            </a:r>
            <a:r>
              <a:rPr lang="en-US" altLang="zh-CN" dirty="0" smtClean="0">
                <a:latin typeface="Candara"/>
                <a:cs typeface="Candara"/>
              </a:rPr>
              <a:t>search</a:t>
            </a:r>
            <a:r>
              <a:rPr lang="zh-CN" altLang="en-US" dirty="0" smtClean="0">
                <a:latin typeface="Candara"/>
                <a:cs typeface="Candara"/>
              </a:rPr>
              <a:t> </a:t>
            </a:r>
            <a:endParaRPr lang="en-US" altLang="zh-CN" dirty="0" smtClean="0">
              <a:latin typeface="Candara"/>
              <a:cs typeface="Candara"/>
            </a:endParaRPr>
          </a:p>
          <a:p>
            <a:pPr lvl="1"/>
            <a:r>
              <a:rPr lang="en-US" altLang="zh-CN" dirty="0" smtClean="0">
                <a:latin typeface="Candara"/>
                <a:cs typeface="Candara"/>
              </a:rPr>
              <a:t>Attributed </a:t>
            </a:r>
            <a:r>
              <a:rPr lang="en-US" altLang="zh-CN" dirty="0">
                <a:latin typeface="Candara"/>
                <a:cs typeface="Candara"/>
              </a:rPr>
              <a:t>community search</a:t>
            </a:r>
          </a:p>
          <a:p>
            <a:r>
              <a:rPr lang="en-US" altLang="zh-CN" dirty="0" smtClean="0">
                <a:latin typeface="Candara"/>
                <a:cs typeface="Candara"/>
              </a:rPr>
              <a:t>Summary</a:t>
            </a:r>
            <a:endParaRPr lang="en-US" altLang="zh-CN" sz="2800" dirty="0">
              <a:latin typeface="Candara"/>
              <a:cs typeface="Candara"/>
            </a:endParaRPr>
          </a:p>
        </p:txBody>
      </p:sp>
    </p:spTree>
    <p:extLst>
      <p:ext uri="{BB962C8B-B14F-4D97-AF65-F5344CB8AC3E}">
        <p14:creationId xmlns:p14="http://schemas.microsoft.com/office/powerpoint/2010/main" val="101733155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73274"/>
            <a:ext cx="5362575" cy="436403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03" name="Rectangle 2"/>
          <p:cNvSpPr>
            <a:spLocks noGrp="1" noChangeArrowheads="1"/>
          </p:cNvSpPr>
          <p:nvPr>
            <p:ph type="title"/>
          </p:nvPr>
        </p:nvSpPr>
        <p:spPr/>
        <p:txBody>
          <a:bodyPr>
            <a:normAutofit/>
          </a:bodyPr>
          <a:lstStyle/>
          <a:p>
            <a:r>
              <a:rPr lang="en-US" altLang="zh-CN" dirty="0" err="1" smtClean="0">
                <a:latin typeface="Candara"/>
                <a:ea typeface="宋体" charset="0"/>
                <a:cs typeface="Candara"/>
              </a:rPr>
              <a:t>Subgraph</a:t>
            </a:r>
            <a:r>
              <a:rPr lang="en-US" altLang="zh-CN" dirty="0" smtClean="0">
                <a:latin typeface="Candara"/>
                <a:ea typeface="宋体" charset="0"/>
                <a:cs typeface="Candara"/>
              </a:rPr>
              <a:t> </a:t>
            </a:r>
            <a:r>
              <a:rPr lang="en-US" altLang="zh-CN" dirty="0">
                <a:latin typeface="Candara"/>
                <a:ea typeface="宋体" charset="0"/>
                <a:cs typeface="Candara"/>
              </a:rPr>
              <a:t>Similarity Search</a:t>
            </a:r>
          </a:p>
        </p:txBody>
      </p:sp>
      <p:sp>
        <p:nvSpPr>
          <p:cNvPr id="25604" name="Text Box 11"/>
          <p:cNvSpPr txBox="1">
            <a:spLocks noChangeArrowheads="1"/>
          </p:cNvSpPr>
          <p:nvPr/>
        </p:nvSpPr>
        <p:spPr bwMode="auto">
          <a:xfrm>
            <a:off x="169168" y="1676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37931725" indent="-37474525" eaLnBrk="0" hangingPunct="0">
              <a:defRPr sz="2400">
                <a:solidFill>
                  <a:schemeClr val="tx1"/>
                </a:solidFill>
                <a:latin typeface="Verdana" charset="0"/>
                <a:ea typeface="ＭＳ Ｐゴシック" charset="0"/>
                <a:cs typeface="ＭＳ Ｐゴシック" charset="0"/>
              </a:defRPr>
            </a:lvl2pPr>
            <a:lvl3pPr eaLnBrk="0" hangingPunct="0">
              <a:defRPr sz="2400">
                <a:solidFill>
                  <a:schemeClr val="tx1"/>
                </a:solidFill>
                <a:latin typeface="Verdana" charset="0"/>
                <a:ea typeface="ＭＳ Ｐゴシック" charset="0"/>
                <a:cs typeface="ＭＳ Ｐゴシック" charset="0"/>
              </a:defRPr>
            </a:lvl3pPr>
            <a:lvl4pPr eaLnBrk="0" hangingPunct="0">
              <a:defRPr sz="2400">
                <a:solidFill>
                  <a:schemeClr val="tx1"/>
                </a:solidFill>
                <a:latin typeface="Verdana" charset="0"/>
                <a:ea typeface="ＭＳ Ｐゴシック" charset="0"/>
                <a:cs typeface="ＭＳ Ｐゴシック" charset="0"/>
              </a:defRPr>
            </a:lvl4pPr>
            <a:lvl5pPr eaLnBrk="0" hangingPunct="0">
              <a:defRPr sz="2400">
                <a:solidFill>
                  <a:schemeClr val="tx1"/>
                </a:solidFill>
                <a:latin typeface="Verdana"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9pPr>
          </a:lstStyle>
          <a:p>
            <a:pPr eaLnBrk="1" hangingPunct="1"/>
            <a:endParaRPr lang="zh-CN" altLang="en-US" sz="1800">
              <a:latin typeface="Candara"/>
              <a:ea typeface="宋体" charset="0"/>
              <a:cs typeface="Candara"/>
            </a:endParaRPr>
          </a:p>
        </p:txBody>
      </p:sp>
      <p:sp>
        <p:nvSpPr>
          <p:cNvPr id="25605" name="TextBox 8"/>
          <p:cNvSpPr txBox="1">
            <a:spLocks noChangeArrowheads="1"/>
          </p:cNvSpPr>
          <p:nvPr/>
        </p:nvSpPr>
        <p:spPr bwMode="auto">
          <a:xfrm>
            <a:off x="5508104" y="1643063"/>
            <a:ext cx="3240359"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37931725" indent="-37474525" eaLnBrk="0" hangingPunct="0">
              <a:defRPr sz="2400">
                <a:solidFill>
                  <a:schemeClr val="tx1"/>
                </a:solidFill>
                <a:latin typeface="Verdana" charset="0"/>
                <a:ea typeface="ＭＳ Ｐゴシック" charset="0"/>
                <a:cs typeface="ＭＳ Ｐゴシック" charset="0"/>
              </a:defRPr>
            </a:lvl2pPr>
            <a:lvl3pPr eaLnBrk="0" hangingPunct="0">
              <a:defRPr sz="2400">
                <a:solidFill>
                  <a:schemeClr val="tx1"/>
                </a:solidFill>
                <a:latin typeface="Verdana" charset="0"/>
                <a:ea typeface="ＭＳ Ｐゴシック" charset="0"/>
                <a:cs typeface="ＭＳ Ｐゴシック" charset="0"/>
              </a:defRPr>
            </a:lvl3pPr>
            <a:lvl4pPr eaLnBrk="0" hangingPunct="0">
              <a:defRPr sz="2400">
                <a:solidFill>
                  <a:schemeClr val="tx1"/>
                </a:solidFill>
                <a:latin typeface="Verdana" charset="0"/>
                <a:ea typeface="ＭＳ Ｐゴシック" charset="0"/>
                <a:cs typeface="ＭＳ Ｐゴシック" charset="0"/>
              </a:defRPr>
            </a:lvl4pPr>
            <a:lvl5pPr eaLnBrk="0" hangingPunct="0">
              <a:defRPr sz="2400">
                <a:solidFill>
                  <a:schemeClr val="tx1"/>
                </a:solidFill>
                <a:latin typeface="Verdana"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9pPr>
          </a:lstStyle>
          <a:p>
            <a:pPr eaLnBrk="1" hangingPunct="1"/>
            <a:r>
              <a:rPr lang="en-AU" dirty="0">
                <a:solidFill>
                  <a:srgbClr val="000000"/>
                </a:solidFill>
                <a:latin typeface="Candara"/>
                <a:cs typeface="Candara"/>
              </a:rPr>
              <a:t>Why Similarity Search?</a:t>
            </a:r>
          </a:p>
          <a:p>
            <a:pPr eaLnBrk="1" hangingPunct="1"/>
            <a:endParaRPr lang="en-AU" sz="1800" b="1" dirty="0">
              <a:latin typeface="Candara"/>
              <a:cs typeface="Candara"/>
            </a:endParaRPr>
          </a:p>
          <a:p>
            <a:pPr eaLnBrk="1" hangingPunct="1"/>
            <a:r>
              <a:rPr lang="en-AU" sz="2000" dirty="0">
                <a:solidFill>
                  <a:srgbClr val="0000FF"/>
                </a:solidFill>
                <a:latin typeface="Candara"/>
                <a:cs typeface="Candara"/>
              </a:rPr>
              <a:t>Input </a:t>
            </a:r>
            <a:r>
              <a:rPr lang="en-AU" sz="2000" dirty="0" smtClean="0">
                <a:solidFill>
                  <a:srgbClr val="0000FF"/>
                </a:solidFill>
                <a:latin typeface="Candara"/>
                <a:cs typeface="Candara"/>
              </a:rPr>
              <a:t>Mistake</a:t>
            </a:r>
            <a:endParaRPr lang="en-AU" sz="2000" dirty="0">
              <a:solidFill>
                <a:srgbClr val="0000FF"/>
              </a:solidFill>
              <a:latin typeface="Candara"/>
              <a:cs typeface="Candara"/>
            </a:endParaRPr>
          </a:p>
          <a:p>
            <a:pPr eaLnBrk="1" hangingPunct="1"/>
            <a:r>
              <a:rPr lang="en-AU" sz="2000" dirty="0" smtClean="0">
                <a:solidFill>
                  <a:srgbClr val="0000FF"/>
                </a:solidFill>
                <a:latin typeface="Candara"/>
                <a:cs typeface="Candara"/>
              </a:rPr>
              <a:t>Exploration</a:t>
            </a:r>
            <a:endParaRPr lang="en-AU" sz="2000" dirty="0">
              <a:solidFill>
                <a:srgbClr val="0000FF"/>
              </a:solidFill>
              <a:latin typeface="Candara"/>
              <a:cs typeface="Candara"/>
            </a:endParaRPr>
          </a:p>
          <a:p>
            <a:pPr eaLnBrk="1" hangingPunct="1"/>
            <a:r>
              <a:rPr lang="en-AU" sz="2000" dirty="0">
                <a:solidFill>
                  <a:srgbClr val="0000FF"/>
                </a:solidFill>
                <a:latin typeface="Candara"/>
                <a:cs typeface="Candara"/>
              </a:rPr>
              <a:t>......</a:t>
            </a:r>
          </a:p>
          <a:p>
            <a:pPr eaLnBrk="1" hangingPunct="1"/>
            <a:endParaRPr lang="en-AU" sz="1800" dirty="0">
              <a:latin typeface="Candara"/>
              <a:cs typeface="Candara"/>
            </a:endParaRPr>
          </a:p>
          <a:p>
            <a:pPr eaLnBrk="1" hangingPunct="1"/>
            <a:endParaRPr lang="en-AU" sz="1800" dirty="0">
              <a:latin typeface="Candara"/>
              <a:cs typeface="Candara"/>
            </a:endParaRPr>
          </a:p>
        </p:txBody>
      </p:sp>
      <p:sp>
        <p:nvSpPr>
          <p:cNvPr id="7" name="TextBox 6"/>
          <p:cNvSpPr txBox="1"/>
          <p:nvPr/>
        </p:nvSpPr>
        <p:spPr>
          <a:xfrm>
            <a:off x="5508104" y="3429000"/>
            <a:ext cx="3672408" cy="2923877"/>
          </a:xfrm>
          <a:prstGeom prst="rect">
            <a:avLst/>
          </a:prstGeom>
          <a:noFill/>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37931725" indent="-37474525" eaLnBrk="0" hangingPunct="0">
              <a:defRPr sz="2400">
                <a:solidFill>
                  <a:schemeClr val="tx1"/>
                </a:solidFill>
                <a:latin typeface="Verdana" charset="0"/>
                <a:ea typeface="ＭＳ Ｐゴシック" charset="0"/>
                <a:cs typeface="ＭＳ Ｐゴシック" charset="0"/>
              </a:defRPr>
            </a:lvl2pPr>
            <a:lvl3pPr eaLnBrk="0" hangingPunct="0">
              <a:defRPr sz="2400">
                <a:solidFill>
                  <a:schemeClr val="tx1"/>
                </a:solidFill>
                <a:latin typeface="Verdana" charset="0"/>
                <a:ea typeface="ＭＳ Ｐゴシック" charset="0"/>
                <a:cs typeface="ＭＳ Ｐゴシック" charset="0"/>
              </a:defRPr>
            </a:lvl3pPr>
            <a:lvl4pPr eaLnBrk="0" hangingPunct="0">
              <a:defRPr sz="2400">
                <a:solidFill>
                  <a:schemeClr val="tx1"/>
                </a:solidFill>
                <a:latin typeface="Verdana" charset="0"/>
                <a:ea typeface="ＭＳ Ｐゴシック" charset="0"/>
                <a:cs typeface="ＭＳ Ｐゴシック" charset="0"/>
              </a:defRPr>
            </a:lvl4pPr>
            <a:lvl5pPr eaLnBrk="0" hangingPunct="0">
              <a:defRPr sz="2400">
                <a:solidFill>
                  <a:schemeClr val="tx1"/>
                </a:solidFill>
                <a:latin typeface="Verdana"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9pPr>
          </a:lstStyle>
          <a:p>
            <a:pPr eaLnBrk="1" hangingPunct="1"/>
            <a:r>
              <a:rPr lang="en-AU" dirty="0" smtClean="0">
                <a:latin typeface="Candara"/>
                <a:cs typeface="Candara"/>
              </a:rPr>
              <a:t>R</a:t>
            </a:r>
            <a:r>
              <a:rPr lang="en-US" altLang="zh-CN" dirty="0" smtClean="0">
                <a:latin typeface="Candara"/>
                <a:cs typeface="Candara"/>
              </a:rPr>
              <a:t>elated</a:t>
            </a:r>
            <a:r>
              <a:rPr lang="en-AU" dirty="0" smtClean="0">
                <a:latin typeface="Candara"/>
                <a:cs typeface="Candara"/>
              </a:rPr>
              <a:t> Work</a:t>
            </a:r>
          </a:p>
          <a:p>
            <a:pPr eaLnBrk="1" hangingPunct="1"/>
            <a:endParaRPr lang="en-AU" sz="2000" b="1" dirty="0" smtClean="0">
              <a:latin typeface="Candara"/>
              <a:cs typeface="Candara"/>
            </a:endParaRPr>
          </a:p>
          <a:p>
            <a:pPr eaLnBrk="1" hangingPunct="1"/>
            <a:r>
              <a:rPr kumimoji="1" lang="fr-FR" altLang="zh-CN" sz="2000" dirty="0" err="1">
                <a:solidFill>
                  <a:srgbClr val="0000FF"/>
                </a:solidFill>
                <a:latin typeface="Candara"/>
                <a:cs typeface="Candara"/>
              </a:rPr>
              <a:t>Grafil</a:t>
            </a:r>
            <a:r>
              <a:rPr kumimoji="1" lang="fr-FR" altLang="zh-CN" sz="2000" dirty="0">
                <a:latin typeface="Candara"/>
                <a:cs typeface="Candara"/>
              </a:rPr>
              <a:t>,  Yan et al.</a:t>
            </a:r>
            <a:r>
              <a:rPr kumimoji="1" lang="zh-CN" altLang="zh-CN" sz="2000" dirty="0">
                <a:latin typeface="Candara"/>
                <a:cs typeface="Candara"/>
              </a:rPr>
              <a:t> </a:t>
            </a:r>
            <a:r>
              <a:rPr kumimoji="1" lang="fr-FR" altLang="zh-CN" sz="2000" dirty="0">
                <a:latin typeface="Candara"/>
                <a:cs typeface="Candara"/>
              </a:rPr>
              <a:t>SIGMOD ’</a:t>
            </a:r>
            <a:r>
              <a:rPr kumimoji="1" lang="fr-FR" altLang="zh-CN" sz="2000" dirty="0" smtClean="0">
                <a:latin typeface="Candara"/>
                <a:cs typeface="Candara"/>
              </a:rPr>
              <a:t>05</a:t>
            </a:r>
            <a:endParaRPr lang="en-AU" sz="2000" b="1" dirty="0">
              <a:latin typeface="Candara"/>
              <a:cs typeface="Candara"/>
            </a:endParaRPr>
          </a:p>
          <a:p>
            <a:r>
              <a:rPr lang="en-US" altLang="zh-CN" sz="2000" dirty="0" smtClean="0">
                <a:solidFill>
                  <a:srgbClr val="0000FF"/>
                </a:solidFill>
                <a:latin typeface="Candara"/>
                <a:cs typeface="Candara"/>
              </a:rPr>
              <a:t>C</a:t>
            </a:r>
            <a:r>
              <a:rPr lang="en-US" altLang="zh-CN" sz="2000" dirty="0">
                <a:solidFill>
                  <a:srgbClr val="0000FF"/>
                </a:solidFill>
                <a:latin typeface="Candara"/>
                <a:cs typeface="Candara"/>
              </a:rPr>
              <a:t>-Tree</a:t>
            </a:r>
            <a:r>
              <a:rPr lang="zh-CN" altLang="en-US" sz="2000" dirty="0">
                <a:latin typeface="Candara"/>
                <a:cs typeface="Candara"/>
              </a:rPr>
              <a:t>, </a:t>
            </a:r>
            <a:r>
              <a:rPr lang="en-US" altLang="zh-CN" sz="2000" dirty="0">
                <a:latin typeface="Candara"/>
                <a:cs typeface="Candara"/>
              </a:rPr>
              <a:t>He</a:t>
            </a:r>
            <a:r>
              <a:rPr lang="zh-CN" altLang="en-US" sz="2000" dirty="0">
                <a:latin typeface="Candara"/>
                <a:cs typeface="Candara"/>
              </a:rPr>
              <a:t> </a:t>
            </a:r>
            <a:r>
              <a:rPr lang="en-US" altLang="zh-CN" sz="2000" dirty="0">
                <a:latin typeface="Candara"/>
                <a:cs typeface="Candara"/>
              </a:rPr>
              <a:t>et</a:t>
            </a:r>
            <a:r>
              <a:rPr lang="zh-CN" altLang="en-US" sz="2000" dirty="0">
                <a:latin typeface="Candara"/>
                <a:cs typeface="Candara"/>
              </a:rPr>
              <a:t> </a:t>
            </a:r>
            <a:r>
              <a:rPr lang="en-US" altLang="zh-CN" sz="2000" dirty="0">
                <a:latin typeface="Candara"/>
                <a:cs typeface="Candara"/>
              </a:rPr>
              <a:t>al</a:t>
            </a:r>
            <a:r>
              <a:rPr lang="en-US" altLang="zh-CN" sz="2000" dirty="0" smtClean="0">
                <a:latin typeface="Candara"/>
                <a:cs typeface="Candara"/>
              </a:rPr>
              <a:t>.</a:t>
            </a:r>
            <a:r>
              <a:rPr lang="zh-CN" altLang="en-US" sz="2000" dirty="0" smtClean="0">
                <a:latin typeface="Candara"/>
                <a:cs typeface="Candara"/>
              </a:rPr>
              <a:t> </a:t>
            </a:r>
            <a:r>
              <a:rPr lang="en-US" altLang="zh-CN" sz="2000" dirty="0">
                <a:latin typeface="Candara"/>
                <a:cs typeface="Candara"/>
              </a:rPr>
              <a:t>ICDE’06</a:t>
            </a:r>
          </a:p>
          <a:p>
            <a:r>
              <a:rPr lang="en-US" altLang="zh-CN" sz="2000" dirty="0" err="1">
                <a:solidFill>
                  <a:srgbClr val="0000FF"/>
                </a:solidFill>
                <a:latin typeface="Candara"/>
                <a:cs typeface="Candara"/>
              </a:rPr>
              <a:t>GDIndex</a:t>
            </a:r>
            <a:r>
              <a:rPr lang="zh-CN" altLang="zh-CN" sz="2000" dirty="0">
                <a:latin typeface="Candara"/>
                <a:cs typeface="Candara"/>
              </a:rPr>
              <a:t>,</a:t>
            </a:r>
            <a:r>
              <a:rPr lang="en-US" altLang="zh-CN" sz="2000" dirty="0">
                <a:latin typeface="Candara"/>
                <a:cs typeface="Candara"/>
              </a:rPr>
              <a:t>Williams</a:t>
            </a:r>
            <a:r>
              <a:rPr lang="zh-CN" altLang="en-US" sz="2000" dirty="0">
                <a:latin typeface="Candara"/>
                <a:cs typeface="Candara"/>
              </a:rPr>
              <a:t> </a:t>
            </a:r>
            <a:r>
              <a:rPr lang="en-US" altLang="zh-CN" sz="2000" dirty="0">
                <a:latin typeface="Candara"/>
                <a:cs typeface="Candara"/>
              </a:rPr>
              <a:t>et</a:t>
            </a:r>
            <a:r>
              <a:rPr lang="zh-CN" altLang="en-US" sz="2000" dirty="0">
                <a:latin typeface="Candara"/>
                <a:cs typeface="Candara"/>
              </a:rPr>
              <a:t> </a:t>
            </a:r>
            <a:r>
              <a:rPr lang="en-US" altLang="zh-CN" sz="2000" dirty="0">
                <a:latin typeface="Candara"/>
                <a:cs typeface="Candara"/>
              </a:rPr>
              <a:t>al</a:t>
            </a:r>
            <a:r>
              <a:rPr lang="en-US" altLang="zh-CN" sz="2000" dirty="0" smtClean="0">
                <a:latin typeface="Candara"/>
                <a:cs typeface="Candara"/>
              </a:rPr>
              <a:t>. </a:t>
            </a:r>
            <a:r>
              <a:rPr lang="en-US" altLang="zh-CN" sz="2000" dirty="0">
                <a:latin typeface="Candara"/>
                <a:cs typeface="Candara"/>
              </a:rPr>
              <a:t>ICDE’07</a:t>
            </a:r>
          </a:p>
          <a:p>
            <a:r>
              <a:rPr lang="en-AU" altLang="zh-CN" sz="2000" dirty="0" smtClean="0">
                <a:solidFill>
                  <a:srgbClr val="0000FF"/>
                </a:solidFill>
                <a:latin typeface="Candara"/>
                <a:cs typeface="Candara"/>
              </a:rPr>
              <a:t>Comparing Stars</a:t>
            </a:r>
            <a:r>
              <a:rPr lang="en-US" altLang="zh-CN" sz="2000" dirty="0" smtClean="0">
                <a:latin typeface="Candara"/>
                <a:cs typeface="Candara"/>
              </a:rPr>
              <a:t>,</a:t>
            </a:r>
            <a:r>
              <a:rPr lang="zh-CN" altLang="en-US" sz="2000" dirty="0" smtClean="0">
                <a:latin typeface="Candara"/>
                <a:cs typeface="Candara"/>
              </a:rPr>
              <a:t> </a:t>
            </a:r>
            <a:r>
              <a:rPr lang="en-US" altLang="zh-CN" sz="2000" dirty="0" err="1" smtClean="0">
                <a:latin typeface="Candara"/>
                <a:cs typeface="Candara"/>
              </a:rPr>
              <a:t>Zeng</a:t>
            </a:r>
            <a:r>
              <a:rPr lang="zh-CN" altLang="en-US" sz="2000" dirty="0" smtClean="0">
                <a:latin typeface="Candara"/>
                <a:cs typeface="Candara"/>
              </a:rPr>
              <a:t> </a:t>
            </a:r>
            <a:r>
              <a:rPr lang="en-US" altLang="zh-CN" sz="2000" dirty="0" smtClean="0">
                <a:latin typeface="Candara"/>
                <a:cs typeface="Candara"/>
              </a:rPr>
              <a:t>et</a:t>
            </a:r>
            <a:r>
              <a:rPr lang="zh-CN" altLang="en-US" sz="2000" dirty="0" smtClean="0">
                <a:latin typeface="Candara"/>
                <a:cs typeface="Candara"/>
              </a:rPr>
              <a:t> </a:t>
            </a:r>
            <a:r>
              <a:rPr lang="en-US" altLang="zh-CN" sz="2000" dirty="0" smtClean="0">
                <a:latin typeface="Candara"/>
                <a:cs typeface="Candara"/>
              </a:rPr>
              <a:t>al.</a:t>
            </a:r>
            <a:r>
              <a:rPr lang="zh-CN" altLang="zh-CN" sz="2000" dirty="0">
                <a:latin typeface="Candara"/>
                <a:cs typeface="Candara"/>
              </a:rPr>
              <a:t> </a:t>
            </a:r>
            <a:r>
              <a:rPr lang="en-AU" altLang="zh-CN" sz="2000" dirty="0" smtClean="0">
                <a:latin typeface="Candara"/>
                <a:cs typeface="Candara"/>
              </a:rPr>
              <a:t>VLDB</a:t>
            </a:r>
            <a:r>
              <a:rPr lang="en-AU" altLang="zh-CN" sz="2000" dirty="0">
                <a:latin typeface="Candara"/>
                <a:cs typeface="Candara"/>
              </a:rPr>
              <a:t>’</a:t>
            </a:r>
            <a:r>
              <a:rPr lang="en-AU" altLang="zh-CN" sz="2000" dirty="0" smtClean="0">
                <a:latin typeface="Candara"/>
                <a:cs typeface="Candara"/>
              </a:rPr>
              <a:t>09</a:t>
            </a:r>
            <a:endParaRPr kumimoji="1" lang="fr-FR" altLang="zh-CN" sz="2000" dirty="0">
              <a:latin typeface="Candara"/>
              <a:cs typeface="Candara"/>
            </a:endParaRPr>
          </a:p>
          <a:p>
            <a:r>
              <a:rPr kumimoji="1" lang="fr-FR" altLang="zh-CN" sz="2000" dirty="0" err="1">
                <a:solidFill>
                  <a:srgbClr val="0000FF"/>
                </a:solidFill>
                <a:latin typeface="Candara"/>
                <a:cs typeface="Candara"/>
              </a:rPr>
              <a:t>Grafil</a:t>
            </a:r>
            <a:r>
              <a:rPr kumimoji="1" lang="fr-FR" altLang="zh-CN" sz="2000" dirty="0">
                <a:solidFill>
                  <a:srgbClr val="0000FF"/>
                </a:solidFill>
                <a:latin typeface="Candara"/>
                <a:cs typeface="Candara"/>
              </a:rPr>
              <a:t>+</a:t>
            </a:r>
            <a:r>
              <a:rPr kumimoji="1" lang="fr-FR" altLang="zh-CN" sz="2000" dirty="0">
                <a:latin typeface="Candara"/>
                <a:cs typeface="Candara"/>
              </a:rPr>
              <a:t>, Shang et </a:t>
            </a:r>
            <a:r>
              <a:rPr kumimoji="1" lang="fr-FR" altLang="zh-CN" sz="2000" dirty="0" smtClean="0">
                <a:latin typeface="Candara"/>
                <a:cs typeface="Candara"/>
              </a:rPr>
              <a:t>al.</a:t>
            </a:r>
            <a:r>
              <a:rPr kumimoji="1" lang="zh-CN" altLang="zh-CN" sz="2000" dirty="0">
                <a:latin typeface="Candara"/>
                <a:cs typeface="Candara"/>
              </a:rPr>
              <a:t> </a:t>
            </a:r>
            <a:r>
              <a:rPr kumimoji="1" lang="fr-FR" altLang="zh-CN" sz="2000" dirty="0" smtClean="0">
                <a:latin typeface="Candara"/>
                <a:cs typeface="Candara"/>
              </a:rPr>
              <a:t>SIGMOD </a:t>
            </a:r>
            <a:r>
              <a:rPr kumimoji="1" lang="fr-FR" altLang="zh-CN" sz="2000" dirty="0">
                <a:latin typeface="Candara"/>
                <a:cs typeface="Candara"/>
              </a:rPr>
              <a:t>’10.</a:t>
            </a:r>
            <a:endParaRPr lang="en-US" altLang="zh-CN" sz="2000" dirty="0">
              <a:latin typeface="Candara"/>
              <a:cs typeface="Candara"/>
            </a:endParaRPr>
          </a:p>
          <a:p>
            <a:pPr eaLnBrk="1" hangingPunct="1"/>
            <a:endParaRPr lang="en-AU" sz="2000" b="1" dirty="0">
              <a:latin typeface="Candara"/>
              <a:cs typeface="Candara"/>
            </a:endParaRPr>
          </a:p>
        </p:txBody>
      </p:sp>
    </p:spTree>
    <p:extLst>
      <p:ext uri="{BB962C8B-B14F-4D97-AF65-F5344CB8AC3E}">
        <p14:creationId xmlns:p14="http://schemas.microsoft.com/office/powerpoint/2010/main" val="174684513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Candara"/>
                <a:ea typeface="宋体" charset="0"/>
                <a:cs typeface="Candara"/>
              </a:rPr>
              <a:t>Basic similarity</a:t>
            </a:r>
            <a:r>
              <a:rPr lang="zh-CN" altLang="en-US" dirty="0" smtClean="0">
                <a:latin typeface="Candara"/>
                <a:ea typeface="宋体" charset="0"/>
                <a:cs typeface="Candara"/>
              </a:rPr>
              <a:t> </a:t>
            </a:r>
            <a:r>
              <a:rPr lang="en-US" altLang="zh-CN" dirty="0" smtClean="0">
                <a:latin typeface="Candara"/>
                <a:ea typeface="宋体" charset="0"/>
                <a:cs typeface="Candara"/>
              </a:rPr>
              <a:t>measures</a:t>
            </a:r>
            <a:endParaRPr kumimoji="1" lang="zh-CN" altLang="en-US" dirty="0">
              <a:latin typeface="Candara"/>
              <a:cs typeface="Candara"/>
            </a:endParaRPr>
          </a:p>
        </p:txBody>
      </p:sp>
      <p:pic>
        <p:nvPicPr>
          <p:cNvPr id="4" name="内容占位符 3"/>
          <p:cNvPicPr>
            <a:picLocks noGrp="1" noChangeAspect="1"/>
          </p:cNvPicPr>
          <p:nvPr>
            <p:ph idx="1"/>
          </p:nvPr>
        </p:nvPicPr>
        <p:blipFill>
          <a:blip r:embed="rId3"/>
          <a:srcRect t="-19329" b="-19329"/>
          <a:stretch>
            <a:fillRect/>
          </a:stretch>
        </p:blipFill>
        <p:spPr>
          <a:xfrm>
            <a:off x="1331640" y="2780928"/>
            <a:ext cx="6415707" cy="3528392"/>
          </a:xfrm>
        </p:spPr>
      </p:pic>
      <p:sp>
        <p:nvSpPr>
          <p:cNvPr id="5" name="内容占位符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600" kern="1200" baseline="0">
                <a:solidFill>
                  <a:schemeClr val="tx1"/>
                </a:solidFill>
                <a:latin typeface="Candara" pitchFamily="34" charset="0"/>
                <a:ea typeface="+mn-ea"/>
                <a:cs typeface="+mn-cs"/>
              </a:defRPr>
            </a:lvl1pPr>
            <a:lvl2pPr marL="742950" indent="-285750" algn="l" defTabSz="914400" rtl="0" eaLnBrk="1" latinLnBrk="0" hangingPunct="1">
              <a:spcBef>
                <a:spcPct val="20000"/>
              </a:spcBef>
              <a:buFont typeface="Arial" pitchFamily="34" charset="0"/>
              <a:buChar char="–"/>
              <a:defRPr sz="2200" b="0" kern="1200" baseline="0">
                <a:solidFill>
                  <a:schemeClr val="tx1"/>
                </a:solidFill>
                <a:latin typeface="Candar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Candar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dirty="0">
                <a:solidFill>
                  <a:srgbClr val="0000FF"/>
                </a:solidFill>
                <a:latin typeface="Candara"/>
                <a:cs typeface="Candara"/>
              </a:rPr>
              <a:t>Graph E</a:t>
            </a:r>
            <a:r>
              <a:rPr lang="en-US" altLang="zh-CN" dirty="0" smtClean="0">
                <a:solidFill>
                  <a:srgbClr val="0000FF"/>
                </a:solidFill>
                <a:latin typeface="Candara"/>
                <a:cs typeface="Candara"/>
              </a:rPr>
              <a:t>dit Distance</a:t>
            </a:r>
            <a:r>
              <a:rPr lang="zh-CN" altLang="en-US" dirty="0" smtClean="0">
                <a:solidFill>
                  <a:srgbClr val="0000FF"/>
                </a:solidFill>
                <a:latin typeface="Candara"/>
                <a:cs typeface="Candara"/>
              </a:rPr>
              <a:t> </a:t>
            </a:r>
            <a:r>
              <a:rPr lang="en-US" altLang="zh-CN" dirty="0" smtClean="0">
                <a:solidFill>
                  <a:srgbClr val="0000FF"/>
                </a:solidFill>
                <a:latin typeface="Candara"/>
                <a:cs typeface="Candara"/>
              </a:rPr>
              <a:t>(GED)</a:t>
            </a:r>
            <a:endParaRPr lang="en-US" altLang="zh-CN" dirty="0">
              <a:solidFill>
                <a:srgbClr val="0000FF"/>
              </a:solidFill>
              <a:latin typeface="Candara"/>
              <a:cs typeface="Candara"/>
            </a:endParaRPr>
          </a:p>
          <a:p>
            <a:pPr lvl="1"/>
            <a:r>
              <a:rPr lang="en-US" altLang="zh-CN" sz="2000" dirty="0">
                <a:latin typeface="Candara"/>
                <a:cs typeface="Candara"/>
              </a:rPr>
              <a:t>The minimum amount of distortion that is needed to</a:t>
            </a:r>
            <a:r>
              <a:rPr lang="zh-CN" altLang="en-US" sz="2000" dirty="0">
                <a:latin typeface="Candara"/>
                <a:cs typeface="Candara"/>
              </a:rPr>
              <a:t> </a:t>
            </a:r>
            <a:r>
              <a:rPr lang="en-US" altLang="zh-CN" sz="2000" dirty="0">
                <a:latin typeface="Candara"/>
                <a:cs typeface="Candara"/>
              </a:rPr>
              <a:t>transform one graph into another </a:t>
            </a:r>
            <a:r>
              <a:rPr lang="en-US" altLang="zh-CN" sz="2000" dirty="0" smtClean="0">
                <a:latin typeface="Candara"/>
                <a:cs typeface="Candara"/>
              </a:rPr>
              <a:t>(node</a:t>
            </a:r>
            <a:r>
              <a:rPr lang="zh-CN" altLang="en-US" sz="2000" dirty="0" smtClean="0">
                <a:latin typeface="Candara"/>
                <a:cs typeface="Candara"/>
              </a:rPr>
              <a:t> </a:t>
            </a:r>
            <a:r>
              <a:rPr lang="en-US" altLang="zh-CN" sz="2000" dirty="0" err="1" smtClean="0">
                <a:latin typeface="Candara"/>
                <a:cs typeface="Candara"/>
              </a:rPr>
              <a:t>relable</a:t>
            </a:r>
            <a:r>
              <a:rPr lang="en-US" altLang="zh-CN" sz="2000" dirty="0" smtClean="0">
                <a:latin typeface="Candara"/>
                <a:cs typeface="Candara"/>
              </a:rPr>
              <a:t>,</a:t>
            </a:r>
            <a:r>
              <a:rPr lang="zh-CN" altLang="en-US" sz="2000" dirty="0" smtClean="0">
                <a:latin typeface="Candara"/>
                <a:cs typeface="Candara"/>
              </a:rPr>
              <a:t> </a:t>
            </a:r>
            <a:r>
              <a:rPr lang="en-US" altLang="zh-CN" sz="2000" dirty="0" smtClean="0">
                <a:latin typeface="Candara"/>
                <a:cs typeface="Candara"/>
              </a:rPr>
              <a:t>deletion,</a:t>
            </a:r>
            <a:r>
              <a:rPr lang="zh-CN" altLang="en-US" sz="2000" dirty="0" smtClean="0">
                <a:latin typeface="Candara"/>
                <a:cs typeface="Candara"/>
              </a:rPr>
              <a:t> </a:t>
            </a:r>
            <a:r>
              <a:rPr lang="en-US" altLang="zh-CN" sz="2000" dirty="0" smtClean="0">
                <a:latin typeface="Candara"/>
                <a:cs typeface="Candara"/>
              </a:rPr>
              <a:t>insertion,</a:t>
            </a:r>
            <a:r>
              <a:rPr lang="zh-CN" altLang="en-US" sz="2000" dirty="0" smtClean="0">
                <a:latin typeface="Candara"/>
                <a:cs typeface="Candara"/>
              </a:rPr>
              <a:t> </a:t>
            </a:r>
            <a:r>
              <a:rPr lang="en-US" altLang="zh-CN" sz="2000" dirty="0" smtClean="0">
                <a:latin typeface="Candara"/>
                <a:cs typeface="Candara"/>
              </a:rPr>
              <a:t>edge</a:t>
            </a:r>
            <a:r>
              <a:rPr lang="zh-CN" altLang="en-US" sz="2000" dirty="0" smtClean="0">
                <a:latin typeface="Candara"/>
                <a:cs typeface="Candara"/>
              </a:rPr>
              <a:t> </a:t>
            </a:r>
            <a:r>
              <a:rPr lang="en-US" altLang="zh-CN" sz="2000" dirty="0" smtClean="0">
                <a:latin typeface="Candara"/>
                <a:cs typeface="Candara"/>
              </a:rPr>
              <a:t>deletion</a:t>
            </a:r>
            <a:r>
              <a:rPr lang="zh-CN" altLang="en-US" sz="2000" dirty="0" smtClean="0">
                <a:latin typeface="Candara"/>
                <a:cs typeface="Candara"/>
              </a:rPr>
              <a:t> </a:t>
            </a:r>
            <a:r>
              <a:rPr lang="en-US" altLang="zh-CN" sz="2000" dirty="0" smtClean="0">
                <a:latin typeface="Candara"/>
                <a:cs typeface="Candara"/>
              </a:rPr>
              <a:t>and</a:t>
            </a:r>
            <a:r>
              <a:rPr lang="zh-CN" altLang="en-US" sz="2000" dirty="0" smtClean="0">
                <a:latin typeface="Candara"/>
                <a:cs typeface="Candara"/>
              </a:rPr>
              <a:t> </a:t>
            </a:r>
            <a:r>
              <a:rPr lang="en-US" altLang="zh-CN" sz="2000" dirty="0" smtClean="0">
                <a:latin typeface="Candara"/>
                <a:cs typeface="Candara"/>
              </a:rPr>
              <a:t>insertion)</a:t>
            </a:r>
            <a:endParaRPr lang="en-US" altLang="zh-CN" sz="2000" dirty="0">
              <a:latin typeface="Candara"/>
              <a:cs typeface="Candara"/>
            </a:endParaRPr>
          </a:p>
          <a:p>
            <a:endParaRPr lang="en-US" altLang="ko-KR" sz="2000" dirty="0" smtClean="0">
              <a:latin typeface="Candara"/>
              <a:cs typeface="Candara"/>
            </a:endParaRPr>
          </a:p>
          <a:p>
            <a:pPr lvl="1"/>
            <a:endParaRPr lang="en-US" altLang="ko-KR" sz="2000" dirty="0" smtClean="0">
              <a:latin typeface="Candara"/>
              <a:cs typeface="Candara"/>
            </a:endParaRPr>
          </a:p>
          <a:p>
            <a:endParaRPr lang="zh-CN" altLang="en-US" dirty="0">
              <a:latin typeface="Candara"/>
              <a:cs typeface="Candara"/>
            </a:endParaRPr>
          </a:p>
        </p:txBody>
      </p:sp>
    </p:spTree>
    <p:extLst>
      <p:ext uri="{BB962C8B-B14F-4D97-AF65-F5344CB8AC3E}">
        <p14:creationId xmlns:p14="http://schemas.microsoft.com/office/powerpoint/2010/main" val="343884654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Candara"/>
                <a:ea typeface="宋体" charset="0"/>
                <a:cs typeface="Candara"/>
              </a:rPr>
              <a:t>Basic similarity</a:t>
            </a:r>
            <a:r>
              <a:rPr lang="zh-CN" altLang="en-US" dirty="0">
                <a:latin typeface="Candara"/>
                <a:ea typeface="宋体" charset="0"/>
                <a:cs typeface="Candara"/>
              </a:rPr>
              <a:t> </a:t>
            </a:r>
            <a:r>
              <a:rPr lang="en-US" altLang="zh-CN" dirty="0">
                <a:latin typeface="Candara"/>
                <a:ea typeface="宋体" charset="0"/>
                <a:cs typeface="Candara"/>
              </a:rPr>
              <a:t>measures</a:t>
            </a:r>
            <a:endParaRPr kumimoji="1" lang="zh-CN" altLang="en-US" dirty="0"/>
          </a:p>
        </p:txBody>
      </p:sp>
      <p:sp>
        <p:nvSpPr>
          <p:cNvPr id="3" name="内容占位符 2"/>
          <p:cNvSpPr>
            <a:spLocks noGrp="1"/>
          </p:cNvSpPr>
          <p:nvPr>
            <p:ph idx="1"/>
          </p:nvPr>
        </p:nvSpPr>
        <p:spPr/>
        <p:txBody>
          <a:bodyPr>
            <a:normAutofit/>
          </a:bodyPr>
          <a:lstStyle/>
          <a:p>
            <a:r>
              <a:rPr kumimoji="1" lang="en-US" altLang="zh-CN" dirty="0" smtClean="0">
                <a:solidFill>
                  <a:srgbClr val="0000FF"/>
                </a:solidFill>
              </a:rPr>
              <a:t>Maximum</a:t>
            </a:r>
            <a:r>
              <a:rPr kumimoji="1" lang="zh-CN" altLang="en-US" dirty="0" smtClean="0">
                <a:solidFill>
                  <a:srgbClr val="0000FF"/>
                </a:solidFill>
              </a:rPr>
              <a:t> </a:t>
            </a:r>
            <a:r>
              <a:rPr kumimoji="1" lang="en-US" altLang="zh-CN" dirty="0" smtClean="0">
                <a:solidFill>
                  <a:srgbClr val="0000FF"/>
                </a:solidFill>
              </a:rPr>
              <a:t>Common</a:t>
            </a:r>
            <a:r>
              <a:rPr kumimoji="1" lang="zh-CN" altLang="en-US" dirty="0" smtClean="0">
                <a:solidFill>
                  <a:srgbClr val="0000FF"/>
                </a:solidFill>
              </a:rPr>
              <a:t> </a:t>
            </a:r>
            <a:r>
              <a:rPr kumimoji="1" lang="en-US" altLang="zh-CN" dirty="0" err="1" smtClean="0">
                <a:solidFill>
                  <a:srgbClr val="0000FF"/>
                </a:solidFill>
              </a:rPr>
              <a:t>Subgraph</a:t>
            </a:r>
            <a:r>
              <a:rPr kumimoji="1" lang="zh-CN" altLang="en-US" dirty="0" smtClean="0">
                <a:solidFill>
                  <a:srgbClr val="0000FF"/>
                </a:solidFill>
              </a:rPr>
              <a:t> </a:t>
            </a:r>
            <a:r>
              <a:rPr kumimoji="1" lang="en-US" altLang="zh-CN" dirty="0" smtClean="0">
                <a:solidFill>
                  <a:srgbClr val="0000FF"/>
                </a:solidFill>
              </a:rPr>
              <a:t>(MCS)</a:t>
            </a:r>
          </a:p>
          <a:p>
            <a:pPr lvl="1"/>
            <a:r>
              <a:rPr kumimoji="1" lang="zh-CN" altLang="zh-CN" dirty="0"/>
              <a:t> </a:t>
            </a:r>
            <a:r>
              <a:rPr kumimoji="1" lang="en-US" altLang="zh-CN" dirty="0" smtClean="0"/>
              <a:t>The</a:t>
            </a:r>
            <a:r>
              <a:rPr kumimoji="1" lang="zh-CN" altLang="en-US" dirty="0" smtClean="0"/>
              <a:t> </a:t>
            </a:r>
            <a:r>
              <a:rPr kumimoji="1" lang="en-US" altLang="zh-CN" dirty="0" smtClean="0"/>
              <a:t>maximum</a:t>
            </a:r>
            <a:r>
              <a:rPr kumimoji="1" lang="zh-CN" altLang="en-US" dirty="0" smtClean="0"/>
              <a:t> </a:t>
            </a:r>
            <a:r>
              <a:rPr kumimoji="1" lang="en-US" altLang="zh-CN" dirty="0" err="1" smtClean="0"/>
              <a:t>subgraph</a:t>
            </a:r>
            <a:r>
              <a:rPr kumimoji="1" lang="zh-CN" altLang="en-US" dirty="0" smtClean="0"/>
              <a:t> </a:t>
            </a:r>
            <a:r>
              <a:rPr kumimoji="1" lang="en-US" altLang="zh-CN" dirty="0" smtClean="0"/>
              <a:t>contained</a:t>
            </a:r>
            <a:r>
              <a:rPr kumimoji="1" lang="zh-CN" altLang="en-US" dirty="0" smtClean="0"/>
              <a:t> </a:t>
            </a:r>
            <a:r>
              <a:rPr kumimoji="1" lang="en-US" altLang="zh-CN" dirty="0" smtClean="0"/>
              <a:t>in</a:t>
            </a:r>
            <a:r>
              <a:rPr kumimoji="1" lang="zh-CN" altLang="en-US" dirty="0" smtClean="0"/>
              <a:t> </a:t>
            </a:r>
            <a:r>
              <a:rPr kumimoji="1" lang="en-US" altLang="zh-CN" dirty="0" smtClean="0"/>
              <a:t>both</a:t>
            </a:r>
            <a:r>
              <a:rPr kumimoji="1" lang="zh-CN" altLang="en-US" dirty="0" smtClean="0"/>
              <a:t> </a:t>
            </a:r>
            <a:r>
              <a:rPr kumimoji="1" lang="en-US" altLang="zh-CN" dirty="0" smtClean="0"/>
              <a:t>graphs</a:t>
            </a:r>
          </a:p>
          <a:p>
            <a:pPr lvl="1"/>
            <a:endParaRPr kumimoji="1" lang="en-US" altLang="zh-CN" dirty="0"/>
          </a:p>
          <a:p>
            <a:pPr lvl="1"/>
            <a:endParaRPr kumimoji="1" lang="en-US" altLang="zh-CN" dirty="0" smtClean="0"/>
          </a:p>
          <a:p>
            <a:pPr lvl="1"/>
            <a:endParaRPr kumimoji="1" lang="en-US" altLang="zh-CN" dirty="0"/>
          </a:p>
          <a:p>
            <a:pPr lvl="1"/>
            <a:endParaRPr kumimoji="1" lang="en-US" altLang="zh-CN" dirty="0" smtClean="0"/>
          </a:p>
          <a:p>
            <a:pPr lvl="1"/>
            <a:endParaRPr kumimoji="1" lang="en-US" altLang="zh-CN" dirty="0"/>
          </a:p>
          <a:p>
            <a:pPr marL="457200" lvl="1" indent="0">
              <a:buNone/>
            </a:pPr>
            <a:endParaRPr kumimoji="1" lang="en-US" altLang="zh-CN" dirty="0"/>
          </a:p>
          <a:p>
            <a:pPr marL="457200" lvl="1" indent="0">
              <a:buNone/>
            </a:pPr>
            <a:r>
              <a:rPr kumimoji="1" lang="en-US" altLang="zh-CN" dirty="0" smtClean="0">
                <a:solidFill>
                  <a:srgbClr val="FF0000"/>
                </a:solidFill>
              </a:rPr>
              <a:t>GED</a:t>
            </a:r>
            <a:r>
              <a:rPr kumimoji="1" lang="zh-CN" altLang="en-US" dirty="0" smtClean="0">
                <a:solidFill>
                  <a:srgbClr val="FF0000"/>
                </a:solidFill>
              </a:rPr>
              <a:t> </a:t>
            </a:r>
            <a:r>
              <a:rPr kumimoji="1" lang="en-US" altLang="zh-CN" dirty="0">
                <a:solidFill>
                  <a:srgbClr val="FF0000"/>
                </a:solidFill>
              </a:rPr>
              <a:t>computation</a:t>
            </a:r>
            <a:r>
              <a:rPr kumimoji="1" lang="zh-CN" altLang="en-US" dirty="0">
                <a:solidFill>
                  <a:srgbClr val="FF0000"/>
                </a:solidFill>
              </a:rPr>
              <a:t> </a:t>
            </a:r>
            <a:r>
              <a:rPr kumimoji="1" lang="en-US" altLang="zh-CN" dirty="0">
                <a:solidFill>
                  <a:srgbClr val="FF0000"/>
                </a:solidFill>
              </a:rPr>
              <a:t>is</a:t>
            </a:r>
            <a:r>
              <a:rPr kumimoji="1" lang="zh-CN" altLang="en-US" dirty="0">
                <a:solidFill>
                  <a:srgbClr val="FF0000"/>
                </a:solidFill>
              </a:rPr>
              <a:t> </a:t>
            </a:r>
            <a:r>
              <a:rPr kumimoji="1" lang="en-US" altLang="zh-CN" dirty="0">
                <a:solidFill>
                  <a:srgbClr val="FF0000"/>
                </a:solidFill>
              </a:rPr>
              <a:t>equivalent</a:t>
            </a:r>
            <a:r>
              <a:rPr kumimoji="1" lang="zh-CN" altLang="en-US" dirty="0">
                <a:solidFill>
                  <a:srgbClr val="FF0000"/>
                </a:solidFill>
              </a:rPr>
              <a:t> </a:t>
            </a:r>
            <a:r>
              <a:rPr kumimoji="1" lang="en-US" altLang="zh-CN" dirty="0">
                <a:solidFill>
                  <a:srgbClr val="FF0000"/>
                </a:solidFill>
              </a:rPr>
              <a:t>to</a:t>
            </a:r>
            <a:r>
              <a:rPr kumimoji="1" lang="zh-CN" altLang="en-US" dirty="0">
                <a:solidFill>
                  <a:srgbClr val="FF0000"/>
                </a:solidFill>
              </a:rPr>
              <a:t> </a:t>
            </a:r>
            <a:r>
              <a:rPr kumimoji="1" lang="en-US" altLang="zh-CN" dirty="0">
                <a:solidFill>
                  <a:srgbClr val="FF0000"/>
                </a:solidFill>
              </a:rPr>
              <a:t>the</a:t>
            </a:r>
            <a:r>
              <a:rPr kumimoji="1" lang="zh-CN" altLang="en-US" dirty="0">
                <a:solidFill>
                  <a:srgbClr val="FF0000"/>
                </a:solidFill>
              </a:rPr>
              <a:t> </a:t>
            </a:r>
            <a:r>
              <a:rPr kumimoji="1" lang="en-US" altLang="zh-CN" dirty="0" smtClean="0">
                <a:solidFill>
                  <a:srgbClr val="FF0000"/>
                </a:solidFill>
              </a:rPr>
              <a:t>MCS</a:t>
            </a:r>
            <a:r>
              <a:rPr kumimoji="1" lang="zh-CN" altLang="en-US" dirty="0" smtClean="0">
                <a:solidFill>
                  <a:srgbClr val="FF0000"/>
                </a:solidFill>
              </a:rPr>
              <a:t> </a:t>
            </a:r>
            <a:r>
              <a:rPr kumimoji="1" lang="en-US" altLang="zh-CN" dirty="0" smtClean="0">
                <a:solidFill>
                  <a:srgbClr val="FF0000"/>
                </a:solidFill>
              </a:rPr>
              <a:t>computation</a:t>
            </a:r>
            <a:r>
              <a:rPr kumimoji="1" lang="zh-CN" altLang="en-US" dirty="0" smtClean="0">
                <a:solidFill>
                  <a:srgbClr val="FF0000"/>
                </a:solidFill>
              </a:rPr>
              <a:t> </a:t>
            </a:r>
            <a:r>
              <a:rPr kumimoji="1" lang="en-US" altLang="zh-CN" dirty="0" smtClean="0">
                <a:solidFill>
                  <a:srgbClr val="FF0000"/>
                </a:solidFill>
              </a:rPr>
              <a:t>under</a:t>
            </a:r>
            <a:r>
              <a:rPr kumimoji="1" lang="zh-CN" altLang="en-US" dirty="0">
                <a:solidFill>
                  <a:srgbClr val="FF0000"/>
                </a:solidFill>
              </a:rPr>
              <a:t> </a:t>
            </a:r>
            <a:r>
              <a:rPr kumimoji="1" lang="en-US" altLang="zh-CN" dirty="0" smtClean="0">
                <a:solidFill>
                  <a:srgbClr val="FF0000"/>
                </a:solidFill>
              </a:rPr>
              <a:t>a</a:t>
            </a:r>
            <a:r>
              <a:rPr kumimoji="1" lang="zh-CN" altLang="en-US" dirty="0" smtClean="0">
                <a:solidFill>
                  <a:srgbClr val="FF0000"/>
                </a:solidFill>
              </a:rPr>
              <a:t> </a:t>
            </a:r>
            <a:r>
              <a:rPr kumimoji="1" lang="en-US" altLang="zh-CN" dirty="0">
                <a:solidFill>
                  <a:srgbClr val="FF0000"/>
                </a:solidFill>
              </a:rPr>
              <a:t>certain</a:t>
            </a:r>
            <a:r>
              <a:rPr kumimoji="1" lang="zh-CN" altLang="en-US" dirty="0">
                <a:solidFill>
                  <a:srgbClr val="FF0000"/>
                </a:solidFill>
              </a:rPr>
              <a:t>  </a:t>
            </a:r>
            <a:r>
              <a:rPr kumimoji="1" lang="en-US" altLang="zh-CN" dirty="0">
                <a:solidFill>
                  <a:srgbClr val="FF0000"/>
                </a:solidFill>
              </a:rPr>
              <a:t>cost</a:t>
            </a:r>
            <a:r>
              <a:rPr kumimoji="1" lang="zh-CN" altLang="en-US" dirty="0">
                <a:solidFill>
                  <a:srgbClr val="FF0000"/>
                </a:solidFill>
              </a:rPr>
              <a:t> </a:t>
            </a:r>
            <a:r>
              <a:rPr kumimoji="1" lang="en-US" altLang="zh-CN" dirty="0">
                <a:solidFill>
                  <a:srgbClr val="FF0000"/>
                </a:solidFill>
              </a:rPr>
              <a:t>function</a:t>
            </a:r>
            <a:r>
              <a:rPr kumimoji="1" lang="zh-CN" altLang="en-US" dirty="0">
                <a:solidFill>
                  <a:srgbClr val="FF0000"/>
                </a:solidFill>
              </a:rPr>
              <a:t>. </a:t>
            </a:r>
            <a:r>
              <a:rPr kumimoji="1" lang="en-US" altLang="zh-CN" dirty="0"/>
              <a:t>(</a:t>
            </a:r>
            <a:r>
              <a:rPr kumimoji="1" lang="en-US" altLang="zh-CN" dirty="0" err="1" smtClean="0"/>
              <a:t>H.Bunke</a:t>
            </a:r>
            <a:r>
              <a:rPr kumimoji="1" lang="zh-CN" altLang="zh-CN" dirty="0"/>
              <a:t>,</a:t>
            </a:r>
            <a:r>
              <a:rPr kumimoji="1" lang="zh-CN" altLang="en-US" dirty="0" smtClean="0"/>
              <a:t> </a:t>
            </a:r>
            <a:r>
              <a:rPr kumimoji="1" lang="en-US" altLang="zh-CN" dirty="0"/>
              <a:t>PRL</a:t>
            </a:r>
            <a:r>
              <a:rPr kumimoji="1" lang="zh-CN" altLang="en-US" dirty="0"/>
              <a:t> </a:t>
            </a:r>
            <a:r>
              <a:rPr kumimoji="1" lang="zh-CN" altLang="zh-CN" dirty="0"/>
              <a:t>1</a:t>
            </a:r>
            <a:r>
              <a:rPr kumimoji="1" lang="en-US" altLang="zh-CN" dirty="0"/>
              <a:t>997</a:t>
            </a:r>
            <a:r>
              <a:rPr kumimoji="1" lang="zh-CN" altLang="en-US" dirty="0"/>
              <a:t>）</a:t>
            </a:r>
            <a:endParaRPr kumimoji="1" lang="en-US" altLang="zh-CN" dirty="0"/>
          </a:p>
          <a:p>
            <a:endParaRPr kumimoji="1" lang="zh-CN" altLang="en-US" dirty="0"/>
          </a:p>
        </p:txBody>
      </p:sp>
      <p:grpSp>
        <p:nvGrpSpPr>
          <p:cNvPr id="4" name="Group 4"/>
          <p:cNvGrpSpPr>
            <a:grpSpLocks/>
          </p:cNvGrpSpPr>
          <p:nvPr/>
        </p:nvGrpSpPr>
        <p:grpSpPr bwMode="auto">
          <a:xfrm>
            <a:off x="2895600" y="2531666"/>
            <a:ext cx="2800350" cy="944562"/>
            <a:chOff x="0" y="35"/>
            <a:chExt cx="1764" cy="595"/>
          </a:xfrm>
        </p:grpSpPr>
        <p:grpSp>
          <p:nvGrpSpPr>
            <p:cNvPr id="5" name="Group 5"/>
            <p:cNvGrpSpPr>
              <a:grpSpLocks/>
            </p:cNvGrpSpPr>
            <p:nvPr/>
          </p:nvGrpSpPr>
          <p:grpSpPr bwMode="auto">
            <a:xfrm>
              <a:off x="0" y="419"/>
              <a:ext cx="201" cy="211"/>
              <a:chOff x="0" y="0"/>
              <a:chExt cx="234" cy="236"/>
            </a:xfrm>
          </p:grpSpPr>
          <p:sp>
            <p:nvSpPr>
              <p:cNvPr id="32" name="Oval 6"/>
              <p:cNvSpPr>
                <a:spLocks noChangeArrowheads="1"/>
              </p:cNvSpPr>
              <p:nvPr/>
            </p:nvSpPr>
            <p:spPr bwMode="auto">
              <a:xfrm>
                <a:off x="20" y="6"/>
                <a:ext cx="192" cy="192"/>
              </a:xfrm>
              <a:prstGeom prst="ellipse">
                <a:avLst/>
              </a:prstGeom>
              <a:noFill/>
              <a:ln w="9525">
                <a:solidFill>
                  <a:schemeClr val="tx1"/>
                </a:solidFill>
                <a:round/>
                <a:headEnd/>
                <a:tailEnd/>
              </a:ln>
            </p:spPr>
            <p:txBody>
              <a:bodyPr wrap="none" anchor="ctr"/>
              <a:lstStyle/>
              <a:p>
                <a:endParaRPr lang="zh-CN" altLang="en-US"/>
              </a:p>
            </p:txBody>
          </p:sp>
          <p:sp>
            <p:nvSpPr>
              <p:cNvPr id="33" name="Text Box 7"/>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dirty="0">
                    <a:latin typeface="Times New Roman" pitchFamily="18" charset="0"/>
                  </a:rPr>
                  <a:t>C</a:t>
                </a:r>
              </a:p>
            </p:txBody>
          </p:sp>
        </p:grpSp>
        <p:grpSp>
          <p:nvGrpSpPr>
            <p:cNvPr id="6" name="Group 8"/>
            <p:cNvGrpSpPr>
              <a:grpSpLocks/>
            </p:cNvGrpSpPr>
            <p:nvPr/>
          </p:nvGrpSpPr>
          <p:grpSpPr bwMode="auto">
            <a:xfrm>
              <a:off x="389" y="419"/>
              <a:ext cx="201" cy="211"/>
              <a:chOff x="0" y="0"/>
              <a:chExt cx="234" cy="236"/>
            </a:xfrm>
          </p:grpSpPr>
          <p:sp>
            <p:nvSpPr>
              <p:cNvPr id="30" name="Oval 9"/>
              <p:cNvSpPr>
                <a:spLocks noChangeArrowheads="1"/>
              </p:cNvSpPr>
              <p:nvPr/>
            </p:nvSpPr>
            <p:spPr bwMode="auto">
              <a:xfrm>
                <a:off x="12" y="6"/>
                <a:ext cx="192" cy="192"/>
              </a:xfrm>
              <a:prstGeom prst="ellipse">
                <a:avLst/>
              </a:prstGeom>
              <a:noFill/>
              <a:ln w="9525">
                <a:solidFill>
                  <a:schemeClr val="tx1"/>
                </a:solidFill>
                <a:round/>
                <a:headEnd/>
                <a:tailEnd/>
              </a:ln>
            </p:spPr>
            <p:txBody>
              <a:bodyPr wrap="none" anchor="ctr"/>
              <a:lstStyle/>
              <a:p>
                <a:endParaRPr lang="zh-CN" altLang="en-US"/>
              </a:p>
            </p:txBody>
          </p:sp>
          <p:sp>
            <p:nvSpPr>
              <p:cNvPr id="31" name="Text Box 10"/>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B</a:t>
                </a:r>
              </a:p>
            </p:txBody>
          </p:sp>
        </p:grpSp>
        <p:grpSp>
          <p:nvGrpSpPr>
            <p:cNvPr id="7" name="Group 11"/>
            <p:cNvGrpSpPr>
              <a:grpSpLocks/>
            </p:cNvGrpSpPr>
            <p:nvPr/>
          </p:nvGrpSpPr>
          <p:grpSpPr bwMode="auto">
            <a:xfrm>
              <a:off x="778" y="419"/>
              <a:ext cx="208" cy="211"/>
              <a:chOff x="0" y="0"/>
              <a:chExt cx="242" cy="236"/>
            </a:xfrm>
          </p:grpSpPr>
          <p:sp>
            <p:nvSpPr>
              <p:cNvPr id="28" name="Oval 12"/>
              <p:cNvSpPr>
                <a:spLocks noChangeArrowheads="1"/>
              </p:cNvSpPr>
              <p:nvPr/>
            </p:nvSpPr>
            <p:spPr bwMode="auto">
              <a:xfrm>
                <a:off x="12" y="6"/>
                <a:ext cx="192" cy="192"/>
              </a:xfrm>
              <a:prstGeom prst="ellipse">
                <a:avLst/>
              </a:prstGeom>
              <a:noFill/>
              <a:ln w="9525">
                <a:solidFill>
                  <a:schemeClr val="tx1"/>
                </a:solidFill>
                <a:round/>
                <a:headEnd/>
                <a:tailEnd/>
              </a:ln>
            </p:spPr>
            <p:txBody>
              <a:bodyPr wrap="none" anchor="ctr"/>
              <a:lstStyle/>
              <a:p>
                <a:endParaRPr lang="zh-CN" altLang="en-US"/>
              </a:p>
            </p:txBody>
          </p:sp>
          <p:sp>
            <p:nvSpPr>
              <p:cNvPr id="29" name="Text Box 13"/>
              <p:cNvSpPr txBox="1">
                <a:spLocks noChangeArrowheads="1"/>
              </p:cNvSpPr>
              <p:nvPr/>
            </p:nvSpPr>
            <p:spPr bwMode="auto">
              <a:xfrm>
                <a:off x="0" y="0"/>
                <a:ext cx="242" cy="236"/>
              </a:xfrm>
              <a:prstGeom prst="rect">
                <a:avLst/>
              </a:prstGeom>
              <a:noFill/>
              <a:ln w="9525">
                <a:noFill/>
                <a:miter lim="800000"/>
                <a:headEnd/>
                <a:tailEnd/>
              </a:ln>
            </p:spPr>
            <p:txBody>
              <a:bodyPr wrap="none">
                <a:spAutoFit/>
              </a:bodyPr>
              <a:lstStyle/>
              <a:p>
                <a:r>
                  <a:rPr lang="en-US" altLang="zh-CN" sz="1600">
                    <a:latin typeface="Times New Roman" pitchFamily="18" charset="0"/>
                  </a:rPr>
                  <a:t>A</a:t>
                </a:r>
              </a:p>
            </p:txBody>
          </p:sp>
        </p:grpSp>
        <p:grpSp>
          <p:nvGrpSpPr>
            <p:cNvPr id="8" name="Group 14"/>
            <p:cNvGrpSpPr>
              <a:grpSpLocks/>
            </p:cNvGrpSpPr>
            <p:nvPr/>
          </p:nvGrpSpPr>
          <p:grpSpPr bwMode="auto">
            <a:xfrm>
              <a:off x="1563" y="419"/>
              <a:ext cx="201" cy="211"/>
              <a:chOff x="0" y="0"/>
              <a:chExt cx="234" cy="236"/>
            </a:xfrm>
          </p:grpSpPr>
          <p:sp>
            <p:nvSpPr>
              <p:cNvPr id="26" name="Oval 15"/>
              <p:cNvSpPr>
                <a:spLocks noChangeArrowheads="1"/>
              </p:cNvSpPr>
              <p:nvPr/>
            </p:nvSpPr>
            <p:spPr bwMode="auto">
              <a:xfrm>
                <a:off x="20" y="6"/>
                <a:ext cx="192" cy="192"/>
              </a:xfrm>
              <a:prstGeom prst="ellipse">
                <a:avLst/>
              </a:prstGeom>
              <a:noFill/>
              <a:ln w="9525">
                <a:solidFill>
                  <a:schemeClr val="tx1"/>
                </a:solidFill>
                <a:round/>
                <a:headEnd/>
                <a:tailEnd/>
              </a:ln>
            </p:spPr>
            <p:txBody>
              <a:bodyPr wrap="none" anchor="ctr"/>
              <a:lstStyle/>
              <a:p>
                <a:endParaRPr lang="zh-CN" altLang="en-US"/>
              </a:p>
            </p:txBody>
          </p:sp>
          <p:sp>
            <p:nvSpPr>
              <p:cNvPr id="27" name="Text Box 16"/>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C</a:t>
                </a:r>
              </a:p>
            </p:txBody>
          </p:sp>
        </p:grpSp>
        <p:grpSp>
          <p:nvGrpSpPr>
            <p:cNvPr id="9" name="Group 17"/>
            <p:cNvGrpSpPr>
              <a:grpSpLocks/>
            </p:cNvGrpSpPr>
            <p:nvPr/>
          </p:nvGrpSpPr>
          <p:grpSpPr bwMode="auto">
            <a:xfrm>
              <a:off x="1174" y="419"/>
              <a:ext cx="201" cy="211"/>
              <a:chOff x="0" y="0"/>
              <a:chExt cx="234" cy="236"/>
            </a:xfrm>
          </p:grpSpPr>
          <p:sp>
            <p:nvSpPr>
              <p:cNvPr id="24" name="Oval 18"/>
              <p:cNvSpPr>
                <a:spLocks noChangeArrowheads="1"/>
              </p:cNvSpPr>
              <p:nvPr/>
            </p:nvSpPr>
            <p:spPr bwMode="auto">
              <a:xfrm>
                <a:off x="20" y="6"/>
                <a:ext cx="192" cy="192"/>
              </a:xfrm>
              <a:prstGeom prst="ellipse">
                <a:avLst/>
              </a:prstGeom>
              <a:noFill/>
              <a:ln w="9525">
                <a:solidFill>
                  <a:schemeClr val="tx1"/>
                </a:solidFill>
                <a:round/>
                <a:headEnd/>
                <a:tailEnd/>
              </a:ln>
            </p:spPr>
            <p:txBody>
              <a:bodyPr wrap="none" anchor="ctr"/>
              <a:lstStyle/>
              <a:p>
                <a:endParaRPr lang="zh-CN" altLang="en-US"/>
              </a:p>
            </p:txBody>
          </p:sp>
          <p:sp>
            <p:nvSpPr>
              <p:cNvPr id="25" name="Text Box 19"/>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C</a:t>
                </a:r>
              </a:p>
            </p:txBody>
          </p:sp>
        </p:grpSp>
        <p:cxnSp>
          <p:nvCxnSpPr>
            <p:cNvPr id="10" name="AutoShape 20"/>
            <p:cNvCxnSpPr>
              <a:cxnSpLocks noChangeShapeType="1"/>
              <a:stCxn id="33" idx="3"/>
              <a:endCxn id="31" idx="1"/>
            </p:cNvCxnSpPr>
            <p:nvPr/>
          </p:nvCxnSpPr>
          <p:spPr bwMode="auto">
            <a:xfrm>
              <a:off x="182" y="507"/>
              <a:ext cx="207" cy="0"/>
            </a:xfrm>
            <a:prstGeom prst="straightConnector1">
              <a:avLst/>
            </a:prstGeom>
            <a:noFill/>
            <a:ln w="28575" cmpd="sng">
              <a:solidFill>
                <a:schemeClr val="accent2"/>
              </a:solidFill>
              <a:round/>
              <a:headEnd/>
              <a:tailEnd/>
            </a:ln>
          </p:spPr>
        </p:cxnSp>
        <p:cxnSp>
          <p:nvCxnSpPr>
            <p:cNvPr id="11" name="AutoShape 21"/>
            <p:cNvCxnSpPr>
              <a:cxnSpLocks noChangeShapeType="1"/>
              <a:stCxn id="31" idx="3"/>
              <a:endCxn id="29" idx="1"/>
            </p:cNvCxnSpPr>
            <p:nvPr/>
          </p:nvCxnSpPr>
          <p:spPr bwMode="auto">
            <a:xfrm>
              <a:off x="571" y="507"/>
              <a:ext cx="207" cy="0"/>
            </a:xfrm>
            <a:prstGeom prst="straightConnector1">
              <a:avLst/>
            </a:prstGeom>
            <a:noFill/>
            <a:ln w="9525">
              <a:solidFill>
                <a:schemeClr val="tx1"/>
              </a:solidFill>
              <a:round/>
              <a:headEnd/>
              <a:tailEnd/>
            </a:ln>
          </p:spPr>
        </p:cxnSp>
        <p:cxnSp>
          <p:nvCxnSpPr>
            <p:cNvPr id="12" name="AutoShape 22"/>
            <p:cNvCxnSpPr>
              <a:cxnSpLocks noChangeShapeType="1"/>
              <a:stCxn id="29" idx="3"/>
              <a:endCxn id="25" idx="1"/>
            </p:cNvCxnSpPr>
            <p:nvPr/>
          </p:nvCxnSpPr>
          <p:spPr bwMode="auto">
            <a:xfrm>
              <a:off x="967" y="507"/>
              <a:ext cx="207" cy="0"/>
            </a:xfrm>
            <a:prstGeom prst="straightConnector1">
              <a:avLst/>
            </a:prstGeom>
            <a:noFill/>
            <a:ln w="9525">
              <a:solidFill>
                <a:schemeClr val="tx1"/>
              </a:solidFill>
              <a:round/>
              <a:headEnd/>
              <a:tailEnd/>
            </a:ln>
          </p:spPr>
        </p:cxnSp>
        <p:cxnSp>
          <p:nvCxnSpPr>
            <p:cNvPr id="13" name="AutoShape 23"/>
            <p:cNvCxnSpPr>
              <a:cxnSpLocks noChangeShapeType="1"/>
              <a:stCxn id="25" idx="3"/>
              <a:endCxn id="27" idx="1"/>
            </p:cNvCxnSpPr>
            <p:nvPr/>
          </p:nvCxnSpPr>
          <p:spPr bwMode="auto">
            <a:xfrm>
              <a:off x="1356" y="507"/>
              <a:ext cx="207" cy="0"/>
            </a:xfrm>
            <a:prstGeom prst="straightConnector1">
              <a:avLst/>
            </a:prstGeom>
            <a:noFill/>
            <a:ln w="28575" cmpd="sng">
              <a:solidFill>
                <a:schemeClr val="accent2"/>
              </a:solidFill>
              <a:round/>
              <a:headEnd/>
              <a:tailEnd/>
            </a:ln>
          </p:spPr>
        </p:cxnSp>
        <p:grpSp>
          <p:nvGrpSpPr>
            <p:cNvPr id="14" name="Group 24"/>
            <p:cNvGrpSpPr>
              <a:grpSpLocks/>
            </p:cNvGrpSpPr>
            <p:nvPr/>
          </p:nvGrpSpPr>
          <p:grpSpPr bwMode="auto">
            <a:xfrm>
              <a:off x="189" y="117"/>
              <a:ext cx="201" cy="211"/>
              <a:chOff x="0" y="0"/>
              <a:chExt cx="235" cy="236"/>
            </a:xfrm>
          </p:grpSpPr>
          <p:sp>
            <p:nvSpPr>
              <p:cNvPr id="22" name="Oval 25"/>
              <p:cNvSpPr>
                <a:spLocks noChangeArrowheads="1"/>
              </p:cNvSpPr>
              <p:nvPr/>
            </p:nvSpPr>
            <p:spPr bwMode="auto">
              <a:xfrm>
                <a:off x="20" y="6"/>
                <a:ext cx="192" cy="192"/>
              </a:xfrm>
              <a:prstGeom prst="ellipse">
                <a:avLst/>
              </a:prstGeom>
              <a:noFill/>
              <a:ln w="9525">
                <a:solidFill>
                  <a:schemeClr val="tx1"/>
                </a:solidFill>
                <a:round/>
                <a:headEnd/>
                <a:tailEnd/>
              </a:ln>
            </p:spPr>
            <p:txBody>
              <a:bodyPr wrap="none" anchor="ctr"/>
              <a:lstStyle/>
              <a:p>
                <a:endParaRPr lang="zh-CN" altLang="en-US"/>
              </a:p>
            </p:txBody>
          </p:sp>
          <p:sp>
            <p:nvSpPr>
              <p:cNvPr id="23" name="Text Box 26"/>
              <p:cNvSpPr txBox="1">
                <a:spLocks noChangeArrowheads="1"/>
              </p:cNvSpPr>
              <p:nvPr/>
            </p:nvSpPr>
            <p:spPr bwMode="auto">
              <a:xfrm>
                <a:off x="0" y="0"/>
                <a:ext cx="235" cy="236"/>
              </a:xfrm>
              <a:prstGeom prst="rect">
                <a:avLst/>
              </a:prstGeom>
              <a:noFill/>
              <a:ln w="9525">
                <a:noFill/>
                <a:miter lim="800000"/>
                <a:headEnd/>
                <a:tailEnd/>
              </a:ln>
            </p:spPr>
            <p:txBody>
              <a:bodyPr wrap="none">
                <a:spAutoFit/>
              </a:bodyPr>
              <a:lstStyle/>
              <a:p>
                <a:r>
                  <a:rPr lang="en-US" altLang="zh-CN" sz="1600">
                    <a:latin typeface="Times New Roman" pitchFamily="18" charset="0"/>
                  </a:rPr>
                  <a:t>C</a:t>
                </a:r>
              </a:p>
            </p:txBody>
          </p:sp>
        </p:grpSp>
        <p:grpSp>
          <p:nvGrpSpPr>
            <p:cNvPr id="15" name="Group 27"/>
            <p:cNvGrpSpPr>
              <a:grpSpLocks/>
            </p:cNvGrpSpPr>
            <p:nvPr/>
          </p:nvGrpSpPr>
          <p:grpSpPr bwMode="auto">
            <a:xfrm>
              <a:off x="1176" y="35"/>
              <a:ext cx="201" cy="211"/>
              <a:chOff x="0" y="0"/>
              <a:chExt cx="234" cy="236"/>
            </a:xfrm>
          </p:grpSpPr>
          <p:sp>
            <p:nvSpPr>
              <p:cNvPr id="20" name="Oval 28"/>
              <p:cNvSpPr>
                <a:spLocks noChangeArrowheads="1"/>
              </p:cNvSpPr>
              <p:nvPr/>
            </p:nvSpPr>
            <p:spPr bwMode="auto">
              <a:xfrm>
                <a:off x="12" y="7"/>
                <a:ext cx="192" cy="192"/>
              </a:xfrm>
              <a:prstGeom prst="ellipse">
                <a:avLst/>
              </a:prstGeom>
              <a:noFill/>
              <a:ln w="9525">
                <a:solidFill>
                  <a:schemeClr val="tx1"/>
                </a:solidFill>
                <a:round/>
                <a:headEnd/>
                <a:tailEnd/>
              </a:ln>
            </p:spPr>
            <p:txBody>
              <a:bodyPr wrap="none" anchor="ctr"/>
              <a:lstStyle/>
              <a:p>
                <a:endParaRPr lang="zh-CN" altLang="en-US"/>
              </a:p>
            </p:txBody>
          </p:sp>
          <p:sp>
            <p:nvSpPr>
              <p:cNvPr id="21" name="Text Box 29"/>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B</a:t>
                </a:r>
              </a:p>
            </p:txBody>
          </p:sp>
        </p:grpSp>
        <p:cxnSp>
          <p:nvCxnSpPr>
            <p:cNvPr id="16" name="AutoShape 30"/>
            <p:cNvCxnSpPr>
              <a:cxnSpLocks noChangeShapeType="1"/>
              <a:stCxn id="21" idx="2"/>
              <a:endCxn id="25" idx="0"/>
            </p:cNvCxnSpPr>
            <p:nvPr/>
          </p:nvCxnSpPr>
          <p:spPr bwMode="auto">
            <a:xfrm flipH="1">
              <a:off x="1265" y="228"/>
              <a:ext cx="2" cy="175"/>
            </a:xfrm>
            <a:prstGeom prst="straightConnector1">
              <a:avLst/>
            </a:prstGeom>
            <a:noFill/>
            <a:ln w="28575" cmpd="sng">
              <a:solidFill>
                <a:schemeClr val="accent2"/>
              </a:solidFill>
              <a:round/>
              <a:headEnd/>
              <a:tailEnd/>
            </a:ln>
          </p:spPr>
        </p:cxnSp>
        <p:cxnSp>
          <p:nvCxnSpPr>
            <p:cNvPr id="17" name="AutoShape 31"/>
            <p:cNvCxnSpPr>
              <a:cxnSpLocks noChangeShapeType="1"/>
              <a:stCxn id="23" idx="3"/>
              <a:endCxn id="31" idx="0"/>
            </p:cNvCxnSpPr>
            <p:nvPr/>
          </p:nvCxnSpPr>
          <p:spPr bwMode="auto">
            <a:xfrm>
              <a:off x="390" y="223"/>
              <a:ext cx="100" cy="196"/>
            </a:xfrm>
            <a:prstGeom prst="straightConnector1">
              <a:avLst/>
            </a:prstGeom>
            <a:noFill/>
            <a:ln w="28575" cmpd="sng">
              <a:solidFill>
                <a:schemeClr val="accent2"/>
              </a:solidFill>
              <a:round/>
              <a:headEnd/>
              <a:tailEnd/>
            </a:ln>
          </p:spPr>
        </p:cxnSp>
        <p:cxnSp>
          <p:nvCxnSpPr>
            <p:cNvPr id="18" name="AutoShape 32"/>
            <p:cNvCxnSpPr>
              <a:cxnSpLocks noChangeShapeType="1"/>
              <a:stCxn id="23" idx="1"/>
              <a:endCxn id="33" idx="0"/>
            </p:cNvCxnSpPr>
            <p:nvPr/>
          </p:nvCxnSpPr>
          <p:spPr bwMode="auto">
            <a:xfrm flipH="1">
              <a:off x="101" y="223"/>
              <a:ext cx="88" cy="196"/>
            </a:xfrm>
            <a:prstGeom prst="straightConnector1">
              <a:avLst/>
            </a:prstGeom>
            <a:noFill/>
            <a:ln w="28575" cmpd="sng">
              <a:solidFill>
                <a:schemeClr val="accent2"/>
              </a:solidFill>
              <a:round/>
              <a:headEnd/>
              <a:tailEnd/>
            </a:ln>
          </p:spPr>
        </p:cxnSp>
      </p:grpSp>
      <p:grpSp>
        <p:nvGrpSpPr>
          <p:cNvPr id="34" name="Group 53"/>
          <p:cNvGrpSpPr>
            <a:grpSpLocks/>
          </p:cNvGrpSpPr>
          <p:nvPr/>
        </p:nvGrpSpPr>
        <p:grpSpPr bwMode="auto">
          <a:xfrm>
            <a:off x="2987824" y="4398640"/>
            <a:ext cx="319088" cy="336550"/>
            <a:chOff x="0" y="0"/>
            <a:chExt cx="234" cy="236"/>
          </a:xfrm>
        </p:grpSpPr>
        <p:sp>
          <p:nvSpPr>
            <p:cNvPr id="35" name="Oval 56"/>
            <p:cNvSpPr>
              <a:spLocks noChangeArrowheads="1"/>
            </p:cNvSpPr>
            <p:nvPr/>
          </p:nvSpPr>
          <p:spPr bwMode="auto">
            <a:xfrm>
              <a:off x="20" y="6"/>
              <a:ext cx="192" cy="192"/>
            </a:xfrm>
            <a:prstGeom prst="ellipse">
              <a:avLst/>
            </a:prstGeom>
            <a:noFill/>
            <a:ln w="9525">
              <a:solidFill>
                <a:schemeClr val="tx1"/>
              </a:solidFill>
              <a:round/>
              <a:headEnd/>
              <a:tailEnd/>
            </a:ln>
          </p:spPr>
          <p:txBody>
            <a:bodyPr wrap="none" anchor="ctr"/>
            <a:lstStyle/>
            <a:p>
              <a:endParaRPr lang="zh-CN" altLang="en-US"/>
            </a:p>
          </p:txBody>
        </p:sp>
        <p:sp>
          <p:nvSpPr>
            <p:cNvPr id="36" name="Text Box 57"/>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C</a:t>
              </a:r>
            </a:p>
          </p:txBody>
        </p:sp>
      </p:grpSp>
      <p:grpSp>
        <p:nvGrpSpPr>
          <p:cNvPr id="37" name="Group 56"/>
          <p:cNvGrpSpPr>
            <a:grpSpLocks/>
          </p:cNvGrpSpPr>
          <p:nvPr/>
        </p:nvGrpSpPr>
        <p:grpSpPr bwMode="auto">
          <a:xfrm>
            <a:off x="3605362" y="4398640"/>
            <a:ext cx="319087" cy="336550"/>
            <a:chOff x="0" y="0"/>
            <a:chExt cx="234" cy="236"/>
          </a:xfrm>
        </p:grpSpPr>
        <p:sp>
          <p:nvSpPr>
            <p:cNvPr id="38" name="Oval 59"/>
            <p:cNvSpPr>
              <a:spLocks noChangeArrowheads="1"/>
            </p:cNvSpPr>
            <p:nvPr/>
          </p:nvSpPr>
          <p:spPr bwMode="auto">
            <a:xfrm>
              <a:off x="12" y="6"/>
              <a:ext cx="192" cy="192"/>
            </a:xfrm>
            <a:prstGeom prst="ellipse">
              <a:avLst/>
            </a:prstGeom>
            <a:noFill/>
            <a:ln w="9525">
              <a:solidFill>
                <a:schemeClr val="tx1"/>
              </a:solidFill>
              <a:round/>
              <a:headEnd/>
              <a:tailEnd/>
            </a:ln>
          </p:spPr>
          <p:txBody>
            <a:bodyPr wrap="none" anchor="ctr"/>
            <a:lstStyle/>
            <a:p>
              <a:endParaRPr lang="zh-CN" altLang="en-US"/>
            </a:p>
          </p:txBody>
        </p:sp>
        <p:sp>
          <p:nvSpPr>
            <p:cNvPr id="39" name="Text Box 60"/>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B</a:t>
              </a:r>
            </a:p>
          </p:txBody>
        </p:sp>
      </p:grpSp>
      <p:grpSp>
        <p:nvGrpSpPr>
          <p:cNvPr id="40" name="Group 59"/>
          <p:cNvGrpSpPr>
            <a:grpSpLocks/>
          </p:cNvGrpSpPr>
          <p:nvPr/>
        </p:nvGrpSpPr>
        <p:grpSpPr bwMode="auto">
          <a:xfrm>
            <a:off x="4222899" y="4398640"/>
            <a:ext cx="330200" cy="336550"/>
            <a:chOff x="0" y="0"/>
            <a:chExt cx="242" cy="236"/>
          </a:xfrm>
        </p:grpSpPr>
        <p:sp>
          <p:nvSpPr>
            <p:cNvPr id="41" name="Oval 62"/>
            <p:cNvSpPr>
              <a:spLocks noChangeArrowheads="1"/>
            </p:cNvSpPr>
            <p:nvPr/>
          </p:nvSpPr>
          <p:spPr bwMode="auto">
            <a:xfrm>
              <a:off x="12" y="6"/>
              <a:ext cx="192" cy="192"/>
            </a:xfrm>
            <a:prstGeom prst="ellipse">
              <a:avLst/>
            </a:prstGeom>
            <a:noFill/>
            <a:ln w="9525">
              <a:solidFill>
                <a:schemeClr val="tx1"/>
              </a:solidFill>
              <a:round/>
              <a:headEnd/>
              <a:tailEnd/>
            </a:ln>
          </p:spPr>
          <p:txBody>
            <a:bodyPr wrap="none" anchor="ctr"/>
            <a:lstStyle/>
            <a:p>
              <a:endParaRPr lang="zh-CN" altLang="en-US"/>
            </a:p>
          </p:txBody>
        </p:sp>
        <p:sp>
          <p:nvSpPr>
            <p:cNvPr id="42" name="Text Box 63"/>
            <p:cNvSpPr txBox="1">
              <a:spLocks noChangeArrowheads="1"/>
            </p:cNvSpPr>
            <p:nvPr/>
          </p:nvSpPr>
          <p:spPr bwMode="auto">
            <a:xfrm>
              <a:off x="0" y="0"/>
              <a:ext cx="242" cy="236"/>
            </a:xfrm>
            <a:prstGeom prst="rect">
              <a:avLst/>
            </a:prstGeom>
            <a:noFill/>
            <a:ln w="9525">
              <a:noFill/>
              <a:miter lim="800000"/>
              <a:headEnd/>
              <a:tailEnd/>
            </a:ln>
          </p:spPr>
          <p:txBody>
            <a:bodyPr wrap="none">
              <a:spAutoFit/>
            </a:bodyPr>
            <a:lstStyle/>
            <a:p>
              <a:r>
                <a:rPr lang="en-US" altLang="zh-CN" sz="1600">
                  <a:latin typeface="Times New Roman" pitchFamily="18" charset="0"/>
                </a:rPr>
                <a:t>D</a:t>
              </a:r>
            </a:p>
          </p:txBody>
        </p:sp>
      </p:grpSp>
      <p:grpSp>
        <p:nvGrpSpPr>
          <p:cNvPr id="43" name="Group 62"/>
          <p:cNvGrpSpPr>
            <a:grpSpLocks/>
          </p:cNvGrpSpPr>
          <p:nvPr/>
        </p:nvGrpSpPr>
        <p:grpSpPr bwMode="auto">
          <a:xfrm>
            <a:off x="5469087" y="4398640"/>
            <a:ext cx="319087" cy="336550"/>
            <a:chOff x="0" y="0"/>
            <a:chExt cx="234" cy="236"/>
          </a:xfrm>
        </p:grpSpPr>
        <p:sp>
          <p:nvSpPr>
            <p:cNvPr id="44" name="Oval 65"/>
            <p:cNvSpPr>
              <a:spLocks noChangeArrowheads="1"/>
            </p:cNvSpPr>
            <p:nvPr/>
          </p:nvSpPr>
          <p:spPr bwMode="auto">
            <a:xfrm>
              <a:off x="20" y="6"/>
              <a:ext cx="192" cy="192"/>
            </a:xfrm>
            <a:prstGeom prst="ellipse">
              <a:avLst/>
            </a:prstGeom>
            <a:noFill/>
            <a:ln w="9525">
              <a:solidFill>
                <a:schemeClr val="tx1"/>
              </a:solidFill>
              <a:round/>
              <a:headEnd/>
              <a:tailEnd/>
            </a:ln>
          </p:spPr>
          <p:txBody>
            <a:bodyPr wrap="none" anchor="ctr"/>
            <a:lstStyle/>
            <a:p>
              <a:endParaRPr lang="zh-CN" altLang="en-US"/>
            </a:p>
          </p:txBody>
        </p:sp>
        <p:sp>
          <p:nvSpPr>
            <p:cNvPr id="45" name="Text Box 66"/>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C</a:t>
              </a:r>
            </a:p>
          </p:txBody>
        </p:sp>
      </p:grpSp>
      <p:grpSp>
        <p:nvGrpSpPr>
          <p:cNvPr id="46" name="Group 65"/>
          <p:cNvGrpSpPr>
            <a:grpSpLocks/>
          </p:cNvGrpSpPr>
          <p:nvPr/>
        </p:nvGrpSpPr>
        <p:grpSpPr bwMode="auto">
          <a:xfrm>
            <a:off x="4851549" y="4398640"/>
            <a:ext cx="319088" cy="336550"/>
            <a:chOff x="0" y="0"/>
            <a:chExt cx="234" cy="236"/>
          </a:xfrm>
        </p:grpSpPr>
        <p:sp>
          <p:nvSpPr>
            <p:cNvPr id="47" name="Oval 68"/>
            <p:cNvSpPr>
              <a:spLocks noChangeArrowheads="1"/>
            </p:cNvSpPr>
            <p:nvPr/>
          </p:nvSpPr>
          <p:spPr bwMode="auto">
            <a:xfrm>
              <a:off x="20" y="6"/>
              <a:ext cx="192" cy="192"/>
            </a:xfrm>
            <a:prstGeom prst="ellipse">
              <a:avLst/>
            </a:prstGeom>
            <a:noFill/>
            <a:ln w="9525">
              <a:solidFill>
                <a:schemeClr val="tx1"/>
              </a:solidFill>
              <a:round/>
              <a:headEnd/>
              <a:tailEnd/>
            </a:ln>
          </p:spPr>
          <p:txBody>
            <a:bodyPr wrap="none" anchor="ctr"/>
            <a:lstStyle/>
            <a:p>
              <a:endParaRPr lang="zh-CN" altLang="en-US"/>
            </a:p>
          </p:txBody>
        </p:sp>
        <p:sp>
          <p:nvSpPr>
            <p:cNvPr id="48" name="Text Box 69"/>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C</a:t>
              </a:r>
            </a:p>
          </p:txBody>
        </p:sp>
      </p:grpSp>
      <p:cxnSp>
        <p:nvCxnSpPr>
          <p:cNvPr id="49" name="AutoShape 70"/>
          <p:cNvCxnSpPr>
            <a:cxnSpLocks noChangeShapeType="1"/>
          </p:cNvCxnSpPr>
          <p:nvPr/>
        </p:nvCxnSpPr>
        <p:spPr bwMode="auto">
          <a:xfrm>
            <a:off x="3306912" y="4566915"/>
            <a:ext cx="298450" cy="0"/>
          </a:xfrm>
          <a:prstGeom prst="straightConnector1">
            <a:avLst/>
          </a:prstGeom>
          <a:noFill/>
          <a:ln w="28575" cmpd="sng">
            <a:solidFill>
              <a:schemeClr val="accent2"/>
            </a:solidFill>
            <a:round/>
            <a:headEnd/>
            <a:tailEnd/>
          </a:ln>
        </p:spPr>
      </p:cxnSp>
      <p:cxnSp>
        <p:nvCxnSpPr>
          <p:cNvPr id="50" name="AutoShape 71"/>
          <p:cNvCxnSpPr>
            <a:cxnSpLocks noChangeShapeType="1"/>
          </p:cNvCxnSpPr>
          <p:nvPr/>
        </p:nvCxnSpPr>
        <p:spPr bwMode="auto">
          <a:xfrm>
            <a:off x="3924449" y="4566915"/>
            <a:ext cx="298450" cy="0"/>
          </a:xfrm>
          <a:prstGeom prst="straightConnector1">
            <a:avLst/>
          </a:prstGeom>
          <a:noFill/>
          <a:ln w="19050">
            <a:solidFill>
              <a:schemeClr val="tx1"/>
            </a:solidFill>
            <a:round/>
            <a:headEnd/>
            <a:tailEnd/>
          </a:ln>
        </p:spPr>
      </p:cxnSp>
      <p:cxnSp>
        <p:nvCxnSpPr>
          <p:cNvPr id="51" name="AutoShape 72"/>
          <p:cNvCxnSpPr>
            <a:cxnSpLocks noChangeShapeType="1"/>
          </p:cNvCxnSpPr>
          <p:nvPr/>
        </p:nvCxnSpPr>
        <p:spPr bwMode="auto">
          <a:xfrm>
            <a:off x="4553099" y="4566915"/>
            <a:ext cx="298450" cy="0"/>
          </a:xfrm>
          <a:prstGeom prst="straightConnector1">
            <a:avLst/>
          </a:prstGeom>
          <a:noFill/>
          <a:ln w="19050">
            <a:solidFill>
              <a:schemeClr val="tx1"/>
            </a:solidFill>
            <a:round/>
            <a:headEnd/>
            <a:tailEnd/>
          </a:ln>
        </p:spPr>
      </p:cxnSp>
      <p:cxnSp>
        <p:nvCxnSpPr>
          <p:cNvPr id="52" name="AutoShape 73"/>
          <p:cNvCxnSpPr>
            <a:cxnSpLocks noChangeShapeType="1"/>
          </p:cNvCxnSpPr>
          <p:nvPr/>
        </p:nvCxnSpPr>
        <p:spPr bwMode="auto">
          <a:xfrm>
            <a:off x="5170637" y="4566915"/>
            <a:ext cx="298450" cy="0"/>
          </a:xfrm>
          <a:prstGeom prst="straightConnector1">
            <a:avLst/>
          </a:prstGeom>
          <a:noFill/>
          <a:ln w="28575" cmpd="sng">
            <a:solidFill>
              <a:schemeClr val="accent2"/>
            </a:solidFill>
            <a:round/>
            <a:headEnd/>
            <a:tailEnd/>
          </a:ln>
        </p:spPr>
      </p:cxnSp>
      <p:grpSp>
        <p:nvGrpSpPr>
          <p:cNvPr id="53" name="Group 72"/>
          <p:cNvGrpSpPr>
            <a:grpSpLocks/>
          </p:cNvGrpSpPr>
          <p:nvPr/>
        </p:nvGrpSpPr>
        <p:grpSpPr bwMode="auto">
          <a:xfrm>
            <a:off x="3287862" y="3903340"/>
            <a:ext cx="319087" cy="336550"/>
            <a:chOff x="0" y="0"/>
            <a:chExt cx="235" cy="236"/>
          </a:xfrm>
        </p:grpSpPr>
        <p:sp>
          <p:nvSpPr>
            <p:cNvPr id="54" name="Oval 75"/>
            <p:cNvSpPr>
              <a:spLocks noChangeArrowheads="1"/>
            </p:cNvSpPr>
            <p:nvPr/>
          </p:nvSpPr>
          <p:spPr bwMode="auto">
            <a:xfrm>
              <a:off x="20" y="6"/>
              <a:ext cx="192" cy="192"/>
            </a:xfrm>
            <a:prstGeom prst="ellipse">
              <a:avLst/>
            </a:prstGeom>
            <a:noFill/>
            <a:ln w="9525">
              <a:solidFill>
                <a:schemeClr val="tx1"/>
              </a:solidFill>
              <a:round/>
              <a:headEnd/>
              <a:tailEnd/>
            </a:ln>
          </p:spPr>
          <p:txBody>
            <a:bodyPr wrap="none" anchor="ctr"/>
            <a:lstStyle/>
            <a:p>
              <a:endParaRPr lang="zh-CN" altLang="en-US"/>
            </a:p>
          </p:txBody>
        </p:sp>
        <p:sp>
          <p:nvSpPr>
            <p:cNvPr id="55" name="Text Box 76"/>
            <p:cNvSpPr txBox="1">
              <a:spLocks noChangeArrowheads="1"/>
            </p:cNvSpPr>
            <p:nvPr/>
          </p:nvSpPr>
          <p:spPr bwMode="auto">
            <a:xfrm>
              <a:off x="0" y="0"/>
              <a:ext cx="235" cy="236"/>
            </a:xfrm>
            <a:prstGeom prst="rect">
              <a:avLst/>
            </a:prstGeom>
            <a:noFill/>
            <a:ln w="9525">
              <a:noFill/>
              <a:miter lim="800000"/>
              <a:headEnd/>
              <a:tailEnd/>
            </a:ln>
          </p:spPr>
          <p:txBody>
            <a:bodyPr wrap="none">
              <a:spAutoFit/>
            </a:bodyPr>
            <a:lstStyle/>
            <a:p>
              <a:r>
                <a:rPr lang="en-US" altLang="zh-CN" sz="1600">
                  <a:latin typeface="Times New Roman" pitchFamily="18" charset="0"/>
                </a:rPr>
                <a:t>C</a:t>
              </a:r>
            </a:p>
          </p:txBody>
        </p:sp>
      </p:grpSp>
      <p:grpSp>
        <p:nvGrpSpPr>
          <p:cNvPr id="56" name="Group 75"/>
          <p:cNvGrpSpPr>
            <a:grpSpLocks/>
          </p:cNvGrpSpPr>
          <p:nvPr/>
        </p:nvGrpSpPr>
        <p:grpSpPr bwMode="auto">
          <a:xfrm>
            <a:off x="4854724" y="3789040"/>
            <a:ext cx="319088" cy="336550"/>
            <a:chOff x="0" y="0"/>
            <a:chExt cx="234" cy="236"/>
          </a:xfrm>
        </p:grpSpPr>
        <p:sp>
          <p:nvSpPr>
            <p:cNvPr id="57" name="Oval 78"/>
            <p:cNvSpPr>
              <a:spLocks noChangeArrowheads="1"/>
            </p:cNvSpPr>
            <p:nvPr/>
          </p:nvSpPr>
          <p:spPr bwMode="auto">
            <a:xfrm>
              <a:off x="12" y="7"/>
              <a:ext cx="192" cy="192"/>
            </a:xfrm>
            <a:prstGeom prst="ellipse">
              <a:avLst/>
            </a:prstGeom>
            <a:noFill/>
            <a:ln w="9525">
              <a:solidFill>
                <a:schemeClr val="tx1"/>
              </a:solidFill>
              <a:round/>
              <a:headEnd/>
              <a:tailEnd/>
            </a:ln>
          </p:spPr>
          <p:txBody>
            <a:bodyPr wrap="none" anchor="ctr"/>
            <a:lstStyle/>
            <a:p>
              <a:endParaRPr lang="zh-CN" altLang="en-US"/>
            </a:p>
          </p:txBody>
        </p:sp>
        <p:sp>
          <p:nvSpPr>
            <p:cNvPr id="58" name="Text Box 79"/>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B</a:t>
              </a:r>
            </a:p>
          </p:txBody>
        </p:sp>
      </p:grpSp>
      <p:cxnSp>
        <p:nvCxnSpPr>
          <p:cNvPr id="59" name="AutoShape 80"/>
          <p:cNvCxnSpPr>
            <a:cxnSpLocks noChangeShapeType="1"/>
          </p:cNvCxnSpPr>
          <p:nvPr/>
        </p:nvCxnSpPr>
        <p:spPr bwMode="auto">
          <a:xfrm flipH="1">
            <a:off x="5011887" y="4125590"/>
            <a:ext cx="3175" cy="273050"/>
          </a:xfrm>
          <a:prstGeom prst="straightConnector1">
            <a:avLst/>
          </a:prstGeom>
          <a:noFill/>
          <a:ln w="28575" cmpd="sng">
            <a:solidFill>
              <a:schemeClr val="accent2"/>
            </a:solidFill>
            <a:round/>
            <a:headEnd/>
            <a:tailEnd/>
          </a:ln>
        </p:spPr>
      </p:cxnSp>
      <p:cxnSp>
        <p:nvCxnSpPr>
          <p:cNvPr id="60" name="AutoShape 81"/>
          <p:cNvCxnSpPr>
            <a:cxnSpLocks noChangeShapeType="1"/>
          </p:cNvCxnSpPr>
          <p:nvPr/>
        </p:nvCxnSpPr>
        <p:spPr bwMode="auto">
          <a:xfrm>
            <a:off x="3606949" y="4071615"/>
            <a:ext cx="158750" cy="327025"/>
          </a:xfrm>
          <a:prstGeom prst="straightConnector1">
            <a:avLst/>
          </a:prstGeom>
          <a:noFill/>
          <a:ln w="28575" cmpd="sng">
            <a:solidFill>
              <a:schemeClr val="accent2"/>
            </a:solidFill>
            <a:round/>
            <a:headEnd/>
            <a:tailEnd/>
          </a:ln>
        </p:spPr>
      </p:cxnSp>
      <p:cxnSp>
        <p:nvCxnSpPr>
          <p:cNvPr id="61" name="AutoShape 82"/>
          <p:cNvCxnSpPr>
            <a:cxnSpLocks noChangeShapeType="1"/>
          </p:cNvCxnSpPr>
          <p:nvPr/>
        </p:nvCxnSpPr>
        <p:spPr bwMode="auto">
          <a:xfrm flipH="1">
            <a:off x="3148162" y="4071615"/>
            <a:ext cx="139700" cy="327025"/>
          </a:xfrm>
          <a:prstGeom prst="straightConnector1">
            <a:avLst/>
          </a:prstGeom>
          <a:noFill/>
          <a:ln w="28575" cmpd="sng">
            <a:solidFill>
              <a:schemeClr val="accent2"/>
            </a:solidFill>
            <a:round/>
            <a:headEnd/>
            <a:tailEnd/>
          </a:ln>
        </p:spPr>
      </p:cxnSp>
    </p:spTree>
    <p:extLst>
      <p:ext uri="{BB962C8B-B14F-4D97-AF65-F5344CB8AC3E}">
        <p14:creationId xmlns:p14="http://schemas.microsoft.com/office/powerpoint/2010/main" val="1661755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500" fill="hold"/>
                                        <p:tgtEl>
                                          <p:spTgt spid="61"/>
                                        </p:tgtEl>
                                        <p:attrNameLst>
                                          <p:attrName>stroke.color</p:attrName>
                                        </p:attrNameLst>
                                      </p:cBhvr>
                                      <p:to>
                                        <a:srgbClr val="FF0000"/>
                                      </p:to>
                                    </p:animClr>
                                    <p:set>
                                      <p:cBhvr>
                                        <p:cTn id="7" dur="500" fill="hold"/>
                                        <p:tgtEl>
                                          <p:spTgt spid="61"/>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500" fill="hold"/>
                                        <p:tgtEl>
                                          <p:spTgt spid="60"/>
                                        </p:tgtEl>
                                        <p:attrNameLst>
                                          <p:attrName>stroke.color</p:attrName>
                                        </p:attrNameLst>
                                      </p:cBhvr>
                                      <p:to>
                                        <a:srgbClr val="FF0000"/>
                                      </p:to>
                                    </p:animClr>
                                    <p:set>
                                      <p:cBhvr>
                                        <p:cTn id="10" dur="500" fill="hold"/>
                                        <p:tgtEl>
                                          <p:spTgt spid="60"/>
                                        </p:tgtEl>
                                        <p:attrNameLst>
                                          <p:attrName>stroke.on</p:attrName>
                                        </p:attrNameLst>
                                      </p:cBhvr>
                                      <p:to>
                                        <p:strVal val="true"/>
                                      </p:to>
                                    </p:set>
                                  </p:childTnLst>
                                </p:cTn>
                              </p:par>
                              <p:par>
                                <p:cTn id="11" presetID="7" presetClass="emph" presetSubtype="2" fill="hold" nodeType="withEffect">
                                  <p:stCondLst>
                                    <p:cond delay="0"/>
                                  </p:stCondLst>
                                  <p:childTnLst>
                                    <p:animClr clrSpc="rgb" dir="cw">
                                      <p:cBhvr>
                                        <p:cTn id="12" dur="500" fill="hold"/>
                                        <p:tgtEl>
                                          <p:spTgt spid="49"/>
                                        </p:tgtEl>
                                        <p:attrNameLst>
                                          <p:attrName>stroke.color</p:attrName>
                                        </p:attrNameLst>
                                      </p:cBhvr>
                                      <p:to>
                                        <a:srgbClr val="FF0000"/>
                                      </p:to>
                                    </p:animClr>
                                    <p:set>
                                      <p:cBhvr>
                                        <p:cTn id="13" dur="500" fill="hold"/>
                                        <p:tgtEl>
                                          <p:spTgt spid="49"/>
                                        </p:tgtEl>
                                        <p:attrNameLst>
                                          <p:attrName>stroke.on</p:attrName>
                                        </p:attrNameLst>
                                      </p:cBhvr>
                                      <p:to>
                                        <p:strVal val="true"/>
                                      </p:to>
                                    </p:set>
                                  </p:childTnLst>
                                </p:cTn>
                              </p:par>
                              <p:par>
                                <p:cTn id="14" presetID="7" presetClass="emph" presetSubtype="2" fill="hold" nodeType="withEffect">
                                  <p:stCondLst>
                                    <p:cond delay="0"/>
                                  </p:stCondLst>
                                  <p:childTnLst>
                                    <p:animClr clrSpc="rgb" dir="cw">
                                      <p:cBhvr>
                                        <p:cTn id="15" dur="500" fill="hold"/>
                                        <p:tgtEl>
                                          <p:spTgt spid="59"/>
                                        </p:tgtEl>
                                        <p:attrNameLst>
                                          <p:attrName>stroke.color</p:attrName>
                                        </p:attrNameLst>
                                      </p:cBhvr>
                                      <p:to>
                                        <a:srgbClr val="FF0000"/>
                                      </p:to>
                                    </p:animClr>
                                    <p:set>
                                      <p:cBhvr>
                                        <p:cTn id="16" dur="500" fill="hold"/>
                                        <p:tgtEl>
                                          <p:spTgt spid="59"/>
                                        </p:tgtEl>
                                        <p:attrNameLst>
                                          <p:attrName>stroke.on</p:attrName>
                                        </p:attrNameLst>
                                      </p:cBhvr>
                                      <p:to>
                                        <p:strVal val="true"/>
                                      </p:to>
                                    </p:set>
                                  </p:childTnLst>
                                </p:cTn>
                              </p:par>
                              <p:par>
                                <p:cTn id="17" presetID="7" presetClass="emph" presetSubtype="2" fill="hold" nodeType="withEffect">
                                  <p:stCondLst>
                                    <p:cond delay="0"/>
                                  </p:stCondLst>
                                  <p:childTnLst>
                                    <p:animClr clrSpc="rgb" dir="cw">
                                      <p:cBhvr>
                                        <p:cTn id="18" dur="500" fill="hold"/>
                                        <p:tgtEl>
                                          <p:spTgt spid="52"/>
                                        </p:tgtEl>
                                        <p:attrNameLst>
                                          <p:attrName>stroke.color</p:attrName>
                                        </p:attrNameLst>
                                      </p:cBhvr>
                                      <p:to>
                                        <a:srgbClr val="FF0000"/>
                                      </p:to>
                                    </p:animClr>
                                    <p:set>
                                      <p:cBhvr>
                                        <p:cTn id="19" dur="500" fill="hold"/>
                                        <p:tgtEl>
                                          <p:spTgt spid="52"/>
                                        </p:tgtEl>
                                        <p:attrNameLst>
                                          <p:attrName>stroke.on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blinds(horizontal)">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normAutofit/>
          </a:bodyPr>
          <a:lstStyle/>
          <a:p>
            <a:r>
              <a:rPr lang="en-US" altLang="zh-CN" sz="4000" dirty="0" err="1">
                <a:latin typeface="Candara"/>
                <a:ea typeface="宋体" charset="0"/>
                <a:cs typeface="Candara"/>
              </a:rPr>
              <a:t>Subgraph</a:t>
            </a:r>
            <a:r>
              <a:rPr lang="en-US" altLang="zh-CN" sz="4000" dirty="0">
                <a:latin typeface="Candara"/>
                <a:ea typeface="宋体" charset="0"/>
                <a:cs typeface="Candara"/>
              </a:rPr>
              <a:t> </a:t>
            </a:r>
            <a:r>
              <a:rPr lang="en-US" altLang="zh-CN" sz="4000" dirty="0" smtClean="0">
                <a:latin typeface="Candara"/>
                <a:ea typeface="宋体" charset="0"/>
                <a:cs typeface="Candara"/>
              </a:rPr>
              <a:t>similarity </a:t>
            </a:r>
            <a:r>
              <a:rPr lang="en-US" altLang="zh-CN" sz="4000" dirty="0">
                <a:latin typeface="Candara"/>
                <a:ea typeface="宋体" charset="0"/>
                <a:cs typeface="Candara"/>
              </a:rPr>
              <a:t>s</a:t>
            </a:r>
            <a:r>
              <a:rPr lang="en-US" altLang="zh-CN" sz="4000" dirty="0" smtClean="0">
                <a:latin typeface="Candara"/>
                <a:ea typeface="宋体" charset="0"/>
                <a:cs typeface="Candara"/>
              </a:rPr>
              <a:t>earch</a:t>
            </a:r>
            <a:r>
              <a:rPr lang="en-US" altLang="zh-CN" sz="4000" dirty="0">
                <a:latin typeface="Candara"/>
                <a:ea typeface="宋体" charset="0"/>
                <a:cs typeface="Candara"/>
              </a:rPr>
              <a:t/>
            </a:r>
            <a:br>
              <a:rPr lang="en-US" altLang="zh-CN" sz="4000" dirty="0">
                <a:latin typeface="Candara"/>
                <a:ea typeface="宋体" charset="0"/>
                <a:cs typeface="Candara"/>
              </a:rPr>
            </a:br>
            <a:r>
              <a:rPr kumimoji="1" lang="fr-FR" altLang="zh-CN" sz="2000" dirty="0" err="1">
                <a:latin typeface="Candara"/>
                <a:cs typeface="Candara"/>
              </a:rPr>
              <a:t>Grafil</a:t>
            </a:r>
            <a:r>
              <a:rPr kumimoji="1" lang="fr-FR" altLang="zh-CN" sz="2000" dirty="0">
                <a:latin typeface="Candara"/>
                <a:cs typeface="Candara"/>
              </a:rPr>
              <a:t>,  Yan et </a:t>
            </a:r>
            <a:r>
              <a:rPr kumimoji="1" lang="fr-FR" altLang="zh-CN" sz="2000" dirty="0" smtClean="0">
                <a:latin typeface="Candara"/>
                <a:cs typeface="Candara"/>
              </a:rPr>
              <a:t>al.</a:t>
            </a:r>
            <a:r>
              <a:rPr kumimoji="1" lang="zh-CN" altLang="zh-CN" sz="2000" dirty="0">
                <a:latin typeface="Candara"/>
                <a:cs typeface="Candara"/>
              </a:rPr>
              <a:t> </a:t>
            </a:r>
            <a:r>
              <a:rPr kumimoji="1" lang="fr-FR" altLang="zh-CN" sz="2000" dirty="0" smtClean="0">
                <a:latin typeface="Candara"/>
                <a:cs typeface="Candara"/>
              </a:rPr>
              <a:t>SIGMOD </a:t>
            </a:r>
            <a:r>
              <a:rPr kumimoji="1" lang="fr-FR" altLang="zh-CN" sz="2000" dirty="0">
                <a:latin typeface="Candara"/>
                <a:cs typeface="Candara"/>
              </a:rPr>
              <a:t>’</a:t>
            </a:r>
            <a:r>
              <a:rPr kumimoji="1" lang="fr-FR" altLang="zh-CN" sz="2000" dirty="0" smtClean="0">
                <a:latin typeface="Candara"/>
                <a:cs typeface="Candara"/>
              </a:rPr>
              <a:t>05</a:t>
            </a:r>
            <a:endParaRPr lang="en-US" altLang="zh-CN" sz="2000" dirty="0">
              <a:latin typeface="Candara"/>
              <a:ea typeface="宋体" charset="0"/>
              <a:cs typeface="Candara"/>
            </a:endParaRPr>
          </a:p>
        </p:txBody>
      </p:sp>
      <p:sp>
        <p:nvSpPr>
          <p:cNvPr id="25604" name="Text Box 11"/>
          <p:cNvSpPr txBox="1">
            <a:spLocks noChangeArrowheads="1"/>
          </p:cNvSpPr>
          <p:nvPr/>
        </p:nvSpPr>
        <p:spPr bwMode="auto">
          <a:xfrm>
            <a:off x="169168" y="1676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37931725" indent="-37474525" eaLnBrk="0" hangingPunct="0">
              <a:defRPr sz="2400">
                <a:solidFill>
                  <a:schemeClr val="tx1"/>
                </a:solidFill>
                <a:latin typeface="Verdana" charset="0"/>
                <a:ea typeface="ＭＳ Ｐゴシック" charset="0"/>
                <a:cs typeface="ＭＳ Ｐゴシック" charset="0"/>
              </a:defRPr>
            </a:lvl2pPr>
            <a:lvl3pPr eaLnBrk="0" hangingPunct="0">
              <a:defRPr sz="2400">
                <a:solidFill>
                  <a:schemeClr val="tx1"/>
                </a:solidFill>
                <a:latin typeface="Verdana" charset="0"/>
                <a:ea typeface="ＭＳ Ｐゴシック" charset="0"/>
                <a:cs typeface="ＭＳ Ｐゴシック" charset="0"/>
              </a:defRPr>
            </a:lvl3pPr>
            <a:lvl4pPr eaLnBrk="0" hangingPunct="0">
              <a:defRPr sz="2400">
                <a:solidFill>
                  <a:schemeClr val="tx1"/>
                </a:solidFill>
                <a:latin typeface="Verdana" charset="0"/>
                <a:ea typeface="ＭＳ Ｐゴシック" charset="0"/>
                <a:cs typeface="ＭＳ Ｐゴシック" charset="0"/>
              </a:defRPr>
            </a:lvl4pPr>
            <a:lvl5pPr eaLnBrk="0" hangingPunct="0">
              <a:defRPr sz="2400">
                <a:solidFill>
                  <a:schemeClr val="tx1"/>
                </a:solidFill>
                <a:latin typeface="Verdana"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9pPr>
          </a:lstStyle>
          <a:p>
            <a:pPr eaLnBrk="1" hangingPunct="1"/>
            <a:endParaRPr lang="zh-CN" altLang="en-US" sz="1800">
              <a:latin typeface="Candara"/>
              <a:ea typeface="宋体" charset="0"/>
              <a:cs typeface="Candara"/>
            </a:endParaRPr>
          </a:p>
        </p:txBody>
      </p:sp>
      <p:sp>
        <p:nvSpPr>
          <p:cNvPr id="10" name="内容占位符 2"/>
          <p:cNvSpPr>
            <a:spLocks noGrp="1"/>
          </p:cNvSpPr>
          <p:nvPr>
            <p:ph idx="1"/>
          </p:nvPr>
        </p:nvSpPr>
        <p:spPr>
          <a:xfrm>
            <a:off x="457200" y="1600200"/>
            <a:ext cx="8229600" cy="4525963"/>
          </a:xfrm>
        </p:spPr>
        <p:txBody>
          <a:bodyPr/>
          <a:lstStyle/>
          <a:p>
            <a:r>
              <a:rPr lang="en-US" altLang="zh-CN" dirty="0"/>
              <a:t>Each graph is represented as a feature vector X = {x</a:t>
            </a:r>
            <a:r>
              <a:rPr lang="en-US" altLang="zh-CN" baseline="-25000" dirty="0"/>
              <a:t>1</a:t>
            </a:r>
            <a:r>
              <a:rPr lang="en-US" altLang="zh-CN" dirty="0"/>
              <a:t>, x</a:t>
            </a:r>
            <a:r>
              <a:rPr lang="en-US" altLang="zh-CN" baseline="-25000" dirty="0"/>
              <a:t>2</a:t>
            </a:r>
            <a:r>
              <a:rPr lang="en-US" altLang="zh-CN" dirty="0"/>
              <a:t>, ..., </a:t>
            </a:r>
            <a:r>
              <a:rPr lang="en-US" altLang="zh-CN" dirty="0" err="1"/>
              <a:t>x</a:t>
            </a:r>
            <a:r>
              <a:rPr lang="en-US" altLang="zh-CN" baseline="-25000" dirty="0" err="1"/>
              <a:t>n</a:t>
            </a:r>
            <a:r>
              <a:rPr lang="en-US" altLang="zh-CN" dirty="0"/>
              <a:t>} </a:t>
            </a:r>
          </a:p>
          <a:p>
            <a:r>
              <a:rPr lang="en-US" altLang="zh-CN" dirty="0"/>
              <a:t>The similarity is defined by the distance of their corresponding vectors </a:t>
            </a:r>
            <a:endParaRPr lang="en-US" altLang="zh-CN" dirty="0">
              <a:effectLst/>
            </a:endParaRPr>
          </a:p>
        </p:txBody>
      </p:sp>
      <p:sp>
        <p:nvSpPr>
          <p:cNvPr id="8" name="Text Box 4"/>
          <p:cNvSpPr txBox="1">
            <a:spLocks noChangeArrowheads="1"/>
          </p:cNvSpPr>
          <p:nvPr/>
        </p:nvSpPr>
        <p:spPr bwMode="auto">
          <a:xfrm>
            <a:off x="970731" y="3748970"/>
            <a:ext cx="180106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dirty="0">
                <a:solidFill>
                  <a:srgbClr val="0000FF"/>
                </a:solidFill>
                <a:latin typeface="Candara"/>
                <a:ea typeface="宋体" pitchFamily="2" charset="-122"/>
                <a:cs typeface="Candara"/>
              </a:rPr>
              <a:t>QUERY GRAPH</a:t>
            </a:r>
          </a:p>
        </p:txBody>
      </p:sp>
      <p:pic>
        <p:nvPicPr>
          <p:cNvPr id="9" name="Picture 5" descr="qu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162425"/>
            <a:ext cx="161925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query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038600" y="3330575"/>
            <a:ext cx="1314450" cy="1012825"/>
          </a:xfrm>
          <a:prstGeom prst="rect">
            <a:avLst/>
          </a:prstGeom>
          <a:noFill/>
          <a:extLst>
            <a:ext uri="{909E8E84-426E-40dd-AFC4-6F175D3DCCD1}">
              <a14:hiddenFill xmlns:a14="http://schemas.microsoft.com/office/drawing/2010/main">
                <a:solidFill>
                  <a:srgbClr val="FFFFFF"/>
                </a:solidFill>
              </a14:hiddenFill>
            </a:ext>
          </a:extLst>
        </p:spPr>
      </p:pic>
      <p:sp>
        <p:nvSpPr>
          <p:cNvPr id="12" name="Line 7"/>
          <p:cNvSpPr>
            <a:spLocks noChangeShapeType="1"/>
          </p:cNvSpPr>
          <p:nvPr/>
        </p:nvSpPr>
        <p:spPr bwMode="auto">
          <a:xfrm flipV="1">
            <a:off x="3200400" y="3886200"/>
            <a:ext cx="685800" cy="533400"/>
          </a:xfrm>
          <a:prstGeom prst="line">
            <a:avLst/>
          </a:prstGeom>
          <a:noFill/>
          <a:ln w="38100">
            <a:solidFill>
              <a:schemeClr val="accent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3" name="Line 8"/>
          <p:cNvSpPr>
            <a:spLocks noChangeShapeType="1"/>
          </p:cNvSpPr>
          <p:nvPr/>
        </p:nvSpPr>
        <p:spPr bwMode="auto">
          <a:xfrm flipV="1">
            <a:off x="3200400" y="5029200"/>
            <a:ext cx="609600" cy="0"/>
          </a:xfrm>
          <a:prstGeom prst="line">
            <a:avLst/>
          </a:prstGeom>
          <a:noFill/>
          <a:ln w="38100">
            <a:solidFill>
              <a:schemeClr val="accent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4" name="Text Box 9"/>
          <p:cNvSpPr txBox="1">
            <a:spLocks noChangeArrowheads="1"/>
          </p:cNvSpPr>
          <p:nvPr/>
        </p:nvSpPr>
        <p:spPr bwMode="auto">
          <a:xfrm>
            <a:off x="4572000" y="5791200"/>
            <a:ext cx="43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a:solidFill>
                  <a:schemeClr val="hlink"/>
                </a:solidFill>
                <a:latin typeface="Verdana" pitchFamily="34" charset="0"/>
                <a:ea typeface="宋体" pitchFamily="2" charset="-122"/>
              </a:rPr>
              <a:t>…</a:t>
            </a:r>
          </a:p>
        </p:txBody>
      </p:sp>
      <p:grpSp>
        <p:nvGrpSpPr>
          <p:cNvPr id="15" name="Group 10"/>
          <p:cNvGrpSpPr>
            <a:grpSpLocks/>
          </p:cNvGrpSpPr>
          <p:nvPr/>
        </p:nvGrpSpPr>
        <p:grpSpPr bwMode="auto">
          <a:xfrm>
            <a:off x="6553200" y="3048000"/>
            <a:ext cx="1219200" cy="1219200"/>
            <a:chOff x="4128" y="1824"/>
            <a:chExt cx="768" cy="768"/>
          </a:xfrm>
        </p:grpSpPr>
        <p:sp>
          <p:nvSpPr>
            <p:cNvPr id="16" name="Oval 11"/>
            <p:cNvSpPr>
              <a:spLocks noChangeArrowheads="1"/>
            </p:cNvSpPr>
            <p:nvPr/>
          </p:nvSpPr>
          <p:spPr bwMode="auto">
            <a:xfrm>
              <a:off x="4128" y="1824"/>
              <a:ext cx="768" cy="768"/>
            </a:xfrm>
            <a:prstGeom prst="ellipse">
              <a:avLst/>
            </a:prstGeom>
            <a:noFill/>
            <a:ln w="127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7" name="AutoShape 12"/>
            <p:cNvSpPr>
              <a:spLocks noChangeArrowheads="1"/>
            </p:cNvSpPr>
            <p:nvPr/>
          </p:nvSpPr>
          <p:spPr bwMode="auto">
            <a:xfrm>
              <a:off x="4608" y="1920"/>
              <a:ext cx="144" cy="144"/>
            </a:xfrm>
            <a:prstGeom prst="triangle">
              <a:avLst>
                <a:gd name="adj" fmla="val 50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 name="AutoShape 13"/>
            <p:cNvSpPr>
              <a:spLocks noChangeArrowheads="1"/>
            </p:cNvSpPr>
            <p:nvPr/>
          </p:nvSpPr>
          <p:spPr bwMode="auto">
            <a:xfrm>
              <a:off x="4512" y="2112"/>
              <a:ext cx="192" cy="14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9" name="AutoShape 14"/>
            <p:cNvSpPr>
              <a:spLocks noChangeArrowheads="1"/>
            </p:cNvSpPr>
            <p:nvPr/>
          </p:nvSpPr>
          <p:spPr bwMode="auto">
            <a:xfrm>
              <a:off x="4512" y="2304"/>
              <a:ext cx="192" cy="192"/>
            </a:xfrm>
            <a:prstGeom prst="pentagon">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 name="AutoShape 15"/>
            <p:cNvSpPr>
              <a:spLocks noChangeArrowheads="1"/>
            </p:cNvSpPr>
            <p:nvPr/>
          </p:nvSpPr>
          <p:spPr bwMode="auto">
            <a:xfrm>
              <a:off x="4272" y="2256"/>
              <a:ext cx="144" cy="144"/>
            </a:xfrm>
            <a:prstGeom prst="can">
              <a:avLst>
                <a:gd name="adj" fmla="val 25000"/>
              </a:avLst>
            </a:prstGeom>
            <a:solidFill>
              <a:srgbClr val="1E3D5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1" name="Group 16"/>
          <p:cNvGrpSpPr>
            <a:grpSpLocks/>
          </p:cNvGrpSpPr>
          <p:nvPr/>
        </p:nvGrpSpPr>
        <p:grpSpPr bwMode="auto">
          <a:xfrm>
            <a:off x="1524000" y="5562600"/>
            <a:ext cx="1219200" cy="1219200"/>
            <a:chOff x="912" y="3408"/>
            <a:chExt cx="768" cy="768"/>
          </a:xfrm>
        </p:grpSpPr>
        <p:sp>
          <p:nvSpPr>
            <p:cNvPr id="22" name="Oval 17"/>
            <p:cNvSpPr>
              <a:spLocks noChangeArrowheads="1"/>
            </p:cNvSpPr>
            <p:nvPr/>
          </p:nvSpPr>
          <p:spPr bwMode="auto">
            <a:xfrm>
              <a:off x="912" y="3408"/>
              <a:ext cx="768" cy="768"/>
            </a:xfrm>
            <a:prstGeom prst="ellipse">
              <a:avLst/>
            </a:prstGeom>
            <a:noFill/>
            <a:ln w="127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3" name="AutoShape 18"/>
            <p:cNvSpPr>
              <a:spLocks noChangeArrowheads="1"/>
            </p:cNvSpPr>
            <p:nvPr/>
          </p:nvSpPr>
          <p:spPr bwMode="auto">
            <a:xfrm>
              <a:off x="1056" y="3552"/>
              <a:ext cx="192" cy="144"/>
            </a:xfrm>
            <a:prstGeom prst="hexagon">
              <a:avLst>
                <a:gd name="adj" fmla="val 33333"/>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4" name="AutoShape 19"/>
            <p:cNvSpPr>
              <a:spLocks noChangeArrowheads="1"/>
            </p:cNvSpPr>
            <p:nvPr/>
          </p:nvSpPr>
          <p:spPr bwMode="auto">
            <a:xfrm>
              <a:off x="1392" y="3504"/>
              <a:ext cx="144" cy="144"/>
            </a:xfrm>
            <a:prstGeom prst="triangle">
              <a:avLst>
                <a:gd name="adj" fmla="val 50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5" name="AutoShape 20"/>
            <p:cNvSpPr>
              <a:spLocks noChangeArrowheads="1"/>
            </p:cNvSpPr>
            <p:nvPr/>
          </p:nvSpPr>
          <p:spPr bwMode="auto">
            <a:xfrm>
              <a:off x="1296" y="3696"/>
              <a:ext cx="192" cy="14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6" name="AutoShape 21"/>
            <p:cNvSpPr>
              <a:spLocks noChangeArrowheads="1"/>
            </p:cNvSpPr>
            <p:nvPr/>
          </p:nvSpPr>
          <p:spPr bwMode="auto">
            <a:xfrm>
              <a:off x="1296" y="3888"/>
              <a:ext cx="192" cy="192"/>
            </a:xfrm>
            <a:prstGeom prst="pentagon">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 name="AutoShape 22"/>
            <p:cNvSpPr>
              <a:spLocks noChangeArrowheads="1"/>
            </p:cNvSpPr>
            <p:nvPr/>
          </p:nvSpPr>
          <p:spPr bwMode="auto">
            <a:xfrm>
              <a:off x="1056" y="3840"/>
              <a:ext cx="144" cy="144"/>
            </a:xfrm>
            <a:prstGeom prst="can">
              <a:avLst>
                <a:gd name="adj" fmla="val 25000"/>
              </a:avLst>
            </a:prstGeom>
            <a:solidFill>
              <a:srgbClr val="1E3D5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28" name="Line 23"/>
          <p:cNvSpPr>
            <a:spLocks noChangeShapeType="1"/>
          </p:cNvSpPr>
          <p:nvPr/>
        </p:nvSpPr>
        <p:spPr bwMode="auto">
          <a:xfrm flipV="1">
            <a:off x="5562600" y="3733800"/>
            <a:ext cx="609600" cy="0"/>
          </a:xfrm>
          <a:prstGeom prst="line">
            <a:avLst/>
          </a:prstGeom>
          <a:noFill/>
          <a:ln w="38100">
            <a:solidFill>
              <a:schemeClr val="accent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29" name="Line 24"/>
          <p:cNvSpPr>
            <a:spLocks noChangeShapeType="1"/>
          </p:cNvSpPr>
          <p:nvPr/>
        </p:nvSpPr>
        <p:spPr bwMode="auto">
          <a:xfrm flipV="1">
            <a:off x="5562600" y="5105400"/>
            <a:ext cx="609600" cy="0"/>
          </a:xfrm>
          <a:prstGeom prst="line">
            <a:avLst/>
          </a:prstGeom>
          <a:noFill/>
          <a:ln w="38100">
            <a:solidFill>
              <a:schemeClr val="accent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grpSp>
        <p:nvGrpSpPr>
          <p:cNvPr id="30" name="Group 25"/>
          <p:cNvGrpSpPr>
            <a:grpSpLocks/>
          </p:cNvGrpSpPr>
          <p:nvPr/>
        </p:nvGrpSpPr>
        <p:grpSpPr bwMode="auto">
          <a:xfrm>
            <a:off x="6553200" y="4495800"/>
            <a:ext cx="1219200" cy="1219200"/>
            <a:chOff x="4128" y="2640"/>
            <a:chExt cx="768" cy="768"/>
          </a:xfrm>
        </p:grpSpPr>
        <p:sp>
          <p:nvSpPr>
            <p:cNvPr id="31" name="Oval 26"/>
            <p:cNvSpPr>
              <a:spLocks noChangeArrowheads="1"/>
            </p:cNvSpPr>
            <p:nvPr/>
          </p:nvSpPr>
          <p:spPr bwMode="auto">
            <a:xfrm>
              <a:off x="4128" y="2640"/>
              <a:ext cx="768" cy="768"/>
            </a:xfrm>
            <a:prstGeom prst="ellipse">
              <a:avLst/>
            </a:prstGeom>
            <a:noFill/>
            <a:ln w="127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2" name="AutoShape 27"/>
            <p:cNvSpPr>
              <a:spLocks noChangeArrowheads="1"/>
            </p:cNvSpPr>
            <p:nvPr/>
          </p:nvSpPr>
          <p:spPr bwMode="auto">
            <a:xfrm>
              <a:off x="4608" y="2736"/>
              <a:ext cx="144" cy="144"/>
            </a:xfrm>
            <a:prstGeom prst="triangle">
              <a:avLst>
                <a:gd name="adj" fmla="val 50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 name="AutoShape 28"/>
            <p:cNvSpPr>
              <a:spLocks noChangeArrowheads="1"/>
            </p:cNvSpPr>
            <p:nvPr/>
          </p:nvSpPr>
          <p:spPr bwMode="auto">
            <a:xfrm>
              <a:off x="4272" y="3072"/>
              <a:ext cx="144" cy="144"/>
            </a:xfrm>
            <a:prstGeom prst="can">
              <a:avLst>
                <a:gd name="adj" fmla="val 25000"/>
              </a:avLst>
            </a:prstGeom>
            <a:solidFill>
              <a:srgbClr val="1E3D5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4" name="AutoShape 29"/>
            <p:cNvSpPr>
              <a:spLocks noChangeArrowheads="1"/>
            </p:cNvSpPr>
            <p:nvPr/>
          </p:nvSpPr>
          <p:spPr bwMode="auto">
            <a:xfrm>
              <a:off x="4320" y="2784"/>
              <a:ext cx="192" cy="144"/>
            </a:xfrm>
            <a:prstGeom prst="hexagon">
              <a:avLst>
                <a:gd name="adj" fmla="val 33333"/>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pic>
        <p:nvPicPr>
          <p:cNvPr id="35" name="Picture 30" descr="query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38600" y="4625975"/>
            <a:ext cx="1314450" cy="101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28521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707" name="Text Box 3"/>
          <p:cNvSpPr txBox="1">
            <a:spLocks noChangeArrowheads="1"/>
          </p:cNvSpPr>
          <p:nvPr/>
        </p:nvSpPr>
        <p:spPr bwMode="auto">
          <a:xfrm>
            <a:off x="3124200" y="1524000"/>
            <a:ext cx="1547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a:latin typeface="Candara"/>
                <a:ea typeface="宋体" pitchFamily="2" charset="-122"/>
                <a:cs typeface="Candara"/>
              </a:rPr>
              <a:t>Graph (G</a:t>
            </a:r>
            <a:r>
              <a:rPr lang="en-US" altLang="zh-CN" sz="2400" baseline="-25000">
                <a:latin typeface="Candara"/>
                <a:ea typeface="宋体" pitchFamily="2" charset="-122"/>
                <a:cs typeface="Candara"/>
              </a:rPr>
              <a:t>1</a:t>
            </a:r>
            <a:r>
              <a:rPr lang="en-US" altLang="zh-CN" sz="2400">
                <a:latin typeface="Candara"/>
                <a:ea typeface="宋体" pitchFamily="2" charset="-122"/>
                <a:cs typeface="Candara"/>
              </a:rPr>
              <a:t>)</a:t>
            </a:r>
          </a:p>
        </p:txBody>
      </p:sp>
      <p:sp>
        <p:nvSpPr>
          <p:cNvPr id="1864708" name="Text Box 4"/>
          <p:cNvSpPr txBox="1">
            <a:spLocks noChangeArrowheads="1"/>
          </p:cNvSpPr>
          <p:nvPr/>
        </p:nvSpPr>
        <p:spPr bwMode="auto">
          <a:xfrm>
            <a:off x="1222375" y="4800600"/>
            <a:ext cx="18726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a:latin typeface="Candara"/>
                <a:ea typeface="宋体" pitchFamily="2" charset="-122"/>
                <a:cs typeface="Candara"/>
              </a:rPr>
              <a:t>Substructure</a:t>
            </a:r>
          </a:p>
        </p:txBody>
      </p:sp>
      <p:sp>
        <p:nvSpPr>
          <p:cNvPr id="1864709" name="Text Box 5"/>
          <p:cNvSpPr txBox="1">
            <a:spLocks noChangeArrowheads="1"/>
          </p:cNvSpPr>
          <p:nvPr/>
        </p:nvSpPr>
        <p:spPr bwMode="auto">
          <a:xfrm>
            <a:off x="76200" y="2667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zh-CN" sz="2400">
                <a:latin typeface="Candara"/>
                <a:ea typeface="宋体" pitchFamily="2" charset="-122"/>
                <a:cs typeface="Candara"/>
              </a:rPr>
              <a:t>Query (Q)</a:t>
            </a:r>
          </a:p>
        </p:txBody>
      </p:sp>
      <p:sp>
        <p:nvSpPr>
          <p:cNvPr id="1864710" name="Oval 6"/>
          <p:cNvSpPr>
            <a:spLocks noChangeArrowheads="1"/>
          </p:cNvSpPr>
          <p:nvPr/>
        </p:nvSpPr>
        <p:spPr bwMode="auto">
          <a:xfrm>
            <a:off x="884238" y="3355975"/>
            <a:ext cx="123825" cy="114300"/>
          </a:xfrm>
          <a:prstGeom prst="ellipse">
            <a:avLst/>
          </a:prstGeom>
          <a:noFill/>
          <a:ln w="12700">
            <a:solidFill>
              <a:schemeClr val="tx1"/>
            </a:solidFill>
            <a:round/>
            <a:headEnd/>
            <a:tailEnd/>
          </a:ln>
          <a:effectLst/>
          <a:extLst>
            <a:ext uri="{909E8E84-426E-40dd-AFC4-6F175D3DCCD1}">
              <a14:hiddenFill xmlns:a14="http://schemas.microsoft.com/office/drawing/2010/main">
                <a:solidFill>
                  <a:srgbClr val="3399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864711" name="Oval 7"/>
          <p:cNvSpPr>
            <a:spLocks noChangeArrowheads="1"/>
          </p:cNvSpPr>
          <p:nvPr/>
        </p:nvSpPr>
        <p:spPr bwMode="auto">
          <a:xfrm>
            <a:off x="1157288" y="3897313"/>
            <a:ext cx="123825" cy="112712"/>
          </a:xfrm>
          <a:prstGeom prst="ellipse">
            <a:avLst/>
          </a:prstGeom>
          <a:noFill/>
          <a:ln w="12700">
            <a:solidFill>
              <a:schemeClr val="tx1"/>
            </a:solidFill>
            <a:round/>
            <a:headEnd/>
            <a:tailEnd/>
          </a:ln>
          <a:effectLst/>
          <a:extLst>
            <a:ext uri="{909E8E84-426E-40dd-AFC4-6F175D3DCCD1}">
              <a14:hiddenFill xmlns:a14="http://schemas.microsoft.com/office/drawing/2010/main">
                <a:solidFill>
                  <a:srgbClr val="3399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864712" name="Oval 8"/>
          <p:cNvSpPr>
            <a:spLocks noChangeArrowheads="1"/>
          </p:cNvSpPr>
          <p:nvPr/>
        </p:nvSpPr>
        <p:spPr bwMode="auto">
          <a:xfrm>
            <a:off x="611188" y="3897313"/>
            <a:ext cx="125412" cy="112712"/>
          </a:xfrm>
          <a:prstGeom prst="ellipse">
            <a:avLst/>
          </a:prstGeom>
          <a:noFill/>
          <a:ln w="12700">
            <a:solidFill>
              <a:schemeClr val="tx1"/>
            </a:solidFill>
            <a:round/>
            <a:headEnd/>
            <a:tailEnd/>
          </a:ln>
          <a:effectLst/>
          <a:extLst>
            <a:ext uri="{909E8E84-426E-40dd-AFC4-6F175D3DCCD1}">
              <a14:hiddenFill xmlns:a14="http://schemas.microsoft.com/office/drawing/2010/main">
                <a:solidFill>
                  <a:srgbClr val="3399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864713" name="Oval 9"/>
          <p:cNvSpPr>
            <a:spLocks noChangeArrowheads="1"/>
          </p:cNvSpPr>
          <p:nvPr/>
        </p:nvSpPr>
        <p:spPr bwMode="auto">
          <a:xfrm>
            <a:off x="879475" y="3675063"/>
            <a:ext cx="122238" cy="112712"/>
          </a:xfrm>
          <a:prstGeom prst="ellipse">
            <a:avLst/>
          </a:prstGeom>
          <a:noFill/>
          <a:ln w="12700">
            <a:solidFill>
              <a:schemeClr val="tx1"/>
            </a:solidFill>
            <a:round/>
            <a:headEnd/>
            <a:tailEnd/>
          </a:ln>
          <a:effectLst/>
          <a:extLst>
            <a:ext uri="{909E8E84-426E-40dd-AFC4-6F175D3DCCD1}">
              <a14:hiddenFill xmlns:a14="http://schemas.microsoft.com/office/drawing/2010/main">
                <a:solidFill>
                  <a:srgbClr val="3399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864714" name="Oval 10"/>
          <p:cNvSpPr>
            <a:spLocks noChangeArrowheads="1"/>
          </p:cNvSpPr>
          <p:nvPr/>
        </p:nvSpPr>
        <p:spPr bwMode="auto">
          <a:xfrm>
            <a:off x="609600" y="3178175"/>
            <a:ext cx="122238" cy="1127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cxnSp>
        <p:nvCxnSpPr>
          <p:cNvPr id="1864715" name="AutoShape 11"/>
          <p:cNvCxnSpPr>
            <a:cxnSpLocks noChangeShapeType="1"/>
            <a:stCxn id="1864714" idx="5"/>
            <a:endCxn id="1864710" idx="1"/>
          </p:cNvCxnSpPr>
          <p:nvPr/>
        </p:nvCxnSpPr>
        <p:spPr bwMode="auto">
          <a:xfrm>
            <a:off x="714375" y="3273425"/>
            <a:ext cx="187325" cy="101600"/>
          </a:xfrm>
          <a:prstGeom prst="straightConnector1">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4716" name="AutoShape 12"/>
          <p:cNvCxnSpPr>
            <a:cxnSpLocks noChangeShapeType="1"/>
            <a:stCxn id="1864710" idx="4"/>
            <a:endCxn id="1864713" idx="0"/>
          </p:cNvCxnSpPr>
          <p:nvPr/>
        </p:nvCxnSpPr>
        <p:spPr bwMode="auto">
          <a:xfrm flipH="1">
            <a:off x="941388" y="3470275"/>
            <a:ext cx="3175" cy="204788"/>
          </a:xfrm>
          <a:prstGeom prst="straightConnector1">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4717" name="AutoShape 13"/>
          <p:cNvCxnSpPr>
            <a:cxnSpLocks noChangeShapeType="1"/>
            <a:stCxn id="1864713" idx="3"/>
          </p:cNvCxnSpPr>
          <p:nvPr/>
        </p:nvCxnSpPr>
        <p:spPr bwMode="auto">
          <a:xfrm flipH="1">
            <a:off x="715963" y="3771900"/>
            <a:ext cx="180975" cy="144463"/>
          </a:xfrm>
          <a:prstGeom prst="straightConnector1">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4718" name="AutoShape 14"/>
          <p:cNvCxnSpPr>
            <a:cxnSpLocks noChangeShapeType="1"/>
            <a:stCxn id="1864713" idx="5"/>
            <a:endCxn id="1864711" idx="1"/>
          </p:cNvCxnSpPr>
          <p:nvPr/>
        </p:nvCxnSpPr>
        <p:spPr bwMode="auto">
          <a:xfrm>
            <a:off x="985838" y="3770313"/>
            <a:ext cx="190500" cy="142875"/>
          </a:xfrm>
          <a:prstGeom prst="straightConnector1">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64719" name="Oval 15"/>
          <p:cNvSpPr>
            <a:spLocks noChangeArrowheads="1"/>
          </p:cNvSpPr>
          <p:nvPr/>
        </p:nvSpPr>
        <p:spPr bwMode="auto">
          <a:xfrm>
            <a:off x="3862388" y="4240213"/>
            <a:ext cx="123825" cy="112712"/>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864720" name="Oval 16"/>
          <p:cNvSpPr>
            <a:spLocks noChangeArrowheads="1"/>
          </p:cNvSpPr>
          <p:nvPr/>
        </p:nvSpPr>
        <p:spPr bwMode="auto">
          <a:xfrm>
            <a:off x="4135438" y="4745038"/>
            <a:ext cx="122237" cy="112712"/>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864721" name="Oval 17"/>
          <p:cNvSpPr>
            <a:spLocks noChangeArrowheads="1"/>
          </p:cNvSpPr>
          <p:nvPr/>
        </p:nvSpPr>
        <p:spPr bwMode="auto">
          <a:xfrm>
            <a:off x="3590925" y="4733925"/>
            <a:ext cx="122238" cy="111125"/>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864722" name="Oval 18"/>
          <p:cNvSpPr>
            <a:spLocks noChangeArrowheads="1"/>
          </p:cNvSpPr>
          <p:nvPr/>
        </p:nvSpPr>
        <p:spPr bwMode="auto">
          <a:xfrm>
            <a:off x="3857625" y="4557713"/>
            <a:ext cx="123825" cy="112712"/>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864723" name="Oval 19"/>
          <p:cNvSpPr>
            <a:spLocks noChangeArrowheads="1"/>
          </p:cNvSpPr>
          <p:nvPr/>
        </p:nvSpPr>
        <p:spPr bwMode="auto">
          <a:xfrm>
            <a:off x="3586163" y="4064000"/>
            <a:ext cx="123825" cy="1079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cxnSp>
        <p:nvCxnSpPr>
          <p:cNvPr id="1864724" name="AutoShape 20"/>
          <p:cNvCxnSpPr>
            <a:cxnSpLocks noChangeShapeType="1"/>
            <a:stCxn id="1864719" idx="4"/>
            <a:endCxn id="1864722" idx="0"/>
          </p:cNvCxnSpPr>
          <p:nvPr/>
        </p:nvCxnSpPr>
        <p:spPr bwMode="auto">
          <a:xfrm flipH="1">
            <a:off x="3919538" y="4352925"/>
            <a:ext cx="3175" cy="204788"/>
          </a:xfrm>
          <a:prstGeom prst="straightConnector1">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4725" name="AutoShape 21"/>
          <p:cNvCxnSpPr>
            <a:cxnSpLocks noChangeShapeType="1"/>
            <a:stCxn id="1864722" idx="3"/>
            <a:endCxn id="1864721" idx="7"/>
          </p:cNvCxnSpPr>
          <p:nvPr/>
        </p:nvCxnSpPr>
        <p:spPr bwMode="auto">
          <a:xfrm flipH="1">
            <a:off x="3695700" y="4654550"/>
            <a:ext cx="179388" cy="95250"/>
          </a:xfrm>
          <a:prstGeom prst="straightConnector1">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4726" name="AutoShape 22"/>
          <p:cNvCxnSpPr>
            <a:cxnSpLocks noChangeShapeType="1"/>
            <a:stCxn id="1864722" idx="5"/>
            <a:endCxn id="1864720" idx="1"/>
          </p:cNvCxnSpPr>
          <p:nvPr/>
        </p:nvCxnSpPr>
        <p:spPr bwMode="auto">
          <a:xfrm>
            <a:off x="3963988" y="4654550"/>
            <a:ext cx="188912" cy="107950"/>
          </a:xfrm>
          <a:prstGeom prst="straightConnector1">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64727" name="Oval 23"/>
          <p:cNvSpPr>
            <a:spLocks noChangeArrowheads="1"/>
          </p:cNvSpPr>
          <p:nvPr/>
        </p:nvSpPr>
        <p:spPr bwMode="auto">
          <a:xfrm>
            <a:off x="3335338" y="4219575"/>
            <a:ext cx="125412" cy="11112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864728" name="Oval 24"/>
          <p:cNvSpPr>
            <a:spLocks noChangeArrowheads="1"/>
          </p:cNvSpPr>
          <p:nvPr/>
        </p:nvSpPr>
        <p:spPr bwMode="auto">
          <a:xfrm>
            <a:off x="3325813" y="4551363"/>
            <a:ext cx="122237" cy="1127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cxnSp>
        <p:nvCxnSpPr>
          <p:cNvPr id="1864729" name="AutoShape 25"/>
          <p:cNvCxnSpPr>
            <a:cxnSpLocks noChangeShapeType="1"/>
            <a:stCxn id="1864727" idx="7"/>
            <a:endCxn id="1864723" idx="3"/>
          </p:cNvCxnSpPr>
          <p:nvPr/>
        </p:nvCxnSpPr>
        <p:spPr bwMode="auto">
          <a:xfrm flipV="1">
            <a:off x="3441700" y="4156075"/>
            <a:ext cx="163513" cy="79375"/>
          </a:xfrm>
          <a:prstGeom prst="straightConnector1">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4730" name="AutoShape 26"/>
          <p:cNvCxnSpPr>
            <a:cxnSpLocks noChangeShapeType="1"/>
            <a:stCxn id="1864728" idx="5"/>
            <a:endCxn id="1864721" idx="1"/>
          </p:cNvCxnSpPr>
          <p:nvPr/>
        </p:nvCxnSpPr>
        <p:spPr bwMode="auto">
          <a:xfrm>
            <a:off x="3432175" y="4648200"/>
            <a:ext cx="176213" cy="101600"/>
          </a:xfrm>
          <a:prstGeom prst="straightConnector1">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4731" name="AutoShape 27"/>
          <p:cNvCxnSpPr>
            <a:cxnSpLocks noChangeShapeType="1"/>
            <a:stCxn id="1864727" idx="4"/>
            <a:endCxn id="1864728" idx="0"/>
          </p:cNvCxnSpPr>
          <p:nvPr/>
        </p:nvCxnSpPr>
        <p:spPr bwMode="auto">
          <a:xfrm flipH="1">
            <a:off x="3387725" y="4330700"/>
            <a:ext cx="7938" cy="220663"/>
          </a:xfrm>
          <a:prstGeom prst="straightConnector1">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64732" name="Oval 28"/>
          <p:cNvSpPr>
            <a:spLocks noChangeArrowheads="1"/>
          </p:cNvSpPr>
          <p:nvPr/>
        </p:nvSpPr>
        <p:spPr bwMode="auto">
          <a:xfrm>
            <a:off x="2033588" y="4149725"/>
            <a:ext cx="122237" cy="111125"/>
          </a:xfrm>
          <a:prstGeom prst="ellipse">
            <a:avLst/>
          </a:prstGeom>
          <a:solidFill>
            <a:srgbClr val="339966"/>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864733" name="Oval 29"/>
          <p:cNvSpPr>
            <a:spLocks noChangeArrowheads="1"/>
          </p:cNvSpPr>
          <p:nvPr/>
        </p:nvSpPr>
        <p:spPr bwMode="auto">
          <a:xfrm>
            <a:off x="2305050" y="4689475"/>
            <a:ext cx="125413" cy="111125"/>
          </a:xfrm>
          <a:prstGeom prst="ellipse">
            <a:avLst/>
          </a:prstGeom>
          <a:solidFill>
            <a:srgbClr val="339966"/>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864734" name="Oval 30"/>
          <p:cNvSpPr>
            <a:spLocks noChangeArrowheads="1"/>
          </p:cNvSpPr>
          <p:nvPr/>
        </p:nvSpPr>
        <p:spPr bwMode="auto">
          <a:xfrm>
            <a:off x="1762125" y="4689475"/>
            <a:ext cx="122238" cy="111125"/>
          </a:xfrm>
          <a:prstGeom prst="ellipse">
            <a:avLst/>
          </a:prstGeom>
          <a:solidFill>
            <a:srgbClr val="339966"/>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864735" name="Oval 31"/>
          <p:cNvSpPr>
            <a:spLocks noChangeArrowheads="1"/>
          </p:cNvSpPr>
          <p:nvPr/>
        </p:nvSpPr>
        <p:spPr bwMode="auto">
          <a:xfrm>
            <a:off x="2030413" y="4465638"/>
            <a:ext cx="122237" cy="112712"/>
          </a:xfrm>
          <a:prstGeom prst="ellipse">
            <a:avLst/>
          </a:prstGeom>
          <a:solidFill>
            <a:srgbClr val="339966"/>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cxnSp>
        <p:nvCxnSpPr>
          <p:cNvPr id="1864736" name="AutoShape 32"/>
          <p:cNvCxnSpPr>
            <a:cxnSpLocks noChangeShapeType="1"/>
            <a:stCxn id="1864732" idx="4"/>
            <a:endCxn id="1864735" idx="0"/>
          </p:cNvCxnSpPr>
          <p:nvPr/>
        </p:nvCxnSpPr>
        <p:spPr bwMode="auto">
          <a:xfrm flipH="1">
            <a:off x="2092325" y="4260850"/>
            <a:ext cx="3175" cy="204788"/>
          </a:xfrm>
          <a:prstGeom prst="straightConnector1">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4737" name="AutoShape 33"/>
          <p:cNvCxnSpPr>
            <a:cxnSpLocks noChangeShapeType="1"/>
            <a:stCxn id="1864735" idx="3"/>
          </p:cNvCxnSpPr>
          <p:nvPr/>
        </p:nvCxnSpPr>
        <p:spPr bwMode="auto">
          <a:xfrm flipH="1">
            <a:off x="1870075" y="4562475"/>
            <a:ext cx="177800" cy="142875"/>
          </a:xfrm>
          <a:prstGeom prst="straightConnector1">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4738" name="AutoShape 34"/>
          <p:cNvCxnSpPr>
            <a:cxnSpLocks noChangeShapeType="1"/>
            <a:stCxn id="1864735" idx="5"/>
            <a:endCxn id="1864733" idx="1"/>
          </p:cNvCxnSpPr>
          <p:nvPr/>
        </p:nvCxnSpPr>
        <p:spPr bwMode="auto">
          <a:xfrm>
            <a:off x="2133600" y="4562475"/>
            <a:ext cx="190500" cy="146050"/>
          </a:xfrm>
          <a:prstGeom prst="straightConnector1">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64739" name="Line 35"/>
          <p:cNvSpPr>
            <a:spLocks noChangeShapeType="1"/>
          </p:cNvSpPr>
          <p:nvPr/>
        </p:nvSpPr>
        <p:spPr bwMode="auto">
          <a:xfrm>
            <a:off x="1398588" y="4210050"/>
            <a:ext cx="246062" cy="1714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Candara"/>
              <a:cs typeface="Candara"/>
            </a:endParaRPr>
          </a:p>
        </p:txBody>
      </p:sp>
      <p:sp>
        <p:nvSpPr>
          <p:cNvPr id="1864740" name="Line 36"/>
          <p:cNvSpPr>
            <a:spLocks noChangeShapeType="1"/>
          </p:cNvSpPr>
          <p:nvPr/>
        </p:nvSpPr>
        <p:spPr bwMode="auto">
          <a:xfrm>
            <a:off x="2670175" y="4495800"/>
            <a:ext cx="29527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Candara"/>
              <a:cs typeface="Candara"/>
            </a:endParaRPr>
          </a:p>
        </p:txBody>
      </p:sp>
      <p:sp>
        <p:nvSpPr>
          <p:cNvPr id="1864741" name="AutoShape 37"/>
          <p:cNvSpPr>
            <a:spLocks noChangeArrowheads="1"/>
          </p:cNvSpPr>
          <p:nvPr/>
        </p:nvSpPr>
        <p:spPr bwMode="auto">
          <a:xfrm>
            <a:off x="4752975" y="1651248"/>
            <a:ext cx="3707457" cy="2209800"/>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864742" name="Text Box 38"/>
          <p:cNvSpPr txBox="1">
            <a:spLocks noChangeArrowheads="1"/>
          </p:cNvSpPr>
          <p:nvPr/>
        </p:nvSpPr>
        <p:spPr bwMode="auto">
          <a:xfrm>
            <a:off x="4716016" y="1859340"/>
            <a:ext cx="352839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r>
              <a:rPr lang="en-US" altLang="zh-CN" sz="2400" dirty="0" smtClean="0">
                <a:solidFill>
                  <a:schemeClr val="tx2"/>
                </a:solidFill>
                <a:latin typeface="Candara"/>
                <a:ea typeface="宋体" pitchFamily="2" charset="-122"/>
                <a:cs typeface="Candara"/>
              </a:rPr>
              <a:t>If </a:t>
            </a:r>
            <a:r>
              <a:rPr lang="en-US" altLang="zh-CN" sz="2400" dirty="0">
                <a:solidFill>
                  <a:schemeClr val="tx2"/>
                </a:solidFill>
                <a:latin typeface="Candara"/>
                <a:ea typeface="宋体" pitchFamily="2" charset="-122"/>
                <a:cs typeface="Candara"/>
              </a:rPr>
              <a:t>graph G contains the major part of a query graph Q, G should share a number of common features with </a:t>
            </a:r>
            <a:r>
              <a:rPr lang="en-US" altLang="zh-CN" sz="2400" dirty="0" smtClean="0">
                <a:solidFill>
                  <a:schemeClr val="tx2"/>
                </a:solidFill>
                <a:latin typeface="Candara"/>
                <a:ea typeface="宋体" pitchFamily="2" charset="-122"/>
                <a:cs typeface="Candara"/>
              </a:rPr>
              <a:t>Q</a:t>
            </a:r>
            <a:r>
              <a:rPr lang="zh-CN" altLang="en-US" sz="2400" dirty="0">
                <a:solidFill>
                  <a:schemeClr val="tx2"/>
                </a:solidFill>
                <a:latin typeface="Candara"/>
                <a:ea typeface="宋体" pitchFamily="2" charset="-122"/>
                <a:cs typeface="Candara"/>
              </a:rPr>
              <a:t>.</a:t>
            </a:r>
            <a:endParaRPr lang="en-US" altLang="zh-CN" sz="2400" dirty="0">
              <a:solidFill>
                <a:schemeClr val="tx2"/>
              </a:solidFill>
              <a:latin typeface="Candara"/>
              <a:ea typeface="宋体" pitchFamily="2" charset="-122"/>
              <a:cs typeface="Candara"/>
            </a:endParaRPr>
          </a:p>
        </p:txBody>
      </p:sp>
      <p:sp>
        <p:nvSpPr>
          <p:cNvPr id="1864743" name="Oval 39"/>
          <p:cNvSpPr>
            <a:spLocks noChangeArrowheads="1"/>
          </p:cNvSpPr>
          <p:nvPr/>
        </p:nvSpPr>
        <p:spPr bwMode="auto">
          <a:xfrm>
            <a:off x="3829050" y="2252663"/>
            <a:ext cx="123825" cy="112712"/>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864744" name="Oval 40"/>
          <p:cNvSpPr>
            <a:spLocks noChangeArrowheads="1"/>
          </p:cNvSpPr>
          <p:nvPr/>
        </p:nvSpPr>
        <p:spPr bwMode="auto">
          <a:xfrm>
            <a:off x="3557588" y="2746375"/>
            <a:ext cx="122237" cy="111125"/>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864745" name="Oval 41"/>
          <p:cNvSpPr>
            <a:spLocks noChangeArrowheads="1"/>
          </p:cNvSpPr>
          <p:nvPr/>
        </p:nvSpPr>
        <p:spPr bwMode="auto">
          <a:xfrm>
            <a:off x="3824288" y="2570163"/>
            <a:ext cx="123825" cy="112712"/>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864746" name="Oval 42"/>
          <p:cNvSpPr>
            <a:spLocks noChangeArrowheads="1"/>
          </p:cNvSpPr>
          <p:nvPr/>
        </p:nvSpPr>
        <p:spPr bwMode="auto">
          <a:xfrm>
            <a:off x="3552825" y="2076450"/>
            <a:ext cx="123825" cy="107950"/>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cxnSp>
        <p:nvCxnSpPr>
          <p:cNvPr id="1864747" name="AutoShape 43"/>
          <p:cNvCxnSpPr>
            <a:cxnSpLocks noChangeShapeType="1"/>
            <a:stCxn id="1864743" idx="4"/>
            <a:endCxn id="1864745" idx="0"/>
          </p:cNvCxnSpPr>
          <p:nvPr/>
        </p:nvCxnSpPr>
        <p:spPr bwMode="auto">
          <a:xfrm flipH="1">
            <a:off x="3886200" y="2365375"/>
            <a:ext cx="3175" cy="204788"/>
          </a:xfrm>
          <a:prstGeom prst="straightConnector1">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4748" name="AutoShape 44"/>
          <p:cNvCxnSpPr>
            <a:cxnSpLocks noChangeShapeType="1"/>
            <a:stCxn id="1864745" idx="3"/>
            <a:endCxn id="1864744" idx="7"/>
          </p:cNvCxnSpPr>
          <p:nvPr/>
        </p:nvCxnSpPr>
        <p:spPr bwMode="auto">
          <a:xfrm flipH="1">
            <a:off x="3662363" y="2667000"/>
            <a:ext cx="179387" cy="95250"/>
          </a:xfrm>
          <a:prstGeom prst="straightConnector1">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4749" name="AutoShape 45"/>
          <p:cNvCxnSpPr>
            <a:cxnSpLocks noChangeShapeType="1"/>
          </p:cNvCxnSpPr>
          <p:nvPr/>
        </p:nvCxnSpPr>
        <p:spPr bwMode="auto">
          <a:xfrm>
            <a:off x="3665538" y="2179638"/>
            <a:ext cx="188912" cy="106362"/>
          </a:xfrm>
          <a:prstGeom prst="straightConnector1">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64750" name="Oval 46"/>
          <p:cNvSpPr>
            <a:spLocks noChangeArrowheads="1"/>
          </p:cNvSpPr>
          <p:nvPr/>
        </p:nvSpPr>
        <p:spPr bwMode="auto">
          <a:xfrm>
            <a:off x="3302000" y="2232025"/>
            <a:ext cx="125413" cy="11112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864751" name="Oval 47"/>
          <p:cNvSpPr>
            <a:spLocks noChangeArrowheads="1"/>
          </p:cNvSpPr>
          <p:nvPr/>
        </p:nvSpPr>
        <p:spPr bwMode="auto">
          <a:xfrm>
            <a:off x="3292475" y="2563813"/>
            <a:ext cx="122238" cy="1127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cxnSp>
        <p:nvCxnSpPr>
          <p:cNvPr id="1864752" name="AutoShape 48"/>
          <p:cNvCxnSpPr>
            <a:cxnSpLocks noChangeShapeType="1"/>
            <a:stCxn id="1864750" idx="7"/>
            <a:endCxn id="1864746" idx="3"/>
          </p:cNvCxnSpPr>
          <p:nvPr/>
        </p:nvCxnSpPr>
        <p:spPr bwMode="auto">
          <a:xfrm flipV="1">
            <a:off x="3408363" y="2168525"/>
            <a:ext cx="163512" cy="79375"/>
          </a:xfrm>
          <a:prstGeom prst="straightConnector1">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4753" name="AutoShape 49"/>
          <p:cNvCxnSpPr>
            <a:cxnSpLocks noChangeShapeType="1"/>
            <a:stCxn id="1864751" idx="5"/>
            <a:endCxn id="1864744" idx="1"/>
          </p:cNvCxnSpPr>
          <p:nvPr/>
        </p:nvCxnSpPr>
        <p:spPr bwMode="auto">
          <a:xfrm>
            <a:off x="3398838" y="2660650"/>
            <a:ext cx="176212" cy="101600"/>
          </a:xfrm>
          <a:prstGeom prst="straightConnector1">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4754" name="AutoShape 50"/>
          <p:cNvCxnSpPr>
            <a:cxnSpLocks noChangeShapeType="1"/>
            <a:stCxn id="1864750" idx="4"/>
            <a:endCxn id="1864751" idx="0"/>
          </p:cNvCxnSpPr>
          <p:nvPr/>
        </p:nvCxnSpPr>
        <p:spPr bwMode="auto">
          <a:xfrm flipH="1">
            <a:off x="3354388" y="2343150"/>
            <a:ext cx="7937" cy="220663"/>
          </a:xfrm>
          <a:prstGeom prst="straightConnector1">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64755" name="Line 51"/>
          <p:cNvSpPr>
            <a:spLocks noChangeShapeType="1"/>
          </p:cNvSpPr>
          <p:nvPr/>
        </p:nvSpPr>
        <p:spPr bwMode="auto">
          <a:xfrm flipV="1">
            <a:off x="1298575" y="2895600"/>
            <a:ext cx="304800" cy="2286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Candara"/>
              <a:cs typeface="Candara"/>
            </a:endParaRPr>
          </a:p>
        </p:txBody>
      </p:sp>
      <p:sp>
        <p:nvSpPr>
          <p:cNvPr id="1864756" name="Oval 52"/>
          <p:cNvSpPr>
            <a:spLocks noChangeArrowheads="1"/>
          </p:cNvSpPr>
          <p:nvPr/>
        </p:nvSpPr>
        <p:spPr bwMode="auto">
          <a:xfrm>
            <a:off x="2182813" y="2311400"/>
            <a:ext cx="123825" cy="114300"/>
          </a:xfrm>
          <a:prstGeom prst="ellipse">
            <a:avLst/>
          </a:prstGeom>
          <a:solidFill>
            <a:srgbClr val="339966"/>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864757" name="Oval 53"/>
          <p:cNvSpPr>
            <a:spLocks noChangeArrowheads="1"/>
          </p:cNvSpPr>
          <p:nvPr/>
        </p:nvSpPr>
        <p:spPr bwMode="auto">
          <a:xfrm>
            <a:off x="1909763" y="2852738"/>
            <a:ext cx="125412" cy="112712"/>
          </a:xfrm>
          <a:prstGeom prst="ellipse">
            <a:avLst/>
          </a:prstGeom>
          <a:solidFill>
            <a:srgbClr val="339966"/>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864758" name="Oval 54"/>
          <p:cNvSpPr>
            <a:spLocks noChangeArrowheads="1"/>
          </p:cNvSpPr>
          <p:nvPr/>
        </p:nvSpPr>
        <p:spPr bwMode="auto">
          <a:xfrm>
            <a:off x="2178050" y="2630488"/>
            <a:ext cx="122238" cy="112712"/>
          </a:xfrm>
          <a:prstGeom prst="ellipse">
            <a:avLst/>
          </a:prstGeom>
          <a:solidFill>
            <a:srgbClr val="339966"/>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864759" name="Oval 55"/>
          <p:cNvSpPr>
            <a:spLocks noChangeArrowheads="1"/>
          </p:cNvSpPr>
          <p:nvPr/>
        </p:nvSpPr>
        <p:spPr bwMode="auto">
          <a:xfrm>
            <a:off x="1908175" y="2133600"/>
            <a:ext cx="122238" cy="112713"/>
          </a:xfrm>
          <a:prstGeom prst="ellipse">
            <a:avLst/>
          </a:prstGeom>
          <a:solidFill>
            <a:srgbClr val="339966"/>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cxnSp>
        <p:nvCxnSpPr>
          <p:cNvPr id="1864760" name="AutoShape 56"/>
          <p:cNvCxnSpPr>
            <a:cxnSpLocks noChangeShapeType="1"/>
            <a:stCxn id="1864759" idx="5"/>
            <a:endCxn id="1864756" idx="1"/>
          </p:cNvCxnSpPr>
          <p:nvPr/>
        </p:nvCxnSpPr>
        <p:spPr bwMode="auto">
          <a:xfrm>
            <a:off x="2012950" y="2230438"/>
            <a:ext cx="187325" cy="98425"/>
          </a:xfrm>
          <a:prstGeom prst="straightConnector1">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4761" name="AutoShape 57"/>
          <p:cNvCxnSpPr>
            <a:cxnSpLocks noChangeShapeType="1"/>
            <a:stCxn id="1864756" idx="4"/>
            <a:endCxn id="1864758" idx="0"/>
          </p:cNvCxnSpPr>
          <p:nvPr/>
        </p:nvCxnSpPr>
        <p:spPr bwMode="auto">
          <a:xfrm flipH="1">
            <a:off x="2239963" y="2425700"/>
            <a:ext cx="4762" cy="204788"/>
          </a:xfrm>
          <a:prstGeom prst="straightConnector1">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4762" name="AutoShape 58"/>
          <p:cNvCxnSpPr>
            <a:cxnSpLocks noChangeShapeType="1"/>
            <a:stCxn id="1864758" idx="3"/>
          </p:cNvCxnSpPr>
          <p:nvPr/>
        </p:nvCxnSpPr>
        <p:spPr bwMode="auto">
          <a:xfrm flipH="1">
            <a:off x="2014538" y="2727325"/>
            <a:ext cx="180975" cy="144463"/>
          </a:xfrm>
          <a:prstGeom prst="straightConnector1">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64763" name="Line 59"/>
          <p:cNvSpPr>
            <a:spLocks noChangeShapeType="1"/>
          </p:cNvSpPr>
          <p:nvPr/>
        </p:nvSpPr>
        <p:spPr bwMode="auto">
          <a:xfrm>
            <a:off x="2670175" y="2514600"/>
            <a:ext cx="29527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Candara"/>
              <a:cs typeface="Candara"/>
            </a:endParaRPr>
          </a:p>
        </p:txBody>
      </p:sp>
      <p:sp>
        <p:nvSpPr>
          <p:cNvPr id="1864764" name="AutoShape 60"/>
          <p:cNvSpPr>
            <a:spLocks noChangeArrowheads="1"/>
          </p:cNvSpPr>
          <p:nvPr/>
        </p:nvSpPr>
        <p:spPr bwMode="auto">
          <a:xfrm>
            <a:off x="4750423" y="4082752"/>
            <a:ext cx="3854025" cy="1546130"/>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864765" name="Text Box 61"/>
          <p:cNvSpPr txBox="1">
            <a:spLocks noChangeArrowheads="1"/>
          </p:cNvSpPr>
          <p:nvPr/>
        </p:nvSpPr>
        <p:spPr bwMode="auto">
          <a:xfrm>
            <a:off x="4915523" y="4099520"/>
            <a:ext cx="347290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buClr>
                <a:srgbClr val="FF0000"/>
              </a:buClr>
            </a:pPr>
            <a:r>
              <a:rPr lang="en-US" altLang="zh-CN" sz="2400" dirty="0" smtClean="0">
                <a:latin typeface="Candara"/>
                <a:ea typeface="宋体" pitchFamily="2" charset="-122"/>
                <a:cs typeface="Candara"/>
              </a:rPr>
              <a:t>Given </a:t>
            </a:r>
            <a:r>
              <a:rPr lang="en-US" altLang="zh-CN" sz="2400" dirty="0">
                <a:latin typeface="Candara"/>
                <a:ea typeface="宋体" pitchFamily="2" charset="-122"/>
                <a:cs typeface="Candara"/>
              </a:rPr>
              <a:t>a relaxation </a:t>
            </a:r>
            <a:r>
              <a:rPr lang="en-US" altLang="zh-CN" sz="2400" dirty="0" smtClean="0">
                <a:latin typeface="Candara"/>
                <a:ea typeface="宋体" pitchFamily="2" charset="-122"/>
                <a:cs typeface="Candara"/>
              </a:rPr>
              <a:t>ratio</a:t>
            </a:r>
            <a:r>
              <a:rPr lang="zh-CN" altLang="en-US" sz="2400" dirty="0" smtClean="0">
                <a:latin typeface="Candara"/>
                <a:ea typeface="宋体" pitchFamily="2" charset="-122"/>
                <a:cs typeface="Candara"/>
              </a:rPr>
              <a:t> </a:t>
            </a:r>
            <a:r>
              <a:rPr lang="en-US" altLang="zh-CN" sz="2400" dirty="0" smtClean="0">
                <a:solidFill>
                  <a:srgbClr val="0000FF"/>
                </a:solidFill>
                <a:latin typeface="Candara"/>
                <a:ea typeface="宋体" pitchFamily="2" charset="-122"/>
                <a:cs typeface="Candara"/>
              </a:rPr>
              <a:t>k</a:t>
            </a:r>
            <a:r>
              <a:rPr lang="en-US" altLang="zh-CN" sz="2400" dirty="0" smtClean="0">
                <a:latin typeface="Candara"/>
                <a:ea typeface="宋体" pitchFamily="2" charset="-122"/>
                <a:cs typeface="Candara"/>
              </a:rPr>
              <a:t>,</a:t>
            </a:r>
            <a:r>
              <a:rPr lang="zh-CN" altLang="en-US" sz="2400" dirty="0" smtClean="0">
                <a:latin typeface="Candara"/>
                <a:ea typeface="宋体" pitchFamily="2" charset="-122"/>
                <a:cs typeface="Candara"/>
              </a:rPr>
              <a:t> </a:t>
            </a:r>
            <a:r>
              <a:rPr lang="en-US" altLang="zh-CN" sz="2400" dirty="0" smtClean="0">
                <a:latin typeface="Candara"/>
                <a:ea typeface="宋体" pitchFamily="2" charset="-122"/>
                <a:cs typeface="Candara"/>
              </a:rPr>
              <a:t>calculate </a:t>
            </a:r>
            <a:r>
              <a:rPr lang="en-US" altLang="zh-CN" sz="2400" dirty="0">
                <a:latin typeface="Candara"/>
                <a:ea typeface="宋体" pitchFamily="2" charset="-122"/>
                <a:cs typeface="Candara"/>
              </a:rPr>
              <a:t>the maximal number of </a:t>
            </a:r>
            <a:r>
              <a:rPr lang="en-US" altLang="zh-CN" sz="2400" dirty="0" smtClean="0">
                <a:latin typeface="Candara"/>
                <a:ea typeface="宋体" pitchFamily="2" charset="-122"/>
                <a:cs typeface="Candara"/>
              </a:rPr>
              <a:t>features</a:t>
            </a:r>
            <a:r>
              <a:rPr lang="zh-CN" altLang="en-US" sz="2400" dirty="0" smtClean="0">
                <a:latin typeface="Candara"/>
                <a:ea typeface="宋体" pitchFamily="2" charset="-122"/>
                <a:cs typeface="Candara"/>
              </a:rPr>
              <a:t> </a:t>
            </a:r>
            <a:r>
              <a:rPr lang="en-US" altLang="zh-CN" sz="2400" dirty="0" smtClean="0">
                <a:solidFill>
                  <a:srgbClr val="0000FF"/>
                </a:solidFill>
                <a:latin typeface="Candara"/>
                <a:ea typeface="宋体" pitchFamily="2" charset="-122"/>
                <a:cs typeface="Candara"/>
              </a:rPr>
              <a:t>J</a:t>
            </a:r>
            <a:r>
              <a:rPr lang="en-US" altLang="zh-CN" sz="2400" dirty="0" smtClean="0">
                <a:latin typeface="Candara"/>
                <a:ea typeface="宋体" pitchFamily="2" charset="-122"/>
                <a:cs typeface="Candara"/>
              </a:rPr>
              <a:t> </a:t>
            </a:r>
            <a:r>
              <a:rPr lang="en-US" altLang="zh-CN" sz="2400" dirty="0">
                <a:latin typeface="Candara"/>
                <a:ea typeface="宋体" pitchFamily="2" charset="-122"/>
                <a:cs typeface="Candara"/>
              </a:rPr>
              <a:t>that can be missed !</a:t>
            </a:r>
          </a:p>
        </p:txBody>
      </p:sp>
      <p:sp>
        <p:nvSpPr>
          <p:cNvPr id="1864768" name="AutoShape 64"/>
          <p:cNvSpPr>
            <a:spLocks noChangeArrowheads="1"/>
          </p:cNvSpPr>
          <p:nvPr/>
        </p:nvSpPr>
        <p:spPr bwMode="auto">
          <a:xfrm>
            <a:off x="1524000" y="1828800"/>
            <a:ext cx="1143000" cy="3505200"/>
          </a:xfrm>
          <a:prstGeom prst="roundRect">
            <a:avLst>
              <a:gd name="adj" fmla="val 16667"/>
            </a:avLst>
          </a:prstGeom>
          <a:noFill/>
          <a:ln w="25400">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864769" name="Rectangle 65"/>
          <p:cNvSpPr>
            <a:spLocks noChangeArrowheads="1"/>
          </p:cNvSpPr>
          <p:nvPr/>
        </p:nvSpPr>
        <p:spPr bwMode="auto">
          <a:xfrm>
            <a:off x="3019425" y="3509963"/>
            <a:ext cx="1547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2400">
                <a:latin typeface="Candara"/>
                <a:ea typeface="宋体" pitchFamily="2" charset="-122"/>
                <a:cs typeface="Candara"/>
              </a:rPr>
              <a:t>Graph (G</a:t>
            </a:r>
            <a:r>
              <a:rPr lang="en-US" altLang="zh-CN" sz="2400" baseline="-25000">
                <a:latin typeface="Candara"/>
                <a:ea typeface="宋体" pitchFamily="2" charset="-122"/>
                <a:cs typeface="Candara"/>
              </a:rPr>
              <a:t>2</a:t>
            </a:r>
            <a:r>
              <a:rPr lang="en-US" altLang="zh-CN" sz="2400">
                <a:latin typeface="Candara"/>
                <a:ea typeface="宋体" pitchFamily="2" charset="-122"/>
                <a:cs typeface="Candara"/>
              </a:rPr>
              <a:t>)</a:t>
            </a:r>
          </a:p>
        </p:txBody>
      </p:sp>
      <p:sp>
        <p:nvSpPr>
          <p:cNvPr id="70" name="Rectangle 2"/>
          <p:cNvSpPr>
            <a:spLocks noGrp="1" noChangeArrowheads="1"/>
          </p:cNvSpPr>
          <p:nvPr>
            <p:ph type="title"/>
          </p:nvPr>
        </p:nvSpPr>
        <p:spPr>
          <a:xfrm>
            <a:off x="457200" y="269776"/>
            <a:ext cx="8229600" cy="1143000"/>
          </a:xfrm>
        </p:spPr>
        <p:txBody>
          <a:bodyPr>
            <a:normAutofit/>
          </a:bodyPr>
          <a:lstStyle/>
          <a:p>
            <a:r>
              <a:rPr lang="en-US" altLang="zh-CN" dirty="0" err="1">
                <a:latin typeface="Candara"/>
                <a:ea typeface="宋体" charset="0"/>
                <a:cs typeface="Candara"/>
              </a:rPr>
              <a:t>Subgraph</a:t>
            </a:r>
            <a:r>
              <a:rPr lang="en-US" altLang="zh-CN" dirty="0">
                <a:latin typeface="Candara"/>
                <a:ea typeface="宋体" charset="0"/>
                <a:cs typeface="Candara"/>
              </a:rPr>
              <a:t> </a:t>
            </a:r>
            <a:r>
              <a:rPr lang="en-US" altLang="zh-CN" dirty="0" smtClean="0">
                <a:latin typeface="Candara"/>
                <a:ea typeface="宋体" charset="0"/>
                <a:cs typeface="Candara"/>
              </a:rPr>
              <a:t>similarity </a:t>
            </a:r>
            <a:r>
              <a:rPr lang="en-US" altLang="zh-CN" dirty="0">
                <a:latin typeface="Candara"/>
                <a:ea typeface="宋体" charset="0"/>
                <a:cs typeface="Candara"/>
              </a:rPr>
              <a:t>s</a:t>
            </a:r>
            <a:r>
              <a:rPr lang="en-US" altLang="zh-CN" dirty="0" smtClean="0">
                <a:latin typeface="Candara"/>
                <a:ea typeface="宋体" charset="0"/>
                <a:cs typeface="Candara"/>
              </a:rPr>
              <a:t>earch</a:t>
            </a:r>
            <a:r>
              <a:rPr lang="en-US" altLang="zh-CN" dirty="0">
                <a:latin typeface="Candara"/>
                <a:ea typeface="宋体" charset="0"/>
                <a:cs typeface="Candara"/>
              </a:rPr>
              <a:t/>
            </a:r>
            <a:br>
              <a:rPr lang="en-US" altLang="zh-CN" dirty="0">
                <a:latin typeface="Candara"/>
                <a:ea typeface="宋体" charset="0"/>
                <a:cs typeface="Candara"/>
              </a:rPr>
            </a:br>
            <a:r>
              <a:rPr kumimoji="1" lang="fr-FR" altLang="zh-CN" sz="2200" dirty="0" err="1">
                <a:latin typeface="Candara"/>
                <a:cs typeface="Candara"/>
              </a:rPr>
              <a:t>Grafil</a:t>
            </a:r>
            <a:r>
              <a:rPr kumimoji="1" lang="fr-FR" altLang="zh-CN" sz="2200" dirty="0">
                <a:latin typeface="Candara"/>
                <a:cs typeface="Candara"/>
              </a:rPr>
              <a:t>,  Yan et al.</a:t>
            </a:r>
            <a:r>
              <a:rPr kumimoji="1" lang="en-US" altLang="zh-CN" sz="2200" dirty="0">
                <a:latin typeface="Candara"/>
                <a:cs typeface="Candara"/>
              </a:rPr>
              <a:t>,</a:t>
            </a:r>
            <a:r>
              <a:rPr kumimoji="1" lang="fr-FR" altLang="zh-CN" sz="2200" dirty="0">
                <a:latin typeface="Candara"/>
                <a:cs typeface="Candara"/>
              </a:rPr>
              <a:t> SIGMOD ’</a:t>
            </a:r>
            <a:r>
              <a:rPr kumimoji="1" lang="fr-FR" altLang="zh-CN" sz="2200" dirty="0" smtClean="0">
                <a:latin typeface="Candara"/>
                <a:cs typeface="Candara"/>
              </a:rPr>
              <a:t>05</a:t>
            </a:r>
            <a:endParaRPr lang="en-US" altLang="zh-CN" sz="2200" dirty="0">
              <a:latin typeface="Candara"/>
              <a:ea typeface="宋体" charset="0"/>
              <a:cs typeface="Candara"/>
            </a:endParaRPr>
          </a:p>
        </p:txBody>
      </p:sp>
    </p:spTree>
    <p:extLst>
      <p:ext uri="{BB962C8B-B14F-4D97-AF65-F5344CB8AC3E}">
        <p14:creationId xmlns:p14="http://schemas.microsoft.com/office/powerpoint/2010/main" val="1640876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3"/>
          <p:cNvGraphicFramePr>
            <a:graphicFrameLocks/>
          </p:cNvGraphicFramePr>
          <p:nvPr>
            <p:extLst>
              <p:ext uri="{D42A27DB-BD31-4B8C-83A1-F6EECF244321}">
                <p14:modId xmlns:p14="http://schemas.microsoft.com/office/powerpoint/2010/main" val="4231855384"/>
              </p:ext>
            </p:extLst>
          </p:nvPr>
        </p:nvGraphicFramePr>
        <p:xfrm>
          <a:off x="1512763" y="2044278"/>
          <a:ext cx="5762625" cy="2936877"/>
        </p:xfrm>
        <a:graphic>
          <a:graphicData uri="http://schemas.openxmlformats.org/drawingml/2006/table">
            <a:tbl>
              <a:tblPr/>
              <a:tblGrid>
                <a:gridCol w="962025"/>
                <a:gridCol w="958850"/>
                <a:gridCol w="962025"/>
                <a:gridCol w="958850"/>
                <a:gridCol w="962025"/>
                <a:gridCol w="958850"/>
              </a:tblGrid>
              <a:tr h="474663">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zh-CN" altLang="zh-CN" sz="24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G</a:t>
                      </a:r>
                      <a:r>
                        <a:rPr kumimoji="0" lang="en-US" altLang="zh-CN" sz="2400" b="0" i="0" u="none" strike="noStrike" cap="none" normalizeH="0" baseline="-25000" smtClean="0">
                          <a:ln>
                            <a:noFill/>
                          </a:ln>
                          <a:solidFill>
                            <a:schemeClr val="tx1"/>
                          </a:solidFill>
                          <a:effectLst/>
                          <a:latin typeface="Arial" charset="0"/>
                          <a:ea typeface="宋体" pitchFamily="2" charset="-122"/>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G</a:t>
                      </a:r>
                      <a:r>
                        <a:rPr kumimoji="0" lang="en-US" altLang="zh-CN" sz="2400" b="0" i="0" u="none" strike="noStrike" cap="none" normalizeH="0" baseline="-25000" smtClean="0">
                          <a:ln>
                            <a:noFill/>
                          </a:ln>
                          <a:solidFill>
                            <a:schemeClr val="tx1"/>
                          </a:solidFill>
                          <a:effectLst/>
                          <a:latin typeface="Arial" charset="0"/>
                          <a:ea typeface="宋体" pitchFamily="2" charset="-122"/>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G</a:t>
                      </a:r>
                      <a:r>
                        <a:rPr kumimoji="0" lang="en-US" altLang="zh-CN" sz="2400" b="0" i="0" u="none" strike="noStrike" cap="none" normalizeH="0" baseline="-25000" smtClean="0">
                          <a:ln>
                            <a:noFill/>
                          </a:ln>
                          <a:solidFill>
                            <a:schemeClr val="tx1"/>
                          </a:solidFill>
                          <a:effectLst/>
                          <a:latin typeface="Arial" charset="0"/>
                          <a:ea typeface="宋体" pitchFamily="2" charset="-122"/>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G</a:t>
                      </a:r>
                      <a:r>
                        <a:rPr kumimoji="0" lang="en-US" altLang="zh-CN" sz="2400" b="0" i="0" u="none" strike="noStrike" cap="none" normalizeH="0" baseline="-25000" smtClean="0">
                          <a:ln>
                            <a:noFill/>
                          </a:ln>
                          <a:solidFill>
                            <a:schemeClr val="tx1"/>
                          </a:solidFill>
                          <a:effectLst/>
                          <a:latin typeface="Arial" charset="0"/>
                          <a:ea typeface="宋体" pitchFamily="2" charset="-122"/>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G</a:t>
                      </a:r>
                      <a:r>
                        <a:rPr kumimoji="0" lang="en-US" altLang="zh-CN" sz="2400" b="0" i="0" u="none" strike="noStrike" cap="none" normalizeH="0" baseline="-25000" smtClean="0">
                          <a:ln>
                            <a:noFill/>
                          </a:ln>
                          <a:solidFill>
                            <a:schemeClr val="tx1"/>
                          </a:solidFill>
                          <a:effectLst/>
                          <a:latin typeface="Arial" charset="0"/>
                          <a:ea typeface="宋体" pitchFamily="2" charset="-122"/>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6413">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f</a:t>
                      </a:r>
                      <a:r>
                        <a:rPr kumimoji="0" lang="en-US" altLang="zh-CN" sz="2400" b="0" i="0" u="none" strike="noStrike" cap="none" normalizeH="0" baseline="-25000" smtClean="0">
                          <a:ln>
                            <a:noFill/>
                          </a:ln>
                          <a:solidFill>
                            <a:schemeClr val="tx1"/>
                          </a:solidFill>
                          <a:effectLst/>
                          <a:latin typeface="Arial" charset="0"/>
                          <a:ea typeface="宋体" pitchFamily="2" charset="-122"/>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8475">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f</a:t>
                      </a:r>
                      <a:r>
                        <a:rPr kumimoji="0" lang="en-US" altLang="zh-CN" sz="2400" b="0" i="0" u="none" strike="noStrike" cap="none" normalizeH="0" baseline="-25000" smtClean="0">
                          <a:ln>
                            <a:noFill/>
                          </a:ln>
                          <a:solidFill>
                            <a:schemeClr val="tx1"/>
                          </a:solidFill>
                          <a:effectLst/>
                          <a:latin typeface="Arial" charset="0"/>
                          <a:ea typeface="宋体" pitchFamily="2" charset="-122"/>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f</a:t>
                      </a:r>
                      <a:r>
                        <a:rPr kumimoji="0" lang="en-US" altLang="zh-CN" sz="2400" b="0" i="0" u="none" strike="noStrike" cap="none" normalizeH="0" baseline="-25000" smtClean="0">
                          <a:ln>
                            <a:noFill/>
                          </a:ln>
                          <a:solidFill>
                            <a:schemeClr val="tx1"/>
                          </a:solidFill>
                          <a:effectLst/>
                          <a:latin typeface="Arial" charset="0"/>
                          <a:ea typeface="宋体" pitchFamily="2" charset="-122"/>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4663">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f</a:t>
                      </a:r>
                      <a:r>
                        <a:rPr kumimoji="0" lang="en-US" altLang="zh-CN" sz="2400" b="0" i="0" u="none" strike="noStrike" cap="none" normalizeH="0" baseline="-25000" smtClean="0">
                          <a:ln>
                            <a:noFill/>
                          </a:ln>
                          <a:solidFill>
                            <a:schemeClr val="tx1"/>
                          </a:solidFill>
                          <a:effectLst/>
                          <a:latin typeface="Arial" charset="0"/>
                          <a:ea typeface="宋体" pitchFamily="2" charset="-122"/>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74663">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f</a:t>
                      </a:r>
                      <a:r>
                        <a:rPr kumimoji="0" lang="en-US" altLang="zh-CN" sz="2400" b="0" i="0" u="none" strike="noStrike" cap="none" normalizeH="0" baseline="-25000" smtClean="0">
                          <a:ln>
                            <a:noFill/>
                          </a:ln>
                          <a:solidFill>
                            <a:schemeClr val="tx1"/>
                          </a:solidFill>
                          <a:effectLst/>
                          <a:latin typeface="Arial" charset="0"/>
                          <a:ea typeface="宋体" pitchFamily="2" charset="-122"/>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400">
                          <a:solidFill>
                            <a:schemeClr val="tx1"/>
                          </a:solidFill>
                          <a:latin typeface="Arial" charset="0"/>
                        </a:defRPr>
                      </a:lvl1pPr>
                      <a:lvl2pPr marL="344488">
                        <a:spcBef>
                          <a:spcPct val="20000"/>
                        </a:spcBef>
                        <a:buClr>
                          <a:schemeClr val="hlink"/>
                        </a:buClr>
                        <a:buSzPct val="55000"/>
                        <a:buFont typeface="Wingdings" pitchFamily="2" charset="2"/>
                        <a:defRPr sz="2400">
                          <a:solidFill>
                            <a:schemeClr val="tx1"/>
                          </a:solidFill>
                          <a:latin typeface="Arial" charset="0"/>
                        </a:defRPr>
                      </a:lvl2pPr>
                      <a:lvl3pPr marL="671513">
                        <a:spcBef>
                          <a:spcPct val="20000"/>
                        </a:spcBef>
                        <a:buClr>
                          <a:schemeClr val="folHlink"/>
                        </a:buClr>
                        <a:buSzPct val="50000"/>
                        <a:buFont typeface="Wingdings" pitchFamily="2" charset="2"/>
                        <a:defRPr sz="2000">
                          <a:solidFill>
                            <a:schemeClr val="tx1"/>
                          </a:solidFill>
                          <a:latin typeface="Arial" charset="0"/>
                        </a:defRPr>
                      </a:lvl3pPr>
                      <a:lvl4pPr marL="1023938">
                        <a:spcBef>
                          <a:spcPct val="20000"/>
                        </a:spcBef>
                        <a:buClr>
                          <a:schemeClr val="accent2"/>
                        </a:buClr>
                        <a:buSzPct val="55000"/>
                        <a:buFont typeface="Wingdings" pitchFamily="2" charset="2"/>
                        <a:defRPr>
                          <a:solidFill>
                            <a:schemeClr val="tx1"/>
                          </a:solidFill>
                          <a:latin typeface="Arial" charset="0"/>
                        </a:defRPr>
                      </a:lvl4pPr>
                      <a:lvl5pPr marL="1341438">
                        <a:spcBef>
                          <a:spcPct val="20000"/>
                        </a:spcBef>
                        <a:buClr>
                          <a:schemeClr val="accent1"/>
                        </a:buClr>
                        <a:buSzPct val="50000"/>
                        <a:buFont typeface="Wingdings" pitchFamily="2" charset="2"/>
                        <a:defRPr>
                          <a:solidFill>
                            <a:schemeClr val="tx1"/>
                          </a:solidFill>
                          <a:latin typeface="Arial" charset="0"/>
                        </a:defRPr>
                      </a:lvl5pPr>
                      <a:lvl6pPr marL="1798638" fontAlgn="base">
                        <a:spcBef>
                          <a:spcPct val="20000"/>
                        </a:spcBef>
                        <a:spcAft>
                          <a:spcPct val="0"/>
                        </a:spcAft>
                        <a:buClr>
                          <a:schemeClr val="accent1"/>
                        </a:buClr>
                        <a:buSzPct val="50000"/>
                        <a:buFont typeface="Wingdings" pitchFamily="2" charset="2"/>
                        <a:defRPr>
                          <a:solidFill>
                            <a:schemeClr val="tx1"/>
                          </a:solidFill>
                          <a:latin typeface="Arial" charset="0"/>
                        </a:defRPr>
                      </a:lvl6pPr>
                      <a:lvl7pPr marL="2255838" fontAlgn="base">
                        <a:spcBef>
                          <a:spcPct val="20000"/>
                        </a:spcBef>
                        <a:spcAft>
                          <a:spcPct val="0"/>
                        </a:spcAft>
                        <a:buClr>
                          <a:schemeClr val="accent1"/>
                        </a:buClr>
                        <a:buSzPct val="50000"/>
                        <a:buFont typeface="Wingdings" pitchFamily="2" charset="2"/>
                        <a:defRPr>
                          <a:solidFill>
                            <a:schemeClr val="tx1"/>
                          </a:solidFill>
                          <a:latin typeface="Arial" charset="0"/>
                        </a:defRPr>
                      </a:lvl7pPr>
                      <a:lvl8pPr marL="2713038" fontAlgn="base">
                        <a:spcBef>
                          <a:spcPct val="20000"/>
                        </a:spcBef>
                        <a:spcAft>
                          <a:spcPct val="0"/>
                        </a:spcAft>
                        <a:buClr>
                          <a:schemeClr val="accent1"/>
                        </a:buClr>
                        <a:buSzPct val="50000"/>
                        <a:buFont typeface="Wingdings" pitchFamily="2" charset="2"/>
                        <a:defRPr>
                          <a:solidFill>
                            <a:schemeClr val="tx1"/>
                          </a:solidFill>
                          <a:latin typeface="Arial" charset="0"/>
                        </a:defRPr>
                      </a:lvl8pPr>
                      <a:lvl9pPr marL="3170238" fontAlgn="base">
                        <a:spcBef>
                          <a:spcPct val="20000"/>
                        </a:spcBef>
                        <a:spcAft>
                          <a:spcPct val="0"/>
                        </a:spcAft>
                        <a:buClr>
                          <a:schemeClr val="accent1"/>
                        </a:buClr>
                        <a:buSzPct val="5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dirty="0" smtClean="0">
                          <a:ln>
                            <a:noFill/>
                          </a:ln>
                          <a:solidFill>
                            <a:schemeClr val="tx1"/>
                          </a:solidFill>
                          <a:effectLst/>
                          <a:latin typeface="Arial" charset="0"/>
                          <a:ea typeface="宋体" pitchFamily="2" charset="-122"/>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Line 54"/>
          <p:cNvSpPr>
            <a:spLocks noChangeShapeType="1"/>
          </p:cNvSpPr>
          <p:nvPr/>
        </p:nvSpPr>
        <p:spPr bwMode="auto">
          <a:xfrm>
            <a:off x="2639888" y="4933528"/>
            <a:ext cx="381000" cy="228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6" name="Line 55"/>
          <p:cNvSpPr>
            <a:spLocks noChangeShapeType="1"/>
          </p:cNvSpPr>
          <p:nvPr/>
        </p:nvSpPr>
        <p:spPr bwMode="auto">
          <a:xfrm flipH="1">
            <a:off x="2639888" y="4933528"/>
            <a:ext cx="381000" cy="228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7" name="Line 56"/>
          <p:cNvSpPr>
            <a:spLocks noChangeShapeType="1"/>
          </p:cNvSpPr>
          <p:nvPr/>
        </p:nvSpPr>
        <p:spPr bwMode="auto">
          <a:xfrm>
            <a:off x="3630488" y="4933528"/>
            <a:ext cx="381000" cy="228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8" name="Line 57"/>
          <p:cNvSpPr>
            <a:spLocks noChangeShapeType="1"/>
          </p:cNvSpPr>
          <p:nvPr/>
        </p:nvSpPr>
        <p:spPr bwMode="auto">
          <a:xfrm flipH="1">
            <a:off x="3630488" y="4933528"/>
            <a:ext cx="381000" cy="228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9" name="Line 58"/>
          <p:cNvSpPr>
            <a:spLocks noChangeShapeType="1"/>
          </p:cNvSpPr>
          <p:nvPr/>
        </p:nvSpPr>
        <p:spPr bwMode="auto">
          <a:xfrm>
            <a:off x="4544888" y="4933528"/>
            <a:ext cx="381000" cy="228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0" name="Line 59"/>
          <p:cNvSpPr>
            <a:spLocks noChangeShapeType="1"/>
          </p:cNvSpPr>
          <p:nvPr/>
        </p:nvSpPr>
        <p:spPr bwMode="auto">
          <a:xfrm flipH="1">
            <a:off x="4544888" y="4933528"/>
            <a:ext cx="381000" cy="228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Candara"/>
              <a:cs typeface="Candara"/>
            </a:endParaRPr>
          </a:p>
        </p:txBody>
      </p:sp>
      <p:sp>
        <p:nvSpPr>
          <p:cNvPr id="11" name="Rectangle 60"/>
          <p:cNvSpPr>
            <a:spLocks noChangeArrowheads="1"/>
          </p:cNvSpPr>
          <p:nvPr/>
        </p:nvSpPr>
        <p:spPr bwMode="auto">
          <a:xfrm>
            <a:off x="353888" y="5466928"/>
            <a:ext cx="8610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itchFamily="2" charset="2"/>
              <a:buChar char="n"/>
              <a:defRPr sz="2400">
                <a:solidFill>
                  <a:schemeClr val="tx1"/>
                </a:solidFill>
                <a:latin typeface="Arial" charset="0"/>
              </a:defRPr>
            </a:lvl1pPr>
            <a:lvl2pPr marL="669925" indent="-325438">
              <a:spcBef>
                <a:spcPct val="20000"/>
              </a:spcBef>
              <a:buClr>
                <a:schemeClr val="hlink"/>
              </a:buClr>
              <a:buSzPct val="55000"/>
              <a:buFont typeface="Wingdings" pitchFamily="2" charset="2"/>
              <a:buChar char="n"/>
              <a:defRPr sz="2400">
                <a:solidFill>
                  <a:schemeClr val="tx1"/>
                </a:solidFill>
                <a:latin typeface="Arial" charset="0"/>
              </a:defRPr>
            </a:lvl2pPr>
            <a:lvl3pPr marL="1022350" indent="-350838">
              <a:spcBef>
                <a:spcPct val="20000"/>
              </a:spcBef>
              <a:buClr>
                <a:schemeClr val="folHlink"/>
              </a:buClr>
              <a:buSzPct val="50000"/>
              <a:buFont typeface="Wingdings" pitchFamily="2" charset="2"/>
              <a:buChar char="n"/>
              <a:defRPr sz="2000">
                <a:solidFill>
                  <a:schemeClr val="tx1"/>
                </a:solidFill>
                <a:latin typeface="Arial" charset="0"/>
              </a:defRPr>
            </a:lvl3pPr>
            <a:lvl4pPr marL="1339850" indent="-315913">
              <a:spcBef>
                <a:spcPct val="20000"/>
              </a:spcBef>
              <a:buClr>
                <a:schemeClr val="accent2"/>
              </a:buClr>
              <a:buSzPct val="55000"/>
              <a:buFont typeface="Wingdings" pitchFamily="2" charset="2"/>
              <a:buChar char="n"/>
              <a:defRPr>
                <a:solidFill>
                  <a:schemeClr val="tx1"/>
                </a:solidFill>
                <a:latin typeface="Arial" charset="0"/>
              </a:defRPr>
            </a:lvl4pPr>
            <a:lvl5pPr marL="1681163" indent="-339725">
              <a:spcBef>
                <a:spcPct val="20000"/>
              </a:spcBef>
              <a:buClr>
                <a:schemeClr val="accent1"/>
              </a:buClr>
              <a:buSzPct val="50000"/>
              <a:buFont typeface="Wingdings" pitchFamily="2" charset="2"/>
              <a:buChar char="n"/>
              <a:defRPr>
                <a:solidFill>
                  <a:schemeClr val="tx1"/>
                </a:solidFill>
                <a:latin typeface="Arial" charset="0"/>
              </a:defRPr>
            </a:lvl5pPr>
            <a:lvl6pPr marL="2138363" indent="-339725" fontAlgn="base">
              <a:spcBef>
                <a:spcPct val="20000"/>
              </a:spcBef>
              <a:spcAft>
                <a:spcPct val="0"/>
              </a:spcAft>
              <a:buClr>
                <a:schemeClr val="accent1"/>
              </a:buClr>
              <a:buSzPct val="50000"/>
              <a:buFont typeface="Wingdings" pitchFamily="2" charset="2"/>
              <a:buChar char="n"/>
              <a:defRPr>
                <a:solidFill>
                  <a:schemeClr val="tx1"/>
                </a:solidFill>
                <a:latin typeface="Arial" charset="0"/>
              </a:defRPr>
            </a:lvl6pPr>
            <a:lvl7pPr marL="2595563" indent="-339725" fontAlgn="base">
              <a:spcBef>
                <a:spcPct val="20000"/>
              </a:spcBef>
              <a:spcAft>
                <a:spcPct val="0"/>
              </a:spcAft>
              <a:buClr>
                <a:schemeClr val="accent1"/>
              </a:buClr>
              <a:buSzPct val="50000"/>
              <a:buFont typeface="Wingdings" pitchFamily="2" charset="2"/>
              <a:buChar char="n"/>
              <a:defRPr>
                <a:solidFill>
                  <a:schemeClr val="tx1"/>
                </a:solidFill>
                <a:latin typeface="Arial" charset="0"/>
              </a:defRPr>
            </a:lvl7pPr>
            <a:lvl8pPr marL="3052763" indent="-339725" fontAlgn="base">
              <a:spcBef>
                <a:spcPct val="20000"/>
              </a:spcBef>
              <a:spcAft>
                <a:spcPct val="0"/>
              </a:spcAft>
              <a:buClr>
                <a:schemeClr val="accent1"/>
              </a:buClr>
              <a:buSzPct val="50000"/>
              <a:buFont typeface="Wingdings" pitchFamily="2" charset="2"/>
              <a:buChar char="n"/>
              <a:defRPr>
                <a:solidFill>
                  <a:schemeClr val="tx1"/>
                </a:solidFill>
                <a:latin typeface="Arial" charset="0"/>
              </a:defRPr>
            </a:lvl8pPr>
            <a:lvl9pPr marL="3509963" indent="-339725" fontAlgn="base">
              <a:spcBef>
                <a:spcPct val="20000"/>
              </a:spcBef>
              <a:spcAft>
                <a:spcPct val="0"/>
              </a:spcAft>
              <a:buClr>
                <a:schemeClr val="accent1"/>
              </a:buClr>
              <a:buSzPct val="50000"/>
              <a:buFont typeface="Wingdings" pitchFamily="2" charset="2"/>
              <a:buChar char="n"/>
              <a:defRPr>
                <a:solidFill>
                  <a:schemeClr val="tx1"/>
                </a:solidFill>
                <a:latin typeface="Arial" charset="0"/>
              </a:defRPr>
            </a:lvl9pPr>
          </a:lstStyle>
          <a:p>
            <a:pPr algn="just">
              <a:buFont typeface="Wingdings" pitchFamily="2" charset="2"/>
              <a:buNone/>
            </a:pPr>
            <a:r>
              <a:rPr lang="en-US" altLang="zh-CN" dirty="0">
                <a:solidFill>
                  <a:srgbClr val="0000FF"/>
                </a:solidFill>
                <a:latin typeface="Candara"/>
                <a:ea typeface="宋体" pitchFamily="2" charset="-122"/>
                <a:cs typeface="Candara"/>
              </a:rPr>
              <a:t>   Assume a query graph has 5 features and at most 2 features to miss due to the relaxation </a:t>
            </a:r>
            <a:r>
              <a:rPr lang="en-US" altLang="zh-CN" dirty="0" smtClean="0">
                <a:solidFill>
                  <a:srgbClr val="0000FF"/>
                </a:solidFill>
                <a:latin typeface="Candara"/>
                <a:ea typeface="宋体" pitchFamily="2" charset="-122"/>
                <a:cs typeface="Candara"/>
              </a:rPr>
              <a:t>threshold</a:t>
            </a:r>
            <a:r>
              <a:rPr lang="en-US" altLang="en-US" dirty="0" smtClean="0">
                <a:solidFill>
                  <a:srgbClr val="0000FF"/>
                </a:solidFill>
                <a:latin typeface="Candara"/>
                <a:ea typeface="宋体" pitchFamily="2" charset="-122"/>
                <a:cs typeface="Candara"/>
              </a:rPr>
              <a:t>.</a:t>
            </a:r>
            <a:endParaRPr lang="en-US" altLang="zh-CN" dirty="0">
              <a:solidFill>
                <a:srgbClr val="0000FF"/>
              </a:solidFill>
              <a:latin typeface="Candara"/>
              <a:ea typeface="宋体" pitchFamily="2" charset="-122"/>
              <a:cs typeface="Candara"/>
            </a:endParaRPr>
          </a:p>
        </p:txBody>
      </p:sp>
      <p:sp>
        <p:nvSpPr>
          <p:cNvPr id="12" name="Text Box 62"/>
          <p:cNvSpPr txBox="1">
            <a:spLocks noChangeArrowheads="1"/>
          </p:cNvSpPr>
          <p:nvPr/>
        </p:nvSpPr>
        <p:spPr bwMode="auto">
          <a:xfrm rot="16200000">
            <a:off x="547996" y="3221559"/>
            <a:ext cx="12881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1E3D5C"/>
                </a:solidFill>
                <a:latin typeface="Candara"/>
                <a:ea typeface="宋体" pitchFamily="2" charset="-122"/>
                <a:cs typeface="Candara"/>
              </a:rPr>
              <a:t>features</a:t>
            </a:r>
          </a:p>
        </p:txBody>
      </p:sp>
      <p:sp>
        <p:nvSpPr>
          <p:cNvPr id="13" name="Rectangle 2"/>
          <p:cNvSpPr txBox="1">
            <a:spLocks noChangeArrowheads="1"/>
          </p:cNvSpPr>
          <p:nvPr/>
        </p:nvSpPr>
        <p:spPr>
          <a:xfrm>
            <a:off x="609600" y="26064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baseline="0">
                <a:solidFill>
                  <a:srgbClr val="002060"/>
                </a:solidFill>
                <a:latin typeface="Candara" pitchFamily="34" charset="0"/>
                <a:ea typeface="+mj-ea"/>
                <a:cs typeface="+mj-cs"/>
              </a:defRPr>
            </a:lvl1pPr>
          </a:lstStyle>
          <a:p>
            <a:r>
              <a:rPr lang="en-US" altLang="zh-CN" sz="4000" dirty="0" err="1" smtClean="0">
                <a:latin typeface="Candara"/>
                <a:ea typeface="宋体" charset="0"/>
                <a:cs typeface="Candara"/>
              </a:rPr>
              <a:t>Subgraph</a:t>
            </a:r>
            <a:r>
              <a:rPr lang="en-US" altLang="zh-CN" sz="4000" dirty="0" smtClean="0">
                <a:latin typeface="Candara"/>
                <a:ea typeface="宋体" charset="0"/>
                <a:cs typeface="Candara"/>
              </a:rPr>
              <a:t> similarity </a:t>
            </a:r>
            <a:r>
              <a:rPr lang="en-US" altLang="zh-CN" sz="4000" dirty="0">
                <a:latin typeface="Candara"/>
                <a:ea typeface="宋体" charset="0"/>
                <a:cs typeface="Candara"/>
              </a:rPr>
              <a:t>s</a:t>
            </a:r>
            <a:r>
              <a:rPr lang="en-US" altLang="zh-CN" sz="4000" dirty="0" smtClean="0">
                <a:latin typeface="Candara"/>
                <a:ea typeface="宋体" charset="0"/>
                <a:cs typeface="Candara"/>
              </a:rPr>
              <a:t>earch</a:t>
            </a:r>
            <a:br>
              <a:rPr lang="en-US" altLang="zh-CN" sz="4000" dirty="0" smtClean="0">
                <a:latin typeface="Candara"/>
                <a:ea typeface="宋体" charset="0"/>
                <a:cs typeface="Candara"/>
              </a:rPr>
            </a:br>
            <a:r>
              <a:rPr kumimoji="1" lang="fr-FR" altLang="zh-CN" sz="2000" dirty="0" err="1" smtClean="0">
                <a:latin typeface="Candara"/>
                <a:cs typeface="Candara"/>
              </a:rPr>
              <a:t>Grafil</a:t>
            </a:r>
            <a:r>
              <a:rPr kumimoji="1" lang="fr-FR" altLang="zh-CN" sz="2000" dirty="0" smtClean="0">
                <a:latin typeface="Candara"/>
                <a:cs typeface="Candara"/>
              </a:rPr>
              <a:t>,  Yan et al. SIGMOD ’05</a:t>
            </a:r>
            <a:endParaRPr lang="en-US" altLang="zh-CN" sz="2000" dirty="0">
              <a:latin typeface="Candara"/>
              <a:ea typeface="宋体" charset="0"/>
              <a:cs typeface="Candara"/>
            </a:endParaRPr>
          </a:p>
        </p:txBody>
      </p:sp>
    </p:spTree>
    <p:extLst>
      <p:ext uri="{BB962C8B-B14F-4D97-AF65-F5344CB8AC3E}">
        <p14:creationId xmlns:p14="http://schemas.microsoft.com/office/powerpoint/2010/main" val="306273385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a:bodyPr>
          <a:lstStyle/>
          <a:p>
            <a:r>
              <a:rPr lang="en-US" altLang="zh-CN" dirty="0" err="1">
                <a:latin typeface="Candara"/>
                <a:ea typeface="宋体" charset="0"/>
                <a:cs typeface="Candara"/>
              </a:rPr>
              <a:t>Subgraph</a:t>
            </a:r>
            <a:r>
              <a:rPr lang="en-US" altLang="zh-CN" dirty="0">
                <a:latin typeface="Candara"/>
                <a:ea typeface="宋体" charset="0"/>
                <a:cs typeface="Candara"/>
              </a:rPr>
              <a:t> </a:t>
            </a:r>
            <a:r>
              <a:rPr lang="en-US" altLang="zh-CN" dirty="0" smtClean="0">
                <a:latin typeface="Candara"/>
                <a:ea typeface="宋体" charset="0"/>
                <a:cs typeface="Candara"/>
              </a:rPr>
              <a:t>similarity </a:t>
            </a:r>
            <a:r>
              <a:rPr lang="en-US" altLang="zh-CN" dirty="0">
                <a:latin typeface="Candara"/>
                <a:ea typeface="宋体" charset="0"/>
                <a:cs typeface="Candara"/>
              </a:rPr>
              <a:t>s</a:t>
            </a:r>
            <a:r>
              <a:rPr lang="en-US" altLang="zh-CN" dirty="0" smtClean="0">
                <a:latin typeface="Candara"/>
                <a:ea typeface="宋体" charset="0"/>
                <a:cs typeface="Candara"/>
              </a:rPr>
              <a:t>earch</a:t>
            </a:r>
            <a:r>
              <a:rPr lang="en-US" altLang="zh-CN" sz="4000" dirty="0" smtClean="0">
                <a:latin typeface="Candara"/>
                <a:ea typeface="宋体" charset="0"/>
                <a:cs typeface="Candara"/>
              </a:rPr>
              <a:t/>
            </a:r>
            <a:br>
              <a:rPr lang="en-US" altLang="zh-CN" sz="4000" dirty="0" smtClean="0">
                <a:latin typeface="Candara"/>
                <a:ea typeface="宋体" charset="0"/>
                <a:cs typeface="Candara"/>
              </a:rPr>
            </a:br>
            <a:r>
              <a:rPr kumimoji="1" lang="fr-FR" altLang="zh-CN" sz="2200" dirty="0" err="1" smtClean="0">
                <a:latin typeface="Candara"/>
                <a:cs typeface="Candara"/>
              </a:rPr>
              <a:t>Grafil</a:t>
            </a:r>
            <a:r>
              <a:rPr kumimoji="1" lang="fr-FR" altLang="zh-CN" sz="2200" dirty="0">
                <a:latin typeface="Candara"/>
                <a:cs typeface="Candara"/>
              </a:rPr>
              <a:t>+, Shang et al.</a:t>
            </a:r>
            <a:r>
              <a:rPr kumimoji="1" lang="zh-CN" altLang="zh-CN" sz="2200" dirty="0">
                <a:latin typeface="Candara"/>
                <a:cs typeface="Candara"/>
              </a:rPr>
              <a:t> </a:t>
            </a:r>
            <a:r>
              <a:rPr kumimoji="1" lang="fr-FR" altLang="zh-CN" sz="2200" dirty="0">
                <a:latin typeface="Candara"/>
                <a:cs typeface="Candara"/>
              </a:rPr>
              <a:t>SIGMOD ’</a:t>
            </a:r>
            <a:r>
              <a:rPr kumimoji="1" lang="fr-FR" altLang="zh-CN" sz="2200" dirty="0" smtClean="0">
                <a:latin typeface="Candara"/>
                <a:cs typeface="Candara"/>
              </a:rPr>
              <a:t>10</a:t>
            </a:r>
            <a:endParaRPr lang="en-US" altLang="zh-CN" sz="2200" dirty="0">
              <a:latin typeface="Garamond" charset="0"/>
              <a:ea typeface="宋体" charset="0"/>
              <a:cs typeface="宋体" charset="0"/>
            </a:endParaRPr>
          </a:p>
        </p:txBody>
      </p:sp>
      <p:sp>
        <p:nvSpPr>
          <p:cNvPr id="29699" name="Text Box 11"/>
          <p:cNvSpPr txBox="1">
            <a:spLocks noChangeArrowheads="1"/>
          </p:cNvSpPr>
          <p:nvPr/>
        </p:nvSpPr>
        <p:spPr bwMode="auto">
          <a:xfrm>
            <a:off x="457200" y="1676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37931725" indent="-37474525" eaLnBrk="0" hangingPunct="0">
              <a:defRPr sz="2400">
                <a:solidFill>
                  <a:schemeClr val="tx1"/>
                </a:solidFill>
                <a:latin typeface="Verdana" charset="0"/>
                <a:ea typeface="ＭＳ Ｐゴシック" charset="0"/>
                <a:cs typeface="ＭＳ Ｐゴシック" charset="0"/>
              </a:defRPr>
            </a:lvl2pPr>
            <a:lvl3pPr eaLnBrk="0" hangingPunct="0">
              <a:defRPr sz="2400">
                <a:solidFill>
                  <a:schemeClr val="tx1"/>
                </a:solidFill>
                <a:latin typeface="Verdana" charset="0"/>
                <a:ea typeface="ＭＳ Ｐゴシック" charset="0"/>
                <a:cs typeface="ＭＳ Ｐゴシック" charset="0"/>
              </a:defRPr>
            </a:lvl3pPr>
            <a:lvl4pPr eaLnBrk="0" hangingPunct="0">
              <a:defRPr sz="2400">
                <a:solidFill>
                  <a:schemeClr val="tx1"/>
                </a:solidFill>
                <a:latin typeface="Verdana" charset="0"/>
                <a:ea typeface="ＭＳ Ｐゴシック" charset="0"/>
                <a:cs typeface="ＭＳ Ｐゴシック" charset="0"/>
              </a:defRPr>
            </a:lvl4pPr>
            <a:lvl5pPr eaLnBrk="0" hangingPunct="0">
              <a:defRPr sz="2400">
                <a:solidFill>
                  <a:schemeClr val="tx1"/>
                </a:solidFill>
                <a:latin typeface="Verdana"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9pPr>
          </a:lstStyle>
          <a:p>
            <a:pPr eaLnBrk="1" hangingPunct="1"/>
            <a:endParaRPr lang="zh-CN" altLang="en-US" sz="1800">
              <a:ea typeface="宋体" charset="0"/>
              <a:cs typeface="宋体" charset="0"/>
            </a:endParaRPr>
          </a:p>
        </p:txBody>
      </p:sp>
      <p:sp>
        <p:nvSpPr>
          <p:cNvPr id="9" name="内容占位符 2"/>
          <p:cNvSpPr>
            <a:spLocks noGrp="1"/>
          </p:cNvSpPr>
          <p:nvPr>
            <p:ph idx="1"/>
          </p:nvPr>
        </p:nvSpPr>
        <p:spPr>
          <a:xfrm>
            <a:off x="428625" y="4929188"/>
            <a:ext cx="8229600" cy="1928812"/>
          </a:xfrm>
        </p:spPr>
        <p:txBody>
          <a:bodyPr anchor="ctr">
            <a:normAutofit/>
          </a:bodyPr>
          <a:lstStyle/>
          <a:p>
            <a:pPr marL="0" indent="0">
              <a:buFontTx/>
              <a:buNone/>
            </a:pPr>
            <a:r>
              <a:rPr lang="en-AU" sz="2200" b="1" dirty="0">
                <a:solidFill>
                  <a:srgbClr val="C00000"/>
                </a:solidFill>
                <a:latin typeface="Candara"/>
                <a:cs typeface="Candara"/>
              </a:rPr>
              <a:t>A New Similarity Measure.</a:t>
            </a:r>
          </a:p>
          <a:p>
            <a:pPr marL="0" indent="0">
              <a:buFontTx/>
              <a:buNone/>
            </a:pPr>
            <a:endParaRPr lang="en-AU" sz="2200" b="1" dirty="0">
              <a:solidFill>
                <a:srgbClr val="C00000"/>
              </a:solidFill>
              <a:latin typeface="Candara"/>
              <a:cs typeface="Candara"/>
            </a:endParaRPr>
          </a:p>
          <a:p>
            <a:pPr marL="0" indent="0">
              <a:buFontTx/>
              <a:buNone/>
            </a:pPr>
            <a:r>
              <a:rPr lang="en-AU" sz="2200" b="1" dirty="0">
                <a:solidFill>
                  <a:srgbClr val="0070C0"/>
                </a:solidFill>
                <a:latin typeface="Candara"/>
                <a:cs typeface="Candara"/>
              </a:rPr>
              <a:t>Maximum </a:t>
            </a:r>
            <a:r>
              <a:rPr lang="en-AU" sz="2200" b="1" dirty="0">
                <a:solidFill>
                  <a:srgbClr val="C00000"/>
                </a:solidFill>
                <a:latin typeface="Candara"/>
                <a:cs typeface="Candara"/>
              </a:rPr>
              <a:t>Connected</a:t>
            </a:r>
            <a:r>
              <a:rPr lang="en-AU" sz="2200" b="1" dirty="0">
                <a:solidFill>
                  <a:srgbClr val="0070C0"/>
                </a:solidFill>
                <a:latin typeface="Candara"/>
                <a:cs typeface="Candara"/>
              </a:rPr>
              <a:t> Common </a:t>
            </a:r>
            <a:r>
              <a:rPr lang="en-AU" sz="2200" b="1" dirty="0" err="1">
                <a:solidFill>
                  <a:srgbClr val="0070C0"/>
                </a:solidFill>
                <a:latin typeface="Candara"/>
                <a:cs typeface="Candara"/>
              </a:rPr>
              <a:t>Subgraph</a:t>
            </a:r>
            <a:r>
              <a:rPr lang="en-AU" sz="2200" b="1" dirty="0">
                <a:solidFill>
                  <a:srgbClr val="0070C0"/>
                </a:solidFill>
                <a:latin typeface="Candara"/>
                <a:cs typeface="Candara"/>
              </a:rPr>
              <a:t> – MCCS</a:t>
            </a:r>
          </a:p>
          <a:p>
            <a:pPr marL="0" indent="0">
              <a:buFontTx/>
              <a:buNone/>
            </a:pPr>
            <a:r>
              <a:rPr lang="en-AU" sz="2200" b="1" dirty="0">
                <a:solidFill>
                  <a:srgbClr val="0070C0"/>
                </a:solidFill>
                <a:latin typeface="Candara"/>
                <a:cs typeface="Candara"/>
              </a:rPr>
              <a:t>(counting missing edges while retaining the connectivity)</a:t>
            </a:r>
          </a:p>
          <a:p>
            <a:pPr marL="0" indent="0">
              <a:buFontTx/>
              <a:buNone/>
            </a:pPr>
            <a:endParaRPr lang="en-AU" dirty="0">
              <a:latin typeface="Candara"/>
              <a:cs typeface="Candara"/>
            </a:endParaRPr>
          </a:p>
        </p:txBody>
      </p:sp>
      <p:pic>
        <p:nvPicPr>
          <p:cNvPr id="297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571625"/>
            <a:ext cx="3941763" cy="22860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142875" y="1571625"/>
            <a:ext cx="3857625" cy="2286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42875" y="1643063"/>
            <a:ext cx="3929063" cy="221456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970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0213" y="1571625"/>
            <a:ext cx="4832350"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1795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blinds(horizontal)">
                                      <p:cBhvr>
                                        <p:cTn id="7" dur="500"/>
                                        <p:tgtEl>
                                          <p:spTgt spid="2970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par>
                                <p:cTn id="13" presetID="3"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linds(horizontal)">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blinds(horizontal)">
                                      <p:cBhvr>
                                        <p:cTn id="25" dur="5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blinds(horizontal)">
                                      <p:cBhvr>
                                        <p:cTn id="3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标题 1"/>
          <p:cNvSpPr>
            <a:spLocks noGrp="1"/>
          </p:cNvSpPr>
          <p:nvPr>
            <p:ph type="title"/>
          </p:nvPr>
        </p:nvSpPr>
        <p:spPr/>
        <p:txBody>
          <a:bodyPr>
            <a:normAutofit fontScale="90000"/>
          </a:bodyPr>
          <a:lstStyle/>
          <a:p>
            <a:r>
              <a:rPr lang="en-US" altLang="zh-CN" sz="5400" dirty="0" err="1">
                <a:latin typeface="Candara"/>
                <a:ea typeface="宋体" charset="0"/>
                <a:cs typeface="Candara"/>
              </a:rPr>
              <a:t>Subgraph</a:t>
            </a:r>
            <a:r>
              <a:rPr lang="en-US" altLang="zh-CN" sz="5400" dirty="0">
                <a:latin typeface="Candara"/>
                <a:ea typeface="宋体" charset="0"/>
                <a:cs typeface="Candara"/>
              </a:rPr>
              <a:t> </a:t>
            </a:r>
            <a:r>
              <a:rPr lang="en-US" altLang="zh-CN" sz="5400" dirty="0" smtClean="0">
                <a:latin typeface="Candara"/>
                <a:ea typeface="宋体" charset="0"/>
                <a:cs typeface="Candara"/>
              </a:rPr>
              <a:t>similarity </a:t>
            </a:r>
            <a:r>
              <a:rPr lang="en-US" altLang="zh-CN" sz="5400" dirty="0">
                <a:latin typeface="Candara"/>
                <a:ea typeface="宋体" charset="0"/>
                <a:cs typeface="Candara"/>
              </a:rPr>
              <a:t>s</a:t>
            </a:r>
            <a:r>
              <a:rPr lang="en-US" altLang="zh-CN" sz="5400" dirty="0" smtClean="0">
                <a:latin typeface="Candara"/>
                <a:ea typeface="宋体" charset="0"/>
                <a:cs typeface="Candara"/>
              </a:rPr>
              <a:t>earch</a:t>
            </a:r>
            <a:r>
              <a:rPr lang="en-US" altLang="zh-CN" sz="5400" dirty="0">
                <a:latin typeface="Candara"/>
                <a:ea typeface="宋体" charset="0"/>
                <a:cs typeface="Candara"/>
              </a:rPr>
              <a:t/>
            </a:r>
            <a:br>
              <a:rPr lang="en-US" altLang="zh-CN" sz="5400" dirty="0">
                <a:latin typeface="Candara"/>
                <a:ea typeface="宋体" charset="0"/>
                <a:cs typeface="Candara"/>
              </a:rPr>
            </a:br>
            <a:r>
              <a:rPr kumimoji="1" lang="fr-FR" altLang="zh-CN" sz="2200" dirty="0" err="1">
                <a:latin typeface="Candara"/>
                <a:cs typeface="Candara"/>
              </a:rPr>
              <a:t>Grafil</a:t>
            </a:r>
            <a:r>
              <a:rPr kumimoji="1" lang="fr-FR" altLang="zh-CN" sz="2200" dirty="0">
                <a:latin typeface="Candara"/>
                <a:cs typeface="Candara"/>
              </a:rPr>
              <a:t>+, Shang et al.</a:t>
            </a:r>
            <a:r>
              <a:rPr kumimoji="1" lang="zh-CN" altLang="zh-CN" sz="2200" dirty="0">
                <a:latin typeface="Candara"/>
                <a:cs typeface="Candara"/>
              </a:rPr>
              <a:t> </a:t>
            </a:r>
            <a:r>
              <a:rPr kumimoji="1" lang="fr-FR" altLang="zh-CN" sz="2200" dirty="0">
                <a:latin typeface="Candara"/>
                <a:cs typeface="Candara"/>
              </a:rPr>
              <a:t>SIGMOD ’</a:t>
            </a:r>
            <a:r>
              <a:rPr kumimoji="1" lang="fr-FR" altLang="zh-CN" sz="2200" dirty="0" smtClean="0">
                <a:latin typeface="Candara"/>
                <a:cs typeface="Candara"/>
              </a:rPr>
              <a:t>10</a:t>
            </a:r>
            <a:endParaRPr lang="en-AU" sz="2200" dirty="0">
              <a:latin typeface="Garamond" charset="0"/>
            </a:endParaRPr>
          </a:p>
        </p:txBody>
      </p:sp>
      <p:sp>
        <p:nvSpPr>
          <p:cNvPr id="6" name="内容占位符 2"/>
          <p:cNvSpPr txBox="1">
            <a:spLocks/>
          </p:cNvSpPr>
          <p:nvPr/>
        </p:nvSpPr>
        <p:spPr bwMode="auto">
          <a:xfrm>
            <a:off x="457200" y="4221088"/>
            <a:ext cx="8229600" cy="1785937"/>
          </a:xfrm>
          <a:prstGeom prst="rect">
            <a:avLst/>
          </a:prstGeom>
          <a:noFill/>
          <a:ln w="9525">
            <a:noFill/>
            <a:miter lim="800000"/>
            <a:headEnd/>
            <a:tailEnd/>
          </a:ln>
        </p:spPr>
        <p:txBody>
          <a:bodyPr anchor="ctr"/>
          <a:lstStyle>
            <a:lvl1pPr eaLnBrk="0" hangingPunct="0">
              <a:defRPr sz="2400">
                <a:solidFill>
                  <a:schemeClr val="tx1"/>
                </a:solidFill>
                <a:latin typeface="Verdana" charset="0"/>
                <a:ea typeface="ＭＳ Ｐゴシック" charset="0"/>
                <a:cs typeface="ＭＳ Ｐゴシック" charset="0"/>
              </a:defRPr>
            </a:lvl1pPr>
            <a:lvl2pPr marL="37931725" indent="-37474525" eaLnBrk="0" hangingPunct="0">
              <a:defRPr sz="2400">
                <a:solidFill>
                  <a:schemeClr val="tx1"/>
                </a:solidFill>
                <a:latin typeface="Verdana" charset="0"/>
                <a:ea typeface="ＭＳ Ｐゴシック" charset="0"/>
                <a:cs typeface="ＭＳ Ｐゴシック" charset="0"/>
              </a:defRPr>
            </a:lvl2pPr>
            <a:lvl3pPr eaLnBrk="0" hangingPunct="0">
              <a:defRPr sz="2400">
                <a:solidFill>
                  <a:schemeClr val="tx1"/>
                </a:solidFill>
                <a:latin typeface="Verdana" charset="0"/>
                <a:ea typeface="ＭＳ Ｐゴシック" charset="0"/>
                <a:cs typeface="ＭＳ Ｐゴシック" charset="0"/>
              </a:defRPr>
            </a:lvl3pPr>
            <a:lvl4pPr eaLnBrk="0" hangingPunct="0">
              <a:defRPr sz="2400">
                <a:solidFill>
                  <a:schemeClr val="tx1"/>
                </a:solidFill>
                <a:latin typeface="Verdana" charset="0"/>
                <a:ea typeface="ＭＳ Ｐゴシック" charset="0"/>
                <a:cs typeface="ＭＳ Ｐゴシック" charset="0"/>
              </a:defRPr>
            </a:lvl4pPr>
            <a:lvl5pPr eaLnBrk="0" hangingPunct="0">
              <a:defRPr sz="2400">
                <a:solidFill>
                  <a:schemeClr val="tx1"/>
                </a:solidFill>
                <a:latin typeface="Verdana"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9pPr>
          </a:lstStyle>
          <a:p>
            <a:pPr eaLnBrk="1" hangingPunct="1">
              <a:spcBef>
                <a:spcPct val="20000"/>
              </a:spcBef>
              <a:buClr>
                <a:schemeClr val="tx1"/>
              </a:buClr>
            </a:pPr>
            <a:r>
              <a:rPr lang="en-AU" sz="2200" b="1" dirty="0">
                <a:solidFill>
                  <a:srgbClr val="0000FF"/>
                </a:solidFill>
                <a:latin typeface="Candara"/>
                <a:cs typeface="Candara"/>
              </a:rPr>
              <a:t>Substructure Similarity Search</a:t>
            </a:r>
            <a:r>
              <a:rPr lang="en-AU" sz="2200" dirty="0">
                <a:latin typeface="Candara"/>
                <a:cs typeface="Candara"/>
              </a:rPr>
              <a:t>: Given a graph database D = {g</a:t>
            </a:r>
            <a:r>
              <a:rPr lang="en-AU" sz="2200" baseline="-25000" dirty="0">
                <a:latin typeface="Candara"/>
                <a:cs typeface="Candara"/>
              </a:rPr>
              <a:t>1</a:t>
            </a:r>
            <a:r>
              <a:rPr lang="en-AU" sz="2200" dirty="0">
                <a:latin typeface="Candara"/>
                <a:cs typeface="Candara"/>
              </a:rPr>
              <a:t>, g</a:t>
            </a:r>
            <a:r>
              <a:rPr lang="en-AU" sz="2200" baseline="-25000" dirty="0">
                <a:latin typeface="Candara"/>
                <a:cs typeface="Candara"/>
              </a:rPr>
              <a:t>2</a:t>
            </a:r>
            <a:r>
              <a:rPr lang="en-AU" sz="2200" dirty="0">
                <a:latin typeface="Candara"/>
                <a:cs typeface="Candara"/>
              </a:rPr>
              <a:t>, ..., </a:t>
            </a:r>
            <a:r>
              <a:rPr lang="en-AU" sz="2200" dirty="0" err="1">
                <a:latin typeface="Candara"/>
                <a:cs typeface="Candara"/>
              </a:rPr>
              <a:t>g</a:t>
            </a:r>
            <a:r>
              <a:rPr lang="en-AU" sz="2200" baseline="-25000" dirty="0" err="1">
                <a:latin typeface="Candara"/>
                <a:cs typeface="Candara"/>
              </a:rPr>
              <a:t>n</a:t>
            </a:r>
            <a:r>
              <a:rPr lang="en-AU" sz="2200" dirty="0">
                <a:latin typeface="Candara"/>
                <a:cs typeface="Candara"/>
              </a:rPr>
              <a:t>}, a query graph q, and a </a:t>
            </a:r>
            <a:r>
              <a:rPr lang="en-AU" sz="2200" dirty="0" err="1">
                <a:latin typeface="Candara"/>
                <a:cs typeface="Candara"/>
              </a:rPr>
              <a:t>subgraph</a:t>
            </a:r>
            <a:r>
              <a:rPr lang="en-AU" sz="2200" dirty="0">
                <a:latin typeface="Candara"/>
                <a:cs typeface="Candara"/>
              </a:rPr>
              <a:t> distance threshold </a:t>
            </a:r>
            <a:r>
              <a:rPr lang="en-AU" sz="2200" dirty="0" smtClean="0">
                <a:latin typeface="Candara"/>
                <a:cs typeface="Candara"/>
              </a:rPr>
              <a:t>  </a:t>
            </a:r>
            <a:r>
              <a:rPr lang="zh-CN" altLang="en-US" sz="2200" dirty="0" smtClean="0">
                <a:latin typeface="Candara"/>
                <a:cs typeface="Candara"/>
              </a:rPr>
              <a:t> </a:t>
            </a:r>
            <a:r>
              <a:rPr lang="en-AU" sz="2200" dirty="0" smtClean="0">
                <a:latin typeface="Candara"/>
                <a:cs typeface="Candara"/>
              </a:rPr>
              <a:t> </a:t>
            </a:r>
            <a:r>
              <a:rPr lang="en-AU" sz="2200" dirty="0">
                <a:latin typeface="Candara"/>
                <a:cs typeface="Candara"/>
              </a:rPr>
              <a:t>, the substructure similarity search is to retrieve all the graphs </a:t>
            </a:r>
            <a:r>
              <a:rPr lang="en-AU" sz="2200" dirty="0" err="1">
                <a:latin typeface="Candara"/>
                <a:cs typeface="Candara"/>
              </a:rPr>
              <a:t>g</a:t>
            </a:r>
            <a:r>
              <a:rPr lang="en-AU" sz="2200" baseline="-25000" dirty="0" err="1">
                <a:latin typeface="Candara"/>
                <a:cs typeface="Candara"/>
              </a:rPr>
              <a:t>i</a:t>
            </a:r>
            <a:r>
              <a:rPr lang="en-AU" sz="2200" dirty="0">
                <a:latin typeface="Candara"/>
                <a:cs typeface="Candara"/>
              </a:rPr>
              <a:t> ∈ D with </a:t>
            </a:r>
            <a:r>
              <a:rPr lang="en-AU" sz="2200" dirty="0" err="1">
                <a:latin typeface="Candara"/>
                <a:cs typeface="Candara"/>
              </a:rPr>
              <a:t>dist</a:t>
            </a:r>
            <a:r>
              <a:rPr lang="en-AU" sz="2200" dirty="0">
                <a:latin typeface="Candara"/>
                <a:cs typeface="Candara"/>
              </a:rPr>
              <a:t>(q, </a:t>
            </a:r>
            <a:r>
              <a:rPr lang="en-AU" sz="2200" dirty="0" err="1">
                <a:latin typeface="Candara"/>
                <a:cs typeface="Candara"/>
              </a:rPr>
              <a:t>g</a:t>
            </a:r>
            <a:r>
              <a:rPr lang="en-AU" sz="2200" baseline="-25000" dirty="0" err="1">
                <a:latin typeface="Candara"/>
                <a:cs typeface="Candara"/>
              </a:rPr>
              <a:t>i</a:t>
            </a:r>
            <a:r>
              <a:rPr lang="en-AU" sz="2200" dirty="0">
                <a:latin typeface="Candara"/>
                <a:cs typeface="Candara"/>
              </a:rPr>
              <a:t>) ≤   </a:t>
            </a:r>
            <a:r>
              <a:rPr lang="zh-CN" altLang="en-US" sz="2200" dirty="0" smtClean="0">
                <a:latin typeface="Candara"/>
                <a:cs typeface="Candara"/>
              </a:rPr>
              <a:t> </a:t>
            </a:r>
            <a:r>
              <a:rPr lang="en-AU" sz="2200" dirty="0" smtClean="0">
                <a:latin typeface="Candara"/>
                <a:cs typeface="Candara"/>
              </a:rPr>
              <a:t>.</a:t>
            </a:r>
            <a:endParaRPr lang="en-AU" sz="2200" dirty="0">
              <a:latin typeface="Candara"/>
              <a:cs typeface="Candara"/>
            </a:endParaRPr>
          </a:p>
          <a:p>
            <a:pPr eaLnBrk="1" hangingPunct="1">
              <a:spcBef>
                <a:spcPct val="20000"/>
              </a:spcBef>
              <a:buClr>
                <a:schemeClr val="tx1"/>
              </a:buClr>
            </a:pPr>
            <a:endParaRPr lang="en-AU" sz="2000" dirty="0">
              <a:latin typeface="Candara"/>
              <a:cs typeface="Candara"/>
            </a:endParaRPr>
          </a:p>
        </p:txBody>
      </p:sp>
      <p:graphicFrame>
        <p:nvGraphicFramePr>
          <p:cNvPr id="35842" name="Object 2"/>
          <p:cNvGraphicFramePr>
            <a:graphicFrameLocks noChangeAspect="1"/>
          </p:cNvGraphicFramePr>
          <p:nvPr>
            <p:extLst>
              <p:ext uri="{D42A27DB-BD31-4B8C-83A1-F6EECF244321}">
                <p14:modId xmlns:p14="http://schemas.microsoft.com/office/powerpoint/2010/main" val="3033286434"/>
              </p:ext>
            </p:extLst>
          </p:nvPr>
        </p:nvGraphicFramePr>
        <p:xfrm>
          <a:off x="7812360" y="4642718"/>
          <a:ext cx="298450" cy="298450"/>
        </p:xfrm>
        <a:graphic>
          <a:graphicData uri="http://schemas.openxmlformats.org/presentationml/2006/ole">
            <mc:AlternateContent xmlns:mc="http://schemas.openxmlformats.org/markup-compatibility/2006">
              <mc:Choice xmlns:v="urn:schemas-microsoft-com:vml" Requires="v">
                <p:oleObj spid="_x0000_s7470" name="公式" r:id="rId4" imgW="139680" imgH="139680" progId="Equation.3">
                  <p:embed/>
                </p:oleObj>
              </mc:Choice>
              <mc:Fallback>
                <p:oleObj name="公式" r:id="rId4" imgW="139680" imgH="1396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360" y="4642718"/>
                        <a:ext cx="298450"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内容占位符 2"/>
          <p:cNvSpPr txBox="1">
            <a:spLocks/>
          </p:cNvSpPr>
          <p:nvPr/>
        </p:nvSpPr>
        <p:spPr bwMode="auto">
          <a:xfrm>
            <a:off x="500063" y="1700808"/>
            <a:ext cx="8229600" cy="1543050"/>
          </a:xfrm>
          <a:prstGeom prst="rect">
            <a:avLst/>
          </a:prstGeom>
          <a:noFill/>
          <a:ln w="9525">
            <a:noFill/>
            <a:miter lim="800000"/>
            <a:headEnd/>
            <a:tailEnd/>
          </a:ln>
        </p:spPr>
        <p:txBody>
          <a:bodyPr/>
          <a:lstStyle>
            <a:lvl1pPr eaLnBrk="0" hangingPunct="0">
              <a:defRPr sz="2400">
                <a:solidFill>
                  <a:schemeClr val="tx1"/>
                </a:solidFill>
                <a:latin typeface="Verdana" charset="0"/>
                <a:ea typeface="ＭＳ Ｐゴシック" charset="0"/>
                <a:cs typeface="ＭＳ Ｐゴシック" charset="0"/>
              </a:defRPr>
            </a:lvl1pPr>
            <a:lvl2pPr marL="37931725" indent="-37474525" eaLnBrk="0" hangingPunct="0">
              <a:defRPr sz="2400">
                <a:solidFill>
                  <a:schemeClr val="tx1"/>
                </a:solidFill>
                <a:latin typeface="Verdana" charset="0"/>
                <a:ea typeface="ＭＳ Ｐゴシック" charset="0"/>
                <a:cs typeface="ＭＳ Ｐゴシック" charset="0"/>
              </a:defRPr>
            </a:lvl2pPr>
            <a:lvl3pPr eaLnBrk="0" hangingPunct="0">
              <a:defRPr sz="2400">
                <a:solidFill>
                  <a:schemeClr val="tx1"/>
                </a:solidFill>
                <a:latin typeface="Verdana" charset="0"/>
                <a:ea typeface="ＭＳ Ｐゴシック" charset="0"/>
                <a:cs typeface="ＭＳ Ｐゴシック" charset="0"/>
              </a:defRPr>
            </a:lvl3pPr>
            <a:lvl4pPr eaLnBrk="0" hangingPunct="0">
              <a:defRPr sz="2400">
                <a:solidFill>
                  <a:schemeClr val="tx1"/>
                </a:solidFill>
                <a:latin typeface="Verdana" charset="0"/>
                <a:ea typeface="ＭＳ Ｐゴシック" charset="0"/>
                <a:cs typeface="ＭＳ Ｐゴシック" charset="0"/>
              </a:defRPr>
            </a:lvl4pPr>
            <a:lvl5pPr eaLnBrk="0" hangingPunct="0">
              <a:defRPr sz="2400">
                <a:solidFill>
                  <a:schemeClr val="tx1"/>
                </a:solidFill>
                <a:latin typeface="Verdana"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9pPr>
          </a:lstStyle>
          <a:p>
            <a:pPr eaLnBrk="1" hangingPunct="1">
              <a:spcBef>
                <a:spcPct val="20000"/>
              </a:spcBef>
              <a:buClr>
                <a:schemeClr val="tx1"/>
              </a:buClr>
            </a:pPr>
            <a:r>
              <a:rPr lang="en-AU" sz="2200" b="1" i="1" dirty="0" err="1">
                <a:solidFill>
                  <a:srgbClr val="0000FF"/>
                </a:solidFill>
                <a:latin typeface="Candara"/>
                <a:cs typeface="Candara"/>
              </a:rPr>
              <a:t>Subgraph</a:t>
            </a:r>
            <a:r>
              <a:rPr lang="en-AU" sz="2200" b="1" i="1" dirty="0">
                <a:solidFill>
                  <a:srgbClr val="0000FF"/>
                </a:solidFill>
                <a:latin typeface="Candara"/>
                <a:cs typeface="Candara"/>
              </a:rPr>
              <a:t> Distance</a:t>
            </a:r>
            <a:r>
              <a:rPr lang="en-AU" sz="2200" i="1" dirty="0">
                <a:latin typeface="Candara"/>
                <a:cs typeface="Candara"/>
              </a:rPr>
              <a:t>: Given a query graph q and a </a:t>
            </a:r>
            <a:r>
              <a:rPr lang="en-AU" sz="2200" i="1" dirty="0" smtClean="0">
                <a:latin typeface="Candara"/>
                <a:cs typeface="Candara"/>
              </a:rPr>
              <a:t>database </a:t>
            </a:r>
            <a:r>
              <a:rPr lang="en-AU" sz="2200" i="1" dirty="0">
                <a:latin typeface="Candara"/>
                <a:cs typeface="Candara"/>
              </a:rPr>
              <a:t>graph g, the </a:t>
            </a:r>
            <a:r>
              <a:rPr lang="en-AU" sz="2200" i="1" dirty="0" err="1">
                <a:latin typeface="Candara"/>
                <a:cs typeface="Candara"/>
              </a:rPr>
              <a:t>Subgraph</a:t>
            </a:r>
            <a:r>
              <a:rPr lang="en-AU" sz="2200" i="1" dirty="0">
                <a:latin typeface="Candara"/>
                <a:cs typeface="Candara"/>
              </a:rPr>
              <a:t> Distance is defined as, </a:t>
            </a:r>
          </a:p>
          <a:p>
            <a:pPr algn="ctr" eaLnBrk="1" hangingPunct="1">
              <a:spcBef>
                <a:spcPct val="20000"/>
              </a:spcBef>
              <a:buClr>
                <a:schemeClr val="tx1"/>
              </a:buClr>
            </a:pPr>
            <a:r>
              <a:rPr lang="en-AU" sz="2200" i="1" dirty="0" err="1">
                <a:solidFill>
                  <a:srgbClr val="0000FF"/>
                </a:solidFill>
                <a:latin typeface="Candara"/>
                <a:cs typeface="Candara"/>
              </a:rPr>
              <a:t>dist</a:t>
            </a:r>
            <a:r>
              <a:rPr lang="en-AU" sz="2200" i="1" dirty="0">
                <a:solidFill>
                  <a:srgbClr val="0000FF"/>
                </a:solidFill>
                <a:latin typeface="Candara"/>
                <a:cs typeface="Candara"/>
              </a:rPr>
              <a:t>(q, g) = |q| − |</a:t>
            </a:r>
            <a:r>
              <a:rPr lang="en-AU" sz="2200" i="1" dirty="0" err="1">
                <a:solidFill>
                  <a:srgbClr val="0000FF"/>
                </a:solidFill>
                <a:latin typeface="Candara"/>
                <a:cs typeface="Candara"/>
              </a:rPr>
              <a:t>mccs</a:t>
            </a:r>
            <a:r>
              <a:rPr lang="en-AU" sz="2200" i="1" dirty="0">
                <a:solidFill>
                  <a:srgbClr val="0000FF"/>
                </a:solidFill>
                <a:latin typeface="Candara"/>
                <a:cs typeface="Candara"/>
              </a:rPr>
              <a:t>(q, g)|</a:t>
            </a:r>
          </a:p>
          <a:p>
            <a:pPr eaLnBrk="1" hangingPunct="1">
              <a:spcBef>
                <a:spcPct val="20000"/>
              </a:spcBef>
              <a:buClr>
                <a:schemeClr val="tx1"/>
              </a:buClr>
            </a:pPr>
            <a:r>
              <a:rPr lang="en-AU" sz="2200" i="1" dirty="0">
                <a:latin typeface="Candara"/>
                <a:cs typeface="Candara"/>
              </a:rPr>
              <a:t>The graph size is defined as the number of edges. </a:t>
            </a:r>
          </a:p>
          <a:p>
            <a:pPr eaLnBrk="1" hangingPunct="1">
              <a:spcBef>
                <a:spcPct val="20000"/>
              </a:spcBef>
              <a:buClr>
                <a:schemeClr val="tx1"/>
              </a:buClr>
            </a:pPr>
            <a:r>
              <a:rPr lang="en-AU" sz="2200" dirty="0">
                <a:latin typeface="Candara"/>
                <a:cs typeface="Candara"/>
              </a:rPr>
              <a:t>(# of missing edges from the query)</a:t>
            </a:r>
          </a:p>
          <a:p>
            <a:pPr eaLnBrk="1" hangingPunct="1">
              <a:spcBef>
                <a:spcPct val="20000"/>
              </a:spcBef>
              <a:buClr>
                <a:schemeClr val="tx1"/>
              </a:buClr>
            </a:pPr>
            <a:endParaRPr lang="en-AU" sz="2200" i="1" dirty="0">
              <a:latin typeface="Candara"/>
              <a:cs typeface="Candara"/>
            </a:endParaRPr>
          </a:p>
        </p:txBody>
      </p:sp>
      <p:graphicFrame>
        <p:nvGraphicFramePr>
          <p:cNvPr id="35843" name="Object 3"/>
          <p:cNvGraphicFramePr>
            <a:graphicFrameLocks noChangeAspect="1"/>
          </p:cNvGraphicFramePr>
          <p:nvPr>
            <p:extLst>
              <p:ext uri="{D42A27DB-BD31-4B8C-83A1-F6EECF244321}">
                <p14:modId xmlns:p14="http://schemas.microsoft.com/office/powerpoint/2010/main" val="2513269576"/>
              </p:ext>
            </p:extLst>
          </p:nvPr>
        </p:nvGraphicFramePr>
        <p:xfrm>
          <a:off x="5868144" y="5085184"/>
          <a:ext cx="298450" cy="298450"/>
        </p:xfrm>
        <a:graphic>
          <a:graphicData uri="http://schemas.openxmlformats.org/presentationml/2006/ole">
            <mc:AlternateContent xmlns:mc="http://schemas.openxmlformats.org/markup-compatibility/2006">
              <mc:Choice xmlns:v="urn:schemas-microsoft-com:vml" Requires="v">
                <p:oleObj spid="_x0000_s7471" name="公式" r:id="rId6" imgW="139680" imgH="139680" progId="Equation.3">
                  <p:embed/>
                </p:oleObj>
              </mc:Choice>
              <mc:Fallback>
                <p:oleObj name="公式" r:id="rId6" imgW="139680" imgH="1396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5085184"/>
                        <a:ext cx="298450"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2"/>
          <p:cNvGraphicFramePr>
            <a:graphicFrameLocks noChangeAspect="1"/>
          </p:cNvGraphicFramePr>
          <p:nvPr>
            <p:extLst>
              <p:ext uri="{D42A27DB-BD31-4B8C-83A1-F6EECF244321}">
                <p14:modId xmlns:p14="http://schemas.microsoft.com/office/powerpoint/2010/main" val="3275767752"/>
              </p:ext>
            </p:extLst>
          </p:nvPr>
        </p:nvGraphicFramePr>
        <p:xfrm>
          <a:off x="2473350" y="5290790"/>
          <a:ext cx="298450" cy="298450"/>
        </p:xfrm>
        <a:graphic>
          <a:graphicData uri="http://schemas.openxmlformats.org/presentationml/2006/ole">
            <mc:AlternateContent xmlns:mc="http://schemas.openxmlformats.org/markup-compatibility/2006">
              <mc:Choice xmlns:v="urn:schemas-microsoft-com:vml" Requires="v">
                <p:oleObj spid="_x0000_s7472" name="公式" r:id="rId7" imgW="139680" imgH="139680" progId="Equation.3">
                  <p:embed/>
                </p:oleObj>
              </mc:Choice>
              <mc:Fallback>
                <p:oleObj name="公式" r:id="rId7" imgW="139680" imgH="1396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3350" y="5290790"/>
                        <a:ext cx="298450"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8503855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
          <p:cNvSpPr>
            <a:spLocks noGrp="1"/>
          </p:cNvSpPr>
          <p:nvPr>
            <p:ph type="title"/>
          </p:nvPr>
        </p:nvSpPr>
        <p:spPr>
          <a:xfrm>
            <a:off x="467544" y="-571500"/>
            <a:ext cx="8229600" cy="1696244"/>
          </a:xfrm>
        </p:spPr>
        <p:txBody>
          <a:bodyPr>
            <a:normAutofit fontScale="90000"/>
          </a:bodyPr>
          <a:lstStyle/>
          <a:p>
            <a:r>
              <a:rPr lang="en-AU" dirty="0">
                <a:latin typeface="Garamond" charset="0"/>
              </a:rPr>
              <a:t/>
            </a:r>
            <a:br>
              <a:rPr lang="en-AU" dirty="0">
                <a:latin typeface="Garamond" charset="0"/>
              </a:rPr>
            </a:br>
            <a:r>
              <a:rPr lang="en-US" altLang="zh-CN" sz="5400" dirty="0" err="1">
                <a:latin typeface="Candara"/>
                <a:ea typeface="宋体" charset="0"/>
                <a:cs typeface="Candara"/>
              </a:rPr>
              <a:t>Subgraph</a:t>
            </a:r>
            <a:r>
              <a:rPr lang="en-US" altLang="zh-CN" sz="5400" dirty="0">
                <a:latin typeface="Candara"/>
                <a:ea typeface="宋体" charset="0"/>
                <a:cs typeface="Candara"/>
              </a:rPr>
              <a:t> Similarity Search</a:t>
            </a:r>
            <a:br>
              <a:rPr lang="en-US" altLang="zh-CN" sz="5400" dirty="0">
                <a:latin typeface="Candara"/>
                <a:ea typeface="宋体" charset="0"/>
                <a:cs typeface="Candara"/>
              </a:rPr>
            </a:br>
            <a:r>
              <a:rPr kumimoji="1" lang="fr-FR" altLang="zh-CN" sz="2200" dirty="0" err="1">
                <a:latin typeface="Candara"/>
                <a:cs typeface="Candara"/>
              </a:rPr>
              <a:t>Grafil</a:t>
            </a:r>
            <a:r>
              <a:rPr kumimoji="1" lang="fr-FR" altLang="zh-CN" sz="2200" dirty="0">
                <a:latin typeface="Candara"/>
                <a:cs typeface="Candara"/>
              </a:rPr>
              <a:t>+, Shang et al.</a:t>
            </a:r>
            <a:r>
              <a:rPr kumimoji="1" lang="zh-CN" altLang="zh-CN" sz="2200" dirty="0">
                <a:latin typeface="Candara"/>
                <a:cs typeface="Candara"/>
              </a:rPr>
              <a:t> </a:t>
            </a:r>
            <a:r>
              <a:rPr kumimoji="1" lang="fr-FR" altLang="zh-CN" sz="2200" dirty="0">
                <a:latin typeface="Candara"/>
                <a:cs typeface="Candara"/>
              </a:rPr>
              <a:t>SIGMOD ’</a:t>
            </a:r>
            <a:r>
              <a:rPr kumimoji="1" lang="fr-FR" altLang="zh-CN" sz="2200" dirty="0" smtClean="0">
                <a:latin typeface="Candara"/>
                <a:cs typeface="Candara"/>
              </a:rPr>
              <a:t>10</a:t>
            </a:r>
            <a:endParaRPr lang="en-AU" sz="2200" dirty="0">
              <a:latin typeface="Garamond" charset="0"/>
            </a:endParaRPr>
          </a:p>
        </p:txBody>
      </p:sp>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1625"/>
            <a:ext cx="86836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91634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ChangeArrowheads="1"/>
          </p:cNvSpPr>
          <p:nvPr/>
        </p:nvSpPr>
        <p:spPr bwMode="auto">
          <a:xfrm>
            <a:off x="428625" y="1643063"/>
            <a:ext cx="84296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dirty="0">
                <a:latin typeface="Candara"/>
                <a:cs typeface="Candara"/>
              </a:rPr>
              <a:t>Theorem. </a:t>
            </a:r>
            <a:r>
              <a:rPr lang="en-US" altLang="zh-CN" sz="2000" dirty="0">
                <a:latin typeface="Candara"/>
                <a:cs typeface="Candara"/>
              </a:rPr>
              <a:t>Given three graphs g</a:t>
            </a:r>
            <a:r>
              <a:rPr lang="en-US" altLang="zh-CN" sz="2000" baseline="-25000" dirty="0">
                <a:latin typeface="Candara"/>
                <a:cs typeface="Candara"/>
              </a:rPr>
              <a:t>1</a:t>
            </a:r>
            <a:r>
              <a:rPr lang="en-US" altLang="zh-CN" sz="2000" dirty="0">
                <a:latin typeface="Candara"/>
                <a:cs typeface="Candara"/>
              </a:rPr>
              <a:t>, g</a:t>
            </a:r>
            <a:r>
              <a:rPr lang="en-US" altLang="zh-CN" sz="2000" baseline="-25000" dirty="0">
                <a:latin typeface="Candara"/>
                <a:cs typeface="Candara"/>
              </a:rPr>
              <a:t>2</a:t>
            </a:r>
            <a:r>
              <a:rPr lang="en-US" altLang="zh-CN" sz="2000" dirty="0">
                <a:latin typeface="Candara"/>
                <a:cs typeface="Candara"/>
              </a:rPr>
              <a:t>, and g</a:t>
            </a:r>
            <a:r>
              <a:rPr lang="en-US" altLang="zh-CN" sz="2000" baseline="-25000" dirty="0">
                <a:latin typeface="Candara"/>
                <a:cs typeface="Candara"/>
              </a:rPr>
              <a:t>3</a:t>
            </a:r>
            <a:r>
              <a:rPr lang="en-US" altLang="zh-CN" sz="2000" dirty="0">
                <a:latin typeface="Candara"/>
                <a:cs typeface="Candara"/>
              </a:rPr>
              <a:t>, if the connectivity of </a:t>
            </a:r>
            <a:r>
              <a:rPr lang="en-US" altLang="zh-CN" sz="2000" dirty="0" err="1">
                <a:latin typeface="Candara"/>
                <a:cs typeface="Candara"/>
              </a:rPr>
              <a:t>mccs</a:t>
            </a:r>
            <a:r>
              <a:rPr lang="en-US" altLang="zh-CN" sz="2000" dirty="0">
                <a:latin typeface="Candara"/>
                <a:cs typeface="Candara"/>
              </a:rPr>
              <a:t>(g</a:t>
            </a:r>
            <a:r>
              <a:rPr lang="en-US" altLang="zh-CN" sz="2000" baseline="-25000" dirty="0">
                <a:latin typeface="Candara"/>
                <a:cs typeface="Candara"/>
              </a:rPr>
              <a:t>1</a:t>
            </a:r>
            <a:r>
              <a:rPr lang="en-US" altLang="zh-CN" sz="2000" dirty="0">
                <a:latin typeface="Candara"/>
                <a:cs typeface="Candara"/>
              </a:rPr>
              <a:t>, g</a:t>
            </a:r>
            <a:r>
              <a:rPr lang="en-US" altLang="zh-CN" sz="2000" baseline="-25000" dirty="0">
                <a:latin typeface="Candara"/>
                <a:cs typeface="Candara"/>
              </a:rPr>
              <a:t>2</a:t>
            </a:r>
            <a:r>
              <a:rPr lang="en-US" altLang="zh-CN" sz="2000" dirty="0">
                <a:latin typeface="Candara"/>
                <a:cs typeface="Candara"/>
              </a:rPr>
              <a:t>) dominates  g</a:t>
            </a:r>
            <a:r>
              <a:rPr lang="en-US" altLang="zh-CN" sz="2000" baseline="-25000" dirty="0">
                <a:latin typeface="Candara"/>
                <a:cs typeface="Candara"/>
              </a:rPr>
              <a:t>2</a:t>
            </a:r>
            <a:r>
              <a:rPr lang="en-US" altLang="zh-CN" sz="2000" dirty="0">
                <a:latin typeface="Candara"/>
                <a:cs typeface="Candara"/>
              </a:rPr>
              <a:t> or the connectivity of </a:t>
            </a:r>
            <a:r>
              <a:rPr lang="en-US" altLang="zh-CN" sz="2000" dirty="0" err="1">
                <a:latin typeface="Candara"/>
                <a:cs typeface="Candara"/>
              </a:rPr>
              <a:t>mccs</a:t>
            </a:r>
            <a:r>
              <a:rPr lang="en-US" altLang="zh-CN" sz="2000" dirty="0">
                <a:latin typeface="Candara"/>
                <a:cs typeface="Candara"/>
              </a:rPr>
              <a:t>(g</a:t>
            </a:r>
            <a:r>
              <a:rPr lang="en-US" altLang="zh-CN" sz="2000" baseline="-25000" dirty="0">
                <a:latin typeface="Candara"/>
                <a:cs typeface="Candara"/>
              </a:rPr>
              <a:t>3</a:t>
            </a:r>
            <a:r>
              <a:rPr lang="en-US" altLang="zh-CN" sz="2000" dirty="0">
                <a:latin typeface="Candara"/>
                <a:cs typeface="Candara"/>
              </a:rPr>
              <a:t>, g</a:t>
            </a:r>
            <a:r>
              <a:rPr lang="en-US" altLang="zh-CN" sz="2000" baseline="-25000" dirty="0">
                <a:latin typeface="Candara"/>
                <a:cs typeface="Candara"/>
              </a:rPr>
              <a:t>2</a:t>
            </a:r>
            <a:r>
              <a:rPr lang="en-US" altLang="zh-CN" sz="2000" dirty="0">
                <a:latin typeface="Candara"/>
                <a:cs typeface="Candara"/>
              </a:rPr>
              <a:t>) dominates g</a:t>
            </a:r>
            <a:r>
              <a:rPr lang="en-US" altLang="zh-CN" sz="2000" baseline="-25000" dirty="0">
                <a:latin typeface="Candara"/>
                <a:cs typeface="Candara"/>
              </a:rPr>
              <a:t>2</a:t>
            </a:r>
            <a:r>
              <a:rPr lang="en-US" altLang="zh-CN" sz="2000" dirty="0">
                <a:latin typeface="Candara"/>
                <a:cs typeface="Candara"/>
              </a:rPr>
              <a:t>, then </a:t>
            </a:r>
            <a:r>
              <a:rPr lang="en-US" altLang="zh-CN" sz="2000" dirty="0" err="1">
                <a:latin typeface="Candara"/>
                <a:cs typeface="Candara"/>
              </a:rPr>
              <a:t>dist</a:t>
            </a:r>
            <a:r>
              <a:rPr lang="en-US" altLang="zh-CN" sz="2000" dirty="0">
                <a:latin typeface="Candara"/>
                <a:cs typeface="Candara"/>
              </a:rPr>
              <a:t>(g</a:t>
            </a:r>
            <a:r>
              <a:rPr lang="en-US" altLang="zh-CN" sz="2000" baseline="-25000" dirty="0">
                <a:latin typeface="Candara"/>
                <a:cs typeface="Candara"/>
              </a:rPr>
              <a:t>1</a:t>
            </a:r>
            <a:r>
              <a:rPr lang="en-US" altLang="zh-CN" sz="2000" dirty="0">
                <a:latin typeface="Candara"/>
                <a:cs typeface="Candara"/>
              </a:rPr>
              <a:t>, g</a:t>
            </a:r>
            <a:r>
              <a:rPr lang="en-US" altLang="zh-CN" sz="2000" baseline="-25000" dirty="0">
                <a:latin typeface="Candara"/>
                <a:cs typeface="Candara"/>
              </a:rPr>
              <a:t>3</a:t>
            </a:r>
            <a:r>
              <a:rPr lang="en-US" altLang="zh-CN" sz="2000" dirty="0">
                <a:latin typeface="Candara"/>
                <a:cs typeface="Candara"/>
              </a:rPr>
              <a:t>) ≤ </a:t>
            </a:r>
            <a:r>
              <a:rPr lang="en-US" altLang="zh-CN" sz="2000" dirty="0" err="1">
                <a:latin typeface="Candara"/>
                <a:cs typeface="Candara"/>
              </a:rPr>
              <a:t>dist</a:t>
            </a:r>
            <a:r>
              <a:rPr lang="en-US" altLang="zh-CN" sz="2000" dirty="0">
                <a:latin typeface="Candara"/>
                <a:cs typeface="Candara"/>
              </a:rPr>
              <a:t>(g</a:t>
            </a:r>
            <a:r>
              <a:rPr lang="en-US" altLang="zh-CN" sz="2000" baseline="-25000" dirty="0">
                <a:latin typeface="Candara"/>
                <a:cs typeface="Candara"/>
              </a:rPr>
              <a:t>1</a:t>
            </a:r>
            <a:r>
              <a:rPr lang="en-US" altLang="zh-CN" sz="2000" dirty="0">
                <a:latin typeface="Candara"/>
                <a:cs typeface="Candara"/>
              </a:rPr>
              <a:t>, g</a:t>
            </a:r>
            <a:r>
              <a:rPr lang="en-US" altLang="zh-CN" sz="2000" baseline="-25000" dirty="0">
                <a:latin typeface="Candara"/>
                <a:cs typeface="Candara"/>
              </a:rPr>
              <a:t>2</a:t>
            </a:r>
            <a:r>
              <a:rPr lang="en-US" altLang="zh-CN" sz="2000" dirty="0">
                <a:latin typeface="Candara"/>
                <a:cs typeface="Candara"/>
              </a:rPr>
              <a:t>) + </a:t>
            </a:r>
            <a:r>
              <a:rPr lang="en-US" altLang="zh-CN" sz="2000" dirty="0" err="1">
                <a:latin typeface="Candara"/>
                <a:cs typeface="Candara"/>
              </a:rPr>
              <a:t>dist</a:t>
            </a:r>
            <a:r>
              <a:rPr lang="en-US" altLang="zh-CN" sz="2000" dirty="0">
                <a:latin typeface="Candara"/>
                <a:cs typeface="Candara"/>
              </a:rPr>
              <a:t>(g</a:t>
            </a:r>
            <a:r>
              <a:rPr lang="en-US" altLang="zh-CN" sz="2000" baseline="-25000" dirty="0">
                <a:latin typeface="Candara"/>
                <a:cs typeface="Candara"/>
              </a:rPr>
              <a:t>2</a:t>
            </a:r>
            <a:r>
              <a:rPr lang="en-US" altLang="zh-CN" sz="2000" dirty="0">
                <a:latin typeface="Candara"/>
                <a:cs typeface="Candara"/>
              </a:rPr>
              <a:t>, g</a:t>
            </a:r>
            <a:r>
              <a:rPr lang="en-US" altLang="zh-CN" sz="2000" baseline="-25000" dirty="0">
                <a:latin typeface="Candara"/>
                <a:cs typeface="Candara"/>
              </a:rPr>
              <a:t>3</a:t>
            </a:r>
            <a:r>
              <a:rPr lang="en-US" altLang="zh-CN" sz="2000" dirty="0">
                <a:latin typeface="Candara"/>
                <a:cs typeface="Candara"/>
              </a:rPr>
              <a:t>).</a:t>
            </a:r>
          </a:p>
        </p:txBody>
      </p:sp>
      <p:sp>
        <p:nvSpPr>
          <p:cNvPr id="61443" name="Title 1"/>
          <p:cNvSpPr>
            <a:spLocks noGrp="1"/>
          </p:cNvSpPr>
          <p:nvPr>
            <p:ph type="title"/>
          </p:nvPr>
        </p:nvSpPr>
        <p:spPr/>
        <p:txBody>
          <a:bodyPr>
            <a:normAutofit/>
          </a:bodyPr>
          <a:lstStyle/>
          <a:p>
            <a:r>
              <a:rPr lang="en-US" altLang="zh-CN" sz="4000" dirty="0" err="1">
                <a:latin typeface="Candara"/>
                <a:ea typeface="宋体" charset="0"/>
                <a:cs typeface="Candara"/>
              </a:rPr>
              <a:t>Subgraph</a:t>
            </a:r>
            <a:r>
              <a:rPr lang="en-US" altLang="zh-CN" sz="4000" dirty="0">
                <a:latin typeface="Candara"/>
                <a:ea typeface="宋体" charset="0"/>
                <a:cs typeface="Candara"/>
              </a:rPr>
              <a:t> similarity search</a:t>
            </a:r>
            <a:r>
              <a:rPr lang="en-US" altLang="zh-CN" sz="7200" dirty="0">
                <a:latin typeface="Candara"/>
                <a:ea typeface="宋体" charset="0"/>
                <a:cs typeface="Candara"/>
              </a:rPr>
              <a:t/>
            </a:r>
            <a:br>
              <a:rPr lang="en-US" altLang="zh-CN" sz="7200" dirty="0">
                <a:latin typeface="Candara"/>
                <a:ea typeface="宋体" charset="0"/>
                <a:cs typeface="Candara"/>
              </a:rPr>
            </a:br>
            <a:r>
              <a:rPr kumimoji="1" lang="fr-FR" altLang="zh-CN" sz="2000" dirty="0" err="1">
                <a:latin typeface="Candara"/>
                <a:cs typeface="Candara"/>
              </a:rPr>
              <a:t>Grafil</a:t>
            </a:r>
            <a:r>
              <a:rPr kumimoji="1" lang="fr-FR" altLang="zh-CN" sz="2000" dirty="0">
                <a:latin typeface="Candara"/>
                <a:cs typeface="Candara"/>
              </a:rPr>
              <a:t>+, Shang et al.</a:t>
            </a:r>
            <a:r>
              <a:rPr kumimoji="1" lang="zh-CN" altLang="zh-CN" sz="2000" dirty="0">
                <a:latin typeface="Candara"/>
                <a:cs typeface="Candara"/>
              </a:rPr>
              <a:t> </a:t>
            </a:r>
            <a:r>
              <a:rPr kumimoji="1" lang="fr-FR" altLang="zh-CN" sz="2000" dirty="0">
                <a:latin typeface="Candara"/>
                <a:cs typeface="Candara"/>
              </a:rPr>
              <a:t>SIGMOD ’10</a:t>
            </a:r>
            <a:endParaRPr lang="zh-CN" altLang="en-US" sz="2000" dirty="0"/>
          </a:p>
        </p:txBody>
      </p:sp>
      <p:pic>
        <p:nvPicPr>
          <p:cNvPr id="614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4572000"/>
            <a:ext cx="16859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9525" y="4643438"/>
            <a:ext cx="16097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9438" y="4643438"/>
            <a:ext cx="13525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TextBox 11"/>
          <p:cNvSpPr txBox="1">
            <a:spLocks noChangeArrowheads="1"/>
          </p:cNvSpPr>
          <p:nvPr/>
        </p:nvSpPr>
        <p:spPr bwMode="auto">
          <a:xfrm>
            <a:off x="642938" y="6053226"/>
            <a:ext cx="8143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37931725" indent="-37474525" eaLnBrk="0" hangingPunct="0">
              <a:defRPr sz="2400">
                <a:solidFill>
                  <a:schemeClr val="tx1"/>
                </a:solidFill>
                <a:latin typeface="Verdana" charset="0"/>
                <a:ea typeface="ＭＳ Ｐゴシック" charset="0"/>
                <a:cs typeface="ＭＳ Ｐゴシック" charset="0"/>
              </a:defRPr>
            </a:lvl2pPr>
            <a:lvl3pPr eaLnBrk="0" hangingPunct="0">
              <a:defRPr sz="2400">
                <a:solidFill>
                  <a:schemeClr val="tx1"/>
                </a:solidFill>
                <a:latin typeface="Verdana" charset="0"/>
                <a:ea typeface="ＭＳ Ｐゴシック" charset="0"/>
                <a:cs typeface="ＭＳ Ｐゴシック" charset="0"/>
              </a:defRPr>
            </a:lvl3pPr>
            <a:lvl4pPr eaLnBrk="0" hangingPunct="0">
              <a:defRPr sz="2400">
                <a:solidFill>
                  <a:schemeClr val="tx1"/>
                </a:solidFill>
                <a:latin typeface="Verdana" charset="0"/>
                <a:ea typeface="ＭＳ Ｐゴシック" charset="0"/>
                <a:cs typeface="ＭＳ Ｐゴシック" charset="0"/>
              </a:defRPr>
            </a:lvl4pPr>
            <a:lvl5pPr eaLnBrk="0" hangingPunct="0">
              <a:defRPr sz="2400">
                <a:solidFill>
                  <a:schemeClr val="tx1"/>
                </a:solidFill>
                <a:latin typeface="Verdana"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9pPr>
          </a:lstStyle>
          <a:p>
            <a:pPr eaLnBrk="1" hangingPunct="1"/>
            <a:r>
              <a:rPr lang="en-AU" sz="2000" dirty="0">
                <a:solidFill>
                  <a:srgbClr val="C00000"/>
                </a:solidFill>
                <a:latin typeface="Candara"/>
                <a:cs typeface="Candara"/>
              </a:rPr>
              <a:t>g</a:t>
            </a:r>
            <a:r>
              <a:rPr lang="en-AU" sz="2000" baseline="-25000" dirty="0">
                <a:solidFill>
                  <a:srgbClr val="C00000"/>
                </a:solidFill>
                <a:latin typeface="Candara"/>
                <a:cs typeface="Candara"/>
              </a:rPr>
              <a:t>1</a:t>
            </a:r>
            <a:r>
              <a:rPr lang="en-AU" sz="2000" dirty="0">
                <a:solidFill>
                  <a:srgbClr val="C00000"/>
                </a:solidFill>
                <a:latin typeface="Candara"/>
                <a:cs typeface="Candara"/>
              </a:rPr>
              <a:t>=Query                    g</a:t>
            </a:r>
            <a:r>
              <a:rPr lang="en-AU" sz="2000" baseline="-25000" dirty="0">
                <a:solidFill>
                  <a:srgbClr val="C00000"/>
                </a:solidFill>
                <a:latin typeface="Candara"/>
                <a:cs typeface="Candara"/>
              </a:rPr>
              <a:t>2</a:t>
            </a:r>
            <a:r>
              <a:rPr lang="en-AU" sz="2000" dirty="0">
                <a:solidFill>
                  <a:srgbClr val="C00000"/>
                </a:solidFill>
                <a:latin typeface="Candara"/>
                <a:cs typeface="Candara"/>
              </a:rPr>
              <a:t>=Feature(Index)                 g</a:t>
            </a:r>
            <a:r>
              <a:rPr lang="en-AU" sz="2000" baseline="-25000" dirty="0">
                <a:solidFill>
                  <a:srgbClr val="C00000"/>
                </a:solidFill>
                <a:latin typeface="Candara"/>
                <a:cs typeface="Candara"/>
              </a:rPr>
              <a:t>3</a:t>
            </a:r>
            <a:r>
              <a:rPr lang="en-AU" sz="2000" dirty="0">
                <a:solidFill>
                  <a:srgbClr val="C00000"/>
                </a:solidFill>
                <a:latin typeface="Candara"/>
                <a:cs typeface="Candara"/>
              </a:rPr>
              <a:t>=Data     </a:t>
            </a:r>
          </a:p>
        </p:txBody>
      </p:sp>
      <p:pic>
        <p:nvPicPr>
          <p:cNvPr id="614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2786063"/>
            <a:ext cx="16859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088" y="2933700"/>
            <a:ext cx="16097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3700" y="2871788"/>
            <a:ext cx="19716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8950" y="4714875"/>
            <a:ext cx="11461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9250" y="3000375"/>
            <a:ext cx="132873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1688" y="2928938"/>
            <a:ext cx="13493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4"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3125" y="4643438"/>
            <a:ext cx="1357313"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5" name="Rectangle 21"/>
          <p:cNvSpPr>
            <a:spLocks noChangeArrowheads="1"/>
          </p:cNvSpPr>
          <p:nvPr/>
        </p:nvSpPr>
        <p:spPr bwMode="auto">
          <a:xfrm>
            <a:off x="428625" y="2559050"/>
            <a:ext cx="8429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AU" sz="2000" b="1" dirty="0">
                <a:solidFill>
                  <a:srgbClr val="0000FF"/>
                </a:solidFill>
                <a:latin typeface="Candara"/>
                <a:cs typeface="Candara"/>
              </a:rPr>
              <a:t>Example 1</a:t>
            </a:r>
            <a:endParaRPr lang="en-US" altLang="zh-CN" sz="2000" dirty="0">
              <a:solidFill>
                <a:srgbClr val="0000FF"/>
              </a:solidFill>
              <a:latin typeface="Candara"/>
              <a:cs typeface="Candara"/>
            </a:endParaRPr>
          </a:p>
        </p:txBody>
      </p:sp>
      <p:sp>
        <p:nvSpPr>
          <p:cNvPr id="61456" name="Rectangle 22"/>
          <p:cNvSpPr>
            <a:spLocks noChangeArrowheads="1"/>
          </p:cNvSpPr>
          <p:nvPr/>
        </p:nvSpPr>
        <p:spPr bwMode="auto">
          <a:xfrm>
            <a:off x="428625" y="4286250"/>
            <a:ext cx="8429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AU" sz="2000" b="1" dirty="0">
                <a:solidFill>
                  <a:srgbClr val="0000FF"/>
                </a:solidFill>
                <a:latin typeface="Candara"/>
                <a:cs typeface="Candara"/>
              </a:rPr>
              <a:t>Example 2</a:t>
            </a:r>
            <a:endParaRPr lang="en-US" altLang="zh-CN" sz="2000" dirty="0">
              <a:solidFill>
                <a:srgbClr val="0000FF"/>
              </a:solidFill>
              <a:latin typeface="Candara"/>
              <a:cs typeface="Candara"/>
            </a:endParaRPr>
          </a:p>
        </p:txBody>
      </p:sp>
      <p:sp>
        <p:nvSpPr>
          <p:cNvPr id="61457" name="TextBox 16"/>
          <p:cNvSpPr txBox="1">
            <a:spLocks noChangeArrowheads="1"/>
          </p:cNvSpPr>
          <p:nvPr/>
        </p:nvSpPr>
        <p:spPr bwMode="auto">
          <a:xfrm>
            <a:off x="4572000" y="3857625"/>
            <a:ext cx="32861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37931725" indent="-37474525" eaLnBrk="0" hangingPunct="0">
              <a:defRPr sz="2400">
                <a:solidFill>
                  <a:schemeClr val="tx1"/>
                </a:solidFill>
                <a:latin typeface="Verdana" charset="0"/>
                <a:ea typeface="ＭＳ Ｐゴシック" charset="0"/>
                <a:cs typeface="ＭＳ Ｐゴシック" charset="0"/>
              </a:defRPr>
            </a:lvl2pPr>
            <a:lvl3pPr eaLnBrk="0" hangingPunct="0">
              <a:defRPr sz="2400">
                <a:solidFill>
                  <a:schemeClr val="tx1"/>
                </a:solidFill>
                <a:latin typeface="Verdana" charset="0"/>
                <a:ea typeface="ＭＳ Ｐゴシック" charset="0"/>
                <a:cs typeface="ＭＳ Ｐゴシック" charset="0"/>
              </a:defRPr>
            </a:lvl3pPr>
            <a:lvl4pPr eaLnBrk="0" hangingPunct="0">
              <a:defRPr sz="2400">
                <a:solidFill>
                  <a:schemeClr val="tx1"/>
                </a:solidFill>
                <a:latin typeface="Verdana" charset="0"/>
                <a:ea typeface="ＭＳ Ｐゴシック" charset="0"/>
                <a:cs typeface="ＭＳ Ｐゴシック" charset="0"/>
              </a:defRPr>
            </a:lvl4pPr>
            <a:lvl5pPr eaLnBrk="0" hangingPunct="0">
              <a:defRPr sz="2400">
                <a:solidFill>
                  <a:schemeClr val="tx1"/>
                </a:solidFill>
                <a:latin typeface="Verdana"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9pPr>
          </a:lstStyle>
          <a:p>
            <a:pPr eaLnBrk="1" hangingPunct="1"/>
            <a:r>
              <a:rPr lang="en-AU" sz="2000">
                <a:solidFill>
                  <a:srgbClr val="C00000"/>
                </a:solidFill>
                <a:latin typeface="Candara"/>
                <a:cs typeface="Candara"/>
              </a:rPr>
              <a:t>mccs(g</a:t>
            </a:r>
            <a:r>
              <a:rPr lang="en-AU" sz="2000" baseline="-25000">
                <a:solidFill>
                  <a:srgbClr val="C00000"/>
                </a:solidFill>
                <a:latin typeface="Candara"/>
                <a:cs typeface="Candara"/>
              </a:rPr>
              <a:t>2</a:t>
            </a:r>
            <a:r>
              <a:rPr lang="en-AU" sz="2000">
                <a:solidFill>
                  <a:srgbClr val="C00000"/>
                </a:solidFill>
                <a:latin typeface="Candara"/>
                <a:cs typeface="Candara"/>
              </a:rPr>
              <a:t>,g</a:t>
            </a:r>
            <a:r>
              <a:rPr lang="en-AU" sz="2000" baseline="-25000">
                <a:solidFill>
                  <a:srgbClr val="C00000"/>
                </a:solidFill>
                <a:latin typeface="Candara"/>
                <a:cs typeface="Candara"/>
              </a:rPr>
              <a:t>3</a:t>
            </a:r>
            <a:r>
              <a:rPr lang="en-AU" sz="2000">
                <a:solidFill>
                  <a:srgbClr val="C00000"/>
                </a:solidFill>
                <a:latin typeface="Candara"/>
                <a:cs typeface="Candara"/>
              </a:rPr>
              <a:t>) dominates g</a:t>
            </a:r>
            <a:r>
              <a:rPr lang="en-AU" sz="2000" baseline="-25000">
                <a:solidFill>
                  <a:srgbClr val="C00000"/>
                </a:solidFill>
                <a:latin typeface="Candara"/>
                <a:cs typeface="Candara"/>
              </a:rPr>
              <a:t>2</a:t>
            </a:r>
          </a:p>
        </p:txBody>
      </p:sp>
      <p:sp>
        <p:nvSpPr>
          <p:cNvPr id="61459" name="TextBox 23"/>
          <p:cNvSpPr txBox="1">
            <a:spLocks noChangeArrowheads="1"/>
          </p:cNvSpPr>
          <p:nvPr/>
        </p:nvSpPr>
        <p:spPr bwMode="auto">
          <a:xfrm>
            <a:off x="785813" y="3844925"/>
            <a:ext cx="42148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37931725" indent="-37474525" eaLnBrk="0" hangingPunct="0">
              <a:defRPr sz="2400">
                <a:solidFill>
                  <a:schemeClr val="tx1"/>
                </a:solidFill>
                <a:latin typeface="Verdana" charset="0"/>
                <a:ea typeface="ＭＳ Ｐゴシック" charset="0"/>
                <a:cs typeface="ＭＳ Ｐゴシック" charset="0"/>
              </a:defRPr>
            </a:lvl2pPr>
            <a:lvl3pPr eaLnBrk="0" hangingPunct="0">
              <a:defRPr sz="2400">
                <a:solidFill>
                  <a:schemeClr val="tx1"/>
                </a:solidFill>
                <a:latin typeface="Verdana" charset="0"/>
                <a:ea typeface="ＭＳ Ｐゴシック" charset="0"/>
                <a:cs typeface="ＭＳ Ｐゴシック" charset="0"/>
              </a:defRPr>
            </a:lvl3pPr>
            <a:lvl4pPr eaLnBrk="0" hangingPunct="0">
              <a:defRPr sz="2400">
                <a:solidFill>
                  <a:schemeClr val="tx1"/>
                </a:solidFill>
                <a:latin typeface="Verdana" charset="0"/>
                <a:ea typeface="ＭＳ Ｐゴシック" charset="0"/>
                <a:cs typeface="ＭＳ Ｐゴシック" charset="0"/>
              </a:defRPr>
            </a:lvl4pPr>
            <a:lvl5pPr eaLnBrk="0" hangingPunct="0">
              <a:defRPr sz="2400">
                <a:solidFill>
                  <a:schemeClr val="tx1"/>
                </a:solidFill>
                <a:latin typeface="Verdana"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9pPr>
          </a:lstStyle>
          <a:p>
            <a:pPr eaLnBrk="1" hangingPunct="1"/>
            <a:r>
              <a:rPr lang="en-AU" sz="2000">
                <a:solidFill>
                  <a:srgbClr val="C00000"/>
                </a:solidFill>
                <a:latin typeface="Candara"/>
                <a:cs typeface="Candara"/>
              </a:rPr>
              <a:t>mccs(g</a:t>
            </a:r>
            <a:r>
              <a:rPr lang="en-AU" sz="2000" baseline="-25000">
                <a:solidFill>
                  <a:srgbClr val="C00000"/>
                </a:solidFill>
                <a:latin typeface="Candara"/>
                <a:cs typeface="Candara"/>
              </a:rPr>
              <a:t>1</a:t>
            </a:r>
            <a:r>
              <a:rPr lang="en-AU" sz="2000">
                <a:solidFill>
                  <a:srgbClr val="C00000"/>
                </a:solidFill>
                <a:latin typeface="Candara"/>
                <a:cs typeface="Candara"/>
              </a:rPr>
              <a:t>,g</a:t>
            </a:r>
            <a:r>
              <a:rPr lang="en-AU" sz="2000" baseline="-25000">
                <a:solidFill>
                  <a:srgbClr val="C00000"/>
                </a:solidFill>
                <a:latin typeface="Candara"/>
                <a:cs typeface="Candara"/>
              </a:rPr>
              <a:t>2</a:t>
            </a:r>
            <a:r>
              <a:rPr lang="en-AU" sz="2000">
                <a:solidFill>
                  <a:srgbClr val="C00000"/>
                </a:solidFill>
                <a:latin typeface="Candara"/>
                <a:cs typeface="Candara"/>
              </a:rPr>
              <a:t>) not dominate g</a:t>
            </a:r>
            <a:r>
              <a:rPr lang="en-AU" sz="2000" baseline="-25000">
                <a:solidFill>
                  <a:srgbClr val="C00000"/>
                </a:solidFill>
                <a:latin typeface="Candara"/>
                <a:cs typeface="Candara"/>
              </a:rPr>
              <a:t>2</a:t>
            </a:r>
          </a:p>
        </p:txBody>
      </p:sp>
      <p:sp>
        <p:nvSpPr>
          <p:cNvPr id="61460" name="TextBox 24"/>
          <p:cNvSpPr txBox="1">
            <a:spLocks noChangeArrowheads="1"/>
          </p:cNvSpPr>
          <p:nvPr/>
        </p:nvSpPr>
        <p:spPr bwMode="auto">
          <a:xfrm>
            <a:off x="857250" y="5572125"/>
            <a:ext cx="42148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37931725" indent="-37474525" eaLnBrk="0" hangingPunct="0">
              <a:defRPr sz="2400">
                <a:solidFill>
                  <a:schemeClr val="tx1"/>
                </a:solidFill>
                <a:latin typeface="Verdana" charset="0"/>
                <a:ea typeface="ＭＳ Ｐゴシック" charset="0"/>
                <a:cs typeface="ＭＳ Ｐゴシック" charset="0"/>
              </a:defRPr>
            </a:lvl2pPr>
            <a:lvl3pPr eaLnBrk="0" hangingPunct="0">
              <a:defRPr sz="2400">
                <a:solidFill>
                  <a:schemeClr val="tx1"/>
                </a:solidFill>
                <a:latin typeface="Verdana" charset="0"/>
                <a:ea typeface="ＭＳ Ｐゴシック" charset="0"/>
                <a:cs typeface="ＭＳ Ｐゴシック" charset="0"/>
              </a:defRPr>
            </a:lvl3pPr>
            <a:lvl4pPr eaLnBrk="0" hangingPunct="0">
              <a:defRPr sz="2400">
                <a:solidFill>
                  <a:schemeClr val="tx1"/>
                </a:solidFill>
                <a:latin typeface="Verdana" charset="0"/>
                <a:ea typeface="ＭＳ Ｐゴシック" charset="0"/>
                <a:cs typeface="ＭＳ Ｐゴシック" charset="0"/>
              </a:defRPr>
            </a:lvl4pPr>
            <a:lvl5pPr eaLnBrk="0" hangingPunct="0">
              <a:defRPr sz="2400">
                <a:solidFill>
                  <a:schemeClr val="tx1"/>
                </a:solidFill>
                <a:latin typeface="Verdana"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9pPr>
          </a:lstStyle>
          <a:p>
            <a:pPr eaLnBrk="1" hangingPunct="1"/>
            <a:r>
              <a:rPr lang="en-AU" sz="2000">
                <a:solidFill>
                  <a:srgbClr val="C00000"/>
                </a:solidFill>
                <a:latin typeface="Candara"/>
                <a:cs typeface="Candara"/>
              </a:rPr>
              <a:t>mccs(g</a:t>
            </a:r>
            <a:r>
              <a:rPr lang="en-AU" sz="2000" baseline="-25000">
                <a:solidFill>
                  <a:srgbClr val="C00000"/>
                </a:solidFill>
                <a:latin typeface="Candara"/>
                <a:cs typeface="Candara"/>
              </a:rPr>
              <a:t>1</a:t>
            </a:r>
            <a:r>
              <a:rPr lang="en-AU" sz="2000">
                <a:solidFill>
                  <a:srgbClr val="C00000"/>
                </a:solidFill>
                <a:latin typeface="Candara"/>
                <a:cs typeface="Candara"/>
              </a:rPr>
              <a:t>,g</a:t>
            </a:r>
            <a:r>
              <a:rPr lang="en-AU" sz="2000" baseline="-25000">
                <a:solidFill>
                  <a:srgbClr val="C00000"/>
                </a:solidFill>
                <a:latin typeface="Candara"/>
                <a:cs typeface="Candara"/>
              </a:rPr>
              <a:t>2</a:t>
            </a:r>
            <a:r>
              <a:rPr lang="en-AU" sz="2000">
                <a:solidFill>
                  <a:srgbClr val="C00000"/>
                </a:solidFill>
                <a:latin typeface="Candara"/>
                <a:cs typeface="Candara"/>
              </a:rPr>
              <a:t>) not dominate g</a:t>
            </a:r>
            <a:r>
              <a:rPr lang="en-AU" sz="2000" baseline="-25000">
                <a:solidFill>
                  <a:srgbClr val="C00000"/>
                </a:solidFill>
                <a:latin typeface="Candara"/>
                <a:cs typeface="Candara"/>
              </a:rPr>
              <a:t>2</a:t>
            </a:r>
          </a:p>
        </p:txBody>
      </p:sp>
      <p:sp>
        <p:nvSpPr>
          <p:cNvPr id="61461" name="TextBox 25"/>
          <p:cNvSpPr txBox="1">
            <a:spLocks noChangeArrowheads="1"/>
          </p:cNvSpPr>
          <p:nvPr/>
        </p:nvSpPr>
        <p:spPr bwMode="auto">
          <a:xfrm>
            <a:off x="4857750" y="5559425"/>
            <a:ext cx="42148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37931725" indent="-37474525" eaLnBrk="0" hangingPunct="0">
              <a:defRPr sz="2400">
                <a:solidFill>
                  <a:schemeClr val="tx1"/>
                </a:solidFill>
                <a:latin typeface="Verdana" charset="0"/>
                <a:ea typeface="ＭＳ Ｐゴシック" charset="0"/>
                <a:cs typeface="ＭＳ Ｐゴシック" charset="0"/>
              </a:defRPr>
            </a:lvl2pPr>
            <a:lvl3pPr eaLnBrk="0" hangingPunct="0">
              <a:defRPr sz="2400">
                <a:solidFill>
                  <a:schemeClr val="tx1"/>
                </a:solidFill>
                <a:latin typeface="Verdana" charset="0"/>
                <a:ea typeface="ＭＳ Ｐゴシック" charset="0"/>
                <a:cs typeface="ＭＳ Ｐゴシック" charset="0"/>
              </a:defRPr>
            </a:lvl3pPr>
            <a:lvl4pPr eaLnBrk="0" hangingPunct="0">
              <a:defRPr sz="2400">
                <a:solidFill>
                  <a:schemeClr val="tx1"/>
                </a:solidFill>
                <a:latin typeface="Verdana" charset="0"/>
                <a:ea typeface="ＭＳ Ｐゴシック" charset="0"/>
                <a:cs typeface="ＭＳ Ｐゴシック" charset="0"/>
              </a:defRPr>
            </a:lvl4pPr>
            <a:lvl5pPr eaLnBrk="0" hangingPunct="0">
              <a:defRPr sz="2400">
                <a:solidFill>
                  <a:schemeClr val="tx1"/>
                </a:solidFill>
                <a:latin typeface="Verdana"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9pPr>
          </a:lstStyle>
          <a:p>
            <a:pPr eaLnBrk="1" hangingPunct="1"/>
            <a:r>
              <a:rPr lang="en-AU" sz="2000">
                <a:solidFill>
                  <a:srgbClr val="C00000"/>
                </a:solidFill>
                <a:latin typeface="Candara"/>
                <a:cs typeface="Candara"/>
              </a:rPr>
              <a:t>mccs(g</a:t>
            </a:r>
            <a:r>
              <a:rPr lang="en-AU" sz="2000" baseline="-25000">
                <a:solidFill>
                  <a:srgbClr val="C00000"/>
                </a:solidFill>
                <a:latin typeface="Candara"/>
                <a:cs typeface="Candara"/>
              </a:rPr>
              <a:t>2</a:t>
            </a:r>
            <a:r>
              <a:rPr lang="en-AU" sz="2000">
                <a:solidFill>
                  <a:srgbClr val="C00000"/>
                </a:solidFill>
                <a:latin typeface="Candara"/>
                <a:cs typeface="Candara"/>
              </a:rPr>
              <a:t>,g</a:t>
            </a:r>
            <a:r>
              <a:rPr lang="en-AU" sz="2000" baseline="-25000">
                <a:solidFill>
                  <a:srgbClr val="C00000"/>
                </a:solidFill>
                <a:latin typeface="Candara"/>
                <a:cs typeface="Candara"/>
              </a:rPr>
              <a:t>3</a:t>
            </a:r>
            <a:r>
              <a:rPr lang="en-AU" sz="2000">
                <a:solidFill>
                  <a:srgbClr val="C00000"/>
                </a:solidFill>
                <a:latin typeface="Candara"/>
                <a:cs typeface="Candara"/>
              </a:rPr>
              <a:t>) not dominate g</a:t>
            </a:r>
            <a:r>
              <a:rPr lang="en-AU" sz="2000" baseline="-25000">
                <a:solidFill>
                  <a:srgbClr val="C00000"/>
                </a:solidFill>
                <a:latin typeface="Candara"/>
                <a:cs typeface="Candara"/>
              </a:rPr>
              <a:t>2</a:t>
            </a:r>
          </a:p>
        </p:txBody>
      </p:sp>
    </p:spTree>
    <p:extLst>
      <p:ext uri="{BB962C8B-B14F-4D97-AF65-F5344CB8AC3E}">
        <p14:creationId xmlns:p14="http://schemas.microsoft.com/office/powerpoint/2010/main" val="13737698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zh-CN" dirty="0" smtClean="0"/>
              <a:t>What is a graph?</a:t>
            </a:r>
            <a:endParaRPr lang="en-US" altLang="en-US" dirty="0" smtClean="0"/>
          </a:p>
        </p:txBody>
      </p:sp>
      <p:sp>
        <p:nvSpPr>
          <p:cNvPr id="7171" name="Content Placeholder 2"/>
          <p:cNvSpPr>
            <a:spLocks noGrp="1"/>
          </p:cNvSpPr>
          <p:nvPr>
            <p:ph idx="1"/>
          </p:nvPr>
        </p:nvSpPr>
        <p:spPr>
          <a:xfrm>
            <a:off x="179512" y="1600200"/>
            <a:ext cx="8964488" cy="4525963"/>
          </a:xfrm>
        </p:spPr>
        <p:txBody>
          <a:bodyPr>
            <a:normAutofit/>
          </a:bodyPr>
          <a:lstStyle/>
          <a:p>
            <a:r>
              <a:rPr lang="en-US" altLang="en-US" dirty="0" smtClean="0">
                <a:sym typeface="Comic Sans MS" pitchFamily="66" charset="0"/>
              </a:rPr>
              <a:t>Graph  is a mathematical structure composed of </a:t>
            </a:r>
            <a:r>
              <a:rPr lang="en-US" altLang="en-US" b="1" dirty="0" smtClean="0">
                <a:solidFill>
                  <a:srgbClr val="0000FF"/>
                </a:solidFill>
                <a:sym typeface="Comic Sans MS" pitchFamily="66" charset="0"/>
              </a:rPr>
              <a:t>vertices</a:t>
            </a:r>
            <a:r>
              <a:rPr lang="en-US" altLang="en-US" b="1" dirty="0" smtClean="0">
                <a:sym typeface="Comic Sans MS" pitchFamily="66" charset="0"/>
              </a:rPr>
              <a:t> </a:t>
            </a:r>
            <a:r>
              <a:rPr lang="en-US" altLang="en-US" dirty="0" smtClean="0">
                <a:sym typeface="Comic Sans MS" pitchFamily="66" charset="0"/>
              </a:rPr>
              <a:t>connected by </a:t>
            </a:r>
            <a:r>
              <a:rPr lang="en-US" altLang="en-US" b="1" dirty="0" smtClean="0">
                <a:solidFill>
                  <a:srgbClr val="0000FF"/>
                </a:solidFill>
                <a:sym typeface="Comic Sans MS" pitchFamily="66" charset="0"/>
              </a:rPr>
              <a:t>edges</a:t>
            </a:r>
            <a:endParaRPr lang="en-US" altLang="en-US" dirty="0" smtClean="0"/>
          </a:p>
          <a:p>
            <a:r>
              <a:rPr lang="en-US" altLang="en-US" b="1" dirty="0" smtClean="0">
                <a:solidFill>
                  <a:srgbClr val="0000FF"/>
                </a:solidFill>
              </a:rPr>
              <a:t>Vertices</a:t>
            </a:r>
            <a:r>
              <a:rPr lang="en-US" altLang="en-US" dirty="0" smtClean="0"/>
              <a:t> = A collection of entities which have properties that are somehow related to each other</a:t>
            </a:r>
          </a:p>
          <a:p>
            <a:pPr lvl="1"/>
            <a:r>
              <a:rPr lang="en-US" altLang="en-US" dirty="0" smtClean="0"/>
              <a:t>e.g., people, proteins, webpages, organisms,…</a:t>
            </a:r>
          </a:p>
          <a:p>
            <a:r>
              <a:rPr lang="en-US" altLang="en-US" b="1" dirty="0" smtClean="0">
                <a:solidFill>
                  <a:srgbClr val="0000FF"/>
                </a:solidFill>
              </a:rPr>
              <a:t>Edges</a:t>
            </a:r>
            <a:r>
              <a:rPr lang="en-US" altLang="en-US" dirty="0" smtClean="0"/>
              <a:t> = Connections between vertices</a:t>
            </a:r>
          </a:p>
          <a:p>
            <a:pPr lvl="1"/>
            <a:r>
              <a:rPr lang="en-US" altLang="en-US" dirty="0" smtClean="0"/>
              <a:t>may be real and fixed (rivers),</a:t>
            </a:r>
          </a:p>
          <a:p>
            <a:pPr lvl="1"/>
            <a:r>
              <a:rPr lang="en-US" altLang="en-US" dirty="0" smtClean="0"/>
              <a:t>real and dynamic (friendships),</a:t>
            </a:r>
          </a:p>
          <a:p>
            <a:pPr lvl="1"/>
            <a:r>
              <a:rPr lang="en-US" altLang="en-US" dirty="0" smtClean="0"/>
              <a:t>abstract with physical impact (hyperlinks),</a:t>
            </a:r>
          </a:p>
          <a:p>
            <a:pPr lvl="1"/>
            <a:r>
              <a:rPr lang="en-US" altLang="en-US" dirty="0" smtClean="0"/>
              <a:t>purely abstract (semantic connections between concepts).</a:t>
            </a:r>
          </a:p>
          <a:p>
            <a:pPr lvl="1">
              <a:buNone/>
            </a:pPr>
            <a:endParaRPr lang="en-US" altLang="en-US" dirty="0" smtClean="0"/>
          </a:p>
        </p:txBody>
      </p:sp>
      <p:pic>
        <p:nvPicPr>
          <p:cNvPr id="5" name="Picture 21"/>
          <p:cNvPicPr>
            <a:picLocks noChangeArrowheads="1"/>
          </p:cNvPicPr>
          <p:nvPr/>
        </p:nvPicPr>
        <p:blipFill>
          <a:blip r:embed="rId2" cstate="print"/>
          <a:srcRect/>
          <a:stretch>
            <a:fillRect/>
          </a:stretch>
        </p:blipFill>
        <p:spPr bwMode="auto">
          <a:xfrm>
            <a:off x="6660232" y="3284984"/>
            <a:ext cx="2160240" cy="1944241"/>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0063" y="1556792"/>
            <a:ext cx="8072437" cy="5878532"/>
          </a:xfrm>
          <a:prstGeom prst="rect">
            <a:avLst/>
          </a:prstGeom>
          <a:noFill/>
          <a:ln>
            <a:noFill/>
          </a:ln>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37931725" indent="-37474525" eaLnBrk="0" hangingPunct="0">
              <a:defRPr sz="2400">
                <a:solidFill>
                  <a:schemeClr val="tx1"/>
                </a:solidFill>
                <a:latin typeface="Verdana" charset="0"/>
                <a:ea typeface="ＭＳ Ｐゴシック" charset="0"/>
                <a:cs typeface="ＭＳ Ｐゴシック" charset="0"/>
              </a:defRPr>
            </a:lvl2pPr>
            <a:lvl3pPr eaLnBrk="0" hangingPunct="0">
              <a:defRPr sz="2400">
                <a:solidFill>
                  <a:schemeClr val="tx1"/>
                </a:solidFill>
                <a:latin typeface="Verdana" charset="0"/>
                <a:ea typeface="ＭＳ Ｐゴシック" charset="0"/>
                <a:cs typeface="ＭＳ Ｐゴシック" charset="0"/>
              </a:defRPr>
            </a:lvl3pPr>
            <a:lvl4pPr eaLnBrk="0" hangingPunct="0">
              <a:defRPr sz="2400">
                <a:solidFill>
                  <a:schemeClr val="tx1"/>
                </a:solidFill>
                <a:latin typeface="Verdana" charset="0"/>
                <a:ea typeface="ＭＳ Ｐゴシック" charset="0"/>
                <a:cs typeface="ＭＳ Ｐゴシック" charset="0"/>
              </a:defRPr>
            </a:lvl4pPr>
            <a:lvl5pPr eaLnBrk="0" hangingPunct="0">
              <a:defRPr sz="2400">
                <a:solidFill>
                  <a:schemeClr val="tx1"/>
                </a:solidFill>
                <a:latin typeface="Verdana"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9pPr>
          </a:lstStyle>
          <a:p>
            <a:pPr eaLnBrk="1" hangingPunct="1"/>
            <a:r>
              <a:rPr lang="en-AU" sz="2000" dirty="0" err="1">
                <a:solidFill>
                  <a:srgbClr val="C00000"/>
                </a:solidFill>
                <a:latin typeface="Candara"/>
                <a:cs typeface="Candara"/>
              </a:rPr>
              <a:t>dist</a:t>
            </a:r>
            <a:r>
              <a:rPr lang="en-AU" sz="2000" dirty="0">
                <a:solidFill>
                  <a:srgbClr val="C00000"/>
                </a:solidFill>
                <a:latin typeface="Candara"/>
                <a:cs typeface="Candara"/>
              </a:rPr>
              <a:t>(Q,F)+</a:t>
            </a:r>
            <a:r>
              <a:rPr lang="en-AU" sz="2000" dirty="0" err="1">
                <a:solidFill>
                  <a:srgbClr val="C00000"/>
                </a:solidFill>
                <a:latin typeface="Candara"/>
                <a:cs typeface="Candara"/>
              </a:rPr>
              <a:t>dist</a:t>
            </a:r>
            <a:r>
              <a:rPr lang="en-AU" sz="2000" dirty="0">
                <a:solidFill>
                  <a:srgbClr val="C00000"/>
                </a:solidFill>
                <a:latin typeface="Candara"/>
                <a:cs typeface="Candara"/>
              </a:rPr>
              <a:t>(F,D) ≥ </a:t>
            </a:r>
            <a:r>
              <a:rPr lang="en-AU" sz="2000" dirty="0" err="1">
                <a:solidFill>
                  <a:srgbClr val="C00000"/>
                </a:solidFill>
                <a:latin typeface="Candara"/>
                <a:cs typeface="Candara"/>
              </a:rPr>
              <a:t>dist</a:t>
            </a:r>
            <a:r>
              <a:rPr lang="en-AU" sz="2000" dirty="0">
                <a:solidFill>
                  <a:srgbClr val="C00000"/>
                </a:solidFill>
                <a:latin typeface="Candara"/>
                <a:cs typeface="Candara"/>
              </a:rPr>
              <a:t>(Q,D) </a:t>
            </a:r>
          </a:p>
          <a:p>
            <a:pPr eaLnBrk="1" hangingPunct="1"/>
            <a:endParaRPr lang="en-AU" sz="2000" dirty="0">
              <a:solidFill>
                <a:srgbClr val="C00000"/>
              </a:solidFill>
              <a:latin typeface="Candara"/>
              <a:cs typeface="Candara"/>
            </a:endParaRPr>
          </a:p>
          <a:p>
            <a:pPr eaLnBrk="1" hangingPunct="1"/>
            <a:r>
              <a:rPr lang="en-AU" sz="2000" dirty="0">
                <a:solidFill>
                  <a:srgbClr val="0000FF"/>
                </a:solidFill>
                <a:latin typeface="Candara"/>
                <a:cs typeface="Candara"/>
              </a:rPr>
              <a:t>Validation Rule 1</a:t>
            </a:r>
            <a:r>
              <a:rPr lang="en-AU" sz="2000" dirty="0">
                <a:latin typeface="Candara"/>
                <a:cs typeface="Candara"/>
              </a:rPr>
              <a:t>:</a:t>
            </a:r>
          </a:p>
          <a:p>
            <a:pPr eaLnBrk="1" hangingPunct="1"/>
            <a:r>
              <a:rPr lang="en-AU" sz="2000" dirty="0" err="1">
                <a:latin typeface="Candara"/>
                <a:cs typeface="Candara"/>
              </a:rPr>
              <a:t>dist</a:t>
            </a:r>
            <a:r>
              <a:rPr lang="en-AU" sz="2000" dirty="0">
                <a:latin typeface="Candara"/>
                <a:cs typeface="Candara"/>
              </a:rPr>
              <a:t>(Q,F)+</a:t>
            </a:r>
            <a:r>
              <a:rPr lang="en-AU" sz="2000" dirty="0" err="1">
                <a:latin typeface="Candara"/>
                <a:cs typeface="Candara"/>
              </a:rPr>
              <a:t>dist</a:t>
            </a:r>
            <a:r>
              <a:rPr lang="en-AU" sz="2000" dirty="0">
                <a:latin typeface="Candara"/>
                <a:cs typeface="Candara"/>
              </a:rPr>
              <a:t>(F,D) ≤          =&gt;  </a:t>
            </a:r>
            <a:r>
              <a:rPr lang="en-AU" sz="2000" dirty="0" err="1">
                <a:latin typeface="Candara"/>
                <a:cs typeface="Candara"/>
              </a:rPr>
              <a:t>dist</a:t>
            </a:r>
            <a:r>
              <a:rPr lang="en-AU" sz="2000" dirty="0">
                <a:latin typeface="Candara"/>
                <a:cs typeface="Candara"/>
              </a:rPr>
              <a:t>(Q,D) ≤</a:t>
            </a:r>
          </a:p>
          <a:p>
            <a:pPr eaLnBrk="1" hangingPunct="1"/>
            <a:r>
              <a:rPr lang="en-AU" sz="2000" dirty="0" err="1">
                <a:latin typeface="Candara"/>
                <a:cs typeface="Candara"/>
              </a:rPr>
              <a:t>mccs</a:t>
            </a:r>
            <a:r>
              <a:rPr lang="en-AU" sz="2000" dirty="0">
                <a:latin typeface="Candara"/>
                <a:cs typeface="Candara"/>
              </a:rPr>
              <a:t>(Q, F) dominates F  or </a:t>
            </a:r>
            <a:r>
              <a:rPr lang="en-AU" sz="2000" dirty="0" err="1">
                <a:latin typeface="Candara"/>
                <a:cs typeface="Candara"/>
              </a:rPr>
              <a:t>mccs</a:t>
            </a:r>
            <a:r>
              <a:rPr lang="en-AU" sz="2000" dirty="0">
                <a:latin typeface="Candara"/>
                <a:cs typeface="Candara"/>
              </a:rPr>
              <a:t>(F, D) dominates F</a:t>
            </a:r>
          </a:p>
          <a:p>
            <a:pPr eaLnBrk="1" hangingPunct="1"/>
            <a:endParaRPr lang="en-AU" sz="2000" dirty="0">
              <a:solidFill>
                <a:srgbClr val="C00000"/>
              </a:solidFill>
              <a:latin typeface="Candara"/>
              <a:cs typeface="Candara"/>
            </a:endParaRPr>
          </a:p>
          <a:p>
            <a:pPr eaLnBrk="1" hangingPunct="1"/>
            <a:r>
              <a:rPr lang="en-AU" sz="2000" dirty="0" err="1">
                <a:solidFill>
                  <a:srgbClr val="C00000"/>
                </a:solidFill>
                <a:latin typeface="Candara"/>
                <a:cs typeface="Candara"/>
              </a:rPr>
              <a:t>dist</a:t>
            </a:r>
            <a:r>
              <a:rPr lang="en-AU" sz="2000" dirty="0">
                <a:solidFill>
                  <a:srgbClr val="C00000"/>
                </a:solidFill>
                <a:latin typeface="Candara"/>
                <a:cs typeface="Candara"/>
              </a:rPr>
              <a:t>(Q,D)+</a:t>
            </a:r>
            <a:r>
              <a:rPr lang="en-AU" sz="2000" dirty="0" err="1">
                <a:solidFill>
                  <a:srgbClr val="C00000"/>
                </a:solidFill>
                <a:latin typeface="Candara"/>
                <a:cs typeface="Candara"/>
              </a:rPr>
              <a:t>dist</a:t>
            </a:r>
            <a:r>
              <a:rPr lang="en-AU" sz="2000" dirty="0">
                <a:solidFill>
                  <a:srgbClr val="C00000"/>
                </a:solidFill>
                <a:latin typeface="Candara"/>
                <a:cs typeface="Candara"/>
              </a:rPr>
              <a:t>(D,F) ≥ </a:t>
            </a:r>
            <a:r>
              <a:rPr lang="en-AU" sz="2000" dirty="0" err="1">
                <a:solidFill>
                  <a:srgbClr val="C00000"/>
                </a:solidFill>
                <a:latin typeface="Candara"/>
                <a:cs typeface="Candara"/>
              </a:rPr>
              <a:t>dist</a:t>
            </a:r>
            <a:r>
              <a:rPr lang="en-AU" sz="2000" dirty="0">
                <a:solidFill>
                  <a:srgbClr val="C00000"/>
                </a:solidFill>
                <a:latin typeface="Candara"/>
                <a:cs typeface="Candara"/>
              </a:rPr>
              <a:t>(Q,F) </a:t>
            </a:r>
          </a:p>
          <a:p>
            <a:pPr eaLnBrk="1" hangingPunct="1"/>
            <a:endParaRPr lang="en-AU" sz="2000" dirty="0">
              <a:latin typeface="Candara"/>
              <a:cs typeface="Candara"/>
            </a:endParaRPr>
          </a:p>
          <a:p>
            <a:pPr eaLnBrk="1" hangingPunct="1"/>
            <a:r>
              <a:rPr lang="en-AU" sz="2000" dirty="0">
                <a:solidFill>
                  <a:srgbClr val="0000FF"/>
                </a:solidFill>
                <a:latin typeface="Candara"/>
                <a:cs typeface="Candara"/>
              </a:rPr>
              <a:t>Pruning Rule 1:</a:t>
            </a:r>
          </a:p>
          <a:p>
            <a:pPr eaLnBrk="1" hangingPunct="1"/>
            <a:r>
              <a:rPr lang="en-AU" sz="2000" dirty="0" err="1">
                <a:latin typeface="Candara"/>
                <a:cs typeface="Candara"/>
              </a:rPr>
              <a:t>dist</a:t>
            </a:r>
            <a:r>
              <a:rPr lang="en-AU" sz="2000" dirty="0">
                <a:latin typeface="Candara"/>
                <a:cs typeface="Candara"/>
              </a:rPr>
              <a:t>(Q,F)-</a:t>
            </a:r>
            <a:r>
              <a:rPr lang="en-AU" sz="2000" dirty="0" err="1">
                <a:latin typeface="Candara"/>
                <a:cs typeface="Candara"/>
              </a:rPr>
              <a:t>dist</a:t>
            </a:r>
            <a:r>
              <a:rPr lang="en-AU" sz="2000" dirty="0">
                <a:latin typeface="Candara"/>
                <a:cs typeface="Candara"/>
              </a:rPr>
              <a:t>(D,F)&gt;          =&gt;  </a:t>
            </a:r>
            <a:r>
              <a:rPr lang="en-AU" sz="2000" dirty="0" err="1">
                <a:latin typeface="Candara"/>
                <a:cs typeface="Candara"/>
              </a:rPr>
              <a:t>dist</a:t>
            </a:r>
            <a:r>
              <a:rPr lang="en-AU" sz="2000" dirty="0">
                <a:latin typeface="Candara"/>
                <a:cs typeface="Candara"/>
              </a:rPr>
              <a:t>(Q,D)&gt;</a:t>
            </a:r>
          </a:p>
          <a:p>
            <a:pPr eaLnBrk="1" hangingPunct="1"/>
            <a:r>
              <a:rPr lang="en-AU" sz="2000" dirty="0" err="1">
                <a:latin typeface="Candara"/>
                <a:cs typeface="Candara"/>
              </a:rPr>
              <a:t>mccs</a:t>
            </a:r>
            <a:r>
              <a:rPr lang="en-AU" sz="2000" dirty="0">
                <a:latin typeface="Candara"/>
                <a:cs typeface="Candara"/>
              </a:rPr>
              <a:t>(D, F) dominates D</a:t>
            </a:r>
          </a:p>
          <a:p>
            <a:pPr eaLnBrk="1" hangingPunct="1"/>
            <a:endParaRPr lang="en-AU" sz="2000" dirty="0">
              <a:latin typeface="Candara"/>
              <a:cs typeface="Candara"/>
            </a:endParaRPr>
          </a:p>
          <a:p>
            <a:pPr eaLnBrk="1" hangingPunct="1"/>
            <a:r>
              <a:rPr lang="en-AU" sz="2000" dirty="0" err="1">
                <a:solidFill>
                  <a:srgbClr val="C00000"/>
                </a:solidFill>
                <a:latin typeface="Candara"/>
                <a:cs typeface="Candara"/>
              </a:rPr>
              <a:t>dist</a:t>
            </a:r>
            <a:r>
              <a:rPr lang="en-AU" sz="2000" dirty="0">
                <a:solidFill>
                  <a:srgbClr val="C00000"/>
                </a:solidFill>
                <a:latin typeface="Candara"/>
                <a:cs typeface="Candara"/>
              </a:rPr>
              <a:t>(F,Q)+</a:t>
            </a:r>
            <a:r>
              <a:rPr lang="en-AU" sz="2000" dirty="0" err="1">
                <a:solidFill>
                  <a:srgbClr val="C00000"/>
                </a:solidFill>
                <a:latin typeface="Candara"/>
                <a:cs typeface="Candara"/>
              </a:rPr>
              <a:t>dist</a:t>
            </a:r>
            <a:r>
              <a:rPr lang="en-AU" sz="2000" dirty="0">
                <a:solidFill>
                  <a:srgbClr val="C00000"/>
                </a:solidFill>
                <a:latin typeface="Candara"/>
                <a:cs typeface="Candara"/>
              </a:rPr>
              <a:t>(Q,D) ≥ </a:t>
            </a:r>
            <a:r>
              <a:rPr lang="en-AU" sz="2000" dirty="0" err="1">
                <a:solidFill>
                  <a:srgbClr val="C00000"/>
                </a:solidFill>
                <a:latin typeface="Candara"/>
                <a:cs typeface="Candara"/>
              </a:rPr>
              <a:t>dist</a:t>
            </a:r>
            <a:r>
              <a:rPr lang="en-AU" sz="2000" dirty="0">
                <a:solidFill>
                  <a:srgbClr val="C00000"/>
                </a:solidFill>
                <a:latin typeface="Candara"/>
                <a:cs typeface="Candara"/>
              </a:rPr>
              <a:t>(F,D) </a:t>
            </a:r>
          </a:p>
          <a:p>
            <a:pPr eaLnBrk="1" hangingPunct="1"/>
            <a:endParaRPr lang="en-AU" sz="2000" dirty="0">
              <a:latin typeface="Candara"/>
              <a:cs typeface="Candara"/>
            </a:endParaRPr>
          </a:p>
          <a:p>
            <a:pPr eaLnBrk="1" hangingPunct="1"/>
            <a:r>
              <a:rPr lang="en-AU" sz="2000" dirty="0">
                <a:solidFill>
                  <a:srgbClr val="0000FF"/>
                </a:solidFill>
                <a:latin typeface="Candara"/>
                <a:cs typeface="Candara"/>
              </a:rPr>
              <a:t>Pruning Rule 2:</a:t>
            </a:r>
          </a:p>
          <a:p>
            <a:pPr eaLnBrk="1" hangingPunct="1"/>
            <a:r>
              <a:rPr lang="en-AU" sz="2000" dirty="0" err="1">
                <a:latin typeface="Candara"/>
                <a:cs typeface="Candara"/>
              </a:rPr>
              <a:t>dist</a:t>
            </a:r>
            <a:r>
              <a:rPr lang="en-AU" sz="2000" dirty="0">
                <a:latin typeface="Candara"/>
                <a:cs typeface="Candara"/>
              </a:rPr>
              <a:t>(F, D)-</a:t>
            </a:r>
            <a:r>
              <a:rPr lang="en-AU" sz="2000" dirty="0" err="1">
                <a:latin typeface="Candara"/>
                <a:cs typeface="Candara"/>
              </a:rPr>
              <a:t>dist</a:t>
            </a:r>
            <a:r>
              <a:rPr lang="en-AU" sz="2000" dirty="0">
                <a:latin typeface="Candara"/>
                <a:cs typeface="Candara"/>
              </a:rPr>
              <a:t>(F, Q)&gt;          =&gt;  </a:t>
            </a:r>
            <a:r>
              <a:rPr lang="en-AU" sz="2000" dirty="0" err="1">
                <a:latin typeface="Candara"/>
                <a:cs typeface="Candara"/>
              </a:rPr>
              <a:t>dist</a:t>
            </a:r>
            <a:r>
              <a:rPr lang="en-AU" sz="2000" dirty="0">
                <a:latin typeface="Candara"/>
                <a:cs typeface="Candara"/>
              </a:rPr>
              <a:t>(Q,D)&gt;</a:t>
            </a:r>
          </a:p>
          <a:p>
            <a:pPr eaLnBrk="1" hangingPunct="1"/>
            <a:r>
              <a:rPr lang="en-AU" sz="2000" dirty="0" err="1">
                <a:latin typeface="Candara"/>
                <a:cs typeface="Candara"/>
              </a:rPr>
              <a:t>mccs</a:t>
            </a:r>
            <a:r>
              <a:rPr lang="en-AU" sz="2000" dirty="0">
                <a:latin typeface="Candara"/>
                <a:cs typeface="Candara"/>
              </a:rPr>
              <a:t>(F, Q) dominates </a:t>
            </a:r>
            <a:r>
              <a:rPr lang="en-AU" sz="2000" dirty="0" smtClean="0">
                <a:latin typeface="Candara"/>
                <a:cs typeface="Candara"/>
              </a:rPr>
              <a:t>Q</a:t>
            </a:r>
            <a:endParaRPr lang="en-AU" sz="2000" dirty="0">
              <a:latin typeface="Candara"/>
              <a:cs typeface="Candara"/>
            </a:endParaRPr>
          </a:p>
          <a:p>
            <a:pPr eaLnBrk="1" hangingPunct="1"/>
            <a:r>
              <a:rPr lang="en-AU" sz="1800" dirty="0">
                <a:solidFill>
                  <a:srgbClr val="C00000"/>
                </a:solidFill>
              </a:rPr>
              <a:t> </a:t>
            </a:r>
          </a:p>
          <a:p>
            <a:pPr eaLnBrk="1" hangingPunct="1"/>
            <a:endParaRPr lang="en-AU" sz="1800" dirty="0">
              <a:solidFill>
                <a:srgbClr val="C00000"/>
              </a:solidFill>
            </a:endParaRPr>
          </a:p>
        </p:txBody>
      </p:sp>
      <p:graphicFrame>
        <p:nvGraphicFramePr>
          <p:cNvPr id="62466" name="Object 2"/>
          <p:cNvGraphicFramePr>
            <a:graphicFrameLocks noChangeAspect="1"/>
          </p:cNvGraphicFramePr>
          <p:nvPr>
            <p:extLst>
              <p:ext uri="{D42A27DB-BD31-4B8C-83A1-F6EECF244321}">
                <p14:modId xmlns:p14="http://schemas.microsoft.com/office/powerpoint/2010/main" val="3813046096"/>
              </p:ext>
            </p:extLst>
          </p:nvPr>
        </p:nvGraphicFramePr>
        <p:xfrm>
          <a:off x="2843808" y="2564904"/>
          <a:ext cx="298450" cy="298450"/>
        </p:xfrm>
        <a:graphic>
          <a:graphicData uri="http://schemas.openxmlformats.org/presentationml/2006/ole">
            <mc:AlternateContent xmlns:mc="http://schemas.openxmlformats.org/markup-compatibility/2006">
              <mc:Choice xmlns:v="urn:schemas-microsoft-com:vml" Requires="v">
                <p:oleObj spid="_x0000_s12983" name="Equation" r:id="rId3" imgW="139680" imgH="139680" progId="">
                  <p:embed/>
                </p:oleObj>
              </mc:Choice>
              <mc:Fallback>
                <p:oleObj name="Equation" r:id="rId3" imgW="139680" imgH="13968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2564904"/>
                        <a:ext cx="298450"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67" name="Object 3"/>
          <p:cNvGraphicFramePr>
            <a:graphicFrameLocks noChangeAspect="1"/>
          </p:cNvGraphicFramePr>
          <p:nvPr>
            <p:extLst>
              <p:ext uri="{D42A27DB-BD31-4B8C-83A1-F6EECF244321}">
                <p14:modId xmlns:p14="http://schemas.microsoft.com/office/powerpoint/2010/main" val="2605170810"/>
              </p:ext>
            </p:extLst>
          </p:nvPr>
        </p:nvGraphicFramePr>
        <p:xfrm>
          <a:off x="5076056" y="2564904"/>
          <a:ext cx="298450" cy="298450"/>
        </p:xfrm>
        <a:graphic>
          <a:graphicData uri="http://schemas.openxmlformats.org/presentationml/2006/ole">
            <mc:AlternateContent xmlns:mc="http://schemas.openxmlformats.org/markup-compatibility/2006">
              <mc:Choice xmlns:v="urn:schemas-microsoft-com:vml" Requires="v">
                <p:oleObj spid="_x0000_s12984" name="Equation" r:id="rId5" imgW="139680" imgH="139680" progId="">
                  <p:embed/>
                </p:oleObj>
              </mc:Choice>
              <mc:Fallback>
                <p:oleObj name="Equation" r:id="rId5" imgW="139680" imgH="13968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2564904"/>
                        <a:ext cx="298450"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68" name="Object 4"/>
          <p:cNvGraphicFramePr>
            <a:graphicFrameLocks noChangeAspect="1"/>
          </p:cNvGraphicFramePr>
          <p:nvPr>
            <p:extLst>
              <p:ext uri="{D42A27DB-BD31-4B8C-83A1-F6EECF244321}">
                <p14:modId xmlns:p14="http://schemas.microsoft.com/office/powerpoint/2010/main" val="2726365060"/>
              </p:ext>
            </p:extLst>
          </p:nvPr>
        </p:nvGraphicFramePr>
        <p:xfrm>
          <a:off x="2771800" y="4354686"/>
          <a:ext cx="298450" cy="298450"/>
        </p:xfrm>
        <a:graphic>
          <a:graphicData uri="http://schemas.openxmlformats.org/presentationml/2006/ole">
            <mc:AlternateContent xmlns:mc="http://schemas.openxmlformats.org/markup-compatibility/2006">
              <mc:Choice xmlns:v="urn:schemas-microsoft-com:vml" Requires="v">
                <p:oleObj spid="_x0000_s12985" name="Equation" r:id="rId6" imgW="139680" imgH="139680" progId="">
                  <p:embed/>
                </p:oleObj>
              </mc:Choice>
              <mc:Fallback>
                <p:oleObj name="Equation" r:id="rId6" imgW="139680" imgH="13968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4354686"/>
                        <a:ext cx="298450"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69" name="Object 5"/>
          <p:cNvGraphicFramePr>
            <a:graphicFrameLocks noChangeAspect="1"/>
          </p:cNvGraphicFramePr>
          <p:nvPr>
            <p:extLst>
              <p:ext uri="{D42A27DB-BD31-4B8C-83A1-F6EECF244321}">
                <p14:modId xmlns:p14="http://schemas.microsoft.com/office/powerpoint/2010/main" val="1698958164"/>
              </p:ext>
            </p:extLst>
          </p:nvPr>
        </p:nvGraphicFramePr>
        <p:xfrm>
          <a:off x="4860032" y="4426694"/>
          <a:ext cx="298450" cy="298450"/>
        </p:xfrm>
        <a:graphic>
          <a:graphicData uri="http://schemas.openxmlformats.org/presentationml/2006/ole">
            <mc:AlternateContent xmlns:mc="http://schemas.openxmlformats.org/markup-compatibility/2006">
              <mc:Choice xmlns:v="urn:schemas-microsoft-com:vml" Requires="v">
                <p:oleObj spid="_x0000_s12986" name="Equation" r:id="rId7" imgW="139680" imgH="139680" progId="">
                  <p:embed/>
                </p:oleObj>
              </mc:Choice>
              <mc:Fallback>
                <p:oleObj name="Equation" r:id="rId7" imgW="139680" imgH="13968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4426694"/>
                        <a:ext cx="298450"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70" name="Object 6"/>
          <p:cNvGraphicFramePr>
            <a:graphicFrameLocks noChangeAspect="1"/>
          </p:cNvGraphicFramePr>
          <p:nvPr>
            <p:extLst>
              <p:ext uri="{D42A27DB-BD31-4B8C-83A1-F6EECF244321}">
                <p14:modId xmlns:p14="http://schemas.microsoft.com/office/powerpoint/2010/main" val="3828300600"/>
              </p:ext>
            </p:extLst>
          </p:nvPr>
        </p:nvGraphicFramePr>
        <p:xfrm>
          <a:off x="2915816" y="6226894"/>
          <a:ext cx="298450" cy="298450"/>
        </p:xfrm>
        <a:graphic>
          <a:graphicData uri="http://schemas.openxmlformats.org/presentationml/2006/ole">
            <mc:AlternateContent xmlns:mc="http://schemas.openxmlformats.org/markup-compatibility/2006">
              <mc:Choice xmlns:v="urn:schemas-microsoft-com:vml" Requires="v">
                <p:oleObj spid="_x0000_s12987" name="Equation" r:id="rId8" imgW="139680" imgH="139680" progId="">
                  <p:embed/>
                </p:oleObj>
              </mc:Choice>
              <mc:Fallback>
                <p:oleObj name="Equation" r:id="rId8" imgW="139680" imgH="13968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6226894"/>
                        <a:ext cx="298450"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71" name="Object 7"/>
          <p:cNvGraphicFramePr>
            <a:graphicFrameLocks noChangeAspect="1"/>
          </p:cNvGraphicFramePr>
          <p:nvPr>
            <p:extLst>
              <p:ext uri="{D42A27DB-BD31-4B8C-83A1-F6EECF244321}">
                <p14:modId xmlns:p14="http://schemas.microsoft.com/office/powerpoint/2010/main" val="2392617823"/>
              </p:ext>
            </p:extLst>
          </p:nvPr>
        </p:nvGraphicFramePr>
        <p:xfrm>
          <a:off x="4993630" y="6154886"/>
          <a:ext cx="298450" cy="298450"/>
        </p:xfrm>
        <a:graphic>
          <a:graphicData uri="http://schemas.openxmlformats.org/presentationml/2006/ole">
            <mc:AlternateContent xmlns:mc="http://schemas.openxmlformats.org/markup-compatibility/2006">
              <mc:Choice xmlns:v="urn:schemas-microsoft-com:vml" Requires="v">
                <p:oleObj spid="_x0000_s12988" name="公式" r:id="rId9" imgW="139680" imgH="139680" progId="Equation.3">
                  <p:embed/>
                </p:oleObj>
              </mc:Choice>
              <mc:Fallback>
                <p:oleObj name="公式" r:id="rId9" imgW="139680" imgH="1396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3630" y="6154886"/>
                        <a:ext cx="298450"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矩形 1"/>
          <p:cNvSpPr/>
          <p:nvPr/>
        </p:nvSpPr>
        <p:spPr>
          <a:xfrm>
            <a:off x="467544" y="332656"/>
            <a:ext cx="8334672" cy="954107"/>
          </a:xfrm>
          <a:prstGeom prst="rect">
            <a:avLst/>
          </a:prstGeom>
        </p:spPr>
        <p:txBody>
          <a:bodyPr wrap="square">
            <a:spAutoFit/>
          </a:bodyPr>
          <a:lstStyle/>
          <a:p>
            <a:pPr algn="ctr"/>
            <a:r>
              <a:rPr lang="en-US" altLang="zh-CN" sz="3600" dirty="0" err="1">
                <a:latin typeface="Candara"/>
                <a:ea typeface="宋体" charset="0"/>
                <a:cs typeface="Candara"/>
              </a:rPr>
              <a:t>Subgraph</a:t>
            </a:r>
            <a:r>
              <a:rPr lang="en-US" altLang="zh-CN" sz="3600" dirty="0">
                <a:latin typeface="Candara"/>
                <a:ea typeface="宋体" charset="0"/>
                <a:cs typeface="Candara"/>
              </a:rPr>
              <a:t> </a:t>
            </a:r>
            <a:r>
              <a:rPr lang="en-US" altLang="zh-CN" sz="3600" dirty="0" smtClean="0">
                <a:latin typeface="Candara"/>
                <a:ea typeface="宋体" charset="0"/>
                <a:cs typeface="Candara"/>
              </a:rPr>
              <a:t>similarity </a:t>
            </a:r>
            <a:r>
              <a:rPr lang="en-US" altLang="zh-CN" sz="3600" dirty="0">
                <a:latin typeface="Candara"/>
                <a:ea typeface="宋体" charset="0"/>
                <a:cs typeface="Candara"/>
              </a:rPr>
              <a:t>s</a:t>
            </a:r>
            <a:r>
              <a:rPr lang="en-US" altLang="zh-CN" sz="3600" dirty="0" smtClean="0">
                <a:latin typeface="Candara"/>
                <a:ea typeface="宋体" charset="0"/>
                <a:cs typeface="Candara"/>
              </a:rPr>
              <a:t>earch</a:t>
            </a:r>
            <a:r>
              <a:rPr lang="en-US" altLang="zh-CN" sz="4400" dirty="0">
                <a:latin typeface="Candara"/>
                <a:ea typeface="宋体" charset="0"/>
                <a:cs typeface="Candara"/>
              </a:rPr>
              <a:t/>
            </a:r>
            <a:br>
              <a:rPr lang="en-US" altLang="zh-CN" sz="4400" dirty="0">
                <a:latin typeface="Candara"/>
                <a:ea typeface="宋体" charset="0"/>
                <a:cs typeface="Candara"/>
              </a:rPr>
            </a:br>
            <a:r>
              <a:rPr kumimoji="1" lang="fr-FR" altLang="zh-CN" sz="2000" dirty="0" err="1">
                <a:latin typeface="Candara"/>
                <a:cs typeface="Candara"/>
              </a:rPr>
              <a:t>Grafil</a:t>
            </a:r>
            <a:r>
              <a:rPr kumimoji="1" lang="fr-FR" altLang="zh-CN" sz="2000" dirty="0">
                <a:latin typeface="Candara"/>
                <a:cs typeface="Candara"/>
              </a:rPr>
              <a:t>+, Shang et al.</a:t>
            </a:r>
            <a:r>
              <a:rPr kumimoji="1" lang="zh-CN" altLang="zh-CN" sz="2000" dirty="0">
                <a:latin typeface="Candara"/>
                <a:cs typeface="Candara"/>
              </a:rPr>
              <a:t> </a:t>
            </a:r>
            <a:r>
              <a:rPr kumimoji="1" lang="fr-FR" altLang="zh-CN" sz="2000" dirty="0">
                <a:latin typeface="Candara"/>
                <a:cs typeface="Candara"/>
              </a:rPr>
              <a:t>SIGMOD ’10</a:t>
            </a:r>
            <a:endParaRPr lang="zh-CN" altLang="en-US" sz="2000" dirty="0"/>
          </a:p>
        </p:txBody>
      </p:sp>
    </p:spTree>
    <p:extLst>
      <p:ext uri="{BB962C8B-B14F-4D97-AF65-F5344CB8AC3E}">
        <p14:creationId xmlns:p14="http://schemas.microsoft.com/office/powerpoint/2010/main" val="315256797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内容占位符 2"/>
          <p:cNvSpPr>
            <a:spLocks noGrp="1"/>
          </p:cNvSpPr>
          <p:nvPr>
            <p:ph idx="1"/>
          </p:nvPr>
        </p:nvSpPr>
        <p:spPr>
          <a:xfrm>
            <a:off x="467544" y="1628800"/>
            <a:ext cx="8229600" cy="4525963"/>
          </a:xfrm>
        </p:spPr>
        <p:txBody>
          <a:bodyPr/>
          <a:lstStyle/>
          <a:p>
            <a:pPr algn="just">
              <a:defRPr/>
            </a:pPr>
            <a:r>
              <a:rPr lang="en-US" altLang="zh-CN" dirty="0">
                <a:latin typeface="Candara"/>
                <a:cs typeface="Candara"/>
              </a:rPr>
              <a:t>Given</a:t>
            </a:r>
            <a:r>
              <a:rPr lang="zh-CN" altLang="en-US" dirty="0">
                <a:latin typeface="Candara"/>
                <a:cs typeface="Candara"/>
              </a:rPr>
              <a:t> </a:t>
            </a:r>
            <a:r>
              <a:rPr lang="en-US" altLang="zh-CN" dirty="0">
                <a:latin typeface="Candara"/>
                <a:cs typeface="Candara"/>
              </a:rPr>
              <a:t>a</a:t>
            </a:r>
            <a:r>
              <a:rPr lang="zh-CN" altLang="en-US" dirty="0">
                <a:latin typeface="Candara"/>
                <a:cs typeface="Candara"/>
              </a:rPr>
              <a:t> </a:t>
            </a:r>
            <a:r>
              <a:rPr lang="en-US" altLang="zh-CN" dirty="0">
                <a:latin typeface="Candara"/>
                <a:cs typeface="Candara"/>
              </a:rPr>
              <a:t>graph</a:t>
            </a:r>
            <a:r>
              <a:rPr lang="zh-CN" altLang="en-US" dirty="0">
                <a:latin typeface="Candara"/>
                <a:cs typeface="Candara"/>
              </a:rPr>
              <a:t> </a:t>
            </a:r>
            <a:r>
              <a:rPr lang="en-US" altLang="zh-CN" dirty="0">
                <a:latin typeface="Candara"/>
                <a:cs typeface="Candara"/>
              </a:rPr>
              <a:t>database</a:t>
            </a:r>
            <a:r>
              <a:rPr lang="zh-CN" altLang="en-US" dirty="0">
                <a:latin typeface="Candara"/>
                <a:cs typeface="Candara"/>
              </a:rPr>
              <a:t> </a:t>
            </a:r>
            <a:r>
              <a:rPr lang="en-US" altLang="zh-CN" dirty="0">
                <a:solidFill>
                  <a:srgbClr val="0000FF"/>
                </a:solidFill>
                <a:latin typeface="Candara"/>
                <a:cs typeface="Candara"/>
              </a:rPr>
              <a:t>D</a:t>
            </a:r>
            <a:r>
              <a:rPr lang="zh-CN" altLang="en-US" dirty="0">
                <a:latin typeface="Candara"/>
                <a:cs typeface="Candara"/>
              </a:rPr>
              <a:t> </a:t>
            </a:r>
            <a:r>
              <a:rPr lang="en-US" altLang="zh-CN" dirty="0">
                <a:latin typeface="Candara"/>
                <a:cs typeface="Candara"/>
              </a:rPr>
              <a:t>and</a:t>
            </a:r>
            <a:r>
              <a:rPr lang="zh-CN" altLang="en-US" dirty="0">
                <a:latin typeface="Candara"/>
                <a:cs typeface="Candara"/>
              </a:rPr>
              <a:t> </a:t>
            </a:r>
            <a:r>
              <a:rPr lang="en-US" altLang="zh-CN" dirty="0">
                <a:latin typeface="Candara"/>
                <a:cs typeface="Candara"/>
              </a:rPr>
              <a:t>a</a:t>
            </a:r>
            <a:r>
              <a:rPr lang="zh-CN" altLang="en-US" dirty="0">
                <a:latin typeface="Candara"/>
                <a:cs typeface="Candara"/>
              </a:rPr>
              <a:t> </a:t>
            </a:r>
            <a:r>
              <a:rPr lang="en-US" altLang="zh-CN" dirty="0">
                <a:latin typeface="Candara"/>
                <a:cs typeface="Candara"/>
              </a:rPr>
              <a:t>query</a:t>
            </a:r>
            <a:r>
              <a:rPr lang="zh-CN" altLang="en-US" dirty="0">
                <a:latin typeface="Candara"/>
                <a:cs typeface="Candara"/>
              </a:rPr>
              <a:t> </a:t>
            </a:r>
            <a:r>
              <a:rPr lang="en-US" altLang="zh-CN" dirty="0">
                <a:latin typeface="Candara"/>
                <a:cs typeface="Candara"/>
              </a:rPr>
              <a:t>graph</a:t>
            </a:r>
            <a:r>
              <a:rPr lang="zh-CN" altLang="en-US" dirty="0">
                <a:latin typeface="Candara"/>
                <a:cs typeface="Candara"/>
              </a:rPr>
              <a:t> </a:t>
            </a:r>
            <a:r>
              <a:rPr lang="en-US" altLang="zh-CN" dirty="0">
                <a:solidFill>
                  <a:srgbClr val="0000FF"/>
                </a:solidFill>
                <a:latin typeface="Candara"/>
                <a:cs typeface="Candara"/>
              </a:rPr>
              <a:t>q</a:t>
            </a:r>
            <a:r>
              <a:rPr lang="en-US" altLang="zh-CN" dirty="0">
                <a:latin typeface="Candara"/>
                <a:cs typeface="Candara"/>
              </a:rPr>
              <a:t>,</a:t>
            </a:r>
            <a:r>
              <a:rPr lang="zh-CN" altLang="en-US" dirty="0">
                <a:latin typeface="Candara"/>
                <a:cs typeface="Candara"/>
              </a:rPr>
              <a:t> </a:t>
            </a:r>
            <a:r>
              <a:rPr lang="en-US" altLang="zh-CN" dirty="0">
                <a:latin typeface="Candara"/>
                <a:cs typeface="Candara"/>
              </a:rPr>
              <a:t>retrieves all graphs</a:t>
            </a:r>
            <a:r>
              <a:rPr lang="zh-CN" altLang="en-US" dirty="0">
                <a:latin typeface="Candara"/>
                <a:cs typeface="Candara"/>
              </a:rPr>
              <a:t> </a:t>
            </a:r>
            <a:r>
              <a:rPr lang="en-US" altLang="zh-CN" dirty="0">
                <a:latin typeface="Candara"/>
                <a:cs typeface="Candara"/>
              </a:rPr>
              <a:t>that</a:t>
            </a:r>
            <a:r>
              <a:rPr lang="zh-CN" altLang="en-US" dirty="0">
                <a:latin typeface="Candara"/>
                <a:cs typeface="Candara"/>
              </a:rPr>
              <a:t> </a:t>
            </a:r>
            <a:r>
              <a:rPr lang="en-US" altLang="zh-CN" dirty="0" smtClean="0">
                <a:latin typeface="Candara"/>
                <a:cs typeface="Candara"/>
              </a:rPr>
              <a:t>is</a:t>
            </a:r>
            <a:r>
              <a:rPr lang="zh-CN" altLang="en-US" dirty="0" smtClean="0">
                <a:latin typeface="Candara"/>
                <a:cs typeface="Candara"/>
              </a:rPr>
              <a:t> </a:t>
            </a:r>
            <a:r>
              <a:rPr lang="en-US" altLang="zh-CN" dirty="0" smtClean="0">
                <a:latin typeface="Candara"/>
                <a:cs typeface="Candara"/>
              </a:rPr>
              <a:t>contained</a:t>
            </a:r>
            <a:r>
              <a:rPr lang="zh-CN" altLang="en-US" dirty="0" smtClean="0">
                <a:latin typeface="Candara"/>
                <a:cs typeface="Candara"/>
              </a:rPr>
              <a:t> </a:t>
            </a:r>
            <a:r>
              <a:rPr lang="en-US" altLang="zh-CN" dirty="0" smtClean="0">
                <a:latin typeface="Candara"/>
                <a:cs typeface="Candara"/>
              </a:rPr>
              <a:t>by</a:t>
            </a:r>
            <a:r>
              <a:rPr lang="zh-CN" altLang="en-US" dirty="0" smtClean="0">
                <a:latin typeface="Candara"/>
                <a:cs typeface="Candara"/>
              </a:rPr>
              <a:t> </a:t>
            </a:r>
            <a:r>
              <a:rPr lang="en-US" altLang="zh-CN" dirty="0">
                <a:latin typeface="Candara"/>
                <a:cs typeface="Candara"/>
              </a:rPr>
              <a:t>q from D.</a:t>
            </a:r>
          </a:p>
          <a:p>
            <a:pPr lvl="1" algn="just"/>
            <a:r>
              <a:rPr lang="en-US" altLang="zh-CN" dirty="0" err="1">
                <a:latin typeface="Candara"/>
                <a:cs typeface="Candara"/>
              </a:rPr>
              <a:t>Subgraph</a:t>
            </a:r>
            <a:r>
              <a:rPr lang="en-US" altLang="zh-CN" dirty="0">
                <a:latin typeface="Candara"/>
                <a:cs typeface="Candara"/>
              </a:rPr>
              <a:t> isomorphism</a:t>
            </a:r>
            <a:r>
              <a:rPr lang="zh-CN" altLang="en-US" dirty="0">
                <a:latin typeface="Candara"/>
                <a:cs typeface="Candara"/>
              </a:rPr>
              <a:t> </a:t>
            </a:r>
            <a:r>
              <a:rPr lang="en-US" altLang="zh-CN" dirty="0">
                <a:latin typeface="Candara"/>
                <a:cs typeface="Candara"/>
              </a:rPr>
              <a:t>is</a:t>
            </a:r>
            <a:r>
              <a:rPr lang="zh-CN" altLang="en-US" dirty="0">
                <a:latin typeface="Candara"/>
                <a:cs typeface="Candara"/>
              </a:rPr>
              <a:t> </a:t>
            </a:r>
            <a:r>
              <a:rPr lang="en-US" altLang="zh-CN" dirty="0">
                <a:latin typeface="Candara"/>
                <a:cs typeface="Candara"/>
              </a:rPr>
              <a:t>to</a:t>
            </a:r>
            <a:r>
              <a:rPr lang="zh-CN" altLang="en-US" dirty="0">
                <a:latin typeface="Candara"/>
                <a:cs typeface="Candara"/>
              </a:rPr>
              <a:t> </a:t>
            </a:r>
            <a:r>
              <a:rPr lang="en-US" altLang="zh-CN" dirty="0">
                <a:ea typeface="ＭＳ Ｐゴシック" pitchFamily="-107" charset="-128"/>
                <a:cs typeface="ＭＳ Ｐゴシック" pitchFamily="-107" charset="-128"/>
              </a:rPr>
              <a:t>determine </a:t>
            </a:r>
            <a:r>
              <a:rPr lang="en-US" altLang="zh-CN" dirty="0" smtClean="0">
                <a:ea typeface="ＭＳ Ｐゴシック" pitchFamily="-107" charset="-128"/>
                <a:cs typeface="ＭＳ Ｐゴシック" pitchFamily="-107" charset="-128"/>
              </a:rPr>
              <a:t>whether</a:t>
            </a:r>
            <a:r>
              <a:rPr lang="zh-CN" altLang="en-US" dirty="0" smtClean="0">
                <a:ea typeface="ＭＳ Ｐゴシック" pitchFamily="-107" charset="-128"/>
                <a:cs typeface="ＭＳ Ｐゴシック" pitchFamily="-107" charset="-128"/>
              </a:rPr>
              <a:t> </a:t>
            </a:r>
            <a:r>
              <a:rPr lang="en-US" altLang="zh-CN" dirty="0" smtClean="0">
                <a:ea typeface="ＭＳ Ｐゴシック" pitchFamily="-107" charset="-128"/>
                <a:cs typeface="ＭＳ Ｐゴシック" pitchFamily="-107" charset="-128"/>
              </a:rPr>
              <a:t>q </a:t>
            </a:r>
            <a:r>
              <a:rPr lang="en-US" altLang="zh-CN" dirty="0">
                <a:ea typeface="ＭＳ Ｐゴシック" pitchFamily="-107" charset="-128"/>
                <a:cs typeface="ＭＳ Ｐゴシック" pitchFamily="-107" charset="-128"/>
              </a:rPr>
              <a:t>contains a </a:t>
            </a:r>
            <a:r>
              <a:rPr lang="en-US" altLang="zh-CN" dirty="0" err="1">
                <a:ea typeface="ＭＳ Ｐゴシック" pitchFamily="-107" charset="-128"/>
                <a:cs typeface="ＭＳ Ｐゴシック" pitchFamily="-107" charset="-128"/>
              </a:rPr>
              <a:t>subgraph</a:t>
            </a:r>
            <a:r>
              <a:rPr lang="en-US" altLang="zh-CN" dirty="0">
                <a:ea typeface="ＭＳ Ｐゴシック" pitchFamily="-107" charset="-128"/>
                <a:cs typeface="ＭＳ Ｐゴシック" pitchFamily="-107" charset="-128"/>
              </a:rPr>
              <a:t> that is isomorphic to </a:t>
            </a:r>
            <a:r>
              <a:rPr lang="en-US" altLang="zh-CN" dirty="0" err="1">
                <a:ea typeface="ＭＳ Ｐゴシック" pitchFamily="-107" charset="-128"/>
                <a:cs typeface="ＭＳ Ｐゴシック" pitchFamily="-107" charset="-128"/>
              </a:rPr>
              <a:t>g</a:t>
            </a:r>
            <a:r>
              <a:rPr lang="en-US" altLang="zh-CN" baseline="-25000" dirty="0" err="1">
                <a:ea typeface="ＭＳ Ｐゴシック" pitchFamily="-107" charset="-128"/>
                <a:cs typeface="ＭＳ Ｐゴシック" pitchFamily="-107" charset="-128"/>
              </a:rPr>
              <a:t>i</a:t>
            </a:r>
            <a:r>
              <a:rPr lang="en-US" altLang="zh-CN" dirty="0" smtClean="0">
                <a:ea typeface="ＭＳ Ｐゴシック" pitchFamily="-107" charset="-128"/>
                <a:cs typeface="ＭＳ Ｐゴシック" pitchFamily="-107" charset="-128"/>
              </a:rPr>
              <a:t>.</a:t>
            </a:r>
            <a:endParaRPr lang="en-US" altLang="zh-CN" dirty="0">
              <a:ea typeface="ＭＳ Ｐゴシック" pitchFamily="-107" charset="-128"/>
              <a:cs typeface="ＭＳ Ｐゴシック" pitchFamily="-107" charset="-128"/>
            </a:endParaRPr>
          </a:p>
          <a:p>
            <a:endParaRPr kumimoji="1" lang="zh-CN" altLang="en-US" dirty="0"/>
          </a:p>
        </p:txBody>
      </p:sp>
      <p:sp>
        <p:nvSpPr>
          <p:cNvPr id="9" name="Oval 13"/>
          <p:cNvSpPr/>
          <p:nvPr/>
        </p:nvSpPr>
        <p:spPr>
          <a:xfrm>
            <a:off x="7099820" y="3769985"/>
            <a:ext cx="381000"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10" name="Oval 14"/>
          <p:cNvSpPr/>
          <p:nvPr/>
        </p:nvSpPr>
        <p:spPr>
          <a:xfrm>
            <a:off x="7099820" y="4760585"/>
            <a:ext cx="381000"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11" name="Oval 15"/>
          <p:cNvSpPr/>
          <p:nvPr/>
        </p:nvSpPr>
        <p:spPr>
          <a:xfrm>
            <a:off x="7861820" y="3769985"/>
            <a:ext cx="382588" cy="381000"/>
          </a:xfrm>
          <a:prstGeom prst="ellipse">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12" name="Oval 16"/>
          <p:cNvSpPr/>
          <p:nvPr/>
        </p:nvSpPr>
        <p:spPr>
          <a:xfrm>
            <a:off x="7861820" y="4760585"/>
            <a:ext cx="382588" cy="381000"/>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13" name="Oval 17"/>
          <p:cNvSpPr/>
          <p:nvPr/>
        </p:nvSpPr>
        <p:spPr>
          <a:xfrm>
            <a:off x="4288259" y="4839072"/>
            <a:ext cx="381000"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14" name="Oval 18"/>
          <p:cNvSpPr/>
          <p:nvPr/>
        </p:nvSpPr>
        <p:spPr>
          <a:xfrm>
            <a:off x="4897859" y="4077072"/>
            <a:ext cx="381000"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15" name="Oval 19"/>
          <p:cNvSpPr/>
          <p:nvPr/>
        </p:nvSpPr>
        <p:spPr>
          <a:xfrm>
            <a:off x="5847184" y="4153272"/>
            <a:ext cx="3810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cxnSp>
        <p:nvCxnSpPr>
          <p:cNvPr id="21" name="Straight Connector 31"/>
          <p:cNvCxnSpPr>
            <a:stCxn id="9" idx="4"/>
            <a:endCxn id="10" idx="0"/>
          </p:cNvCxnSpPr>
          <p:nvPr/>
        </p:nvCxnSpPr>
        <p:spPr>
          <a:xfrm>
            <a:off x="7290320" y="4150985"/>
            <a:ext cx="0" cy="609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33"/>
          <p:cNvCxnSpPr>
            <a:stCxn id="9" idx="6"/>
            <a:endCxn id="11" idx="2"/>
          </p:cNvCxnSpPr>
          <p:nvPr/>
        </p:nvCxnSpPr>
        <p:spPr>
          <a:xfrm>
            <a:off x="7480820" y="3960485"/>
            <a:ext cx="381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35"/>
          <p:cNvCxnSpPr>
            <a:stCxn id="11" idx="4"/>
            <a:endCxn id="12" idx="0"/>
          </p:cNvCxnSpPr>
          <p:nvPr/>
        </p:nvCxnSpPr>
        <p:spPr>
          <a:xfrm>
            <a:off x="8053908" y="4150985"/>
            <a:ext cx="0" cy="609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37"/>
          <p:cNvCxnSpPr>
            <a:stCxn id="14" idx="3"/>
          </p:cNvCxnSpPr>
          <p:nvPr/>
        </p:nvCxnSpPr>
        <p:spPr>
          <a:xfrm flipH="1">
            <a:off x="4478759" y="4402510"/>
            <a:ext cx="474663" cy="4365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39"/>
          <p:cNvCxnSpPr>
            <a:stCxn id="14" idx="6"/>
            <a:endCxn id="15" idx="2"/>
          </p:cNvCxnSpPr>
          <p:nvPr/>
        </p:nvCxnSpPr>
        <p:spPr>
          <a:xfrm>
            <a:off x="5278859" y="4267572"/>
            <a:ext cx="568325" cy="7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41"/>
          <p:cNvCxnSpPr>
            <a:stCxn id="15" idx="4"/>
          </p:cNvCxnSpPr>
          <p:nvPr/>
        </p:nvCxnSpPr>
        <p:spPr>
          <a:xfrm flipH="1">
            <a:off x="4613697" y="4534272"/>
            <a:ext cx="1423987" cy="3603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064224" y="5446385"/>
            <a:ext cx="402645" cy="430887"/>
          </a:xfrm>
          <a:prstGeom prst="rect">
            <a:avLst/>
          </a:prstGeom>
          <a:noFill/>
        </p:spPr>
        <p:txBody>
          <a:bodyPr wrap="none">
            <a:spAutoFit/>
          </a:bodyPr>
          <a:lstStyle/>
          <a:p>
            <a:pPr>
              <a:defRPr/>
            </a:pPr>
            <a:r>
              <a:rPr lang="en-US" sz="2200" dirty="0">
                <a:solidFill>
                  <a:srgbClr val="0000FF"/>
                </a:solidFill>
                <a:latin typeface="Candara"/>
                <a:cs typeface="Candara"/>
              </a:rPr>
              <a:t>g</a:t>
            </a:r>
            <a:r>
              <a:rPr lang="en-US" sz="2200" baseline="-25000" dirty="0" smtClean="0">
                <a:solidFill>
                  <a:srgbClr val="0000FF"/>
                </a:solidFill>
                <a:latin typeface="Candara"/>
                <a:cs typeface="Candara"/>
              </a:rPr>
              <a:t>1</a:t>
            </a:r>
            <a:endParaRPr lang="en-US" sz="2200" baseline="-25000" dirty="0">
              <a:solidFill>
                <a:srgbClr val="0000FF"/>
              </a:solidFill>
              <a:latin typeface="Candara"/>
              <a:cs typeface="Candara"/>
            </a:endParaRPr>
          </a:p>
        </p:txBody>
      </p:sp>
      <p:sp>
        <p:nvSpPr>
          <p:cNvPr id="28" name="TextBox 27"/>
          <p:cNvSpPr txBox="1"/>
          <p:nvPr/>
        </p:nvSpPr>
        <p:spPr>
          <a:xfrm>
            <a:off x="7404620" y="5446325"/>
            <a:ext cx="423768" cy="430887"/>
          </a:xfrm>
          <a:prstGeom prst="rect">
            <a:avLst/>
          </a:prstGeom>
          <a:noFill/>
        </p:spPr>
        <p:txBody>
          <a:bodyPr wrap="none">
            <a:spAutoFit/>
          </a:bodyPr>
          <a:lstStyle/>
          <a:p>
            <a:pPr>
              <a:defRPr/>
            </a:pPr>
            <a:r>
              <a:rPr lang="en-US" sz="2200" dirty="0">
                <a:solidFill>
                  <a:srgbClr val="0000FF"/>
                </a:solidFill>
                <a:latin typeface="Candara"/>
                <a:cs typeface="Candara"/>
              </a:rPr>
              <a:t>g</a:t>
            </a:r>
            <a:r>
              <a:rPr lang="en-US" sz="2200" baseline="-25000" dirty="0" smtClean="0">
                <a:solidFill>
                  <a:srgbClr val="0000FF"/>
                </a:solidFill>
                <a:latin typeface="Candara"/>
                <a:cs typeface="Candara"/>
              </a:rPr>
              <a:t>2</a:t>
            </a:r>
            <a:endParaRPr lang="en-US" sz="2200" baseline="-25000" dirty="0">
              <a:solidFill>
                <a:srgbClr val="0000FF"/>
              </a:solidFill>
              <a:latin typeface="Candara"/>
              <a:cs typeface="Candara"/>
            </a:endParaRPr>
          </a:p>
        </p:txBody>
      </p:sp>
      <p:sp>
        <p:nvSpPr>
          <p:cNvPr id="29" name="TextBox 28"/>
          <p:cNvSpPr txBox="1"/>
          <p:nvPr/>
        </p:nvSpPr>
        <p:spPr>
          <a:xfrm>
            <a:off x="1830206" y="3690913"/>
            <a:ext cx="797578" cy="769441"/>
          </a:xfrm>
          <a:prstGeom prst="rect">
            <a:avLst/>
          </a:prstGeom>
          <a:noFill/>
        </p:spPr>
        <p:txBody>
          <a:bodyPr wrap="square">
            <a:spAutoFit/>
          </a:bodyPr>
          <a:lstStyle/>
          <a:p>
            <a:pPr>
              <a:defRPr/>
            </a:pPr>
            <a:r>
              <a:rPr lang="en-US" sz="2200" dirty="0">
                <a:solidFill>
                  <a:srgbClr val="0000FF"/>
                </a:solidFill>
                <a:latin typeface="Candara"/>
                <a:cs typeface="Candara"/>
              </a:rPr>
              <a:t>q</a:t>
            </a:r>
            <a:endParaRPr lang="en-US" sz="2200" dirty="0" smtClean="0">
              <a:solidFill>
                <a:srgbClr val="0000FF"/>
              </a:solidFill>
              <a:latin typeface="Candara"/>
              <a:cs typeface="Candara"/>
            </a:endParaRPr>
          </a:p>
          <a:p>
            <a:pPr>
              <a:defRPr/>
            </a:pPr>
            <a:endParaRPr lang="en-US" sz="2200" dirty="0">
              <a:solidFill>
                <a:srgbClr val="0000FF"/>
              </a:solidFill>
              <a:latin typeface="Candara"/>
              <a:cs typeface="Candara"/>
            </a:endParaRPr>
          </a:p>
        </p:txBody>
      </p:sp>
      <p:sp>
        <p:nvSpPr>
          <p:cNvPr id="30" name="Oval 45"/>
          <p:cNvSpPr/>
          <p:nvPr/>
        </p:nvSpPr>
        <p:spPr>
          <a:xfrm>
            <a:off x="3767237" y="3617585"/>
            <a:ext cx="2820987" cy="1828800"/>
          </a:xfrm>
          <a:prstGeom prst="ellipse">
            <a:avLst/>
          </a:prstGeom>
          <a:noFill/>
          <a:ln>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31" name="Oval 9"/>
          <p:cNvSpPr/>
          <p:nvPr/>
        </p:nvSpPr>
        <p:spPr>
          <a:xfrm>
            <a:off x="1547664" y="4005064"/>
            <a:ext cx="382587"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32" name="Oval 10"/>
          <p:cNvSpPr/>
          <p:nvPr/>
        </p:nvSpPr>
        <p:spPr>
          <a:xfrm>
            <a:off x="2387451" y="4005064"/>
            <a:ext cx="381000" cy="381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33" name="Oval 11"/>
          <p:cNvSpPr/>
          <p:nvPr/>
        </p:nvSpPr>
        <p:spPr>
          <a:xfrm>
            <a:off x="1547664" y="5071864"/>
            <a:ext cx="382587"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34" name="Oval 12"/>
          <p:cNvSpPr/>
          <p:nvPr/>
        </p:nvSpPr>
        <p:spPr>
          <a:xfrm>
            <a:off x="2387451" y="5071864"/>
            <a:ext cx="3810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cxnSp>
        <p:nvCxnSpPr>
          <p:cNvPr id="35" name="Straight Connector 21"/>
          <p:cNvCxnSpPr>
            <a:stCxn id="31" idx="4"/>
            <a:endCxn id="33" idx="0"/>
          </p:cNvCxnSpPr>
          <p:nvPr/>
        </p:nvCxnSpPr>
        <p:spPr>
          <a:xfrm>
            <a:off x="1739751" y="4386064"/>
            <a:ext cx="0" cy="685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23"/>
          <p:cNvCxnSpPr>
            <a:stCxn id="31" idx="6"/>
            <a:endCxn id="32" idx="2"/>
          </p:cNvCxnSpPr>
          <p:nvPr/>
        </p:nvCxnSpPr>
        <p:spPr>
          <a:xfrm>
            <a:off x="1930251" y="4195564"/>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25"/>
          <p:cNvCxnSpPr>
            <a:stCxn id="32" idx="4"/>
            <a:endCxn id="34" idx="0"/>
          </p:cNvCxnSpPr>
          <p:nvPr/>
        </p:nvCxnSpPr>
        <p:spPr>
          <a:xfrm>
            <a:off x="2577951" y="4386064"/>
            <a:ext cx="0" cy="685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27"/>
          <p:cNvCxnSpPr>
            <a:stCxn id="33" idx="6"/>
            <a:endCxn id="34" idx="2"/>
          </p:cNvCxnSpPr>
          <p:nvPr/>
        </p:nvCxnSpPr>
        <p:spPr>
          <a:xfrm>
            <a:off x="1930251" y="5262364"/>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29"/>
          <p:cNvCxnSpPr>
            <a:stCxn id="31" idx="5"/>
          </p:cNvCxnSpPr>
          <p:nvPr/>
        </p:nvCxnSpPr>
        <p:spPr>
          <a:xfrm>
            <a:off x="1873101" y="4330502"/>
            <a:ext cx="590550" cy="7413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530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err="1"/>
              <a:t>Supergraph</a:t>
            </a:r>
            <a:r>
              <a:rPr lang="en-US" altLang="zh-CN" dirty="0"/>
              <a:t> </a:t>
            </a:r>
            <a:r>
              <a:rPr lang="en-US" altLang="zh-CN" dirty="0" smtClean="0"/>
              <a:t>containment search</a:t>
            </a:r>
            <a:br>
              <a:rPr lang="en-US" altLang="zh-CN" dirty="0" smtClean="0"/>
            </a:br>
            <a:r>
              <a:rPr lang="en-US" altLang="zh-CN" sz="2000" dirty="0" err="1" smtClean="0"/>
              <a:t>CIndex</a:t>
            </a:r>
            <a:r>
              <a:rPr lang="en-US" altLang="zh-CN" sz="2000" dirty="0" smtClean="0"/>
              <a:t>, Chen et al.</a:t>
            </a:r>
            <a:r>
              <a:rPr lang="zh-CN" altLang="en-US" sz="2000" dirty="0" smtClean="0"/>
              <a:t> </a:t>
            </a:r>
            <a:r>
              <a:rPr lang="en-US" altLang="zh-CN" sz="2000" dirty="0" smtClean="0"/>
              <a:t>VLDB’07</a:t>
            </a:r>
            <a:endParaRPr kumimoji="1" lang="zh-CN" altLang="en-US" sz="2000" dirty="0"/>
          </a:p>
        </p:txBody>
      </p:sp>
      <p:sp>
        <p:nvSpPr>
          <p:cNvPr id="3" name="内容占位符 2"/>
          <p:cNvSpPr>
            <a:spLocks noGrp="1"/>
          </p:cNvSpPr>
          <p:nvPr>
            <p:ph idx="1"/>
          </p:nvPr>
        </p:nvSpPr>
        <p:spPr/>
        <p:txBody>
          <a:bodyPr/>
          <a:lstStyle/>
          <a:p>
            <a:r>
              <a:rPr lang="en-US" altLang="zh-CN" dirty="0" smtClean="0"/>
              <a:t>Select </a:t>
            </a:r>
            <a:r>
              <a:rPr lang="en-US" altLang="zh-CN" dirty="0"/>
              <a:t>a feature set </a:t>
            </a:r>
            <a:r>
              <a:rPr lang="en-US" altLang="zh-CN" dirty="0" smtClean="0"/>
              <a:t>F</a:t>
            </a:r>
            <a:r>
              <a:rPr lang="zh-CN" altLang="en-US" dirty="0" smtClean="0"/>
              <a:t> </a:t>
            </a:r>
            <a:r>
              <a:rPr lang="en-US" altLang="zh-CN" dirty="0" smtClean="0"/>
              <a:t>from </a:t>
            </a:r>
            <a:r>
              <a:rPr lang="en-US" altLang="zh-CN" dirty="0"/>
              <a:t>graph database D. If feature </a:t>
            </a:r>
            <a:r>
              <a:rPr lang="en-US" altLang="zh-CN" dirty="0" err="1"/>
              <a:t>f∈</a:t>
            </a:r>
            <a:r>
              <a:rPr lang="en-US" altLang="zh-CN" dirty="0" err="1" smtClean="0"/>
              <a:t>F</a:t>
            </a:r>
            <a:r>
              <a:rPr lang="zh-CN" altLang="en-US" dirty="0" smtClean="0"/>
              <a:t> </a:t>
            </a:r>
            <a:r>
              <a:rPr lang="en-US" altLang="zh-CN" dirty="0" smtClean="0"/>
              <a:t>is </a:t>
            </a:r>
            <a:r>
              <a:rPr lang="en-US" altLang="zh-CN" dirty="0"/>
              <a:t>not a </a:t>
            </a:r>
            <a:r>
              <a:rPr lang="en-US" altLang="zh-CN" dirty="0" err="1"/>
              <a:t>subgraph</a:t>
            </a:r>
            <a:r>
              <a:rPr lang="en-US" altLang="zh-CN" dirty="0"/>
              <a:t> of q, then the graphs having </a:t>
            </a:r>
            <a:r>
              <a:rPr lang="en-US" altLang="zh-CN" dirty="0" smtClean="0"/>
              <a:t>f</a:t>
            </a:r>
            <a:r>
              <a:rPr lang="zh-CN" altLang="en-US" dirty="0" smtClean="0"/>
              <a:t> </a:t>
            </a:r>
            <a:r>
              <a:rPr lang="en-US" altLang="zh-CN" dirty="0" smtClean="0"/>
              <a:t>as </a:t>
            </a:r>
            <a:r>
              <a:rPr lang="en-US" altLang="zh-CN" dirty="0" err="1"/>
              <a:t>subgraph</a:t>
            </a:r>
            <a:r>
              <a:rPr lang="en-US" altLang="zh-CN" dirty="0"/>
              <a:t> are </a:t>
            </a:r>
            <a:r>
              <a:rPr lang="en-US" altLang="zh-CN" dirty="0" smtClean="0"/>
              <a:t>pruned.</a:t>
            </a:r>
          </a:p>
          <a:p>
            <a:endParaRPr lang="en-US" altLang="zh-CN" dirty="0" smtClean="0"/>
          </a:p>
          <a:p>
            <a:r>
              <a:rPr lang="en-US" altLang="zh-CN" dirty="0">
                <a:solidFill>
                  <a:srgbClr val="0000FF"/>
                </a:solidFill>
              </a:rPr>
              <a:t>Search</a:t>
            </a:r>
            <a:r>
              <a:rPr lang="en-US" altLang="zh-CN" dirty="0"/>
              <a:t>: Test indexed features in </a:t>
            </a:r>
            <a:r>
              <a:rPr lang="en-US" altLang="zh-CN" dirty="0" smtClean="0"/>
              <a:t>F</a:t>
            </a:r>
            <a:r>
              <a:rPr lang="zh-CN" altLang="en-US" dirty="0" smtClean="0"/>
              <a:t> </a:t>
            </a:r>
            <a:r>
              <a:rPr lang="en-US" altLang="zh-CN" dirty="0" smtClean="0"/>
              <a:t>against </a:t>
            </a:r>
            <a:r>
              <a:rPr lang="en-US" altLang="zh-CN" dirty="0"/>
              <a:t>the query </a:t>
            </a:r>
            <a:r>
              <a:rPr lang="en-US" altLang="zh-CN" dirty="0" smtClean="0"/>
              <a:t>q</a:t>
            </a:r>
            <a:r>
              <a:rPr lang="zh-CN" altLang="en-US" dirty="0" smtClean="0"/>
              <a:t> </a:t>
            </a:r>
            <a:r>
              <a:rPr lang="en-US" altLang="zh-CN" dirty="0" smtClean="0"/>
              <a:t>which </a:t>
            </a:r>
            <a:r>
              <a:rPr lang="en-US" altLang="zh-CN" dirty="0"/>
              <a:t>returns all </a:t>
            </a:r>
            <a:r>
              <a:rPr lang="en-US" altLang="zh-CN" dirty="0" err="1"/>
              <a:t>f⊆q</a:t>
            </a:r>
            <a:r>
              <a:rPr lang="en-US" altLang="zh-CN" dirty="0"/>
              <a:t>, and compute the candidate query answer </a:t>
            </a:r>
            <a:r>
              <a:rPr lang="en-US" altLang="zh-CN" dirty="0" smtClean="0"/>
              <a:t>set </a:t>
            </a:r>
            <a:r>
              <a:rPr lang="en-US" altLang="zh-CN" dirty="0" err="1" smtClean="0"/>
              <a:t>C</a:t>
            </a:r>
            <a:r>
              <a:rPr lang="en-US" altLang="zh-CN" baseline="-25000" dirty="0" err="1"/>
              <a:t>q</a:t>
            </a:r>
            <a:r>
              <a:rPr lang="en-US" altLang="zh-CN" dirty="0" smtClean="0"/>
              <a:t>.</a:t>
            </a:r>
          </a:p>
          <a:p>
            <a:endParaRPr lang="en-US" altLang="zh-CN" dirty="0" smtClean="0"/>
          </a:p>
          <a:p>
            <a:r>
              <a:rPr lang="en-US" altLang="zh-CN" dirty="0" smtClean="0">
                <a:solidFill>
                  <a:srgbClr val="0000FF"/>
                </a:solidFill>
              </a:rPr>
              <a:t>Verification</a:t>
            </a:r>
            <a:r>
              <a:rPr lang="en-US" altLang="zh-CN" dirty="0"/>
              <a:t>: Check each graph </a:t>
            </a:r>
            <a:r>
              <a:rPr lang="en-US" altLang="zh-CN" dirty="0" smtClean="0"/>
              <a:t>g</a:t>
            </a:r>
            <a:r>
              <a:rPr lang="zh-CN" altLang="en-US" dirty="0" smtClean="0"/>
              <a:t> </a:t>
            </a:r>
            <a:r>
              <a:rPr lang="en-US" altLang="zh-CN" dirty="0" smtClean="0"/>
              <a:t>in </a:t>
            </a:r>
            <a:r>
              <a:rPr lang="en-US" altLang="zh-CN" dirty="0"/>
              <a:t>the candidate set </a:t>
            </a:r>
            <a:r>
              <a:rPr lang="en-US" altLang="zh-CN" dirty="0" err="1" smtClean="0"/>
              <a:t>C</a:t>
            </a:r>
            <a:r>
              <a:rPr lang="en-US" altLang="zh-CN" baseline="-25000" dirty="0" err="1"/>
              <a:t>q</a:t>
            </a:r>
            <a:r>
              <a:rPr lang="zh-CN" altLang="en-US" dirty="0" smtClean="0"/>
              <a:t> </a:t>
            </a:r>
            <a:r>
              <a:rPr lang="en-US" altLang="zh-CN" dirty="0" smtClean="0"/>
              <a:t>to </a:t>
            </a:r>
            <a:r>
              <a:rPr lang="en-US" altLang="zh-CN" dirty="0"/>
              <a:t>see whether </a:t>
            </a:r>
            <a:r>
              <a:rPr lang="en-US" altLang="zh-CN" dirty="0" smtClean="0"/>
              <a:t>g</a:t>
            </a:r>
            <a:r>
              <a:rPr lang="zh-CN" altLang="en-US" dirty="0" smtClean="0"/>
              <a:t> </a:t>
            </a:r>
            <a:r>
              <a:rPr lang="en-US" altLang="zh-CN" dirty="0" smtClean="0"/>
              <a:t>is </a:t>
            </a:r>
            <a:r>
              <a:rPr lang="en-US" altLang="zh-CN" dirty="0"/>
              <a:t>really a </a:t>
            </a:r>
            <a:r>
              <a:rPr lang="en-US" altLang="zh-CN" dirty="0" err="1"/>
              <a:t>subgraph</a:t>
            </a:r>
            <a:r>
              <a:rPr lang="en-US" altLang="zh-CN" dirty="0"/>
              <a:t> of </a:t>
            </a:r>
            <a:r>
              <a:rPr lang="en-US" altLang="zh-CN" dirty="0" smtClean="0"/>
              <a:t>q.</a:t>
            </a:r>
          </a:p>
          <a:p>
            <a:endParaRPr kumimoji="1" lang="en-US" altLang="zh-CN" dirty="0"/>
          </a:p>
          <a:p>
            <a:endParaRPr kumimoji="1" lang="zh-CN" altLang="en-US" dirty="0"/>
          </a:p>
        </p:txBody>
      </p:sp>
      <p:sp>
        <p:nvSpPr>
          <p:cNvPr id="4" name="矩形 3"/>
          <p:cNvSpPr/>
          <p:nvPr/>
        </p:nvSpPr>
        <p:spPr>
          <a:xfrm>
            <a:off x="467544" y="4365104"/>
            <a:ext cx="7902624" cy="369332"/>
          </a:xfrm>
          <a:prstGeom prst="rect">
            <a:avLst/>
          </a:prstGeom>
        </p:spPr>
        <p:txBody>
          <a:bodyPr wrap="square">
            <a:spAutoFit/>
          </a:bodyPr>
          <a:lstStyle/>
          <a:p>
            <a:r>
              <a:rPr lang="en-US" altLang="zh-CN" dirty="0" smtClean="0"/>
              <a:t>.</a:t>
            </a:r>
            <a:endParaRPr lang="en-US" altLang="zh-CN" dirty="0"/>
          </a:p>
        </p:txBody>
      </p:sp>
    </p:spTree>
    <p:extLst>
      <p:ext uri="{BB962C8B-B14F-4D97-AF65-F5344CB8AC3E}">
        <p14:creationId xmlns:p14="http://schemas.microsoft.com/office/powerpoint/2010/main" val="21363858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err="1"/>
              <a:t>Supergraph</a:t>
            </a:r>
            <a:r>
              <a:rPr lang="en-US" altLang="zh-CN" dirty="0"/>
              <a:t> containment search</a:t>
            </a:r>
            <a:br>
              <a:rPr lang="en-US" altLang="zh-CN" dirty="0"/>
            </a:br>
            <a:r>
              <a:rPr lang="en-US" altLang="zh-CN" sz="2000" dirty="0" err="1"/>
              <a:t>CIndex</a:t>
            </a:r>
            <a:r>
              <a:rPr lang="en-US" altLang="zh-CN" sz="2000" dirty="0"/>
              <a:t>, Chen et al.</a:t>
            </a:r>
            <a:r>
              <a:rPr lang="zh-CN" altLang="en-US" sz="2000" dirty="0"/>
              <a:t> </a:t>
            </a:r>
            <a:r>
              <a:rPr lang="en-US" altLang="zh-CN" sz="2000" dirty="0"/>
              <a:t>VLDB’07</a:t>
            </a:r>
            <a:endParaRPr kumimoji="1" lang="zh-CN" altLang="en-US" sz="2200" dirty="0"/>
          </a:p>
        </p:txBody>
      </p:sp>
      <p:pic>
        <p:nvPicPr>
          <p:cNvPr id="4" name="内容占位符 3"/>
          <p:cNvPicPr>
            <a:picLocks noGrp="1" noChangeAspect="1"/>
          </p:cNvPicPr>
          <p:nvPr>
            <p:ph idx="1"/>
          </p:nvPr>
        </p:nvPicPr>
        <p:blipFill>
          <a:blip r:embed="rId2"/>
          <a:srcRect t="-5678" b="-5678"/>
          <a:stretch>
            <a:fillRect/>
          </a:stretch>
        </p:blipFill>
        <p:spPr>
          <a:xfrm>
            <a:off x="323528" y="4013932"/>
            <a:ext cx="4536504" cy="2223380"/>
          </a:xfrm>
        </p:spPr>
      </p:pic>
      <p:pic>
        <p:nvPicPr>
          <p:cNvPr id="6" name="图片 5"/>
          <p:cNvPicPr>
            <a:picLocks noChangeAspect="1"/>
          </p:cNvPicPr>
          <p:nvPr/>
        </p:nvPicPr>
        <p:blipFill>
          <a:blip r:embed="rId3"/>
          <a:stretch>
            <a:fillRect/>
          </a:stretch>
        </p:blipFill>
        <p:spPr>
          <a:xfrm>
            <a:off x="323527" y="1844824"/>
            <a:ext cx="5518431" cy="1944216"/>
          </a:xfrm>
          <a:prstGeom prst="rect">
            <a:avLst/>
          </a:prstGeom>
        </p:spPr>
      </p:pic>
      <p:pic>
        <p:nvPicPr>
          <p:cNvPr id="7" name="图片 6"/>
          <p:cNvPicPr>
            <a:picLocks noChangeAspect="1"/>
          </p:cNvPicPr>
          <p:nvPr/>
        </p:nvPicPr>
        <p:blipFill>
          <a:blip r:embed="rId4"/>
          <a:stretch>
            <a:fillRect/>
          </a:stretch>
        </p:blipFill>
        <p:spPr>
          <a:xfrm>
            <a:off x="6228184" y="4077072"/>
            <a:ext cx="2303264" cy="2049227"/>
          </a:xfrm>
          <a:prstGeom prst="rect">
            <a:avLst/>
          </a:prstGeom>
        </p:spPr>
      </p:pic>
      <p:pic>
        <p:nvPicPr>
          <p:cNvPr id="8" name="图片 7"/>
          <p:cNvPicPr>
            <a:picLocks noChangeAspect="1"/>
          </p:cNvPicPr>
          <p:nvPr/>
        </p:nvPicPr>
        <p:blipFill>
          <a:blip r:embed="rId5"/>
          <a:stretch>
            <a:fillRect/>
          </a:stretch>
        </p:blipFill>
        <p:spPr>
          <a:xfrm>
            <a:off x="6910820" y="2171064"/>
            <a:ext cx="1549612" cy="1185928"/>
          </a:xfrm>
          <a:prstGeom prst="rect">
            <a:avLst/>
          </a:prstGeom>
        </p:spPr>
      </p:pic>
      <p:sp>
        <p:nvSpPr>
          <p:cNvPr id="9" name="Rectangle 141"/>
          <p:cNvSpPr>
            <a:spLocks noChangeArrowheads="1"/>
          </p:cNvSpPr>
          <p:nvPr/>
        </p:nvSpPr>
        <p:spPr bwMode="auto">
          <a:xfrm>
            <a:off x="5796136" y="4602832"/>
            <a:ext cx="6159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5400" dirty="0">
                <a:solidFill>
                  <a:srgbClr val="CC3300"/>
                </a:solidFill>
                <a:cs typeface="+mn-cs"/>
              </a:rPr>
              <a:t>×</a:t>
            </a:r>
          </a:p>
        </p:txBody>
      </p:sp>
    </p:spTree>
    <p:extLst>
      <p:ext uri="{BB962C8B-B14F-4D97-AF65-F5344CB8AC3E}">
        <p14:creationId xmlns:p14="http://schemas.microsoft.com/office/powerpoint/2010/main" val="10471357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2"/>
          <p:cNvSpPr txBox="1">
            <a:spLocks/>
          </p:cNvSpPr>
          <p:nvPr/>
        </p:nvSpPr>
        <p:spPr>
          <a:xfrm>
            <a:off x="457200" y="1600200"/>
            <a:ext cx="8229600" cy="52578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600" kern="1200" baseline="0">
                <a:solidFill>
                  <a:schemeClr val="tx1"/>
                </a:solidFill>
                <a:latin typeface="Candara" pitchFamily="34" charset="0"/>
                <a:ea typeface="+mn-ea"/>
                <a:cs typeface="+mn-cs"/>
              </a:defRPr>
            </a:lvl1pPr>
            <a:lvl2pPr marL="742950" indent="-285750" algn="l" defTabSz="914400" rtl="0" eaLnBrk="1" latinLnBrk="0" hangingPunct="1">
              <a:spcBef>
                <a:spcPct val="20000"/>
              </a:spcBef>
              <a:buFont typeface="Arial" pitchFamily="34" charset="0"/>
              <a:buChar char="–"/>
              <a:defRPr sz="2200" b="0" kern="1200" baseline="0">
                <a:solidFill>
                  <a:schemeClr val="tx1"/>
                </a:solidFill>
                <a:latin typeface="Candar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Candar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ltLang="zh-CN" dirty="0" smtClean="0">
              <a:solidFill>
                <a:srgbClr val="0000FF"/>
              </a:solidFill>
            </a:endParaRPr>
          </a:p>
          <a:p>
            <a:endParaRPr lang="en-US" altLang="zh-CN" dirty="0">
              <a:solidFill>
                <a:srgbClr val="0000FF"/>
              </a:solidFill>
            </a:endParaRPr>
          </a:p>
          <a:p>
            <a:endParaRPr lang="en-US" altLang="zh-CN" dirty="0" smtClean="0">
              <a:solidFill>
                <a:srgbClr val="0000FF"/>
              </a:solidFill>
            </a:endParaRPr>
          </a:p>
          <a:p>
            <a:endParaRPr lang="en-US" altLang="zh-CN" dirty="0">
              <a:solidFill>
                <a:srgbClr val="0000FF"/>
              </a:solidFill>
            </a:endParaRPr>
          </a:p>
          <a:p>
            <a:endParaRPr lang="en-US" altLang="zh-CN" dirty="0" smtClean="0">
              <a:solidFill>
                <a:srgbClr val="0000FF"/>
              </a:solidFill>
            </a:endParaRPr>
          </a:p>
          <a:p>
            <a:endParaRPr lang="en-US" altLang="zh-CN" dirty="0">
              <a:solidFill>
                <a:srgbClr val="0000FF"/>
              </a:solidFill>
            </a:endParaRPr>
          </a:p>
          <a:p>
            <a:endParaRPr lang="en-US" altLang="zh-CN" dirty="0" smtClean="0">
              <a:solidFill>
                <a:srgbClr val="0000FF"/>
              </a:solidFill>
            </a:endParaRPr>
          </a:p>
          <a:p>
            <a:endParaRPr lang="en-US" altLang="zh-CN" dirty="0">
              <a:solidFill>
                <a:srgbClr val="0000FF"/>
              </a:solidFill>
            </a:endParaRPr>
          </a:p>
          <a:p>
            <a:endParaRPr lang="en-US" altLang="zh-CN" dirty="0" smtClean="0"/>
          </a:p>
          <a:p>
            <a:endParaRPr lang="en-US" altLang="zh-CN" dirty="0"/>
          </a:p>
          <a:p>
            <a:r>
              <a:rPr lang="en-US" altLang="zh-CN" sz="3100" dirty="0">
                <a:solidFill>
                  <a:srgbClr val="0000FF"/>
                </a:solidFill>
              </a:rPr>
              <a:t>Contrast</a:t>
            </a:r>
            <a:r>
              <a:rPr lang="zh-CN" altLang="en-US" sz="3100" dirty="0">
                <a:solidFill>
                  <a:srgbClr val="0000FF"/>
                </a:solidFill>
              </a:rPr>
              <a:t> </a:t>
            </a:r>
            <a:r>
              <a:rPr lang="en-US" altLang="zh-CN" sz="3100" dirty="0">
                <a:solidFill>
                  <a:srgbClr val="0000FF"/>
                </a:solidFill>
              </a:rPr>
              <a:t>graph</a:t>
            </a:r>
            <a:r>
              <a:rPr lang="zh-CN" altLang="en-US" sz="3100" dirty="0">
                <a:solidFill>
                  <a:srgbClr val="0000FF"/>
                </a:solidFill>
              </a:rPr>
              <a:t> </a:t>
            </a:r>
            <a:r>
              <a:rPr lang="en-US" altLang="zh-CN" sz="3100" dirty="0">
                <a:solidFill>
                  <a:srgbClr val="0000FF"/>
                </a:solidFill>
              </a:rPr>
              <a:t>matrix</a:t>
            </a:r>
          </a:p>
          <a:p>
            <a:pPr lvl="1"/>
            <a:r>
              <a:rPr lang="en-US" altLang="zh-CN" sz="2700" dirty="0" smtClean="0"/>
              <a:t>Set </a:t>
            </a:r>
            <a:r>
              <a:rPr lang="en-US" altLang="zh-CN" sz="2700" dirty="0" err="1" smtClean="0"/>
              <a:t>i-th</a:t>
            </a:r>
            <a:r>
              <a:rPr lang="en-US" altLang="zh-CN" sz="2700" dirty="0" smtClean="0"/>
              <a:t> row to 0 if the query has feature fi</a:t>
            </a:r>
            <a:r>
              <a:rPr lang="zh-CN" altLang="en-US" sz="2700" dirty="0" smtClean="0"/>
              <a:t> </a:t>
            </a:r>
            <a:r>
              <a:rPr lang="en-US" altLang="zh-CN" sz="2700" dirty="0" smtClean="0"/>
              <a:t>as its </a:t>
            </a:r>
            <a:r>
              <a:rPr lang="en-US" altLang="zh-CN" sz="2700" dirty="0" err="1" smtClean="0"/>
              <a:t>subgraph</a:t>
            </a:r>
            <a:endParaRPr lang="en-US" altLang="zh-CN" sz="2700" dirty="0" smtClean="0"/>
          </a:p>
          <a:p>
            <a:pPr lvl="1"/>
            <a:r>
              <a:rPr lang="en-US" altLang="zh-CN" sz="2700" dirty="0" smtClean="0"/>
              <a:t>Concatenate feature graph matrix to form a global matrix.</a:t>
            </a:r>
          </a:p>
          <a:p>
            <a:pPr lvl="1"/>
            <a:r>
              <a:rPr lang="en-US" altLang="zh-CN" sz="2700" dirty="0" smtClean="0"/>
              <a:t>Fi</a:t>
            </a:r>
            <a:r>
              <a:rPr lang="zh-CN" altLang="en-US" sz="2700" dirty="0" smtClean="0"/>
              <a:t> </a:t>
            </a:r>
            <a:r>
              <a:rPr lang="en-US" altLang="zh-CN" sz="2700" dirty="0" smtClean="0"/>
              <a:t>covers </a:t>
            </a:r>
            <a:r>
              <a:rPr lang="en-US" altLang="zh-CN" sz="2700" dirty="0"/>
              <a:t>a set of columns -&gt; Maximum </a:t>
            </a:r>
            <a:r>
              <a:rPr lang="en-US" altLang="zh-CN" sz="2700" dirty="0" smtClean="0"/>
              <a:t>Coverage</a:t>
            </a:r>
            <a:endParaRPr lang="en-US" altLang="zh-CN" sz="2700" dirty="0"/>
          </a:p>
        </p:txBody>
      </p:sp>
      <p:sp>
        <p:nvSpPr>
          <p:cNvPr id="2" name="标题 1"/>
          <p:cNvSpPr>
            <a:spLocks noGrp="1"/>
          </p:cNvSpPr>
          <p:nvPr>
            <p:ph type="title"/>
          </p:nvPr>
        </p:nvSpPr>
        <p:spPr/>
        <p:txBody>
          <a:bodyPr/>
          <a:lstStyle/>
          <a:p>
            <a:r>
              <a:rPr lang="en-US" altLang="zh-CN" dirty="0" err="1"/>
              <a:t>Supergraph</a:t>
            </a:r>
            <a:r>
              <a:rPr lang="en-US" altLang="zh-CN" dirty="0"/>
              <a:t> containment search</a:t>
            </a:r>
            <a:br>
              <a:rPr lang="en-US" altLang="zh-CN" dirty="0"/>
            </a:br>
            <a:r>
              <a:rPr lang="en-US" altLang="zh-CN" sz="2000" dirty="0" err="1"/>
              <a:t>CIndex</a:t>
            </a:r>
            <a:r>
              <a:rPr lang="en-US" altLang="zh-CN" sz="2000" dirty="0"/>
              <a:t>, Chen et al.</a:t>
            </a:r>
            <a:r>
              <a:rPr lang="zh-CN" altLang="en-US" sz="2000" dirty="0"/>
              <a:t> </a:t>
            </a:r>
            <a:r>
              <a:rPr lang="en-US" altLang="zh-CN" sz="2000" dirty="0"/>
              <a:t>VLDB’07</a:t>
            </a:r>
            <a:endParaRPr kumimoji="1" lang="zh-CN" altLang="en-US" dirty="0"/>
          </a:p>
        </p:txBody>
      </p:sp>
      <p:pic>
        <p:nvPicPr>
          <p:cNvPr id="4" name="内容占位符 3"/>
          <p:cNvPicPr>
            <a:picLocks noGrp="1" noChangeAspect="1"/>
          </p:cNvPicPr>
          <p:nvPr>
            <p:ph idx="1"/>
          </p:nvPr>
        </p:nvPicPr>
        <p:blipFill>
          <a:blip r:embed="rId3"/>
          <a:srcRect t="-5582" b="-5582"/>
          <a:stretch>
            <a:fillRect/>
          </a:stretch>
        </p:blipFill>
        <p:spPr>
          <a:xfrm>
            <a:off x="611560" y="1628800"/>
            <a:ext cx="6264746" cy="3446344"/>
          </a:xfrm>
        </p:spPr>
      </p:pic>
      <p:pic>
        <p:nvPicPr>
          <p:cNvPr id="5" name="图片 4"/>
          <p:cNvPicPr>
            <a:picLocks noChangeAspect="1"/>
          </p:cNvPicPr>
          <p:nvPr/>
        </p:nvPicPr>
        <p:blipFill>
          <a:blip r:embed="rId4"/>
          <a:stretch>
            <a:fillRect/>
          </a:stretch>
        </p:blipFill>
        <p:spPr>
          <a:xfrm>
            <a:off x="6930808" y="2564904"/>
            <a:ext cx="2023366" cy="1800200"/>
          </a:xfrm>
          <a:prstGeom prst="rect">
            <a:avLst/>
          </a:prstGeom>
        </p:spPr>
      </p:pic>
      <p:sp>
        <p:nvSpPr>
          <p:cNvPr id="3" name="矩形 2"/>
          <p:cNvSpPr/>
          <p:nvPr/>
        </p:nvSpPr>
        <p:spPr>
          <a:xfrm>
            <a:off x="3677333" y="3244334"/>
            <a:ext cx="184666" cy="369332"/>
          </a:xfrm>
          <a:prstGeom prst="rect">
            <a:avLst/>
          </a:prstGeom>
        </p:spPr>
        <p:txBody>
          <a:bodyPr wrap="none">
            <a:spAutoFit/>
          </a:bodyPr>
          <a:lstStyle/>
          <a:p>
            <a:endParaRPr lang="zh-CN" altLang="en-US" dirty="0"/>
          </a:p>
        </p:txBody>
      </p:sp>
    </p:spTree>
    <p:extLst>
      <p:ext uri="{BB962C8B-B14F-4D97-AF65-F5344CB8AC3E}">
        <p14:creationId xmlns:p14="http://schemas.microsoft.com/office/powerpoint/2010/main" val="352811205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err="1" smtClean="0"/>
              <a:t>Supergraph</a:t>
            </a:r>
            <a:r>
              <a:rPr lang="zh-CN" altLang="en-US" dirty="0" smtClean="0"/>
              <a:t> </a:t>
            </a:r>
            <a:r>
              <a:rPr lang="en-US" altLang="zh-CN" dirty="0" smtClean="0"/>
              <a:t>containment </a:t>
            </a:r>
            <a:r>
              <a:rPr lang="en-US" altLang="zh-CN" dirty="0"/>
              <a:t>s</a:t>
            </a:r>
            <a:r>
              <a:rPr lang="en-US" altLang="zh-CN" dirty="0" smtClean="0"/>
              <a:t>earch</a:t>
            </a:r>
            <a:r>
              <a:rPr lang="zh-CN" altLang="en-US" dirty="0" smtClean="0"/>
              <a:t> </a:t>
            </a:r>
            <a:r>
              <a:rPr lang="en-US" altLang="zh-CN" dirty="0" smtClean="0"/>
              <a:t/>
            </a:r>
            <a:br>
              <a:rPr lang="en-US" altLang="zh-CN" dirty="0" smtClean="0"/>
            </a:br>
            <a:r>
              <a:rPr lang="en-US" altLang="zh-CN" sz="2200" dirty="0" smtClean="0"/>
              <a:t>(</a:t>
            </a:r>
            <a:r>
              <a:rPr lang="en-US" altLang="zh-CN" sz="2200" dirty="0"/>
              <a:t>r</a:t>
            </a:r>
            <a:r>
              <a:rPr lang="en-US" altLang="zh-CN" sz="2200" dirty="0" smtClean="0"/>
              <a:t>elated work)</a:t>
            </a:r>
            <a:endParaRPr kumimoji="1" lang="zh-CN" altLang="en-US" sz="2200" dirty="0"/>
          </a:p>
        </p:txBody>
      </p:sp>
      <p:sp>
        <p:nvSpPr>
          <p:cNvPr id="3" name="内容占位符 2"/>
          <p:cNvSpPr>
            <a:spLocks noGrp="1"/>
          </p:cNvSpPr>
          <p:nvPr>
            <p:ph idx="1"/>
          </p:nvPr>
        </p:nvSpPr>
        <p:spPr/>
        <p:txBody>
          <a:bodyPr>
            <a:normAutofit fontScale="92500" lnSpcReduction="20000"/>
          </a:bodyPr>
          <a:lstStyle/>
          <a:p>
            <a:endParaRPr kumimoji="1" lang="en-US" altLang="zh-CN" dirty="0" smtClean="0"/>
          </a:p>
          <a:p>
            <a:endParaRPr kumimoji="1" lang="en-US" altLang="zh-CN" dirty="0"/>
          </a:p>
          <a:p>
            <a:endParaRPr kumimoji="1" lang="en-US" altLang="zh-CN" dirty="0" smtClean="0"/>
          </a:p>
          <a:p>
            <a:endParaRPr kumimoji="1" lang="en-US" altLang="zh-CN" dirty="0"/>
          </a:p>
          <a:p>
            <a:endParaRPr kumimoji="1" lang="en-US" altLang="zh-CN" dirty="0" smtClean="0"/>
          </a:p>
          <a:p>
            <a:endParaRPr kumimoji="1" lang="en-US" altLang="zh-CN" dirty="0"/>
          </a:p>
          <a:p>
            <a:endParaRPr kumimoji="1" lang="en-US" altLang="zh-CN" dirty="0" smtClean="0"/>
          </a:p>
          <a:p>
            <a:endParaRPr kumimoji="1" lang="en-US" altLang="zh-CN" dirty="0" smtClean="0"/>
          </a:p>
          <a:p>
            <a:r>
              <a:rPr lang="en-US" altLang="zh-CN" sz="2200" dirty="0" err="1" smtClean="0">
                <a:solidFill>
                  <a:srgbClr val="0000FF"/>
                </a:solidFill>
                <a:latin typeface="Candara"/>
                <a:cs typeface="Candara"/>
              </a:rPr>
              <a:t>CIndex</a:t>
            </a:r>
            <a:r>
              <a:rPr lang="en-US" altLang="zh-CN" sz="2200" dirty="0" smtClean="0">
                <a:latin typeface="Candara"/>
                <a:cs typeface="Candara"/>
              </a:rPr>
              <a:t>, Chen et </a:t>
            </a:r>
            <a:r>
              <a:rPr lang="en-US" altLang="zh-CN" sz="2200" dirty="0" err="1" smtClean="0">
                <a:latin typeface="Candara"/>
                <a:cs typeface="Candara"/>
              </a:rPr>
              <a:t>al.V</a:t>
            </a:r>
            <a:r>
              <a:rPr lang="zh-CN" altLang="en-US" sz="2200" dirty="0" smtClean="0">
                <a:latin typeface="Candara"/>
                <a:cs typeface="Candara"/>
              </a:rPr>
              <a:t> </a:t>
            </a:r>
            <a:r>
              <a:rPr lang="en-US" altLang="zh-CN" sz="2200" dirty="0" smtClean="0">
                <a:latin typeface="Candara"/>
                <a:cs typeface="Candara"/>
              </a:rPr>
              <a:t>LDB’07</a:t>
            </a:r>
          </a:p>
          <a:p>
            <a:r>
              <a:rPr lang="en-US" altLang="zh-CN" sz="2200" dirty="0" err="1">
                <a:solidFill>
                  <a:srgbClr val="0000FF"/>
                </a:solidFill>
                <a:latin typeface="Candara"/>
                <a:cs typeface="Candara"/>
              </a:rPr>
              <a:t>GPTree</a:t>
            </a:r>
            <a:r>
              <a:rPr lang="en-US" altLang="zh-CN" sz="2200" dirty="0">
                <a:latin typeface="Candara"/>
                <a:cs typeface="Candara"/>
              </a:rPr>
              <a:t> </a:t>
            </a:r>
            <a:r>
              <a:rPr lang="zh-CN" altLang="zh-CN" sz="2200" dirty="0">
                <a:latin typeface="Candara"/>
                <a:cs typeface="Candara"/>
              </a:rPr>
              <a:t>,</a:t>
            </a:r>
            <a:r>
              <a:rPr lang="zh-CN" altLang="en-US" sz="2200" dirty="0">
                <a:latin typeface="Candara"/>
                <a:cs typeface="Candara"/>
              </a:rPr>
              <a:t> </a:t>
            </a:r>
            <a:r>
              <a:rPr lang="en-US" altLang="zh-CN" sz="2200" dirty="0">
                <a:latin typeface="Candara"/>
                <a:cs typeface="Candara"/>
              </a:rPr>
              <a:t>Shang</a:t>
            </a:r>
            <a:r>
              <a:rPr lang="zh-CN" altLang="en-US" sz="2200" dirty="0">
                <a:latin typeface="Candara"/>
                <a:cs typeface="Candara"/>
              </a:rPr>
              <a:t>  </a:t>
            </a:r>
            <a:r>
              <a:rPr lang="en-US" altLang="zh-CN" sz="2200" dirty="0">
                <a:latin typeface="Candara"/>
                <a:cs typeface="Candara"/>
              </a:rPr>
              <a:t>et </a:t>
            </a:r>
            <a:r>
              <a:rPr lang="en-US" altLang="zh-CN" sz="2200" dirty="0" smtClean="0">
                <a:latin typeface="Candara"/>
                <a:cs typeface="Candara"/>
              </a:rPr>
              <a:t>al.</a:t>
            </a:r>
            <a:r>
              <a:rPr lang="zh-CN" altLang="en-US" sz="2200" dirty="0" smtClean="0">
                <a:latin typeface="Candara"/>
                <a:cs typeface="Candara"/>
              </a:rPr>
              <a:t> </a:t>
            </a:r>
            <a:r>
              <a:rPr lang="en-US" altLang="zh-CN" sz="2200" dirty="0">
                <a:latin typeface="Candara"/>
                <a:cs typeface="Candara"/>
              </a:rPr>
              <a:t>EDBT’09</a:t>
            </a:r>
          </a:p>
          <a:p>
            <a:r>
              <a:rPr lang="en-US" altLang="zh-CN" sz="2200" dirty="0" err="1" smtClean="0">
                <a:solidFill>
                  <a:srgbClr val="0000FF"/>
                </a:solidFill>
                <a:latin typeface="Candara"/>
                <a:cs typeface="Candara"/>
              </a:rPr>
              <a:t>PrefixIndex</a:t>
            </a:r>
            <a:r>
              <a:rPr lang="en-US" altLang="zh-CN" sz="2200" dirty="0" smtClean="0">
                <a:solidFill>
                  <a:srgbClr val="0000FF"/>
                </a:solidFill>
                <a:latin typeface="Candara"/>
                <a:cs typeface="Candara"/>
              </a:rPr>
              <a:t> </a:t>
            </a:r>
            <a:r>
              <a:rPr lang="zh-CN" altLang="en-US" sz="2200" dirty="0">
                <a:latin typeface="Candara"/>
                <a:cs typeface="Candara"/>
              </a:rPr>
              <a:t>，</a:t>
            </a:r>
            <a:r>
              <a:rPr lang="en-US" altLang="zh-CN" sz="2200" dirty="0">
                <a:latin typeface="Candara"/>
                <a:cs typeface="Candara"/>
              </a:rPr>
              <a:t>Zhu</a:t>
            </a:r>
            <a:r>
              <a:rPr lang="zh-CN" altLang="en-US" sz="2200" dirty="0">
                <a:latin typeface="Candara"/>
                <a:cs typeface="Candara"/>
              </a:rPr>
              <a:t> </a:t>
            </a:r>
            <a:r>
              <a:rPr lang="en-US" altLang="zh-CN" sz="2200" dirty="0">
                <a:latin typeface="Candara"/>
                <a:cs typeface="Candara"/>
              </a:rPr>
              <a:t>et</a:t>
            </a:r>
            <a:r>
              <a:rPr lang="zh-CN" altLang="zh-CN" sz="2200" dirty="0">
                <a:latin typeface="Candara"/>
                <a:cs typeface="Candara"/>
              </a:rPr>
              <a:t> </a:t>
            </a:r>
            <a:r>
              <a:rPr lang="en-US" altLang="zh-CN" sz="2200" dirty="0">
                <a:latin typeface="Candara"/>
                <a:cs typeface="Candara"/>
              </a:rPr>
              <a:t>al</a:t>
            </a:r>
            <a:r>
              <a:rPr lang="en-US" altLang="zh-CN" sz="2200" dirty="0" smtClean="0">
                <a:latin typeface="Candara"/>
                <a:cs typeface="Candara"/>
              </a:rPr>
              <a:t>.</a:t>
            </a:r>
            <a:r>
              <a:rPr lang="zh-CN" altLang="en-US" sz="2200" dirty="0" smtClean="0">
                <a:latin typeface="Candara"/>
                <a:cs typeface="Candara"/>
              </a:rPr>
              <a:t>  </a:t>
            </a:r>
            <a:r>
              <a:rPr lang="en-US" altLang="zh-CN" sz="2200" dirty="0">
                <a:latin typeface="Candara"/>
                <a:cs typeface="Candara"/>
              </a:rPr>
              <a:t>SSDBM’</a:t>
            </a:r>
            <a:r>
              <a:rPr lang="zh-CN" altLang="en-US" sz="2200" dirty="0">
                <a:latin typeface="Candara"/>
                <a:cs typeface="Candara"/>
              </a:rPr>
              <a:t> </a:t>
            </a:r>
            <a:r>
              <a:rPr lang="en-US" altLang="zh-CN" sz="2200" dirty="0" smtClean="0">
                <a:latin typeface="Candara"/>
                <a:cs typeface="Candara"/>
              </a:rPr>
              <a:t>10</a:t>
            </a:r>
          </a:p>
          <a:p>
            <a:r>
              <a:rPr lang="en-US" altLang="zh-CN" sz="2200" dirty="0" err="1" smtClean="0">
                <a:solidFill>
                  <a:srgbClr val="0000FF"/>
                </a:solidFill>
                <a:latin typeface="Candara"/>
                <a:cs typeface="Candara"/>
              </a:rPr>
              <a:t>IGQuery</a:t>
            </a:r>
            <a:r>
              <a:rPr lang="en-US" altLang="zh-CN" sz="2200" dirty="0" smtClean="0">
                <a:latin typeface="Candara"/>
                <a:cs typeface="Candara"/>
              </a:rPr>
              <a:t>,</a:t>
            </a:r>
            <a:r>
              <a:rPr lang="zh-CN" altLang="en-US" sz="2200" dirty="0" smtClean="0">
                <a:latin typeface="Candara"/>
                <a:cs typeface="Candara"/>
              </a:rPr>
              <a:t> </a:t>
            </a:r>
            <a:r>
              <a:rPr lang="en-US" altLang="zh-CN" sz="2200" dirty="0" smtClean="0">
                <a:latin typeface="Candara"/>
                <a:cs typeface="Candara"/>
              </a:rPr>
              <a:t>Cheng</a:t>
            </a:r>
            <a:r>
              <a:rPr lang="zh-CN" altLang="en-US" sz="2200" dirty="0" smtClean="0">
                <a:latin typeface="Candara"/>
                <a:cs typeface="Candara"/>
              </a:rPr>
              <a:t> </a:t>
            </a:r>
            <a:r>
              <a:rPr lang="en-US" altLang="zh-CN" sz="2200" dirty="0" smtClean="0">
                <a:latin typeface="Candara"/>
                <a:cs typeface="Candara"/>
              </a:rPr>
              <a:t>et</a:t>
            </a:r>
            <a:r>
              <a:rPr lang="zh-CN" altLang="en-US" sz="2200" dirty="0" smtClean="0">
                <a:latin typeface="Candara"/>
                <a:cs typeface="Candara"/>
              </a:rPr>
              <a:t> </a:t>
            </a:r>
            <a:r>
              <a:rPr lang="en-US" altLang="zh-CN" sz="2200" dirty="0" smtClean="0">
                <a:latin typeface="Candara"/>
                <a:cs typeface="Candara"/>
              </a:rPr>
              <a:t>al.</a:t>
            </a:r>
            <a:r>
              <a:rPr lang="zh-CN" altLang="en-US" sz="2200" dirty="0" smtClean="0">
                <a:latin typeface="Candara"/>
                <a:cs typeface="Candara"/>
              </a:rPr>
              <a:t> </a:t>
            </a:r>
            <a:r>
              <a:rPr lang="en-US" altLang="zh-CN" sz="2200" dirty="0" smtClean="0">
                <a:latin typeface="Candara"/>
                <a:cs typeface="Candara"/>
              </a:rPr>
              <a:t>TOD’09</a:t>
            </a:r>
            <a:endParaRPr lang="en-US" altLang="zh-CN" sz="2200" dirty="0">
              <a:latin typeface="Candara"/>
              <a:cs typeface="Candara"/>
            </a:endParaRPr>
          </a:p>
          <a:p>
            <a:r>
              <a:rPr lang="en-US" altLang="zh-CN" sz="2200" dirty="0">
                <a:solidFill>
                  <a:srgbClr val="0000FF"/>
                </a:solidFill>
                <a:latin typeface="Candara"/>
                <a:cs typeface="Candara"/>
              </a:rPr>
              <a:t>LW</a:t>
            </a:r>
            <a:r>
              <a:rPr lang="zh-CN" altLang="zh-CN" sz="2200" dirty="0">
                <a:solidFill>
                  <a:srgbClr val="0000FF"/>
                </a:solidFill>
                <a:latin typeface="Candara"/>
                <a:cs typeface="Candara"/>
              </a:rPr>
              <a:t>-</a:t>
            </a:r>
            <a:r>
              <a:rPr lang="en-US" altLang="zh-CN" sz="2200" dirty="0">
                <a:solidFill>
                  <a:srgbClr val="0000FF"/>
                </a:solidFill>
                <a:latin typeface="Candara"/>
                <a:cs typeface="Candara"/>
              </a:rPr>
              <a:t>index</a:t>
            </a:r>
            <a:r>
              <a:rPr lang="en-US" altLang="zh-CN" sz="2200" dirty="0">
                <a:latin typeface="Candara"/>
                <a:cs typeface="Candara"/>
              </a:rPr>
              <a:t>,</a:t>
            </a:r>
            <a:r>
              <a:rPr lang="zh-CN" altLang="en-US" sz="2200" dirty="0">
                <a:latin typeface="Candara"/>
                <a:cs typeface="Candara"/>
              </a:rPr>
              <a:t> </a:t>
            </a:r>
            <a:r>
              <a:rPr lang="en-US" altLang="zh-CN" sz="2200" dirty="0">
                <a:latin typeface="Candara"/>
                <a:cs typeface="Candara"/>
              </a:rPr>
              <a:t>Yuan et al</a:t>
            </a:r>
            <a:r>
              <a:rPr lang="en-US" altLang="zh-CN" sz="2200" dirty="0" smtClean="0">
                <a:latin typeface="Candara"/>
                <a:cs typeface="Candara"/>
              </a:rPr>
              <a:t>. </a:t>
            </a:r>
            <a:r>
              <a:rPr lang="en-US" altLang="zh-CN" sz="2200" dirty="0">
                <a:latin typeface="Candara"/>
                <a:cs typeface="Candara"/>
              </a:rPr>
              <a:t>VLDB’13</a:t>
            </a:r>
            <a:endParaRPr lang="zh-CN" altLang="en-US" sz="2200" dirty="0">
              <a:latin typeface="Candara"/>
              <a:cs typeface="Candara"/>
            </a:endParaRPr>
          </a:p>
        </p:txBody>
      </p:sp>
      <p:pic>
        <p:nvPicPr>
          <p:cNvPr id="4" name="图片 3"/>
          <p:cNvPicPr>
            <a:picLocks noChangeAspect="1"/>
          </p:cNvPicPr>
          <p:nvPr/>
        </p:nvPicPr>
        <p:blipFill>
          <a:blip r:embed="rId2"/>
          <a:stretch>
            <a:fillRect/>
          </a:stretch>
        </p:blipFill>
        <p:spPr>
          <a:xfrm>
            <a:off x="323528" y="1772816"/>
            <a:ext cx="8395976" cy="2664296"/>
          </a:xfrm>
          <a:prstGeom prst="rect">
            <a:avLst/>
          </a:prstGeom>
        </p:spPr>
      </p:pic>
    </p:spTree>
    <p:extLst>
      <p:ext uri="{BB962C8B-B14F-4D97-AF65-F5344CB8AC3E}">
        <p14:creationId xmlns:p14="http://schemas.microsoft.com/office/powerpoint/2010/main" val="67586292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Supergraph</a:t>
            </a:r>
            <a:r>
              <a:rPr lang="zh-CN" altLang="en-US" dirty="0" smtClean="0"/>
              <a:t> </a:t>
            </a:r>
            <a:r>
              <a:rPr lang="en-US" altLang="zh-CN" dirty="0"/>
              <a:t>s</a:t>
            </a:r>
            <a:r>
              <a:rPr lang="en-US" altLang="zh-CN" dirty="0" smtClean="0"/>
              <a:t>imilarity </a:t>
            </a:r>
            <a:r>
              <a:rPr lang="en-US" altLang="zh-CN" dirty="0"/>
              <a:t>s</a:t>
            </a:r>
            <a:r>
              <a:rPr lang="en-US" altLang="zh-CN" dirty="0" smtClean="0"/>
              <a:t>earch</a:t>
            </a:r>
            <a:endParaRPr lang="zh-CN" altLang="en-US" dirty="0"/>
          </a:p>
        </p:txBody>
      </p:sp>
      <p:sp>
        <p:nvSpPr>
          <p:cNvPr id="3" name="内容占位符 2"/>
          <p:cNvSpPr>
            <a:spLocks noGrp="1"/>
          </p:cNvSpPr>
          <p:nvPr>
            <p:ph idx="1"/>
          </p:nvPr>
        </p:nvSpPr>
        <p:spPr/>
        <p:txBody>
          <a:bodyPr/>
          <a:lstStyle/>
          <a:p>
            <a:pPr algn="just">
              <a:defRPr/>
            </a:pPr>
            <a:r>
              <a:rPr lang="en-US" altLang="zh-CN" dirty="0">
                <a:latin typeface="Candara"/>
                <a:cs typeface="Candara"/>
              </a:rPr>
              <a:t>Given</a:t>
            </a:r>
            <a:r>
              <a:rPr lang="zh-CN" altLang="en-US" dirty="0">
                <a:latin typeface="Candara"/>
                <a:cs typeface="Candara"/>
              </a:rPr>
              <a:t> </a:t>
            </a:r>
            <a:r>
              <a:rPr lang="en-US" altLang="zh-CN" dirty="0">
                <a:latin typeface="Candara"/>
                <a:cs typeface="Candara"/>
              </a:rPr>
              <a:t>a</a:t>
            </a:r>
            <a:r>
              <a:rPr lang="zh-CN" altLang="en-US" dirty="0">
                <a:latin typeface="Candara"/>
                <a:cs typeface="Candara"/>
              </a:rPr>
              <a:t> </a:t>
            </a:r>
            <a:r>
              <a:rPr lang="en-US" altLang="zh-CN" dirty="0">
                <a:latin typeface="Candara"/>
                <a:cs typeface="Candara"/>
              </a:rPr>
              <a:t>graph</a:t>
            </a:r>
            <a:r>
              <a:rPr lang="zh-CN" altLang="en-US" dirty="0">
                <a:latin typeface="Candara"/>
                <a:cs typeface="Candara"/>
              </a:rPr>
              <a:t> </a:t>
            </a:r>
            <a:r>
              <a:rPr lang="en-US" altLang="zh-CN" dirty="0">
                <a:latin typeface="Candara"/>
                <a:cs typeface="Candara"/>
              </a:rPr>
              <a:t>database</a:t>
            </a:r>
            <a:r>
              <a:rPr lang="zh-CN" altLang="en-US" dirty="0">
                <a:latin typeface="Candara"/>
                <a:cs typeface="Candara"/>
              </a:rPr>
              <a:t> </a:t>
            </a:r>
            <a:r>
              <a:rPr lang="en-US" altLang="zh-CN" dirty="0">
                <a:solidFill>
                  <a:srgbClr val="0000FF"/>
                </a:solidFill>
                <a:latin typeface="Candara"/>
                <a:cs typeface="Candara"/>
              </a:rPr>
              <a:t>D</a:t>
            </a:r>
            <a:r>
              <a:rPr lang="zh-CN" altLang="en-US" dirty="0">
                <a:latin typeface="Candara"/>
                <a:cs typeface="Candara"/>
              </a:rPr>
              <a:t> </a:t>
            </a:r>
            <a:r>
              <a:rPr lang="en-US" altLang="zh-CN" dirty="0">
                <a:latin typeface="Candara"/>
                <a:cs typeface="Candara"/>
              </a:rPr>
              <a:t>and</a:t>
            </a:r>
            <a:r>
              <a:rPr lang="zh-CN" altLang="en-US" dirty="0">
                <a:latin typeface="Candara"/>
                <a:cs typeface="Candara"/>
              </a:rPr>
              <a:t> </a:t>
            </a:r>
            <a:r>
              <a:rPr lang="en-US" altLang="zh-CN" dirty="0">
                <a:latin typeface="Candara"/>
                <a:cs typeface="Candara"/>
              </a:rPr>
              <a:t>a</a:t>
            </a:r>
            <a:r>
              <a:rPr lang="zh-CN" altLang="en-US" dirty="0">
                <a:latin typeface="Candara"/>
                <a:cs typeface="Candara"/>
              </a:rPr>
              <a:t> </a:t>
            </a:r>
            <a:r>
              <a:rPr lang="en-US" altLang="zh-CN" dirty="0">
                <a:latin typeface="Candara"/>
                <a:cs typeface="Candara"/>
              </a:rPr>
              <a:t>query</a:t>
            </a:r>
            <a:r>
              <a:rPr lang="zh-CN" altLang="en-US" dirty="0">
                <a:latin typeface="Candara"/>
                <a:cs typeface="Candara"/>
              </a:rPr>
              <a:t> </a:t>
            </a:r>
            <a:r>
              <a:rPr lang="en-US" altLang="zh-CN" dirty="0">
                <a:latin typeface="Candara"/>
                <a:cs typeface="Candara"/>
              </a:rPr>
              <a:t>graph</a:t>
            </a:r>
            <a:r>
              <a:rPr lang="zh-CN" altLang="en-US" dirty="0">
                <a:latin typeface="Candara"/>
                <a:cs typeface="Candara"/>
              </a:rPr>
              <a:t> </a:t>
            </a:r>
            <a:r>
              <a:rPr lang="en-US" altLang="zh-CN" dirty="0">
                <a:solidFill>
                  <a:srgbClr val="0000FF"/>
                </a:solidFill>
                <a:latin typeface="Candara"/>
                <a:cs typeface="Candara"/>
              </a:rPr>
              <a:t>q</a:t>
            </a:r>
            <a:r>
              <a:rPr lang="en-US" altLang="zh-CN" dirty="0">
                <a:latin typeface="Candara"/>
                <a:cs typeface="Candara"/>
              </a:rPr>
              <a:t>,</a:t>
            </a:r>
            <a:r>
              <a:rPr lang="zh-CN" altLang="en-US" dirty="0">
                <a:latin typeface="Candara"/>
                <a:cs typeface="Candara"/>
              </a:rPr>
              <a:t> </a:t>
            </a:r>
            <a:r>
              <a:rPr lang="en-US" altLang="zh-CN" dirty="0">
                <a:latin typeface="Candara"/>
                <a:cs typeface="Candara"/>
              </a:rPr>
              <a:t>retrieves all graphs</a:t>
            </a:r>
            <a:r>
              <a:rPr lang="zh-CN" altLang="en-US" dirty="0">
                <a:latin typeface="Candara"/>
                <a:cs typeface="Candara"/>
              </a:rPr>
              <a:t> </a:t>
            </a:r>
            <a:r>
              <a:rPr lang="en-US" altLang="zh-CN" dirty="0">
                <a:latin typeface="Candara"/>
                <a:cs typeface="Candara"/>
              </a:rPr>
              <a:t>that</a:t>
            </a:r>
            <a:r>
              <a:rPr lang="zh-CN" altLang="en-US" dirty="0">
                <a:latin typeface="Candara"/>
                <a:cs typeface="Candara"/>
              </a:rPr>
              <a:t> </a:t>
            </a:r>
            <a:r>
              <a:rPr lang="en-US" altLang="zh-CN" dirty="0">
                <a:latin typeface="Candara"/>
                <a:cs typeface="Candara"/>
              </a:rPr>
              <a:t>is</a:t>
            </a:r>
            <a:r>
              <a:rPr lang="zh-CN" altLang="en-US" dirty="0">
                <a:latin typeface="Candara"/>
                <a:cs typeface="Candara"/>
              </a:rPr>
              <a:t> </a:t>
            </a:r>
            <a:r>
              <a:rPr lang="en-US" altLang="zh-CN" dirty="0" smtClean="0">
                <a:solidFill>
                  <a:srgbClr val="0000FF"/>
                </a:solidFill>
                <a:latin typeface="Candara"/>
                <a:cs typeface="Candara"/>
              </a:rPr>
              <a:t>approximately</a:t>
            </a:r>
            <a:r>
              <a:rPr lang="zh-CN" altLang="en-US" dirty="0" smtClean="0">
                <a:solidFill>
                  <a:srgbClr val="0000FF"/>
                </a:solidFill>
                <a:latin typeface="Candara"/>
                <a:cs typeface="Candara"/>
              </a:rPr>
              <a:t> </a:t>
            </a:r>
            <a:r>
              <a:rPr lang="en-US" altLang="zh-CN" dirty="0" smtClean="0">
                <a:solidFill>
                  <a:srgbClr val="0000FF"/>
                </a:solidFill>
                <a:latin typeface="Candara"/>
                <a:cs typeface="Candara"/>
              </a:rPr>
              <a:t>contained</a:t>
            </a:r>
            <a:r>
              <a:rPr lang="zh-CN" altLang="en-US" dirty="0" smtClean="0">
                <a:solidFill>
                  <a:srgbClr val="0000FF"/>
                </a:solidFill>
                <a:latin typeface="Candara"/>
                <a:cs typeface="Candara"/>
              </a:rPr>
              <a:t> </a:t>
            </a:r>
            <a:r>
              <a:rPr lang="en-US" altLang="zh-CN" dirty="0">
                <a:latin typeface="Candara"/>
                <a:cs typeface="Candara"/>
              </a:rPr>
              <a:t>by</a:t>
            </a:r>
            <a:r>
              <a:rPr lang="zh-CN" altLang="en-US" dirty="0">
                <a:latin typeface="Candara"/>
                <a:cs typeface="Candara"/>
              </a:rPr>
              <a:t> </a:t>
            </a:r>
            <a:r>
              <a:rPr lang="en-US" altLang="zh-CN" dirty="0">
                <a:latin typeface="Candara"/>
                <a:cs typeface="Candara"/>
              </a:rPr>
              <a:t>q from D.</a:t>
            </a:r>
          </a:p>
          <a:p>
            <a:pPr lvl="1" algn="just"/>
            <a:r>
              <a:rPr lang="en-US" altLang="zh-CN" dirty="0" smtClean="0">
                <a:latin typeface="Candara"/>
                <a:cs typeface="Candara"/>
              </a:rPr>
              <a:t>GED</a:t>
            </a:r>
            <a:r>
              <a:rPr lang="zh-CN" altLang="en-US" dirty="0" smtClean="0">
                <a:latin typeface="Candara"/>
                <a:cs typeface="Candara"/>
              </a:rPr>
              <a:t> </a:t>
            </a:r>
            <a:r>
              <a:rPr lang="en-US" altLang="zh-CN" dirty="0" smtClean="0">
                <a:latin typeface="Candara"/>
                <a:cs typeface="Candara"/>
              </a:rPr>
              <a:t>or</a:t>
            </a:r>
            <a:r>
              <a:rPr lang="zh-CN" altLang="en-US" dirty="0" smtClean="0">
                <a:latin typeface="Candara"/>
                <a:cs typeface="Candara"/>
              </a:rPr>
              <a:t> </a:t>
            </a:r>
            <a:r>
              <a:rPr lang="en-US" altLang="zh-CN" dirty="0" smtClean="0">
                <a:latin typeface="Candara"/>
                <a:cs typeface="Candara"/>
              </a:rPr>
              <a:t>MCS</a:t>
            </a:r>
            <a:r>
              <a:rPr lang="zh-CN" altLang="en-US" dirty="0" smtClean="0">
                <a:latin typeface="Candara"/>
                <a:cs typeface="Candara"/>
              </a:rPr>
              <a:t> </a:t>
            </a:r>
            <a:r>
              <a:rPr lang="en-US" altLang="zh-CN" dirty="0" smtClean="0">
                <a:latin typeface="Candara"/>
                <a:cs typeface="Candara"/>
              </a:rPr>
              <a:t>is</a:t>
            </a:r>
            <a:r>
              <a:rPr lang="zh-CN" altLang="en-US" dirty="0" smtClean="0">
                <a:latin typeface="Candara"/>
                <a:cs typeface="Candara"/>
              </a:rPr>
              <a:t> </a:t>
            </a:r>
            <a:r>
              <a:rPr lang="en-US" altLang="zh-CN" dirty="0" smtClean="0">
                <a:latin typeface="Candara"/>
                <a:cs typeface="Candara"/>
              </a:rPr>
              <a:t>used</a:t>
            </a:r>
            <a:r>
              <a:rPr lang="zh-CN" altLang="en-US" dirty="0" smtClean="0">
                <a:latin typeface="Candara"/>
                <a:cs typeface="Candara"/>
              </a:rPr>
              <a:t> </a:t>
            </a:r>
            <a:r>
              <a:rPr lang="en-US" altLang="zh-CN" dirty="0">
                <a:latin typeface="Candara"/>
                <a:cs typeface="Candara"/>
              </a:rPr>
              <a:t>to</a:t>
            </a:r>
            <a:r>
              <a:rPr lang="zh-CN" altLang="en-US" dirty="0">
                <a:latin typeface="Candara"/>
                <a:cs typeface="Candara"/>
              </a:rPr>
              <a:t> </a:t>
            </a:r>
            <a:r>
              <a:rPr lang="en-US" altLang="zh-CN" dirty="0" smtClean="0">
                <a:ea typeface="ＭＳ Ｐゴシック" pitchFamily="-107" charset="-128"/>
                <a:cs typeface="ＭＳ Ｐゴシック" pitchFamily="-107" charset="-128"/>
              </a:rPr>
              <a:t>compute</a:t>
            </a:r>
            <a:r>
              <a:rPr lang="zh-CN" altLang="en-US" dirty="0" smtClean="0">
                <a:ea typeface="ＭＳ Ｐゴシック" pitchFamily="-107" charset="-128"/>
                <a:cs typeface="ＭＳ Ｐゴシック" pitchFamily="-107" charset="-128"/>
              </a:rPr>
              <a:t> </a:t>
            </a:r>
            <a:r>
              <a:rPr lang="en-US" altLang="zh-CN" dirty="0" smtClean="0">
                <a:ea typeface="ＭＳ Ｐゴシック" pitchFamily="-107" charset="-128"/>
                <a:cs typeface="ＭＳ Ｐゴシック" pitchFamily="-107" charset="-128"/>
              </a:rPr>
              <a:t>the</a:t>
            </a:r>
            <a:r>
              <a:rPr lang="zh-CN" altLang="en-US" dirty="0" smtClean="0">
                <a:ea typeface="ＭＳ Ｐゴシック" pitchFamily="-107" charset="-128"/>
                <a:cs typeface="ＭＳ Ｐゴシック" pitchFamily="-107" charset="-128"/>
              </a:rPr>
              <a:t> </a:t>
            </a:r>
            <a:r>
              <a:rPr lang="en-US" altLang="zh-CN" dirty="0" smtClean="0">
                <a:ea typeface="ＭＳ Ｐゴシック" pitchFamily="-107" charset="-128"/>
                <a:cs typeface="ＭＳ Ｐゴシック" pitchFamily="-107" charset="-128"/>
              </a:rPr>
              <a:t>distance</a:t>
            </a:r>
            <a:r>
              <a:rPr lang="zh-CN" altLang="en-US" dirty="0" smtClean="0">
                <a:ea typeface="ＭＳ Ｐゴシック" pitchFamily="-107" charset="-128"/>
                <a:cs typeface="ＭＳ Ｐゴシック" pitchFamily="-107" charset="-128"/>
              </a:rPr>
              <a:t> </a:t>
            </a:r>
            <a:r>
              <a:rPr lang="en-US" altLang="zh-CN" dirty="0" smtClean="0">
                <a:ea typeface="ＭＳ Ｐゴシック" pitchFamily="-107" charset="-128"/>
                <a:cs typeface="ＭＳ Ｐゴシック" pitchFamily="-107" charset="-128"/>
              </a:rPr>
              <a:t>between</a:t>
            </a:r>
            <a:r>
              <a:rPr lang="zh-CN" altLang="en-US" dirty="0" smtClean="0">
                <a:ea typeface="ＭＳ Ｐゴシック" pitchFamily="-107" charset="-128"/>
                <a:cs typeface="ＭＳ Ｐゴシック" pitchFamily="-107" charset="-128"/>
              </a:rPr>
              <a:t> </a:t>
            </a:r>
            <a:r>
              <a:rPr lang="en-US" altLang="zh-CN" dirty="0" smtClean="0">
                <a:ea typeface="ＭＳ Ｐゴシック" pitchFamily="-107" charset="-128"/>
                <a:cs typeface="ＭＳ Ｐゴシック" pitchFamily="-107" charset="-128"/>
              </a:rPr>
              <a:t>q</a:t>
            </a:r>
            <a:r>
              <a:rPr lang="zh-CN" altLang="en-US" dirty="0" smtClean="0">
                <a:ea typeface="ＭＳ Ｐゴシック" pitchFamily="-107" charset="-128"/>
                <a:cs typeface="ＭＳ Ｐゴシック" pitchFamily="-107" charset="-128"/>
              </a:rPr>
              <a:t>  </a:t>
            </a:r>
            <a:r>
              <a:rPr lang="en-US" altLang="zh-CN" dirty="0" smtClean="0">
                <a:ea typeface="ＭＳ Ｐゴシック" pitchFamily="-107" charset="-128"/>
                <a:cs typeface="ＭＳ Ｐゴシック" pitchFamily="-107" charset="-128"/>
              </a:rPr>
              <a:t>and</a:t>
            </a:r>
            <a:r>
              <a:rPr lang="zh-CN" altLang="en-US" dirty="0" smtClean="0">
                <a:ea typeface="ＭＳ Ｐゴシック" pitchFamily="-107" charset="-128"/>
                <a:cs typeface="ＭＳ Ｐゴシック" pitchFamily="-107" charset="-128"/>
              </a:rPr>
              <a:t> </a:t>
            </a:r>
            <a:r>
              <a:rPr lang="en-US" altLang="zh-CN" dirty="0" err="1" smtClean="0">
                <a:ea typeface="ＭＳ Ｐゴシック" pitchFamily="-107" charset="-128"/>
                <a:cs typeface="ＭＳ Ｐゴシック" pitchFamily="-107" charset="-128"/>
              </a:rPr>
              <a:t>g</a:t>
            </a:r>
            <a:r>
              <a:rPr lang="en-US" altLang="zh-CN" baseline="-25000" dirty="0" err="1" smtClean="0">
                <a:ea typeface="ＭＳ Ｐゴシック" pitchFamily="-107" charset="-128"/>
                <a:cs typeface="ＭＳ Ｐゴシック" pitchFamily="-107" charset="-128"/>
              </a:rPr>
              <a:t>i</a:t>
            </a:r>
            <a:r>
              <a:rPr lang="en-US" altLang="zh-CN" dirty="0">
                <a:ea typeface="ＭＳ Ｐゴシック" pitchFamily="-107" charset="-128"/>
                <a:cs typeface="ＭＳ Ｐゴシック" pitchFamily="-107" charset="-128"/>
              </a:rPr>
              <a:t>.</a:t>
            </a:r>
          </a:p>
        </p:txBody>
      </p:sp>
      <p:sp>
        <p:nvSpPr>
          <p:cNvPr id="5" name="Oval 9"/>
          <p:cNvSpPr/>
          <p:nvPr/>
        </p:nvSpPr>
        <p:spPr>
          <a:xfrm>
            <a:off x="971600" y="4861520"/>
            <a:ext cx="382587"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10"/>
          <p:cNvSpPr/>
          <p:nvPr/>
        </p:nvSpPr>
        <p:spPr>
          <a:xfrm>
            <a:off x="1811387" y="4861520"/>
            <a:ext cx="381000" cy="381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11"/>
          <p:cNvSpPr/>
          <p:nvPr/>
        </p:nvSpPr>
        <p:spPr>
          <a:xfrm>
            <a:off x="971600" y="5928320"/>
            <a:ext cx="382587"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12"/>
          <p:cNvSpPr/>
          <p:nvPr/>
        </p:nvSpPr>
        <p:spPr>
          <a:xfrm>
            <a:off x="1811387" y="5928320"/>
            <a:ext cx="3810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13"/>
          <p:cNvSpPr/>
          <p:nvPr/>
        </p:nvSpPr>
        <p:spPr>
          <a:xfrm>
            <a:off x="6372200" y="4592910"/>
            <a:ext cx="381000"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14"/>
          <p:cNvSpPr/>
          <p:nvPr/>
        </p:nvSpPr>
        <p:spPr>
          <a:xfrm>
            <a:off x="6372200" y="5583510"/>
            <a:ext cx="381000"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5"/>
          <p:cNvSpPr/>
          <p:nvPr/>
        </p:nvSpPr>
        <p:spPr>
          <a:xfrm>
            <a:off x="7134200" y="4592910"/>
            <a:ext cx="382588" cy="381000"/>
          </a:xfrm>
          <a:prstGeom prst="ellipse">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6"/>
          <p:cNvSpPr/>
          <p:nvPr/>
        </p:nvSpPr>
        <p:spPr>
          <a:xfrm>
            <a:off x="7134200" y="5583510"/>
            <a:ext cx="382588"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7"/>
          <p:cNvSpPr/>
          <p:nvPr/>
        </p:nvSpPr>
        <p:spPr>
          <a:xfrm>
            <a:off x="3131840" y="5545038"/>
            <a:ext cx="381000"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8"/>
          <p:cNvSpPr/>
          <p:nvPr/>
        </p:nvSpPr>
        <p:spPr>
          <a:xfrm>
            <a:off x="3741440" y="4783038"/>
            <a:ext cx="381000"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9"/>
          <p:cNvSpPr/>
          <p:nvPr/>
        </p:nvSpPr>
        <p:spPr>
          <a:xfrm>
            <a:off x="4690765" y="4859238"/>
            <a:ext cx="381000" cy="3810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6" name="Straight Connector 21"/>
          <p:cNvCxnSpPr>
            <a:stCxn id="5" idx="4"/>
            <a:endCxn id="7" idx="0"/>
          </p:cNvCxnSpPr>
          <p:nvPr/>
        </p:nvCxnSpPr>
        <p:spPr>
          <a:xfrm>
            <a:off x="1163687" y="5242520"/>
            <a:ext cx="0" cy="685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23"/>
          <p:cNvCxnSpPr>
            <a:stCxn id="5" idx="6"/>
            <a:endCxn id="6" idx="2"/>
          </p:cNvCxnSpPr>
          <p:nvPr/>
        </p:nvCxnSpPr>
        <p:spPr>
          <a:xfrm>
            <a:off x="1354187" y="5052020"/>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25"/>
          <p:cNvCxnSpPr>
            <a:stCxn id="6" idx="4"/>
            <a:endCxn id="8" idx="0"/>
          </p:cNvCxnSpPr>
          <p:nvPr/>
        </p:nvCxnSpPr>
        <p:spPr>
          <a:xfrm>
            <a:off x="2001887" y="5242520"/>
            <a:ext cx="0" cy="685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27"/>
          <p:cNvCxnSpPr>
            <a:stCxn id="7" idx="6"/>
            <a:endCxn id="8" idx="2"/>
          </p:cNvCxnSpPr>
          <p:nvPr/>
        </p:nvCxnSpPr>
        <p:spPr>
          <a:xfrm>
            <a:off x="1354187" y="6118820"/>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29"/>
          <p:cNvCxnSpPr>
            <a:stCxn id="5" idx="5"/>
          </p:cNvCxnSpPr>
          <p:nvPr/>
        </p:nvCxnSpPr>
        <p:spPr>
          <a:xfrm>
            <a:off x="1297037" y="5186958"/>
            <a:ext cx="590550" cy="7413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31"/>
          <p:cNvCxnSpPr>
            <a:stCxn id="9" idx="4"/>
            <a:endCxn id="10" idx="0"/>
          </p:cNvCxnSpPr>
          <p:nvPr/>
        </p:nvCxnSpPr>
        <p:spPr>
          <a:xfrm>
            <a:off x="6562700" y="4973910"/>
            <a:ext cx="0" cy="609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33"/>
          <p:cNvCxnSpPr>
            <a:stCxn id="9" idx="6"/>
            <a:endCxn id="11" idx="2"/>
          </p:cNvCxnSpPr>
          <p:nvPr/>
        </p:nvCxnSpPr>
        <p:spPr>
          <a:xfrm>
            <a:off x="6753200" y="4783410"/>
            <a:ext cx="381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35"/>
          <p:cNvCxnSpPr>
            <a:stCxn id="11" idx="4"/>
            <a:endCxn id="12" idx="0"/>
          </p:cNvCxnSpPr>
          <p:nvPr/>
        </p:nvCxnSpPr>
        <p:spPr>
          <a:xfrm>
            <a:off x="7326288" y="4973910"/>
            <a:ext cx="0" cy="609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37"/>
          <p:cNvCxnSpPr>
            <a:stCxn id="14" idx="3"/>
          </p:cNvCxnSpPr>
          <p:nvPr/>
        </p:nvCxnSpPr>
        <p:spPr>
          <a:xfrm flipH="1">
            <a:off x="3322340" y="5108476"/>
            <a:ext cx="474663" cy="4365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39"/>
          <p:cNvCxnSpPr>
            <a:stCxn id="14" idx="6"/>
            <a:endCxn id="15" idx="2"/>
          </p:cNvCxnSpPr>
          <p:nvPr/>
        </p:nvCxnSpPr>
        <p:spPr>
          <a:xfrm>
            <a:off x="4122440" y="4973538"/>
            <a:ext cx="568325" cy="762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Straight Connector 41"/>
          <p:cNvCxnSpPr>
            <a:stCxn id="15" idx="4"/>
          </p:cNvCxnSpPr>
          <p:nvPr/>
        </p:nvCxnSpPr>
        <p:spPr>
          <a:xfrm flipH="1">
            <a:off x="3457278" y="5240238"/>
            <a:ext cx="1423987" cy="36036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826170" y="6125294"/>
            <a:ext cx="477838" cy="400050"/>
          </a:xfrm>
          <a:prstGeom prst="rect">
            <a:avLst/>
          </a:prstGeom>
          <a:noFill/>
        </p:spPr>
        <p:txBody>
          <a:bodyPr wrap="none">
            <a:spAutoFit/>
          </a:bodyPr>
          <a:lstStyle/>
          <a:p>
            <a:pPr>
              <a:defRPr/>
            </a:pPr>
            <a:r>
              <a:rPr lang="en-US" sz="2000" dirty="0">
                <a:solidFill>
                  <a:schemeClr val="accent5">
                    <a:lumMod val="50000"/>
                  </a:schemeClr>
                </a:solidFill>
              </a:rPr>
              <a:t>G</a:t>
            </a:r>
            <a:r>
              <a:rPr lang="en-US" sz="2000" baseline="-25000" dirty="0">
                <a:solidFill>
                  <a:schemeClr val="accent5">
                    <a:lumMod val="50000"/>
                  </a:schemeClr>
                </a:solidFill>
              </a:rPr>
              <a:t>1</a:t>
            </a:r>
          </a:p>
        </p:txBody>
      </p:sp>
      <p:sp>
        <p:nvSpPr>
          <p:cNvPr id="28" name="TextBox 27"/>
          <p:cNvSpPr txBox="1"/>
          <p:nvPr/>
        </p:nvSpPr>
        <p:spPr>
          <a:xfrm>
            <a:off x="6828879" y="6165304"/>
            <a:ext cx="479425" cy="400050"/>
          </a:xfrm>
          <a:prstGeom prst="rect">
            <a:avLst/>
          </a:prstGeom>
          <a:noFill/>
        </p:spPr>
        <p:txBody>
          <a:bodyPr wrap="none">
            <a:spAutoFit/>
          </a:bodyPr>
          <a:lstStyle/>
          <a:p>
            <a:pPr>
              <a:defRPr/>
            </a:pPr>
            <a:r>
              <a:rPr lang="en-US" sz="2000" dirty="0">
                <a:solidFill>
                  <a:schemeClr val="accent5">
                    <a:lumMod val="50000"/>
                  </a:schemeClr>
                </a:solidFill>
              </a:rPr>
              <a:t>G</a:t>
            </a:r>
            <a:r>
              <a:rPr lang="en-US" sz="2000" baseline="-25000" dirty="0">
                <a:solidFill>
                  <a:schemeClr val="accent5">
                    <a:lumMod val="50000"/>
                  </a:schemeClr>
                </a:solidFill>
              </a:rPr>
              <a:t>2</a:t>
            </a:r>
          </a:p>
        </p:txBody>
      </p:sp>
      <p:sp>
        <p:nvSpPr>
          <p:cNvPr id="29" name="TextBox 28"/>
          <p:cNvSpPr txBox="1"/>
          <p:nvPr/>
        </p:nvSpPr>
        <p:spPr>
          <a:xfrm>
            <a:off x="2166491" y="5221560"/>
            <a:ext cx="384175" cy="400050"/>
          </a:xfrm>
          <a:prstGeom prst="rect">
            <a:avLst/>
          </a:prstGeom>
          <a:noFill/>
        </p:spPr>
        <p:txBody>
          <a:bodyPr wrap="none">
            <a:spAutoFit/>
          </a:bodyPr>
          <a:lstStyle/>
          <a:p>
            <a:pPr>
              <a:defRPr/>
            </a:pPr>
            <a:r>
              <a:rPr lang="en-US" sz="2000" dirty="0">
                <a:solidFill>
                  <a:schemeClr val="accent5">
                    <a:lumMod val="50000"/>
                  </a:schemeClr>
                </a:solidFill>
              </a:rPr>
              <a:t>Q</a:t>
            </a:r>
          </a:p>
        </p:txBody>
      </p:sp>
      <p:sp>
        <p:nvSpPr>
          <p:cNvPr id="30" name="Oval 45"/>
          <p:cNvSpPr/>
          <p:nvPr/>
        </p:nvSpPr>
        <p:spPr>
          <a:xfrm>
            <a:off x="5639445" y="4293096"/>
            <a:ext cx="2820987" cy="1828800"/>
          </a:xfrm>
          <a:prstGeom prst="ellipse">
            <a:avLst/>
          </a:prstGeom>
          <a:noFill/>
          <a:ln>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1" name="Straight Connector 41"/>
          <p:cNvCxnSpPr>
            <a:stCxn id="11" idx="3"/>
            <a:endCxn id="10" idx="7"/>
          </p:cNvCxnSpPr>
          <p:nvPr/>
        </p:nvCxnSpPr>
        <p:spPr>
          <a:xfrm flipH="1">
            <a:off x="6697404" y="4918114"/>
            <a:ext cx="492825" cy="721192"/>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 name="Straight Connector 33"/>
          <p:cNvCxnSpPr/>
          <p:nvPr/>
        </p:nvCxnSpPr>
        <p:spPr>
          <a:xfrm>
            <a:off x="6732240" y="5733256"/>
            <a:ext cx="381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5484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err="1">
                <a:latin typeface="Candara"/>
                <a:cs typeface="Candara"/>
              </a:rPr>
              <a:t>Supergraph</a:t>
            </a:r>
            <a:r>
              <a:rPr lang="zh-CN" altLang="en-US" dirty="0">
                <a:latin typeface="Candara"/>
                <a:cs typeface="Candara"/>
              </a:rPr>
              <a:t> </a:t>
            </a:r>
            <a:r>
              <a:rPr lang="en-US" altLang="zh-CN" dirty="0">
                <a:latin typeface="Candara"/>
                <a:cs typeface="Candara"/>
              </a:rPr>
              <a:t>s</a:t>
            </a:r>
            <a:r>
              <a:rPr lang="en-US" altLang="zh-CN" dirty="0" smtClean="0">
                <a:latin typeface="Candara"/>
                <a:cs typeface="Candara"/>
              </a:rPr>
              <a:t>imilarity </a:t>
            </a:r>
            <a:r>
              <a:rPr lang="en-US" altLang="zh-CN" dirty="0">
                <a:latin typeface="Candara"/>
                <a:cs typeface="Candara"/>
              </a:rPr>
              <a:t>s</a:t>
            </a:r>
            <a:r>
              <a:rPr lang="en-US" altLang="zh-CN" dirty="0" smtClean="0">
                <a:latin typeface="Candara"/>
                <a:cs typeface="Candara"/>
              </a:rPr>
              <a:t>earch</a:t>
            </a:r>
            <a:br>
              <a:rPr lang="en-US" altLang="zh-CN" dirty="0" smtClean="0">
                <a:latin typeface="Candara"/>
                <a:cs typeface="Candara"/>
              </a:rPr>
            </a:br>
            <a:r>
              <a:rPr lang="en-US" altLang="zh-CN" sz="2000" dirty="0" smtClean="0">
                <a:latin typeface="Candara"/>
                <a:cs typeface="Candara"/>
              </a:rPr>
              <a:t>Shang </a:t>
            </a:r>
            <a:r>
              <a:rPr lang="en-US" altLang="zh-CN" sz="2000" dirty="0">
                <a:latin typeface="Candara"/>
                <a:cs typeface="Candara"/>
              </a:rPr>
              <a:t>et al</a:t>
            </a:r>
            <a:r>
              <a:rPr lang="en-US" altLang="zh-CN" sz="2000" dirty="0" smtClean="0">
                <a:latin typeface="Candara"/>
                <a:cs typeface="Candara"/>
              </a:rPr>
              <a:t>. </a:t>
            </a:r>
            <a:r>
              <a:rPr lang="en-US" altLang="zh-CN" sz="2000" dirty="0">
                <a:latin typeface="Candara"/>
                <a:cs typeface="Candara"/>
              </a:rPr>
              <a:t>Sigmod’10</a:t>
            </a:r>
            <a:endParaRPr kumimoji="1" lang="zh-CN" altLang="en-US" sz="2000" dirty="0">
              <a:latin typeface="Candara"/>
              <a:cs typeface="Candara"/>
            </a:endParaRPr>
          </a:p>
        </p:txBody>
      </p:sp>
      <p:sp>
        <p:nvSpPr>
          <p:cNvPr id="3" name="内容占位符 2"/>
          <p:cNvSpPr>
            <a:spLocks noGrp="1"/>
          </p:cNvSpPr>
          <p:nvPr>
            <p:ph idx="1"/>
          </p:nvPr>
        </p:nvSpPr>
        <p:spPr/>
        <p:txBody>
          <a:bodyPr/>
          <a:lstStyle/>
          <a:p>
            <a:r>
              <a:rPr lang="en-US" altLang="zh-CN" i="1" dirty="0" err="1">
                <a:latin typeface="Candara"/>
                <a:cs typeface="Candara"/>
              </a:rPr>
              <a:t>dist</a:t>
            </a:r>
            <a:r>
              <a:rPr lang="en-US" altLang="zh-CN" i="1" dirty="0">
                <a:latin typeface="Candara"/>
                <a:cs typeface="Candara"/>
              </a:rPr>
              <a:t> </a:t>
            </a:r>
            <a:r>
              <a:rPr lang="en-US" altLang="zh-CN" dirty="0" smtClean="0">
                <a:latin typeface="Candara"/>
                <a:cs typeface="Candara"/>
              </a:rPr>
              <a:t>(</a:t>
            </a:r>
            <a:r>
              <a:rPr lang="en-US" altLang="zh-CN" i="1" dirty="0">
                <a:latin typeface="Candara"/>
                <a:cs typeface="Candara"/>
              </a:rPr>
              <a:t>Q</a:t>
            </a:r>
            <a:r>
              <a:rPr lang="en-US" altLang="zh-CN" dirty="0" smtClean="0">
                <a:latin typeface="Candara"/>
                <a:cs typeface="Candara"/>
              </a:rPr>
              <a:t>, </a:t>
            </a:r>
            <a:r>
              <a:rPr lang="en-US" altLang="zh-CN" i="1" dirty="0">
                <a:latin typeface="Candara"/>
                <a:cs typeface="Candara"/>
              </a:rPr>
              <a:t>G</a:t>
            </a:r>
            <a:r>
              <a:rPr lang="en-US" altLang="zh-CN" dirty="0" smtClean="0">
                <a:latin typeface="Candara"/>
                <a:cs typeface="Candara"/>
              </a:rPr>
              <a:t>) </a:t>
            </a:r>
            <a:r>
              <a:rPr lang="en-US" altLang="zh-CN" dirty="0">
                <a:latin typeface="Candara"/>
                <a:cs typeface="Candara"/>
              </a:rPr>
              <a:t>= |</a:t>
            </a:r>
            <a:r>
              <a:rPr lang="en-US" altLang="zh-CN" i="1" dirty="0">
                <a:latin typeface="Candara"/>
                <a:cs typeface="Candara"/>
              </a:rPr>
              <a:t>E</a:t>
            </a:r>
            <a:r>
              <a:rPr lang="en-US" altLang="zh-CN" dirty="0" smtClean="0">
                <a:latin typeface="Candara"/>
                <a:cs typeface="Candara"/>
              </a:rPr>
              <a:t>(</a:t>
            </a:r>
            <a:r>
              <a:rPr lang="en-US" altLang="zh-CN" i="1" dirty="0">
                <a:latin typeface="Candara"/>
                <a:cs typeface="Candara"/>
              </a:rPr>
              <a:t>G</a:t>
            </a:r>
            <a:r>
              <a:rPr lang="en-US" altLang="zh-CN" dirty="0" smtClean="0">
                <a:latin typeface="Candara"/>
                <a:cs typeface="Candara"/>
              </a:rPr>
              <a:t>)</a:t>
            </a:r>
            <a:r>
              <a:rPr lang="en-US" altLang="zh-CN" dirty="0">
                <a:latin typeface="Candara"/>
                <a:cs typeface="Candara"/>
              </a:rPr>
              <a:t>|− |</a:t>
            </a:r>
            <a:r>
              <a:rPr lang="en-US" altLang="zh-CN" i="1" dirty="0">
                <a:latin typeface="Candara"/>
                <a:cs typeface="Candara"/>
              </a:rPr>
              <a:t>E</a:t>
            </a:r>
            <a:r>
              <a:rPr lang="en-US" altLang="zh-CN" dirty="0">
                <a:latin typeface="Candara"/>
                <a:cs typeface="Candara"/>
              </a:rPr>
              <a:t>(</a:t>
            </a:r>
            <a:r>
              <a:rPr lang="en-US" altLang="zh-CN" i="1" dirty="0" err="1">
                <a:latin typeface="Candara"/>
                <a:cs typeface="Candara"/>
              </a:rPr>
              <a:t>mcs</a:t>
            </a:r>
            <a:r>
              <a:rPr lang="en-US" altLang="zh-CN" dirty="0" smtClean="0">
                <a:latin typeface="Candara"/>
                <a:cs typeface="Candara"/>
              </a:rPr>
              <a:t>(</a:t>
            </a:r>
            <a:r>
              <a:rPr lang="en-US" altLang="zh-CN" i="1" dirty="0">
                <a:latin typeface="Candara"/>
                <a:cs typeface="Candara"/>
              </a:rPr>
              <a:t>Q</a:t>
            </a:r>
            <a:r>
              <a:rPr lang="en-US" altLang="zh-CN" dirty="0" smtClean="0">
                <a:latin typeface="Candara"/>
                <a:cs typeface="Candara"/>
              </a:rPr>
              <a:t>, </a:t>
            </a:r>
            <a:r>
              <a:rPr lang="en-US" altLang="zh-CN" i="1" dirty="0">
                <a:latin typeface="Candara"/>
                <a:cs typeface="Candara"/>
              </a:rPr>
              <a:t>G</a:t>
            </a:r>
            <a:r>
              <a:rPr lang="en-US" altLang="zh-CN" dirty="0" smtClean="0">
                <a:latin typeface="Candara"/>
                <a:cs typeface="Candara"/>
              </a:rPr>
              <a:t>)</a:t>
            </a:r>
            <a:r>
              <a:rPr lang="en-US" altLang="zh-CN" dirty="0">
                <a:latin typeface="Candara"/>
                <a:cs typeface="Candara"/>
              </a:rPr>
              <a:t>)</a:t>
            </a:r>
            <a:r>
              <a:rPr lang="en-US" altLang="zh-CN" dirty="0" smtClean="0">
                <a:latin typeface="Candara"/>
                <a:cs typeface="Candara"/>
              </a:rPr>
              <a:t>|</a:t>
            </a:r>
            <a:r>
              <a:rPr lang="zh-CN" altLang="en-US" dirty="0" smtClean="0">
                <a:latin typeface="Candara"/>
                <a:cs typeface="Candara"/>
              </a:rPr>
              <a:t> </a:t>
            </a:r>
            <a:endParaRPr lang="en-US" altLang="zh-CN" dirty="0" smtClean="0">
              <a:latin typeface="Candara"/>
              <a:cs typeface="Candara"/>
            </a:endParaRPr>
          </a:p>
          <a:p>
            <a:endParaRPr lang="en-US" altLang="zh-CN" i="1" dirty="0" smtClean="0">
              <a:latin typeface="Candara"/>
              <a:cs typeface="Candara"/>
            </a:endParaRPr>
          </a:p>
          <a:p>
            <a:r>
              <a:rPr lang="en-US" altLang="zh-CN" i="1" dirty="0" err="1" smtClean="0">
                <a:latin typeface="Candara"/>
                <a:cs typeface="Candara"/>
              </a:rPr>
              <a:t>dist</a:t>
            </a:r>
            <a:r>
              <a:rPr lang="zh-CN" altLang="en-US" dirty="0" smtClean="0">
                <a:latin typeface="Candara"/>
                <a:cs typeface="Candara"/>
              </a:rPr>
              <a:t> </a:t>
            </a:r>
            <a:r>
              <a:rPr lang="en-US" altLang="zh-CN" dirty="0">
                <a:latin typeface="Candara"/>
                <a:cs typeface="Candara"/>
              </a:rPr>
              <a:t>(Q,</a:t>
            </a:r>
            <a:r>
              <a:rPr lang="zh-CN" altLang="en-US" dirty="0">
                <a:latin typeface="Candara"/>
                <a:cs typeface="Candara"/>
              </a:rPr>
              <a:t> </a:t>
            </a:r>
            <a:r>
              <a:rPr lang="en-US" altLang="zh-CN" dirty="0" smtClean="0">
                <a:latin typeface="Candara"/>
                <a:cs typeface="Candara"/>
              </a:rPr>
              <a:t>G</a:t>
            </a:r>
            <a:r>
              <a:rPr lang="zh-CN" altLang="zh-CN" baseline="-25000" dirty="0" smtClean="0">
                <a:latin typeface="Candara"/>
                <a:cs typeface="Candara"/>
              </a:rPr>
              <a:t>1</a:t>
            </a:r>
            <a:r>
              <a:rPr lang="en-US" altLang="zh-CN" dirty="0" smtClean="0">
                <a:latin typeface="Candara"/>
                <a:cs typeface="Candara"/>
              </a:rPr>
              <a:t>)</a:t>
            </a:r>
            <a:r>
              <a:rPr lang="zh-CN" altLang="en-US" dirty="0" smtClean="0">
                <a:latin typeface="Candara"/>
                <a:cs typeface="Candara"/>
              </a:rPr>
              <a:t> </a:t>
            </a:r>
            <a:r>
              <a:rPr lang="en-US" altLang="zh-CN" dirty="0">
                <a:latin typeface="Candara"/>
                <a:cs typeface="Candara"/>
              </a:rPr>
              <a:t>=</a:t>
            </a:r>
            <a:r>
              <a:rPr lang="zh-CN" altLang="en-US" dirty="0">
                <a:latin typeface="Candara"/>
                <a:cs typeface="Candara"/>
              </a:rPr>
              <a:t> </a:t>
            </a:r>
            <a:r>
              <a:rPr lang="en-US" altLang="zh-CN" dirty="0" smtClean="0">
                <a:latin typeface="Candara"/>
                <a:cs typeface="Candara"/>
              </a:rPr>
              <a:t>3-1=2</a:t>
            </a:r>
            <a:r>
              <a:rPr lang="zh-CN" altLang="en-US" dirty="0" smtClean="0">
                <a:latin typeface="Candara"/>
                <a:cs typeface="Candara"/>
              </a:rPr>
              <a:t> </a:t>
            </a:r>
            <a:r>
              <a:rPr lang="zh-CN" altLang="en-US" i="1" dirty="0" smtClean="0">
                <a:latin typeface="Candara"/>
                <a:cs typeface="Candara"/>
              </a:rPr>
              <a:t>              </a:t>
            </a:r>
            <a:r>
              <a:rPr lang="en-US" altLang="zh-CN" i="1" dirty="0" err="1" smtClean="0">
                <a:latin typeface="Candara"/>
                <a:cs typeface="Candara"/>
              </a:rPr>
              <a:t>dist</a:t>
            </a:r>
            <a:r>
              <a:rPr lang="zh-CN" altLang="en-US" dirty="0" smtClean="0">
                <a:latin typeface="Candara"/>
                <a:cs typeface="Candara"/>
              </a:rPr>
              <a:t> </a:t>
            </a:r>
            <a:r>
              <a:rPr lang="en-US" altLang="zh-CN" dirty="0" smtClean="0">
                <a:latin typeface="Candara"/>
                <a:cs typeface="Candara"/>
              </a:rPr>
              <a:t>(Q,</a:t>
            </a:r>
            <a:r>
              <a:rPr lang="zh-CN" altLang="en-US" dirty="0" smtClean="0">
                <a:latin typeface="Candara"/>
                <a:cs typeface="Candara"/>
              </a:rPr>
              <a:t> </a:t>
            </a:r>
            <a:r>
              <a:rPr lang="en-US" altLang="zh-CN" dirty="0" smtClean="0">
                <a:latin typeface="Candara"/>
                <a:cs typeface="Candara"/>
              </a:rPr>
              <a:t>G</a:t>
            </a:r>
            <a:r>
              <a:rPr lang="en-US" altLang="zh-CN" baseline="-25000" dirty="0" smtClean="0">
                <a:latin typeface="Candara"/>
                <a:cs typeface="Candara"/>
              </a:rPr>
              <a:t>2</a:t>
            </a:r>
            <a:r>
              <a:rPr lang="en-US" altLang="zh-CN" dirty="0" smtClean="0">
                <a:latin typeface="Candara"/>
                <a:cs typeface="Candara"/>
              </a:rPr>
              <a:t>)</a:t>
            </a:r>
            <a:r>
              <a:rPr lang="zh-CN" altLang="en-US" dirty="0" smtClean="0">
                <a:latin typeface="Candara"/>
                <a:cs typeface="Candara"/>
              </a:rPr>
              <a:t> </a:t>
            </a:r>
            <a:r>
              <a:rPr lang="en-US" altLang="zh-CN" dirty="0" smtClean="0">
                <a:latin typeface="Candara"/>
                <a:cs typeface="Candara"/>
              </a:rPr>
              <a:t>=</a:t>
            </a:r>
            <a:r>
              <a:rPr lang="zh-CN" altLang="en-US" dirty="0" smtClean="0">
                <a:latin typeface="Candara"/>
                <a:cs typeface="Candara"/>
              </a:rPr>
              <a:t> </a:t>
            </a:r>
            <a:r>
              <a:rPr lang="en-US" altLang="zh-CN" dirty="0" smtClean="0">
                <a:latin typeface="Candara"/>
                <a:cs typeface="Candara"/>
              </a:rPr>
              <a:t>5-4</a:t>
            </a:r>
            <a:r>
              <a:rPr lang="zh-CN" altLang="en-US" dirty="0" smtClean="0">
                <a:latin typeface="Candara"/>
                <a:cs typeface="Candara"/>
              </a:rPr>
              <a:t> </a:t>
            </a:r>
            <a:r>
              <a:rPr lang="zh-CN" altLang="zh-CN" dirty="0" smtClean="0">
                <a:latin typeface="Candara"/>
                <a:cs typeface="Candara"/>
              </a:rPr>
              <a:t>=</a:t>
            </a:r>
            <a:r>
              <a:rPr lang="en-US" altLang="zh-CN" dirty="0" smtClean="0">
                <a:latin typeface="Candara"/>
                <a:cs typeface="Candara"/>
              </a:rPr>
              <a:t>1</a:t>
            </a:r>
            <a:endParaRPr kumimoji="1" lang="zh-CN" altLang="en-US" dirty="0">
              <a:latin typeface="Candara"/>
              <a:cs typeface="Candara"/>
            </a:endParaRPr>
          </a:p>
        </p:txBody>
      </p:sp>
      <p:sp>
        <p:nvSpPr>
          <p:cNvPr id="32" name="Oval 9"/>
          <p:cNvSpPr/>
          <p:nvPr/>
        </p:nvSpPr>
        <p:spPr>
          <a:xfrm>
            <a:off x="971600" y="4861520"/>
            <a:ext cx="382587"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33" name="Oval 10"/>
          <p:cNvSpPr/>
          <p:nvPr/>
        </p:nvSpPr>
        <p:spPr>
          <a:xfrm>
            <a:off x="1811387" y="4861520"/>
            <a:ext cx="381000" cy="381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34" name="Oval 11"/>
          <p:cNvSpPr/>
          <p:nvPr/>
        </p:nvSpPr>
        <p:spPr>
          <a:xfrm>
            <a:off x="971600" y="5928320"/>
            <a:ext cx="382587"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35" name="Oval 12"/>
          <p:cNvSpPr/>
          <p:nvPr/>
        </p:nvSpPr>
        <p:spPr>
          <a:xfrm>
            <a:off x="1811387" y="5928320"/>
            <a:ext cx="3810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36" name="Oval 13"/>
          <p:cNvSpPr/>
          <p:nvPr/>
        </p:nvSpPr>
        <p:spPr>
          <a:xfrm>
            <a:off x="6372200" y="4592910"/>
            <a:ext cx="381000"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37" name="Oval 14"/>
          <p:cNvSpPr/>
          <p:nvPr/>
        </p:nvSpPr>
        <p:spPr>
          <a:xfrm>
            <a:off x="6372200" y="5583510"/>
            <a:ext cx="381000"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38" name="Oval 15"/>
          <p:cNvSpPr/>
          <p:nvPr/>
        </p:nvSpPr>
        <p:spPr>
          <a:xfrm>
            <a:off x="7134200" y="4592910"/>
            <a:ext cx="382588" cy="381000"/>
          </a:xfrm>
          <a:prstGeom prst="ellipse">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39" name="Oval 16"/>
          <p:cNvSpPr/>
          <p:nvPr/>
        </p:nvSpPr>
        <p:spPr>
          <a:xfrm>
            <a:off x="7134200" y="5583510"/>
            <a:ext cx="382588"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40" name="Oval 17"/>
          <p:cNvSpPr/>
          <p:nvPr/>
        </p:nvSpPr>
        <p:spPr>
          <a:xfrm>
            <a:off x="3131840" y="5545038"/>
            <a:ext cx="381000"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41" name="Oval 18"/>
          <p:cNvSpPr/>
          <p:nvPr/>
        </p:nvSpPr>
        <p:spPr>
          <a:xfrm>
            <a:off x="3741440" y="4783038"/>
            <a:ext cx="381000"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sp>
        <p:nvSpPr>
          <p:cNvPr id="42" name="Oval 19"/>
          <p:cNvSpPr/>
          <p:nvPr/>
        </p:nvSpPr>
        <p:spPr>
          <a:xfrm>
            <a:off x="4690765" y="4859238"/>
            <a:ext cx="381000" cy="3810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cxnSp>
        <p:nvCxnSpPr>
          <p:cNvPr id="43" name="Straight Connector 21"/>
          <p:cNvCxnSpPr>
            <a:stCxn id="32" idx="4"/>
            <a:endCxn id="34" idx="0"/>
          </p:cNvCxnSpPr>
          <p:nvPr/>
        </p:nvCxnSpPr>
        <p:spPr>
          <a:xfrm>
            <a:off x="1163687" y="5242520"/>
            <a:ext cx="0" cy="685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23"/>
          <p:cNvCxnSpPr>
            <a:stCxn id="32" idx="6"/>
            <a:endCxn id="33" idx="2"/>
          </p:cNvCxnSpPr>
          <p:nvPr/>
        </p:nvCxnSpPr>
        <p:spPr>
          <a:xfrm>
            <a:off x="1354187" y="5052020"/>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25"/>
          <p:cNvCxnSpPr>
            <a:stCxn id="33" idx="4"/>
            <a:endCxn id="35" idx="0"/>
          </p:cNvCxnSpPr>
          <p:nvPr/>
        </p:nvCxnSpPr>
        <p:spPr>
          <a:xfrm>
            <a:off x="2001887" y="5242520"/>
            <a:ext cx="0" cy="685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27"/>
          <p:cNvCxnSpPr>
            <a:stCxn id="34" idx="6"/>
            <a:endCxn id="35" idx="2"/>
          </p:cNvCxnSpPr>
          <p:nvPr/>
        </p:nvCxnSpPr>
        <p:spPr>
          <a:xfrm>
            <a:off x="1354187" y="6118820"/>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29"/>
          <p:cNvCxnSpPr>
            <a:stCxn id="32" idx="5"/>
          </p:cNvCxnSpPr>
          <p:nvPr/>
        </p:nvCxnSpPr>
        <p:spPr>
          <a:xfrm>
            <a:off x="1297037" y="5186958"/>
            <a:ext cx="590550" cy="7413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31"/>
          <p:cNvCxnSpPr>
            <a:stCxn id="36" idx="4"/>
            <a:endCxn id="37" idx="0"/>
          </p:cNvCxnSpPr>
          <p:nvPr/>
        </p:nvCxnSpPr>
        <p:spPr>
          <a:xfrm>
            <a:off x="6562700" y="4973910"/>
            <a:ext cx="0" cy="609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33"/>
          <p:cNvCxnSpPr>
            <a:stCxn id="36" idx="6"/>
            <a:endCxn id="38" idx="2"/>
          </p:cNvCxnSpPr>
          <p:nvPr/>
        </p:nvCxnSpPr>
        <p:spPr>
          <a:xfrm>
            <a:off x="6753200" y="4783410"/>
            <a:ext cx="381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35"/>
          <p:cNvCxnSpPr>
            <a:stCxn id="38" idx="4"/>
            <a:endCxn id="39" idx="0"/>
          </p:cNvCxnSpPr>
          <p:nvPr/>
        </p:nvCxnSpPr>
        <p:spPr>
          <a:xfrm>
            <a:off x="7326288" y="4973910"/>
            <a:ext cx="0" cy="609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37"/>
          <p:cNvCxnSpPr>
            <a:stCxn id="41" idx="3"/>
          </p:cNvCxnSpPr>
          <p:nvPr/>
        </p:nvCxnSpPr>
        <p:spPr>
          <a:xfrm flipH="1">
            <a:off x="3322340" y="5108476"/>
            <a:ext cx="474663" cy="4365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39"/>
          <p:cNvCxnSpPr>
            <a:stCxn id="41" idx="6"/>
            <a:endCxn id="42" idx="2"/>
          </p:cNvCxnSpPr>
          <p:nvPr/>
        </p:nvCxnSpPr>
        <p:spPr>
          <a:xfrm>
            <a:off x="4122440" y="4973538"/>
            <a:ext cx="568325" cy="762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3" name="Straight Connector 41"/>
          <p:cNvCxnSpPr>
            <a:stCxn id="42" idx="4"/>
          </p:cNvCxnSpPr>
          <p:nvPr/>
        </p:nvCxnSpPr>
        <p:spPr>
          <a:xfrm flipH="1">
            <a:off x="3457278" y="5240238"/>
            <a:ext cx="1423987" cy="36036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54" name="TextBox 26"/>
          <p:cNvSpPr txBox="1"/>
          <p:nvPr/>
        </p:nvSpPr>
        <p:spPr>
          <a:xfrm>
            <a:off x="3826170" y="6125294"/>
            <a:ext cx="403618" cy="400110"/>
          </a:xfrm>
          <a:prstGeom prst="rect">
            <a:avLst/>
          </a:prstGeom>
          <a:noFill/>
        </p:spPr>
        <p:txBody>
          <a:bodyPr wrap="none">
            <a:spAutoFit/>
          </a:bodyPr>
          <a:lstStyle/>
          <a:p>
            <a:pPr>
              <a:defRPr/>
            </a:pPr>
            <a:r>
              <a:rPr lang="en-US" sz="2000" dirty="0">
                <a:solidFill>
                  <a:schemeClr val="accent5">
                    <a:lumMod val="50000"/>
                  </a:schemeClr>
                </a:solidFill>
                <a:latin typeface="Candara"/>
                <a:cs typeface="Candara"/>
              </a:rPr>
              <a:t>G</a:t>
            </a:r>
            <a:r>
              <a:rPr lang="en-US" sz="2000" baseline="-25000" dirty="0">
                <a:solidFill>
                  <a:schemeClr val="accent5">
                    <a:lumMod val="50000"/>
                  </a:schemeClr>
                </a:solidFill>
                <a:latin typeface="Candara"/>
                <a:cs typeface="Candara"/>
              </a:rPr>
              <a:t>1</a:t>
            </a:r>
          </a:p>
        </p:txBody>
      </p:sp>
      <p:sp>
        <p:nvSpPr>
          <p:cNvPr id="55" name="TextBox 27"/>
          <p:cNvSpPr txBox="1"/>
          <p:nvPr/>
        </p:nvSpPr>
        <p:spPr>
          <a:xfrm>
            <a:off x="6828879" y="6165304"/>
            <a:ext cx="422820" cy="400110"/>
          </a:xfrm>
          <a:prstGeom prst="rect">
            <a:avLst/>
          </a:prstGeom>
          <a:noFill/>
        </p:spPr>
        <p:txBody>
          <a:bodyPr wrap="none">
            <a:spAutoFit/>
          </a:bodyPr>
          <a:lstStyle/>
          <a:p>
            <a:pPr>
              <a:defRPr/>
            </a:pPr>
            <a:r>
              <a:rPr lang="en-US" sz="2000" dirty="0">
                <a:solidFill>
                  <a:schemeClr val="accent5">
                    <a:lumMod val="50000"/>
                  </a:schemeClr>
                </a:solidFill>
                <a:latin typeface="Candara"/>
                <a:cs typeface="Candara"/>
              </a:rPr>
              <a:t>G</a:t>
            </a:r>
            <a:r>
              <a:rPr lang="en-US" sz="2000" baseline="-25000" dirty="0">
                <a:solidFill>
                  <a:schemeClr val="accent5">
                    <a:lumMod val="50000"/>
                  </a:schemeClr>
                </a:solidFill>
                <a:latin typeface="Candara"/>
                <a:cs typeface="Candara"/>
              </a:rPr>
              <a:t>2</a:t>
            </a:r>
          </a:p>
        </p:txBody>
      </p:sp>
      <p:sp>
        <p:nvSpPr>
          <p:cNvPr id="56" name="TextBox 28"/>
          <p:cNvSpPr txBox="1"/>
          <p:nvPr/>
        </p:nvSpPr>
        <p:spPr>
          <a:xfrm>
            <a:off x="2166491" y="5221560"/>
            <a:ext cx="362624" cy="400110"/>
          </a:xfrm>
          <a:prstGeom prst="rect">
            <a:avLst/>
          </a:prstGeom>
          <a:noFill/>
        </p:spPr>
        <p:txBody>
          <a:bodyPr wrap="none">
            <a:spAutoFit/>
          </a:bodyPr>
          <a:lstStyle/>
          <a:p>
            <a:pPr>
              <a:defRPr/>
            </a:pPr>
            <a:r>
              <a:rPr lang="en-US" sz="2000" dirty="0">
                <a:solidFill>
                  <a:schemeClr val="accent5">
                    <a:lumMod val="50000"/>
                  </a:schemeClr>
                </a:solidFill>
                <a:latin typeface="Candara"/>
                <a:cs typeface="Candara"/>
              </a:rPr>
              <a:t>Q</a:t>
            </a:r>
          </a:p>
        </p:txBody>
      </p:sp>
      <p:sp>
        <p:nvSpPr>
          <p:cNvPr id="57" name="Oval 45"/>
          <p:cNvSpPr/>
          <p:nvPr/>
        </p:nvSpPr>
        <p:spPr>
          <a:xfrm>
            <a:off x="5639445" y="4293096"/>
            <a:ext cx="2820987" cy="1828800"/>
          </a:xfrm>
          <a:prstGeom prst="ellipse">
            <a:avLst/>
          </a:prstGeom>
          <a:noFill/>
          <a:ln>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ndara"/>
              <a:cs typeface="Candara"/>
            </a:endParaRPr>
          </a:p>
        </p:txBody>
      </p:sp>
      <p:cxnSp>
        <p:nvCxnSpPr>
          <p:cNvPr id="58" name="Straight Connector 41"/>
          <p:cNvCxnSpPr>
            <a:stCxn id="38" idx="3"/>
            <a:endCxn id="37" idx="7"/>
          </p:cNvCxnSpPr>
          <p:nvPr/>
        </p:nvCxnSpPr>
        <p:spPr>
          <a:xfrm flipH="1">
            <a:off x="6697404" y="4918114"/>
            <a:ext cx="492825" cy="721192"/>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9" name="Straight Connector 33"/>
          <p:cNvCxnSpPr/>
          <p:nvPr/>
        </p:nvCxnSpPr>
        <p:spPr>
          <a:xfrm>
            <a:off x="6732240" y="5733256"/>
            <a:ext cx="381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729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blinds(horizontal)">
                                      <p:cBhvr>
                                        <p:cTn id="1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Supergraph</a:t>
            </a:r>
            <a:r>
              <a:rPr lang="zh-CN" altLang="en-US" dirty="0"/>
              <a:t> </a:t>
            </a:r>
            <a:r>
              <a:rPr lang="en-US" altLang="zh-CN" dirty="0"/>
              <a:t>s</a:t>
            </a:r>
            <a:r>
              <a:rPr lang="en-US" altLang="zh-CN" dirty="0" smtClean="0"/>
              <a:t>imilarity </a:t>
            </a:r>
            <a:r>
              <a:rPr lang="en-US" altLang="zh-CN" dirty="0"/>
              <a:t>s</a:t>
            </a:r>
            <a:r>
              <a:rPr lang="en-US" altLang="zh-CN" dirty="0" smtClean="0"/>
              <a:t>earch</a:t>
            </a:r>
            <a:r>
              <a:rPr lang="en-US" altLang="zh-CN" dirty="0"/>
              <a:t/>
            </a:r>
            <a:br>
              <a:rPr lang="en-US" altLang="zh-CN" dirty="0"/>
            </a:br>
            <a:r>
              <a:rPr lang="en-US" altLang="zh-CN" sz="2000" dirty="0"/>
              <a:t>Shang et </a:t>
            </a:r>
            <a:r>
              <a:rPr lang="en-US" altLang="zh-CN" sz="2000" dirty="0" smtClean="0"/>
              <a:t>al.</a:t>
            </a:r>
            <a:r>
              <a:rPr lang="zh-CN" altLang="zh-CN" sz="2000" dirty="0"/>
              <a:t> </a:t>
            </a:r>
            <a:r>
              <a:rPr lang="en-US" altLang="zh-CN" sz="2000" dirty="0" smtClean="0"/>
              <a:t>Sigmod’10</a:t>
            </a:r>
            <a:endParaRPr kumimoji="1" lang="zh-CN" altLang="en-US" sz="2000" dirty="0"/>
          </a:p>
        </p:txBody>
      </p:sp>
      <p:pic>
        <p:nvPicPr>
          <p:cNvPr id="4" name="内容占位符 3"/>
          <p:cNvPicPr>
            <a:picLocks noGrp="1" noChangeAspect="1"/>
          </p:cNvPicPr>
          <p:nvPr>
            <p:ph idx="1"/>
          </p:nvPr>
        </p:nvPicPr>
        <p:blipFill>
          <a:blip r:embed="rId3"/>
          <a:srcRect l="-19970" r="-19970"/>
          <a:stretch>
            <a:fillRect/>
          </a:stretch>
        </p:blipFill>
        <p:spPr>
          <a:xfrm>
            <a:off x="601216" y="2298125"/>
            <a:ext cx="8291264" cy="4559875"/>
          </a:xfrm>
        </p:spPr>
      </p:pic>
      <p:sp>
        <p:nvSpPr>
          <p:cNvPr id="5" name="内容占位符 2"/>
          <p:cNvSpPr txBox="1">
            <a:spLocks/>
          </p:cNvSpPr>
          <p:nvPr/>
        </p:nvSpPr>
        <p:spPr>
          <a:xfrm>
            <a:off x="457200" y="1600200"/>
            <a:ext cx="8229600" cy="525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600" kern="1200" baseline="0">
                <a:solidFill>
                  <a:schemeClr val="tx1"/>
                </a:solidFill>
                <a:latin typeface="Candara" pitchFamily="34" charset="0"/>
                <a:ea typeface="+mn-ea"/>
                <a:cs typeface="+mn-cs"/>
              </a:defRPr>
            </a:lvl1pPr>
            <a:lvl2pPr marL="742950" indent="-285750" algn="l" defTabSz="914400" rtl="0" eaLnBrk="1" latinLnBrk="0" hangingPunct="1">
              <a:spcBef>
                <a:spcPct val="20000"/>
              </a:spcBef>
              <a:buFont typeface="Arial" pitchFamily="34" charset="0"/>
              <a:buChar char="–"/>
              <a:defRPr sz="2200" b="0" kern="1200" baseline="0">
                <a:solidFill>
                  <a:schemeClr val="tx1"/>
                </a:solidFill>
                <a:latin typeface="Candar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Candar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800" dirty="0" err="1" smtClean="0"/>
              <a:t>σ</a:t>
            </a:r>
            <a:r>
              <a:rPr lang="en-US" altLang="zh-CN" sz="2800" i="1" dirty="0"/>
              <a:t>-missing </a:t>
            </a:r>
            <a:r>
              <a:rPr lang="en-US" altLang="zh-CN" sz="2800" i="1" dirty="0" err="1"/>
              <a:t>subgraphs</a:t>
            </a:r>
            <a:endParaRPr lang="en-US" altLang="zh-CN" sz="2800" dirty="0"/>
          </a:p>
        </p:txBody>
      </p:sp>
    </p:spTree>
    <p:extLst>
      <p:ext uri="{BB962C8B-B14F-4D97-AF65-F5344CB8AC3E}">
        <p14:creationId xmlns:p14="http://schemas.microsoft.com/office/powerpoint/2010/main" val="349250508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Supergraph</a:t>
            </a:r>
            <a:r>
              <a:rPr lang="zh-CN" altLang="en-US" dirty="0"/>
              <a:t> </a:t>
            </a:r>
            <a:r>
              <a:rPr lang="en-US" altLang="zh-CN" dirty="0"/>
              <a:t>similarity search</a:t>
            </a:r>
            <a:br>
              <a:rPr lang="en-US" altLang="zh-CN" dirty="0"/>
            </a:br>
            <a:r>
              <a:rPr lang="en-US" altLang="zh-CN" sz="2000" dirty="0"/>
              <a:t>Shang et al.</a:t>
            </a:r>
            <a:r>
              <a:rPr lang="zh-CN" altLang="zh-CN" sz="2000" dirty="0"/>
              <a:t> </a:t>
            </a:r>
            <a:r>
              <a:rPr lang="en-US" altLang="zh-CN" sz="2000" dirty="0"/>
              <a:t>Sigmod’10</a:t>
            </a:r>
            <a:endParaRPr kumimoji="1" lang="zh-CN" altLang="en-US" dirty="0"/>
          </a:p>
        </p:txBody>
      </p:sp>
      <p:pic>
        <p:nvPicPr>
          <p:cNvPr id="4" name="内容占位符 3"/>
          <p:cNvPicPr>
            <a:picLocks noGrp="1" noChangeAspect="1"/>
          </p:cNvPicPr>
          <p:nvPr>
            <p:ph idx="1"/>
          </p:nvPr>
        </p:nvPicPr>
        <p:blipFill>
          <a:blip r:embed="rId3"/>
          <a:srcRect l="-19769" r="-19769"/>
          <a:stretch>
            <a:fillRect/>
          </a:stretch>
        </p:blipFill>
        <p:spPr>
          <a:xfrm>
            <a:off x="0" y="2143397"/>
            <a:ext cx="8229600" cy="4525963"/>
          </a:xfrm>
        </p:spPr>
      </p:pic>
      <p:sp>
        <p:nvSpPr>
          <p:cNvPr id="5" name="内容占位符 2"/>
          <p:cNvSpPr txBox="1">
            <a:spLocks/>
          </p:cNvSpPr>
          <p:nvPr/>
        </p:nvSpPr>
        <p:spPr>
          <a:xfrm>
            <a:off x="457200" y="1600200"/>
            <a:ext cx="8229600" cy="525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600" kern="1200" baseline="0">
                <a:solidFill>
                  <a:schemeClr val="tx1"/>
                </a:solidFill>
                <a:latin typeface="Candara" pitchFamily="34" charset="0"/>
                <a:ea typeface="+mn-ea"/>
                <a:cs typeface="+mn-cs"/>
              </a:defRPr>
            </a:lvl1pPr>
            <a:lvl2pPr marL="742950" indent="-285750" algn="l" defTabSz="914400" rtl="0" eaLnBrk="1" latinLnBrk="0" hangingPunct="1">
              <a:spcBef>
                <a:spcPct val="20000"/>
              </a:spcBef>
              <a:buFont typeface="Arial" pitchFamily="34" charset="0"/>
              <a:buChar char="–"/>
              <a:defRPr sz="2200" b="0" kern="1200" baseline="0">
                <a:solidFill>
                  <a:schemeClr val="tx1"/>
                </a:solidFill>
                <a:latin typeface="Candar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Candar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800" dirty="0" smtClean="0"/>
              <a:t>An</a:t>
            </a:r>
            <a:r>
              <a:rPr lang="zh-CN" altLang="en-US" sz="2800" dirty="0" smtClean="0"/>
              <a:t> </a:t>
            </a:r>
            <a:r>
              <a:rPr lang="en-US" altLang="zh-CN" sz="2800" dirty="0" smtClean="0"/>
              <a:t>Example</a:t>
            </a:r>
            <a:r>
              <a:rPr lang="zh-CN" altLang="en-US" sz="2800" dirty="0" smtClean="0"/>
              <a:t> </a:t>
            </a:r>
            <a:r>
              <a:rPr lang="en-US" altLang="zh-CN" sz="2800" dirty="0" smtClean="0"/>
              <a:t>of</a:t>
            </a:r>
            <a:r>
              <a:rPr lang="zh-CN" altLang="en-US" sz="2800" dirty="0" smtClean="0"/>
              <a:t> </a:t>
            </a:r>
            <a:r>
              <a:rPr lang="en-US" altLang="zh-CN" sz="2800" dirty="0"/>
              <a:t>SG-</a:t>
            </a:r>
            <a:r>
              <a:rPr lang="en-US" altLang="zh-CN" sz="2800" dirty="0" err="1"/>
              <a:t>Enum</a:t>
            </a:r>
            <a:r>
              <a:rPr lang="en-US" altLang="zh-CN" sz="2800" dirty="0"/>
              <a:t> </a:t>
            </a:r>
            <a:r>
              <a:rPr lang="en-US" altLang="zh-CN" sz="2800" dirty="0" smtClean="0"/>
              <a:t>Index</a:t>
            </a:r>
            <a:endParaRPr lang="en-US" altLang="zh-CN" sz="2800" dirty="0"/>
          </a:p>
          <a:p>
            <a:pPr marL="0" indent="0">
              <a:buNone/>
            </a:pPr>
            <a:endParaRPr lang="en-US" altLang="zh-CN" sz="2800" dirty="0"/>
          </a:p>
        </p:txBody>
      </p:sp>
    </p:spTree>
    <p:extLst>
      <p:ext uri="{BB962C8B-B14F-4D97-AF65-F5344CB8AC3E}">
        <p14:creationId xmlns:p14="http://schemas.microsoft.com/office/powerpoint/2010/main" val="7313610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zh-CN" dirty="0" smtClean="0"/>
              <a:t>Graphs - why should we care?</a:t>
            </a:r>
            <a:endParaRPr lang="zh-CN" altLang="en-US" dirty="0"/>
          </a:p>
        </p:txBody>
      </p:sp>
      <p:sp>
        <p:nvSpPr>
          <p:cNvPr id="15363" name="Rectangle 3"/>
          <p:cNvSpPr>
            <a:spLocks noGrp="1" noChangeArrowheads="1"/>
          </p:cNvSpPr>
          <p:nvPr>
            <p:ph idx="1"/>
          </p:nvPr>
        </p:nvSpPr>
        <p:spPr/>
        <p:txBody>
          <a:bodyPr/>
          <a:lstStyle/>
          <a:p>
            <a:r>
              <a:rPr lang="en-US" altLang="zh-CN" dirty="0" smtClean="0">
                <a:solidFill>
                  <a:srgbClr val="C00000"/>
                </a:solidFill>
              </a:rPr>
              <a:t>Graph has 3V characteristics of big data </a:t>
            </a:r>
            <a:r>
              <a:rPr lang="en-US" altLang="zh-CN" dirty="0" smtClean="0">
                <a:solidFill>
                  <a:srgbClr val="0000FF"/>
                </a:solidFill>
              </a:rPr>
              <a:t>(Volume)</a:t>
            </a:r>
            <a:endParaRPr lang="zh-CN" altLang="zh-CN" dirty="0">
              <a:solidFill>
                <a:srgbClr val="0000FF"/>
              </a:solidFill>
            </a:endParaRPr>
          </a:p>
        </p:txBody>
      </p:sp>
      <p:pic>
        <p:nvPicPr>
          <p:cNvPr id="4" name="Picture 4" descr="facebook_logo.png"/>
          <p:cNvPicPr>
            <a:picLocks noChangeAspect="1" noChangeArrowheads="1"/>
          </p:cNvPicPr>
          <p:nvPr/>
        </p:nvPicPr>
        <p:blipFill>
          <a:blip r:embed="rId3" cstate="print"/>
          <a:srcRect/>
          <a:stretch>
            <a:fillRect/>
          </a:stretch>
        </p:blipFill>
        <p:spPr bwMode="auto">
          <a:xfrm>
            <a:off x="971600" y="3311350"/>
            <a:ext cx="1224136" cy="1197770"/>
          </a:xfrm>
          <a:prstGeom prst="rect">
            <a:avLst/>
          </a:prstGeom>
          <a:noFill/>
          <a:ln w="9525">
            <a:noFill/>
            <a:miter lim="800000"/>
            <a:headEnd/>
            <a:tailEnd/>
          </a:ln>
        </p:spPr>
      </p:pic>
      <p:sp>
        <p:nvSpPr>
          <p:cNvPr id="5" name="TextBox 7"/>
          <p:cNvSpPr>
            <a:spLocks noChangeArrowheads="1"/>
          </p:cNvSpPr>
          <p:nvPr/>
        </p:nvSpPr>
        <p:spPr bwMode="auto">
          <a:xfrm>
            <a:off x="2915816" y="3435580"/>
            <a:ext cx="4121641" cy="830997"/>
          </a:xfrm>
          <a:prstGeom prst="rect">
            <a:avLst/>
          </a:prstGeom>
          <a:noFill/>
          <a:ln w="9525">
            <a:noFill/>
            <a:miter lim="800000"/>
            <a:headEnd/>
            <a:tailEnd/>
          </a:ln>
        </p:spPr>
        <p:txBody>
          <a:bodyPr wrap="none">
            <a:spAutoFit/>
          </a:bodyPr>
          <a:lstStyle/>
          <a:p>
            <a:pPr marL="342900" indent="-342900">
              <a:buFont typeface="Arial" pitchFamily="34" charset="0"/>
              <a:buChar char="•"/>
            </a:pPr>
            <a:r>
              <a:rPr lang="en-US" altLang="zh-CN" sz="2400" dirty="0" smtClean="0">
                <a:solidFill>
                  <a:srgbClr val="3366FF"/>
                </a:solidFill>
                <a:latin typeface="Candara" pitchFamily="34" charset="0"/>
                <a:sym typeface="Comic Sans MS" pitchFamily="66" charset="0"/>
              </a:rPr>
              <a:t>2+</a:t>
            </a:r>
            <a:r>
              <a:rPr lang="en-US" sz="2400" dirty="0" smtClean="0">
                <a:solidFill>
                  <a:srgbClr val="3366FF"/>
                </a:solidFill>
                <a:latin typeface="Candara" pitchFamily="34" charset="0"/>
                <a:sym typeface="Comic Sans MS" pitchFamily="66" charset="0"/>
              </a:rPr>
              <a:t> </a:t>
            </a:r>
            <a:r>
              <a:rPr lang="en-US" sz="2400" dirty="0">
                <a:solidFill>
                  <a:srgbClr val="3366FF"/>
                </a:solidFill>
                <a:latin typeface="Candara" pitchFamily="34" charset="0"/>
                <a:sym typeface="Comic Sans MS" pitchFamily="66" charset="0"/>
              </a:rPr>
              <a:t>billon active users in </a:t>
            </a:r>
            <a:r>
              <a:rPr lang="en-US" altLang="zh-CN" sz="2400" dirty="0" smtClean="0">
                <a:solidFill>
                  <a:srgbClr val="3366FF"/>
                </a:solidFill>
                <a:latin typeface="Candara" pitchFamily="34" charset="0"/>
                <a:sym typeface="Comic Sans MS" pitchFamily="66" charset="0"/>
              </a:rPr>
              <a:t>2017</a:t>
            </a:r>
          </a:p>
          <a:p>
            <a:pPr marL="342900" indent="-342900">
              <a:buFont typeface="Arial" pitchFamily="34" charset="0"/>
              <a:buChar char="•"/>
            </a:pPr>
            <a:r>
              <a:rPr lang="en-US" sz="2400" dirty="0" smtClean="0">
                <a:solidFill>
                  <a:srgbClr val="3366FF"/>
                </a:solidFill>
                <a:latin typeface="Candara" pitchFamily="34" charset="0"/>
                <a:sym typeface="Comic Sans MS" pitchFamily="66" charset="0"/>
              </a:rPr>
              <a:t>190 </a:t>
            </a:r>
            <a:r>
              <a:rPr lang="en-US" sz="2400" dirty="0">
                <a:solidFill>
                  <a:srgbClr val="3366FF"/>
                </a:solidFill>
                <a:latin typeface="Candara" pitchFamily="34" charset="0"/>
                <a:sym typeface="Comic Sans MS" pitchFamily="66" charset="0"/>
              </a:rPr>
              <a:t>friends/user on </a:t>
            </a:r>
            <a:r>
              <a:rPr lang="en-US" sz="2400" dirty="0" smtClean="0">
                <a:solidFill>
                  <a:srgbClr val="3366FF"/>
                </a:solidFill>
                <a:latin typeface="Candara" pitchFamily="34" charset="0"/>
                <a:sym typeface="Comic Sans MS" pitchFamily="66" charset="0"/>
              </a:rPr>
              <a:t>average</a:t>
            </a:r>
            <a:endParaRPr lang="zh-CN" altLang="en-US" sz="2400" dirty="0">
              <a:solidFill>
                <a:srgbClr val="3366FF"/>
              </a:solidFill>
              <a:latin typeface="Candara" pitchFamily="34" charset="0"/>
              <a:sym typeface="Comic Sans MS" pitchFamily="66" charset="0"/>
            </a:endParaRPr>
          </a:p>
        </p:txBody>
      </p:sp>
      <p:pic>
        <p:nvPicPr>
          <p:cNvPr id="6" name="Picture 10" descr="Google.png"/>
          <p:cNvPicPr>
            <a:picLocks noChangeAspect="1" noChangeArrowheads="1"/>
          </p:cNvPicPr>
          <p:nvPr/>
        </p:nvPicPr>
        <p:blipFill>
          <a:blip r:embed="rId4" cstate="print"/>
          <a:srcRect/>
          <a:stretch>
            <a:fillRect/>
          </a:stretch>
        </p:blipFill>
        <p:spPr bwMode="auto">
          <a:xfrm>
            <a:off x="827584" y="2317772"/>
            <a:ext cx="2160587" cy="784225"/>
          </a:xfrm>
          <a:prstGeom prst="rect">
            <a:avLst/>
          </a:prstGeom>
          <a:noFill/>
          <a:ln w="9525">
            <a:noFill/>
            <a:miter lim="800000"/>
            <a:headEnd/>
            <a:tailEnd/>
          </a:ln>
        </p:spPr>
      </p:pic>
      <p:sp>
        <p:nvSpPr>
          <p:cNvPr id="7" name="TextBox 11"/>
          <p:cNvSpPr>
            <a:spLocks noChangeArrowheads="1"/>
          </p:cNvSpPr>
          <p:nvPr/>
        </p:nvSpPr>
        <p:spPr bwMode="auto">
          <a:xfrm>
            <a:off x="2915816" y="2394173"/>
            <a:ext cx="6263253" cy="461665"/>
          </a:xfrm>
          <a:prstGeom prst="rect">
            <a:avLst/>
          </a:prstGeom>
          <a:noFill/>
          <a:ln w="9525">
            <a:noFill/>
            <a:miter lim="800000"/>
            <a:headEnd/>
            <a:tailEnd/>
          </a:ln>
        </p:spPr>
        <p:txBody>
          <a:bodyPr wrap="none">
            <a:spAutoFit/>
          </a:bodyPr>
          <a:lstStyle/>
          <a:p>
            <a:pPr marL="342900" indent="-342900">
              <a:buFont typeface="Arial" pitchFamily="34" charset="0"/>
              <a:buChar char="•"/>
            </a:pPr>
            <a:r>
              <a:rPr lang="en-US" altLang="zh-CN" sz="2400" dirty="0" smtClean="0">
                <a:solidFill>
                  <a:srgbClr val="FF0000"/>
                </a:solidFill>
                <a:latin typeface="Candara" pitchFamily="34" charset="0"/>
                <a:sym typeface="Comic Sans MS" pitchFamily="66" charset="0"/>
              </a:rPr>
              <a:t>70+</a:t>
            </a:r>
            <a:r>
              <a:rPr lang="en-US" sz="2400" dirty="0" smtClean="0">
                <a:solidFill>
                  <a:srgbClr val="FF0000"/>
                </a:solidFill>
                <a:latin typeface="Candara" pitchFamily="34" charset="0"/>
                <a:sym typeface="Comic Sans MS" pitchFamily="66" charset="0"/>
              </a:rPr>
              <a:t> </a:t>
            </a:r>
            <a:r>
              <a:rPr lang="en-US" altLang="zh-CN" sz="2400" dirty="0" smtClean="0">
                <a:solidFill>
                  <a:srgbClr val="FF0000"/>
                </a:solidFill>
                <a:latin typeface="Candara" pitchFamily="34" charset="0"/>
                <a:sym typeface="Comic Sans MS" pitchFamily="66" charset="0"/>
              </a:rPr>
              <a:t>billion</a:t>
            </a:r>
            <a:r>
              <a:rPr lang="zh-CN" altLang="en-US" sz="2400" dirty="0" smtClean="0">
                <a:solidFill>
                  <a:srgbClr val="FF0000"/>
                </a:solidFill>
                <a:latin typeface="Candara" pitchFamily="34" charset="0"/>
                <a:sym typeface="Comic Sans MS" pitchFamily="66" charset="0"/>
              </a:rPr>
              <a:t> </a:t>
            </a:r>
            <a:r>
              <a:rPr lang="en-US" altLang="zh-CN" sz="2400" dirty="0" smtClean="0">
                <a:solidFill>
                  <a:srgbClr val="FF0000"/>
                </a:solidFill>
                <a:latin typeface="Candara" pitchFamily="34" charset="0"/>
                <a:sym typeface="Comic Sans MS" pitchFamily="66" charset="0"/>
              </a:rPr>
              <a:t>facts</a:t>
            </a:r>
            <a:r>
              <a:rPr lang="zh-CN" altLang="en-US" sz="2400" dirty="0" smtClean="0">
                <a:solidFill>
                  <a:srgbClr val="FF0000"/>
                </a:solidFill>
                <a:latin typeface="Candara" pitchFamily="34" charset="0"/>
                <a:sym typeface="Comic Sans MS" pitchFamily="66" charset="0"/>
              </a:rPr>
              <a:t> </a:t>
            </a:r>
            <a:r>
              <a:rPr lang="en-US" sz="2400" dirty="0" smtClean="0">
                <a:solidFill>
                  <a:srgbClr val="FF0000"/>
                </a:solidFill>
                <a:latin typeface="Candara" pitchFamily="34" charset="0"/>
                <a:sym typeface="Comic Sans MS" pitchFamily="66" charset="0"/>
              </a:rPr>
              <a:t>in knowledge graphs</a:t>
            </a:r>
            <a:r>
              <a:rPr lang="zh-CN" altLang="en-US" sz="2400" dirty="0" smtClean="0">
                <a:solidFill>
                  <a:srgbClr val="FF0000"/>
                </a:solidFill>
                <a:latin typeface="Candara" pitchFamily="34" charset="0"/>
                <a:sym typeface="Comic Sans MS" pitchFamily="66" charset="0"/>
              </a:rPr>
              <a:t> </a:t>
            </a:r>
            <a:r>
              <a:rPr lang="en-US" altLang="zh-CN" sz="2400" dirty="0" smtClean="0">
                <a:solidFill>
                  <a:srgbClr val="FF0000"/>
                </a:solidFill>
                <a:latin typeface="Candara" pitchFamily="34" charset="0"/>
                <a:sym typeface="Comic Sans MS" pitchFamily="66" charset="0"/>
              </a:rPr>
              <a:t>in</a:t>
            </a:r>
            <a:r>
              <a:rPr lang="zh-CN" altLang="en-US" sz="2400" dirty="0" smtClean="0">
                <a:solidFill>
                  <a:srgbClr val="FF0000"/>
                </a:solidFill>
                <a:latin typeface="Candara" pitchFamily="34" charset="0"/>
                <a:sym typeface="Comic Sans MS" pitchFamily="66" charset="0"/>
              </a:rPr>
              <a:t> </a:t>
            </a:r>
            <a:r>
              <a:rPr lang="en-US" altLang="zh-CN" sz="2400" dirty="0" smtClean="0">
                <a:solidFill>
                  <a:srgbClr val="FF0000"/>
                </a:solidFill>
                <a:latin typeface="Candara" pitchFamily="34" charset="0"/>
                <a:sym typeface="Comic Sans MS" pitchFamily="66" charset="0"/>
              </a:rPr>
              <a:t>2016</a:t>
            </a:r>
            <a:endParaRPr lang="en-US" sz="2400" dirty="0" smtClean="0">
              <a:solidFill>
                <a:srgbClr val="FF0000"/>
              </a:solidFill>
              <a:latin typeface="Candara" pitchFamily="34" charset="0"/>
              <a:sym typeface="Comic Sans MS" pitchFamily="66" charset="0"/>
            </a:endParaRPr>
          </a:p>
        </p:txBody>
      </p:sp>
      <p:sp>
        <p:nvSpPr>
          <p:cNvPr id="11" name="TextBox 16"/>
          <p:cNvSpPr>
            <a:spLocks noChangeArrowheads="1"/>
          </p:cNvSpPr>
          <p:nvPr/>
        </p:nvSpPr>
        <p:spPr bwMode="auto">
          <a:xfrm>
            <a:off x="2987824" y="5157192"/>
            <a:ext cx="3480440" cy="461665"/>
          </a:xfrm>
          <a:prstGeom prst="rect">
            <a:avLst/>
          </a:prstGeom>
          <a:noFill/>
          <a:ln w="9525">
            <a:noFill/>
            <a:miter lim="800000"/>
            <a:headEnd/>
            <a:tailEnd/>
          </a:ln>
        </p:spPr>
        <p:txBody>
          <a:bodyPr wrap="none">
            <a:spAutoFit/>
          </a:bodyPr>
          <a:lstStyle/>
          <a:p>
            <a:pPr marL="342900" indent="-342900">
              <a:buFont typeface="Arial" pitchFamily="34" charset="0"/>
              <a:buChar char="•"/>
            </a:pPr>
            <a:r>
              <a:rPr lang="en-US" altLang="zh-CN" sz="2400" dirty="0" smtClean="0">
                <a:solidFill>
                  <a:srgbClr val="008000"/>
                </a:solidFill>
                <a:latin typeface="Candara" pitchFamily="34" charset="0"/>
                <a:sym typeface="Comic Sans MS" pitchFamily="66" charset="0"/>
              </a:rPr>
              <a:t>1.5+ </a:t>
            </a:r>
            <a:r>
              <a:rPr lang="en-US" altLang="zh-CN" sz="2400" dirty="0">
                <a:solidFill>
                  <a:srgbClr val="008000"/>
                </a:solidFill>
                <a:latin typeface="Candara" pitchFamily="34" charset="0"/>
                <a:sym typeface="Comic Sans MS" pitchFamily="66" charset="0"/>
              </a:rPr>
              <a:t>billon </a:t>
            </a:r>
            <a:r>
              <a:rPr lang="en-US" altLang="zh-CN" sz="2400" dirty="0" smtClean="0">
                <a:solidFill>
                  <a:srgbClr val="008000"/>
                </a:solidFill>
                <a:latin typeface="Candara" pitchFamily="34" charset="0"/>
                <a:sym typeface="Comic Sans MS" pitchFamily="66" charset="0"/>
              </a:rPr>
              <a:t>users </a:t>
            </a:r>
            <a:r>
              <a:rPr lang="en-US" altLang="zh-CN" sz="2400" dirty="0">
                <a:solidFill>
                  <a:srgbClr val="008000"/>
                </a:solidFill>
                <a:latin typeface="Candara" pitchFamily="34" charset="0"/>
                <a:sym typeface="Comic Sans MS" pitchFamily="66" charset="0"/>
              </a:rPr>
              <a:t>in </a:t>
            </a:r>
            <a:r>
              <a:rPr lang="en-US" altLang="zh-CN" sz="2400" dirty="0" smtClean="0">
                <a:solidFill>
                  <a:srgbClr val="008000"/>
                </a:solidFill>
                <a:latin typeface="Candara" pitchFamily="34" charset="0"/>
                <a:sym typeface="Comic Sans MS" pitchFamily="66" charset="0"/>
              </a:rPr>
              <a:t>2017</a:t>
            </a:r>
          </a:p>
        </p:txBody>
      </p:sp>
      <p:pic>
        <p:nvPicPr>
          <p:cNvPr id="3" name="图片 2"/>
          <p:cNvPicPr>
            <a:picLocks noChangeAspect="1"/>
          </p:cNvPicPr>
          <p:nvPr/>
        </p:nvPicPr>
        <p:blipFill>
          <a:blip r:embed="rId5"/>
          <a:stretch>
            <a:fillRect/>
          </a:stretch>
        </p:blipFill>
        <p:spPr>
          <a:xfrm>
            <a:off x="755576" y="5013176"/>
            <a:ext cx="1728192" cy="1071193"/>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p:tgtEl>
                                          <p:spTgt spid="6"/>
                                        </p:tgtEl>
                                        <p:attrNameLst>
                                          <p:attrName>ppt_y</p:attrName>
                                        </p:attrNameLst>
                                      </p:cBhvr>
                                      <p:tavLst>
                                        <p:tav tm="0">
                                          <p:val>
                                            <p:strVal val="#ppt_y+#ppt_h*1.125000"/>
                                          </p:val>
                                        </p:tav>
                                        <p:tav tm="100000">
                                          <p:val>
                                            <p:strVal val="#ppt_y"/>
                                          </p:val>
                                        </p:tav>
                                      </p:tavLst>
                                    </p:anim>
                                    <p:animEffect>
                                      <p:cBhvr>
                                        <p:cTn id="8" dur="500"/>
                                        <p:tgtEl>
                                          <p:spTgt spid="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p:tgtEl>
                                          <p:spTgt spid="7"/>
                                        </p:tgtEl>
                                        <p:attrNameLst>
                                          <p:attrName>ppt_y</p:attrName>
                                        </p:attrNameLst>
                                      </p:cBhvr>
                                      <p:tavLst>
                                        <p:tav tm="0">
                                          <p:val>
                                            <p:strVal val="#ppt_y+#ppt_h*1.125000"/>
                                          </p:val>
                                        </p:tav>
                                        <p:tav tm="100000">
                                          <p:val>
                                            <p:strVal val="#ppt_y"/>
                                          </p:val>
                                        </p:tav>
                                      </p:tavLst>
                                    </p:anim>
                                    <p:animEffec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p:tgtEl>
                                          <p:spTgt spid="4"/>
                                        </p:tgtEl>
                                        <p:attrNameLst>
                                          <p:attrName>ppt_y</p:attrName>
                                        </p:attrNameLst>
                                      </p:cBhvr>
                                      <p:tavLst>
                                        <p:tav tm="0">
                                          <p:val>
                                            <p:strVal val="#ppt_y+#ppt_h*1.125000"/>
                                          </p:val>
                                        </p:tav>
                                        <p:tav tm="100000">
                                          <p:val>
                                            <p:strVal val="#ppt_y"/>
                                          </p:val>
                                        </p:tav>
                                      </p:tavLst>
                                    </p:anim>
                                    <p:animEffect>
                                      <p:cBhvr>
                                        <p:cTn id="18" dur="500"/>
                                        <p:tgtEl>
                                          <p:spTgt spid="4"/>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p:tgtEl>
                                          <p:spTgt spid="5"/>
                                        </p:tgtEl>
                                        <p:attrNameLst>
                                          <p:attrName>ppt_y</p:attrName>
                                        </p:attrNameLst>
                                      </p:cBhvr>
                                      <p:tavLst>
                                        <p:tav tm="0">
                                          <p:val>
                                            <p:strVal val="#ppt_y+#ppt_h*1.125000"/>
                                          </p:val>
                                        </p:tav>
                                        <p:tav tm="100000">
                                          <p:val>
                                            <p:strVal val="#ppt_y"/>
                                          </p:val>
                                        </p:tav>
                                      </p:tavLst>
                                    </p:anim>
                                    <p:animEffec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p:tgtEl>
                                          <p:spTgt spid="11"/>
                                        </p:tgtEl>
                                        <p:attrNameLst>
                                          <p:attrName>ppt_y</p:attrName>
                                        </p:attrNameLst>
                                      </p:cBhvr>
                                      <p:tavLst>
                                        <p:tav tm="0">
                                          <p:val>
                                            <p:strVal val="#ppt_y+#ppt_h*1.125000"/>
                                          </p:val>
                                        </p:tav>
                                        <p:tav tm="100000">
                                          <p:val>
                                            <p:strVal val="#ppt_y"/>
                                          </p:val>
                                        </p:tav>
                                      </p:tavLst>
                                    </p:anim>
                                    <p:animEffect>
                                      <p:cBhvr>
                                        <p:cTn id="28" dur="500"/>
                                        <p:tgtEl>
                                          <p:spTgt spid="11"/>
                                        </p:tgtEl>
                                      </p:cBhvr>
                                    </p:animEffect>
                                  </p:childTnLst>
                                </p:cTn>
                              </p:par>
                              <p:par>
                                <p:cTn id="29" presetID="1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p:tgtEl>
                                          <p:spTgt spid="3"/>
                                        </p:tgtEl>
                                        <p:attrNameLst>
                                          <p:attrName>ppt_y</p:attrName>
                                        </p:attrNameLst>
                                      </p:cBhvr>
                                      <p:tavLst>
                                        <p:tav tm="0">
                                          <p:val>
                                            <p:strVal val="#ppt_y+#ppt_h*1.125000"/>
                                          </p:val>
                                        </p:tav>
                                        <p:tav tm="100000">
                                          <p:val>
                                            <p:strVal val="#ppt_y"/>
                                          </p:val>
                                        </p:tav>
                                      </p:tavLst>
                                    </p:anim>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utoUpdateAnimBg="0"/>
      <p:bldP spid="7" grpId="0" bldLvl="0" autoUpdateAnimBg="0"/>
      <p:bldP spid="11" grpId="0" bldLvl="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Supergraph</a:t>
            </a:r>
            <a:r>
              <a:rPr lang="zh-CN" altLang="en-US" dirty="0"/>
              <a:t> </a:t>
            </a:r>
            <a:r>
              <a:rPr lang="en-US" altLang="zh-CN" dirty="0"/>
              <a:t>similarity search</a:t>
            </a:r>
            <a:br>
              <a:rPr lang="en-US" altLang="zh-CN" dirty="0"/>
            </a:br>
            <a:r>
              <a:rPr lang="en-US" altLang="zh-CN" sz="2000" dirty="0"/>
              <a:t>Shang et al.</a:t>
            </a:r>
            <a:r>
              <a:rPr lang="zh-CN" altLang="zh-CN" sz="2000" dirty="0"/>
              <a:t> </a:t>
            </a:r>
            <a:r>
              <a:rPr lang="en-US" altLang="zh-CN" sz="2000" dirty="0"/>
              <a:t>Sigmod’10</a:t>
            </a:r>
            <a:endParaRPr kumimoji="1" lang="zh-CN" altLang="en-US" dirty="0"/>
          </a:p>
        </p:txBody>
      </p:sp>
      <p:pic>
        <p:nvPicPr>
          <p:cNvPr id="4" name="内容占位符 3"/>
          <p:cNvPicPr>
            <a:picLocks noGrp="1" noChangeAspect="1"/>
          </p:cNvPicPr>
          <p:nvPr>
            <p:ph idx="1"/>
          </p:nvPr>
        </p:nvPicPr>
        <p:blipFill>
          <a:blip r:embed="rId3"/>
          <a:srcRect t="-19912" b="-19912"/>
          <a:stretch>
            <a:fillRect/>
          </a:stretch>
        </p:blipFill>
        <p:spPr/>
      </p:pic>
      <p:sp>
        <p:nvSpPr>
          <p:cNvPr id="5" name="矩形 4"/>
          <p:cNvSpPr/>
          <p:nvPr/>
        </p:nvSpPr>
        <p:spPr>
          <a:xfrm>
            <a:off x="611560" y="1743199"/>
            <a:ext cx="7560840" cy="461665"/>
          </a:xfrm>
          <a:prstGeom prst="rect">
            <a:avLst/>
          </a:prstGeom>
        </p:spPr>
        <p:txBody>
          <a:bodyPr wrap="square">
            <a:spAutoFit/>
          </a:bodyPr>
          <a:lstStyle/>
          <a:p>
            <a:r>
              <a:rPr lang="en-US" altLang="zh-CN" sz="3600" baseline="30000" dirty="0">
                <a:latin typeface="Candara"/>
                <a:cs typeface="Candara"/>
              </a:rPr>
              <a:t>SG-</a:t>
            </a:r>
            <a:r>
              <a:rPr lang="en-US" altLang="zh-CN" sz="3600" baseline="30000" dirty="0" err="1">
                <a:latin typeface="Candara"/>
                <a:cs typeface="Candara"/>
              </a:rPr>
              <a:t>Enum</a:t>
            </a:r>
            <a:r>
              <a:rPr lang="en-US" altLang="zh-CN" sz="3600" baseline="30000" dirty="0">
                <a:latin typeface="Candara"/>
                <a:cs typeface="Candara"/>
              </a:rPr>
              <a:t> index constructed by top-down </a:t>
            </a:r>
            <a:r>
              <a:rPr lang="en-US" altLang="zh-CN" sz="3600" baseline="30000" dirty="0" smtClean="0">
                <a:latin typeface="Candara"/>
                <a:cs typeface="Candara"/>
              </a:rPr>
              <a:t>algorithm</a:t>
            </a:r>
            <a:endParaRPr lang="zh-CN" altLang="en-US" sz="3600" dirty="0">
              <a:latin typeface="Candara"/>
              <a:cs typeface="Candara"/>
            </a:endParaRPr>
          </a:p>
        </p:txBody>
      </p:sp>
    </p:spTree>
    <p:extLst>
      <p:ext uri="{BB962C8B-B14F-4D97-AF65-F5344CB8AC3E}">
        <p14:creationId xmlns:p14="http://schemas.microsoft.com/office/powerpoint/2010/main" val="399549994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Supergraph</a:t>
            </a:r>
            <a:r>
              <a:rPr lang="zh-CN" altLang="en-US" dirty="0"/>
              <a:t> </a:t>
            </a:r>
            <a:r>
              <a:rPr lang="en-US" altLang="zh-CN" dirty="0"/>
              <a:t>similarity search</a:t>
            </a:r>
            <a:br>
              <a:rPr lang="en-US" altLang="zh-CN" dirty="0"/>
            </a:br>
            <a:r>
              <a:rPr lang="en-US" altLang="zh-CN" sz="2000" dirty="0"/>
              <a:t>Shang et al.</a:t>
            </a:r>
            <a:r>
              <a:rPr lang="zh-CN" altLang="zh-CN" sz="2000" dirty="0"/>
              <a:t> </a:t>
            </a:r>
            <a:r>
              <a:rPr lang="en-US" altLang="zh-CN" sz="2000" dirty="0"/>
              <a:t>Sigmod’10</a:t>
            </a:r>
            <a:endParaRPr kumimoji="1" lang="zh-CN" altLang="en-US" dirty="0"/>
          </a:p>
        </p:txBody>
      </p:sp>
      <p:sp>
        <p:nvSpPr>
          <p:cNvPr id="5" name="矩形 4"/>
          <p:cNvSpPr/>
          <p:nvPr/>
        </p:nvSpPr>
        <p:spPr>
          <a:xfrm>
            <a:off x="611560" y="1743199"/>
            <a:ext cx="7560840" cy="461665"/>
          </a:xfrm>
          <a:prstGeom prst="rect">
            <a:avLst/>
          </a:prstGeom>
        </p:spPr>
        <p:txBody>
          <a:bodyPr wrap="square">
            <a:spAutoFit/>
          </a:bodyPr>
          <a:lstStyle/>
          <a:p>
            <a:r>
              <a:rPr lang="en-US" altLang="zh-CN" sz="3600" baseline="30000" dirty="0">
                <a:latin typeface="Candara"/>
                <a:cs typeface="Candara"/>
              </a:rPr>
              <a:t>SG-</a:t>
            </a:r>
            <a:r>
              <a:rPr lang="en-US" altLang="zh-CN" sz="3600" baseline="30000" dirty="0" err="1">
                <a:latin typeface="Candara"/>
                <a:cs typeface="Candara"/>
              </a:rPr>
              <a:t>Enum</a:t>
            </a:r>
            <a:r>
              <a:rPr lang="en-US" altLang="zh-CN" sz="3600" baseline="30000" dirty="0">
                <a:latin typeface="Candara"/>
                <a:cs typeface="Candara"/>
              </a:rPr>
              <a:t> index constructed by </a:t>
            </a:r>
            <a:r>
              <a:rPr lang="en-US" altLang="zh-CN" sz="3600" baseline="30000" dirty="0" smtClean="0">
                <a:latin typeface="Candara"/>
                <a:cs typeface="Candara"/>
              </a:rPr>
              <a:t>bottom-up algorithm</a:t>
            </a:r>
            <a:endParaRPr lang="zh-CN" altLang="en-US" sz="3600" dirty="0">
              <a:latin typeface="Candara"/>
              <a:cs typeface="Candara"/>
            </a:endParaRPr>
          </a:p>
        </p:txBody>
      </p:sp>
      <p:pic>
        <p:nvPicPr>
          <p:cNvPr id="3" name="图片 2"/>
          <p:cNvPicPr>
            <a:picLocks noChangeAspect="1"/>
          </p:cNvPicPr>
          <p:nvPr/>
        </p:nvPicPr>
        <p:blipFill>
          <a:blip r:embed="rId3"/>
          <a:stretch>
            <a:fillRect/>
          </a:stretch>
        </p:blipFill>
        <p:spPr>
          <a:xfrm>
            <a:off x="395536" y="2204864"/>
            <a:ext cx="8249891" cy="3744416"/>
          </a:xfrm>
          <a:prstGeom prst="rect">
            <a:avLst/>
          </a:prstGeom>
        </p:spPr>
      </p:pic>
    </p:spTree>
    <p:extLst>
      <p:ext uri="{BB962C8B-B14F-4D97-AF65-F5344CB8AC3E}">
        <p14:creationId xmlns:p14="http://schemas.microsoft.com/office/powerpoint/2010/main" val="41823778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7" name="Rectangle 3"/>
          <p:cNvSpPr>
            <a:spLocks noGrp="1" noChangeArrowheads="1"/>
          </p:cNvSpPr>
          <p:nvPr>
            <p:ph type="body" idx="1"/>
          </p:nvPr>
        </p:nvSpPr>
        <p:spPr/>
        <p:txBody>
          <a:bodyPr/>
          <a:lstStyle/>
          <a:p>
            <a:pPr>
              <a:defRPr/>
            </a:pPr>
            <a:r>
              <a:rPr kumimoji="0" lang="en-US" altLang="zh-CN" dirty="0" smtClean="0"/>
              <a:t>Problem </a:t>
            </a:r>
            <a:r>
              <a:rPr lang="en-US" altLang="zh-CN" dirty="0" smtClean="0"/>
              <a:t>definition</a:t>
            </a:r>
            <a:endParaRPr kumimoji="0" lang="en-US" altLang="zh-CN" dirty="0" smtClean="0"/>
          </a:p>
          <a:p>
            <a:pPr lvl="1">
              <a:defRPr/>
            </a:pPr>
            <a:r>
              <a:rPr kumimoji="0" lang="en-US" altLang="zh-CN" dirty="0" smtClean="0"/>
              <a:t>Find graphs in a graph database </a:t>
            </a:r>
            <a:r>
              <a:rPr kumimoji="0" lang="en-US" altLang="zh-CN" i="1" dirty="0" smtClean="0">
                <a:solidFill>
                  <a:srgbClr val="0000FF"/>
                </a:solidFill>
                <a:latin typeface="Times New Roman" charset="0"/>
              </a:rPr>
              <a:t>D</a:t>
            </a:r>
            <a:r>
              <a:rPr kumimoji="0" lang="en-US" altLang="zh-CN" dirty="0" smtClean="0"/>
              <a:t> that are most similar to a query graph </a:t>
            </a:r>
            <a:r>
              <a:rPr kumimoji="0" lang="en-US" altLang="zh-CN" i="1" dirty="0" smtClean="0">
                <a:solidFill>
                  <a:srgbClr val="0000FF"/>
                </a:solidFill>
                <a:latin typeface="Times New Roman" charset="0"/>
              </a:rPr>
              <a:t>q</a:t>
            </a:r>
            <a:r>
              <a:rPr lang="zh-CN" altLang="zh-CN" i="1" dirty="0" smtClean="0">
                <a:latin typeface="Times New Roman" charset="0"/>
              </a:rPr>
              <a:t>.</a:t>
            </a:r>
            <a:endParaRPr kumimoji="0" lang="en-US" altLang="zh-CN" i="1" dirty="0" smtClean="0">
              <a:latin typeface="Times New Roman" charset="0"/>
            </a:endParaRPr>
          </a:p>
          <a:p>
            <a:pPr>
              <a:defRPr/>
            </a:pPr>
            <a:endParaRPr kumimoji="0" lang="en-US" altLang="zh-CN" i="1" dirty="0" smtClean="0">
              <a:latin typeface="Times New Roman" charset="0"/>
            </a:endParaRPr>
          </a:p>
          <a:p>
            <a:pPr>
              <a:buFont typeface="Wingdings" charset="0"/>
              <a:buNone/>
              <a:defRPr/>
            </a:pPr>
            <a:endParaRPr kumimoji="0" lang="en-US" altLang="zh-CN" i="1" dirty="0" smtClean="0">
              <a:latin typeface="Times New Roman" charset="0"/>
            </a:endParaRPr>
          </a:p>
        </p:txBody>
      </p:sp>
      <p:sp>
        <p:nvSpPr>
          <p:cNvPr id="600066" name="Rectangle 2"/>
          <p:cNvSpPr>
            <a:spLocks noGrp="1" noChangeArrowheads="1"/>
          </p:cNvSpPr>
          <p:nvPr>
            <p:ph type="title"/>
          </p:nvPr>
        </p:nvSpPr>
        <p:spPr/>
        <p:txBody>
          <a:bodyPr>
            <a:normAutofit/>
          </a:bodyPr>
          <a:lstStyle/>
          <a:p>
            <a:pPr>
              <a:defRPr/>
            </a:pPr>
            <a:r>
              <a:rPr lang="en-US" altLang="zh-CN" dirty="0">
                <a:latin typeface="Candara"/>
                <a:ea typeface="宋体" charset="0"/>
                <a:cs typeface="Candara"/>
              </a:rPr>
              <a:t>G</a:t>
            </a:r>
            <a:r>
              <a:rPr lang="en-US" altLang="zh-CN" dirty="0" smtClean="0">
                <a:latin typeface="Candara"/>
                <a:ea typeface="宋体" charset="0"/>
                <a:cs typeface="Candara"/>
              </a:rPr>
              <a:t>raph </a:t>
            </a:r>
            <a:r>
              <a:rPr lang="en-US" altLang="zh-CN" dirty="0">
                <a:latin typeface="Candara"/>
                <a:ea typeface="宋体" charset="0"/>
                <a:cs typeface="Candara"/>
              </a:rPr>
              <a:t>s</a:t>
            </a:r>
            <a:r>
              <a:rPr lang="en-US" altLang="zh-CN" dirty="0" smtClean="0">
                <a:latin typeface="Candara"/>
                <a:ea typeface="宋体" charset="0"/>
                <a:cs typeface="Candara"/>
              </a:rPr>
              <a:t>imilarity </a:t>
            </a:r>
            <a:r>
              <a:rPr lang="en-US" altLang="zh-CN" dirty="0">
                <a:latin typeface="Candara"/>
                <a:ea typeface="宋体" charset="0"/>
                <a:cs typeface="Candara"/>
              </a:rPr>
              <a:t>s</a:t>
            </a:r>
            <a:r>
              <a:rPr lang="en-US" altLang="zh-CN" dirty="0" smtClean="0">
                <a:latin typeface="Candara"/>
                <a:ea typeface="宋体" charset="0"/>
                <a:cs typeface="Candara"/>
              </a:rPr>
              <a:t>earch</a:t>
            </a:r>
            <a:endParaRPr kumimoji="0" lang="en-US" altLang="zh-CN" dirty="0" smtClean="0"/>
          </a:p>
        </p:txBody>
      </p:sp>
      <p:sp>
        <p:nvSpPr>
          <p:cNvPr id="600071" name="Oval 7"/>
          <p:cNvSpPr>
            <a:spLocks noChangeArrowheads="1"/>
          </p:cNvSpPr>
          <p:nvPr/>
        </p:nvSpPr>
        <p:spPr bwMode="auto">
          <a:xfrm>
            <a:off x="2993430" y="3656013"/>
            <a:ext cx="261937" cy="27463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072" name="Text Box 8"/>
          <p:cNvSpPr txBox="1">
            <a:spLocks noChangeArrowheads="1"/>
          </p:cNvSpPr>
          <p:nvPr/>
        </p:nvSpPr>
        <p:spPr bwMode="auto">
          <a:xfrm>
            <a:off x="2966442" y="3648075"/>
            <a:ext cx="319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sp>
        <p:nvSpPr>
          <p:cNvPr id="600074" name="Oval 10"/>
          <p:cNvSpPr>
            <a:spLocks noChangeArrowheads="1"/>
          </p:cNvSpPr>
          <p:nvPr/>
        </p:nvSpPr>
        <p:spPr bwMode="auto">
          <a:xfrm>
            <a:off x="3599855" y="3656013"/>
            <a:ext cx="261937" cy="27463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075" name="Text Box 11"/>
          <p:cNvSpPr txBox="1">
            <a:spLocks noChangeArrowheads="1"/>
          </p:cNvSpPr>
          <p:nvPr/>
        </p:nvSpPr>
        <p:spPr bwMode="auto">
          <a:xfrm>
            <a:off x="3583980" y="3648075"/>
            <a:ext cx="3190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B</a:t>
            </a:r>
            <a:endParaRPr lang="en-US" altLang="zh-CN" sz="1600">
              <a:latin typeface="Times New Roman" charset="0"/>
              <a:cs typeface="+mn-cs"/>
            </a:endParaRPr>
          </a:p>
        </p:txBody>
      </p:sp>
      <p:sp>
        <p:nvSpPr>
          <p:cNvPr id="600077" name="Oval 13"/>
          <p:cNvSpPr>
            <a:spLocks noChangeArrowheads="1"/>
          </p:cNvSpPr>
          <p:nvPr/>
        </p:nvSpPr>
        <p:spPr bwMode="auto">
          <a:xfrm>
            <a:off x="4217392" y="3656013"/>
            <a:ext cx="261938" cy="27463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078" name="Text Box 14"/>
          <p:cNvSpPr txBox="1">
            <a:spLocks noChangeArrowheads="1"/>
          </p:cNvSpPr>
          <p:nvPr/>
        </p:nvSpPr>
        <p:spPr bwMode="auto">
          <a:xfrm>
            <a:off x="4201517" y="3648075"/>
            <a:ext cx="33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A</a:t>
            </a:r>
            <a:endParaRPr lang="en-US" altLang="zh-CN" sz="1600">
              <a:latin typeface="Times New Roman" charset="0"/>
              <a:cs typeface="+mn-cs"/>
            </a:endParaRPr>
          </a:p>
        </p:txBody>
      </p:sp>
      <p:sp>
        <p:nvSpPr>
          <p:cNvPr id="600080" name="Oval 16"/>
          <p:cNvSpPr>
            <a:spLocks noChangeArrowheads="1"/>
          </p:cNvSpPr>
          <p:nvPr/>
        </p:nvSpPr>
        <p:spPr bwMode="auto">
          <a:xfrm>
            <a:off x="5474692" y="3656013"/>
            <a:ext cx="261938" cy="27463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081" name="Text Box 17"/>
          <p:cNvSpPr txBox="1">
            <a:spLocks noChangeArrowheads="1"/>
          </p:cNvSpPr>
          <p:nvPr/>
        </p:nvSpPr>
        <p:spPr bwMode="auto">
          <a:xfrm>
            <a:off x="5447705" y="3648075"/>
            <a:ext cx="3190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sp>
        <p:nvSpPr>
          <p:cNvPr id="600083" name="Oval 19"/>
          <p:cNvSpPr>
            <a:spLocks noChangeArrowheads="1"/>
          </p:cNvSpPr>
          <p:nvPr/>
        </p:nvSpPr>
        <p:spPr bwMode="auto">
          <a:xfrm>
            <a:off x="4857155" y="3656013"/>
            <a:ext cx="261937" cy="27463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084" name="Text Box 20"/>
          <p:cNvSpPr txBox="1">
            <a:spLocks noChangeArrowheads="1"/>
          </p:cNvSpPr>
          <p:nvPr/>
        </p:nvSpPr>
        <p:spPr bwMode="auto">
          <a:xfrm>
            <a:off x="4830167" y="3648075"/>
            <a:ext cx="319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cxnSp>
        <p:nvCxnSpPr>
          <p:cNvPr id="600085" name="AutoShape 21"/>
          <p:cNvCxnSpPr>
            <a:cxnSpLocks noChangeShapeType="1"/>
            <a:stCxn id="600072" idx="3"/>
            <a:endCxn id="600075" idx="1"/>
          </p:cNvCxnSpPr>
          <p:nvPr/>
        </p:nvCxnSpPr>
        <p:spPr bwMode="auto">
          <a:xfrm>
            <a:off x="3285530" y="3816350"/>
            <a:ext cx="298450"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0086" name="AutoShape 22"/>
          <p:cNvCxnSpPr>
            <a:cxnSpLocks noChangeShapeType="1"/>
            <a:stCxn id="600075" idx="3"/>
            <a:endCxn id="600078" idx="1"/>
          </p:cNvCxnSpPr>
          <p:nvPr/>
        </p:nvCxnSpPr>
        <p:spPr bwMode="auto">
          <a:xfrm>
            <a:off x="3903067" y="3816350"/>
            <a:ext cx="298450"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0087" name="AutoShape 23"/>
          <p:cNvCxnSpPr>
            <a:cxnSpLocks noChangeShapeType="1"/>
            <a:stCxn id="600078" idx="3"/>
            <a:endCxn id="600084" idx="1"/>
          </p:cNvCxnSpPr>
          <p:nvPr/>
        </p:nvCxnSpPr>
        <p:spPr bwMode="auto">
          <a:xfrm>
            <a:off x="4531717" y="3816350"/>
            <a:ext cx="298450"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0088" name="AutoShape 24"/>
          <p:cNvCxnSpPr>
            <a:cxnSpLocks noChangeShapeType="1"/>
            <a:stCxn id="600084" idx="3"/>
            <a:endCxn id="600081" idx="1"/>
          </p:cNvCxnSpPr>
          <p:nvPr/>
        </p:nvCxnSpPr>
        <p:spPr bwMode="auto">
          <a:xfrm>
            <a:off x="5149255" y="3816350"/>
            <a:ext cx="298450"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00090" name="Oval 26"/>
          <p:cNvSpPr>
            <a:spLocks noChangeArrowheads="1"/>
          </p:cNvSpPr>
          <p:nvPr/>
        </p:nvSpPr>
        <p:spPr bwMode="auto">
          <a:xfrm>
            <a:off x="3293467" y="3176588"/>
            <a:ext cx="260350" cy="27463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091" name="Text Box 27"/>
          <p:cNvSpPr txBox="1">
            <a:spLocks noChangeArrowheads="1"/>
          </p:cNvSpPr>
          <p:nvPr/>
        </p:nvSpPr>
        <p:spPr bwMode="auto">
          <a:xfrm>
            <a:off x="3266480" y="3168650"/>
            <a:ext cx="3190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sp>
        <p:nvSpPr>
          <p:cNvPr id="600093" name="Oval 29"/>
          <p:cNvSpPr>
            <a:spLocks noChangeArrowheads="1"/>
          </p:cNvSpPr>
          <p:nvPr/>
        </p:nvSpPr>
        <p:spPr bwMode="auto">
          <a:xfrm>
            <a:off x="4849217" y="3048000"/>
            <a:ext cx="261938" cy="2746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094" name="Text Box 30"/>
          <p:cNvSpPr txBox="1">
            <a:spLocks noChangeArrowheads="1"/>
          </p:cNvSpPr>
          <p:nvPr/>
        </p:nvSpPr>
        <p:spPr bwMode="auto">
          <a:xfrm>
            <a:off x="4833342" y="3038475"/>
            <a:ext cx="319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B</a:t>
            </a:r>
            <a:endParaRPr lang="en-US" altLang="zh-CN" sz="1600">
              <a:latin typeface="Times New Roman" charset="0"/>
              <a:cs typeface="+mn-cs"/>
            </a:endParaRPr>
          </a:p>
        </p:txBody>
      </p:sp>
      <p:cxnSp>
        <p:nvCxnSpPr>
          <p:cNvPr id="600095" name="AutoShape 31"/>
          <p:cNvCxnSpPr>
            <a:cxnSpLocks noChangeShapeType="1"/>
            <a:stCxn id="600094" idx="2"/>
          </p:cNvCxnSpPr>
          <p:nvPr/>
        </p:nvCxnSpPr>
        <p:spPr bwMode="auto">
          <a:xfrm flipH="1">
            <a:off x="4990505" y="3375025"/>
            <a:ext cx="3175" cy="27305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0096" name="AutoShape 32"/>
          <p:cNvCxnSpPr>
            <a:cxnSpLocks noChangeShapeType="1"/>
            <a:stCxn id="600091" idx="3"/>
          </p:cNvCxnSpPr>
          <p:nvPr/>
        </p:nvCxnSpPr>
        <p:spPr bwMode="auto">
          <a:xfrm>
            <a:off x="3585567" y="3336925"/>
            <a:ext cx="158750" cy="31115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0097" name="AutoShape 33"/>
          <p:cNvCxnSpPr>
            <a:cxnSpLocks noChangeShapeType="1"/>
            <a:stCxn id="600091" idx="1"/>
          </p:cNvCxnSpPr>
          <p:nvPr/>
        </p:nvCxnSpPr>
        <p:spPr bwMode="auto">
          <a:xfrm flipH="1">
            <a:off x="3126780" y="3336925"/>
            <a:ext cx="139700" cy="31115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00098" name="Text Box 34"/>
          <p:cNvSpPr txBox="1">
            <a:spLocks noChangeArrowheads="1"/>
          </p:cNvSpPr>
          <p:nvPr/>
        </p:nvSpPr>
        <p:spPr bwMode="auto">
          <a:xfrm>
            <a:off x="4185642" y="3032125"/>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2000" i="1">
                <a:solidFill>
                  <a:srgbClr val="CC3300"/>
                </a:solidFill>
                <a:latin typeface="Times New Roman" charset="0"/>
              </a:rPr>
              <a:t>q</a:t>
            </a:r>
            <a:endParaRPr lang="en-US" altLang="zh-CN" sz="2000" i="1">
              <a:solidFill>
                <a:srgbClr val="CC3300"/>
              </a:solidFill>
              <a:latin typeface="Times New Roman" charset="0"/>
              <a:cs typeface="+mn-cs"/>
            </a:endParaRPr>
          </a:p>
        </p:txBody>
      </p:sp>
      <p:grpSp>
        <p:nvGrpSpPr>
          <p:cNvPr id="9241" name="Group 204"/>
          <p:cNvGrpSpPr>
            <a:grpSpLocks/>
          </p:cNvGrpSpPr>
          <p:nvPr/>
        </p:nvGrpSpPr>
        <p:grpSpPr bwMode="auto">
          <a:xfrm>
            <a:off x="739775" y="5181600"/>
            <a:ext cx="936625" cy="1219200"/>
            <a:chOff x="466" y="3264"/>
            <a:chExt cx="590" cy="768"/>
          </a:xfrm>
        </p:grpSpPr>
        <p:grpSp>
          <p:nvGrpSpPr>
            <p:cNvPr id="9334" name="Group 37"/>
            <p:cNvGrpSpPr>
              <a:grpSpLocks/>
            </p:cNvGrpSpPr>
            <p:nvPr/>
          </p:nvGrpSpPr>
          <p:grpSpPr bwMode="auto">
            <a:xfrm>
              <a:off x="466" y="3652"/>
              <a:ext cx="201" cy="212"/>
              <a:chOff x="940" y="3354"/>
              <a:chExt cx="234" cy="236"/>
            </a:xfrm>
          </p:grpSpPr>
          <p:sp>
            <p:nvSpPr>
              <p:cNvPr id="600102" name="Oval 38"/>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103" name="Text Box 39"/>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GB" altLang="zh-CN" sz="1600">
                    <a:latin typeface="Times New Roman" charset="0"/>
                  </a:rPr>
                  <a:t>B</a:t>
                </a:r>
                <a:endParaRPr lang="en-US" altLang="zh-CN" sz="1600">
                  <a:latin typeface="Times New Roman" charset="0"/>
                  <a:cs typeface="+mn-cs"/>
                </a:endParaRPr>
              </a:p>
            </p:txBody>
          </p:sp>
        </p:grpSp>
        <p:grpSp>
          <p:nvGrpSpPr>
            <p:cNvPr id="9335" name="Group 40"/>
            <p:cNvGrpSpPr>
              <a:grpSpLocks/>
            </p:cNvGrpSpPr>
            <p:nvPr/>
          </p:nvGrpSpPr>
          <p:grpSpPr bwMode="auto">
            <a:xfrm>
              <a:off x="855" y="3652"/>
              <a:ext cx="201" cy="212"/>
              <a:chOff x="1764" y="3498"/>
              <a:chExt cx="234" cy="236"/>
            </a:xfrm>
          </p:grpSpPr>
          <p:sp>
            <p:nvSpPr>
              <p:cNvPr id="600105" name="Oval 41"/>
              <p:cNvSpPr>
                <a:spLocks noChangeArrowheads="1"/>
              </p:cNvSpPr>
              <p:nvPr/>
            </p:nvSpPr>
            <p:spPr bwMode="auto">
              <a:xfrm>
                <a:off x="1776" y="3504"/>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106" name="Text Box 42"/>
              <p:cNvSpPr txBox="1">
                <a:spLocks noChangeArrowheads="1"/>
              </p:cNvSpPr>
              <p:nvPr/>
            </p:nvSpPr>
            <p:spPr bwMode="auto">
              <a:xfrm>
                <a:off x="1764" y="3498"/>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B</a:t>
                </a:r>
                <a:endParaRPr lang="en-US" altLang="zh-CN" sz="1600">
                  <a:latin typeface="Times New Roman" charset="0"/>
                  <a:cs typeface="+mn-cs"/>
                </a:endParaRPr>
              </a:p>
            </p:txBody>
          </p:sp>
        </p:grpSp>
        <p:grpSp>
          <p:nvGrpSpPr>
            <p:cNvPr id="9336" name="Group 43"/>
            <p:cNvGrpSpPr>
              <a:grpSpLocks/>
            </p:cNvGrpSpPr>
            <p:nvPr/>
          </p:nvGrpSpPr>
          <p:grpSpPr bwMode="auto">
            <a:xfrm>
              <a:off x="850" y="3264"/>
              <a:ext cx="201" cy="212"/>
              <a:chOff x="2832" y="3570"/>
              <a:chExt cx="234" cy="236"/>
            </a:xfrm>
          </p:grpSpPr>
          <p:sp>
            <p:nvSpPr>
              <p:cNvPr id="600108" name="Oval 44"/>
              <p:cNvSpPr>
                <a:spLocks noChangeArrowheads="1"/>
              </p:cNvSpPr>
              <p:nvPr/>
            </p:nvSpPr>
            <p:spPr bwMode="auto">
              <a:xfrm>
                <a:off x="2844" y="3576"/>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109" name="Text Box 45"/>
              <p:cNvSpPr txBox="1">
                <a:spLocks noChangeArrowheads="1"/>
              </p:cNvSpPr>
              <p:nvPr/>
            </p:nvSpPr>
            <p:spPr bwMode="auto">
              <a:xfrm>
                <a:off x="2832" y="3570"/>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GB" altLang="zh-CN" sz="1600">
                    <a:latin typeface="Times New Roman" charset="0"/>
                  </a:rPr>
                  <a:t>C</a:t>
                </a:r>
                <a:endParaRPr lang="en-US" altLang="zh-CN" sz="1600">
                  <a:latin typeface="Times New Roman" charset="0"/>
                  <a:cs typeface="+mn-cs"/>
                </a:endParaRPr>
              </a:p>
            </p:txBody>
          </p:sp>
        </p:grpSp>
        <p:cxnSp>
          <p:nvCxnSpPr>
            <p:cNvPr id="600110" name="AutoShape 46"/>
            <p:cNvCxnSpPr>
              <a:cxnSpLocks noChangeShapeType="1"/>
              <a:stCxn id="600103" idx="3"/>
              <a:endCxn id="600106" idx="1"/>
            </p:cNvCxnSpPr>
            <p:nvPr/>
          </p:nvCxnSpPr>
          <p:spPr bwMode="auto">
            <a:xfrm>
              <a:off x="667" y="3758"/>
              <a:ext cx="188"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0111" name="AutoShape 47"/>
            <p:cNvCxnSpPr>
              <a:cxnSpLocks noChangeShapeType="1"/>
              <a:stCxn id="600106" idx="0"/>
              <a:endCxn id="600109" idx="2"/>
            </p:cNvCxnSpPr>
            <p:nvPr/>
          </p:nvCxnSpPr>
          <p:spPr bwMode="auto">
            <a:xfrm flipH="1" flipV="1">
              <a:off x="951" y="3476"/>
              <a:ext cx="5" cy="176"/>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9339" name="Group 48"/>
            <p:cNvGrpSpPr>
              <a:grpSpLocks/>
            </p:cNvGrpSpPr>
            <p:nvPr/>
          </p:nvGrpSpPr>
          <p:grpSpPr bwMode="auto">
            <a:xfrm>
              <a:off x="466" y="3264"/>
              <a:ext cx="201" cy="212"/>
              <a:chOff x="940" y="3354"/>
              <a:chExt cx="235" cy="236"/>
            </a:xfrm>
          </p:grpSpPr>
          <p:sp>
            <p:nvSpPr>
              <p:cNvPr id="600113" name="Oval 49"/>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114" name="Text Box 50"/>
              <p:cNvSpPr txBox="1">
                <a:spLocks noChangeArrowheads="1"/>
              </p:cNvSpPr>
              <p:nvPr/>
            </p:nvSpPr>
            <p:spPr bwMode="auto">
              <a:xfrm>
                <a:off x="940" y="3354"/>
                <a:ext cx="235"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cxnSp>
          <p:nvCxnSpPr>
            <p:cNvPr id="600116" name="AutoShape 52"/>
            <p:cNvCxnSpPr>
              <a:cxnSpLocks noChangeShapeType="1"/>
              <a:stCxn id="600114" idx="2"/>
              <a:endCxn id="600103" idx="0"/>
            </p:cNvCxnSpPr>
            <p:nvPr/>
          </p:nvCxnSpPr>
          <p:spPr bwMode="auto">
            <a:xfrm>
              <a:off x="567" y="3476"/>
              <a:ext cx="0" cy="176"/>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00117" name="Text Box 53"/>
            <p:cNvSpPr txBox="1">
              <a:spLocks noChangeArrowheads="1"/>
            </p:cNvSpPr>
            <p:nvPr/>
          </p:nvSpPr>
          <p:spPr bwMode="auto">
            <a:xfrm>
              <a:off x="658" y="3782"/>
              <a:ext cx="24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2000" i="1">
                  <a:solidFill>
                    <a:srgbClr val="0000FF"/>
                  </a:solidFill>
                  <a:latin typeface="Times New Roman" charset="0"/>
                </a:rPr>
                <a:t>g</a:t>
              </a:r>
              <a:r>
                <a:rPr lang="en-US" altLang="zh-CN" sz="2000" baseline="-25000">
                  <a:solidFill>
                    <a:srgbClr val="0000FF"/>
                  </a:solidFill>
                  <a:latin typeface="Times New Roman" charset="0"/>
                </a:rPr>
                <a:t>1</a:t>
              </a:r>
              <a:endParaRPr lang="en-US" altLang="zh-CN" sz="2000" baseline="-25000">
                <a:solidFill>
                  <a:srgbClr val="0000FF"/>
                </a:solidFill>
                <a:latin typeface="Times New Roman" charset="0"/>
                <a:cs typeface="+mn-cs"/>
              </a:endParaRPr>
            </a:p>
          </p:txBody>
        </p:sp>
      </p:grpSp>
      <p:grpSp>
        <p:nvGrpSpPr>
          <p:cNvPr id="9242" name="Group 205"/>
          <p:cNvGrpSpPr>
            <a:grpSpLocks/>
          </p:cNvGrpSpPr>
          <p:nvPr/>
        </p:nvGrpSpPr>
        <p:grpSpPr bwMode="auto">
          <a:xfrm>
            <a:off x="2057400" y="5187950"/>
            <a:ext cx="2800350" cy="1212850"/>
            <a:chOff x="1296" y="3268"/>
            <a:chExt cx="1764" cy="764"/>
          </a:xfrm>
        </p:grpSpPr>
        <p:grpSp>
          <p:nvGrpSpPr>
            <p:cNvPr id="9305" name="Group 56"/>
            <p:cNvGrpSpPr>
              <a:grpSpLocks/>
            </p:cNvGrpSpPr>
            <p:nvPr/>
          </p:nvGrpSpPr>
          <p:grpSpPr bwMode="auto">
            <a:xfrm>
              <a:off x="1296" y="3652"/>
              <a:ext cx="201" cy="212"/>
              <a:chOff x="940" y="3354"/>
              <a:chExt cx="234" cy="236"/>
            </a:xfrm>
          </p:grpSpPr>
          <p:sp>
            <p:nvSpPr>
              <p:cNvPr id="600121" name="Oval 57"/>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122" name="Text Box 58"/>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9306" name="Group 59"/>
            <p:cNvGrpSpPr>
              <a:grpSpLocks/>
            </p:cNvGrpSpPr>
            <p:nvPr/>
          </p:nvGrpSpPr>
          <p:grpSpPr bwMode="auto">
            <a:xfrm>
              <a:off x="1685" y="3652"/>
              <a:ext cx="201" cy="212"/>
              <a:chOff x="1764" y="3498"/>
              <a:chExt cx="234" cy="236"/>
            </a:xfrm>
          </p:grpSpPr>
          <p:sp>
            <p:nvSpPr>
              <p:cNvPr id="600124" name="Oval 60"/>
              <p:cNvSpPr>
                <a:spLocks noChangeArrowheads="1"/>
              </p:cNvSpPr>
              <p:nvPr/>
            </p:nvSpPr>
            <p:spPr bwMode="auto">
              <a:xfrm>
                <a:off x="1776" y="3504"/>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125" name="Text Box 61"/>
              <p:cNvSpPr txBox="1">
                <a:spLocks noChangeArrowheads="1"/>
              </p:cNvSpPr>
              <p:nvPr/>
            </p:nvSpPr>
            <p:spPr bwMode="auto">
              <a:xfrm>
                <a:off x="1764" y="3498"/>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B</a:t>
                </a:r>
                <a:endParaRPr lang="en-US" altLang="zh-CN" sz="1600">
                  <a:latin typeface="Times New Roman" charset="0"/>
                  <a:cs typeface="+mn-cs"/>
                </a:endParaRPr>
              </a:p>
            </p:txBody>
          </p:sp>
        </p:grpSp>
        <p:grpSp>
          <p:nvGrpSpPr>
            <p:cNvPr id="9307" name="Group 62"/>
            <p:cNvGrpSpPr>
              <a:grpSpLocks/>
            </p:cNvGrpSpPr>
            <p:nvPr/>
          </p:nvGrpSpPr>
          <p:grpSpPr bwMode="auto">
            <a:xfrm>
              <a:off x="2074" y="3652"/>
              <a:ext cx="208" cy="212"/>
              <a:chOff x="2832" y="3570"/>
              <a:chExt cx="242" cy="236"/>
            </a:xfrm>
          </p:grpSpPr>
          <p:sp>
            <p:nvSpPr>
              <p:cNvPr id="600127" name="Oval 63"/>
              <p:cNvSpPr>
                <a:spLocks noChangeArrowheads="1"/>
              </p:cNvSpPr>
              <p:nvPr/>
            </p:nvSpPr>
            <p:spPr bwMode="auto">
              <a:xfrm>
                <a:off x="2844" y="3576"/>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128" name="Text Box 64"/>
              <p:cNvSpPr txBox="1">
                <a:spLocks noChangeArrowheads="1"/>
              </p:cNvSpPr>
              <p:nvPr/>
            </p:nvSpPr>
            <p:spPr bwMode="auto">
              <a:xfrm>
                <a:off x="2832" y="3570"/>
                <a:ext cx="242"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D</a:t>
                </a:r>
                <a:endParaRPr lang="en-US" altLang="zh-CN" sz="1600">
                  <a:latin typeface="Times New Roman" charset="0"/>
                  <a:cs typeface="+mn-cs"/>
                </a:endParaRPr>
              </a:p>
            </p:txBody>
          </p:sp>
        </p:grpSp>
        <p:grpSp>
          <p:nvGrpSpPr>
            <p:cNvPr id="9308" name="Group 65"/>
            <p:cNvGrpSpPr>
              <a:grpSpLocks/>
            </p:cNvGrpSpPr>
            <p:nvPr/>
          </p:nvGrpSpPr>
          <p:grpSpPr bwMode="auto">
            <a:xfrm>
              <a:off x="2859" y="3652"/>
              <a:ext cx="201" cy="212"/>
              <a:chOff x="940" y="3354"/>
              <a:chExt cx="234" cy="236"/>
            </a:xfrm>
          </p:grpSpPr>
          <p:sp>
            <p:nvSpPr>
              <p:cNvPr id="600130" name="Oval 66"/>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131" name="Text Box 67"/>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9309" name="Group 68"/>
            <p:cNvGrpSpPr>
              <a:grpSpLocks/>
            </p:cNvGrpSpPr>
            <p:nvPr/>
          </p:nvGrpSpPr>
          <p:grpSpPr bwMode="auto">
            <a:xfrm>
              <a:off x="2470" y="3652"/>
              <a:ext cx="201" cy="212"/>
              <a:chOff x="940" y="3354"/>
              <a:chExt cx="234" cy="236"/>
            </a:xfrm>
          </p:grpSpPr>
          <p:sp>
            <p:nvSpPr>
              <p:cNvPr id="600133" name="Oval 69"/>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134" name="Text Box 70"/>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cxnSp>
          <p:nvCxnSpPr>
            <p:cNvPr id="600135" name="AutoShape 71"/>
            <p:cNvCxnSpPr>
              <a:cxnSpLocks noChangeShapeType="1"/>
              <a:stCxn id="600122" idx="3"/>
              <a:endCxn id="600125" idx="1"/>
            </p:cNvCxnSpPr>
            <p:nvPr/>
          </p:nvCxnSpPr>
          <p:spPr bwMode="auto">
            <a:xfrm>
              <a:off x="1478" y="3740"/>
              <a:ext cx="207"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0136" name="AutoShape 72"/>
            <p:cNvCxnSpPr>
              <a:cxnSpLocks noChangeShapeType="1"/>
              <a:stCxn id="600125" idx="3"/>
              <a:endCxn id="600128" idx="1"/>
            </p:cNvCxnSpPr>
            <p:nvPr/>
          </p:nvCxnSpPr>
          <p:spPr bwMode="auto">
            <a:xfrm>
              <a:off x="1867" y="3740"/>
              <a:ext cx="207"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0137" name="AutoShape 73"/>
            <p:cNvCxnSpPr>
              <a:cxnSpLocks noChangeShapeType="1"/>
              <a:stCxn id="600128" idx="3"/>
              <a:endCxn id="600134" idx="1"/>
            </p:cNvCxnSpPr>
            <p:nvPr/>
          </p:nvCxnSpPr>
          <p:spPr bwMode="auto">
            <a:xfrm>
              <a:off x="2263" y="3740"/>
              <a:ext cx="207"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0138" name="AutoShape 74"/>
            <p:cNvCxnSpPr>
              <a:cxnSpLocks noChangeShapeType="1"/>
              <a:stCxn id="600134" idx="3"/>
              <a:endCxn id="600131" idx="1"/>
            </p:cNvCxnSpPr>
            <p:nvPr/>
          </p:nvCxnSpPr>
          <p:spPr bwMode="auto">
            <a:xfrm>
              <a:off x="2652" y="3740"/>
              <a:ext cx="207"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9314" name="Group 75"/>
            <p:cNvGrpSpPr>
              <a:grpSpLocks/>
            </p:cNvGrpSpPr>
            <p:nvPr/>
          </p:nvGrpSpPr>
          <p:grpSpPr bwMode="auto">
            <a:xfrm>
              <a:off x="1485" y="3340"/>
              <a:ext cx="201" cy="212"/>
              <a:chOff x="940" y="3354"/>
              <a:chExt cx="235" cy="236"/>
            </a:xfrm>
          </p:grpSpPr>
          <p:sp>
            <p:nvSpPr>
              <p:cNvPr id="600140" name="Oval 76"/>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141" name="Text Box 77"/>
              <p:cNvSpPr txBox="1">
                <a:spLocks noChangeArrowheads="1"/>
              </p:cNvSpPr>
              <p:nvPr/>
            </p:nvSpPr>
            <p:spPr bwMode="auto">
              <a:xfrm>
                <a:off x="940" y="3354"/>
                <a:ext cx="235"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9315" name="Group 78"/>
            <p:cNvGrpSpPr>
              <a:grpSpLocks/>
            </p:cNvGrpSpPr>
            <p:nvPr/>
          </p:nvGrpSpPr>
          <p:grpSpPr bwMode="auto">
            <a:xfrm>
              <a:off x="2472" y="3268"/>
              <a:ext cx="201" cy="212"/>
              <a:chOff x="1764" y="3497"/>
              <a:chExt cx="234" cy="236"/>
            </a:xfrm>
          </p:grpSpPr>
          <p:sp>
            <p:nvSpPr>
              <p:cNvPr id="600143" name="Oval 79"/>
              <p:cNvSpPr>
                <a:spLocks noChangeArrowheads="1"/>
              </p:cNvSpPr>
              <p:nvPr/>
            </p:nvSpPr>
            <p:spPr bwMode="auto">
              <a:xfrm>
                <a:off x="1776" y="3504"/>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144" name="Text Box 80"/>
              <p:cNvSpPr txBox="1">
                <a:spLocks noChangeArrowheads="1"/>
              </p:cNvSpPr>
              <p:nvPr/>
            </p:nvSpPr>
            <p:spPr bwMode="auto">
              <a:xfrm>
                <a:off x="1764" y="3497"/>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B</a:t>
                </a:r>
                <a:endParaRPr lang="en-US" altLang="zh-CN" sz="1600">
                  <a:latin typeface="Times New Roman" charset="0"/>
                  <a:cs typeface="+mn-cs"/>
                </a:endParaRPr>
              </a:p>
            </p:txBody>
          </p:sp>
        </p:grpSp>
        <p:cxnSp>
          <p:nvCxnSpPr>
            <p:cNvPr id="600145" name="AutoShape 81"/>
            <p:cNvCxnSpPr>
              <a:cxnSpLocks noChangeShapeType="1"/>
              <a:stCxn id="600144" idx="2"/>
              <a:endCxn id="600134" idx="0"/>
            </p:cNvCxnSpPr>
            <p:nvPr/>
          </p:nvCxnSpPr>
          <p:spPr bwMode="auto">
            <a:xfrm flipH="1">
              <a:off x="2561" y="3461"/>
              <a:ext cx="2" cy="175"/>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0146" name="AutoShape 82"/>
            <p:cNvCxnSpPr>
              <a:cxnSpLocks noChangeShapeType="1"/>
              <a:stCxn id="600141" idx="3"/>
              <a:endCxn id="600125" idx="0"/>
            </p:cNvCxnSpPr>
            <p:nvPr/>
          </p:nvCxnSpPr>
          <p:spPr bwMode="auto">
            <a:xfrm>
              <a:off x="1686" y="3446"/>
              <a:ext cx="100" cy="206"/>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0147" name="AutoShape 83"/>
            <p:cNvCxnSpPr>
              <a:cxnSpLocks noChangeShapeType="1"/>
              <a:stCxn id="600141" idx="1"/>
              <a:endCxn id="600122" idx="0"/>
            </p:cNvCxnSpPr>
            <p:nvPr/>
          </p:nvCxnSpPr>
          <p:spPr bwMode="auto">
            <a:xfrm flipH="1">
              <a:off x="1397" y="3446"/>
              <a:ext cx="88" cy="206"/>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00148" name="Text Box 84"/>
            <p:cNvSpPr txBox="1">
              <a:spLocks noChangeArrowheads="1"/>
            </p:cNvSpPr>
            <p:nvPr/>
          </p:nvSpPr>
          <p:spPr bwMode="auto">
            <a:xfrm>
              <a:off x="2074" y="3782"/>
              <a:ext cx="24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2000" i="1">
                  <a:solidFill>
                    <a:srgbClr val="0000FF"/>
                  </a:solidFill>
                  <a:latin typeface="Times New Roman" charset="0"/>
                </a:rPr>
                <a:t>g</a:t>
              </a:r>
              <a:r>
                <a:rPr lang="en-US" altLang="zh-CN" sz="2000" baseline="-25000">
                  <a:solidFill>
                    <a:srgbClr val="0000FF"/>
                  </a:solidFill>
                  <a:latin typeface="Times New Roman" charset="0"/>
                </a:rPr>
                <a:t>2</a:t>
              </a:r>
              <a:endParaRPr lang="en-US" altLang="zh-CN" sz="2000" baseline="-25000">
                <a:solidFill>
                  <a:srgbClr val="0000FF"/>
                </a:solidFill>
                <a:latin typeface="Times New Roman" charset="0"/>
                <a:cs typeface="+mn-cs"/>
              </a:endParaRPr>
            </a:p>
          </p:txBody>
        </p:sp>
      </p:grpSp>
      <p:sp>
        <p:nvSpPr>
          <p:cNvPr id="600189" name="AutoShape 125"/>
          <p:cNvSpPr>
            <a:spLocks noChangeArrowheads="1"/>
          </p:cNvSpPr>
          <p:nvPr/>
        </p:nvSpPr>
        <p:spPr bwMode="auto">
          <a:xfrm>
            <a:off x="228600" y="4724400"/>
            <a:ext cx="8686800" cy="1905000"/>
          </a:xfrm>
          <a:prstGeom prst="roundRect">
            <a:avLst>
              <a:gd name="adj" fmla="val 16667"/>
            </a:avLst>
          </a:prstGeom>
          <a:noFill/>
          <a:ln w="2857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solidFill>
                <a:srgbClr val="CC3300"/>
              </a:solidFill>
              <a:cs typeface="+mn-cs"/>
            </a:endParaRPr>
          </a:p>
        </p:txBody>
      </p:sp>
      <p:sp>
        <p:nvSpPr>
          <p:cNvPr id="600225" name="Line 161"/>
          <p:cNvSpPr>
            <a:spLocks noChangeShapeType="1"/>
          </p:cNvSpPr>
          <p:nvPr/>
        </p:nvSpPr>
        <p:spPr bwMode="auto">
          <a:xfrm>
            <a:off x="3995936" y="4077072"/>
            <a:ext cx="0" cy="614536"/>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zh-CN" altLang="en-US">
              <a:cs typeface="+mn-cs"/>
            </a:endParaRPr>
          </a:p>
        </p:txBody>
      </p:sp>
      <p:sp>
        <p:nvSpPr>
          <p:cNvPr id="600226" name="Text Box 162"/>
          <p:cNvSpPr txBox="1">
            <a:spLocks noChangeArrowheads="1"/>
          </p:cNvSpPr>
          <p:nvPr/>
        </p:nvSpPr>
        <p:spPr bwMode="auto">
          <a:xfrm>
            <a:off x="3998293" y="4191000"/>
            <a:ext cx="15098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dirty="0"/>
              <a:t>S</a:t>
            </a:r>
            <a:r>
              <a:rPr lang="en-GB" dirty="0" smtClean="0">
                <a:cs typeface="+mn-cs"/>
              </a:rPr>
              <a:t>imilar </a:t>
            </a:r>
            <a:r>
              <a:rPr lang="en-GB" dirty="0">
                <a:cs typeface="+mn-cs"/>
              </a:rPr>
              <a:t>graphs </a:t>
            </a:r>
            <a:endParaRPr lang="en-US" altLang="zh-CN" dirty="0">
              <a:cs typeface="+mn-cs"/>
            </a:endParaRPr>
          </a:p>
        </p:txBody>
      </p:sp>
      <p:pic>
        <p:nvPicPr>
          <p:cNvPr id="600227" name="Picture 163" descr="png-04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0592" y="4038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222" name="Text Box 158"/>
          <p:cNvSpPr txBox="1">
            <a:spLocks noChangeArrowheads="1"/>
          </p:cNvSpPr>
          <p:nvPr/>
        </p:nvSpPr>
        <p:spPr bwMode="auto">
          <a:xfrm>
            <a:off x="4724400" y="48910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b="1" i="1">
                <a:solidFill>
                  <a:srgbClr val="0000FF"/>
                </a:solidFill>
                <a:latin typeface="Times New Roman" charset="0"/>
                <a:cs typeface="+mn-cs"/>
              </a:rPr>
              <a:t>D</a:t>
            </a:r>
            <a:endParaRPr lang="en-US" altLang="zh-CN" b="1" i="1">
              <a:solidFill>
                <a:srgbClr val="0000FF"/>
              </a:solidFill>
              <a:latin typeface="Times New Roman" charset="0"/>
              <a:cs typeface="+mn-cs"/>
            </a:endParaRPr>
          </a:p>
        </p:txBody>
      </p:sp>
      <p:grpSp>
        <p:nvGrpSpPr>
          <p:cNvPr id="9248" name="Group 206"/>
          <p:cNvGrpSpPr>
            <a:grpSpLocks/>
          </p:cNvGrpSpPr>
          <p:nvPr/>
        </p:nvGrpSpPr>
        <p:grpSpPr bwMode="auto">
          <a:xfrm>
            <a:off x="5257800" y="4829175"/>
            <a:ext cx="3429000" cy="1724025"/>
            <a:chOff x="3312" y="3042"/>
            <a:chExt cx="2160" cy="1086"/>
          </a:xfrm>
        </p:grpSpPr>
        <p:grpSp>
          <p:nvGrpSpPr>
            <p:cNvPr id="9249" name="Group 87"/>
            <p:cNvGrpSpPr>
              <a:grpSpLocks/>
            </p:cNvGrpSpPr>
            <p:nvPr/>
          </p:nvGrpSpPr>
          <p:grpSpPr bwMode="auto">
            <a:xfrm>
              <a:off x="3312" y="3680"/>
              <a:ext cx="201" cy="212"/>
              <a:chOff x="940" y="3354"/>
              <a:chExt cx="234" cy="236"/>
            </a:xfrm>
          </p:grpSpPr>
          <p:sp>
            <p:nvSpPr>
              <p:cNvPr id="600152" name="Oval 88"/>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153" name="Text Box 89"/>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9250" name="Group 195"/>
            <p:cNvGrpSpPr>
              <a:grpSpLocks/>
            </p:cNvGrpSpPr>
            <p:nvPr/>
          </p:nvGrpSpPr>
          <p:grpSpPr bwMode="auto">
            <a:xfrm>
              <a:off x="3696" y="3676"/>
              <a:ext cx="201" cy="212"/>
              <a:chOff x="3504" y="3648"/>
              <a:chExt cx="201" cy="212"/>
            </a:xfrm>
          </p:grpSpPr>
          <p:sp>
            <p:nvSpPr>
              <p:cNvPr id="600155" name="Oval 91"/>
              <p:cNvSpPr>
                <a:spLocks noChangeArrowheads="1"/>
              </p:cNvSpPr>
              <p:nvPr/>
            </p:nvSpPr>
            <p:spPr bwMode="auto">
              <a:xfrm>
                <a:off x="3519" y="3657"/>
                <a:ext cx="165" cy="17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156" name="Text Box 92"/>
              <p:cNvSpPr txBox="1">
                <a:spLocks noChangeArrowheads="1"/>
              </p:cNvSpPr>
              <p:nvPr/>
            </p:nvSpPr>
            <p:spPr bwMode="auto">
              <a:xfrm>
                <a:off x="3504" y="3648"/>
                <a:ext cx="20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B</a:t>
                </a:r>
                <a:endParaRPr lang="en-US" altLang="zh-CN" sz="1600">
                  <a:latin typeface="Times New Roman" charset="0"/>
                  <a:cs typeface="+mn-cs"/>
                </a:endParaRPr>
              </a:p>
            </p:txBody>
          </p:sp>
        </p:grpSp>
        <p:sp>
          <p:nvSpPr>
            <p:cNvPr id="600158" name="Oval 94"/>
            <p:cNvSpPr>
              <a:spLocks noChangeArrowheads="1"/>
            </p:cNvSpPr>
            <p:nvPr/>
          </p:nvSpPr>
          <p:spPr bwMode="auto">
            <a:xfrm>
              <a:off x="3994" y="3681"/>
              <a:ext cx="165" cy="17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grpSp>
          <p:nvGrpSpPr>
            <p:cNvPr id="9252" name="Group 96"/>
            <p:cNvGrpSpPr>
              <a:grpSpLocks/>
            </p:cNvGrpSpPr>
            <p:nvPr/>
          </p:nvGrpSpPr>
          <p:grpSpPr bwMode="auto">
            <a:xfrm>
              <a:off x="5271" y="3680"/>
              <a:ext cx="201" cy="212"/>
              <a:chOff x="940" y="3354"/>
              <a:chExt cx="234" cy="236"/>
            </a:xfrm>
          </p:grpSpPr>
          <p:sp>
            <p:nvSpPr>
              <p:cNvPr id="600161" name="Oval 97"/>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162" name="Text Box 98"/>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9253" name="Group 99"/>
            <p:cNvGrpSpPr>
              <a:grpSpLocks/>
            </p:cNvGrpSpPr>
            <p:nvPr/>
          </p:nvGrpSpPr>
          <p:grpSpPr bwMode="auto">
            <a:xfrm>
              <a:off x="4860" y="3680"/>
              <a:ext cx="201" cy="212"/>
              <a:chOff x="940" y="3354"/>
              <a:chExt cx="234" cy="236"/>
            </a:xfrm>
          </p:grpSpPr>
          <p:sp>
            <p:nvSpPr>
              <p:cNvPr id="600164" name="Oval 100"/>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165" name="Text Box 101"/>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cxnSp>
          <p:nvCxnSpPr>
            <p:cNvPr id="600166" name="AutoShape 102"/>
            <p:cNvCxnSpPr>
              <a:cxnSpLocks noChangeShapeType="1"/>
              <a:stCxn id="600153" idx="3"/>
              <a:endCxn id="600156" idx="1"/>
            </p:cNvCxnSpPr>
            <p:nvPr/>
          </p:nvCxnSpPr>
          <p:spPr bwMode="auto">
            <a:xfrm flipV="1">
              <a:off x="3513" y="3782"/>
              <a:ext cx="183" cy="4"/>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0167" name="AutoShape 103"/>
            <p:cNvCxnSpPr>
              <a:cxnSpLocks noChangeShapeType="1"/>
              <a:stCxn id="600155" idx="6"/>
              <a:endCxn id="600158" idx="2"/>
            </p:cNvCxnSpPr>
            <p:nvPr/>
          </p:nvCxnSpPr>
          <p:spPr bwMode="auto">
            <a:xfrm flipV="1">
              <a:off x="3876" y="3768"/>
              <a:ext cx="118" cy="4"/>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0168" name="AutoShape 104"/>
            <p:cNvCxnSpPr>
              <a:cxnSpLocks noChangeShapeType="1"/>
              <a:stCxn id="600235" idx="6"/>
              <a:endCxn id="600165" idx="1"/>
            </p:cNvCxnSpPr>
            <p:nvPr/>
          </p:nvCxnSpPr>
          <p:spPr bwMode="auto">
            <a:xfrm>
              <a:off x="4752" y="3782"/>
              <a:ext cx="108" cy="4"/>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0169" name="AutoShape 105"/>
            <p:cNvCxnSpPr>
              <a:cxnSpLocks noChangeShapeType="1"/>
              <a:stCxn id="600165" idx="3"/>
              <a:endCxn id="600162" idx="1"/>
            </p:cNvCxnSpPr>
            <p:nvPr/>
          </p:nvCxnSpPr>
          <p:spPr bwMode="auto">
            <a:xfrm>
              <a:off x="5061" y="3786"/>
              <a:ext cx="210"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9258" name="Group 106"/>
            <p:cNvGrpSpPr>
              <a:grpSpLocks/>
            </p:cNvGrpSpPr>
            <p:nvPr/>
          </p:nvGrpSpPr>
          <p:grpSpPr bwMode="auto">
            <a:xfrm>
              <a:off x="3501" y="3388"/>
              <a:ext cx="201" cy="212"/>
              <a:chOff x="940" y="3354"/>
              <a:chExt cx="235" cy="236"/>
            </a:xfrm>
          </p:grpSpPr>
          <p:sp>
            <p:nvSpPr>
              <p:cNvPr id="600171" name="Oval 107"/>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172" name="Text Box 108"/>
              <p:cNvSpPr txBox="1">
                <a:spLocks noChangeArrowheads="1"/>
              </p:cNvSpPr>
              <p:nvPr/>
            </p:nvSpPr>
            <p:spPr bwMode="auto">
              <a:xfrm>
                <a:off x="940" y="3354"/>
                <a:ext cx="235"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9259" name="Group 109"/>
            <p:cNvGrpSpPr>
              <a:grpSpLocks/>
            </p:cNvGrpSpPr>
            <p:nvPr/>
          </p:nvGrpSpPr>
          <p:grpSpPr bwMode="auto">
            <a:xfrm>
              <a:off x="4862" y="3296"/>
              <a:ext cx="201" cy="212"/>
              <a:chOff x="1764" y="3497"/>
              <a:chExt cx="234" cy="236"/>
            </a:xfrm>
          </p:grpSpPr>
          <p:sp>
            <p:nvSpPr>
              <p:cNvPr id="600174" name="Oval 110"/>
              <p:cNvSpPr>
                <a:spLocks noChangeArrowheads="1"/>
              </p:cNvSpPr>
              <p:nvPr/>
            </p:nvSpPr>
            <p:spPr bwMode="auto">
              <a:xfrm>
                <a:off x="1776" y="3504"/>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175" name="Text Box 111"/>
              <p:cNvSpPr txBox="1">
                <a:spLocks noChangeArrowheads="1"/>
              </p:cNvSpPr>
              <p:nvPr/>
            </p:nvSpPr>
            <p:spPr bwMode="auto">
              <a:xfrm>
                <a:off x="1764" y="3497"/>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B</a:t>
                </a:r>
                <a:endParaRPr lang="en-US" altLang="zh-CN" sz="1600">
                  <a:latin typeface="Times New Roman" charset="0"/>
                  <a:cs typeface="+mn-cs"/>
                </a:endParaRPr>
              </a:p>
            </p:txBody>
          </p:sp>
        </p:grpSp>
        <p:cxnSp>
          <p:nvCxnSpPr>
            <p:cNvPr id="600176" name="AutoShape 112"/>
            <p:cNvCxnSpPr>
              <a:cxnSpLocks noChangeShapeType="1"/>
            </p:cNvCxnSpPr>
            <p:nvPr/>
          </p:nvCxnSpPr>
          <p:spPr bwMode="auto">
            <a:xfrm flipH="1">
              <a:off x="4944" y="3489"/>
              <a:ext cx="2" cy="175"/>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0177" name="AutoShape 113"/>
            <p:cNvCxnSpPr>
              <a:cxnSpLocks noChangeShapeType="1"/>
              <a:stCxn id="600172" idx="3"/>
              <a:endCxn id="600156" idx="0"/>
            </p:cNvCxnSpPr>
            <p:nvPr/>
          </p:nvCxnSpPr>
          <p:spPr bwMode="auto">
            <a:xfrm>
              <a:off x="3702" y="3494"/>
              <a:ext cx="95" cy="182"/>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0178" name="AutoShape 114"/>
            <p:cNvCxnSpPr>
              <a:cxnSpLocks noChangeShapeType="1"/>
              <a:stCxn id="600172" idx="1"/>
              <a:endCxn id="600153" idx="0"/>
            </p:cNvCxnSpPr>
            <p:nvPr/>
          </p:nvCxnSpPr>
          <p:spPr bwMode="auto">
            <a:xfrm flipH="1">
              <a:off x="3413" y="3494"/>
              <a:ext cx="88" cy="186"/>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9263" name="Group 115"/>
            <p:cNvGrpSpPr>
              <a:grpSpLocks/>
            </p:cNvGrpSpPr>
            <p:nvPr/>
          </p:nvGrpSpPr>
          <p:grpSpPr bwMode="auto">
            <a:xfrm>
              <a:off x="5270" y="3302"/>
              <a:ext cx="201" cy="212"/>
              <a:chOff x="1764" y="3497"/>
              <a:chExt cx="234" cy="236"/>
            </a:xfrm>
          </p:grpSpPr>
          <p:sp>
            <p:nvSpPr>
              <p:cNvPr id="600180" name="Oval 116"/>
              <p:cNvSpPr>
                <a:spLocks noChangeArrowheads="1"/>
              </p:cNvSpPr>
              <p:nvPr/>
            </p:nvSpPr>
            <p:spPr bwMode="auto">
              <a:xfrm>
                <a:off x="1776" y="3504"/>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181" name="Text Box 117"/>
              <p:cNvSpPr txBox="1">
                <a:spLocks noChangeArrowheads="1"/>
              </p:cNvSpPr>
              <p:nvPr/>
            </p:nvSpPr>
            <p:spPr bwMode="auto">
              <a:xfrm>
                <a:off x="1764" y="3497"/>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cxnSp>
          <p:nvCxnSpPr>
            <p:cNvPr id="600182" name="AutoShape 118"/>
            <p:cNvCxnSpPr>
              <a:cxnSpLocks noChangeShapeType="1"/>
              <a:stCxn id="600181" idx="2"/>
              <a:endCxn id="600162" idx="0"/>
            </p:cNvCxnSpPr>
            <p:nvPr/>
          </p:nvCxnSpPr>
          <p:spPr bwMode="auto">
            <a:xfrm>
              <a:off x="5371" y="3514"/>
              <a:ext cx="1" cy="166"/>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9265" name="Group 119"/>
            <p:cNvGrpSpPr>
              <a:grpSpLocks/>
            </p:cNvGrpSpPr>
            <p:nvPr/>
          </p:nvGrpSpPr>
          <p:grpSpPr bwMode="auto">
            <a:xfrm>
              <a:off x="5069" y="3042"/>
              <a:ext cx="201" cy="212"/>
              <a:chOff x="940" y="3354"/>
              <a:chExt cx="235" cy="236"/>
            </a:xfrm>
          </p:grpSpPr>
          <p:sp>
            <p:nvSpPr>
              <p:cNvPr id="600184" name="Oval 120"/>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185" name="Text Box 121"/>
              <p:cNvSpPr txBox="1">
                <a:spLocks noChangeArrowheads="1"/>
              </p:cNvSpPr>
              <p:nvPr/>
            </p:nvSpPr>
            <p:spPr bwMode="auto">
              <a:xfrm>
                <a:off x="940" y="3354"/>
                <a:ext cx="235"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cxnSp>
          <p:nvCxnSpPr>
            <p:cNvPr id="600186" name="AutoShape 122"/>
            <p:cNvCxnSpPr>
              <a:cxnSpLocks noChangeShapeType="1"/>
              <a:stCxn id="600185" idx="3"/>
              <a:endCxn id="600181" idx="0"/>
            </p:cNvCxnSpPr>
            <p:nvPr/>
          </p:nvCxnSpPr>
          <p:spPr bwMode="auto">
            <a:xfrm>
              <a:off x="5270" y="3148"/>
              <a:ext cx="101" cy="154"/>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0187" name="AutoShape 123"/>
            <p:cNvCxnSpPr>
              <a:cxnSpLocks noChangeShapeType="1"/>
              <a:stCxn id="600185" idx="1"/>
              <a:endCxn id="600175" idx="0"/>
            </p:cNvCxnSpPr>
            <p:nvPr/>
          </p:nvCxnSpPr>
          <p:spPr bwMode="auto">
            <a:xfrm flipH="1">
              <a:off x="4963" y="3148"/>
              <a:ext cx="106" cy="148"/>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00188" name="Text Box 124"/>
            <p:cNvSpPr txBox="1">
              <a:spLocks noChangeArrowheads="1"/>
            </p:cNvSpPr>
            <p:nvPr/>
          </p:nvSpPr>
          <p:spPr bwMode="auto">
            <a:xfrm>
              <a:off x="4704" y="3868"/>
              <a:ext cx="24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2000" i="1">
                  <a:solidFill>
                    <a:srgbClr val="0000FF"/>
                  </a:solidFill>
                  <a:latin typeface="Times New Roman" charset="0"/>
                </a:rPr>
                <a:t>g</a:t>
              </a:r>
              <a:r>
                <a:rPr lang="en-US" altLang="zh-CN" sz="2000" baseline="-25000">
                  <a:solidFill>
                    <a:srgbClr val="0000FF"/>
                  </a:solidFill>
                  <a:latin typeface="Times New Roman" charset="0"/>
                </a:rPr>
                <a:t>3</a:t>
              </a:r>
              <a:endParaRPr lang="en-US" altLang="zh-CN" sz="2000" baseline="-25000">
                <a:solidFill>
                  <a:srgbClr val="0000FF"/>
                </a:solidFill>
                <a:latin typeface="Times New Roman" charset="0"/>
                <a:cs typeface="+mn-cs"/>
              </a:endParaRPr>
            </a:p>
          </p:txBody>
        </p:sp>
        <p:grpSp>
          <p:nvGrpSpPr>
            <p:cNvPr id="9269" name="Group 197"/>
            <p:cNvGrpSpPr>
              <a:grpSpLocks/>
            </p:cNvGrpSpPr>
            <p:nvPr/>
          </p:nvGrpSpPr>
          <p:grpSpPr bwMode="auto">
            <a:xfrm>
              <a:off x="4112" y="3407"/>
              <a:ext cx="208" cy="721"/>
              <a:chOff x="3920" y="3379"/>
              <a:chExt cx="208" cy="721"/>
            </a:xfrm>
          </p:grpSpPr>
          <p:sp>
            <p:nvSpPr>
              <p:cNvPr id="600229" name="Oval 165"/>
              <p:cNvSpPr>
                <a:spLocks noChangeArrowheads="1"/>
              </p:cNvSpPr>
              <p:nvPr/>
            </p:nvSpPr>
            <p:spPr bwMode="auto">
              <a:xfrm>
                <a:off x="3963" y="3379"/>
                <a:ext cx="165" cy="17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230" name="Text Box 166"/>
              <p:cNvSpPr txBox="1">
                <a:spLocks noChangeArrowheads="1"/>
              </p:cNvSpPr>
              <p:nvPr/>
            </p:nvSpPr>
            <p:spPr bwMode="auto">
              <a:xfrm>
                <a:off x="3920" y="3888"/>
                <a:ext cx="2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1600">
                    <a:latin typeface="Times New Roman" charset="0"/>
                  </a:rPr>
                  <a:t>A</a:t>
                </a:r>
                <a:endParaRPr lang="en-US" altLang="zh-CN" sz="1600">
                  <a:latin typeface="Times New Roman" charset="0"/>
                  <a:cs typeface="+mn-cs"/>
                </a:endParaRPr>
              </a:p>
            </p:txBody>
          </p:sp>
        </p:grpSp>
        <p:grpSp>
          <p:nvGrpSpPr>
            <p:cNvPr id="9270" name="Group 196"/>
            <p:cNvGrpSpPr>
              <a:grpSpLocks/>
            </p:cNvGrpSpPr>
            <p:nvPr/>
          </p:nvGrpSpPr>
          <p:grpSpPr bwMode="auto">
            <a:xfrm>
              <a:off x="4416" y="3407"/>
              <a:ext cx="208" cy="721"/>
              <a:chOff x="4224" y="3379"/>
              <a:chExt cx="208" cy="721"/>
            </a:xfrm>
          </p:grpSpPr>
          <p:sp>
            <p:nvSpPr>
              <p:cNvPr id="600232" name="Oval 168"/>
              <p:cNvSpPr>
                <a:spLocks noChangeArrowheads="1"/>
              </p:cNvSpPr>
              <p:nvPr/>
            </p:nvSpPr>
            <p:spPr bwMode="auto">
              <a:xfrm>
                <a:off x="4251" y="3379"/>
                <a:ext cx="165" cy="17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233" name="Text Box 169"/>
              <p:cNvSpPr txBox="1">
                <a:spLocks noChangeArrowheads="1"/>
              </p:cNvSpPr>
              <p:nvPr/>
            </p:nvSpPr>
            <p:spPr bwMode="auto">
              <a:xfrm>
                <a:off x="4224" y="3888"/>
                <a:ext cx="2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A</a:t>
                </a:r>
                <a:endParaRPr lang="en-US" altLang="zh-CN" sz="1600">
                  <a:latin typeface="Times New Roman" charset="0"/>
                  <a:cs typeface="+mn-cs"/>
                </a:endParaRPr>
              </a:p>
            </p:txBody>
          </p:sp>
        </p:grpSp>
        <p:grpSp>
          <p:nvGrpSpPr>
            <p:cNvPr id="9271" name="Group 194"/>
            <p:cNvGrpSpPr>
              <a:grpSpLocks/>
            </p:cNvGrpSpPr>
            <p:nvPr/>
          </p:nvGrpSpPr>
          <p:grpSpPr bwMode="auto">
            <a:xfrm>
              <a:off x="4128" y="3388"/>
              <a:ext cx="624" cy="480"/>
              <a:chOff x="3936" y="3360"/>
              <a:chExt cx="624" cy="480"/>
            </a:xfrm>
          </p:grpSpPr>
          <p:sp>
            <p:nvSpPr>
              <p:cNvPr id="600235" name="Oval 171"/>
              <p:cNvSpPr>
                <a:spLocks noChangeArrowheads="1"/>
              </p:cNvSpPr>
              <p:nvPr/>
            </p:nvSpPr>
            <p:spPr bwMode="auto">
              <a:xfrm>
                <a:off x="4395" y="3667"/>
                <a:ext cx="165" cy="17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236" name="Text Box 172"/>
              <p:cNvSpPr txBox="1">
                <a:spLocks noChangeArrowheads="1"/>
              </p:cNvSpPr>
              <p:nvPr/>
            </p:nvSpPr>
            <p:spPr bwMode="auto">
              <a:xfrm>
                <a:off x="3936" y="3360"/>
                <a:ext cx="28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1600">
                    <a:latin typeface="Times New Roman" charset="0"/>
                  </a:rPr>
                  <a:t>A</a:t>
                </a:r>
                <a:endParaRPr lang="en-US" altLang="zh-CN" sz="1600">
                  <a:latin typeface="Times New Roman" charset="0"/>
                  <a:cs typeface="+mn-cs"/>
                </a:endParaRPr>
              </a:p>
            </p:txBody>
          </p:sp>
        </p:grpSp>
        <p:cxnSp>
          <p:nvCxnSpPr>
            <p:cNvPr id="600237" name="AutoShape 173"/>
            <p:cNvCxnSpPr>
              <a:cxnSpLocks noChangeShapeType="1"/>
              <a:stCxn id="600232" idx="2"/>
              <a:endCxn id="600229" idx="6"/>
            </p:cNvCxnSpPr>
            <p:nvPr/>
          </p:nvCxnSpPr>
          <p:spPr bwMode="auto">
            <a:xfrm flipH="1">
              <a:off x="4320" y="3494"/>
              <a:ext cx="123"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0242" name="AutoShape 178"/>
            <p:cNvCxnSpPr>
              <a:cxnSpLocks noChangeShapeType="1"/>
              <a:stCxn id="600229" idx="3"/>
              <a:endCxn id="600158" idx="0"/>
            </p:cNvCxnSpPr>
            <p:nvPr/>
          </p:nvCxnSpPr>
          <p:spPr bwMode="auto">
            <a:xfrm flipH="1">
              <a:off x="4077" y="3555"/>
              <a:ext cx="102" cy="126"/>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0243" name="AutoShape 179"/>
            <p:cNvCxnSpPr>
              <a:cxnSpLocks noChangeShapeType="1"/>
              <a:stCxn id="600232" idx="5"/>
              <a:endCxn id="600235" idx="0"/>
            </p:cNvCxnSpPr>
            <p:nvPr/>
          </p:nvCxnSpPr>
          <p:spPr bwMode="auto">
            <a:xfrm>
              <a:off x="4584" y="3555"/>
              <a:ext cx="86" cy="14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00246" name="Oval 182"/>
            <p:cNvSpPr>
              <a:spLocks noChangeArrowheads="1"/>
            </p:cNvSpPr>
            <p:nvPr/>
          </p:nvSpPr>
          <p:spPr bwMode="auto">
            <a:xfrm>
              <a:off x="4128" y="3935"/>
              <a:ext cx="165" cy="17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00248" name="Oval 184"/>
            <p:cNvSpPr>
              <a:spLocks noChangeArrowheads="1"/>
            </p:cNvSpPr>
            <p:nvPr/>
          </p:nvSpPr>
          <p:spPr bwMode="auto">
            <a:xfrm>
              <a:off x="4443" y="3935"/>
              <a:ext cx="165" cy="17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cxnSp>
          <p:nvCxnSpPr>
            <p:cNvPr id="600250" name="AutoShape 186"/>
            <p:cNvCxnSpPr>
              <a:cxnSpLocks noChangeShapeType="1"/>
              <a:stCxn id="600248" idx="2"/>
              <a:endCxn id="600246" idx="6"/>
            </p:cNvCxnSpPr>
            <p:nvPr/>
          </p:nvCxnSpPr>
          <p:spPr bwMode="auto">
            <a:xfrm flipH="1">
              <a:off x="4293" y="4022"/>
              <a:ext cx="150"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0253" name="AutoShape 189"/>
            <p:cNvCxnSpPr>
              <a:cxnSpLocks noChangeShapeType="1"/>
              <a:stCxn id="600158" idx="4"/>
              <a:endCxn id="600246" idx="1"/>
            </p:cNvCxnSpPr>
            <p:nvPr/>
          </p:nvCxnSpPr>
          <p:spPr bwMode="auto">
            <a:xfrm>
              <a:off x="4077" y="3854"/>
              <a:ext cx="75" cy="106"/>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0254" name="AutoShape 190"/>
            <p:cNvCxnSpPr>
              <a:cxnSpLocks noChangeShapeType="1"/>
              <a:stCxn id="600248" idx="7"/>
              <a:endCxn id="600235" idx="4"/>
            </p:cNvCxnSpPr>
            <p:nvPr/>
          </p:nvCxnSpPr>
          <p:spPr bwMode="auto">
            <a:xfrm flipV="1">
              <a:off x="4584" y="3868"/>
              <a:ext cx="86" cy="92"/>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00255" name="Text Box 191"/>
            <p:cNvSpPr txBox="1">
              <a:spLocks noChangeArrowheads="1"/>
            </p:cNvSpPr>
            <p:nvPr/>
          </p:nvSpPr>
          <p:spPr bwMode="auto">
            <a:xfrm>
              <a:off x="3984" y="3656"/>
              <a:ext cx="2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1600">
                  <a:latin typeface="Times New Roman" charset="0"/>
                </a:rPr>
                <a:t>A</a:t>
              </a:r>
              <a:endParaRPr lang="en-US" altLang="zh-CN" sz="1600">
                <a:latin typeface="Times New Roman" charset="0"/>
                <a:cs typeface="+mn-cs"/>
              </a:endParaRPr>
            </a:p>
          </p:txBody>
        </p:sp>
        <p:sp>
          <p:nvSpPr>
            <p:cNvPr id="600256" name="Text Box 192"/>
            <p:cNvSpPr txBox="1">
              <a:spLocks noChangeArrowheads="1"/>
            </p:cNvSpPr>
            <p:nvPr/>
          </p:nvSpPr>
          <p:spPr bwMode="auto">
            <a:xfrm>
              <a:off x="4560" y="3676"/>
              <a:ext cx="2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1600">
                  <a:latin typeface="Times New Roman" charset="0"/>
                </a:rPr>
                <a:t>A</a:t>
              </a:r>
              <a:endParaRPr lang="en-US" altLang="zh-CN" sz="1600">
                <a:latin typeface="Times New Roman" charset="0"/>
                <a:cs typeface="+mn-cs"/>
              </a:endParaRPr>
            </a:p>
          </p:txBody>
        </p:sp>
        <p:sp>
          <p:nvSpPr>
            <p:cNvPr id="600257" name="Text Box 193"/>
            <p:cNvSpPr txBox="1">
              <a:spLocks noChangeArrowheads="1"/>
            </p:cNvSpPr>
            <p:nvPr/>
          </p:nvSpPr>
          <p:spPr bwMode="auto">
            <a:xfrm>
              <a:off x="4416" y="3388"/>
              <a:ext cx="2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1600">
                  <a:latin typeface="Times New Roman" charset="0"/>
                </a:rPr>
                <a:t>A</a:t>
              </a:r>
              <a:endParaRPr lang="en-US" altLang="zh-CN" sz="1600">
                <a:latin typeface="Times New Roman" charset="0"/>
                <a:cs typeface="+mn-cs"/>
              </a:endParaRPr>
            </a:p>
          </p:txBody>
        </p:sp>
      </p:grpSp>
    </p:spTree>
    <p:extLst>
      <p:ext uri="{BB962C8B-B14F-4D97-AF65-F5344CB8AC3E}">
        <p14:creationId xmlns:p14="http://schemas.microsoft.com/office/powerpoint/2010/main" val="4225411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02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02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02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0006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00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2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ChangeArrowheads="1"/>
          </p:cNvSpPr>
          <p:nvPr>
            <p:ph type="title"/>
          </p:nvPr>
        </p:nvSpPr>
        <p:spPr/>
        <p:txBody>
          <a:bodyPr>
            <a:normAutofit fontScale="90000"/>
          </a:bodyPr>
          <a:lstStyle/>
          <a:p>
            <a:pPr>
              <a:defRPr/>
            </a:pPr>
            <a:r>
              <a:rPr kumimoji="0" lang="en-US" altLang="zh-CN" dirty="0" smtClean="0"/>
              <a:t>Can sub/</a:t>
            </a:r>
            <a:r>
              <a:rPr kumimoji="0" lang="en-US" altLang="zh-CN" dirty="0" err="1" smtClean="0"/>
              <a:t>supergraph</a:t>
            </a:r>
            <a:r>
              <a:rPr kumimoji="0" lang="zh-CN" altLang="en-US" dirty="0" smtClean="0"/>
              <a:t> </a:t>
            </a:r>
            <a:r>
              <a:rPr kumimoji="0" lang="en-US" altLang="zh-CN" dirty="0" smtClean="0"/>
              <a:t>similarity</a:t>
            </a:r>
            <a:r>
              <a:rPr kumimoji="0" lang="zh-CN" altLang="en-US" dirty="0" smtClean="0"/>
              <a:t> </a:t>
            </a:r>
            <a:r>
              <a:rPr kumimoji="0" lang="en-US" altLang="zh-CN" dirty="0" smtClean="0"/>
              <a:t>search</a:t>
            </a:r>
            <a:r>
              <a:rPr kumimoji="0" lang="zh-CN" altLang="en-US" dirty="0" smtClean="0"/>
              <a:t> </a:t>
            </a:r>
            <a:r>
              <a:rPr kumimoji="0" lang="en-US" altLang="zh-CN" dirty="0" smtClean="0"/>
              <a:t>solve</a:t>
            </a:r>
            <a:r>
              <a:rPr kumimoji="0" lang="zh-CN" altLang="en-US" dirty="0" smtClean="0"/>
              <a:t> </a:t>
            </a:r>
            <a:r>
              <a:rPr kumimoji="0" lang="en-US" altLang="zh-CN" dirty="0" smtClean="0"/>
              <a:t>it?</a:t>
            </a:r>
          </a:p>
        </p:txBody>
      </p:sp>
      <p:sp>
        <p:nvSpPr>
          <p:cNvPr id="630787" name="Rectangle 3"/>
          <p:cNvSpPr>
            <a:spLocks noGrp="1" noChangeArrowheads="1"/>
          </p:cNvSpPr>
          <p:nvPr>
            <p:ph type="body" idx="1"/>
          </p:nvPr>
        </p:nvSpPr>
        <p:spPr/>
        <p:txBody>
          <a:bodyPr/>
          <a:lstStyle/>
          <a:p>
            <a:pPr>
              <a:defRPr/>
            </a:pPr>
            <a:r>
              <a:rPr kumimoji="0" lang="en-US" altLang="zh-CN" dirty="0" err="1" smtClean="0">
                <a:solidFill>
                  <a:srgbClr val="CC3300"/>
                </a:solidFill>
              </a:rPr>
              <a:t>Subgraph</a:t>
            </a:r>
            <a:r>
              <a:rPr kumimoji="0" lang="en-US" altLang="zh-CN" dirty="0" smtClean="0">
                <a:solidFill>
                  <a:srgbClr val="CC3300"/>
                </a:solidFill>
              </a:rPr>
              <a:t> similarity query</a:t>
            </a:r>
          </a:p>
          <a:p>
            <a:pPr lvl="1">
              <a:defRPr/>
            </a:pPr>
            <a:r>
              <a:rPr kumimoji="0" lang="en-US" altLang="zh-CN" i="1" dirty="0" err="1" smtClean="0">
                <a:latin typeface="Times New Roman" charset="0"/>
              </a:rPr>
              <a:t>dist</a:t>
            </a:r>
            <a:r>
              <a:rPr kumimoji="0" lang="en-US" altLang="zh-CN" i="1" dirty="0" smtClean="0">
                <a:latin typeface="Times New Roman" charset="0"/>
              </a:rPr>
              <a:t> </a:t>
            </a:r>
            <a:r>
              <a:rPr kumimoji="0" lang="en-US" altLang="zh-CN" dirty="0" smtClean="0">
                <a:latin typeface="Times New Roman" charset="0"/>
              </a:rPr>
              <a:t>(</a:t>
            </a:r>
            <a:r>
              <a:rPr kumimoji="0" lang="en-US" altLang="zh-CN" i="1" dirty="0" smtClean="0">
                <a:latin typeface="Times New Roman" charset="0"/>
              </a:rPr>
              <a:t>q</a:t>
            </a:r>
            <a:r>
              <a:rPr kumimoji="0" lang="en-US" altLang="zh-CN" dirty="0" smtClean="0">
                <a:latin typeface="Times New Roman" charset="0"/>
              </a:rPr>
              <a:t>, </a:t>
            </a:r>
            <a:r>
              <a:rPr kumimoji="0" lang="en-US" altLang="zh-CN" i="1" dirty="0" smtClean="0">
                <a:latin typeface="Times New Roman" charset="0"/>
              </a:rPr>
              <a:t>g</a:t>
            </a:r>
            <a:r>
              <a:rPr kumimoji="0" lang="en-US" altLang="zh-CN" dirty="0" smtClean="0">
                <a:latin typeface="Times New Roman" charset="0"/>
              </a:rPr>
              <a:t>) = |</a:t>
            </a:r>
            <a:r>
              <a:rPr kumimoji="0" lang="en-US" altLang="zh-CN" i="1" dirty="0" smtClean="0">
                <a:latin typeface="Times New Roman" charset="0"/>
              </a:rPr>
              <a:t>E</a:t>
            </a:r>
            <a:r>
              <a:rPr kumimoji="0" lang="en-US" altLang="zh-CN" dirty="0" smtClean="0">
                <a:latin typeface="Times New Roman" charset="0"/>
              </a:rPr>
              <a:t>(</a:t>
            </a:r>
            <a:r>
              <a:rPr kumimoji="0" lang="en-US" altLang="zh-CN" i="1" dirty="0" smtClean="0">
                <a:latin typeface="Times New Roman" charset="0"/>
              </a:rPr>
              <a:t>q</a:t>
            </a:r>
            <a:r>
              <a:rPr kumimoji="0" lang="en-US" altLang="zh-CN" dirty="0" smtClean="0">
                <a:latin typeface="Times New Roman" charset="0"/>
              </a:rPr>
              <a:t>)|− |</a:t>
            </a:r>
            <a:r>
              <a:rPr kumimoji="0" lang="en-US" altLang="zh-CN" i="1" dirty="0" smtClean="0">
                <a:latin typeface="Times New Roman" charset="0"/>
              </a:rPr>
              <a:t>E</a:t>
            </a:r>
            <a:r>
              <a:rPr kumimoji="0" lang="en-US" altLang="zh-CN" dirty="0" smtClean="0">
                <a:latin typeface="Times New Roman" charset="0"/>
              </a:rPr>
              <a:t>(</a:t>
            </a:r>
            <a:r>
              <a:rPr kumimoji="0" lang="en-US" altLang="zh-CN" i="1" dirty="0" err="1" smtClean="0">
                <a:latin typeface="Times New Roman" charset="0"/>
              </a:rPr>
              <a:t>mcs</a:t>
            </a:r>
            <a:r>
              <a:rPr kumimoji="0" lang="en-US" altLang="zh-CN" dirty="0" smtClean="0">
                <a:latin typeface="Times New Roman" charset="0"/>
              </a:rPr>
              <a:t>(</a:t>
            </a:r>
            <a:r>
              <a:rPr kumimoji="0" lang="en-US" altLang="zh-CN" i="1" dirty="0" smtClean="0">
                <a:latin typeface="Times New Roman" charset="0"/>
              </a:rPr>
              <a:t>q</a:t>
            </a:r>
            <a:r>
              <a:rPr kumimoji="0" lang="en-US" altLang="zh-CN" dirty="0" smtClean="0">
                <a:latin typeface="Times New Roman" charset="0"/>
              </a:rPr>
              <a:t>, </a:t>
            </a:r>
            <a:r>
              <a:rPr kumimoji="0" lang="en-US" altLang="zh-CN" i="1" dirty="0" smtClean="0">
                <a:latin typeface="Times New Roman" charset="0"/>
              </a:rPr>
              <a:t>g</a:t>
            </a:r>
            <a:r>
              <a:rPr kumimoji="0" lang="en-US" altLang="zh-CN" dirty="0" smtClean="0">
                <a:latin typeface="Times New Roman" charset="0"/>
              </a:rPr>
              <a:t>))| (</a:t>
            </a:r>
            <a:r>
              <a:rPr lang="en-US" altLang="zh-CN" dirty="0"/>
              <a:t>Shang et al. </a:t>
            </a:r>
            <a:r>
              <a:rPr lang="en-US" altLang="zh-CN" dirty="0" smtClean="0"/>
              <a:t>VLDB’08</a:t>
            </a:r>
            <a:r>
              <a:rPr kumimoji="0" lang="en-US" altLang="zh-CN" dirty="0" smtClean="0">
                <a:latin typeface="Times New Roman" charset="0"/>
              </a:rPr>
              <a:t>)</a:t>
            </a:r>
            <a:endParaRPr kumimoji="0" lang="en-US" altLang="zh-CN" dirty="0" smtClean="0"/>
          </a:p>
          <a:p>
            <a:pPr lvl="1">
              <a:defRPr/>
            </a:pPr>
            <a:endParaRPr kumimoji="0" lang="en-US" altLang="zh-CN" dirty="0" smtClean="0">
              <a:latin typeface="Times New Roman" charset="0"/>
            </a:endParaRPr>
          </a:p>
        </p:txBody>
      </p:sp>
      <p:grpSp>
        <p:nvGrpSpPr>
          <p:cNvPr id="13315" name="Group 4"/>
          <p:cNvGrpSpPr>
            <a:grpSpLocks/>
          </p:cNvGrpSpPr>
          <p:nvPr/>
        </p:nvGrpSpPr>
        <p:grpSpPr bwMode="auto">
          <a:xfrm>
            <a:off x="2895600" y="2819400"/>
            <a:ext cx="2800350" cy="952500"/>
            <a:chOff x="3372" y="1910"/>
            <a:chExt cx="1764" cy="600"/>
          </a:xfrm>
        </p:grpSpPr>
        <p:grpSp>
          <p:nvGrpSpPr>
            <p:cNvPr id="13427" name="Group 5"/>
            <p:cNvGrpSpPr>
              <a:grpSpLocks/>
            </p:cNvGrpSpPr>
            <p:nvPr/>
          </p:nvGrpSpPr>
          <p:grpSpPr bwMode="auto">
            <a:xfrm>
              <a:off x="3372" y="2298"/>
              <a:ext cx="201" cy="212"/>
              <a:chOff x="940" y="3354"/>
              <a:chExt cx="234" cy="236"/>
            </a:xfrm>
          </p:grpSpPr>
          <p:sp>
            <p:nvSpPr>
              <p:cNvPr id="630790" name="Oval 6"/>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791" name="Text Box 7"/>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13428" name="Group 8"/>
            <p:cNvGrpSpPr>
              <a:grpSpLocks/>
            </p:cNvGrpSpPr>
            <p:nvPr/>
          </p:nvGrpSpPr>
          <p:grpSpPr bwMode="auto">
            <a:xfrm>
              <a:off x="3761" y="2298"/>
              <a:ext cx="201" cy="212"/>
              <a:chOff x="1764" y="3498"/>
              <a:chExt cx="234" cy="236"/>
            </a:xfrm>
          </p:grpSpPr>
          <p:sp>
            <p:nvSpPr>
              <p:cNvPr id="630793" name="Oval 9"/>
              <p:cNvSpPr>
                <a:spLocks noChangeArrowheads="1"/>
              </p:cNvSpPr>
              <p:nvPr/>
            </p:nvSpPr>
            <p:spPr bwMode="auto">
              <a:xfrm>
                <a:off x="1776" y="3504"/>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794" name="Text Box 10"/>
              <p:cNvSpPr txBox="1">
                <a:spLocks noChangeArrowheads="1"/>
              </p:cNvSpPr>
              <p:nvPr/>
            </p:nvSpPr>
            <p:spPr bwMode="auto">
              <a:xfrm>
                <a:off x="1764" y="3498"/>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B</a:t>
                </a:r>
                <a:endParaRPr lang="en-US" altLang="zh-CN" sz="1600">
                  <a:latin typeface="Times New Roman" charset="0"/>
                  <a:cs typeface="+mn-cs"/>
                </a:endParaRPr>
              </a:p>
            </p:txBody>
          </p:sp>
        </p:grpSp>
        <p:grpSp>
          <p:nvGrpSpPr>
            <p:cNvPr id="13429" name="Group 11"/>
            <p:cNvGrpSpPr>
              <a:grpSpLocks/>
            </p:cNvGrpSpPr>
            <p:nvPr/>
          </p:nvGrpSpPr>
          <p:grpSpPr bwMode="auto">
            <a:xfrm>
              <a:off x="4150" y="2298"/>
              <a:ext cx="208" cy="212"/>
              <a:chOff x="2832" y="3570"/>
              <a:chExt cx="242" cy="236"/>
            </a:xfrm>
          </p:grpSpPr>
          <p:sp>
            <p:nvSpPr>
              <p:cNvPr id="630796" name="Oval 12"/>
              <p:cNvSpPr>
                <a:spLocks noChangeArrowheads="1"/>
              </p:cNvSpPr>
              <p:nvPr/>
            </p:nvSpPr>
            <p:spPr bwMode="auto">
              <a:xfrm>
                <a:off x="2844" y="3576"/>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797" name="Text Box 13"/>
              <p:cNvSpPr txBox="1">
                <a:spLocks noChangeArrowheads="1"/>
              </p:cNvSpPr>
              <p:nvPr/>
            </p:nvSpPr>
            <p:spPr bwMode="auto">
              <a:xfrm>
                <a:off x="2832" y="3570"/>
                <a:ext cx="242"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A</a:t>
                </a:r>
                <a:endParaRPr lang="en-US" altLang="zh-CN" sz="1600">
                  <a:latin typeface="Times New Roman" charset="0"/>
                  <a:cs typeface="+mn-cs"/>
                </a:endParaRPr>
              </a:p>
            </p:txBody>
          </p:sp>
        </p:grpSp>
        <p:grpSp>
          <p:nvGrpSpPr>
            <p:cNvPr id="13430" name="Group 14"/>
            <p:cNvGrpSpPr>
              <a:grpSpLocks/>
            </p:cNvGrpSpPr>
            <p:nvPr/>
          </p:nvGrpSpPr>
          <p:grpSpPr bwMode="auto">
            <a:xfrm>
              <a:off x="4935" y="2298"/>
              <a:ext cx="201" cy="212"/>
              <a:chOff x="940" y="3354"/>
              <a:chExt cx="234" cy="236"/>
            </a:xfrm>
          </p:grpSpPr>
          <p:sp>
            <p:nvSpPr>
              <p:cNvPr id="630799" name="Oval 15"/>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800" name="Text Box 16"/>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13431" name="Group 17"/>
            <p:cNvGrpSpPr>
              <a:grpSpLocks/>
            </p:cNvGrpSpPr>
            <p:nvPr/>
          </p:nvGrpSpPr>
          <p:grpSpPr bwMode="auto">
            <a:xfrm>
              <a:off x="4546" y="2298"/>
              <a:ext cx="201" cy="212"/>
              <a:chOff x="940" y="3354"/>
              <a:chExt cx="234" cy="236"/>
            </a:xfrm>
          </p:grpSpPr>
          <p:sp>
            <p:nvSpPr>
              <p:cNvPr id="630802" name="Oval 18"/>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803" name="Text Box 19"/>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cxnSp>
          <p:nvCxnSpPr>
            <p:cNvPr id="630804" name="AutoShape 20"/>
            <p:cNvCxnSpPr>
              <a:cxnSpLocks noChangeShapeType="1"/>
              <a:stCxn id="630791" idx="3"/>
              <a:endCxn id="630794" idx="1"/>
            </p:cNvCxnSpPr>
            <p:nvPr/>
          </p:nvCxnSpPr>
          <p:spPr bwMode="auto">
            <a:xfrm>
              <a:off x="3554" y="2386"/>
              <a:ext cx="207"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0805" name="AutoShape 21"/>
            <p:cNvCxnSpPr>
              <a:cxnSpLocks noChangeShapeType="1"/>
              <a:stCxn id="630794" idx="3"/>
              <a:endCxn id="630797" idx="1"/>
            </p:cNvCxnSpPr>
            <p:nvPr/>
          </p:nvCxnSpPr>
          <p:spPr bwMode="auto">
            <a:xfrm>
              <a:off x="3943" y="2386"/>
              <a:ext cx="207"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0806" name="AutoShape 22"/>
            <p:cNvCxnSpPr>
              <a:cxnSpLocks noChangeShapeType="1"/>
              <a:stCxn id="630797" idx="3"/>
              <a:endCxn id="630803" idx="1"/>
            </p:cNvCxnSpPr>
            <p:nvPr/>
          </p:nvCxnSpPr>
          <p:spPr bwMode="auto">
            <a:xfrm>
              <a:off x="4339" y="2386"/>
              <a:ext cx="207"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0807" name="AutoShape 23"/>
            <p:cNvCxnSpPr>
              <a:cxnSpLocks noChangeShapeType="1"/>
              <a:stCxn id="630803" idx="3"/>
              <a:endCxn id="630800" idx="1"/>
            </p:cNvCxnSpPr>
            <p:nvPr/>
          </p:nvCxnSpPr>
          <p:spPr bwMode="auto">
            <a:xfrm>
              <a:off x="4728" y="2386"/>
              <a:ext cx="207"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3436" name="Group 24"/>
            <p:cNvGrpSpPr>
              <a:grpSpLocks/>
            </p:cNvGrpSpPr>
            <p:nvPr/>
          </p:nvGrpSpPr>
          <p:grpSpPr bwMode="auto">
            <a:xfrm>
              <a:off x="3561" y="1996"/>
              <a:ext cx="201" cy="212"/>
              <a:chOff x="940" y="3354"/>
              <a:chExt cx="235" cy="236"/>
            </a:xfrm>
          </p:grpSpPr>
          <p:sp>
            <p:nvSpPr>
              <p:cNvPr id="630809" name="Oval 25"/>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810" name="Text Box 26"/>
              <p:cNvSpPr txBox="1">
                <a:spLocks noChangeArrowheads="1"/>
              </p:cNvSpPr>
              <p:nvPr/>
            </p:nvSpPr>
            <p:spPr bwMode="auto">
              <a:xfrm>
                <a:off x="940" y="3354"/>
                <a:ext cx="235"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13437" name="Group 27"/>
            <p:cNvGrpSpPr>
              <a:grpSpLocks/>
            </p:cNvGrpSpPr>
            <p:nvPr/>
          </p:nvGrpSpPr>
          <p:grpSpPr bwMode="auto">
            <a:xfrm>
              <a:off x="4548" y="1914"/>
              <a:ext cx="201" cy="212"/>
              <a:chOff x="1764" y="3497"/>
              <a:chExt cx="234" cy="236"/>
            </a:xfrm>
          </p:grpSpPr>
          <p:sp>
            <p:nvSpPr>
              <p:cNvPr id="630812" name="Oval 28"/>
              <p:cNvSpPr>
                <a:spLocks noChangeArrowheads="1"/>
              </p:cNvSpPr>
              <p:nvPr/>
            </p:nvSpPr>
            <p:spPr bwMode="auto">
              <a:xfrm>
                <a:off x="1776" y="3504"/>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813" name="Text Box 29"/>
              <p:cNvSpPr txBox="1">
                <a:spLocks noChangeArrowheads="1"/>
              </p:cNvSpPr>
              <p:nvPr/>
            </p:nvSpPr>
            <p:spPr bwMode="auto">
              <a:xfrm>
                <a:off x="1764" y="3497"/>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B</a:t>
                </a:r>
                <a:endParaRPr lang="en-US" altLang="zh-CN" sz="1600">
                  <a:latin typeface="Times New Roman" charset="0"/>
                  <a:cs typeface="+mn-cs"/>
                </a:endParaRPr>
              </a:p>
            </p:txBody>
          </p:sp>
        </p:grpSp>
        <p:cxnSp>
          <p:nvCxnSpPr>
            <p:cNvPr id="630814" name="AutoShape 30"/>
            <p:cNvCxnSpPr>
              <a:cxnSpLocks noChangeShapeType="1"/>
              <a:stCxn id="630813" idx="2"/>
              <a:endCxn id="630803" idx="0"/>
            </p:cNvCxnSpPr>
            <p:nvPr/>
          </p:nvCxnSpPr>
          <p:spPr bwMode="auto">
            <a:xfrm flipH="1">
              <a:off x="4637" y="2107"/>
              <a:ext cx="2" cy="17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0815" name="AutoShape 31"/>
            <p:cNvCxnSpPr>
              <a:cxnSpLocks noChangeShapeType="1"/>
              <a:stCxn id="630810" idx="3"/>
              <a:endCxn id="630794" idx="0"/>
            </p:cNvCxnSpPr>
            <p:nvPr/>
          </p:nvCxnSpPr>
          <p:spPr bwMode="auto">
            <a:xfrm>
              <a:off x="3762" y="2102"/>
              <a:ext cx="100" cy="19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0816" name="AutoShape 32"/>
            <p:cNvCxnSpPr>
              <a:cxnSpLocks noChangeShapeType="1"/>
              <a:stCxn id="630810" idx="1"/>
              <a:endCxn id="630791" idx="0"/>
            </p:cNvCxnSpPr>
            <p:nvPr/>
          </p:nvCxnSpPr>
          <p:spPr bwMode="auto">
            <a:xfrm flipH="1">
              <a:off x="3473" y="2102"/>
              <a:ext cx="88" cy="19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30817" name="Text Box 33"/>
            <p:cNvSpPr txBox="1">
              <a:spLocks noChangeArrowheads="1"/>
            </p:cNvSpPr>
            <p:nvPr/>
          </p:nvSpPr>
          <p:spPr bwMode="auto">
            <a:xfrm>
              <a:off x="4140" y="191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2000" i="1">
                  <a:solidFill>
                    <a:srgbClr val="CC3300"/>
                  </a:solidFill>
                  <a:latin typeface="Times New Roman" charset="0"/>
                </a:rPr>
                <a:t>q</a:t>
              </a:r>
              <a:endParaRPr lang="en-US" altLang="zh-CN" sz="2000" i="1">
                <a:solidFill>
                  <a:srgbClr val="CC3300"/>
                </a:solidFill>
                <a:latin typeface="Times New Roman" charset="0"/>
                <a:cs typeface="+mn-cs"/>
              </a:endParaRPr>
            </a:p>
          </p:txBody>
        </p:sp>
      </p:grpSp>
      <p:sp>
        <p:nvSpPr>
          <p:cNvPr id="630818" name="AutoShape 34"/>
          <p:cNvSpPr>
            <a:spLocks noChangeArrowheads="1"/>
          </p:cNvSpPr>
          <p:nvPr/>
        </p:nvSpPr>
        <p:spPr bwMode="auto">
          <a:xfrm>
            <a:off x="304800" y="3886200"/>
            <a:ext cx="8686800" cy="2743200"/>
          </a:xfrm>
          <a:prstGeom prst="roundRect">
            <a:avLst>
              <a:gd name="adj" fmla="val 16667"/>
            </a:avLst>
          </a:prstGeom>
          <a:noFill/>
          <a:ln w="2857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solidFill>
                <a:srgbClr val="CC3300"/>
              </a:solidFill>
              <a:cs typeface="+mn-cs"/>
            </a:endParaRPr>
          </a:p>
        </p:txBody>
      </p:sp>
      <p:sp>
        <p:nvSpPr>
          <p:cNvPr id="630819" name="Text Box 35"/>
          <p:cNvSpPr txBox="1">
            <a:spLocks noChangeArrowheads="1"/>
          </p:cNvSpPr>
          <p:nvPr/>
        </p:nvSpPr>
        <p:spPr bwMode="auto">
          <a:xfrm>
            <a:off x="4724400" y="39624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b="1" i="1">
                <a:solidFill>
                  <a:srgbClr val="0000FF"/>
                </a:solidFill>
                <a:latin typeface="Times New Roman" charset="0"/>
                <a:cs typeface="+mn-cs"/>
              </a:rPr>
              <a:t>D</a:t>
            </a:r>
            <a:endParaRPr lang="en-US" altLang="zh-CN" b="1" i="1">
              <a:solidFill>
                <a:srgbClr val="0000FF"/>
              </a:solidFill>
              <a:latin typeface="Times New Roman" charset="0"/>
              <a:cs typeface="+mn-cs"/>
            </a:endParaRPr>
          </a:p>
        </p:txBody>
      </p:sp>
      <p:sp>
        <p:nvSpPr>
          <p:cNvPr id="630820" name="Rectangle 36"/>
          <p:cNvSpPr>
            <a:spLocks noChangeArrowheads="1"/>
          </p:cNvSpPr>
          <p:nvPr/>
        </p:nvSpPr>
        <p:spPr bwMode="auto">
          <a:xfrm>
            <a:off x="5832475" y="4267200"/>
            <a:ext cx="21002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i="1">
                <a:latin typeface="Times New Roman" charset="0"/>
                <a:cs typeface="+mn-cs"/>
              </a:rPr>
              <a:t>dist </a:t>
            </a:r>
            <a:r>
              <a:rPr lang="en-US" altLang="zh-CN">
                <a:latin typeface="Times New Roman" charset="0"/>
                <a:cs typeface="+mn-cs"/>
              </a:rPr>
              <a:t>(</a:t>
            </a:r>
            <a:r>
              <a:rPr lang="en-US" altLang="zh-CN" i="1">
                <a:latin typeface="Times New Roman" charset="0"/>
                <a:cs typeface="+mn-cs"/>
              </a:rPr>
              <a:t>q</a:t>
            </a:r>
            <a:r>
              <a:rPr lang="en-US" altLang="zh-CN">
                <a:latin typeface="Times New Roman" charset="0"/>
                <a:cs typeface="+mn-cs"/>
              </a:rPr>
              <a:t>, </a:t>
            </a:r>
            <a:r>
              <a:rPr lang="en-US" altLang="zh-CN" i="1">
                <a:latin typeface="Times New Roman" charset="0"/>
                <a:cs typeface="+mn-cs"/>
              </a:rPr>
              <a:t>g</a:t>
            </a:r>
            <a:r>
              <a:rPr lang="en-US" altLang="zh-CN" i="1" baseline="-25000">
                <a:latin typeface="Times New Roman" charset="0"/>
                <a:cs typeface="+mn-cs"/>
              </a:rPr>
              <a:t>3</a:t>
            </a:r>
            <a:r>
              <a:rPr lang="en-US" altLang="zh-CN">
                <a:latin typeface="Times New Roman" charset="0"/>
                <a:cs typeface="+mn-cs"/>
              </a:rPr>
              <a:t>) = 7−6 = 1</a:t>
            </a:r>
          </a:p>
        </p:txBody>
      </p:sp>
      <p:sp>
        <p:nvSpPr>
          <p:cNvPr id="630821" name="Rectangle 37"/>
          <p:cNvSpPr>
            <a:spLocks noChangeArrowheads="1"/>
          </p:cNvSpPr>
          <p:nvPr/>
        </p:nvSpPr>
        <p:spPr bwMode="auto">
          <a:xfrm>
            <a:off x="2895600" y="4267200"/>
            <a:ext cx="21002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i="1">
                <a:latin typeface="Times New Roman" charset="0"/>
                <a:cs typeface="+mn-cs"/>
              </a:rPr>
              <a:t>dist </a:t>
            </a:r>
            <a:r>
              <a:rPr lang="en-US" altLang="zh-CN">
                <a:latin typeface="Times New Roman" charset="0"/>
                <a:cs typeface="+mn-cs"/>
              </a:rPr>
              <a:t>(</a:t>
            </a:r>
            <a:r>
              <a:rPr lang="en-US" altLang="zh-CN" i="1">
                <a:latin typeface="Times New Roman" charset="0"/>
                <a:cs typeface="+mn-cs"/>
              </a:rPr>
              <a:t>q</a:t>
            </a:r>
            <a:r>
              <a:rPr lang="en-US" altLang="zh-CN">
                <a:latin typeface="Times New Roman" charset="0"/>
                <a:cs typeface="+mn-cs"/>
              </a:rPr>
              <a:t>,</a:t>
            </a:r>
            <a:r>
              <a:rPr lang="en-US" altLang="zh-CN" i="1">
                <a:latin typeface="Times New Roman" charset="0"/>
                <a:cs typeface="+mn-cs"/>
              </a:rPr>
              <a:t> g</a:t>
            </a:r>
            <a:r>
              <a:rPr lang="en-US" altLang="zh-CN" i="1" baseline="-25000">
                <a:latin typeface="Times New Roman" charset="0"/>
                <a:cs typeface="+mn-cs"/>
              </a:rPr>
              <a:t>2</a:t>
            </a:r>
            <a:r>
              <a:rPr lang="en-US" altLang="zh-CN">
                <a:latin typeface="Times New Roman" charset="0"/>
                <a:cs typeface="+mn-cs"/>
              </a:rPr>
              <a:t>) = 7−5 = 2</a:t>
            </a:r>
          </a:p>
        </p:txBody>
      </p:sp>
      <p:sp>
        <p:nvSpPr>
          <p:cNvPr id="630822" name="Rectangle 38"/>
          <p:cNvSpPr>
            <a:spLocks noChangeArrowheads="1"/>
          </p:cNvSpPr>
          <p:nvPr/>
        </p:nvSpPr>
        <p:spPr bwMode="auto">
          <a:xfrm>
            <a:off x="457200" y="42672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zh-CN" i="1">
                <a:latin typeface="Times New Roman" charset="0"/>
                <a:cs typeface="+mn-cs"/>
              </a:rPr>
              <a:t>dist </a:t>
            </a:r>
            <a:r>
              <a:rPr lang="en-US" altLang="zh-CN">
                <a:latin typeface="Times New Roman" charset="0"/>
                <a:cs typeface="+mn-cs"/>
              </a:rPr>
              <a:t>(</a:t>
            </a:r>
            <a:r>
              <a:rPr lang="en-US" altLang="zh-CN" i="1">
                <a:latin typeface="Times New Roman" charset="0"/>
                <a:cs typeface="+mn-cs"/>
              </a:rPr>
              <a:t>q</a:t>
            </a:r>
            <a:r>
              <a:rPr lang="en-US" altLang="zh-CN">
                <a:latin typeface="Times New Roman" charset="0"/>
                <a:cs typeface="+mn-cs"/>
              </a:rPr>
              <a:t>, </a:t>
            </a:r>
            <a:r>
              <a:rPr lang="en-US" altLang="zh-CN" i="1">
                <a:latin typeface="Times New Roman" charset="0"/>
                <a:cs typeface="+mn-cs"/>
              </a:rPr>
              <a:t>g</a:t>
            </a:r>
            <a:r>
              <a:rPr lang="en-US" altLang="zh-CN" i="1" baseline="-25000">
                <a:latin typeface="Times New Roman" charset="0"/>
                <a:cs typeface="+mn-cs"/>
              </a:rPr>
              <a:t>1</a:t>
            </a:r>
            <a:r>
              <a:rPr lang="en-US" altLang="zh-CN">
                <a:latin typeface="Times New Roman" charset="0"/>
                <a:cs typeface="+mn-cs"/>
              </a:rPr>
              <a:t>) =7−2 = 5</a:t>
            </a:r>
          </a:p>
        </p:txBody>
      </p:sp>
      <p:grpSp>
        <p:nvGrpSpPr>
          <p:cNvPr id="13321" name="Group 39"/>
          <p:cNvGrpSpPr>
            <a:grpSpLocks/>
          </p:cNvGrpSpPr>
          <p:nvPr/>
        </p:nvGrpSpPr>
        <p:grpSpPr bwMode="auto">
          <a:xfrm>
            <a:off x="739775" y="5873750"/>
            <a:ext cx="319088" cy="336550"/>
            <a:chOff x="940" y="3354"/>
            <a:chExt cx="234" cy="236"/>
          </a:xfrm>
        </p:grpSpPr>
        <p:sp>
          <p:nvSpPr>
            <p:cNvPr id="630824" name="Oval 40"/>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825" name="Text Box 41"/>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GB" altLang="zh-CN" sz="1600">
                  <a:latin typeface="Times New Roman" charset="0"/>
                </a:rPr>
                <a:t>B</a:t>
              </a:r>
              <a:endParaRPr lang="en-US" altLang="zh-CN" sz="1600">
                <a:latin typeface="Times New Roman" charset="0"/>
                <a:cs typeface="+mn-cs"/>
              </a:endParaRPr>
            </a:p>
          </p:txBody>
        </p:sp>
      </p:grpSp>
      <p:grpSp>
        <p:nvGrpSpPr>
          <p:cNvPr id="13322" name="Group 42"/>
          <p:cNvGrpSpPr>
            <a:grpSpLocks/>
          </p:cNvGrpSpPr>
          <p:nvPr/>
        </p:nvGrpSpPr>
        <p:grpSpPr bwMode="auto">
          <a:xfrm>
            <a:off x="1357313" y="5873750"/>
            <a:ext cx="319087" cy="336550"/>
            <a:chOff x="1764" y="3498"/>
            <a:chExt cx="234" cy="236"/>
          </a:xfrm>
        </p:grpSpPr>
        <p:sp>
          <p:nvSpPr>
            <p:cNvPr id="630827" name="Oval 43"/>
            <p:cNvSpPr>
              <a:spLocks noChangeArrowheads="1"/>
            </p:cNvSpPr>
            <p:nvPr/>
          </p:nvSpPr>
          <p:spPr bwMode="auto">
            <a:xfrm>
              <a:off x="1776" y="3504"/>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828" name="Text Box 44"/>
            <p:cNvSpPr txBox="1">
              <a:spLocks noChangeArrowheads="1"/>
            </p:cNvSpPr>
            <p:nvPr/>
          </p:nvSpPr>
          <p:spPr bwMode="auto">
            <a:xfrm>
              <a:off x="1764" y="3498"/>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B</a:t>
              </a:r>
              <a:endParaRPr lang="en-US" altLang="zh-CN" sz="1600">
                <a:latin typeface="Times New Roman" charset="0"/>
                <a:cs typeface="+mn-cs"/>
              </a:endParaRPr>
            </a:p>
          </p:txBody>
        </p:sp>
      </p:grpSp>
      <p:grpSp>
        <p:nvGrpSpPr>
          <p:cNvPr id="13323" name="Group 45"/>
          <p:cNvGrpSpPr>
            <a:grpSpLocks/>
          </p:cNvGrpSpPr>
          <p:nvPr/>
        </p:nvGrpSpPr>
        <p:grpSpPr bwMode="auto">
          <a:xfrm>
            <a:off x="1349375" y="5257800"/>
            <a:ext cx="319088" cy="336550"/>
            <a:chOff x="2832" y="3570"/>
            <a:chExt cx="234" cy="236"/>
          </a:xfrm>
        </p:grpSpPr>
        <p:sp>
          <p:nvSpPr>
            <p:cNvPr id="630830" name="Oval 46"/>
            <p:cNvSpPr>
              <a:spLocks noChangeArrowheads="1"/>
            </p:cNvSpPr>
            <p:nvPr/>
          </p:nvSpPr>
          <p:spPr bwMode="auto">
            <a:xfrm>
              <a:off x="2844" y="3576"/>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831" name="Text Box 47"/>
            <p:cNvSpPr txBox="1">
              <a:spLocks noChangeArrowheads="1"/>
            </p:cNvSpPr>
            <p:nvPr/>
          </p:nvSpPr>
          <p:spPr bwMode="auto">
            <a:xfrm>
              <a:off x="2832" y="3570"/>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GB" altLang="zh-CN" sz="1600">
                  <a:latin typeface="Times New Roman" charset="0"/>
                </a:rPr>
                <a:t>C</a:t>
              </a:r>
              <a:endParaRPr lang="en-US" altLang="zh-CN" sz="1600">
                <a:latin typeface="Times New Roman" charset="0"/>
                <a:cs typeface="+mn-cs"/>
              </a:endParaRPr>
            </a:p>
          </p:txBody>
        </p:sp>
      </p:grpSp>
      <p:cxnSp>
        <p:nvCxnSpPr>
          <p:cNvPr id="630832" name="AutoShape 48"/>
          <p:cNvCxnSpPr>
            <a:cxnSpLocks noChangeShapeType="1"/>
            <a:stCxn id="630825" idx="3"/>
            <a:endCxn id="630828" idx="1"/>
          </p:cNvCxnSpPr>
          <p:nvPr/>
        </p:nvCxnSpPr>
        <p:spPr bwMode="auto">
          <a:xfrm>
            <a:off x="1058863" y="6042025"/>
            <a:ext cx="298450"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0833" name="AutoShape 49"/>
          <p:cNvCxnSpPr>
            <a:cxnSpLocks noChangeShapeType="1"/>
            <a:stCxn id="630828" idx="0"/>
            <a:endCxn id="630831" idx="2"/>
          </p:cNvCxnSpPr>
          <p:nvPr/>
        </p:nvCxnSpPr>
        <p:spPr bwMode="auto">
          <a:xfrm flipH="1" flipV="1">
            <a:off x="1509713" y="5594350"/>
            <a:ext cx="7937" cy="27940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3326" name="Group 50"/>
          <p:cNvGrpSpPr>
            <a:grpSpLocks/>
          </p:cNvGrpSpPr>
          <p:nvPr/>
        </p:nvGrpSpPr>
        <p:grpSpPr bwMode="auto">
          <a:xfrm>
            <a:off x="739775" y="5257800"/>
            <a:ext cx="319088" cy="336550"/>
            <a:chOff x="940" y="3354"/>
            <a:chExt cx="235" cy="236"/>
          </a:xfrm>
        </p:grpSpPr>
        <p:sp>
          <p:nvSpPr>
            <p:cNvPr id="630835" name="Oval 51"/>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836" name="Text Box 52"/>
            <p:cNvSpPr txBox="1">
              <a:spLocks noChangeArrowheads="1"/>
            </p:cNvSpPr>
            <p:nvPr/>
          </p:nvSpPr>
          <p:spPr bwMode="auto">
            <a:xfrm>
              <a:off x="940" y="3354"/>
              <a:ext cx="235"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cxnSp>
        <p:nvCxnSpPr>
          <p:cNvPr id="630837" name="AutoShape 53"/>
          <p:cNvCxnSpPr>
            <a:cxnSpLocks noChangeShapeType="1"/>
            <a:stCxn id="630836" idx="2"/>
            <a:endCxn id="630825" idx="0"/>
          </p:cNvCxnSpPr>
          <p:nvPr/>
        </p:nvCxnSpPr>
        <p:spPr bwMode="auto">
          <a:xfrm>
            <a:off x="900113" y="5594350"/>
            <a:ext cx="0" cy="27940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30838" name="Text Box 54"/>
          <p:cNvSpPr txBox="1">
            <a:spLocks noChangeArrowheads="1"/>
          </p:cNvSpPr>
          <p:nvPr/>
        </p:nvSpPr>
        <p:spPr bwMode="auto">
          <a:xfrm>
            <a:off x="1044575" y="6080125"/>
            <a:ext cx="39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2000" i="1">
                <a:solidFill>
                  <a:srgbClr val="0000FF"/>
                </a:solidFill>
                <a:latin typeface="Times New Roman" charset="0"/>
              </a:rPr>
              <a:t>g</a:t>
            </a:r>
            <a:r>
              <a:rPr lang="en-US" altLang="zh-CN" sz="2000" baseline="-25000">
                <a:solidFill>
                  <a:srgbClr val="0000FF"/>
                </a:solidFill>
                <a:latin typeface="Times New Roman" charset="0"/>
              </a:rPr>
              <a:t>1</a:t>
            </a:r>
            <a:endParaRPr lang="en-US" altLang="zh-CN" sz="2000" baseline="-25000">
              <a:solidFill>
                <a:srgbClr val="0000FF"/>
              </a:solidFill>
              <a:latin typeface="Times New Roman" charset="0"/>
              <a:cs typeface="+mn-cs"/>
            </a:endParaRPr>
          </a:p>
        </p:txBody>
      </p:sp>
      <p:grpSp>
        <p:nvGrpSpPr>
          <p:cNvPr id="13329" name="Group 55"/>
          <p:cNvGrpSpPr>
            <a:grpSpLocks/>
          </p:cNvGrpSpPr>
          <p:nvPr/>
        </p:nvGrpSpPr>
        <p:grpSpPr bwMode="auto">
          <a:xfrm>
            <a:off x="2057400" y="5873750"/>
            <a:ext cx="319088" cy="336550"/>
            <a:chOff x="940" y="3354"/>
            <a:chExt cx="234" cy="236"/>
          </a:xfrm>
        </p:grpSpPr>
        <p:sp>
          <p:nvSpPr>
            <p:cNvPr id="630840" name="Oval 56"/>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841" name="Text Box 57"/>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13330" name="Group 58"/>
          <p:cNvGrpSpPr>
            <a:grpSpLocks/>
          </p:cNvGrpSpPr>
          <p:nvPr/>
        </p:nvGrpSpPr>
        <p:grpSpPr bwMode="auto">
          <a:xfrm>
            <a:off x="2674938" y="5873750"/>
            <a:ext cx="319087" cy="336550"/>
            <a:chOff x="1764" y="3498"/>
            <a:chExt cx="234" cy="236"/>
          </a:xfrm>
        </p:grpSpPr>
        <p:sp>
          <p:nvSpPr>
            <p:cNvPr id="630843" name="Oval 59"/>
            <p:cNvSpPr>
              <a:spLocks noChangeArrowheads="1"/>
            </p:cNvSpPr>
            <p:nvPr/>
          </p:nvSpPr>
          <p:spPr bwMode="auto">
            <a:xfrm>
              <a:off x="1776" y="3504"/>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844" name="Text Box 60"/>
            <p:cNvSpPr txBox="1">
              <a:spLocks noChangeArrowheads="1"/>
            </p:cNvSpPr>
            <p:nvPr/>
          </p:nvSpPr>
          <p:spPr bwMode="auto">
            <a:xfrm>
              <a:off x="1764" y="3498"/>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B</a:t>
              </a:r>
              <a:endParaRPr lang="en-US" altLang="zh-CN" sz="1600">
                <a:latin typeface="Times New Roman" charset="0"/>
                <a:cs typeface="+mn-cs"/>
              </a:endParaRPr>
            </a:p>
          </p:txBody>
        </p:sp>
      </p:grpSp>
      <p:grpSp>
        <p:nvGrpSpPr>
          <p:cNvPr id="13331" name="Group 61"/>
          <p:cNvGrpSpPr>
            <a:grpSpLocks/>
          </p:cNvGrpSpPr>
          <p:nvPr/>
        </p:nvGrpSpPr>
        <p:grpSpPr bwMode="auto">
          <a:xfrm>
            <a:off x="3292475" y="5873750"/>
            <a:ext cx="330200" cy="336550"/>
            <a:chOff x="2832" y="3570"/>
            <a:chExt cx="242" cy="236"/>
          </a:xfrm>
        </p:grpSpPr>
        <p:sp>
          <p:nvSpPr>
            <p:cNvPr id="630846" name="Oval 62"/>
            <p:cNvSpPr>
              <a:spLocks noChangeArrowheads="1"/>
            </p:cNvSpPr>
            <p:nvPr/>
          </p:nvSpPr>
          <p:spPr bwMode="auto">
            <a:xfrm>
              <a:off x="2844" y="3576"/>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847" name="Text Box 63"/>
            <p:cNvSpPr txBox="1">
              <a:spLocks noChangeArrowheads="1"/>
            </p:cNvSpPr>
            <p:nvPr/>
          </p:nvSpPr>
          <p:spPr bwMode="auto">
            <a:xfrm>
              <a:off x="2832" y="3570"/>
              <a:ext cx="242"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D</a:t>
              </a:r>
              <a:endParaRPr lang="en-US" altLang="zh-CN" sz="1600">
                <a:latin typeface="Times New Roman" charset="0"/>
                <a:cs typeface="+mn-cs"/>
              </a:endParaRPr>
            </a:p>
          </p:txBody>
        </p:sp>
      </p:grpSp>
      <p:grpSp>
        <p:nvGrpSpPr>
          <p:cNvPr id="13332" name="Group 64"/>
          <p:cNvGrpSpPr>
            <a:grpSpLocks/>
          </p:cNvGrpSpPr>
          <p:nvPr/>
        </p:nvGrpSpPr>
        <p:grpSpPr bwMode="auto">
          <a:xfrm>
            <a:off x="4538663" y="5873750"/>
            <a:ext cx="319087" cy="336550"/>
            <a:chOff x="940" y="3354"/>
            <a:chExt cx="234" cy="236"/>
          </a:xfrm>
        </p:grpSpPr>
        <p:sp>
          <p:nvSpPr>
            <p:cNvPr id="630849" name="Oval 65"/>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850" name="Text Box 66"/>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13333" name="Group 67"/>
          <p:cNvGrpSpPr>
            <a:grpSpLocks/>
          </p:cNvGrpSpPr>
          <p:nvPr/>
        </p:nvGrpSpPr>
        <p:grpSpPr bwMode="auto">
          <a:xfrm>
            <a:off x="3921125" y="5873750"/>
            <a:ext cx="319088" cy="336550"/>
            <a:chOff x="940" y="3354"/>
            <a:chExt cx="234" cy="236"/>
          </a:xfrm>
        </p:grpSpPr>
        <p:sp>
          <p:nvSpPr>
            <p:cNvPr id="630852" name="Oval 68"/>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853" name="Text Box 69"/>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cxnSp>
        <p:nvCxnSpPr>
          <p:cNvPr id="630854" name="AutoShape 70"/>
          <p:cNvCxnSpPr>
            <a:cxnSpLocks noChangeShapeType="1"/>
            <a:stCxn id="630841" idx="3"/>
            <a:endCxn id="630844" idx="1"/>
          </p:cNvCxnSpPr>
          <p:nvPr/>
        </p:nvCxnSpPr>
        <p:spPr bwMode="auto">
          <a:xfrm>
            <a:off x="2346325" y="6013450"/>
            <a:ext cx="328613"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0855" name="AutoShape 71"/>
          <p:cNvCxnSpPr>
            <a:cxnSpLocks noChangeShapeType="1"/>
            <a:stCxn id="630844" idx="3"/>
            <a:endCxn id="630847" idx="1"/>
          </p:cNvCxnSpPr>
          <p:nvPr/>
        </p:nvCxnSpPr>
        <p:spPr bwMode="auto">
          <a:xfrm>
            <a:off x="2963863" y="6013450"/>
            <a:ext cx="328612"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0856" name="AutoShape 72"/>
          <p:cNvCxnSpPr>
            <a:cxnSpLocks noChangeShapeType="1"/>
            <a:stCxn id="630847" idx="3"/>
            <a:endCxn id="630853" idx="1"/>
          </p:cNvCxnSpPr>
          <p:nvPr/>
        </p:nvCxnSpPr>
        <p:spPr bwMode="auto">
          <a:xfrm>
            <a:off x="3592513" y="6013450"/>
            <a:ext cx="328612"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0857" name="AutoShape 73"/>
          <p:cNvCxnSpPr>
            <a:cxnSpLocks noChangeShapeType="1"/>
            <a:stCxn id="630853" idx="3"/>
            <a:endCxn id="630850" idx="1"/>
          </p:cNvCxnSpPr>
          <p:nvPr/>
        </p:nvCxnSpPr>
        <p:spPr bwMode="auto">
          <a:xfrm>
            <a:off x="4210050" y="6013450"/>
            <a:ext cx="328613"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3338" name="Group 74"/>
          <p:cNvGrpSpPr>
            <a:grpSpLocks/>
          </p:cNvGrpSpPr>
          <p:nvPr/>
        </p:nvGrpSpPr>
        <p:grpSpPr bwMode="auto">
          <a:xfrm>
            <a:off x="2357438" y="5378450"/>
            <a:ext cx="319087" cy="336550"/>
            <a:chOff x="940" y="3354"/>
            <a:chExt cx="235" cy="236"/>
          </a:xfrm>
        </p:grpSpPr>
        <p:sp>
          <p:nvSpPr>
            <p:cNvPr id="630859" name="Oval 75"/>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860" name="Text Box 76"/>
            <p:cNvSpPr txBox="1">
              <a:spLocks noChangeArrowheads="1"/>
            </p:cNvSpPr>
            <p:nvPr/>
          </p:nvSpPr>
          <p:spPr bwMode="auto">
            <a:xfrm>
              <a:off x="940" y="3354"/>
              <a:ext cx="235"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13339" name="Group 77"/>
          <p:cNvGrpSpPr>
            <a:grpSpLocks/>
          </p:cNvGrpSpPr>
          <p:nvPr/>
        </p:nvGrpSpPr>
        <p:grpSpPr bwMode="auto">
          <a:xfrm>
            <a:off x="3924300" y="5264150"/>
            <a:ext cx="319088" cy="336550"/>
            <a:chOff x="1764" y="3497"/>
            <a:chExt cx="234" cy="236"/>
          </a:xfrm>
        </p:grpSpPr>
        <p:sp>
          <p:nvSpPr>
            <p:cNvPr id="630862" name="Oval 78"/>
            <p:cNvSpPr>
              <a:spLocks noChangeArrowheads="1"/>
            </p:cNvSpPr>
            <p:nvPr/>
          </p:nvSpPr>
          <p:spPr bwMode="auto">
            <a:xfrm>
              <a:off x="1776" y="3504"/>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863" name="Text Box 79"/>
            <p:cNvSpPr txBox="1">
              <a:spLocks noChangeArrowheads="1"/>
            </p:cNvSpPr>
            <p:nvPr/>
          </p:nvSpPr>
          <p:spPr bwMode="auto">
            <a:xfrm>
              <a:off x="1764" y="3497"/>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B</a:t>
              </a:r>
              <a:endParaRPr lang="en-US" altLang="zh-CN" sz="1600">
                <a:latin typeface="Times New Roman" charset="0"/>
                <a:cs typeface="+mn-cs"/>
              </a:endParaRPr>
            </a:p>
          </p:txBody>
        </p:sp>
      </p:grpSp>
      <p:cxnSp>
        <p:nvCxnSpPr>
          <p:cNvPr id="630864" name="AutoShape 80"/>
          <p:cNvCxnSpPr>
            <a:cxnSpLocks noChangeShapeType="1"/>
            <a:stCxn id="630863" idx="2"/>
            <a:endCxn id="630853" idx="0"/>
          </p:cNvCxnSpPr>
          <p:nvPr/>
        </p:nvCxnSpPr>
        <p:spPr bwMode="auto">
          <a:xfrm flipH="1">
            <a:off x="4065588" y="5570538"/>
            <a:ext cx="3175" cy="277812"/>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0865" name="AutoShape 81"/>
          <p:cNvCxnSpPr>
            <a:cxnSpLocks noChangeShapeType="1"/>
            <a:stCxn id="630860" idx="3"/>
            <a:endCxn id="630844" idx="0"/>
          </p:cNvCxnSpPr>
          <p:nvPr/>
        </p:nvCxnSpPr>
        <p:spPr bwMode="auto">
          <a:xfrm>
            <a:off x="2676525" y="5546725"/>
            <a:ext cx="158750" cy="327025"/>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0866" name="AutoShape 82"/>
          <p:cNvCxnSpPr>
            <a:cxnSpLocks noChangeShapeType="1"/>
            <a:stCxn id="630860" idx="1"/>
            <a:endCxn id="630841" idx="0"/>
          </p:cNvCxnSpPr>
          <p:nvPr/>
        </p:nvCxnSpPr>
        <p:spPr bwMode="auto">
          <a:xfrm flipH="1">
            <a:off x="2217738" y="5546725"/>
            <a:ext cx="139700" cy="327025"/>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30867" name="Text Box 83"/>
          <p:cNvSpPr txBox="1">
            <a:spLocks noChangeArrowheads="1"/>
          </p:cNvSpPr>
          <p:nvPr/>
        </p:nvSpPr>
        <p:spPr bwMode="auto">
          <a:xfrm>
            <a:off x="3292475" y="6080125"/>
            <a:ext cx="39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2000" i="1">
                <a:solidFill>
                  <a:srgbClr val="0000FF"/>
                </a:solidFill>
                <a:latin typeface="Times New Roman" charset="0"/>
              </a:rPr>
              <a:t>g</a:t>
            </a:r>
            <a:r>
              <a:rPr lang="en-US" altLang="zh-CN" sz="2000" baseline="-25000">
                <a:solidFill>
                  <a:srgbClr val="0000FF"/>
                </a:solidFill>
                <a:latin typeface="Times New Roman" charset="0"/>
              </a:rPr>
              <a:t>2</a:t>
            </a:r>
            <a:endParaRPr lang="en-US" altLang="zh-CN" sz="2000" baseline="-25000">
              <a:solidFill>
                <a:srgbClr val="0000FF"/>
              </a:solidFill>
              <a:latin typeface="Times New Roman" charset="0"/>
              <a:cs typeface="+mn-cs"/>
            </a:endParaRPr>
          </a:p>
        </p:txBody>
      </p:sp>
      <p:grpSp>
        <p:nvGrpSpPr>
          <p:cNvPr id="13344" name="Group 84"/>
          <p:cNvGrpSpPr>
            <a:grpSpLocks/>
          </p:cNvGrpSpPr>
          <p:nvPr/>
        </p:nvGrpSpPr>
        <p:grpSpPr bwMode="auto">
          <a:xfrm>
            <a:off x="5105400" y="5842000"/>
            <a:ext cx="319088" cy="336550"/>
            <a:chOff x="940" y="3354"/>
            <a:chExt cx="234" cy="236"/>
          </a:xfrm>
        </p:grpSpPr>
        <p:sp>
          <p:nvSpPr>
            <p:cNvPr id="630869" name="Oval 85"/>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870" name="Text Box 86"/>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13345" name="Group 87"/>
          <p:cNvGrpSpPr>
            <a:grpSpLocks/>
          </p:cNvGrpSpPr>
          <p:nvPr/>
        </p:nvGrpSpPr>
        <p:grpSpPr bwMode="auto">
          <a:xfrm>
            <a:off x="5715000" y="5835650"/>
            <a:ext cx="319088" cy="336550"/>
            <a:chOff x="3504" y="3648"/>
            <a:chExt cx="201" cy="212"/>
          </a:xfrm>
        </p:grpSpPr>
        <p:sp>
          <p:nvSpPr>
            <p:cNvPr id="630872" name="Oval 88"/>
            <p:cNvSpPr>
              <a:spLocks noChangeArrowheads="1"/>
            </p:cNvSpPr>
            <p:nvPr/>
          </p:nvSpPr>
          <p:spPr bwMode="auto">
            <a:xfrm>
              <a:off x="3519" y="3657"/>
              <a:ext cx="165" cy="17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873" name="Text Box 89"/>
            <p:cNvSpPr txBox="1">
              <a:spLocks noChangeArrowheads="1"/>
            </p:cNvSpPr>
            <p:nvPr/>
          </p:nvSpPr>
          <p:spPr bwMode="auto">
            <a:xfrm>
              <a:off x="3504" y="3648"/>
              <a:ext cx="20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B</a:t>
              </a:r>
              <a:endParaRPr lang="en-US" altLang="zh-CN" sz="1600">
                <a:latin typeface="Times New Roman" charset="0"/>
                <a:cs typeface="+mn-cs"/>
              </a:endParaRPr>
            </a:p>
          </p:txBody>
        </p:sp>
      </p:grpSp>
      <p:sp>
        <p:nvSpPr>
          <p:cNvPr id="630874" name="Oval 90"/>
          <p:cNvSpPr>
            <a:spLocks noChangeArrowheads="1"/>
          </p:cNvSpPr>
          <p:nvPr/>
        </p:nvSpPr>
        <p:spPr bwMode="auto">
          <a:xfrm>
            <a:off x="6188075" y="5843588"/>
            <a:ext cx="261938" cy="27463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grpSp>
        <p:nvGrpSpPr>
          <p:cNvPr id="13347" name="Group 91"/>
          <p:cNvGrpSpPr>
            <a:grpSpLocks/>
          </p:cNvGrpSpPr>
          <p:nvPr/>
        </p:nvGrpSpPr>
        <p:grpSpPr bwMode="auto">
          <a:xfrm>
            <a:off x="8215313" y="5842000"/>
            <a:ext cx="319087" cy="336550"/>
            <a:chOff x="940" y="3354"/>
            <a:chExt cx="234" cy="236"/>
          </a:xfrm>
        </p:grpSpPr>
        <p:sp>
          <p:nvSpPr>
            <p:cNvPr id="630876" name="Oval 92"/>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877" name="Text Box 93"/>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13348" name="Group 94"/>
          <p:cNvGrpSpPr>
            <a:grpSpLocks/>
          </p:cNvGrpSpPr>
          <p:nvPr/>
        </p:nvGrpSpPr>
        <p:grpSpPr bwMode="auto">
          <a:xfrm>
            <a:off x="7562850" y="5842000"/>
            <a:ext cx="319088" cy="336550"/>
            <a:chOff x="940" y="3354"/>
            <a:chExt cx="234" cy="236"/>
          </a:xfrm>
        </p:grpSpPr>
        <p:sp>
          <p:nvSpPr>
            <p:cNvPr id="630879" name="Oval 95"/>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880" name="Text Box 96"/>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cxnSp>
        <p:nvCxnSpPr>
          <p:cNvPr id="630881" name="AutoShape 97"/>
          <p:cNvCxnSpPr>
            <a:cxnSpLocks noChangeShapeType="1"/>
            <a:stCxn id="630870" idx="3"/>
            <a:endCxn id="630873" idx="1"/>
          </p:cNvCxnSpPr>
          <p:nvPr/>
        </p:nvCxnSpPr>
        <p:spPr bwMode="auto">
          <a:xfrm flipV="1">
            <a:off x="5424488" y="6003925"/>
            <a:ext cx="290512" cy="635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0882" name="AutoShape 98"/>
          <p:cNvCxnSpPr>
            <a:cxnSpLocks noChangeShapeType="1"/>
            <a:stCxn id="630872" idx="6"/>
            <a:endCxn id="630874" idx="2"/>
          </p:cNvCxnSpPr>
          <p:nvPr/>
        </p:nvCxnSpPr>
        <p:spPr bwMode="auto">
          <a:xfrm flipV="1">
            <a:off x="6000750" y="5981700"/>
            <a:ext cx="187325" cy="635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0883" name="AutoShape 99"/>
          <p:cNvCxnSpPr>
            <a:cxnSpLocks noChangeShapeType="1"/>
            <a:stCxn id="630911" idx="6"/>
            <a:endCxn id="630880" idx="1"/>
          </p:cNvCxnSpPr>
          <p:nvPr/>
        </p:nvCxnSpPr>
        <p:spPr bwMode="auto">
          <a:xfrm>
            <a:off x="7391400" y="6003925"/>
            <a:ext cx="171450" cy="635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0884" name="AutoShape 100"/>
          <p:cNvCxnSpPr>
            <a:cxnSpLocks noChangeShapeType="1"/>
            <a:stCxn id="630880" idx="3"/>
            <a:endCxn id="630877" idx="1"/>
          </p:cNvCxnSpPr>
          <p:nvPr/>
        </p:nvCxnSpPr>
        <p:spPr bwMode="auto">
          <a:xfrm>
            <a:off x="7881938" y="6010275"/>
            <a:ext cx="333375"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3353" name="Group 101"/>
          <p:cNvGrpSpPr>
            <a:grpSpLocks/>
          </p:cNvGrpSpPr>
          <p:nvPr/>
        </p:nvGrpSpPr>
        <p:grpSpPr bwMode="auto">
          <a:xfrm>
            <a:off x="5405438" y="5378450"/>
            <a:ext cx="319087" cy="336550"/>
            <a:chOff x="940" y="3354"/>
            <a:chExt cx="235" cy="236"/>
          </a:xfrm>
        </p:grpSpPr>
        <p:sp>
          <p:nvSpPr>
            <p:cNvPr id="630886" name="Oval 102"/>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887" name="Text Box 103"/>
            <p:cNvSpPr txBox="1">
              <a:spLocks noChangeArrowheads="1"/>
            </p:cNvSpPr>
            <p:nvPr/>
          </p:nvSpPr>
          <p:spPr bwMode="auto">
            <a:xfrm>
              <a:off x="940" y="3354"/>
              <a:ext cx="235"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13354" name="Group 104"/>
          <p:cNvGrpSpPr>
            <a:grpSpLocks/>
          </p:cNvGrpSpPr>
          <p:nvPr/>
        </p:nvGrpSpPr>
        <p:grpSpPr bwMode="auto">
          <a:xfrm>
            <a:off x="7566025" y="5232400"/>
            <a:ext cx="319088" cy="336550"/>
            <a:chOff x="1764" y="3497"/>
            <a:chExt cx="234" cy="236"/>
          </a:xfrm>
        </p:grpSpPr>
        <p:sp>
          <p:nvSpPr>
            <p:cNvPr id="630889" name="Oval 105"/>
            <p:cNvSpPr>
              <a:spLocks noChangeArrowheads="1"/>
            </p:cNvSpPr>
            <p:nvPr/>
          </p:nvSpPr>
          <p:spPr bwMode="auto">
            <a:xfrm>
              <a:off x="1776" y="3504"/>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890" name="Text Box 106"/>
            <p:cNvSpPr txBox="1">
              <a:spLocks noChangeArrowheads="1"/>
            </p:cNvSpPr>
            <p:nvPr/>
          </p:nvSpPr>
          <p:spPr bwMode="auto">
            <a:xfrm>
              <a:off x="1764" y="3497"/>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B</a:t>
              </a:r>
              <a:endParaRPr lang="en-US" altLang="zh-CN" sz="1600">
                <a:latin typeface="Times New Roman" charset="0"/>
                <a:cs typeface="+mn-cs"/>
              </a:endParaRPr>
            </a:p>
          </p:txBody>
        </p:sp>
      </p:grpSp>
      <p:cxnSp>
        <p:nvCxnSpPr>
          <p:cNvPr id="630891" name="AutoShape 107"/>
          <p:cNvCxnSpPr>
            <a:cxnSpLocks noChangeShapeType="1"/>
          </p:cNvCxnSpPr>
          <p:nvPr/>
        </p:nvCxnSpPr>
        <p:spPr bwMode="auto">
          <a:xfrm flipH="1">
            <a:off x="7696200" y="5538788"/>
            <a:ext cx="3175" cy="277812"/>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0892" name="AutoShape 108"/>
          <p:cNvCxnSpPr>
            <a:cxnSpLocks noChangeShapeType="1"/>
            <a:stCxn id="630887" idx="3"/>
            <a:endCxn id="630873" idx="0"/>
          </p:cNvCxnSpPr>
          <p:nvPr/>
        </p:nvCxnSpPr>
        <p:spPr bwMode="auto">
          <a:xfrm>
            <a:off x="5724525" y="5546725"/>
            <a:ext cx="150813" cy="288925"/>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0893" name="AutoShape 109"/>
          <p:cNvCxnSpPr>
            <a:cxnSpLocks noChangeShapeType="1"/>
            <a:stCxn id="630887" idx="1"/>
            <a:endCxn id="630870" idx="0"/>
          </p:cNvCxnSpPr>
          <p:nvPr/>
        </p:nvCxnSpPr>
        <p:spPr bwMode="auto">
          <a:xfrm flipH="1">
            <a:off x="5265738" y="5546725"/>
            <a:ext cx="139700" cy="295275"/>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3358" name="Group 110"/>
          <p:cNvGrpSpPr>
            <a:grpSpLocks/>
          </p:cNvGrpSpPr>
          <p:nvPr/>
        </p:nvGrpSpPr>
        <p:grpSpPr bwMode="auto">
          <a:xfrm>
            <a:off x="8213725" y="5241925"/>
            <a:ext cx="319088" cy="336550"/>
            <a:chOff x="1764" y="3497"/>
            <a:chExt cx="234" cy="236"/>
          </a:xfrm>
        </p:grpSpPr>
        <p:sp>
          <p:nvSpPr>
            <p:cNvPr id="630895" name="Oval 111"/>
            <p:cNvSpPr>
              <a:spLocks noChangeArrowheads="1"/>
            </p:cNvSpPr>
            <p:nvPr/>
          </p:nvSpPr>
          <p:spPr bwMode="auto">
            <a:xfrm>
              <a:off x="1776" y="3504"/>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896" name="Text Box 112"/>
            <p:cNvSpPr txBox="1">
              <a:spLocks noChangeArrowheads="1"/>
            </p:cNvSpPr>
            <p:nvPr/>
          </p:nvSpPr>
          <p:spPr bwMode="auto">
            <a:xfrm>
              <a:off x="1764" y="3497"/>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cxnSp>
        <p:nvCxnSpPr>
          <p:cNvPr id="630897" name="AutoShape 113"/>
          <p:cNvCxnSpPr>
            <a:cxnSpLocks noChangeShapeType="1"/>
            <a:stCxn id="630896" idx="2"/>
            <a:endCxn id="630877" idx="0"/>
          </p:cNvCxnSpPr>
          <p:nvPr/>
        </p:nvCxnSpPr>
        <p:spPr bwMode="auto">
          <a:xfrm>
            <a:off x="8374063" y="5578475"/>
            <a:ext cx="1587" cy="263525"/>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3360" name="Group 114"/>
          <p:cNvGrpSpPr>
            <a:grpSpLocks/>
          </p:cNvGrpSpPr>
          <p:nvPr/>
        </p:nvGrpSpPr>
        <p:grpSpPr bwMode="auto">
          <a:xfrm>
            <a:off x="7894638" y="4829175"/>
            <a:ext cx="319087" cy="336550"/>
            <a:chOff x="940" y="3354"/>
            <a:chExt cx="235" cy="236"/>
          </a:xfrm>
        </p:grpSpPr>
        <p:sp>
          <p:nvSpPr>
            <p:cNvPr id="630899" name="Oval 115"/>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900" name="Text Box 116"/>
            <p:cNvSpPr txBox="1">
              <a:spLocks noChangeArrowheads="1"/>
            </p:cNvSpPr>
            <p:nvPr/>
          </p:nvSpPr>
          <p:spPr bwMode="auto">
            <a:xfrm>
              <a:off x="940" y="3354"/>
              <a:ext cx="235"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cxnSp>
        <p:nvCxnSpPr>
          <p:cNvPr id="630901" name="AutoShape 117"/>
          <p:cNvCxnSpPr>
            <a:cxnSpLocks noChangeShapeType="1"/>
            <a:stCxn id="630900" idx="3"/>
            <a:endCxn id="630896" idx="0"/>
          </p:cNvCxnSpPr>
          <p:nvPr/>
        </p:nvCxnSpPr>
        <p:spPr bwMode="auto">
          <a:xfrm>
            <a:off x="8213725" y="4997450"/>
            <a:ext cx="160338" cy="244475"/>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0902" name="AutoShape 118"/>
          <p:cNvCxnSpPr>
            <a:cxnSpLocks noChangeShapeType="1"/>
            <a:stCxn id="630900" idx="1"/>
            <a:endCxn id="630890" idx="0"/>
          </p:cNvCxnSpPr>
          <p:nvPr/>
        </p:nvCxnSpPr>
        <p:spPr bwMode="auto">
          <a:xfrm flipH="1">
            <a:off x="7726363" y="4997450"/>
            <a:ext cx="168275" cy="23495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30903" name="Text Box 119"/>
          <p:cNvSpPr txBox="1">
            <a:spLocks noChangeArrowheads="1"/>
          </p:cNvSpPr>
          <p:nvPr/>
        </p:nvSpPr>
        <p:spPr bwMode="auto">
          <a:xfrm>
            <a:off x="7315200" y="6140450"/>
            <a:ext cx="39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2000" i="1">
                <a:solidFill>
                  <a:srgbClr val="0000FF"/>
                </a:solidFill>
                <a:latin typeface="Times New Roman" charset="0"/>
              </a:rPr>
              <a:t>g</a:t>
            </a:r>
            <a:r>
              <a:rPr lang="en-US" altLang="zh-CN" sz="2000" baseline="-25000">
                <a:solidFill>
                  <a:srgbClr val="0000FF"/>
                </a:solidFill>
                <a:latin typeface="Times New Roman" charset="0"/>
              </a:rPr>
              <a:t>3</a:t>
            </a:r>
            <a:endParaRPr lang="en-US" altLang="zh-CN" sz="2000" baseline="-25000">
              <a:solidFill>
                <a:srgbClr val="0000FF"/>
              </a:solidFill>
              <a:latin typeface="Times New Roman" charset="0"/>
              <a:cs typeface="+mn-cs"/>
            </a:endParaRPr>
          </a:p>
        </p:txBody>
      </p:sp>
      <p:grpSp>
        <p:nvGrpSpPr>
          <p:cNvPr id="13364" name="Group 120"/>
          <p:cNvGrpSpPr>
            <a:grpSpLocks/>
          </p:cNvGrpSpPr>
          <p:nvPr/>
        </p:nvGrpSpPr>
        <p:grpSpPr bwMode="auto">
          <a:xfrm>
            <a:off x="6375400" y="5408613"/>
            <a:ext cx="330200" cy="1144587"/>
            <a:chOff x="3920" y="3379"/>
            <a:chExt cx="208" cy="721"/>
          </a:xfrm>
        </p:grpSpPr>
        <p:sp>
          <p:nvSpPr>
            <p:cNvPr id="630905" name="Oval 121"/>
            <p:cNvSpPr>
              <a:spLocks noChangeArrowheads="1"/>
            </p:cNvSpPr>
            <p:nvPr/>
          </p:nvSpPr>
          <p:spPr bwMode="auto">
            <a:xfrm>
              <a:off x="3963" y="3379"/>
              <a:ext cx="165" cy="17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906" name="Text Box 122"/>
            <p:cNvSpPr txBox="1">
              <a:spLocks noChangeArrowheads="1"/>
            </p:cNvSpPr>
            <p:nvPr/>
          </p:nvSpPr>
          <p:spPr bwMode="auto">
            <a:xfrm>
              <a:off x="3920" y="3888"/>
              <a:ext cx="2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1600">
                  <a:latin typeface="Times New Roman" charset="0"/>
                </a:rPr>
                <a:t>A</a:t>
              </a:r>
              <a:endParaRPr lang="en-US" altLang="zh-CN" sz="1600">
                <a:latin typeface="Times New Roman" charset="0"/>
                <a:cs typeface="+mn-cs"/>
              </a:endParaRPr>
            </a:p>
          </p:txBody>
        </p:sp>
      </p:grpSp>
      <p:grpSp>
        <p:nvGrpSpPr>
          <p:cNvPr id="13365" name="Group 123"/>
          <p:cNvGrpSpPr>
            <a:grpSpLocks/>
          </p:cNvGrpSpPr>
          <p:nvPr/>
        </p:nvGrpSpPr>
        <p:grpSpPr bwMode="auto">
          <a:xfrm>
            <a:off x="6858000" y="5408613"/>
            <a:ext cx="330200" cy="1144587"/>
            <a:chOff x="4224" y="3379"/>
            <a:chExt cx="208" cy="721"/>
          </a:xfrm>
        </p:grpSpPr>
        <p:sp>
          <p:nvSpPr>
            <p:cNvPr id="630908" name="Oval 124"/>
            <p:cNvSpPr>
              <a:spLocks noChangeArrowheads="1"/>
            </p:cNvSpPr>
            <p:nvPr/>
          </p:nvSpPr>
          <p:spPr bwMode="auto">
            <a:xfrm>
              <a:off x="4251" y="3379"/>
              <a:ext cx="165" cy="17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909" name="Text Box 125"/>
            <p:cNvSpPr txBox="1">
              <a:spLocks noChangeArrowheads="1"/>
            </p:cNvSpPr>
            <p:nvPr/>
          </p:nvSpPr>
          <p:spPr bwMode="auto">
            <a:xfrm>
              <a:off x="4224" y="3888"/>
              <a:ext cx="2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A</a:t>
              </a:r>
              <a:endParaRPr lang="en-US" altLang="zh-CN" sz="1600">
                <a:latin typeface="Times New Roman" charset="0"/>
                <a:cs typeface="+mn-cs"/>
              </a:endParaRPr>
            </a:p>
          </p:txBody>
        </p:sp>
      </p:grpSp>
      <p:grpSp>
        <p:nvGrpSpPr>
          <p:cNvPr id="13366" name="Group 126"/>
          <p:cNvGrpSpPr>
            <a:grpSpLocks/>
          </p:cNvGrpSpPr>
          <p:nvPr/>
        </p:nvGrpSpPr>
        <p:grpSpPr bwMode="auto">
          <a:xfrm>
            <a:off x="6400800" y="5378450"/>
            <a:ext cx="990600" cy="762000"/>
            <a:chOff x="3936" y="3360"/>
            <a:chExt cx="624" cy="480"/>
          </a:xfrm>
        </p:grpSpPr>
        <p:sp>
          <p:nvSpPr>
            <p:cNvPr id="630911" name="Oval 127"/>
            <p:cNvSpPr>
              <a:spLocks noChangeArrowheads="1"/>
            </p:cNvSpPr>
            <p:nvPr/>
          </p:nvSpPr>
          <p:spPr bwMode="auto">
            <a:xfrm>
              <a:off x="4395" y="3667"/>
              <a:ext cx="165" cy="17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912" name="Text Box 128"/>
            <p:cNvSpPr txBox="1">
              <a:spLocks noChangeArrowheads="1"/>
            </p:cNvSpPr>
            <p:nvPr/>
          </p:nvSpPr>
          <p:spPr bwMode="auto">
            <a:xfrm>
              <a:off x="3936" y="3360"/>
              <a:ext cx="28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1600">
                  <a:latin typeface="Times New Roman" charset="0"/>
                </a:rPr>
                <a:t>A</a:t>
              </a:r>
              <a:endParaRPr lang="en-US" altLang="zh-CN" sz="1600">
                <a:latin typeface="Times New Roman" charset="0"/>
                <a:cs typeface="+mn-cs"/>
              </a:endParaRPr>
            </a:p>
          </p:txBody>
        </p:sp>
      </p:grpSp>
      <p:cxnSp>
        <p:nvCxnSpPr>
          <p:cNvPr id="630913" name="AutoShape 129"/>
          <p:cNvCxnSpPr>
            <a:cxnSpLocks noChangeShapeType="1"/>
            <a:stCxn id="630908" idx="2"/>
            <a:endCxn id="630905" idx="6"/>
          </p:cNvCxnSpPr>
          <p:nvPr/>
        </p:nvCxnSpPr>
        <p:spPr bwMode="auto">
          <a:xfrm flipH="1">
            <a:off x="6705600" y="5546725"/>
            <a:ext cx="195263"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0914" name="AutoShape 130"/>
          <p:cNvCxnSpPr>
            <a:cxnSpLocks noChangeShapeType="1"/>
            <a:stCxn id="630905" idx="3"/>
            <a:endCxn id="630874" idx="0"/>
          </p:cNvCxnSpPr>
          <p:nvPr/>
        </p:nvCxnSpPr>
        <p:spPr bwMode="auto">
          <a:xfrm flipH="1">
            <a:off x="6319838" y="5643563"/>
            <a:ext cx="161925" cy="200025"/>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0915" name="AutoShape 131"/>
          <p:cNvCxnSpPr>
            <a:cxnSpLocks noChangeShapeType="1"/>
            <a:stCxn id="630908" idx="5"/>
            <a:endCxn id="630911" idx="0"/>
          </p:cNvCxnSpPr>
          <p:nvPr/>
        </p:nvCxnSpPr>
        <p:spPr bwMode="auto">
          <a:xfrm>
            <a:off x="7124700" y="5643563"/>
            <a:ext cx="136525" cy="22225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30916" name="Oval 132"/>
          <p:cNvSpPr>
            <a:spLocks noChangeArrowheads="1"/>
          </p:cNvSpPr>
          <p:nvPr/>
        </p:nvSpPr>
        <p:spPr bwMode="auto">
          <a:xfrm>
            <a:off x="6400800" y="6246813"/>
            <a:ext cx="261938" cy="27463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30917" name="Oval 133"/>
          <p:cNvSpPr>
            <a:spLocks noChangeArrowheads="1"/>
          </p:cNvSpPr>
          <p:nvPr/>
        </p:nvSpPr>
        <p:spPr bwMode="auto">
          <a:xfrm>
            <a:off x="6900863" y="6246813"/>
            <a:ext cx="261937" cy="27463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cxnSp>
        <p:nvCxnSpPr>
          <p:cNvPr id="630918" name="AutoShape 134"/>
          <p:cNvCxnSpPr>
            <a:cxnSpLocks noChangeShapeType="1"/>
            <a:stCxn id="630917" idx="2"/>
            <a:endCxn id="630916" idx="6"/>
          </p:cNvCxnSpPr>
          <p:nvPr/>
        </p:nvCxnSpPr>
        <p:spPr bwMode="auto">
          <a:xfrm flipH="1">
            <a:off x="6662738" y="6384925"/>
            <a:ext cx="238125"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0919" name="AutoShape 135"/>
          <p:cNvCxnSpPr>
            <a:cxnSpLocks noChangeShapeType="1"/>
            <a:stCxn id="630874" idx="4"/>
            <a:endCxn id="630916" idx="1"/>
          </p:cNvCxnSpPr>
          <p:nvPr/>
        </p:nvCxnSpPr>
        <p:spPr bwMode="auto">
          <a:xfrm>
            <a:off x="6319838" y="6118225"/>
            <a:ext cx="119062" cy="168275"/>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0920" name="AutoShape 136"/>
          <p:cNvCxnSpPr>
            <a:cxnSpLocks noChangeShapeType="1"/>
            <a:stCxn id="630917" idx="7"/>
            <a:endCxn id="630911" idx="4"/>
          </p:cNvCxnSpPr>
          <p:nvPr/>
        </p:nvCxnSpPr>
        <p:spPr bwMode="auto">
          <a:xfrm flipV="1">
            <a:off x="7124700" y="6140450"/>
            <a:ext cx="136525" cy="14605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30921" name="Text Box 137"/>
          <p:cNvSpPr txBox="1">
            <a:spLocks noChangeArrowheads="1"/>
          </p:cNvSpPr>
          <p:nvPr/>
        </p:nvSpPr>
        <p:spPr bwMode="auto">
          <a:xfrm>
            <a:off x="6172200" y="5803900"/>
            <a:ext cx="33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1600">
                <a:latin typeface="Times New Roman" charset="0"/>
              </a:rPr>
              <a:t>A</a:t>
            </a:r>
            <a:endParaRPr lang="en-US" altLang="zh-CN" sz="1600">
              <a:latin typeface="Times New Roman" charset="0"/>
              <a:cs typeface="+mn-cs"/>
            </a:endParaRPr>
          </a:p>
        </p:txBody>
      </p:sp>
      <p:sp>
        <p:nvSpPr>
          <p:cNvPr id="630922" name="Text Box 138"/>
          <p:cNvSpPr txBox="1">
            <a:spLocks noChangeArrowheads="1"/>
          </p:cNvSpPr>
          <p:nvPr/>
        </p:nvSpPr>
        <p:spPr bwMode="auto">
          <a:xfrm>
            <a:off x="7086600" y="5835650"/>
            <a:ext cx="33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1600">
                <a:latin typeface="Times New Roman" charset="0"/>
              </a:rPr>
              <a:t>A</a:t>
            </a:r>
            <a:endParaRPr lang="en-US" altLang="zh-CN" sz="1600">
              <a:latin typeface="Times New Roman" charset="0"/>
              <a:cs typeface="+mn-cs"/>
            </a:endParaRPr>
          </a:p>
        </p:txBody>
      </p:sp>
      <p:sp>
        <p:nvSpPr>
          <p:cNvPr id="630923" name="Text Box 139"/>
          <p:cNvSpPr txBox="1">
            <a:spLocks noChangeArrowheads="1"/>
          </p:cNvSpPr>
          <p:nvPr/>
        </p:nvSpPr>
        <p:spPr bwMode="auto">
          <a:xfrm>
            <a:off x="6858000" y="5378450"/>
            <a:ext cx="33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1600">
                <a:latin typeface="Times New Roman" charset="0"/>
              </a:rPr>
              <a:t>A</a:t>
            </a:r>
            <a:endParaRPr lang="en-US" altLang="zh-CN" sz="1600">
              <a:latin typeface="Times New Roman" charset="0"/>
              <a:cs typeface="+mn-cs"/>
            </a:endParaRPr>
          </a:p>
        </p:txBody>
      </p:sp>
      <p:sp>
        <p:nvSpPr>
          <p:cNvPr id="630924" name="AutoShape 140"/>
          <p:cNvSpPr>
            <a:spLocks noChangeArrowheads="1"/>
          </p:cNvSpPr>
          <p:nvPr/>
        </p:nvSpPr>
        <p:spPr bwMode="auto">
          <a:xfrm>
            <a:off x="4953000" y="4724400"/>
            <a:ext cx="3733800" cy="1828800"/>
          </a:xfrm>
          <a:prstGeom prst="roundRect">
            <a:avLst>
              <a:gd name="adj" fmla="val 16667"/>
            </a:avLst>
          </a:prstGeom>
          <a:noFill/>
          <a:ln w="28575">
            <a:solidFill>
              <a:schemeClr val="accent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solidFill>
                <a:schemeClr val="hlink"/>
              </a:solidFill>
              <a:cs typeface="+mn-cs"/>
            </a:endParaRPr>
          </a:p>
        </p:txBody>
      </p:sp>
      <p:sp>
        <p:nvSpPr>
          <p:cNvPr id="630925" name="Rectangle 141"/>
          <p:cNvSpPr>
            <a:spLocks noChangeArrowheads="1"/>
          </p:cNvSpPr>
          <p:nvPr/>
        </p:nvSpPr>
        <p:spPr bwMode="auto">
          <a:xfrm>
            <a:off x="6623050" y="4648200"/>
            <a:ext cx="6159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5400" dirty="0">
                <a:solidFill>
                  <a:srgbClr val="CC3300"/>
                </a:solidFill>
                <a:cs typeface="+mn-cs"/>
              </a:rPr>
              <a:t>×</a:t>
            </a:r>
          </a:p>
        </p:txBody>
      </p:sp>
      <p:sp>
        <p:nvSpPr>
          <p:cNvPr id="630926" name="Rectangle 142"/>
          <p:cNvSpPr>
            <a:spLocks noChangeArrowheads="1"/>
          </p:cNvSpPr>
          <p:nvPr/>
        </p:nvSpPr>
        <p:spPr bwMode="auto">
          <a:xfrm>
            <a:off x="3200400" y="5105400"/>
            <a:ext cx="61595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4800" b="1">
                <a:solidFill>
                  <a:srgbClr val="CC3300"/>
                </a:solidFill>
                <a:latin typeface="Arial Unicode MS" charset="0"/>
                <a:cs typeface="Arial Unicode MS" charset="0"/>
              </a:rPr>
              <a:t>√</a:t>
            </a:r>
          </a:p>
        </p:txBody>
      </p:sp>
      <p:sp>
        <p:nvSpPr>
          <p:cNvPr id="630927" name="Text Box 143"/>
          <p:cNvSpPr txBox="1">
            <a:spLocks noChangeArrowheads="1"/>
          </p:cNvSpPr>
          <p:nvPr/>
        </p:nvSpPr>
        <p:spPr bwMode="auto">
          <a:xfrm>
            <a:off x="6477000" y="2743200"/>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US" altLang="zh-CN">
                <a:solidFill>
                  <a:srgbClr val="CC3300"/>
                </a:solidFill>
              </a:rPr>
              <a:t>Cannot find the desired graph!</a:t>
            </a:r>
          </a:p>
        </p:txBody>
      </p:sp>
      <p:pic>
        <p:nvPicPr>
          <p:cNvPr id="630928" name="Picture 144" descr="png-0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2743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1390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mph" presetSubtype="2" fill="hold" nodeType="clickEffect">
                                  <p:stCondLst>
                                    <p:cond delay="0"/>
                                  </p:stCondLst>
                                  <p:childTnLst>
                                    <p:animClr clrSpc="rgb" dir="cw">
                                      <p:cBhvr>
                                        <p:cTn id="6" dur="500" fill="hold"/>
                                        <p:tgtEl>
                                          <p:spTgt spid="630833"/>
                                        </p:tgtEl>
                                        <p:attrNameLst>
                                          <p:attrName>stroke.color</p:attrName>
                                        </p:attrNameLst>
                                      </p:cBhvr>
                                      <p:to>
                                        <a:srgbClr val="FF0000"/>
                                      </p:to>
                                    </p:animClr>
                                    <p:set>
                                      <p:cBhvr>
                                        <p:cTn id="7" dur="500" fill="hold"/>
                                        <p:tgtEl>
                                          <p:spTgt spid="630833"/>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500" fill="hold"/>
                                        <p:tgtEl>
                                          <p:spTgt spid="630837"/>
                                        </p:tgtEl>
                                        <p:attrNameLst>
                                          <p:attrName>stroke.color</p:attrName>
                                        </p:attrNameLst>
                                      </p:cBhvr>
                                      <p:to>
                                        <a:srgbClr val="FF0000"/>
                                      </p:to>
                                    </p:animClr>
                                    <p:set>
                                      <p:cBhvr>
                                        <p:cTn id="10" dur="500" fill="hold"/>
                                        <p:tgtEl>
                                          <p:spTgt spid="630837"/>
                                        </p:tgtEl>
                                        <p:attrNameLst>
                                          <p:attrName>stroke.on</p:attrName>
                                        </p:attrNameLst>
                                      </p:cBhvr>
                                      <p:to>
                                        <p:strVal val="tru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08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mph" presetSubtype="2" fill="hold" nodeType="clickEffect">
                                  <p:stCondLst>
                                    <p:cond delay="0"/>
                                  </p:stCondLst>
                                  <p:childTnLst>
                                    <p:animClr clrSpc="rgb" dir="cw">
                                      <p:cBhvr>
                                        <p:cTn id="18" dur="500" fill="hold"/>
                                        <p:tgtEl>
                                          <p:spTgt spid="630866"/>
                                        </p:tgtEl>
                                        <p:attrNameLst>
                                          <p:attrName>stroke.color</p:attrName>
                                        </p:attrNameLst>
                                      </p:cBhvr>
                                      <p:to>
                                        <a:srgbClr val="FF0000"/>
                                      </p:to>
                                    </p:animClr>
                                    <p:set>
                                      <p:cBhvr>
                                        <p:cTn id="19" dur="500" fill="hold"/>
                                        <p:tgtEl>
                                          <p:spTgt spid="630866"/>
                                        </p:tgtEl>
                                        <p:attrNameLst>
                                          <p:attrName>stroke.on</p:attrName>
                                        </p:attrNameLst>
                                      </p:cBhvr>
                                      <p:to>
                                        <p:strVal val="true"/>
                                      </p:to>
                                    </p:set>
                                  </p:childTnLst>
                                </p:cTn>
                              </p:par>
                              <p:par>
                                <p:cTn id="20" presetID="7" presetClass="emph" presetSubtype="2" fill="hold" nodeType="withEffect">
                                  <p:stCondLst>
                                    <p:cond delay="0"/>
                                  </p:stCondLst>
                                  <p:childTnLst>
                                    <p:animClr clrSpc="rgb" dir="cw">
                                      <p:cBhvr>
                                        <p:cTn id="21" dur="500" fill="hold"/>
                                        <p:tgtEl>
                                          <p:spTgt spid="630865"/>
                                        </p:tgtEl>
                                        <p:attrNameLst>
                                          <p:attrName>stroke.color</p:attrName>
                                        </p:attrNameLst>
                                      </p:cBhvr>
                                      <p:to>
                                        <a:srgbClr val="FF0000"/>
                                      </p:to>
                                    </p:animClr>
                                    <p:set>
                                      <p:cBhvr>
                                        <p:cTn id="22" dur="500" fill="hold"/>
                                        <p:tgtEl>
                                          <p:spTgt spid="630865"/>
                                        </p:tgtEl>
                                        <p:attrNameLst>
                                          <p:attrName>stroke.on</p:attrName>
                                        </p:attrNameLst>
                                      </p:cBhvr>
                                      <p:to>
                                        <p:strVal val="true"/>
                                      </p:to>
                                    </p:set>
                                  </p:childTnLst>
                                </p:cTn>
                              </p:par>
                              <p:par>
                                <p:cTn id="23" presetID="7" presetClass="emph" presetSubtype="2" fill="hold" nodeType="withEffect">
                                  <p:stCondLst>
                                    <p:cond delay="0"/>
                                  </p:stCondLst>
                                  <p:childTnLst>
                                    <p:animClr clrSpc="rgb" dir="cw">
                                      <p:cBhvr>
                                        <p:cTn id="24" dur="500" fill="hold"/>
                                        <p:tgtEl>
                                          <p:spTgt spid="630854"/>
                                        </p:tgtEl>
                                        <p:attrNameLst>
                                          <p:attrName>stroke.color</p:attrName>
                                        </p:attrNameLst>
                                      </p:cBhvr>
                                      <p:to>
                                        <a:srgbClr val="FF0000"/>
                                      </p:to>
                                    </p:animClr>
                                    <p:set>
                                      <p:cBhvr>
                                        <p:cTn id="25" dur="500" fill="hold"/>
                                        <p:tgtEl>
                                          <p:spTgt spid="630854"/>
                                        </p:tgtEl>
                                        <p:attrNameLst>
                                          <p:attrName>stroke.on</p:attrName>
                                        </p:attrNameLst>
                                      </p:cBhvr>
                                      <p:to>
                                        <p:strVal val="true"/>
                                      </p:to>
                                    </p:set>
                                  </p:childTnLst>
                                </p:cTn>
                              </p:par>
                              <p:par>
                                <p:cTn id="26" presetID="7" presetClass="emph" presetSubtype="2" fill="hold" nodeType="withEffect">
                                  <p:stCondLst>
                                    <p:cond delay="0"/>
                                  </p:stCondLst>
                                  <p:childTnLst>
                                    <p:animClr clrSpc="rgb" dir="cw">
                                      <p:cBhvr>
                                        <p:cTn id="27" dur="500" fill="hold"/>
                                        <p:tgtEl>
                                          <p:spTgt spid="630864"/>
                                        </p:tgtEl>
                                        <p:attrNameLst>
                                          <p:attrName>stroke.color</p:attrName>
                                        </p:attrNameLst>
                                      </p:cBhvr>
                                      <p:to>
                                        <a:srgbClr val="FF0000"/>
                                      </p:to>
                                    </p:animClr>
                                    <p:set>
                                      <p:cBhvr>
                                        <p:cTn id="28" dur="500" fill="hold"/>
                                        <p:tgtEl>
                                          <p:spTgt spid="630864"/>
                                        </p:tgtEl>
                                        <p:attrNameLst>
                                          <p:attrName>stroke.on</p:attrName>
                                        </p:attrNameLst>
                                      </p:cBhvr>
                                      <p:to>
                                        <p:strVal val="true"/>
                                      </p:to>
                                    </p:set>
                                  </p:childTnLst>
                                </p:cTn>
                              </p:par>
                              <p:par>
                                <p:cTn id="29" presetID="7" presetClass="emph" presetSubtype="2" fill="hold" nodeType="withEffect">
                                  <p:stCondLst>
                                    <p:cond delay="0"/>
                                  </p:stCondLst>
                                  <p:childTnLst>
                                    <p:animClr clrSpc="rgb" dir="cw">
                                      <p:cBhvr>
                                        <p:cTn id="30" dur="500" fill="hold"/>
                                        <p:tgtEl>
                                          <p:spTgt spid="630857"/>
                                        </p:tgtEl>
                                        <p:attrNameLst>
                                          <p:attrName>stroke.color</p:attrName>
                                        </p:attrNameLst>
                                      </p:cBhvr>
                                      <p:to>
                                        <a:srgbClr val="FF0000"/>
                                      </p:to>
                                    </p:animClr>
                                    <p:set>
                                      <p:cBhvr>
                                        <p:cTn id="31" dur="500" fill="hold"/>
                                        <p:tgtEl>
                                          <p:spTgt spid="630857"/>
                                        </p:tgtEl>
                                        <p:attrNameLst>
                                          <p:attrName>stroke.on</p:attrName>
                                        </p:attrNameLst>
                                      </p:cBhvr>
                                      <p:to>
                                        <p:strVal val="tru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30821"/>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7" presetClass="emph" presetSubtype="2" fill="hold" nodeType="clickEffect">
                                  <p:stCondLst>
                                    <p:cond delay="0"/>
                                  </p:stCondLst>
                                  <p:childTnLst>
                                    <p:animClr clrSpc="rgb" dir="cw">
                                      <p:cBhvr>
                                        <p:cTn id="39" dur="500" fill="hold"/>
                                        <p:tgtEl>
                                          <p:spTgt spid="630881"/>
                                        </p:tgtEl>
                                        <p:attrNameLst>
                                          <p:attrName>stroke.color</p:attrName>
                                        </p:attrNameLst>
                                      </p:cBhvr>
                                      <p:to>
                                        <a:srgbClr val="FF0000"/>
                                      </p:to>
                                    </p:animClr>
                                    <p:set>
                                      <p:cBhvr>
                                        <p:cTn id="40" dur="500" fill="hold"/>
                                        <p:tgtEl>
                                          <p:spTgt spid="630881"/>
                                        </p:tgtEl>
                                        <p:attrNameLst>
                                          <p:attrName>stroke.on</p:attrName>
                                        </p:attrNameLst>
                                      </p:cBhvr>
                                      <p:to>
                                        <p:strVal val="true"/>
                                      </p:to>
                                    </p:set>
                                  </p:childTnLst>
                                </p:cTn>
                              </p:par>
                              <p:par>
                                <p:cTn id="41" presetID="7" presetClass="emph" presetSubtype="2" fill="hold" nodeType="withEffect">
                                  <p:stCondLst>
                                    <p:cond delay="0"/>
                                  </p:stCondLst>
                                  <p:childTnLst>
                                    <p:animClr clrSpc="rgb" dir="cw">
                                      <p:cBhvr>
                                        <p:cTn id="42" dur="500" fill="hold"/>
                                        <p:tgtEl>
                                          <p:spTgt spid="630893"/>
                                        </p:tgtEl>
                                        <p:attrNameLst>
                                          <p:attrName>stroke.color</p:attrName>
                                        </p:attrNameLst>
                                      </p:cBhvr>
                                      <p:to>
                                        <a:srgbClr val="FF0000"/>
                                      </p:to>
                                    </p:animClr>
                                    <p:set>
                                      <p:cBhvr>
                                        <p:cTn id="43" dur="500" fill="hold"/>
                                        <p:tgtEl>
                                          <p:spTgt spid="630893"/>
                                        </p:tgtEl>
                                        <p:attrNameLst>
                                          <p:attrName>stroke.on</p:attrName>
                                        </p:attrNameLst>
                                      </p:cBhvr>
                                      <p:to>
                                        <p:strVal val="true"/>
                                      </p:to>
                                    </p:set>
                                  </p:childTnLst>
                                </p:cTn>
                              </p:par>
                              <p:par>
                                <p:cTn id="44" presetID="7" presetClass="emph" presetSubtype="2" fill="hold" nodeType="withEffect">
                                  <p:stCondLst>
                                    <p:cond delay="0"/>
                                  </p:stCondLst>
                                  <p:childTnLst>
                                    <p:animClr clrSpc="rgb" dir="cw">
                                      <p:cBhvr>
                                        <p:cTn id="45" dur="500" fill="hold"/>
                                        <p:tgtEl>
                                          <p:spTgt spid="630892"/>
                                        </p:tgtEl>
                                        <p:attrNameLst>
                                          <p:attrName>stroke.color</p:attrName>
                                        </p:attrNameLst>
                                      </p:cBhvr>
                                      <p:to>
                                        <a:srgbClr val="FF0000"/>
                                      </p:to>
                                    </p:animClr>
                                    <p:set>
                                      <p:cBhvr>
                                        <p:cTn id="46" dur="500" fill="hold"/>
                                        <p:tgtEl>
                                          <p:spTgt spid="630892"/>
                                        </p:tgtEl>
                                        <p:attrNameLst>
                                          <p:attrName>stroke.on</p:attrName>
                                        </p:attrNameLst>
                                      </p:cBhvr>
                                      <p:to>
                                        <p:strVal val="true"/>
                                      </p:to>
                                    </p:set>
                                  </p:childTnLst>
                                </p:cTn>
                              </p:par>
                              <p:par>
                                <p:cTn id="47" presetID="7" presetClass="emph" presetSubtype="2" fill="hold" nodeType="withEffect">
                                  <p:stCondLst>
                                    <p:cond delay="0"/>
                                  </p:stCondLst>
                                  <p:childTnLst>
                                    <p:animClr clrSpc="rgb" dir="cw">
                                      <p:cBhvr>
                                        <p:cTn id="48" dur="500" fill="hold"/>
                                        <p:tgtEl>
                                          <p:spTgt spid="630891"/>
                                        </p:tgtEl>
                                        <p:attrNameLst>
                                          <p:attrName>stroke.color</p:attrName>
                                        </p:attrNameLst>
                                      </p:cBhvr>
                                      <p:to>
                                        <a:srgbClr val="FF0000"/>
                                      </p:to>
                                    </p:animClr>
                                    <p:set>
                                      <p:cBhvr>
                                        <p:cTn id="49" dur="500" fill="hold"/>
                                        <p:tgtEl>
                                          <p:spTgt spid="630891"/>
                                        </p:tgtEl>
                                        <p:attrNameLst>
                                          <p:attrName>stroke.on</p:attrName>
                                        </p:attrNameLst>
                                      </p:cBhvr>
                                      <p:to>
                                        <p:strVal val="true"/>
                                      </p:to>
                                    </p:set>
                                  </p:childTnLst>
                                </p:cTn>
                              </p:par>
                              <p:par>
                                <p:cTn id="50" presetID="7" presetClass="emph" presetSubtype="2" fill="hold" nodeType="withEffect">
                                  <p:stCondLst>
                                    <p:cond delay="0"/>
                                  </p:stCondLst>
                                  <p:childTnLst>
                                    <p:animClr clrSpc="rgb" dir="cw">
                                      <p:cBhvr>
                                        <p:cTn id="51" dur="500" fill="hold"/>
                                        <p:tgtEl>
                                          <p:spTgt spid="630884"/>
                                        </p:tgtEl>
                                        <p:attrNameLst>
                                          <p:attrName>stroke.color</p:attrName>
                                        </p:attrNameLst>
                                      </p:cBhvr>
                                      <p:to>
                                        <a:srgbClr val="FF0000"/>
                                      </p:to>
                                    </p:animClr>
                                    <p:set>
                                      <p:cBhvr>
                                        <p:cTn id="52" dur="500" fill="hold"/>
                                        <p:tgtEl>
                                          <p:spTgt spid="630884"/>
                                        </p:tgtEl>
                                        <p:attrNameLst>
                                          <p:attrName>stroke.on</p:attrName>
                                        </p:attrNameLst>
                                      </p:cBhvr>
                                      <p:to>
                                        <p:strVal val="true"/>
                                      </p:to>
                                    </p:set>
                                  </p:childTnLst>
                                </p:cTn>
                              </p:par>
                              <p:par>
                                <p:cTn id="53" presetID="7" presetClass="emph" presetSubtype="2" fill="hold" nodeType="withEffect">
                                  <p:stCondLst>
                                    <p:cond delay="0"/>
                                  </p:stCondLst>
                                  <p:childTnLst>
                                    <p:animClr clrSpc="rgb" dir="cw">
                                      <p:cBhvr>
                                        <p:cTn id="54" dur="500" fill="hold"/>
                                        <p:tgtEl>
                                          <p:spTgt spid="630883"/>
                                        </p:tgtEl>
                                        <p:attrNameLst>
                                          <p:attrName>stroke.color</p:attrName>
                                        </p:attrNameLst>
                                      </p:cBhvr>
                                      <p:to>
                                        <a:srgbClr val="FF0000"/>
                                      </p:to>
                                    </p:animClr>
                                    <p:set>
                                      <p:cBhvr>
                                        <p:cTn id="55" dur="500" fill="hold"/>
                                        <p:tgtEl>
                                          <p:spTgt spid="630883"/>
                                        </p:tgtEl>
                                        <p:attrNameLst>
                                          <p:attrName>stroke.on</p:attrName>
                                        </p:attrNameLst>
                                      </p:cBhvr>
                                      <p:to>
                                        <p:strVal val="tru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630820"/>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30924"/>
                                        </p:tgtEl>
                                        <p:attrNameLst>
                                          <p:attrName>style.visibility</p:attrName>
                                        </p:attrNameLst>
                                      </p:cBhvr>
                                      <p:to>
                                        <p:strVal val="visible"/>
                                      </p:to>
                                    </p:set>
                                    <p:animEffect transition="in" filter="blinds(horizontal)">
                                      <p:cBhvr>
                                        <p:cTn id="64" dur="500"/>
                                        <p:tgtEl>
                                          <p:spTgt spid="630924"/>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630925"/>
                                        </p:tgtEl>
                                        <p:attrNameLst>
                                          <p:attrName>style.visibility</p:attrName>
                                        </p:attrNameLst>
                                      </p:cBhvr>
                                      <p:to>
                                        <p:strVal val="visible"/>
                                      </p:to>
                                    </p:set>
                                    <p:animEffect transition="in" filter="blinds(horizontal)">
                                      <p:cBhvr>
                                        <p:cTn id="69" dur="500"/>
                                        <p:tgtEl>
                                          <p:spTgt spid="630925"/>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630926"/>
                                        </p:tgtEl>
                                        <p:attrNameLst>
                                          <p:attrName>style.visibility</p:attrName>
                                        </p:attrNameLst>
                                      </p:cBhvr>
                                      <p:to>
                                        <p:strVal val="visible"/>
                                      </p:to>
                                    </p:set>
                                    <p:animEffect transition="in" filter="blinds(horizontal)">
                                      <p:cBhvr>
                                        <p:cTn id="74" dur="500"/>
                                        <p:tgtEl>
                                          <p:spTgt spid="630926"/>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630927"/>
                                        </p:tgtEl>
                                        <p:attrNameLst>
                                          <p:attrName>style.visibility</p:attrName>
                                        </p:attrNameLst>
                                      </p:cBhvr>
                                      <p:to>
                                        <p:strVal val="visible"/>
                                      </p:to>
                                    </p:set>
                                    <p:anim calcmode="lin" valueType="num">
                                      <p:cBhvr additive="base">
                                        <p:cTn id="79" dur="500" fill="hold"/>
                                        <p:tgtEl>
                                          <p:spTgt spid="630927"/>
                                        </p:tgtEl>
                                        <p:attrNameLst>
                                          <p:attrName>ppt_x</p:attrName>
                                        </p:attrNameLst>
                                      </p:cBhvr>
                                      <p:tavLst>
                                        <p:tav tm="0">
                                          <p:val>
                                            <p:strVal val="1+#ppt_w/2"/>
                                          </p:val>
                                        </p:tav>
                                        <p:tav tm="100000">
                                          <p:val>
                                            <p:strVal val="#ppt_x"/>
                                          </p:val>
                                        </p:tav>
                                      </p:tavLst>
                                    </p:anim>
                                    <p:anim calcmode="lin" valueType="num">
                                      <p:cBhvr additive="base">
                                        <p:cTn id="80" dur="500" fill="hold"/>
                                        <p:tgtEl>
                                          <p:spTgt spid="630927"/>
                                        </p:tgtEl>
                                        <p:attrNameLst>
                                          <p:attrName>ppt_y</p:attrName>
                                        </p:attrNameLst>
                                      </p:cBhvr>
                                      <p:tavLst>
                                        <p:tav tm="0">
                                          <p:val>
                                            <p:strVal val="#ppt_y"/>
                                          </p:val>
                                        </p:tav>
                                        <p:tav tm="100000">
                                          <p:val>
                                            <p:strVal val="#ppt_y"/>
                                          </p:val>
                                        </p:tav>
                                      </p:tavLst>
                                    </p:anim>
                                  </p:childTnLst>
                                </p:cTn>
                              </p:par>
                              <p:par>
                                <p:cTn id="81" presetID="2" presetClass="entr" presetSubtype="2" fill="hold" nodeType="withEffect">
                                  <p:stCondLst>
                                    <p:cond delay="0"/>
                                  </p:stCondLst>
                                  <p:childTnLst>
                                    <p:set>
                                      <p:cBhvr>
                                        <p:cTn id="82" dur="1" fill="hold">
                                          <p:stCondLst>
                                            <p:cond delay="0"/>
                                          </p:stCondLst>
                                        </p:cTn>
                                        <p:tgtEl>
                                          <p:spTgt spid="630928"/>
                                        </p:tgtEl>
                                        <p:attrNameLst>
                                          <p:attrName>style.visibility</p:attrName>
                                        </p:attrNameLst>
                                      </p:cBhvr>
                                      <p:to>
                                        <p:strVal val="visible"/>
                                      </p:to>
                                    </p:set>
                                    <p:anim calcmode="lin" valueType="num">
                                      <p:cBhvr additive="base">
                                        <p:cTn id="83" dur="500" fill="hold"/>
                                        <p:tgtEl>
                                          <p:spTgt spid="630928"/>
                                        </p:tgtEl>
                                        <p:attrNameLst>
                                          <p:attrName>ppt_x</p:attrName>
                                        </p:attrNameLst>
                                      </p:cBhvr>
                                      <p:tavLst>
                                        <p:tav tm="0">
                                          <p:val>
                                            <p:strVal val="1+#ppt_w/2"/>
                                          </p:val>
                                        </p:tav>
                                        <p:tav tm="100000">
                                          <p:val>
                                            <p:strVal val="#ppt_x"/>
                                          </p:val>
                                        </p:tav>
                                      </p:tavLst>
                                    </p:anim>
                                    <p:anim calcmode="lin" valueType="num">
                                      <p:cBhvr additive="base">
                                        <p:cTn id="84" dur="500" fill="hold"/>
                                        <p:tgtEl>
                                          <p:spTgt spid="630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820" grpId="0"/>
      <p:bldP spid="630821" grpId="0"/>
      <p:bldP spid="630822" grpId="0"/>
      <p:bldP spid="630924" grpId="0" animBg="1"/>
      <p:bldP spid="630925" grpId="0"/>
      <p:bldP spid="630926" grpId="0"/>
      <p:bldP spid="63092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ChangeArrowheads="1"/>
          </p:cNvSpPr>
          <p:nvPr>
            <p:ph type="title"/>
          </p:nvPr>
        </p:nvSpPr>
        <p:spPr/>
        <p:txBody>
          <a:bodyPr>
            <a:normAutofit fontScale="90000"/>
          </a:bodyPr>
          <a:lstStyle/>
          <a:p>
            <a:pPr>
              <a:defRPr/>
            </a:pPr>
            <a:r>
              <a:rPr lang="en-US" altLang="zh-CN" dirty="0"/>
              <a:t>Can sub/</a:t>
            </a:r>
            <a:r>
              <a:rPr lang="en-US" altLang="zh-CN" dirty="0" err="1"/>
              <a:t>supergraph</a:t>
            </a:r>
            <a:r>
              <a:rPr lang="zh-CN" altLang="en-US" dirty="0"/>
              <a:t> </a:t>
            </a:r>
            <a:r>
              <a:rPr lang="en-US" altLang="zh-CN" dirty="0"/>
              <a:t>similarity</a:t>
            </a:r>
            <a:r>
              <a:rPr lang="zh-CN" altLang="en-US" dirty="0"/>
              <a:t> </a:t>
            </a:r>
            <a:r>
              <a:rPr lang="en-US" altLang="zh-CN" dirty="0"/>
              <a:t>search</a:t>
            </a:r>
            <a:r>
              <a:rPr lang="zh-CN" altLang="en-US" dirty="0"/>
              <a:t> </a:t>
            </a:r>
            <a:r>
              <a:rPr lang="en-US" altLang="zh-CN" dirty="0"/>
              <a:t>solve</a:t>
            </a:r>
            <a:r>
              <a:rPr lang="zh-CN" altLang="en-US" dirty="0"/>
              <a:t> </a:t>
            </a:r>
            <a:r>
              <a:rPr lang="en-US" altLang="zh-CN" dirty="0"/>
              <a:t>it?</a:t>
            </a:r>
            <a:endParaRPr kumimoji="0" lang="en-US" altLang="zh-CN" dirty="0" smtClean="0"/>
          </a:p>
        </p:txBody>
      </p:sp>
      <p:sp>
        <p:nvSpPr>
          <p:cNvPr id="640003" name="Rectangle 3"/>
          <p:cNvSpPr>
            <a:spLocks noGrp="1" noChangeArrowheads="1"/>
          </p:cNvSpPr>
          <p:nvPr>
            <p:ph type="body" idx="1"/>
          </p:nvPr>
        </p:nvSpPr>
        <p:spPr/>
        <p:txBody>
          <a:bodyPr/>
          <a:lstStyle/>
          <a:p>
            <a:pPr>
              <a:defRPr/>
            </a:pPr>
            <a:r>
              <a:rPr kumimoji="0" lang="en-US" altLang="zh-CN" dirty="0" err="1" smtClean="0">
                <a:solidFill>
                  <a:srgbClr val="CC3300"/>
                </a:solidFill>
              </a:rPr>
              <a:t>Supergraph</a:t>
            </a:r>
            <a:r>
              <a:rPr kumimoji="0" lang="en-US" altLang="zh-CN" dirty="0" smtClean="0">
                <a:solidFill>
                  <a:srgbClr val="CC3300"/>
                </a:solidFill>
              </a:rPr>
              <a:t> similarity query</a:t>
            </a:r>
          </a:p>
          <a:p>
            <a:pPr lvl="1">
              <a:defRPr/>
            </a:pPr>
            <a:r>
              <a:rPr kumimoji="0" lang="en-US" altLang="zh-CN" i="1" dirty="0" err="1" smtClean="0">
                <a:latin typeface="Times New Roman" charset="0"/>
              </a:rPr>
              <a:t>dist</a:t>
            </a:r>
            <a:r>
              <a:rPr kumimoji="0" lang="en-US" altLang="zh-CN" i="1" dirty="0" smtClean="0">
                <a:latin typeface="Times New Roman" charset="0"/>
              </a:rPr>
              <a:t> </a:t>
            </a:r>
            <a:r>
              <a:rPr kumimoji="0" lang="en-US" altLang="zh-CN" dirty="0" smtClean="0">
                <a:latin typeface="Times New Roman" charset="0"/>
              </a:rPr>
              <a:t>(</a:t>
            </a:r>
            <a:r>
              <a:rPr kumimoji="0" lang="en-US" altLang="zh-CN" i="1" dirty="0" smtClean="0">
                <a:latin typeface="Times New Roman" charset="0"/>
              </a:rPr>
              <a:t>q</a:t>
            </a:r>
            <a:r>
              <a:rPr kumimoji="0" lang="en-US" altLang="zh-CN" dirty="0" smtClean="0">
                <a:latin typeface="Times New Roman" charset="0"/>
              </a:rPr>
              <a:t>, </a:t>
            </a:r>
            <a:r>
              <a:rPr kumimoji="0" lang="en-US" altLang="zh-CN" i="1" dirty="0" smtClean="0">
                <a:latin typeface="Times New Roman" charset="0"/>
              </a:rPr>
              <a:t>g</a:t>
            </a:r>
            <a:r>
              <a:rPr kumimoji="0" lang="en-US" altLang="zh-CN" dirty="0" smtClean="0">
                <a:latin typeface="Times New Roman" charset="0"/>
              </a:rPr>
              <a:t>) = |</a:t>
            </a:r>
            <a:r>
              <a:rPr kumimoji="0" lang="en-US" altLang="zh-CN" i="1" dirty="0" smtClean="0">
                <a:latin typeface="Times New Roman" charset="0"/>
              </a:rPr>
              <a:t>E</a:t>
            </a:r>
            <a:r>
              <a:rPr kumimoji="0" lang="en-US" altLang="zh-CN" dirty="0" smtClean="0">
                <a:latin typeface="Times New Roman" charset="0"/>
              </a:rPr>
              <a:t>(</a:t>
            </a:r>
            <a:r>
              <a:rPr kumimoji="0" lang="en-US" altLang="zh-CN" i="1" dirty="0" smtClean="0">
                <a:latin typeface="Times New Roman" charset="0"/>
              </a:rPr>
              <a:t>g</a:t>
            </a:r>
            <a:r>
              <a:rPr kumimoji="0" lang="en-US" altLang="zh-CN" dirty="0" smtClean="0">
                <a:latin typeface="Times New Roman" charset="0"/>
              </a:rPr>
              <a:t>)|−|</a:t>
            </a:r>
            <a:r>
              <a:rPr kumimoji="0" lang="en-US" altLang="zh-CN" i="1" dirty="0" smtClean="0">
                <a:latin typeface="Times New Roman" charset="0"/>
              </a:rPr>
              <a:t>E</a:t>
            </a:r>
            <a:r>
              <a:rPr kumimoji="0" lang="en-US" altLang="zh-CN" dirty="0" smtClean="0">
                <a:latin typeface="Times New Roman" charset="0"/>
              </a:rPr>
              <a:t>(</a:t>
            </a:r>
            <a:r>
              <a:rPr kumimoji="0" lang="en-US" altLang="zh-CN" i="1" dirty="0" err="1" smtClean="0">
                <a:latin typeface="Times New Roman" charset="0"/>
              </a:rPr>
              <a:t>mcs</a:t>
            </a:r>
            <a:r>
              <a:rPr kumimoji="0" lang="en-US" altLang="zh-CN" dirty="0" smtClean="0">
                <a:latin typeface="Times New Roman" charset="0"/>
              </a:rPr>
              <a:t>(</a:t>
            </a:r>
            <a:r>
              <a:rPr kumimoji="0" lang="en-US" altLang="zh-CN" i="1" dirty="0" smtClean="0">
                <a:latin typeface="Times New Roman" charset="0"/>
              </a:rPr>
              <a:t>q</a:t>
            </a:r>
            <a:r>
              <a:rPr kumimoji="0" lang="en-US" altLang="zh-CN" dirty="0" smtClean="0">
                <a:latin typeface="Times New Roman" charset="0"/>
              </a:rPr>
              <a:t>, </a:t>
            </a:r>
            <a:r>
              <a:rPr kumimoji="0" lang="en-US" altLang="zh-CN" i="1" dirty="0" smtClean="0">
                <a:latin typeface="Times New Roman" charset="0"/>
              </a:rPr>
              <a:t>g</a:t>
            </a:r>
            <a:r>
              <a:rPr kumimoji="0" lang="en-US" altLang="zh-CN" dirty="0" smtClean="0">
                <a:latin typeface="Times New Roman" charset="0"/>
              </a:rPr>
              <a:t>))|  (</a:t>
            </a:r>
            <a:r>
              <a:rPr lang="en-US" altLang="zh-CN" dirty="0"/>
              <a:t>Shang et al. Sigmod’10</a:t>
            </a:r>
            <a:r>
              <a:rPr kumimoji="0" lang="en-US" altLang="zh-CN" dirty="0" smtClean="0">
                <a:latin typeface="Times New Roman" charset="0"/>
              </a:rPr>
              <a:t>)</a:t>
            </a:r>
          </a:p>
          <a:p>
            <a:pPr lvl="1">
              <a:defRPr/>
            </a:pPr>
            <a:endParaRPr kumimoji="0" lang="en-US" altLang="zh-CN" dirty="0" smtClean="0">
              <a:latin typeface="Times New Roman" charset="0"/>
            </a:endParaRPr>
          </a:p>
        </p:txBody>
      </p:sp>
      <p:grpSp>
        <p:nvGrpSpPr>
          <p:cNvPr id="15363" name="Group 4"/>
          <p:cNvGrpSpPr>
            <a:grpSpLocks/>
          </p:cNvGrpSpPr>
          <p:nvPr/>
        </p:nvGrpSpPr>
        <p:grpSpPr bwMode="auto">
          <a:xfrm>
            <a:off x="2895600" y="2819400"/>
            <a:ext cx="2800350" cy="952500"/>
            <a:chOff x="3372" y="1910"/>
            <a:chExt cx="1764" cy="600"/>
          </a:xfrm>
        </p:grpSpPr>
        <p:grpSp>
          <p:nvGrpSpPr>
            <p:cNvPr id="15475" name="Group 5"/>
            <p:cNvGrpSpPr>
              <a:grpSpLocks/>
            </p:cNvGrpSpPr>
            <p:nvPr/>
          </p:nvGrpSpPr>
          <p:grpSpPr bwMode="auto">
            <a:xfrm>
              <a:off x="3372" y="2298"/>
              <a:ext cx="201" cy="212"/>
              <a:chOff x="940" y="3354"/>
              <a:chExt cx="234" cy="236"/>
            </a:xfrm>
          </p:grpSpPr>
          <p:sp>
            <p:nvSpPr>
              <p:cNvPr id="640006" name="Oval 6"/>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007" name="Text Box 7"/>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15476" name="Group 8"/>
            <p:cNvGrpSpPr>
              <a:grpSpLocks/>
            </p:cNvGrpSpPr>
            <p:nvPr/>
          </p:nvGrpSpPr>
          <p:grpSpPr bwMode="auto">
            <a:xfrm>
              <a:off x="3761" y="2298"/>
              <a:ext cx="201" cy="212"/>
              <a:chOff x="1764" y="3498"/>
              <a:chExt cx="234" cy="236"/>
            </a:xfrm>
          </p:grpSpPr>
          <p:sp>
            <p:nvSpPr>
              <p:cNvPr id="640009" name="Oval 9"/>
              <p:cNvSpPr>
                <a:spLocks noChangeArrowheads="1"/>
              </p:cNvSpPr>
              <p:nvPr/>
            </p:nvSpPr>
            <p:spPr bwMode="auto">
              <a:xfrm>
                <a:off x="1776" y="3504"/>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010" name="Text Box 10"/>
              <p:cNvSpPr txBox="1">
                <a:spLocks noChangeArrowheads="1"/>
              </p:cNvSpPr>
              <p:nvPr/>
            </p:nvSpPr>
            <p:spPr bwMode="auto">
              <a:xfrm>
                <a:off x="1764" y="3498"/>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B</a:t>
                </a:r>
                <a:endParaRPr lang="en-US" altLang="zh-CN" sz="1600">
                  <a:latin typeface="Times New Roman" charset="0"/>
                  <a:cs typeface="+mn-cs"/>
                </a:endParaRPr>
              </a:p>
            </p:txBody>
          </p:sp>
        </p:grpSp>
        <p:grpSp>
          <p:nvGrpSpPr>
            <p:cNvPr id="15477" name="Group 11"/>
            <p:cNvGrpSpPr>
              <a:grpSpLocks/>
            </p:cNvGrpSpPr>
            <p:nvPr/>
          </p:nvGrpSpPr>
          <p:grpSpPr bwMode="auto">
            <a:xfrm>
              <a:off x="4150" y="2298"/>
              <a:ext cx="208" cy="212"/>
              <a:chOff x="2832" y="3570"/>
              <a:chExt cx="242" cy="236"/>
            </a:xfrm>
          </p:grpSpPr>
          <p:sp>
            <p:nvSpPr>
              <p:cNvPr id="640012" name="Oval 12"/>
              <p:cNvSpPr>
                <a:spLocks noChangeArrowheads="1"/>
              </p:cNvSpPr>
              <p:nvPr/>
            </p:nvSpPr>
            <p:spPr bwMode="auto">
              <a:xfrm>
                <a:off x="2844" y="3576"/>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013" name="Text Box 13"/>
              <p:cNvSpPr txBox="1">
                <a:spLocks noChangeArrowheads="1"/>
              </p:cNvSpPr>
              <p:nvPr/>
            </p:nvSpPr>
            <p:spPr bwMode="auto">
              <a:xfrm>
                <a:off x="2832" y="3570"/>
                <a:ext cx="242"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A</a:t>
                </a:r>
                <a:endParaRPr lang="en-US" altLang="zh-CN" sz="1600">
                  <a:latin typeface="Times New Roman" charset="0"/>
                  <a:cs typeface="+mn-cs"/>
                </a:endParaRPr>
              </a:p>
            </p:txBody>
          </p:sp>
        </p:grpSp>
        <p:grpSp>
          <p:nvGrpSpPr>
            <p:cNvPr id="15478" name="Group 14"/>
            <p:cNvGrpSpPr>
              <a:grpSpLocks/>
            </p:cNvGrpSpPr>
            <p:nvPr/>
          </p:nvGrpSpPr>
          <p:grpSpPr bwMode="auto">
            <a:xfrm>
              <a:off x="4935" y="2298"/>
              <a:ext cx="201" cy="212"/>
              <a:chOff x="940" y="3354"/>
              <a:chExt cx="234" cy="236"/>
            </a:xfrm>
          </p:grpSpPr>
          <p:sp>
            <p:nvSpPr>
              <p:cNvPr id="640015" name="Oval 15"/>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016" name="Text Box 16"/>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15479" name="Group 17"/>
            <p:cNvGrpSpPr>
              <a:grpSpLocks/>
            </p:cNvGrpSpPr>
            <p:nvPr/>
          </p:nvGrpSpPr>
          <p:grpSpPr bwMode="auto">
            <a:xfrm>
              <a:off x="4546" y="2298"/>
              <a:ext cx="201" cy="212"/>
              <a:chOff x="940" y="3354"/>
              <a:chExt cx="234" cy="236"/>
            </a:xfrm>
          </p:grpSpPr>
          <p:sp>
            <p:nvSpPr>
              <p:cNvPr id="640018" name="Oval 18"/>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019" name="Text Box 19"/>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cxnSp>
          <p:nvCxnSpPr>
            <p:cNvPr id="640020" name="AutoShape 20"/>
            <p:cNvCxnSpPr>
              <a:cxnSpLocks noChangeShapeType="1"/>
              <a:stCxn id="640007" idx="3"/>
              <a:endCxn id="640010" idx="1"/>
            </p:cNvCxnSpPr>
            <p:nvPr/>
          </p:nvCxnSpPr>
          <p:spPr bwMode="auto">
            <a:xfrm>
              <a:off x="3554" y="2386"/>
              <a:ext cx="207"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0021" name="AutoShape 21"/>
            <p:cNvCxnSpPr>
              <a:cxnSpLocks noChangeShapeType="1"/>
              <a:stCxn id="640010" idx="3"/>
              <a:endCxn id="640013" idx="1"/>
            </p:cNvCxnSpPr>
            <p:nvPr/>
          </p:nvCxnSpPr>
          <p:spPr bwMode="auto">
            <a:xfrm>
              <a:off x="3943" y="2386"/>
              <a:ext cx="207"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0022" name="AutoShape 22"/>
            <p:cNvCxnSpPr>
              <a:cxnSpLocks noChangeShapeType="1"/>
              <a:stCxn id="640013" idx="3"/>
              <a:endCxn id="640019" idx="1"/>
            </p:cNvCxnSpPr>
            <p:nvPr/>
          </p:nvCxnSpPr>
          <p:spPr bwMode="auto">
            <a:xfrm>
              <a:off x="4339" y="2386"/>
              <a:ext cx="207"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0023" name="AutoShape 23"/>
            <p:cNvCxnSpPr>
              <a:cxnSpLocks noChangeShapeType="1"/>
              <a:stCxn id="640019" idx="3"/>
              <a:endCxn id="640016" idx="1"/>
            </p:cNvCxnSpPr>
            <p:nvPr/>
          </p:nvCxnSpPr>
          <p:spPr bwMode="auto">
            <a:xfrm>
              <a:off x="4728" y="2386"/>
              <a:ext cx="207"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5484" name="Group 24"/>
            <p:cNvGrpSpPr>
              <a:grpSpLocks/>
            </p:cNvGrpSpPr>
            <p:nvPr/>
          </p:nvGrpSpPr>
          <p:grpSpPr bwMode="auto">
            <a:xfrm>
              <a:off x="3561" y="1996"/>
              <a:ext cx="201" cy="212"/>
              <a:chOff x="940" y="3354"/>
              <a:chExt cx="235" cy="236"/>
            </a:xfrm>
          </p:grpSpPr>
          <p:sp>
            <p:nvSpPr>
              <p:cNvPr id="640025" name="Oval 25"/>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026" name="Text Box 26"/>
              <p:cNvSpPr txBox="1">
                <a:spLocks noChangeArrowheads="1"/>
              </p:cNvSpPr>
              <p:nvPr/>
            </p:nvSpPr>
            <p:spPr bwMode="auto">
              <a:xfrm>
                <a:off x="940" y="3354"/>
                <a:ext cx="235"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15485" name="Group 27"/>
            <p:cNvGrpSpPr>
              <a:grpSpLocks/>
            </p:cNvGrpSpPr>
            <p:nvPr/>
          </p:nvGrpSpPr>
          <p:grpSpPr bwMode="auto">
            <a:xfrm>
              <a:off x="4548" y="1914"/>
              <a:ext cx="201" cy="212"/>
              <a:chOff x="1764" y="3497"/>
              <a:chExt cx="234" cy="236"/>
            </a:xfrm>
          </p:grpSpPr>
          <p:sp>
            <p:nvSpPr>
              <p:cNvPr id="640028" name="Oval 28"/>
              <p:cNvSpPr>
                <a:spLocks noChangeArrowheads="1"/>
              </p:cNvSpPr>
              <p:nvPr/>
            </p:nvSpPr>
            <p:spPr bwMode="auto">
              <a:xfrm>
                <a:off x="1776" y="3504"/>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029" name="Text Box 29"/>
              <p:cNvSpPr txBox="1">
                <a:spLocks noChangeArrowheads="1"/>
              </p:cNvSpPr>
              <p:nvPr/>
            </p:nvSpPr>
            <p:spPr bwMode="auto">
              <a:xfrm>
                <a:off x="1764" y="3497"/>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B</a:t>
                </a:r>
                <a:endParaRPr lang="en-US" altLang="zh-CN" sz="1600">
                  <a:latin typeface="Times New Roman" charset="0"/>
                  <a:cs typeface="+mn-cs"/>
                </a:endParaRPr>
              </a:p>
            </p:txBody>
          </p:sp>
        </p:grpSp>
        <p:cxnSp>
          <p:nvCxnSpPr>
            <p:cNvPr id="640030" name="AutoShape 30"/>
            <p:cNvCxnSpPr>
              <a:cxnSpLocks noChangeShapeType="1"/>
              <a:stCxn id="640029" idx="2"/>
              <a:endCxn id="640019" idx="0"/>
            </p:cNvCxnSpPr>
            <p:nvPr/>
          </p:nvCxnSpPr>
          <p:spPr bwMode="auto">
            <a:xfrm flipH="1">
              <a:off x="4637" y="2107"/>
              <a:ext cx="2" cy="17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0031" name="AutoShape 31"/>
            <p:cNvCxnSpPr>
              <a:cxnSpLocks noChangeShapeType="1"/>
              <a:stCxn id="640026" idx="3"/>
              <a:endCxn id="640010" idx="0"/>
            </p:cNvCxnSpPr>
            <p:nvPr/>
          </p:nvCxnSpPr>
          <p:spPr bwMode="auto">
            <a:xfrm>
              <a:off x="3762" y="2102"/>
              <a:ext cx="100" cy="19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0032" name="AutoShape 32"/>
            <p:cNvCxnSpPr>
              <a:cxnSpLocks noChangeShapeType="1"/>
              <a:stCxn id="640026" idx="1"/>
              <a:endCxn id="640007" idx="0"/>
            </p:cNvCxnSpPr>
            <p:nvPr/>
          </p:nvCxnSpPr>
          <p:spPr bwMode="auto">
            <a:xfrm flipH="1">
              <a:off x="3473" y="2102"/>
              <a:ext cx="88" cy="19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40033" name="Text Box 33"/>
            <p:cNvSpPr txBox="1">
              <a:spLocks noChangeArrowheads="1"/>
            </p:cNvSpPr>
            <p:nvPr/>
          </p:nvSpPr>
          <p:spPr bwMode="auto">
            <a:xfrm>
              <a:off x="4140" y="191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2000" i="1">
                  <a:solidFill>
                    <a:srgbClr val="CC3300"/>
                  </a:solidFill>
                  <a:latin typeface="Times New Roman" charset="0"/>
                </a:rPr>
                <a:t>q</a:t>
              </a:r>
              <a:endParaRPr lang="en-US" altLang="zh-CN" sz="2000" i="1">
                <a:solidFill>
                  <a:srgbClr val="CC3300"/>
                </a:solidFill>
                <a:latin typeface="Times New Roman" charset="0"/>
                <a:cs typeface="+mn-cs"/>
              </a:endParaRPr>
            </a:p>
          </p:txBody>
        </p:sp>
      </p:grpSp>
      <p:sp>
        <p:nvSpPr>
          <p:cNvPr id="640034" name="AutoShape 34"/>
          <p:cNvSpPr>
            <a:spLocks noChangeArrowheads="1"/>
          </p:cNvSpPr>
          <p:nvPr/>
        </p:nvSpPr>
        <p:spPr bwMode="auto">
          <a:xfrm>
            <a:off x="304800" y="3886200"/>
            <a:ext cx="8686800" cy="2743200"/>
          </a:xfrm>
          <a:prstGeom prst="roundRect">
            <a:avLst>
              <a:gd name="adj" fmla="val 16667"/>
            </a:avLst>
          </a:prstGeom>
          <a:noFill/>
          <a:ln w="2857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solidFill>
                <a:srgbClr val="CC3300"/>
              </a:solidFill>
              <a:cs typeface="+mn-cs"/>
            </a:endParaRPr>
          </a:p>
        </p:txBody>
      </p:sp>
      <p:sp>
        <p:nvSpPr>
          <p:cNvPr id="640035" name="Text Box 35"/>
          <p:cNvSpPr txBox="1">
            <a:spLocks noChangeArrowheads="1"/>
          </p:cNvSpPr>
          <p:nvPr/>
        </p:nvSpPr>
        <p:spPr bwMode="auto">
          <a:xfrm>
            <a:off x="4724400" y="39624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b="1" i="1">
                <a:solidFill>
                  <a:srgbClr val="0000FF"/>
                </a:solidFill>
                <a:latin typeface="Times New Roman" charset="0"/>
                <a:cs typeface="+mn-cs"/>
              </a:rPr>
              <a:t>D</a:t>
            </a:r>
            <a:endParaRPr lang="en-US" altLang="zh-CN" b="1" i="1">
              <a:solidFill>
                <a:srgbClr val="0000FF"/>
              </a:solidFill>
              <a:latin typeface="Times New Roman" charset="0"/>
              <a:cs typeface="+mn-cs"/>
            </a:endParaRPr>
          </a:p>
        </p:txBody>
      </p:sp>
      <p:sp>
        <p:nvSpPr>
          <p:cNvPr id="640036" name="Rectangle 36"/>
          <p:cNvSpPr>
            <a:spLocks noChangeArrowheads="1"/>
          </p:cNvSpPr>
          <p:nvPr/>
        </p:nvSpPr>
        <p:spPr bwMode="auto">
          <a:xfrm>
            <a:off x="5718175" y="4267200"/>
            <a:ext cx="23288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i="1">
                <a:latin typeface="Times New Roman" charset="0"/>
                <a:cs typeface="+mn-cs"/>
              </a:rPr>
              <a:t>dist </a:t>
            </a:r>
            <a:r>
              <a:rPr lang="en-US" altLang="zh-CN">
                <a:latin typeface="Times New Roman" charset="0"/>
                <a:cs typeface="+mn-cs"/>
              </a:rPr>
              <a:t>(</a:t>
            </a:r>
            <a:r>
              <a:rPr lang="en-US" altLang="zh-CN" i="1">
                <a:latin typeface="Times New Roman" charset="0"/>
                <a:cs typeface="+mn-cs"/>
              </a:rPr>
              <a:t>q</a:t>
            </a:r>
            <a:r>
              <a:rPr lang="en-US" altLang="zh-CN">
                <a:latin typeface="Times New Roman" charset="0"/>
                <a:cs typeface="+mn-cs"/>
              </a:rPr>
              <a:t>, </a:t>
            </a:r>
            <a:r>
              <a:rPr lang="en-US" altLang="zh-CN" i="1">
                <a:latin typeface="Times New Roman" charset="0"/>
                <a:cs typeface="+mn-cs"/>
              </a:rPr>
              <a:t>g</a:t>
            </a:r>
            <a:r>
              <a:rPr lang="en-US" altLang="zh-CN" i="1" baseline="-25000">
                <a:latin typeface="Times New Roman" charset="0"/>
                <a:cs typeface="+mn-cs"/>
              </a:rPr>
              <a:t>3</a:t>
            </a:r>
            <a:r>
              <a:rPr lang="en-US" altLang="zh-CN">
                <a:latin typeface="Times New Roman" charset="0"/>
                <a:cs typeface="+mn-cs"/>
              </a:rPr>
              <a:t>) = 16−6 = 10</a:t>
            </a:r>
          </a:p>
        </p:txBody>
      </p:sp>
      <p:sp>
        <p:nvSpPr>
          <p:cNvPr id="640037" name="Rectangle 37"/>
          <p:cNvSpPr>
            <a:spLocks noChangeArrowheads="1"/>
          </p:cNvSpPr>
          <p:nvPr/>
        </p:nvSpPr>
        <p:spPr bwMode="auto">
          <a:xfrm>
            <a:off x="2895600" y="4267200"/>
            <a:ext cx="21002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i="1">
                <a:latin typeface="Times New Roman" charset="0"/>
                <a:cs typeface="+mn-cs"/>
              </a:rPr>
              <a:t>dist </a:t>
            </a:r>
            <a:r>
              <a:rPr lang="en-US" altLang="zh-CN">
                <a:latin typeface="Times New Roman" charset="0"/>
                <a:cs typeface="+mn-cs"/>
              </a:rPr>
              <a:t>(</a:t>
            </a:r>
            <a:r>
              <a:rPr lang="en-US" altLang="zh-CN" i="1">
                <a:latin typeface="Times New Roman" charset="0"/>
                <a:cs typeface="+mn-cs"/>
              </a:rPr>
              <a:t>q</a:t>
            </a:r>
            <a:r>
              <a:rPr lang="en-US" altLang="zh-CN">
                <a:latin typeface="Times New Roman" charset="0"/>
                <a:cs typeface="+mn-cs"/>
              </a:rPr>
              <a:t>,</a:t>
            </a:r>
            <a:r>
              <a:rPr lang="en-US" altLang="zh-CN" i="1">
                <a:latin typeface="Times New Roman" charset="0"/>
                <a:cs typeface="+mn-cs"/>
              </a:rPr>
              <a:t> g</a:t>
            </a:r>
            <a:r>
              <a:rPr lang="en-US" altLang="zh-CN" i="1" baseline="-25000">
                <a:latin typeface="Times New Roman" charset="0"/>
                <a:cs typeface="+mn-cs"/>
              </a:rPr>
              <a:t>2</a:t>
            </a:r>
            <a:r>
              <a:rPr lang="en-US" altLang="zh-CN">
                <a:latin typeface="Times New Roman" charset="0"/>
                <a:cs typeface="+mn-cs"/>
              </a:rPr>
              <a:t>) = 7−5 = 2</a:t>
            </a:r>
          </a:p>
        </p:txBody>
      </p:sp>
      <p:sp>
        <p:nvSpPr>
          <p:cNvPr id="640038" name="Rectangle 38"/>
          <p:cNvSpPr>
            <a:spLocks noChangeArrowheads="1"/>
          </p:cNvSpPr>
          <p:nvPr/>
        </p:nvSpPr>
        <p:spPr bwMode="auto">
          <a:xfrm>
            <a:off x="457200" y="42672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zh-CN" i="1">
                <a:latin typeface="Times New Roman" charset="0"/>
                <a:cs typeface="+mn-cs"/>
              </a:rPr>
              <a:t>dist </a:t>
            </a:r>
            <a:r>
              <a:rPr lang="en-US" altLang="zh-CN">
                <a:latin typeface="Times New Roman" charset="0"/>
                <a:cs typeface="+mn-cs"/>
              </a:rPr>
              <a:t>(</a:t>
            </a:r>
            <a:r>
              <a:rPr lang="en-US" altLang="zh-CN" i="1">
                <a:latin typeface="Times New Roman" charset="0"/>
                <a:cs typeface="+mn-cs"/>
              </a:rPr>
              <a:t>q</a:t>
            </a:r>
            <a:r>
              <a:rPr lang="en-US" altLang="zh-CN">
                <a:latin typeface="Times New Roman" charset="0"/>
                <a:cs typeface="+mn-cs"/>
              </a:rPr>
              <a:t>, </a:t>
            </a:r>
            <a:r>
              <a:rPr lang="en-US" altLang="zh-CN" i="1">
                <a:latin typeface="Times New Roman" charset="0"/>
                <a:cs typeface="+mn-cs"/>
              </a:rPr>
              <a:t>g</a:t>
            </a:r>
            <a:r>
              <a:rPr lang="en-US" altLang="zh-CN" i="1" baseline="-25000">
                <a:latin typeface="Times New Roman" charset="0"/>
                <a:cs typeface="+mn-cs"/>
              </a:rPr>
              <a:t>1</a:t>
            </a:r>
            <a:r>
              <a:rPr lang="en-US" altLang="zh-CN">
                <a:latin typeface="Times New Roman" charset="0"/>
                <a:cs typeface="+mn-cs"/>
              </a:rPr>
              <a:t>) =3−2 = 1</a:t>
            </a:r>
          </a:p>
        </p:txBody>
      </p:sp>
      <p:grpSp>
        <p:nvGrpSpPr>
          <p:cNvPr id="15369" name="Group 39"/>
          <p:cNvGrpSpPr>
            <a:grpSpLocks/>
          </p:cNvGrpSpPr>
          <p:nvPr/>
        </p:nvGrpSpPr>
        <p:grpSpPr bwMode="auto">
          <a:xfrm>
            <a:off x="739775" y="5873750"/>
            <a:ext cx="319088" cy="336550"/>
            <a:chOff x="940" y="3354"/>
            <a:chExt cx="234" cy="236"/>
          </a:xfrm>
        </p:grpSpPr>
        <p:sp>
          <p:nvSpPr>
            <p:cNvPr id="640040" name="Oval 40"/>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041" name="Text Box 41"/>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GB" altLang="zh-CN" sz="1600">
                  <a:latin typeface="Times New Roman" charset="0"/>
                </a:rPr>
                <a:t>B</a:t>
              </a:r>
              <a:endParaRPr lang="en-US" altLang="zh-CN" sz="1600">
                <a:latin typeface="Times New Roman" charset="0"/>
                <a:cs typeface="+mn-cs"/>
              </a:endParaRPr>
            </a:p>
          </p:txBody>
        </p:sp>
      </p:grpSp>
      <p:grpSp>
        <p:nvGrpSpPr>
          <p:cNvPr id="15370" name="Group 42"/>
          <p:cNvGrpSpPr>
            <a:grpSpLocks/>
          </p:cNvGrpSpPr>
          <p:nvPr/>
        </p:nvGrpSpPr>
        <p:grpSpPr bwMode="auto">
          <a:xfrm>
            <a:off x="1357313" y="5873750"/>
            <a:ext cx="319087" cy="336550"/>
            <a:chOff x="1764" y="3498"/>
            <a:chExt cx="234" cy="236"/>
          </a:xfrm>
        </p:grpSpPr>
        <p:sp>
          <p:nvSpPr>
            <p:cNvPr id="640043" name="Oval 43"/>
            <p:cNvSpPr>
              <a:spLocks noChangeArrowheads="1"/>
            </p:cNvSpPr>
            <p:nvPr/>
          </p:nvSpPr>
          <p:spPr bwMode="auto">
            <a:xfrm>
              <a:off x="1776" y="3504"/>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044" name="Text Box 44"/>
            <p:cNvSpPr txBox="1">
              <a:spLocks noChangeArrowheads="1"/>
            </p:cNvSpPr>
            <p:nvPr/>
          </p:nvSpPr>
          <p:spPr bwMode="auto">
            <a:xfrm>
              <a:off x="1764" y="3498"/>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B</a:t>
              </a:r>
              <a:endParaRPr lang="en-US" altLang="zh-CN" sz="1600">
                <a:latin typeface="Times New Roman" charset="0"/>
                <a:cs typeface="+mn-cs"/>
              </a:endParaRPr>
            </a:p>
          </p:txBody>
        </p:sp>
      </p:grpSp>
      <p:grpSp>
        <p:nvGrpSpPr>
          <p:cNvPr id="15371" name="Group 45"/>
          <p:cNvGrpSpPr>
            <a:grpSpLocks/>
          </p:cNvGrpSpPr>
          <p:nvPr/>
        </p:nvGrpSpPr>
        <p:grpSpPr bwMode="auto">
          <a:xfrm>
            <a:off x="1349375" y="5257800"/>
            <a:ext cx="319088" cy="336550"/>
            <a:chOff x="2832" y="3570"/>
            <a:chExt cx="234" cy="236"/>
          </a:xfrm>
        </p:grpSpPr>
        <p:sp>
          <p:nvSpPr>
            <p:cNvPr id="640046" name="Oval 46"/>
            <p:cNvSpPr>
              <a:spLocks noChangeArrowheads="1"/>
            </p:cNvSpPr>
            <p:nvPr/>
          </p:nvSpPr>
          <p:spPr bwMode="auto">
            <a:xfrm>
              <a:off x="2844" y="3576"/>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047" name="Text Box 47"/>
            <p:cNvSpPr txBox="1">
              <a:spLocks noChangeArrowheads="1"/>
            </p:cNvSpPr>
            <p:nvPr/>
          </p:nvSpPr>
          <p:spPr bwMode="auto">
            <a:xfrm>
              <a:off x="2832" y="3570"/>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GB" altLang="zh-CN" sz="1600">
                  <a:latin typeface="Times New Roman" charset="0"/>
                </a:rPr>
                <a:t>C</a:t>
              </a:r>
              <a:endParaRPr lang="en-US" altLang="zh-CN" sz="1600">
                <a:latin typeface="Times New Roman" charset="0"/>
                <a:cs typeface="+mn-cs"/>
              </a:endParaRPr>
            </a:p>
          </p:txBody>
        </p:sp>
      </p:grpSp>
      <p:cxnSp>
        <p:nvCxnSpPr>
          <p:cNvPr id="640048" name="AutoShape 48"/>
          <p:cNvCxnSpPr>
            <a:cxnSpLocks noChangeShapeType="1"/>
            <a:stCxn id="640041" idx="3"/>
            <a:endCxn id="640044" idx="1"/>
          </p:cNvCxnSpPr>
          <p:nvPr/>
        </p:nvCxnSpPr>
        <p:spPr bwMode="auto">
          <a:xfrm>
            <a:off x="1058863" y="6042025"/>
            <a:ext cx="298450"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0049" name="AutoShape 49"/>
          <p:cNvCxnSpPr>
            <a:cxnSpLocks noChangeShapeType="1"/>
            <a:stCxn id="640044" idx="0"/>
            <a:endCxn id="640047" idx="2"/>
          </p:cNvCxnSpPr>
          <p:nvPr/>
        </p:nvCxnSpPr>
        <p:spPr bwMode="auto">
          <a:xfrm flipH="1" flipV="1">
            <a:off x="1509713" y="5594350"/>
            <a:ext cx="7937" cy="27940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5374" name="Group 50"/>
          <p:cNvGrpSpPr>
            <a:grpSpLocks/>
          </p:cNvGrpSpPr>
          <p:nvPr/>
        </p:nvGrpSpPr>
        <p:grpSpPr bwMode="auto">
          <a:xfrm>
            <a:off x="739775" y="5257800"/>
            <a:ext cx="319088" cy="336550"/>
            <a:chOff x="940" y="3354"/>
            <a:chExt cx="235" cy="236"/>
          </a:xfrm>
        </p:grpSpPr>
        <p:sp>
          <p:nvSpPr>
            <p:cNvPr id="640051" name="Oval 51"/>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052" name="Text Box 52"/>
            <p:cNvSpPr txBox="1">
              <a:spLocks noChangeArrowheads="1"/>
            </p:cNvSpPr>
            <p:nvPr/>
          </p:nvSpPr>
          <p:spPr bwMode="auto">
            <a:xfrm>
              <a:off x="940" y="3354"/>
              <a:ext cx="235"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cxnSp>
        <p:nvCxnSpPr>
          <p:cNvPr id="640053" name="AutoShape 53"/>
          <p:cNvCxnSpPr>
            <a:cxnSpLocks noChangeShapeType="1"/>
            <a:stCxn id="640052" idx="2"/>
            <a:endCxn id="640041" idx="0"/>
          </p:cNvCxnSpPr>
          <p:nvPr/>
        </p:nvCxnSpPr>
        <p:spPr bwMode="auto">
          <a:xfrm>
            <a:off x="900113" y="5594350"/>
            <a:ext cx="0" cy="27940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40054" name="Text Box 54"/>
          <p:cNvSpPr txBox="1">
            <a:spLocks noChangeArrowheads="1"/>
          </p:cNvSpPr>
          <p:nvPr/>
        </p:nvSpPr>
        <p:spPr bwMode="auto">
          <a:xfrm>
            <a:off x="1044575" y="6080125"/>
            <a:ext cx="39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2000" i="1">
                <a:solidFill>
                  <a:srgbClr val="0000FF"/>
                </a:solidFill>
                <a:latin typeface="Times New Roman" charset="0"/>
              </a:rPr>
              <a:t>g</a:t>
            </a:r>
            <a:r>
              <a:rPr lang="en-US" altLang="zh-CN" sz="2000" baseline="-25000">
                <a:solidFill>
                  <a:srgbClr val="0000FF"/>
                </a:solidFill>
                <a:latin typeface="Times New Roman" charset="0"/>
              </a:rPr>
              <a:t>1</a:t>
            </a:r>
            <a:endParaRPr lang="en-US" altLang="zh-CN" sz="2000" baseline="-25000">
              <a:solidFill>
                <a:srgbClr val="0000FF"/>
              </a:solidFill>
              <a:latin typeface="Times New Roman" charset="0"/>
              <a:cs typeface="+mn-cs"/>
            </a:endParaRPr>
          </a:p>
        </p:txBody>
      </p:sp>
      <p:grpSp>
        <p:nvGrpSpPr>
          <p:cNvPr id="15377" name="Group 55"/>
          <p:cNvGrpSpPr>
            <a:grpSpLocks/>
          </p:cNvGrpSpPr>
          <p:nvPr/>
        </p:nvGrpSpPr>
        <p:grpSpPr bwMode="auto">
          <a:xfrm>
            <a:off x="2057400" y="5873750"/>
            <a:ext cx="319088" cy="336550"/>
            <a:chOff x="940" y="3354"/>
            <a:chExt cx="234" cy="236"/>
          </a:xfrm>
        </p:grpSpPr>
        <p:sp>
          <p:nvSpPr>
            <p:cNvPr id="640056" name="Oval 56"/>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057" name="Text Box 57"/>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15378" name="Group 58"/>
          <p:cNvGrpSpPr>
            <a:grpSpLocks/>
          </p:cNvGrpSpPr>
          <p:nvPr/>
        </p:nvGrpSpPr>
        <p:grpSpPr bwMode="auto">
          <a:xfrm>
            <a:off x="2674938" y="5873750"/>
            <a:ext cx="319087" cy="336550"/>
            <a:chOff x="1764" y="3498"/>
            <a:chExt cx="234" cy="236"/>
          </a:xfrm>
        </p:grpSpPr>
        <p:sp>
          <p:nvSpPr>
            <p:cNvPr id="640059" name="Oval 59"/>
            <p:cNvSpPr>
              <a:spLocks noChangeArrowheads="1"/>
            </p:cNvSpPr>
            <p:nvPr/>
          </p:nvSpPr>
          <p:spPr bwMode="auto">
            <a:xfrm>
              <a:off x="1776" y="3504"/>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060" name="Text Box 60"/>
            <p:cNvSpPr txBox="1">
              <a:spLocks noChangeArrowheads="1"/>
            </p:cNvSpPr>
            <p:nvPr/>
          </p:nvSpPr>
          <p:spPr bwMode="auto">
            <a:xfrm>
              <a:off x="1764" y="3498"/>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B</a:t>
              </a:r>
              <a:endParaRPr lang="en-US" altLang="zh-CN" sz="1600">
                <a:latin typeface="Times New Roman" charset="0"/>
                <a:cs typeface="+mn-cs"/>
              </a:endParaRPr>
            </a:p>
          </p:txBody>
        </p:sp>
      </p:grpSp>
      <p:grpSp>
        <p:nvGrpSpPr>
          <p:cNvPr id="15379" name="Group 61"/>
          <p:cNvGrpSpPr>
            <a:grpSpLocks/>
          </p:cNvGrpSpPr>
          <p:nvPr/>
        </p:nvGrpSpPr>
        <p:grpSpPr bwMode="auto">
          <a:xfrm>
            <a:off x="3292475" y="5873750"/>
            <a:ext cx="330200" cy="336550"/>
            <a:chOff x="2832" y="3570"/>
            <a:chExt cx="242" cy="236"/>
          </a:xfrm>
        </p:grpSpPr>
        <p:sp>
          <p:nvSpPr>
            <p:cNvPr id="640062" name="Oval 62"/>
            <p:cNvSpPr>
              <a:spLocks noChangeArrowheads="1"/>
            </p:cNvSpPr>
            <p:nvPr/>
          </p:nvSpPr>
          <p:spPr bwMode="auto">
            <a:xfrm>
              <a:off x="2844" y="3576"/>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063" name="Text Box 63"/>
            <p:cNvSpPr txBox="1">
              <a:spLocks noChangeArrowheads="1"/>
            </p:cNvSpPr>
            <p:nvPr/>
          </p:nvSpPr>
          <p:spPr bwMode="auto">
            <a:xfrm>
              <a:off x="2832" y="3570"/>
              <a:ext cx="242"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D</a:t>
              </a:r>
              <a:endParaRPr lang="en-US" altLang="zh-CN" sz="1600">
                <a:latin typeface="Times New Roman" charset="0"/>
                <a:cs typeface="+mn-cs"/>
              </a:endParaRPr>
            </a:p>
          </p:txBody>
        </p:sp>
      </p:grpSp>
      <p:grpSp>
        <p:nvGrpSpPr>
          <p:cNvPr id="15380" name="Group 64"/>
          <p:cNvGrpSpPr>
            <a:grpSpLocks/>
          </p:cNvGrpSpPr>
          <p:nvPr/>
        </p:nvGrpSpPr>
        <p:grpSpPr bwMode="auto">
          <a:xfrm>
            <a:off x="4538663" y="5873750"/>
            <a:ext cx="319087" cy="336550"/>
            <a:chOff x="940" y="3354"/>
            <a:chExt cx="234" cy="236"/>
          </a:xfrm>
        </p:grpSpPr>
        <p:sp>
          <p:nvSpPr>
            <p:cNvPr id="640065" name="Oval 65"/>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066" name="Text Box 66"/>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15381" name="Group 67"/>
          <p:cNvGrpSpPr>
            <a:grpSpLocks/>
          </p:cNvGrpSpPr>
          <p:nvPr/>
        </p:nvGrpSpPr>
        <p:grpSpPr bwMode="auto">
          <a:xfrm>
            <a:off x="3921125" y="5873750"/>
            <a:ext cx="319088" cy="336550"/>
            <a:chOff x="940" y="3354"/>
            <a:chExt cx="234" cy="236"/>
          </a:xfrm>
        </p:grpSpPr>
        <p:sp>
          <p:nvSpPr>
            <p:cNvPr id="640068" name="Oval 68"/>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069" name="Text Box 69"/>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cxnSp>
        <p:nvCxnSpPr>
          <p:cNvPr id="640070" name="AutoShape 70"/>
          <p:cNvCxnSpPr>
            <a:cxnSpLocks noChangeShapeType="1"/>
            <a:stCxn id="640057" idx="3"/>
            <a:endCxn id="640060" idx="1"/>
          </p:cNvCxnSpPr>
          <p:nvPr/>
        </p:nvCxnSpPr>
        <p:spPr bwMode="auto">
          <a:xfrm>
            <a:off x="2346325" y="6013450"/>
            <a:ext cx="328613"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0071" name="AutoShape 71"/>
          <p:cNvCxnSpPr>
            <a:cxnSpLocks noChangeShapeType="1"/>
            <a:stCxn id="640060" idx="3"/>
            <a:endCxn id="640063" idx="1"/>
          </p:cNvCxnSpPr>
          <p:nvPr/>
        </p:nvCxnSpPr>
        <p:spPr bwMode="auto">
          <a:xfrm>
            <a:off x="2963863" y="6013450"/>
            <a:ext cx="328612"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0072" name="AutoShape 72"/>
          <p:cNvCxnSpPr>
            <a:cxnSpLocks noChangeShapeType="1"/>
            <a:stCxn id="640063" idx="3"/>
            <a:endCxn id="640069" idx="1"/>
          </p:cNvCxnSpPr>
          <p:nvPr/>
        </p:nvCxnSpPr>
        <p:spPr bwMode="auto">
          <a:xfrm>
            <a:off x="3592513" y="6013450"/>
            <a:ext cx="328612"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0073" name="AutoShape 73"/>
          <p:cNvCxnSpPr>
            <a:cxnSpLocks noChangeShapeType="1"/>
            <a:stCxn id="640069" idx="3"/>
            <a:endCxn id="640066" idx="1"/>
          </p:cNvCxnSpPr>
          <p:nvPr/>
        </p:nvCxnSpPr>
        <p:spPr bwMode="auto">
          <a:xfrm>
            <a:off x="4210050" y="6013450"/>
            <a:ext cx="328613"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5386" name="Group 74"/>
          <p:cNvGrpSpPr>
            <a:grpSpLocks/>
          </p:cNvGrpSpPr>
          <p:nvPr/>
        </p:nvGrpSpPr>
        <p:grpSpPr bwMode="auto">
          <a:xfrm>
            <a:off x="2357438" y="5378450"/>
            <a:ext cx="319087" cy="336550"/>
            <a:chOff x="940" y="3354"/>
            <a:chExt cx="235" cy="236"/>
          </a:xfrm>
        </p:grpSpPr>
        <p:sp>
          <p:nvSpPr>
            <p:cNvPr id="640075" name="Oval 75"/>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076" name="Text Box 76"/>
            <p:cNvSpPr txBox="1">
              <a:spLocks noChangeArrowheads="1"/>
            </p:cNvSpPr>
            <p:nvPr/>
          </p:nvSpPr>
          <p:spPr bwMode="auto">
            <a:xfrm>
              <a:off x="940" y="3354"/>
              <a:ext cx="235"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15387" name="Group 77"/>
          <p:cNvGrpSpPr>
            <a:grpSpLocks/>
          </p:cNvGrpSpPr>
          <p:nvPr/>
        </p:nvGrpSpPr>
        <p:grpSpPr bwMode="auto">
          <a:xfrm>
            <a:off x="3924300" y="5264150"/>
            <a:ext cx="319088" cy="336550"/>
            <a:chOff x="1764" y="3497"/>
            <a:chExt cx="234" cy="236"/>
          </a:xfrm>
        </p:grpSpPr>
        <p:sp>
          <p:nvSpPr>
            <p:cNvPr id="640078" name="Oval 78"/>
            <p:cNvSpPr>
              <a:spLocks noChangeArrowheads="1"/>
            </p:cNvSpPr>
            <p:nvPr/>
          </p:nvSpPr>
          <p:spPr bwMode="auto">
            <a:xfrm>
              <a:off x="1776" y="3504"/>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079" name="Text Box 79"/>
            <p:cNvSpPr txBox="1">
              <a:spLocks noChangeArrowheads="1"/>
            </p:cNvSpPr>
            <p:nvPr/>
          </p:nvSpPr>
          <p:spPr bwMode="auto">
            <a:xfrm>
              <a:off x="1764" y="3497"/>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B</a:t>
              </a:r>
              <a:endParaRPr lang="en-US" altLang="zh-CN" sz="1600">
                <a:latin typeface="Times New Roman" charset="0"/>
                <a:cs typeface="+mn-cs"/>
              </a:endParaRPr>
            </a:p>
          </p:txBody>
        </p:sp>
      </p:grpSp>
      <p:cxnSp>
        <p:nvCxnSpPr>
          <p:cNvPr id="640080" name="AutoShape 80"/>
          <p:cNvCxnSpPr>
            <a:cxnSpLocks noChangeShapeType="1"/>
            <a:stCxn id="640079" idx="2"/>
            <a:endCxn id="640069" idx="0"/>
          </p:cNvCxnSpPr>
          <p:nvPr/>
        </p:nvCxnSpPr>
        <p:spPr bwMode="auto">
          <a:xfrm flipH="1">
            <a:off x="4065588" y="5570538"/>
            <a:ext cx="3175" cy="277812"/>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0081" name="AutoShape 81"/>
          <p:cNvCxnSpPr>
            <a:cxnSpLocks noChangeShapeType="1"/>
            <a:stCxn id="640076" idx="3"/>
            <a:endCxn id="640060" idx="0"/>
          </p:cNvCxnSpPr>
          <p:nvPr/>
        </p:nvCxnSpPr>
        <p:spPr bwMode="auto">
          <a:xfrm>
            <a:off x="2676525" y="5546725"/>
            <a:ext cx="158750" cy="327025"/>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0082" name="AutoShape 82"/>
          <p:cNvCxnSpPr>
            <a:cxnSpLocks noChangeShapeType="1"/>
            <a:stCxn id="640076" idx="1"/>
            <a:endCxn id="640057" idx="0"/>
          </p:cNvCxnSpPr>
          <p:nvPr/>
        </p:nvCxnSpPr>
        <p:spPr bwMode="auto">
          <a:xfrm flipH="1">
            <a:off x="2217738" y="5546725"/>
            <a:ext cx="139700" cy="327025"/>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40083" name="Text Box 83"/>
          <p:cNvSpPr txBox="1">
            <a:spLocks noChangeArrowheads="1"/>
          </p:cNvSpPr>
          <p:nvPr/>
        </p:nvSpPr>
        <p:spPr bwMode="auto">
          <a:xfrm>
            <a:off x="3292475" y="6080125"/>
            <a:ext cx="39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2000" i="1">
                <a:solidFill>
                  <a:srgbClr val="0000FF"/>
                </a:solidFill>
                <a:latin typeface="Times New Roman" charset="0"/>
              </a:rPr>
              <a:t>g</a:t>
            </a:r>
            <a:r>
              <a:rPr lang="en-US" altLang="zh-CN" sz="2000" baseline="-25000">
                <a:solidFill>
                  <a:srgbClr val="0000FF"/>
                </a:solidFill>
                <a:latin typeface="Times New Roman" charset="0"/>
              </a:rPr>
              <a:t>2</a:t>
            </a:r>
            <a:endParaRPr lang="en-US" altLang="zh-CN" sz="2000" baseline="-25000">
              <a:solidFill>
                <a:srgbClr val="0000FF"/>
              </a:solidFill>
              <a:latin typeface="Times New Roman" charset="0"/>
              <a:cs typeface="+mn-cs"/>
            </a:endParaRPr>
          </a:p>
        </p:txBody>
      </p:sp>
      <p:grpSp>
        <p:nvGrpSpPr>
          <p:cNvPr id="15392" name="Group 84"/>
          <p:cNvGrpSpPr>
            <a:grpSpLocks/>
          </p:cNvGrpSpPr>
          <p:nvPr/>
        </p:nvGrpSpPr>
        <p:grpSpPr bwMode="auto">
          <a:xfrm>
            <a:off x="5105400" y="5842000"/>
            <a:ext cx="319088" cy="336550"/>
            <a:chOff x="940" y="3354"/>
            <a:chExt cx="234" cy="236"/>
          </a:xfrm>
        </p:grpSpPr>
        <p:sp>
          <p:nvSpPr>
            <p:cNvPr id="640085" name="Oval 85"/>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086" name="Text Box 86"/>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15393" name="Group 87"/>
          <p:cNvGrpSpPr>
            <a:grpSpLocks/>
          </p:cNvGrpSpPr>
          <p:nvPr/>
        </p:nvGrpSpPr>
        <p:grpSpPr bwMode="auto">
          <a:xfrm>
            <a:off x="5715000" y="5835650"/>
            <a:ext cx="319088" cy="336550"/>
            <a:chOff x="3504" y="3648"/>
            <a:chExt cx="201" cy="212"/>
          </a:xfrm>
        </p:grpSpPr>
        <p:sp>
          <p:nvSpPr>
            <p:cNvPr id="640088" name="Oval 88"/>
            <p:cNvSpPr>
              <a:spLocks noChangeArrowheads="1"/>
            </p:cNvSpPr>
            <p:nvPr/>
          </p:nvSpPr>
          <p:spPr bwMode="auto">
            <a:xfrm>
              <a:off x="3519" y="3657"/>
              <a:ext cx="165" cy="17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089" name="Text Box 89"/>
            <p:cNvSpPr txBox="1">
              <a:spLocks noChangeArrowheads="1"/>
            </p:cNvSpPr>
            <p:nvPr/>
          </p:nvSpPr>
          <p:spPr bwMode="auto">
            <a:xfrm>
              <a:off x="3504" y="3648"/>
              <a:ext cx="20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B</a:t>
              </a:r>
              <a:endParaRPr lang="en-US" altLang="zh-CN" sz="1600">
                <a:latin typeface="Times New Roman" charset="0"/>
                <a:cs typeface="+mn-cs"/>
              </a:endParaRPr>
            </a:p>
          </p:txBody>
        </p:sp>
      </p:grpSp>
      <p:sp>
        <p:nvSpPr>
          <p:cNvPr id="640090" name="Oval 90"/>
          <p:cNvSpPr>
            <a:spLocks noChangeArrowheads="1"/>
          </p:cNvSpPr>
          <p:nvPr/>
        </p:nvSpPr>
        <p:spPr bwMode="auto">
          <a:xfrm>
            <a:off x="6188075" y="5843588"/>
            <a:ext cx="261938" cy="27463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grpSp>
        <p:nvGrpSpPr>
          <p:cNvPr id="15395" name="Group 91"/>
          <p:cNvGrpSpPr>
            <a:grpSpLocks/>
          </p:cNvGrpSpPr>
          <p:nvPr/>
        </p:nvGrpSpPr>
        <p:grpSpPr bwMode="auto">
          <a:xfrm>
            <a:off x="8215313" y="5842000"/>
            <a:ext cx="319087" cy="336550"/>
            <a:chOff x="940" y="3354"/>
            <a:chExt cx="234" cy="236"/>
          </a:xfrm>
        </p:grpSpPr>
        <p:sp>
          <p:nvSpPr>
            <p:cNvPr id="640092" name="Oval 92"/>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093" name="Text Box 93"/>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15396" name="Group 94"/>
          <p:cNvGrpSpPr>
            <a:grpSpLocks/>
          </p:cNvGrpSpPr>
          <p:nvPr/>
        </p:nvGrpSpPr>
        <p:grpSpPr bwMode="auto">
          <a:xfrm>
            <a:off x="7562850" y="5842000"/>
            <a:ext cx="319088" cy="336550"/>
            <a:chOff x="940" y="3354"/>
            <a:chExt cx="234" cy="236"/>
          </a:xfrm>
        </p:grpSpPr>
        <p:sp>
          <p:nvSpPr>
            <p:cNvPr id="640095" name="Oval 95"/>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096" name="Text Box 96"/>
            <p:cNvSpPr txBox="1">
              <a:spLocks noChangeArrowheads="1"/>
            </p:cNvSpPr>
            <p:nvPr/>
          </p:nvSpPr>
          <p:spPr bwMode="auto">
            <a:xfrm>
              <a:off x="940" y="3354"/>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cxnSp>
        <p:nvCxnSpPr>
          <p:cNvPr id="640097" name="AutoShape 97"/>
          <p:cNvCxnSpPr>
            <a:cxnSpLocks noChangeShapeType="1"/>
            <a:stCxn id="640086" idx="3"/>
            <a:endCxn id="640089" idx="1"/>
          </p:cNvCxnSpPr>
          <p:nvPr/>
        </p:nvCxnSpPr>
        <p:spPr bwMode="auto">
          <a:xfrm flipV="1">
            <a:off x="5424488" y="6003925"/>
            <a:ext cx="290512" cy="635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0098" name="AutoShape 98"/>
          <p:cNvCxnSpPr>
            <a:cxnSpLocks noChangeShapeType="1"/>
            <a:stCxn id="640088" idx="6"/>
            <a:endCxn id="640090" idx="2"/>
          </p:cNvCxnSpPr>
          <p:nvPr/>
        </p:nvCxnSpPr>
        <p:spPr bwMode="auto">
          <a:xfrm flipV="1">
            <a:off x="6000750" y="5981700"/>
            <a:ext cx="187325" cy="635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0099" name="AutoShape 99"/>
          <p:cNvCxnSpPr>
            <a:cxnSpLocks noChangeShapeType="1"/>
            <a:stCxn id="640127" idx="6"/>
            <a:endCxn id="640096" idx="1"/>
          </p:cNvCxnSpPr>
          <p:nvPr/>
        </p:nvCxnSpPr>
        <p:spPr bwMode="auto">
          <a:xfrm>
            <a:off x="7391400" y="6003925"/>
            <a:ext cx="171450" cy="635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0100" name="AutoShape 100"/>
          <p:cNvCxnSpPr>
            <a:cxnSpLocks noChangeShapeType="1"/>
            <a:stCxn id="640096" idx="3"/>
            <a:endCxn id="640093" idx="1"/>
          </p:cNvCxnSpPr>
          <p:nvPr/>
        </p:nvCxnSpPr>
        <p:spPr bwMode="auto">
          <a:xfrm>
            <a:off x="7881938" y="6010275"/>
            <a:ext cx="333375"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5401" name="Group 101"/>
          <p:cNvGrpSpPr>
            <a:grpSpLocks/>
          </p:cNvGrpSpPr>
          <p:nvPr/>
        </p:nvGrpSpPr>
        <p:grpSpPr bwMode="auto">
          <a:xfrm>
            <a:off x="5405438" y="5378450"/>
            <a:ext cx="319087" cy="336550"/>
            <a:chOff x="940" y="3354"/>
            <a:chExt cx="235" cy="236"/>
          </a:xfrm>
        </p:grpSpPr>
        <p:sp>
          <p:nvSpPr>
            <p:cNvPr id="640102" name="Oval 102"/>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103" name="Text Box 103"/>
            <p:cNvSpPr txBox="1">
              <a:spLocks noChangeArrowheads="1"/>
            </p:cNvSpPr>
            <p:nvPr/>
          </p:nvSpPr>
          <p:spPr bwMode="auto">
            <a:xfrm>
              <a:off x="940" y="3354"/>
              <a:ext cx="235"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grpSp>
        <p:nvGrpSpPr>
          <p:cNvPr id="15402" name="Group 104"/>
          <p:cNvGrpSpPr>
            <a:grpSpLocks/>
          </p:cNvGrpSpPr>
          <p:nvPr/>
        </p:nvGrpSpPr>
        <p:grpSpPr bwMode="auto">
          <a:xfrm>
            <a:off x="7566025" y="5232400"/>
            <a:ext cx="319088" cy="336550"/>
            <a:chOff x="1764" y="3497"/>
            <a:chExt cx="234" cy="236"/>
          </a:xfrm>
        </p:grpSpPr>
        <p:sp>
          <p:nvSpPr>
            <p:cNvPr id="640105" name="Oval 105"/>
            <p:cNvSpPr>
              <a:spLocks noChangeArrowheads="1"/>
            </p:cNvSpPr>
            <p:nvPr/>
          </p:nvSpPr>
          <p:spPr bwMode="auto">
            <a:xfrm>
              <a:off x="1776" y="3504"/>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106" name="Text Box 106"/>
            <p:cNvSpPr txBox="1">
              <a:spLocks noChangeArrowheads="1"/>
            </p:cNvSpPr>
            <p:nvPr/>
          </p:nvSpPr>
          <p:spPr bwMode="auto">
            <a:xfrm>
              <a:off x="1764" y="3497"/>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B</a:t>
              </a:r>
              <a:endParaRPr lang="en-US" altLang="zh-CN" sz="1600">
                <a:latin typeface="Times New Roman" charset="0"/>
                <a:cs typeface="+mn-cs"/>
              </a:endParaRPr>
            </a:p>
          </p:txBody>
        </p:sp>
      </p:grpSp>
      <p:cxnSp>
        <p:nvCxnSpPr>
          <p:cNvPr id="640107" name="AutoShape 107"/>
          <p:cNvCxnSpPr>
            <a:cxnSpLocks noChangeShapeType="1"/>
          </p:cNvCxnSpPr>
          <p:nvPr/>
        </p:nvCxnSpPr>
        <p:spPr bwMode="auto">
          <a:xfrm flipH="1">
            <a:off x="7696200" y="5538788"/>
            <a:ext cx="3175" cy="277812"/>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0108" name="AutoShape 108"/>
          <p:cNvCxnSpPr>
            <a:cxnSpLocks noChangeShapeType="1"/>
            <a:stCxn id="640103" idx="3"/>
            <a:endCxn id="640089" idx="0"/>
          </p:cNvCxnSpPr>
          <p:nvPr/>
        </p:nvCxnSpPr>
        <p:spPr bwMode="auto">
          <a:xfrm>
            <a:off x="5724525" y="5546725"/>
            <a:ext cx="150813" cy="288925"/>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0109" name="AutoShape 109"/>
          <p:cNvCxnSpPr>
            <a:cxnSpLocks noChangeShapeType="1"/>
            <a:stCxn id="640103" idx="1"/>
            <a:endCxn id="640086" idx="0"/>
          </p:cNvCxnSpPr>
          <p:nvPr/>
        </p:nvCxnSpPr>
        <p:spPr bwMode="auto">
          <a:xfrm flipH="1">
            <a:off x="5265738" y="5546725"/>
            <a:ext cx="139700" cy="295275"/>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5406" name="Group 110"/>
          <p:cNvGrpSpPr>
            <a:grpSpLocks/>
          </p:cNvGrpSpPr>
          <p:nvPr/>
        </p:nvGrpSpPr>
        <p:grpSpPr bwMode="auto">
          <a:xfrm>
            <a:off x="8213725" y="5241925"/>
            <a:ext cx="319088" cy="336550"/>
            <a:chOff x="1764" y="3497"/>
            <a:chExt cx="234" cy="236"/>
          </a:xfrm>
        </p:grpSpPr>
        <p:sp>
          <p:nvSpPr>
            <p:cNvPr id="640111" name="Oval 111"/>
            <p:cNvSpPr>
              <a:spLocks noChangeArrowheads="1"/>
            </p:cNvSpPr>
            <p:nvPr/>
          </p:nvSpPr>
          <p:spPr bwMode="auto">
            <a:xfrm>
              <a:off x="1776" y="3504"/>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112" name="Text Box 112"/>
            <p:cNvSpPr txBox="1">
              <a:spLocks noChangeArrowheads="1"/>
            </p:cNvSpPr>
            <p:nvPr/>
          </p:nvSpPr>
          <p:spPr bwMode="auto">
            <a:xfrm>
              <a:off x="1764" y="3497"/>
              <a:ext cx="234"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cxnSp>
        <p:nvCxnSpPr>
          <p:cNvPr id="640113" name="AutoShape 113"/>
          <p:cNvCxnSpPr>
            <a:cxnSpLocks noChangeShapeType="1"/>
            <a:stCxn id="640112" idx="2"/>
            <a:endCxn id="640093" idx="0"/>
          </p:cNvCxnSpPr>
          <p:nvPr/>
        </p:nvCxnSpPr>
        <p:spPr bwMode="auto">
          <a:xfrm>
            <a:off x="8374063" y="5578475"/>
            <a:ext cx="1587" cy="263525"/>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5408" name="Group 114"/>
          <p:cNvGrpSpPr>
            <a:grpSpLocks/>
          </p:cNvGrpSpPr>
          <p:nvPr/>
        </p:nvGrpSpPr>
        <p:grpSpPr bwMode="auto">
          <a:xfrm>
            <a:off x="7894638" y="4829175"/>
            <a:ext cx="319087" cy="336550"/>
            <a:chOff x="940" y="3354"/>
            <a:chExt cx="235" cy="236"/>
          </a:xfrm>
        </p:grpSpPr>
        <p:sp>
          <p:nvSpPr>
            <p:cNvPr id="640115" name="Oval 115"/>
            <p:cNvSpPr>
              <a:spLocks noChangeArrowheads="1"/>
            </p:cNvSpPr>
            <p:nvPr/>
          </p:nvSpPr>
          <p:spPr bwMode="auto">
            <a:xfrm>
              <a:off x="960" y="3360"/>
              <a:ext cx="192" cy="1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116" name="Text Box 116"/>
            <p:cNvSpPr txBox="1">
              <a:spLocks noChangeArrowheads="1"/>
            </p:cNvSpPr>
            <p:nvPr/>
          </p:nvSpPr>
          <p:spPr bwMode="auto">
            <a:xfrm>
              <a:off x="940" y="3354"/>
              <a:ext cx="235"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C</a:t>
              </a:r>
              <a:endParaRPr lang="en-US" altLang="zh-CN" sz="1600">
                <a:latin typeface="Times New Roman" charset="0"/>
                <a:cs typeface="+mn-cs"/>
              </a:endParaRPr>
            </a:p>
          </p:txBody>
        </p:sp>
      </p:grpSp>
      <p:cxnSp>
        <p:nvCxnSpPr>
          <p:cNvPr id="640117" name="AutoShape 117"/>
          <p:cNvCxnSpPr>
            <a:cxnSpLocks noChangeShapeType="1"/>
            <a:stCxn id="640116" idx="3"/>
            <a:endCxn id="640112" idx="0"/>
          </p:cNvCxnSpPr>
          <p:nvPr/>
        </p:nvCxnSpPr>
        <p:spPr bwMode="auto">
          <a:xfrm>
            <a:off x="8213725" y="4997450"/>
            <a:ext cx="160338" cy="244475"/>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0118" name="AutoShape 118"/>
          <p:cNvCxnSpPr>
            <a:cxnSpLocks noChangeShapeType="1"/>
            <a:stCxn id="640116" idx="1"/>
            <a:endCxn id="640106" idx="0"/>
          </p:cNvCxnSpPr>
          <p:nvPr/>
        </p:nvCxnSpPr>
        <p:spPr bwMode="auto">
          <a:xfrm flipH="1">
            <a:off x="7726363" y="4997450"/>
            <a:ext cx="168275" cy="23495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40119" name="Text Box 119"/>
          <p:cNvSpPr txBox="1">
            <a:spLocks noChangeArrowheads="1"/>
          </p:cNvSpPr>
          <p:nvPr/>
        </p:nvSpPr>
        <p:spPr bwMode="auto">
          <a:xfrm>
            <a:off x="7315200" y="6140450"/>
            <a:ext cx="39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2000" i="1">
                <a:solidFill>
                  <a:srgbClr val="0000FF"/>
                </a:solidFill>
                <a:latin typeface="Times New Roman" charset="0"/>
              </a:rPr>
              <a:t>g</a:t>
            </a:r>
            <a:r>
              <a:rPr lang="en-US" altLang="zh-CN" sz="2000" baseline="-25000">
                <a:solidFill>
                  <a:srgbClr val="0000FF"/>
                </a:solidFill>
                <a:latin typeface="Times New Roman" charset="0"/>
              </a:rPr>
              <a:t>3</a:t>
            </a:r>
            <a:endParaRPr lang="en-US" altLang="zh-CN" sz="2000" baseline="-25000">
              <a:solidFill>
                <a:srgbClr val="0000FF"/>
              </a:solidFill>
              <a:latin typeface="Times New Roman" charset="0"/>
              <a:cs typeface="+mn-cs"/>
            </a:endParaRPr>
          </a:p>
        </p:txBody>
      </p:sp>
      <p:grpSp>
        <p:nvGrpSpPr>
          <p:cNvPr id="15412" name="Group 120"/>
          <p:cNvGrpSpPr>
            <a:grpSpLocks/>
          </p:cNvGrpSpPr>
          <p:nvPr/>
        </p:nvGrpSpPr>
        <p:grpSpPr bwMode="auto">
          <a:xfrm>
            <a:off x="6375400" y="5408613"/>
            <a:ext cx="330200" cy="1144587"/>
            <a:chOff x="3920" y="3379"/>
            <a:chExt cx="208" cy="721"/>
          </a:xfrm>
        </p:grpSpPr>
        <p:sp>
          <p:nvSpPr>
            <p:cNvPr id="640121" name="Oval 121"/>
            <p:cNvSpPr>
              <a:spLocks noChangeArrowheads="1"/>
            </p:cNvSpPr>
            <p:nvPr/>
          </p:nvSpPr>
          <p:spPr bwMode="auto">
            <a:xfrm>
              <a:off x="3963" y="3379"/>
              <a:ext cx="165" cy="17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122" name="Text Box 122"/>
            <p:cNvSpPr txBox="1">
              <a:spLocks noChangeArrowheads="1"/>
            </p:cNvSpPr>
            <p:nvPr/>
          </p:nvSpPr>
          <p:spPr bwMode="auto">
            <a:xfrm>
              <a:off x="3920" y="3888"/>
              <a:ext cx="2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1600">
                  <a:latin typeface="Times New Roman" charset="0"/>
                </a:rPr>
                <a:t>A</a:t>
              </a:r>
              <a:endParaRPr lang="en-US" altLang="zh-CN" sz="1600">
                <a:latin typeface="Times New Roman" charset="0"/>
                <a:cs typeface="+mn-cs"/>
              </a:endParaRPr>
            </a:p>
          </p:txBody>
        </p:sp>
      </p:grpSp>
      <p:grpSp>
        <p:nvGrpSpPr>
          <p:cNvPr id="15413" name="Group 123"/>
          <p:cNvGrpSpPr>
            <a:grpSpLocks/>
          </p:cNvGrpSpPr>
          <p:nvPr/>
        </p:nvGrpSpPr>
        <p:grpSpPr bwMode="auto">
          <a:xfrm>
            <a:off x="6858000" y="5408613"/>
            <a:ext cx="330200" cy="1144587"/>
            <a:chOff x="4224" y="3379"/>
            <a:chExt cx="208" cy="721"/>
          </a:xfrm>
        </p:grpSpPr>
        <p:sp>
          <p:nvSpPr>
            <p:cNvPr id="640124" name="Oval 124"/>
            <p:cNvSpPr>
              <a:spLocks noChangeArrowheads="1"/>
            </p:cNvSpPr>
            <p:nvPr/>
          </p:nvSpPr>
          <p:spPr bwMode="auto">
            <a:xfrm>
              <a:off x="4251" y="3379"/>
              <a:ext cx="165" cy="17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125" name="Text Box 125"/>
            <p:cNvSpPr txBox="1">
              <a:spLocks noChangeArrowheads="1"/>
            </p:cNvSpPr>
            <p:nvPr/>
          </p:nvSpPr>
          <p:spPr bwMode="auto">
            <a:xfrm>
              <a:off x="4224" y="3888"/>
              <a:ext cx="2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1600">
                  <a:latin typeface="Times New Roman" charset="0"/>
                </a:rPr>
                <a:t>A</a:t>
              </a:r>
              <a:endParaRPr lang="en-US" altLang="zh-CN" sz="1600">
                <a:latin typeface="Times New Roman" charset="0"/>
                <a:cs typeface="+mn-cs"/>
              </a:endParaRPr>
            </a:p>
          </p:txBody>
        </p:sp>
      </p:grpSp>
      <p:grpSp>
        <p:nvGrpSpPr>
          <p:cNvPr id="15414" name="Group 126"/>
          <p:cNvGrpSpPr>
            <a:grpSpLocks/>
          </p:cNvGrpSpPr>
          <p:nvPr/>
        </p:nvGrpSpPr>
        <p:grpSpPr bwMode="auto">
          <a:xfrm>
            <a:off x="6400800" y="5378450"/>
            <a:ext cx="990600" cy="762000"/>
            <a:chOff x="3936" y="3360"/>
            <a:chExt cx="624" cy="480"/>
          </a:xfrm>
        </p:grpSpPr>
        <p:sp>
          <p:nvSpPr>
            <p:cNvPr id="640127" name="Oval 127"/>
            <p:cNvSpPr>
              <a:spLocks noChangeArrowheads="1"/>
            </p:cNvSpPr>
            <p:nvPr/>
          </p:nvSpPr>
          <p:spPr bwMode="auto">
            <a:xfrm>
              <a:off x="4395" y="3667"/>
              <a:ext cx="165" cy="17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128" name="Text Box 128"/>
            <p:cNvSpPr txBox="1">
              <a:spLocks noChangeArrowheads="1"/>
            </p:cNvSpPr>
            <p:nvPr/>
          </p:nvSpPr>
          <p:spPr bwMode="auto">
            <a:xfrm>
              <a:off x="3936" y="3360"/>
              <a:ext cx="28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1600">
                  <a:latin typeface="Times New Roman" charset="0"/>
                </a:rPr>
                <a:t>A</a:t>
              </a:r>
              <a:endParaRPr lang="en-US" altLang="zh-CN" sz="1600">
                <a:latin typeface="Times New Roman" charset="0"/>
                <a:cs typeface="+mn-cs"/>
              </a:endParaRPr>
            </a:p>
          </p:txBody>
        </p:sp>
      </p:grpSp>
      <p:cxnSp>
        <p:nvCxnSpPr>
          <p:cNvPr id="640129" name="AutoShape 129"/>
          <p:cNvCxnSpPr>
            <a:cxnSpLocks noChangeShapeType="1"/>
            <a:stCxn id="640124" idx="2"/>
            <a:endCxn id="640121" idx="6"/>
          </p:cNvCxnSpPr>
          <p:nvPr/>
        </p:nvCxnSpPr>
        <p:spPr bwMode="auto">
          <a:xfrm flipH="1">
            <a:off x="6705600" y="5546725"/>
            <a:ext cx="195263"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0130" name="AutoShape 130"/>
          <p:cNvCxnSpPr>
            <a:cxnSpLocks noChangeShapeType="1"/>
            <a:stCxn id="640121" idx="3"/>
            <a:endCxn id="640090" idx="0"/>
          </p:cNvCxnSpPr>
          <p:nvPr/>
        </p:nvCxnSpPr>
        <p:spPr bwMode="auto">
          <a:xfrm flipH="1">
            <a:off x="6319838" y="5643563"/>
            <a:ext cx="161925" cy="200025"/>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0131" name="AutoShape 131"/>
          <p:cNvCxnSpPr>
            <a:cxnSpLocks noChangeShapeType="1"/>
            <a:stCxn id="640124" idx="5"/>
            <a:endCxn id="640127" idx="0"/>
          </p:cNvCxnSpPr>
          <p:nvPr/>
        </p:nvCxnSpPr>
        <p:spPr bwMode="auto">
          <a:xfrm>
            <a:off x="7124700" y="5643563"/>
            <a:ext cx="136525" cy="22225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40132" name="Oval 132"/>
          <p:cNvSpPr>
            <a:spLocks noChangeArrowheads="1"/>
          </p:cNvSpPr>
          <p:nvPr/>
        </p:nvSpPr>
        <p:spPr bwMode="auto">
          <a:xfrm>
            <a:off x="6400800" y="6246813"/>
            <a:ext cx="261938" cy="27463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sp>
        <p:nvSpPr>
          <p:cNvPr id="640133" name="Oval 133"/>
          <p:cNvSpPr>
            <a:spLocks noChangeArrowheads="1"/>
          </p:cNvSpPr>
          <p:nvPr/>
        </p:nvSpPr>
        <p:spPr bwMode="auto">
          <a:xfrm>
            <a:off x="6900863" y="6246813"/>
            <a:ext cx="261937" cy="27463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cs typeface="+mn-cs"/>
            </a:endParaRPr>
          </a:p>
        </p:txBody>
      </p:sp>
      <p:cxnSp>
        <p:nvCxnSpPr>
          <p:cNvPr id="640134" name="AutoShape 134"/>
          <p:cNvCxnSpPr>
            <a:cxnSpLocks noChangeShapeType="1"/>
            <a:stCxn id="640133" idx="2"/>
            <a:endCxn id="640132" idx="6"/>
          </p:cNvCxnSpPr>
          <p:nvPr/>
        </p:nvCxnSpPr>
        <p:spPr bwMode="auto">
          <a:xfrm flipH="1">
            <a:off x="6662738" y="6384925"/>
            <a:ext cx="238125"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0135" name="AutoShape 135"/>
          <p:cNvCxnSpPr>
            <a:cxnSpLocks noChangeShapeType="1"/>
            <a:stCxn id="640090" idx="4"/>
            <a:endCxn id="640132" idx="1"/>
          </p:cNvCxnSpPr>
          <p:nvPr/>
        </p:nvCxnSpPr>
        <p:spPr bwMode="auto">
          <a:xfrm>
            <a:off x="6319838" y="6118225"/>
            <a:ext cx="119062" cy="168275"/>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0136" name="AutoShape 136"/>
          <p:cNvCxnSpPr>
            <a:cxnSpLocks noChangeShapeType="1"/>
            <a:stCxn id="640133" idx="7"/>
            <a:endCxn id="640127" idx="4"/>
          </p:cNvCxnSpPr>
          <p:nvPr/>
        </p:nvCxnSpPr>
        <p:spPr bwMode="auto">
          <a:xfrm flipV="1">
            <a:off x="7124700" y="6140450"/>
            <a:ext cx="136525" cy="14605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40137" name="Text Box 137"/>
          <p:cNvSpPr txBox="1">
            <a:spLocks noChangeArrowheads="1"/>
          </p:cNvSpPr>
          <p:nvPr/>
        </p:nvSpPr>
        <p:spPr bwMode="auto">
          <a:xfrm>
            <a:off x="6172200" y="5803900"/>
            <a:ext cx="33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1600">
                <a:latin typeface="Times New Roman" charset="0"/>
              </a:rPr>
              <a:t>A</a:t>
            </a:r>
            <a:endParaRPr lang="en-US" altLang="zh-CN" sz="1600">
              <a:latin typeface="Times New Roman" charset="0"/>
              <a:cs typeface="+mn-cs"/>
            </a:endParaRPr>
          </a:p>
        </p:txBody>
      </p:sp>
      <p:sp>
        <p:nvSpPr>
          <p:cNvPr id="640138" name="Text Box 138"/>
          <p:cNvSpPr txBox="1">
            <a:spLocks noChangeArrowheads="1"/>
          </p:cNvSpPr>
          <p:nvPr/>
        </p:nvSpPr>
        <p:spPr bwMode="auto">
          <a:xfrm>
            <a:off x="7086600" y="5835650"/>
            <a:ext cx="33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1600">
                <a:latin typeface="Times New Roman" charset="0"/>
              </a:rPr>
              <a:t>A</a:t>
            </a:r>
            <a:endParaRPr lang="en-US" altLang="zh-CN" sz="1600">
              <a:latin typeface="Times New Roman" charset="0"/>
              <a:cs typeface="+mn-cs"/>
            </a:endParaRPr>
          </a:p>
        </p:txBody>
      </p:sp>
      <p:sp>
        <p:nvSpPr>
          <p:cNvPr id="640139" name="Text Box 139"/>
          <p:cNvSpPr txBox="1">
            <a:spLocks noChangeArrowheads="1"/>
          </p:cNvSpPr>
          <p:nvPr/>
        </p:nvSpPr>
        <p:spPr bwMode="auto">
          <a:xfrm>
            <a:off x="6858000" y="5378450"/>
            <a:ext cx="33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1600">
                <a:latin typeface="Times New Roman" charset="0"/>
              </a:rPr>
              <a:t>A</a:t>
            </a:r>
            <a:endParaRPr lang="en-US" altLang="zh-CN" sz="1600">
              <a:latin typeface="Times New Roman" charset="0"/>
              <a:cs typeface="+mn-cs"/>
            </a:endParaRPr>
          </a:p>
        </p:txBody>
      </p:sp>
      <p:sp>
        <p:nvSpPr>
          <p:cNvPr id="640140" name="AutoShape 140"/>
          <p:cNvSpPr>
            <a:spLocks noChangeArrowheads="1"/>
          </p:cNvSpPr>
          <p:nvPr/>
        </p:nvSpPr>
        <p:spPr bwMode="auto">
          <a:xfrm>
            <a:off x="609600" y="4800600"/>
            <a:ext cx="1219200" cy="1752600"/>
          </a:xfrm>
          <a:prstGeom prst="roundRect">
            <a:avLst>
              <a:gd name="adj" fmla="val 16667"/>
            </a:avLst>
          </a:prstGeom>
          <a:noFill/>
          <a:ln w="28575">
            <a:solidFill>
              <a:schemeClr val="accent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solidFill>
                <a:schemeClr val="hlink"/>
              </a:solidFill>
              <a:cs typeface="+mn-cs"/>
            </a:endParaRPr>
          </a:p>
        </p:txBody>
      </p:sp>
      <p:sp>
        <p:nvSpPr>
          <p:cNvPr id="640141" name="Rectangle 141"/>
          <p:cNvSpPr>
            <a:spLocks noChangeArrowheads="1"/>
          </p:cNvSpPr>
          <p:nvPr/>
        </p:nvSpPr>
        <p:spPr bwMode="auto">
          <a:xfrm>
            <a:off x="914400" y="4648200"/>
            <a:ext cx="6159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5400">
                <a:solidFill>
                  <a:srgbClr val="CC3300"/>
                </a:solidFill>
                <a:cs typeface="+mn-cs"/>
              </a:rPr>
              <a:t>×</a:t>
            </a:r>
          </a:p>
        </p:txBody>
      </p:sp>
      <p:sp>
        <p:nvSpPr>
          <p:cNvPr id="640142" name="Rectangle 142"/>
          <p:cNvSpPr>
            <a:spLocks noChangeArrowheads="1"/>
          </p:cNvSpPr>
          <p:nvPr/>
        </p:nvSpPr>
        <p:spPr bwMode="auto">
          <a:xfrm>
            <a:off x="3200400" y="5105400"/>
            <a:ext cx="61595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altLang="zh-CN" sz="4800" b="1">
                <a:solidFill>
                  <a:srgbClr val="CC3300"/>
                </a:solidFill>
                <a:latin typeface="Arial Unicode MS" charset="0"/>
                <a:cs typeface="Arial Unicode MS" charset="0"/>
              </a:rPr>
              <a:t>√</a:t>
            </a:r>
          </a:p>
        </p:txBody>
      </p:sp>
      <p:sp>
        <p:nvSpPr>
          <p:cNvPr id="640143" name="Text Box 143"/>
          <p:cNvSpPr txBox="1">
            <a:spLocks noChangeArrowheads="1"/>
          </p:cNvSpPr>
          <p:nvPr/>
        </p:nvSpPr>
        <p:spPr bwMode="auto">
          <a:xfrm>
            <a:off x="6629400" y="2743200"/>
            <a:ext cx="1676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US" altLang="zh-CN">
                <a:solidFill>
                  <a:srgbClr val="CC3300"/>
                </a:solidFill>
              </a:rPr>
              <a:t>Cannot find the desired graph!</a:t>
            </a:r>
          </a:p>
        </p:txBody>
      </p:sp>
      <p:pic>
        <p:nvPicPr>
          <p:cNvPr id="640144" name="Picture 144" descr="png-0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27432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0547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mph" presetSubtype="2" fill="hold" nodeType="clickEffect">
                                  <p:stCondLst>
                                    <p:cond delay="0"/>
                                  </p:stCondLst>
                                  <p:childTnLst>
                                    <p:animClr clrSpc="rgb" dir="cw">
                                      <p:cBhvr>
                                        <p:cTn id="6" dur="500" fill="hold"/>
                                        <p:tgtEl>
                                          <p:spTgt spid="640049"/>
                                        </p:tgtEl>
                                        <p:attrNameLst>
                                          <p:attrName>stroke.color</p:attrName>
                                        </p:attrNameLst>
                                      </p:cBhvr>
                                      <p:to>
                                        <a:srgbClr val="FF0000"/>
                                      </p:to>
                                    </p:animClr>
                                    <p:set>
                                      <p:cBhvr>
                                        <p:cTn id="7" dur="500" fill="hold"/>
                                        <p:tgtEl>
                                          <p:spTgt spid="640049"/>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500" fill="hold"/>
                                        <p:tgtEl>
                                          <p:spTgt spid="640053"/>
                                        </p:tgtEl>
                                        <p:attrNameLst>
                                          <p:attrName>stroke.color</p:attrName>
                                        </p:attrNameLst>
                                      </p:cBhvr>
                                      <p:to>
                                        <a:srgbClr val="FF0000"/>
                                      </p:to>
                                    </p:animClr>
                                    <p:set>
                                      <p:cBhvr>
                                        <p:cTn id="10" dur="500" fill="hold"/>
                                        <p:tgtEl>
                                          <p:spTgt spid="640053"/>
                                        </p:tgtEl>
                                        <p:attrNameLst>
                                          <p:attrName>stroke.on</p:attrName>
                                        </p:attrNameLst>
                                      </p:cBhvr>
                                      <p:to>
                                        <p:strVal val="tru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00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mph" presetSubtype="2" fill="hold" nodeType="clickEffect">
                                  <p:stCondLst>
                                    <p:cond delay="0"/>
                                  </p:stCondLst>
                                  <p:childTnLst>
                                    <p:animClr clrSpc="rgb" dir="cw">
                                      <p:cBhvr>
                                        <p:cTn id="18" dur="500" fill="hold"/>
                                        <p:tgtEl>
                                          <p:spTgt spid="640082"/>
                                        </p:tgtEl>
                                        <p:attrNameLst>
                                          <p:attrName>stroke.color</p:attrName>
                                        </p:attrNameLst>
                                      </p:cBhvr>
                                      <p:to>
                                        <a:srgbClr val="FF0000"/>
                                      </p:to>
                                    </p:animClr>
                                    <p:set>
                                      <p:cBhvr>
                                        <p:cTn id="19" dur="500" fill="hold"/>
                                        <p:tgtEl>
                                          <p:spTgt spid="640082"/>
                                        </p:tgtEl>
                                        <p:attrNameLst>
                                          <p:attrName>stroke.on</p:attrName>
                                        </p:attrNameLst>
                                      </p:cBhvr>
                                      <p:to>
                                        <p:strVal val="true"/>
                                      </p:to>
                                    </p:set>
                                  </p:childTnLst>
                                </p:cTn>
                              </p:par>
                              <p:par>
                                <p:cTn id="20" presetID="7" presetClass="emph" presetSubtype="2" fill="hold" nodeType="withEffect">
                                  <p:stCondLst>
                                    <p:cond delay="0"/>
                                  </p:stCondLst>
                                  <p:childTnLst>
                                    <p:animClr clrSpc="rgb" dir="cw">
                                      <p:cBhvr>
                                        <p:cTn id="21" dur="500" fill="hold"/>
                                        <p:tgtEl>
                                          <p:spTgt spid="640081"/>
                                        </p:tgtEl>
                                        <p:attrNameLst>
                                          <p:attrName>stroke.color</p:attrName>
                                        </p:attrNameLst>
                                      </p:cBhvr>
                                      <p:to>
                                        <a:srgbClr val="FF0000"/>
                                      </p:to>
                                    </p:animClr>
                                    <p:set>
                                      <p:cBhvr>
                                        <p:cTn id="22" dur="500" fill="hold"/>
                                        <p:tgtEl>
                                          <p:spTgt spid="640081"/>
                                        </p:tgtEl>
                                        <p:attrNameLst>
                                          <p:attrName>stroke.on</p:attrName>
                                        </p:attrNameLst>
                                      </p:cBhvr>
                                      <p:to>
                                        <p:strVal val="true"/>
                                      </p:to>
                                    </p:set>
                                  </p:childTnLst>
                                </p:cTn>
                              </p:par>
                              <p:par>
                                <p:cTn id="23" presetID="7" presetClass="emph" presetSubtype="2" fill="hold" nodeType="withEffect">
                                  <p:stCondLst>
                                    <p:cond delay="0"/>
                                  </p:stCondLst>
                                  <p:childTnLst>
                                    <p:animClr clrSpc="rgb" dir="cw">
                                      <p:cBhvr>
                                        <p:cTn id="24" dur="500" fill="hold"/>
                                        <p:tgtEl>
                                          <p:spTgt spid="640070"/>
                                        </p:tgtEl>
                                        <p:attrNameLst>
                                          <p:attrName>stroke.color</p:attrName>
                                        </p:attrNameLst>
                                      </p:cBhvr>
                                      <p:to>
                                        <a:srgbClr val="FF0000"/>
                                      </p:to>
                                    </p:animClr>
                                    <p:set>
                                      <p:cBhvr>
                                        <p:cTn id="25" dur="500" fill="hold"/>
                                        <p:tgtEl>
                                          <p:spTgt spid="640070"/>
                                        </p:tgtEl>
                                        <p:attrNameLst>
                                          <p:attrName>stroke.on</p:attrName>
                                        </p:attrNameLst>
                                      </p:cBhvr>
                                      <p:to>
                                        <p:strVal val="true"/>
                                      </p:to>
                                    </p:set>
                                  </p:childTnLst>
                                </p:cTn>
                              </p:par>
                              <p:par>
                                <p:cTn id="26" presetID="7" presetClass="emph" presetSubtype="2" fill="hold" nodeType="withEffect">
                                  <p:stCondLst>
                                    <p:cond delay="0"/>
                                  </p:stCondLst>
                                  <p:childTnLst>
                                    <p:animClr clrSpc="rgb" dir="cw">
                                      <p:cBhvr>
                                        <p:cTn id="27" dur="500" fill="hold"/>
                                        <p:tgtEl>
                                          <p:spTgt spid="640080"/>
                                        </p:tgtEl>
                                        <p:attrNameLst>
                                          <p:attrName>stroke.color</p:attrName>
                                        </p:attrNameLst>
                                      </p:cBhvr>
                                      <p:to>
                                        <a:srgbClr val="FF0000"/>
                                      </p:to>
                                    </p:animClr>
                                    <p:set>
                                      <p:cBhvr>
                                        <p:cTn id="28" dur="500" fill="hold"/>
                                        <p:tgtEl>
                                          <p:spTgt spid="640080"/>
                                        </p:tgtEl>
                                        <p:attrNameLst>
                                          <p:attrName>stroke.on</p:attrName>
                                        </p:attrNameLst>
                                      </p:cBhvr>
                                      <p:to>
                                        <p:strVal val="true"/>
                                      </p:to>
                                    </p:set>
                                  </p:childTnLst>
                                </p:cTn>
                              </p:par>
                              <p:par>
                                <p:cTn id="29" presetID="7" presetClass="emph" presetSubtype="2" fill="hold" nodeType="withEffect">
                                  <p:stCondLst>
                                    <p:cond delay="0"/>
                                  </p:stCondLst>
                                  <p:childTnLst>
                                    <p:animClr clrSpc="rgb" dir="cw">
                                      <p:cBhvr>
                                        <p:cTn id="30" dur="500" fill="hold"/>
                                        <p:tgtEl>
                                          <p:spTgt spid="640073"/>
                                        </p:tgtEl>
                                        <p:attrNameLst>
                                          <p:attrName>stroke.color</p:attrName>
                                        </p:attrNameLst>
                                      </p:cBhvr>
                                      <p:to>
                                        <a:srgbClr val="FF0000"/>
                                      </p:to>
                                    </p:animClr>
                                    <p:set>
                                      <p:cBhvr>
                                        <p:cTn id="31" dur="500" fill="hold"/>
                                        <p:tgtEl>
                                          <p:spTgt spid="640073"/>
                                        </p:tgtEl>
                                        <p:attrNameLst>
                                          <p:attrName>stroke.on</p:attrName>
                                        </p:attrNameLst>
                                      </p:cBhvr>
                                      <p:to>
                                        <p:strVal val="tru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40037"/>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7" presetClass="emph" presetSubtype="2" fill="hold" nodeType="clickEffect">
                                  <p:stCondLst>
                                    <p:cond delay="0"/>
                                  </p:stCondLst>
                                  <p:childTnLst>
                                    <p:animClr clrSpc="rgb" dir="cw">
                                      <p:cBhvr>
                                        <p:cTn id="39" dur="500" fill="hold"/>
                                        <p:tgtEl>
                                          <p:spTgt spid="640097"/>
                                        </p:tgtEl>
                                        <p:attrNameLst>
                                          <p:attrName>stroke.color</p:attrName>
                                        </p:attrNameLst>
                                      </p:cBhvr>
                                      <p:to>
                                        <a:srgbClr val="FF0000"/>
                                      </p:to>
                                    </p:animClr>
                                    <p:set>
                                      <p:cBhvr>
                                        <p:cTn id="40" dur="500" fill="hold"/>
                                        <p:tgtEl>
                                          <p:spTgt spid="640097"/>
                                        </p:tgtEl>
                                        <p:attrNameLst>
                                          <p:attrName>stroke.on</p:attrName>
                                        </p:attrNameLst>
                                      </p:cBhvr>
                                      <p:to>
                                        <p:strVal val="true"/>
                                      </p:to>
                                    </p:set>
                                  </p:childTnLst>
                                </p:cTn>
                              </p:par>
                              <p:par>
                                <p:cTn id="41" presetID="7" presetClass="emph" presetSubtype="2" fill="hold" nodeType="withEffect">
                                  <p:stCondLst>
                                    <p:cond delay="0"/>
                                  </p:stCondLst>
                                  <p:childTnLst>
                                    <p:animClr clrSpc="rgb" dir="cw">
                                      <p:cBhvr>
                                        <p:cTn id="42" dur="500" fill="hold"/>
                                        <p:tgtEl>
                                          <p:spTgt spid="640109"/>
                                        </p:tgtEl>
                                        <p:attrNameLst>
                                          <p:attrName>stroke.color</p:attrName>
                                        </p:attrNameLst>
                                      </p:cBhvr>
                                      <p:to>
                                        <a:srgbClr val="FF0000"/>
                                      </p:to>
                                    </p:animClr>
                                    <p:set>
                                      <p:cBhvr>
                                        <p:cTn id="43" dur="500" fill="hold"/>
                                        <p:tgtEl>
                                          <p:spTgt spid="640109"/>
                                        </p:tgtEl>
                                        <p:attrNameLst>
                                          <p:attrName>stroke.on</p:attrName>
                                        </p:attrNameLst>
                                      </p:cBhvr>
                                      <p:to>
                                        <p:strVal val="true"/>
                                      </p:to>
                                    </p:set>
                                  </p:childTnLst>
                                </p:cTn>
                              </p:par>
                              <p:par>
                                <p:cTn id="44" presetID="7" presetClass="emph" presetSubtype="2" fill="hold" nodeType="withEffect">
                                  <p:stCondLst>
                                    <p:cond delay="0"/>
                                  </p:stCondLst>
                                  <p:childTnLst>
                                    <p:animClr clrSpc="rgb" dir="cw">
                                      <p:cBhvr>
                                        <p:cTn id="45" dur="500" fill="hold"/>
                                        <p:tgtEl>
                                          <p:spTgt spid="640108"/>
                                        </p:tgtEl>
                                        <p:attrNameLst>
                                          <p:attrName>stroke.color</p:attrName>
                                        </p:attrNameLst>
                                      </p:cBhvr>
                                      <p:to>
                                        <a:srgbClr val="FF0000"/>
                                      </p:to>
                                    </p:animClr>
                                    <p:set>
                                      <p:cBhvr>
                                        <p:cTn id="46" dur="500" fill="hold"/>
                                        <p:tgtEl>
                                          <p:spTgt spid="640108"/>
                                        </p:tgtEl>
                                        <p:attrNameLst>
                                          <p:attrName>stroke.on</p:attrName>
                                        </p:attrNameLst>
                                      </p:cBhvr>
                                      <p:to>
                                        <p:strVal val="true"/>
                                      </p:to>
                                    </p:set>
                                  </p:childTnLst>
                                </p:cTn>
                              </p:par>
                              <p:par>
                                <p:cTn id="47" presetID="7" presetClass="emph" presetSubtype="2" fill="hold" nodeType="withEffect">
                                  <p:stCondLst>
                                    <p:cond delay="0"/>
                                  </p:stCondLst>
                                  <p:childTnLst>
                                    <p:animClr clrSpc="rgb" dir="cw">
                                      <p:cBhvr>
                                        <p:cTn id="48" dur="500" fill="hold"/>
                                        <p:tgtEl>
                                          <p:spTgt spid="640107"/>
                                        </p:tgtEl>
                                        <p:attrNameLst>
                                          <p:attrName>stroke.color</p:attrName>
                                        </p:attrNameLst>
                                      </p:cBhvr>
                                      <p:to>
                                        <a:srgbClr val="FF0000"/>
                                      </p:to>
                                    </p:animClr>
                                    <p:set>
                                      <p:cBhvr>
                                        <p:cTn id="49" dur="500" fill="hold"/>
                                        <p:tgtEl>
                                          <p:spTgt spid="640107"/>
                                        </p:tgtEl>
                                        <p:attrNameLst>
                                          <p:attrName>stroke.on</p:attrName>
                                        </p:attrNameLst>
                                      </p:cBhvr>
                                      <p:to>
                                        <p:strVal val="true"/>
                                      </p:to>
                                    </p:set>
                                  </p:childTnLst>
                                </p:cTn>
                              </p:par>
                              <p:par>
                                <p:cTn id="50" presetID="7" presetClass="emph" presetSubtype="2" fill="hold" nodeType="withEffect">
                                  <p:stCondLst>
                                    <p:cond delay="0"/>
                                  </p:stCondLst>
                                  <p:childTnLst>
                                    <p:animClr clrSpc="rgb" dir="cw">
                                      <p:cBhvr>
                                        <p:cTn id="51" dur="500" fill="hold"/>
                                        <p:tgtEl>
                                          <p:spTgt spid="640100"/>
                                        </p:tgtEl>
                                        <p:attrNameLst>
                                          <p:attrName>stroke.color</p:attrName>
                                        </p:attrNameLst>
                                      </p:cBhvr>
                                      <p:to>
                                        <a:srgbClr val="FF0000"/>
                                      </p:to>
                                    </p:animClr>
                                    <p:set>
                                      <p:cBhvr>
                                        <p:cTn id="52" dur="500" fill="hold"/>
                                        <p:tgtEl>
                                          <p:spTgt spid="640100"/>
                                        </p:tgtEl>
                                        <p:attrNameLst>
                                          <p:attrName>stroke.on</p:attrName>
                                        </p:attrNameLst>
                                      </p:cBhvr>
                                      <p:to>
                                        <p:strVal val="true"/>
                                      </p:to>
                                    </p:set>
                                  </p:childTnLst>
                                </p:cTn>
                              </p:par>
                              <p:par>
                                <p:cTn id="53" presetID="7" presetClass="emph" presetSubtype="2" fill="hold" nodeType="withEffect">
                                  <p:stCondLst>
                                    <p:cond delay="0"/>
                                  </p:stCondLst>
                                  <p:childTnLst>
                                    <p:animClr clrSpc="rgb" dir="cw">
                                      <p:cBhvr>
                                        <p:cTn id="54" dur="500" fill="hold"/>
                                        <p:tgtEl>
                                          <p:spTgt spid="640099"/>
                                        </p:tgtEl>
                                        <p:attrNameLst>
                                          <p:attrName>stroke.color</p:attrName>
                                        </p:attrNameLst>
                                      </p:cBhvr>
                                      <p:to>
                                        <a:srgbClr val="FF0000"/>
                                      </p:to>
                                    </p:animClr>
                                    <p:set>
                                      <p:cBhvr>
                                        <p:cTn id="55" dur="500" fill="hold"/>
                                        <p:tgtEl>
                                          <p:spTgt spid="640099"/>
                                        </p:tgtEl>
                                        <p:attrNameLst>
                                          <p:attrName>stroke.on</p:attrName>
                                        </p:attrNameLst>
                                      </p:cBhvr>
                                      <p:to>
                                        <p:strVal val="tru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640036"/>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40140"/>
                                        </p:tgtEl>
                                        <p:attrNameLst>
                                          <p:attrName>style.visibility</p:attrName>
                                        </p:attrNameLst>
                                      </p:cBhvr>
                                      <p:to>
                                        <p:strVal val="visible"/>
                                      </p:to>
                                    </p:set>
                                    <p:animEffect transition="in" filter="blinds(horizontal)">
                                      <p:cBhvr>
                                        <p:cTn id="64" dur="500"/>
                                        <p:tgtEl>
                                          <p:spTgt spid="64014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640141"/>
                                        </p:tgtEl>
                                        <p:attrNameLst>
                                          <p:attrName>style.visibility</p:attrName>
                                        </p:attrNameLst>
                                      </p:cBhvr>
                                      <p:to>
                                        <p:strVal val="visible"/>
                                      </p:to>
                                    </p:set>
                                    <p:animEffect transition="in" filter="blinds(horizontal)">
                                      <p:cBhvr>
                                        <p:cTn id="69" dur="500"/>
                                        <p:tgtEl>
                                          <p:spTgt spid="640141"/>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640142"/>
                                        </p:tgtEl>
                                        <p:attrNameLst>
                                          <p:attrName>style.visibility</p:attrName>
                                        </p:attrNameLst>
                                      </p:cBhvr>
                                      <p:to>
                                        <p:strVal val="visible"/>
                                      </p:to>
                                    </p:set>
                                    <p:animEffect transition="in" filter="blinds(horizontal)">
                                      <p:cBhvr>
                                        <p:cTn id="74" dur="500"/>
                                        <p:tgtEl>
                                          <p:spTgt spid="640142"/>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640143"/>
                                        </p:tgtEl>
                                        <p:attrNameLst>
                                          <p:attrName>style.visibility</p:attrName>
                                        </p:attrNameLst>
                                      </p:cBhvr>
                                      <p:to>
                                        <p:strVal val="visible"/>
                                      </p:to>
                                    </p:set>
                                    <p:anim calcmode="lin" valueType="num">
                                      <p:cBhvr additive="base">
                                        <p:cTn id="79" dur="500" fill="hold"/>
                                        <p:tgtEl>
                                          <p:spTgt spid="640143"/>
                                        </p:tgtEl>
                                        <p:attrNameLst>
                                          <p:attrName>ppt_x</p:attrName>
                                        </p:attrNameLst>
                                      </p:cBhvr>
                                      <p:tavLst>
                                        <p:tav tm="0">
                                          <p:val>
                                            <p:strVal val="1+#ppt_w/2"/>
                                          </p:val>
                                        </p:tav>
                                        <p:tav tm="100000">
                                          <p:val>
                                            <p:strVal val="#ppt_x"/>
                                          </p:val>
                                        </p:tav>
                                      </p:tavLst>
                                    </p:anim>
                                    <p:anim calcmode="lin" valueType="num">
                                      <p:cBhvr additive="base">
                                        <p:cTn id="80" dur="500" fill="hold"/>
                                        <p:tgtEl>
                                          <p:spTgt spid="640143"/>
                                        </p:tgtEl>
                                        <p:attrNameLst>
                                          <p:attrName>ppt_y</p:attrName>
                                        </p:attrNameLst>
                                      </p:cBhvr>
                                      <p:tavLst>
                                        <p:tav tm="0">
                                          <p:val>
                                            <p:strVal val="#ppt_y"/>
                                          </p:val>
                                        </p:tav>
                                        <p:tav tm="100000">
                                          <p:val>
                                            <p:strVal val="#ppt_y"/>
                                          </p:val>
                                        </p:tav>
                                      </p:tavLst>
                                    </p:anim>
                                  </p:childTnLst>
                                </p:cTn>
                              </p:par>
                              <p:par>
                                <p:cTn id="81" presetID="2" presetClass="entr" presetSubtype="2" fill="hold" nodeType="withEffect">
                                  <p:stCondLst>
                                    <p:cond delay="0"/>
                                  </p:stCondLst>
                                  <p:childTnLst>
                                    <p:set>
                                      <p:cBhvr>
                                        <p:cTn id="82" dur="1" fill="hold">
                                          <p:stCondLst>
                                            <p:cond delay="0"/>
                                          </p:stCondLst>
                                        </p:cTn>
                                        <p:tgtEl>
                                          <p:spTgt spid="640144"/>
                                        </p:tgtEl>
                                        <p:attrNameLst>
                                          <p:attrName>style.visibility</p:attrName>
                                        </p:attrNameLst>
                                      </p:cBhvr>
                                      <p:to>
                                        <p:strVal val="visible"/>
                                      </p:to>
                                    </p:set>
                                    <p:anim calcmode="lin" valueType="num">
                                      <p:cBhvr additive="base">
                                        <p:cTn id="83" dur="500" fill="hold"/>
                                        <p:tgtEl>
                                          <p:spTgt spid="640144"/>
                                        </p:tgtEl>
                                        <p:attrNameLst>
                                          <p:attrName>ppt_x</p:attrName>
                                        </p:attrNameLst>
                                      </p:cBhvr>
                                      <p:tavLst>
                                        <p:tav tm="0">
                                          <p:val>
                                            <p:strVal val="1+#ppt_w/2"/>
                                          </p:val>
                                        </p:tav>
                                        <p:tav tm="100000">
                                          <p:val>
                                            <p:strVal val="#ppt_x"/>
                                          </p:val>
                                        </p:tav>
                                      </p:tavLst>
                                    </p:anim>
                                    <p:anim calcmode="lin" valueType="num">
                                      <p:cBhvr additive="base">
                                        <p:cTn id="84" dur="500" fill="hold"/>
                                        <p:tgtEl>
                                          <p:spTgt spid="6401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36" grpId="0"/>
      <p:bldP spid="640037" grpId="0"/>
      <p:bldP spid="640038" grpId="0"/>
      <p:bldP spid="640140" grpId="0" animBg="1"/>
      <p:bldP spid="640141" grpId="0"/>
      <p:bldP spid="640142" grpId="0"/>
      <p:bldP spid="64014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latin typeface="Candara"/>
                <a:ea typeface="宋体" charset="0"/>
                <a:cs typeface="Candara"/>
              </a:rPr>
              <a:t>Graph </a:t>
            </a:r>
            <a:r>
              <a:rPr lang="en-US" altLang="zh-CN" dirty="0">
                <a:latin typeface="Candara"/>
                <a:ea typeface="宋体" charset="0"/>
                <a:cs typeface="Candara"/>
              </a:rPr>
              <a:t>s</a:t>
            </a:r>
            <a:r>
              <a:rPr lang="en-US" altLang="zh-CN" dirty="0" smtClean="0">
                <a:latin typeface="Candara"/>
                <a:ea typeface="宋体" charset="0"/>
                <a:cs typeface="Candara"/>
              </a:rPr>
              <a:t>imilarity </a:t>
            </a:r>
            <a:r>
              <a:rPr lang="en-US" altLang="zh-CN" dirty="0">
                <a:latin typeface="Candara"/>
                <a:ea typeface="宋体" charset="0"/>
                <a:cs typeface="Candara"/>
              </a:rPr>
              <a:t>s</a:t>
            </a:r>
            <a:r>
              <a:rPr lang="en-US" altLang="zh-CN" dirty="0" smtClean="0">
                <a:latin typeface="Candara"/>
                <a:ea typeface="宋体" charset="0"/>
                <a:cs typeface="Candara"/>
              </a:rPr>
              <a:t>earch</a:t>
            </a:r>
            <a:r>
              <a:rPr lang="en-US" altLang="zh-CN" dirty="0">
                <a:latin typeface="Candara"/>
                <a:ea typeface="宋体" charset="0"/>
                <a:cs typeface="Candara"/>
              </a:rPr>
              <a:t/>
            </a:r>
            <a:br>
              <a:rPr lang="en-US" altLang="zh-CN" dirty="0">
                <a:latin typeface="Candara"/>
                <a:ea typeface="宋体" charset="0"/>
                <a:cs typeface="Candara"/>
              </a:rPr>
            </a:br>
            <a:r>
              <a:rPr lang="en-US" altLang="zh-CN" sz="2200" dirty="0" smtClean="0">
                <a:latin typeface="Candara"/>
                <a:ea typeface="宋体" charset="0"/>
                <a:cs typeface="Candara"/>
              </a:rPr>
              <a:t>Zhu</a:t>
            </a:r>
            <a:r>
              <a:rPr lang="zh-CN" altLang="en-US" sz="2200" dirty="0" smtClean="0">
                <a:latin typeface="Candara"/>
                <a:ea typeface="宋体" charset="0"/>
                <a:cs typeface="Candara"/>
              </a:rPr>
              <a:t> </a:t>
            </a:r>
            <a:r>
              <a:rPr lang="en-US" altLang="zh-CN" sz="2200" dirty="0" smtClean="0">
                <a:latin typeface="Candara"/>
                <a:ea typeface="宋体" charset="0"/>
                <a:cs typeface="Candara"/>
              </a:rPr>
              <a:t>et</a:t>
            </a:r>
            <a:r>
              <a:rPr lang="zh-CN" altLang="en-US" sz="2200" dirty="0" smtClean="0">
                <a:latin typeface="Candara"/>
                <a:ea typeface="宋体" charset="0"/>
                <a:cs typeface="Candara"/>
              </a:rPr>
              <a:t> </a:t>
            </a:r>
            <a:r>
              <a:rPr lang="en-US" altLang="zh-CN" sz="2200" dirty="0" smtClean="0">
                <a:latin typeface="Candara"/>
                <a:ea typeface="宋体" charset="0"/>
                <a:cs typeface="Candara"/>
              </a:rPr>
              <a:t>al.</a:t>
            </a:r>
            <a:r>
              <a:rPr lang="zh-CN" altLang="en-US" sz="2200" dirty="0" smtClean="0">
                <a:latin typeface="Candara"/>
                <a:ea typeface="宋体" charset="0"/>
                <a:cs typeface="Candara"/>
              </a:rPr>
              <a:t> </a:t>
            </a:r>
            <a:r>
              <a:rPr lang="en-US" altLang="zh-CN" sz="2200" dirty="0" smtClean="0">
                <a:latin typeface="Candara"/>
                <a:ea typeface="宋体" charset="0"/>
                <a:cs typeface="Candara"/>
              </a:rPr>
              <a:t>EDBT’12</a:t>
            </a:r>
            <a:endParaRPr lang="zh-CN" altLang="en-US" sz="2200" dirty="0"/>
          </a:p>
        </p:txBody>
      </p:sp>
      <p:sp>
        <p:nvSpPr>
          <p:cNvPr id="3" name="内容占位符 2"/>
          <p:cNvSpPr>
            <a:spLocks noGrp="1"/>
          </p:cNvSpPr>
          <p:nvPr>
            <p:ph idx="1"/>
          </p:nvPr>
        </p:nvSpPr>
        <p:spPr/>
        <p:txBody>
          <a:bodyPr/>
          <a:lstStyle/>
          <a:p>
            <a:pPr lvl="0">
              <a:defRPr/>
            </a:pPr>
            <a:r>
              <a:rPr lang="en-US" altLang="zh-CN" sz="2400" dirty="0" smtClean="0"/>
              <a:t>Find the top-k similar graphs in </a:t>
            </a:r>
            <a:r>
              <a:rPr lang="en-US" altLang="zh-CN" sz="2400" i="1" dirty="0" smtClean="0">
                <a:latin typeface="Times New Roman" pitchFamily="18" charset="0"/>
              </a:rPr>
              <a:t>D</a:t>
            </a:r>
            <a:r>
              <a:rPr lang="en-US" altLang="zh-CN" sz="2400" dirty="0" smtClean="0"/>
              <a:t> for </a:t>
            </a:r>
            <a:r>
              <a:rPr lang="en-US" altLang="zh-CN" sz="2400" i="1" dirty="0" smtClean="0">
                <a:latin typeface="Times New Roman" pitchFamily="18" charset="0"/>
              </a:rPr>
              <a:t>q?</a:t>
            </a:r>
          </a:p>
          <a:p>
            <a:r>
              <a:rPr lang="en-US" altLang="zh-CN" sz="2400" dirty="0" smtClean="0"/>
              <a:t>Graph distance </a:t>
            </a:r>
            <a:r>
              <a:rPr lang="en-US" altLang="zh-CN" sz="2400" i="1" dirty="0" smtClean="0">
                <a:solidFill>
                  <a:srgbClr val="CC0000"/>
                </a:solidFill>
                <a:latin typeface="Times New Roman" pitchFamily="18" charset="0"/>
              </a:rPr>
              <a:t>dist</a:t>
            </a:r>
            <a:r>
              <a:rPr lang="en-US" altLang="zh-CN" sz="2400" dirty="0" smtClean="0">
                <a:solidFill>
                  <a:srgbClr val="CC0000"/>
                </a:solidFill>
                <a:latin typeface="Times New Roman" pitchFamily="18" charset="0"/>
              </a:rPr>
              <a:t>(</a:t>
            </a:r>
            <a:r>
              <a:rPr lang="en-US" altLang="zh-CN" sz="2400" i="1" dirty="0" smtClean="0">
                <a:solidFill>
                  <a:srgbClr val="CC0000"/>
                </a:solidFill>
                <a:latin typeface="Times New Roman" pitchFamily="18" charset="0"/>
              </a:rPr>
              <a:t>q</a:t>
            </a:r>
            <a:r>
              <a:rPr lang="en-US" altLang="zh-CN" sz="2400" dirty="0" smtClean="0">
                <a:solidFill>
                  <a:srgbClr val="CC0000"/>
                </a:solidFill>
                <a:latin typeface="Times New Roman" pitchFamily="18" charset="0"/>
              </a:rPr>
              <a:t>, </a:t>
            </a:r>
            <a:r>
              <a:rPr lang="en-US" altLang="zh-CN" sz="2400" i="1" dirty="0" smtClean="0">
                <a:solidFill>
                  <a:srgbClr val="CC0000"/>
                </a:solidFill>
                <a:latin typeface="Times New Roman" pitchFamily="18" charset="0"/>
              </a:rPr>
              <a:t>g</a:t>
            </a:r>
            <a:r>
              <a:rPr lang="en-US" altLang="zh-CN" sz="2400" dirty="0" smtClean="0">
                <a:solidFill>
                  <a:srgbClr val="CC0000"/>
                </a:solidFill>
                <a:latin typeface="Times New Roman" pitchFamily="18" charset="0"/>
              </a:rPr>
              <a:t>) = |</a:t>
            </a:r>
            <a:r>
              <a:rPr lang="en-US" altLang="zh-CN" sz="2400" i="1" dirty="0" smtClean="0">
                <a:solidFill>
                  <a:srgbClr val="CC0000"/>
                </a:solidFill>
                <a:latin typeface="Times New Roman" pitchFamily="18" charset="0"/>
              </a:rPr>
              <a:t>E</a:t>
            </a:r>
            <a:r>
              <a:rPr lang="en-US" altLang="zh-CN" sz="2400" dirty="0" smtClean="0">
                <a:solidFill>
                  <a:srgbClr val="CC0000"/>
                </a:solidFill>
                <a:latin typeface="Times New Roman" pitchFamily="18" charset="0"/>
              </a:rPr>
              <a:t>(</a:t>
            </a:r>
            <a:r>
              <a:rPr lang="en-US" altLang="zh-CN" sz="2400" i="1" dirty="0" smtClean="0">
                <a:solidFill>
                  <a:srgbClr val="CC0000"/>
                </a:solidFill>
                <a:latin typeface="Times New Roman" pitchFamily="18" charset="0"/>
              </a:rPr>
              <a:t>q</a:t>
            </a:r>
            <a:r>
              <a:rPr lang="en-US" altLang="zh-CN" sz="2400" dirty="0" smtClean="0">
                <a:solidFill>
                  <a:srgbClr val="CC0000"/>
                </a:solidFill>
                <a:latin typeface="Times New Roman" pitchFamily="18" charset="0"/>
              </a:rPr>
              <a:t>)| + |</a:t>
            </a:r>
            <a:r>
              <a:rPr lang="en-US" altLang="zh-CN" sz="2400" i="1" dirty="0" smtClean="0">
                <a:solidFill>
                  <a:srgbClr val="CC0000"/>
                </a:solidFill>
                <a:latin typeface="Times New Roman" pitchFamily="18" charset="0"/>
              </a:rPr>
              <a:t>E</a:t>
            </a:r>
            <a:r>
              <a:rPr lang="en-US" altLang="zh-CN" sz="2400" dirty="0" smtClean="0">
                <a:solidFill>
                  <a:srgbClr val="CC0000"/>
                </a:solidFill>
                <a:latin typeface="Times New Roman" pitchFamily="18" charset="0"/>
              </a:rPr>
              <a:t>(</a:t>
            </a:r>
            <a:r>
              <a:rPr lang="en-US" altLang="zh-CN" sz="2400" i="1" dirty="0" smtClean="0">
                <a:solidFill>
                  <a:srgbClr val="CC0000"/>
                </a:solidFill>
                <a:latin typeface="Times New Roman" pitchFamily="18" charset="0"/>
              </a:rPr>
              <a:t>g</a:t>
            </a:r>
            <a:r>
              <a:rPr lang="en-US" altLang="zh-CN" sz="2400" dirty="0" smtClean="0">
                <a:solidFill>
                  <a:srgbClr val="CC0000"/>
                </a:solidFill>
                <a:latin typeface="Times New Roman" pitchFamily="18" charset="0"/>
              </a:rPr>
              <a:t>)| − 2×|</a:t>
            </a:r>
            <a:r>
              <a:rPr lang="en-US" altLang="zh-CN" sz="2400" i="1" dirty="0" smtClean="0">
                <a:solidFill>
                  <a:srgbClr val="CC0000"/>
                </a:solidFill>
                <a:latin typeface="Times New Roman" pitchFamily="18" charset="0"/>
              </a:rPr>
              <a:t>E</a:t>
            </a:r>
            <a:r>
              <a:rPr lang="en-US" altLang="zh-CN" sz="2400" dirty="0" smtClean="0">
                <a:solidFill>
                  <a:srgbClr val="CC0000"/>
                </a:solidFill>
                <a:latin typeface="Times New Roman" pitchFamily="18" charset="0"/>
              </a:rPr>
              <a:t>(</a:t>
            </a:r>
            <a:r>
              <a:rPr lang="en-US" altLang="zh-CN" sz="2400" i="1" dirty="0" err="1" smtClean="0">
                <a:solidFill>
                  <a:srgbClr val="CC0000"/>
                </a:solidFill>
                <a:latin typeface="Times New Roman" pitchFamily="18" charset="0"/>
              </a:rPr>
              <a:t>mcs</a:t>
            </a:r>
            <a:r>
              <a:rPr lang="en-US" altLang="zh-CN" sz="2400" dirty="0" smtClean="0">
                <a:solidFill>
                  <a:srgbClr val="CC0000"/>
                </a:solidFill>
                <a:latin typeface="Times New Roman" pitchFamily="18" charset="0"/>
              </a:rPr>
              <a:t>(</a:t>
            </a:r>
            <a:r>
              <a:rPr lang="en-US" altLang="zh-CN" sz="2400" i="1" dirty="0" smtClean="0">
                <a:solidFill>
                  <a:srgbClr val="CC0000"/>
                </a:solidFill>
                <a:latin typeface="Times New Roman" pitchFamily="18" charset="0"/>
              </a:rPr>
              <a:t>q</a:t>
            </a:r>
            <a:r>
              <a:rPr lang="en-US" altLang="zh-CN" sz="2400" dirty="0" smtClean="0">
                <a:solidFill>
                  <a:srgbClr val="CC0000"/>
                </a:solidFill>
                <a:latin typeface="Times New Roman" pitchFamily="18" charset="0"/>
              </a:rPr>
              <a:t>, </a:t>
            </a:r>
            <a:r>
              <a:rPr lang="en-US" altLang="zh-CN" sz="2400" i="1" dirty="0" smtClean="0">
                <a:solidFill>
                  <a:srgbClr val="CC0000"/>
                </a:solidFill>
                <a:latin typeface="Times New Roman" pitchFamily="18" charset="0"/>
              </a:rPr>
              <a:t>g</a:t>
            </a:r>
            <a:r>
              <a:rPr lang="en-US" altLang="zh-CN" sz="2400" dirty="0" smtClean="0">
                <a:solidFill>
                  <a:srgbClr val="CC0000"/>
                </a:solidFill>
                <a:latin typeface="Times New Roman" pitchFamily="18" charset="0"/>
              </a:rPr>
              <a:t>))|</a:t>
            </a:r>
          </a:p>
          <a:p>
            <a:pPr lvl="0">
              <a:defRPr/>
            </a:pPr>
            <a:endParaRPr lang="en-US" altLang="zh-CN" i="1" dirty="0" smtClean="0">
              <a:latin typeface="Times New Roman" pitchFamily="18" charset="0"/>
            </a:endParaRPr>
          </a:p>
        </p:txBody>
      </p:sp>
      <p:grpSp>
        <p:nvGrpSpPr>
          <p:cNvPr id="271" name="Group 4"/>
          <p:cNvGrpSpPr>
            <a:grpSpLocks/>
          </p:cNvGrpSpPr>
          <p:nvPr/>
        </p:nvGrpSpPr>
        <p:grpSpPr bwMode="auto">
          <a:xfrm>
            <a:off x="2895600" y="2714620"/>
            <a:ext cx="2800350" cy="1001712"/>
            <a:chOff x="0" y="0"/>
            <a:chExt cx="1764" cy="631"/>
          </a:xfrm>
        </p:grpSpPr>
        <p:grpSp>
          <p:nvGrpSpPr>
            <p:cNvPr id="272" name="Group 5"/>
            <p:cNvGrpSpPr>
              <a:grpSpLocks/>
            </p:cNvGrpSpPr>
            <p:nvPr/>
          </p:nvGrpSpPr>
          <p:grpSpPr bwMode="auto">
            <a:xfrm>
              <a:off x="0" y="419"/>
              <a:ext cx="201" cy="211"/>
              <a:chOff x="0" y="0"/>
              <a:chExt cx="234" cy="236"/>
            </a:xfrm>
          </p:grpSpPr>
          <p:sp>
            <p:nvSpPr>
              <p:cNvPr id="299" name="Oval 6"/>
              <p:cNvSpPr>
                <a:spLocks noChangeArrowheads="1"/>
              </p:cNvSpPr>
              <p:nvPr/>
            </p:nvSpPr>
            <p:spPr bwMode="auto">
              <a:xfrm>
                <a:off x="20" y="6"/>
                <a:ext cx="192" cy="192"/>
              </a:xfrm>
              <a:prstGeom prst="ellipse">
                <a:avLst/>
              </a:prstGeom>
              <a:noFill/>
              <a:ln w="9525">
                <a:solidFill>
                  <a:schemeClr val="tx1"/>
                </a:solidFill>
                <a:round/>
                <a:headEnd/>
                <a:tailEnd/>
              </a:ln>
            </p:spPr>
            <p:txBody>
              <a:bodyPr wrap="none" anchor="ctr"/>
              <a:lstStyle/>
              <a:p>
                <a:endParaRPr lang="zh-CN" altLang="en-US"/>
              </a:p>
            </p:txBody>
          </p:sp>
          <p:sp>
            <p:nvSpPr>
              <p:cNvPr id="300" name="Text Box 7"/>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C</a:t>
                </a:r>
              </a:p>
            </p:txBody>
          </p:sp>
        </p:grpSp>
        <p:grpSp>
          <p:nvGrpSpPr>
            <p:cNvPr id="273" name="Group 8"/>
            <p:cNvGrpSpPr>
              <a:grpSpLocks/>
            </p:cNvGrpSpPr>
            <p:nvPr/>
          </p:nvGrpSpPr>
          <p:grpSpPr bwMode="auto">
            <a:xfrm>
              <a:off x="389" y="419"/>
              <a:ext cx="201" cy="211"/>
              <a:chOff x="0" y="0"/>
              <a:chExt cx="234" cy="236"/>
            </a:xfrm>
          </p:grpSpPr>
          <p:sp>
            <p:nvSpPr>
              <p:cNvPr id="297" name="Oval 9"/>
              <p:cNvSpPr>
                <a:spLocks noChangeArrowheads="1"/>
              </p:cNvSpPr>
              <p:nvPr/>
            </p:nvSpPr>
            <p:spPr bwMode="auto">
              <a:xfrm>
                <a:off x="12" y="6"/>
                <a:ext cx="192" cy="192"/>
              </a:xfrm>
              <a:prstGeom prst="ellipse">
                <a:avLst/>
              </a:prstGeom>
              <a:noFill/>
              <a:ln w="9525">
                <a:solidFill>
                  <a:schemeClr val="tx1"/>
                </a:solidFill>
                <a:round/>
                <a:headEnd/>
                <a:tailEnd/>
              </a:ln>
            </p:spPr>
            <p:txBody>
              <a:bodyPr wrap="none" anchor="ctr"/>
              <a:lstStyle/>
              <a:p>
                <a:endParaRPr lang="zh-CN" altLang="en-US"/>
              </a:p>
            </p:txBody>
          </p:sp>
          <p:sp>
            <p:nvSpPr>
              <p:cNvPr id="298" name="Text Box 10"/>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B</a:t>
                </a:r>
              </a:p>
            </p:txBody>
          </p:sp>
        </p:grpSp>
        <p:grpSp>
          <p:nvGrpSpPr>
            <p:cNvPr id="274" name="Group 11"/>
            <p:cNvGrpSpPr>
              <a:grpSpLocks/>
            </p:cNvGrpSpPr>
            <p:nvPr/>
          </p:nvGrpSpPr>
          <p:grpSpPr bwMode="auto">
            <a:xfrm>
              <a:off x="778" y="419"/>
              <a:ext cx="208" cy="211"/>
              <a:chOff x="0" y="0"/>
              <a:chExt cx="242" cy="236"/>
            </a:xfrm>
          </p:grpSpPr>
          <p:sp>
            <p:nvSpPr>
              <p:cNvPr id="295" name="Oval 12"/>
              <p:cNvSpPr>
                <a:spLocks noChangeArrowheads="1"/>
              </p:cNvSpPr>
              <p:nvPr/>
            </p:nvSpPr>
            <p:spPr bwMode="auto">
              <a:xfrm>
                <a:off x="12" y="6"/>
                <a:ext cx="192" cy="192"/>
              </a:xfrm>
              <a:prstGeom prst="ellipse">
                <a:avLst/>
              </a:prstGeom>
              <a:noFill/>
              <a:ln w="9525">
                <a:solidFill>
                  <a:schemeClr val="tx1"/>
                </a:solidFill>
                <a:round/>
                <a:headEnd/>
                <a:tailEnd/>
              </a:ln>
            </p:spPr>
            <p:txBody>
              <a:bodyPr wrap="none" anchor="ctr"/>
              <a:lstStyle/>
              <a:p>
                <a:endParaRPr lang="zh-CN" altLang="en-US"/>
              </a:p>
            </p:txBody>
          </p:sp>
          <p:sp>
            <p:nvSpPr>
              <p:cNvPr id="296" name="Text Box 13"/>
              <p:cNvSpPr txBox="1">
                <a:spLocks noChangeArrowheads="1"/>
              </p:cNvSpPr>
              <p:nvPr/>
            </p:nvSpPr>
            <p:spPr bwMode="auto">
              <a:xfrm>
                <a:off x="0" y="0"/>
                <a:ext cx="242" cy="236"/>
              </a:xfrm>
              <a:prstGeom prst="rect">
                <a:avLst/>
              </a:prstGeom>
              <a:noFill/>
              <a:ln w="9525">
                <a:noFill/>
                <a:miter lim="800000"/>
                <a:headEnd/>
                <a:tailEnd/>
              </a:ln>
            </p:spPr>
            <p:txBody>
              <a:bodyPr wrap="none">
                <a:spAutoFit/>
              </a:bodyPr>
              <a:lstStyle/>
              <a:p>
                <a:r>
                  <a:rPr lang="en-US" altLang="zh-CN" sz="1600">
                    <a:latin typeface="Times New Roman" pitchFamily="18" charset="0"/>
                  </a:rPr>
                  <a:t>A</a:t>
                </a:r>
              </a:p>
            </p:txBody>
          </p:sp>
        </p:grpSp>
        <p:grpSp>
          <p:nvGrpSpPr>
            <p:cNvPr id="275" name="Group 14"/>
            <p:cNvGrpSpPr>
              <a:grpSpLocks/>
            </p:cNvGrpSpPr>
            <p:nvPr/>
          </p:nvGrpSpPr>
          <p:grpSpPr bwMode="auto">
            <a:xfrm>
              <a:off x="1563" y="419"/>
              <a:ext cx="201" cy="211"/>
              <a:chOff x="0" y="0"/>
              <a:chExt cx="234" cy="236"/>
            </a:xfrm>
          </p:grpSpPr>
          <p:sp>
            <p:nvSpPr>
              <p:cNvPr id="293" name="Oval 15"/>
              <p:cNvSpPr>
                <a:spLocks noChangeArrowheads="1"/>
              </p:cNvSpPr>
              <p:nvPr/>
            </p:nvSpPr>
            <p:spPr bwMode="auto">
              <a:xfrm>
                <a:off x="20" y="6"/>
                <a:ext cx="192" cy="192"/>
              </a:xfrm>
              <a:prstGeom prst="ellipse">
                <a:avLst/>
              </a:prstGeom>
              <a:noFill/>
              <a:ln w="9525">
                <a:solidFill>
                  <a:schemeClr val="tx1"/>
                </a:solidFill>
                <a:round/>
                <a:headEnd/>
                <a:tailEnd/>
              </a:ln>
            </p:spPr>
            <p:txBody>
              <a:bodyPr wrap="none" anchor="ctr"/>
              <a:lstStyle/>
              <a:p>
                <a:endParaRPr lang="zh-CN" altLang="en-US"/>
              </a:p>
            </p:txBody>
          </p:sp>
          <p:sp>
            <p:nvSpPr>
              <p:cNvPr id="294" name="Text Box 16"/>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C</a:t>
                </a:r>
              </a:p>
            </p:txBody>
          </p:sp>
        </p:grpSp>
        <p:grpSp>
          <p:nvGrpSpPr>
            <p:cNvPr id="276" name="Group 17"/>
            <p:cNvGrpSpPr>
              <a:grpSpLocks/>
            </p:cNvGrpSpPr>
            <p:nvPr/>
          </p:nvGrpSpPr>
          <p:grpSpPr bwMode="auto">
            <a:xfrm>
              <a:off x="1174" y="419"/>
              <a:ext cx="201" cy="211"/>
              <a:chOff x="0" y="0"/>
              <a:chExt cx="234" cy="236"/>
            </a:xfrm>
          </p:grpSpPr>
          <p:sp>
            <p:nvSpPr>
              <p:cNvPr id="291" name="Oval 18"/>
              <p:cNvSpPr>
                <a:spLocks noChangeArrowheads="1"/>
              </p:cNvSpPr>
              <p:nvPr/>
            </p:nvSpPr>
            <p:spPr bwMode="auto">
              <a:xfrm>
                <a:off x="20" y="6"/>
                <a:ext cx="192" cy="192"/>
              </a:xfrm>
              <a:prstGeom prst="ellipse">
                <a:avLst/>
              </a:prstGeom>
              <a:noFill/>
              <a:ln w="9525">
                <a:solidFill>
                  <a:schemeClr val="tx1"/>
                </a:solidFill>
                <a:round/>
                <a:headEnd/>
                <a:tailEnd/>
              </a:ln>
            </p:spPr>
            <p:txBody>
              <a:bodyPr wrap="none" anchor="ctr"/>
              <a:lstStyle/>
              <a:p>
                <a:endParaRPr lang="zh-CN" altLang="en-US"/>
              </a:p>
            </p:txBody>
          </p:sp>
          <p:sp>
            <p:nvSpPr>
              <p:cNvPr id="292" name="Text Box 19"/>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C</a:t>
                </a:r>
              </a:p>
            </p:txBody>
          </p:sp>
        </p:grpSp>
        <p:cxnSp>
          <p:nvCxnSpPr>
            <p:cNvPr id="277" name="AutoShape 20"/>
            <p:cNvCxnSpPr>
              <a:cxnSpLocks noChangeShapeType="1"/>
              <a:stCxn id="300" idx="3"/>
              <a:endCxn id="298" idx="1"/>
            </p:cNvCxnSpPr>
            <p:nvPr/>
          </p:nvCxnSpPr>
          <p:spPr bwMode="auto">
            <a:xfrm>
              <a:off x="182" y="507"/>
              <a:ext cx="207" cy="0"/>
            </a:xfrm>
            <a:prstGeom prst="straightConnector1">
              <a:avLst/>
            </a:prstGeom>
            <a:noFill/>
            <a:ln w="9525">
              <a:solidFill>
                <a:schemeClr val="tx1"/>
              </a:solidFill>
              <a:round/>
              <a:headEnd/>
              <a:tailEnd/>
            </a:ln>
          </p:spPr>
        </p:cxnSp>
        <p:cxnSp>
          <p:nvCxnSpPr>
            <p:cNvPr id="278" name="AutoShape 21"/>
            <p:cNvCxnSpPr>
              <a:cxnSpLocks noChangeShapeType="1"/>
              <a:stCxn id="298" idx="3"/>
              <a:endCxn id="296" idx="1"/>
            </p:cNvCxnSpPr>
            <p:nvPr/>
          </p:nvCxnSpPr>
          <p:spPr bwMode="auto">
            <a:xfrm>
              <a:off x="571" y="507"/>
              <a:ext cx="207" cy="0"/>
            </a:xfrm>
            <a:prstGeom prst="straightConnector1">
              <a:avLst/>
            </a:prstGeom>
            <a:noFill/>
            <a:ln w="9525">
              <a:solidFill>
                <a:schemeClr val="tx1"/>
              </a:solidFill>
              <a:round/>
              <a:headEnd/>
              <a:tailEnd/>
            </a:ln>
          </p:spPr>
        </p:cxnSp>
        <p:cxnSp>
          <p:nvCxnSpPr>
            <p:cNvPr id="279" name="AutoShape 22"/>
            <p:cNvCxnSpPr>
              <a:cxnSpLocks noChangeShapeType="1"/>
              <a:stCxn id="296" idx="3"/>
              <a:endCxn id="292" idx="1"/>
            </p:cNvCxnSpPr>
            <p:nvPr/>
          </p:nvCxnSpPr>
          <p:spPr bwMode="auto">
            <a:xfrm>
              <a:off x="967" y="507"/>
              <a:ext cx="207" cy="0"/>
            </a:xfrm>
            <a:prstGeom prst="straightConnector1">
              <a:avLst/>
            </a:prstGeom>
            <a:noFill/>
            <a:ln w="9525">
              <a:solidFill>
                <a:schemeClr val="tx1"/>
              </a:solidFill>
              <a:round/>
              <a:headEnd/>
              <a:tailEnd/>
            </a:ln>
          </p:spPr>
        </p:cxnSp>
        <p:cxnSp>
          <p:nvCxnSpPr>
            <p:cNvPr id="280" name="AutoShape 23"/>
            <p:cNvCxnSpPr>
              <a:cxnSpLocks noChangeShapeType="1"/>
              <a:stCxn id="292" idx="3"/>
              <a:endCxn id="294" idx="1"/>
            </p:cNvCxnSpPr>
            <p:nvPr/>
          </p:nvCxnSpPr>
          <p:spPr bwMode="auto">
            <a:xfrm>
              <a:off x="1356" y="507"/>
              <a:ext cx="207" cy="0"/>
            </a:xfrm>
            <a:prstGeom prst="straightConnector1">
              <a:avLst/>
            </a:prstGeom>
            <a:noFill/>
            <a:ln w="9525">
              <a:solidFill>
                <a:schemeClr val="tx1"/>
              </a:solidFill>
              <a:round/>
              <a:headEnd/>
              <a:tailEnd/>
            </a:ln>
          </p:spPr>
        </p:cxnSp>
        <p:grpSp>
          <p:nvGrpSpPr>
            <p:cNvPr id="281" name="Group 24"/>
            <p:cNvGrpSpPr>
              <a:grpSpLocks/>
            </p:cNvGrpSpPr>
            <p:nvPr/>
          </p:nvGrpSpPr>
          <p:grpSpPr bwMode="auto">
            <a:xfrm>
              <a:off x="189" y="117"/>
              <a:ext cx="201" cy="211"/>
              <a:chOff x="0" y="0"/>
              <a:chExt cx="235" cy="236"/>
            </a:xfrm>
          </p:grpSpPr>
          <p:sp>
            <p:nvSpPr>
              <p:cNvPr id="289" name="Oval 25"/>
              <p:cNvSpPr>
                <a:spLocks noChangeArrowheads="1"/>
              </p:cNvSpPr>
              <p:nvPr/>
            </p:nvSpPr>
            <p:spPr bwMode="auto">
              <a:xfrm>
                <a:off x="20" y="6"/>
                <a:ext cx="192" cy="192"/>
              </a:xfrm>
              <a:prstGeom prst="ellipse">
                <a:avLst/>
              </a:prstGeom>
              <a:noFill/>
              <a:ln w="9525">
                <a:solidFill>
                  <a:schemeClr val="tx1"/>
                </a:solidFill>
                <a:round/>
                <a:headEnd/>
                <a:tailEnd/>
              </a:ln>
            </p:spPr>
            <p:txBody>
              <a:bodyPr wrap="none" anchor="ctr"/>
              <a:lstStyle/>
              <a:p>
                <a:endParaRPr lang="zh-CN" altLang="en-US"/>
              </a:p>
            </p:txBody>
          </p:sp>
          <p:sp>
            <p:nvSpPr>
              <p:cNvPr id="290" name="Text Box 26"/>
              <p:cNvSpPr txBox="1">
                <a:spLocks noChangeArrowheads="1"/>
              </p:cNvSpPr>
              <p:nvPr/>
            </p:nvSpPr>
            <p:spPr bwMode="auto">
              <a:xfrm>
                <a:off x="0" y="0"/>
                <a:ext cx="235" cy="236"/>
              </a:xfrm>
              <a:prstGeom prst="rect">
                <a:avLst/>
              </a:prstGeom>
              <a:noFill/>
              <a:ln w="9525">
                <a:noFill/>
                <a:miter lim="800000"/>
                <a:headEnd/>
                <a:tailEnd/>
              </a:ln>
            </p:spPr>
            <p:txBody>
              <a:bodyPr wrap="none">
                <a:spAutoFit/>
              </a:bodyPr>
              <a:lstStyle/>
              <a:p>
                <a:r>
                  <a:rPr lang="en-US" altLang="zh-CN" sz="1600">
                    <a:latin typeface="Times New Roman" pitchFamily="18" charset="0"/>
                  </a:rPr>
                  <a:t>C</a:t>
                </a:r>
              </a:p>
            </p:txBody>
          </p:sp>
        </p:grpSp>
        <p:grpSp>
          <p:nvGrpSpPr>
            <p:cNvPr id="282" name="Group 27"/>
            <p:cNvGrpSpPr>
              <a:grpSpLocks/>
            </p:cNvGrpSpPr>
            <p:nvPr/>
          </p:nvGrpSpPr>
          <p:grpSpPr bwMode="auto">
            <a:xfrm>
              <a:off x="1176" y="35"/>
              <a:ext cx="201" cy="211"/>
              <a:chOff x="0" y="0"/>
              <a:chExt cx="234" cy="236"/>
            </a:xfrm>
          </p:grpSpPr>
          <p:sp>
            <p:nvSpPr>
              <p:cNvPr id="287" name="Oval 28"/>
              <p:cNvSpPr>
                <a:spLocks noChangeArrowheads="1"/>
              </p:cNvSpPr>
              <p:nvPr/>
            </p:nvSpPr>
            <p:spPr bwMode="auto">
              <a:xfrm>
                <a:off x="12" y="7"/>
                <a:ext cx="192" cy="192"/>
              </a:xfrm>
              <a:prstGeom prst="ellipse">
                <a:avLst/>
              </a:prstGeom>
              <a:noFill/>
              <a:ln w="9525">
                <a:solidFill>
                  <a:schemeClr val="tx1"/>
                </a:solidFill>
                <a:round/>
                <a:headEnd/>
                <a:tailEnd/>
              </a:ln>
            </p:spPr>
            <p:txBody>
              <a:bodyPr wrap="none" anchor="ctr"/>
              <a:lstStyle/>
              <a:p>
                <a:endParaRPr lang="zh-CN" altLang="en-US"/>
              </a:p>
            </p:txBody>
          </p:sp>
          <p:sp>
            <p:nvSpPr>
              <p:cNvPr id="288" name="Text Box 29"/>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B</a:t>
                </a:r>
              </a:p>
            </p:txBody>
          </p:sp>
        </p:grpSp>
        <p:cxnSp>
          <p:nvCxnSpPr>
            <p:cNvPr id="283" name="AutoShape 30"/>
            <p:cNvCxnSpPr>
              <a:cxnSpLocks noChangeShapeType="1"/>
              <a:stCxn id="288" idx="2"/>
              <a:endCxn id="292" idx="0"/>
            </p:cNvCxnSpPr>
            <p:nvPr/>
          </p:nvCxnSpPr>
          <p:spPr bwMode="auto">
            <a:xfrm flipH="1">
              <a:off x="1265" y="228"/>
              <a:ext cx="2" cy="175"/>
            </a:xfrm>
            <a:prstGeom prst="straightConnector1">
              <a:avLst/>
            </a:prstGeom>
            <a:noFill/>
            <a:ln w="9525">
              <a:solidFill>
                <a:schemeClr val="tx1"/>
              </a:solidFill>
              <a:round/>
              <a:headEnd/>
              <a:tailEnd/>
            </a:ln>
          </p:spPr>
        </p:cxnSp>
        <p:cxnSp>
          <p:nvCxnSpPr>
            <p:cNvPr id="284" name="AutoShape 31"/>
            <p:cNvCxnSpPr>
              <a:cxnSpLocks noChangeShapeType="1"/>
              <a:stCxn id="290" idx="3"/>
              <a:endCxn id="298" idx="0"/>
            </p:cNvCxnSpPr>
            <p:nvPr/>
          </p:nvCxnSpPr>
          <p:spPr bwMode="auto">
            <a:xfrm>
              <a:off x="390" y="223"/>
              <a:ext cx="100" cy="196"/>
            </a:xfrm>
            <a:prstGeom prst="straightConnector1">
              <a:avLst/>
            </a:prstGeom>
            <a:noFill/>
            <a:ln w="9525">
              <a:solidFill>
                <a:schemeClr val="tx1"/>
              </a:solidFill>
              <a:round/>
              <a:headEnd/>
              <a:tailEnd/>
            </a:ln>
          </p:spPr>
        </p:cxnSp>
        <p:cxnSp>
          <p:nvCxnSpPr>
            <p:cNvPr id="285" name="AutoShape 32"/>
            <p:cNvCxnSpPr>
              <a:cxnSpLocks noChangeShapeType="1"/>
              <a:stCxn id="290" idx="1"/>
              <a:endCxn id="300" idx="0"/>
            </p:cNvCxnSpPr>
            <p:nvPr/>
          </p:nvCxnSpPr>
          <p:spPr bwMode="auto">
            <a:xfrm flipH="1">
              <a:off x="101" y="223"/>
              <a:ext cx="88" cy="196"/>
            </a:xfrm>
            <a:prstGeom prst="straightConnector1">
              <a:avLst/>
            </a:prstGeom>
            <a:noFill/>
            <a:ln w="9525">
              <a:solidFill>
                <a:schemeClr val="tx1"/>
              </a:solidFill>
              <a:round/>
              <a:headEnd/>
              <a:tailEnd/>
            </a:ln>
          </p:spPr>
        </p:cxnSp>
        <p:sp>
          <p:nvSpPr>
            <p:cNvPr id="286" name="Text Box 33"/>
            <p:cNvSpPr txBox="1">
              <a:spLocks noChangeArrowheads="1"/>
            </p:cNvSpPr>
            <p:nvPr/>
          </p:nvSpPr>
          <p:spPr bwMode="auto">
            <a:xfrm>
              <a:off x="768" y="0"/>
              <a:ext cx="212" cy="288"/>
            </a:xfrm>
            <a:prstGeom prst="rect">
              <a:avLst/>
            </a:prstGeom>
            <a:noFill/>
            <a:ln w="9525">
              <a:noFill/>
              <a:miter lim="800000"/>
              <a:headEnd/>
              <a:tailEnd/>
            </a:ln>
          </p:spPr>
          <p:txBody>
            <a:bodyPr wrap="none">
              <a:spAutoFit/>
            </a:bodyPr>
            <a:lstStyle/>
            <a:p>
              <a:r>
                <a:rPr lang="en-US" altLang="zh-CN" sz="2400" b="1" i="1">
                  <a:solidFill>
                    <a:srgbClr val="CC3300"/>
                  </a:solidFill>
                  <a:latin typeface="Times New Roman" pitchFamily="18" charset="0"/>
                </a:rPr>
                <a:t>q</a:t>
              </a:r>
            </a:p>
          </p:txBody>
        </p:sp>
      </p:grpSp>
      <p:sp>
        <p:nvSpPr>
          <p:cNvPr id="301" name="Rectangle 36"/>
          <p:cNvSpPr>
            <a:spLocks noChangeArrowheads="1"/>
          </p:cNvSpPr>
          <p:nvPr/>
        </p:nvSpPr>
        <p:spPr bwMode="auto">
          <a:xfrm>
            <a:off x="5791200" y="4084632"/>
            <a:ext cx="3107069" cy="400110"/>
          </a:xfrm>
          <a:prstGeom prst="rect">
            <a:avLst/>
          </a:prstGeom>
          <a:noFill/>
          <a:ln w="9525">
            <a:noFill/>
            <a:miter lim="800000"/>
            <a:headEnd/>
            <a:tailEnd/>
          </a:ln>
        </p:spPr>
        <p:txBody>
          <a:bodyPr wrap="none">
            <a:spAutoFit/>
          </a:bodyPr>
          <a:lstStyle/>
          <a:p>
            <a:pPr algn="ctr"/>
            <a:r>
              <a:rPr lang="en-US" altLang="zh-CN" sz="2000" i="1" dirty="0">
                <a:latin typeface="Times New Roman" pitchFamily="18" charset="0"/>
              </a:rPr>
              <a:t>dist </a:t>
            </a:r>
            <a:r>
              <a:rPr lang="en-US" altLang="zh-CN" sz="2000" dirty="0">
                <a:latin typeface="Times New Roman" pitchFamily="18" charset="0"/>
              </a:rPr>
              <a:t>(</a:t>
            </a:r>
            <a:r>
              <a:rPr lang="en-US" altLang="zh-CN" sz="2000" i="1" dirty="0">
                <a:latin typeface="Times New Roman" pitchFamily="18" charset="0"/>
              </a:rPr>
              <a:t>q</a:t>
            </a:r>
            <a:r>
              <a:rPr lang="en-US" altLang="zh-CN" sz="2000" dirty="0">
                <a:latin typeface="Times New Roman" pitchFamily="18" charset="0"/>
              </a:rPr>
              <a:t>, </a:t>
            </a:r>
            <a:r>
              <a:rPr lang="en-US" altLang="zh-CN" sz="2000" i="1" dirty="0">
                <a:latin typeface="Times New Roman" pitchFamily="18" charset="0"/>
              </a:rPr>
              <a:t>g</a:t>
            </a:r>
            <a:r>
              <a:rPr lang="en-US" altLang="zh-CN" sz="2000" i="1" baseline="-25000" dirty="0">
                <a:latin typeface="Times New Roman" pitchFamily="18" charset="0"/>
              </a:rPr>
              <a:t>3</a:t>
            </a:r>
            <a:r>
              <a:rPr lang="en-US" altLang="zh-CN" sz="2000" dirty="0">
                <a:latin typeface="Times New Roman" pitchFamily="18" charset="0"/>
              </a:rPr>
              <a:t>) = </a:t>
            </a:r>
            <a:r>
              <a:rPr lang="en-US" altLang="zh-CN" sz="2000" dirty="0" smtClean="0">
                <a:latin typeface="Times New Roman" pitchFamily="18" charset="0"/>
              </a:rPr>
              <a:t>16+7−2*6 </a:t>
            </a:r>
            <a:r>
              <a:rPr lang="en-US" altLang="zh-CN" sz="2000" dirty="0">
                <a:latin typeface="Times New Roman" pitchFamily="18" charset="0"/>
              </a:rPr>
              <a:t>= </a:t>
            </a:r>
            <a:r>
              <a:rPr lang="en-US" altLang="zh-CN" sz="2000" dirty="0" smtClean="0">
                <a:latin typeface="Times New Roman" pitchFamily="18" charset="0"/>
              </a:rPr>
              <a:t>11</a:t>
            </a:r>
            <a:endParaRPr lang="en-US" altLang="zh-CN" sz="2000" dirty="0">
              <a:latin typeface="Times New Roman" pitchFamily="18" charset="0"/>
            </a:endParaRPr>
          </a:p>
        </p:txBody>
      </p:sp>
      <p:sp>
        <p:nvSpPr>
          <p:cNvPr id="302" name="Rectangle 37"/>
          <p:cNvSpPr>
            <a:spLocks noChangeArrowheads="1"/>
          </p:cNvSpPr>
          <p:nvPr/>
        </p:nvSpPr>
        <p:spPr bwMode="auto">
          <a:xfrm>
            <a:off x="2857488" y="4084632"/>
            <a:ext cx="2860078" cy="400110"/>
          </a:xfrm>
          <a:prstGeom prst="rect">
            <a:avLst/>
          </a:prstGeom>
          <a:noFill/>
          <a:ln w="9525">
            <a:noFill/>
            <a:miter lim="800000"/>
            <a:headEnd/>
            <a:tailEnd/>
          </a:ln>
        </p:spPr>
        <p:txBody>
          <a:bodyPr wrap="none">
            <a:spAutoFit/>
          </a:bodyPr>
          <a:lstStyle/>
          <a:p>
            <a:pPr algn="ctr"/>
            <a:r>
              <a:rPr lang="en-US" altLang="zh-CN" sz="2000" i="1" dirty="0">
                <a:latin typeface="Times New Roman" pitchFamily="18" charset="0"/>
              </a:rPr>
              <a:t>dist </a:t>
            </a:r>
            <a:r>
              <a:rPr lang="en-US" altLang="zh-CN" sz="2000" dirty="0">
                <a:latin typeface="Times New Roman" pitchFamily="18" charset="0"/>
              </a:rPr>
              <a:t>(</a:t>
            </a:r>
            <a:r>
              <a:rPr lang="en-US" altLang="zh-CN" sz="2000" i="1" dirty="0">
                <a:latin typeface="Times New Roman" pitchFamily="18" charset="0"/>
              </a:rPr>
              <a:t>q</a:t>
            </a:r>
            <a:r>
              <a:rPr lang="en-US" altLang="zh-CN" sz="2000" dirty="0">
                <a:latin typeface="Times New Roman" pitchFamily="18" charset="0"/>
              </a:rPr>
              <a:t>,</a:t>
            </a:r>
            <a:r>
              <a:rPr lang="en-US" altLang="zh-CN" sz="2000" i="1" dirty="0">
                <a:latin typeface="Times New Roman" pitchFamily="18" charset="0"/>
              </a:rPr>
              <a:t> g</a:t>
            </a:r>
            <a:r>
              <a:rPr lang="en-US" altLang="zh-CN" sz="2000" i="1" baseline="-25000" dirty="0">
                <a:latin typeface="Times New Roman" pitchFamily="18" charset="0"/>
              </a:rPr>
              <a:t>2</a:t>
            </a:r>
            <a:r>
              <a:rPr lang="en-US" altLang="zh-CN" sz="2000" dirty="0">
                <a:latin typeface="Times New Roman" pitchFamily="18" charset="0"/>
              </a:rPr>
              <a:t>) = </a:t>
            </a:r>
            <a:r>
              <a:rPr lang="en-US" altLang="zh-CN" sz="2000" dirty="0" smtClean="0">
                <a:latin typeface="Times New Roman" pitchFamily="18" charset="0"/>
              </a:rPr>
              <a:t>7+7−2*5 </a:t>
            </a:r>
            <a:r>
              <a:rPr lang="en-US" altLang="zh-CN" sz="2000" dirty="0">
                <a:latin typeface="Times New Roman" pitchFamily="18" charset="0"/>
              </a:rPr>
              <a:t>= </a:t>
            </a:r>
            <a:r>
              <a:rPr lang="en-US" altLang="zh-CN" sz="2000" dirty="0" smtClean="0">
                <a:latin typeface="Times New Roman" pitchFamily="18" charset="0"/>
              </a:rPr>
              <a:t>4</a:t>
            </a:r>
            <a:endParaRPr lang="en-US" altLang="zh-CN" sz="2000" dirty="0">
              <a:latin typeface="Times New Roman" pitchFamily="18" charset="0"/>
            </a:endParaRPr>
          </a:p>
        </p:txBody>
      </p:sp>
      <p:sp>
        <p:nvSpPr>
          <p:cNvPr id="303" name="Rectangle 38"/>
          <p:cNvSpPr>
            <a:spLocks noChangeArrowheads="1"/>
          </p:cNvSpPr>
          <p:nvPr/>
        </p:nvSpPr>
        <p:spPr bwMode="auto">
          <a:xfrm>
            <a:off x="71406" y="4086220"/>
            <a:ext cx="2828916" cy="400110"/>
          </a:xfrm>
          <a:prstGeom prst="rect">
            <a:avLst/>
          </a:prstGeom>
          <a:noFill/>
          <a:ln w="9525">
            <a:noFill/>
            <a:miter lim="800000"/>
            <a:headEnd/>
            <a:tailEnd/>
          </a:ln>
        </p:spPr>
        <p:txBody>
          <a:bodyPr wrap="square">
            <a:spAutoFit/>
          </a:bodyPr>
          <a:lstStyle/>
          <a:p>
            <a:pPr algn="ctr"/>
            <a:r>
              <a:rPr lang="en-US" altLang="zh-CN" sz="2000" i="1" dirty="0">
                <a:latin typeface="Times New Roman" pitchFamily="18" charset="0"/>
              </a:rPr>
              <a:t>dist </a:t>
            </a:r>
            <a:r>
              <a:rPr lang="en-US" altLang="zh-CN" sz="2000" dirty="0">
                <a:latin typeface="Times New Roman" pitchFamily="18" charset="0"/>
              </a:rPr>
              <a:t>(</a:t>
            </a:r>
            <a:r>
              <a:rPr lang="en-US" altLang="zh-CN" sz="2000" i="1" dirty="0">
                <a:latin typeface="Times New Roman" pitchFamily="18" charset="0"/>
              </a:rPr>
              <a:t>q</a:t>
            </a:r>
            <a:r>
              <a:rPr lang="en-US" altLang="zh-CN" sz="2000" dirty="0">
                <a:latin typeface="Times New Roman" pitchFamily="18" charset="0"/>
              </a:rPr>
              <a:t>, </a:t>
            </a:r>
            <a:r>
              <a:rPr lang="en-US" altLang="zh-CN" sz="2000" i="1" dirty="0">
                <a:latin typeface="Times New Roman" pitchFamily="18" charset="0"/>
              </a:rPr>
              <a:t>g</a:t>
            </a:r>
            <a:r>
              <a:rPr lang="en-US" altLang="zh-CN" sz="2000" i="1" baseline="-25000" dirty="0">
                <a:latin typeface="Times New Roman" pitchFamily="18" charset="0"/>
              </a:rPr>
              <a:t>1</a:t>
            </a:r>
            <a:r>
              <a:rPr lang="en-US" altLang="zh-CN" sz="2000" dirty="0">
                <a:latin typeface="Times New Roman" pitchFamily="18" charset="0"/>
              </a:rPr>
              <a:t>) =</a:t>
            </a:r>
            <a:r>
              <a:rPr lang="en-US" altLang="zh-CN" sz="2000" dirty="0" smtClean="0">
                <a:latin typeface="Times New Roman" pitchFamily="18" charset="0"/>
              </a:rPr>
              <a:t>7+3−2*2 </a:t>
            </a:r>
            <a:r>
              <a:rPr lang="en-US" altLang="zh-CN" sz="2000" dirty="0">
                <a:latin typeface="Times New Roman" pitchFamily="18" charset="0"/>
              </a:rPr>
              <a:t>= </a:t>
            </a:r>
            <a:r>
              <a:rPr lang="en-US" altLang="zh-CN" sz="2000" dirty="0" smtClean="0">
                <a:latin typeface="Times New Roman" pitchFamily="18" charset="0"/>
              </a:rPr>
              <a:t>6</a:t>
            </a:r>
            <a:endParaRPr lang="en-US" altLang="zh-CN" sz="2000" dirty="0">
              <a:latin typeface="Times New Roman" pitchFamily="18" charset="0"/>
            </a:endParaRPr>
          </a:p>
        </p:txBody>
      </p:sp>
      <p:grpSp>
        <p:nvGrpSpPr>
          <p:cNvPr id="304" name="Group 37"/>
          <p:cNvGrpSpPr>
            <a:grpSpLocks/>
          </p:cNvGrpSpPr>
          <p:nvPr/>
        </p:nvGrpSpPr>
        <p:grpSpPr bwMode="auto">
          <a:xfrm>
            <a:off x="762000" y="5703882"/>
            <a:ext cx="319088" cy="336550"/>
            <a:chOff x="0" y="0"/>
            <a:chExt cx="234" cy="236"/>
          </a:xfrm>
        </p:grpSpPr>
        <p:sp>
          <p:nvSpPr>
            <p:cNvPr id="305" name="Oval 40"/>
            <p:cNvSpPr>
              <a:spLocks noChangeArrowheads="1"/>
            </p:cNvSpPr>
            <p:nvPr/>
          </p:nvSpPr>
          <p:spPr bwMode="auto">
            <a:xfrm>
              <a:off x="20" y="6"/>
              <a:ext cx="192" cy="192"/>
            </a:xfrm>
            <a:prstGeom prst="ellipse">
              <a:avLst/>
            </a:prstGeom>
            <a:noFill/>
            <a:ln w="9525">
              <a:solidFill>
                <a:schemeClr val="tx1"/>
              </a:solidFill>
              <a:round/>
              <a:headEnd/>
              <a:tailEnd/>
            </a:ln>
          </p:spPr>
          <p:txBody>
            <a:bodyPr wrap="none" anchor="ctr"/>
            <a:lstStyle/>
            <a:p>
              <a:endParaRPr lang="zh-CN" altLang="en-US"/>
            </a:p>
          </p:txBody>
        </p:sp>
        <p:sp>
          <p:nvSpPr>
            <p:cNvPr id="306" name="Text Box 41"/>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GB" altLang="en-US" sz="1600">
                  <a:latin typeface="Times New Roman" pitchFamily="18" charset="0"/>
                </a:rPr>
                <a:t>B</a:t>
              </a:r>
              <a:endParaRPr lang="en-US" altLang="zh-CN" sz="1600">
                <a:latin typeface="Times New Roman" pitchFamily="18" charset="0"/>
              </a:endParaRPr>
            </a:p>
          </p:txBody>
        </p:sp>
      </p:grpSp>
      <p:grpSp>
        <p:nvGrpSpPr>
          <p:cNvPr id="307" name="Group 40"/>
          <p:cNvGrpSpPr>
            <a:grpSpLocks/>
          </p:cNvGrpSpPr>
          <p:nvPr/>
        </p:nvGrpSpPr>
        <p:grpSpPr bwMode="auto">
          <a:xfrm>
            <a:off x="1379538" y="5703882"/>
            <a:ext cx="319087" cy="336550"/>
            <a:chOff x="0" y="0"/>
            <a:chExt cx="234" cy="236"/>
          </a:xfrm>
        </p:grpSpPr>
        <p:sp>
          <p:nvSpPr>
            <p:cNvPr id="308" name="Oval 43"/>
            <p:cNvSpPr>
              <a:spLocks noChangeArrowheads="1"/>
            </p:cNvSpPr>
            <p:nvPr/>
          </p:nvSpPr>
          <p:spPr bwMode="auto">
            <a:xfrm>
              <a:off x="12" y="6"/>
              <a:ext cx="192" cy="192"/>
            </a:xfrm>
            <a:prstGeom prst="ellipse">
              <a:avLst/>
            </a:prstGeom>
            <a:noFill/>
            <a:ln w="9525">
              <a:solidFill>
                <a:schemeClr val="tx1"/>
              </a:solidFill>
              <a:round/>
              <a:headEnd/>
              <a:tailEnd/>
            </a:ln>
          </p:spPr>
          <p:txBody>
            <a:bodyPr wrap="none" anchor="ctr"/>
            <a:lstStyle/>
            <a:p>
              <a:endParaRPr lang="zh-CN" altLang="en-US"/>
            </a:p>
          </p:txBody>
        </p:sp>
        <p:sp>
          <p:nvSpPr>
            <p:cNvPr id="309" name="Text Box 44"/>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B</a:t>
              </a:r>
            </a:p>
          </p:txBody>
        </p:sp>
      </p:grpSp>
      <p:grpSp>
        <p:nvGrpSpPr>
          <p:cNvPr id="310" name="Group 43"/>
          <p:cNvGrpSpPr>
            <a:grpSpLocks/>
          </p:cNvGrpSpPr>
          <p:nvPr/>
        </p:nvGrpSpPr>
        <p:grpSpPr bwMode="auto">
          <a:xfrm>
            <a:off x="1371600" y="5087932"/>
            <a:ext cx="319088" cy="336550"/>
            <a:chOff x="0" y="0"/>
            <a:chExt cx="234" cy="236"/>
          </a:xfrm>
        </p:grpSpPr>
        <p:sp>
          <p:nvSpPr>
            <p:cNvPr id="311" name="Oval 46"/>
            <p:cNvSpPr>
              <a:spLocks noChangeArrowheads="1"/>
            </p:cNvSpPr>
            <p:nvPr/>
          </p:nvSpPr>
          <p:spPr bwMode="auto">
            <a:xfrm>
              <a:off x="12" y="6"/>
              <a:ext cx="192" cy="192"/>
            </a:xfrm>
            <a:prstGeom prst="ellipse">
              <a:avLst/>
            </a:prstGeom>
            <a:noFill/>
            <a:ln w="9525">
              <a:solidFill>
                <a:schemeClr val="tx1"/>
              </a:solidFill>
              <a:round/>
              <a:headEnd/>
              <a:tailEnd/>
            </a:ln>
          </p:spPr>
          <p:txBody>
            <a:bodyPr wrap="none" anchor="ctr"/>
            <a:lstStyle/>
            <a:p>
              <a:endParaRPr lang="zh-CN" altLang="en-US"/>
            </a:p>
          </p:txBody>
        </p:sp>
        <p:sp>
          <p:nvSpPr>
            <p:cNvPr id="312" name="Text Box 47"/>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GB" altLang="en-US" sz="1600">
                  <a:latin typeface="Times New Roman" pitchFamily="18" charset="0"/>
                </a:rPr>
                <a:t>C</a:t>
              </a:r>
              <a:endParaRPr lang="en-US" altLang="zh-CN" sz="1600">
                <a:latin typeface="Times New Roman" pitchFamily="18" charset="0"/>
              </a:endParaRPr>
            </a:p>
          </p:txBody>
        </p:sp>
      </p:grpSp>
      <p:cxnSp>
        <p:nvCxnSpPr>
          <p:cNvPr id="313" name="AutoShape 48"/>
          <p:cNvCxnSpPr>
            <a:cxnSpLocks noChangeShapeType="1"/>
          </p:cNvCxnSpPr>
          <p:nvPr/>
        </p:nvCxnSpPr>
        <p:spPr bwMode="auto">
          <a:xfrm>
            <a:off x="1081088" y="5872157"/>
            <a:ext cx="298450" cy="0"/>
          </a:xfrm>
          <a:prstGeom prst="straightConnector1">
            <a:avLst/>
          </a:prstGeom>
          <a:noFill/>
          <a:ln w="19050">
            <a:solidFill>
              <a:schemeClr val="tx1"/>
            </a:solidFill>
            <a:round/>
            <a:headEnd/>
            <a:tailEnd/>
          </a:ln>
        </p:spPr>
      </p:cxnSp>
      <p:cxnSp>
        <p:nvCxnSpPr>
          <p:cNvPr id="314" name="AutoShape 49"/>
          <p:cNvCxnSpPr>
            <a:cxnSpLocks noChangeShapeType="1"/>
          </p:cNvCxnSpPr>
          <p:nvPr/>
        </p:nvCxnSpPr>
        <p:spPr bwMode="auto">
          <a:xfrm flipH="1" flipV="1">
            <a:off x="1531938" y="5424482"/>
            <a:ext cx="7937" cy="279400"/>
          </a:xfrm>
          <a:prstGeom prst="straightConnector1">
            <a:avLst/>
          </a:prstGeom>
          <a:noFill/>
          <a:ln w="19050">
            <a:solidFill>
              <a:schemeClr val="tx1"/>
            </a:solidFill>
            <a:round/>
            <a:headEnd/>
            <a:tailEnd/>
          </a:ln>
        </p:spPr>
      </p:cxnSp>
      <p:grpSp>
        <p:nvGrpSpPr>
          <p:cNvPr id="315" name="Group 48"/>
          <p:cNvGrpSpPr>
            <a:grpSpLocks/>
          </p:cNvGrpSpPr>
          <p:nvPr/>
        </p:nvGrpSpPr>
        <p:grpSpPr bwMode="auto">
          <a:xfrm>
            <a:off x="762000" y="5087932"/>
            <a:ext cx="319088" cy="336550"/>
            <a:chOff x="0" y="0"/>
            <a:chExt cx="235" cy="236"/>
          </a:xfrm>
        </p:grpSpPr>
        <p:sp>
          <p:nvSpPr>
            <p:cNvPr id="316" name="Oval 51"/>
            <p:cNvSpPr>
              <a:spLocks noChangeArrowheads="1"/>
            </p:cNvSpPr>
            <p:nvPr/>
          </p:nvSpPr>
          <p:spPr bwMode="auto">
            <a:xfrm>
              <a:off x="20" y="6"/>
              <a:ext cx="192" cy="192"/>
            </a:xfrm>
            <a:prstGeom prst="ellipse">
              <a:avLst/>
            </a:prstGeom>
            <a:noFill/>
            <a:ln w="9525">
              <a:solidFill>
                <a:schemeClr val="tx1"/>
              </a:solidFill>
              <a:round/>
              <a:headEnd/>
              <a:tailEnd/>
            </a:ln>
          </p:spPr>
          <p:txBody>
            <a:bodyPr wrap="none" anchor="ctr"/>
            <a:lstStyle/>
            <a:p>
              <a:endParaRPr lang="zh-CN" altLang="en-US"/>
            </a:p>
          </p:txBody>
        </p:sp>
        <p:sp>
          <p:nvSpPr>
            <p:cNvPr id="317" name="Text Box 52"/>
            <p:cNvSpPr txBox="1">
              <a:spLocks noChangeArrowheads="1"/>
            </p:cNvSpPr>
            <p:nvPr/>
          </p:nvSpPr>
          <p:spPr bwMode="auto">
            <a:xfrm>
              <a:off x="0" y="0"/>
              <a:ext cx="235" cy="236"/>
            </a:xfrm>
            <a:prstGeom prst="rect">
              <a:avLst/>
            </a:prstGeom>
            <a:noFill/>
            <a:ln w="9525">
              <a:noFill/>
              <a:miter lim="800000"/>
              <a:headEnd/>
              <a:tailEnd/>
            </a:ln>
          </p:spPr>
          <p:txBody>
            <a:bodyPr wrap="none">
              <a:spAutoFit/>
            </a:bodyPr>
            <a:lstStyle/>
            <a:p>
              <a:r>
                <a:rPr lang="en-US" altLang="zh-CN" sz="1600">
                  <a:latin typeface="Times New Roman" pitchFamily="18" charset="0"/>
                </a:rPr>
                <a:t>C</a:t>
              </a:r>
            </a:p>
          </p:txBody>
        </p:sp>
      </p:grpSp>
      <p:cxnSp>
        <p:nvCxnSpPr>
          <p:cNvPr id="318" name="AutoShape 53"/>
          <p:cNvCxnSpPr>
            <a:cxnSpLocks noChangeShapeType="1"/>
          </p:cNvCxnSpPr>
          <p:nvPr/>
        </p:nvCxnSpPr>
        <p:spPr bwMode="auto">
          <a:xfrm>
            <a:off x="922338" y="5424482"/>
            <a:ext cx="0" cy="279400"/>
          </a:xfrm>
          <a:prstGeom prst="straightConnector1">
            <a:avLst/>
          </a:prstGeom>
          <a:noFill/>
          <a:ln w="19050">
            <a:solidFill>
              <a:schemeClr val="tx1"/>
            </a:solidFill>
            <a:round/>
            <a:headEnd/>
            <a:tailEnd/>
          </a:ln>
        </p:spPr>
      </p:cxnSp>
      <p:sp>
        <p:nvSpPr>
          <p:cNvPr id="319" name="Text Box 54"/>
          <p:cNvSpPr txBox="1">
            <a:spLocks noChangeArrowheads="1"/>
          </p:cNvSpPr>
          <p:nvPr/>
        </p:nvSpPr>
        <p:spPr bwMode="auto">
          <a:xfrm>
            <a:off x="1066800" y="5861045"/>
            <a:ext cx="438150" cy="457200"/>
          </a:xfrm>
          <a:prstGeom prst="rect">
            <a:avLst/>
          </a:prstGeom>
          <a:noFill/>
          <a:ln w="9525">
            <a:noFill/>
            <a:miter lim="800000"/>
            <a:headEnd/>
            <a:tailEnd/>
          </a:ln>
        </p:spPr>
        <p:txBody>
          <a:bodyPr wrap="none">
            <a:spAutoFit/>
          </a:bodyPr>
          <a:lstStyle/>
          <a:p>
            <a:r>
              <a:rPr lang="en-US" altLang="zh-CN" sz="2400" b="1" i="1">
                <a:solidFill>
                  <a:srgbClr val="808000"/>
                </a:solidFill>
                <a:latin typeface="Times New Roman" pitchFamily="18" charset="0"/>
              </a:rPr>
              <a:t>g</a:t>
            </a:r>
            <a:r>
              <a:rPr lang="en-US" altLang="zh-CN" sz="2400" b="1" baseline="-25000">
                <a:solidFill>
                  <a:srgbClr val="808000"/>
                </a:solidFill>
                <a:latin typeface="Times New Roman" pitchFamily="18" charset="0"/>
              </a:rPr>
              <a:t>1</a:t>
            </a:r>
          </a:p>
        </p:txBody>
      </p:sp>
      <p:grpSp>
        <p:nvGrpSpPr>
          <p:cNvPr id="320" name="Group 53"/>
          <p:cNvGrpSpPr>
            <a:grpSpLocks/>
          </p:cNvGrpSpPr>
          <p:nvPr/>
        </p:nvGrpSpPr>
        <p:grpSpPr bwMode="auto">
          <a:xfrm>
            <a:off x="2079625" y="5703882"/>
            <a:ext cx="319088" cy="336550"/>
            <a:chOff x="0" y="0"/>
            <a:chExt cx="234" cy="236"/>
          </a:xfrm>
        </p:grpSpPr>
        <p:sp>
          <p:nvSpPr>
            <p:cNvPr id="321" name="Oval 56"/>
            <p:cNvSpPr>
              <a:spLocks noChangeArrowheads="1"/>
            </p:cNvSpPr>
            <p:nvPr/>
          </p:nvSpPr>
          <p:spPr bwMode="auto">
            <a:xfrm>
              <a:off x="20" y="6"/>
              <a:ext cx="192" cy="192"/>
            </a:xfrm>
            <a:prstGeom prst="ellipse">
              <a:avLst/>
            </a:prstGeom>
            <a:noFill/>
            <a:ln w="9525">
              <a:solidFill>
                <a:schemeClr val="tx1"/>
              </a:solidFill>
              <a:round/>
              <a:headEnd/>
              <a:tailEnd/>
            </a:ln>
          </p:spPr>
          <p:txBody>
            <a:bodyPr wrap="none" anchor="ctr"/>
            <a:lstStyle/>
            <a:p>
              <a:endParaRPr lang="zh-CN" altLang="en-US"/>
            </a:p>
          </p:txBody>
        </p:sp>
        <p:sp>
          <p:nvSpPr>
            <p:cNvPr id="322" name="Text Box 57"/>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C</a:t>
              </a:r>
            </a:p>
          </p:txBody>
        </p:sp>
      </p:grpSp>
      <p:grpSp>
        <p:nvGrpSpPr>
          <p:cNvPr id="323" name="Group 56"/>
          <p:cNvGrpSpPr>
            <a:grpSpLocks/>
          </p:cNvGrpSpPr>
          <p:nvPr/>
        </p:nvGrpSpPr>
        <p:grpSpPr bwMode="auto">
          <a:xfrm>
            <a:off x="2697163" y="5703882"/>
            <a:ext cx="319087" cy="336550"/>
            <a:chOff x="0" y="0"/>
            <a:chExt cx="234" cy="236"/>
          </a:xfrm>
        </p:grpSpPr>
        <p:sp>
          <p:nvSpPr>
            <p:cNvPr id="324" name="Oval 59"/>
            <p:cNvSpPr>
              <a:spLocks noChangeArrowheads="1"/>
            </p:cNvSpPr>
            <p:nvPr/>
          </p:nvSpPr>
          <p:spPr bwMode="auto">
            <a:xfrm>
              <a:off x="12" y="6"/>
              <a:ext cx="192" cy="192"/>
            </a:xfrm>
            <a:prstGeom prst="ellipse">
              <a:avLst/>
            </a:prstGeom>
            <a:noFill/>
            <a:ln w="9525">
              <a:solidFill>
                <a:schemeClr val="tx1"/>
              </a:solidFill>
              <a:round/>
              <a:headEnd/>
              <a:tailEnd/>
            </a:ln>
          </p:spPr>
          <p:txBody>
            <a:bodyPr wrap="none" anchor="ctr"/>
            <a:lstStyle/>
            <a:p>
              <a:endParaRPr lang="zh-CN" altLang="en-US"/>
            </a:p>
          </p:txBody>
        </p:sp>
        <p:sp>
          <p:nvSpPr>
            <p:cNvPr id="325" name="Text Box 60"/>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B</a:t>
              </a:r>
            </a:p>
          </p:txBody>
        </p:sp>
      </p:grpSp>
      <p:grpSp>
        <p:nvGrpSpPr>
          <p:cNvPr id="326" name="Group 59"/>
          <p:cNvGrpSpPr>
            <a:grpSpLocks/>
          </p:cNvGrpSpPr>
          <p:nvPr/>
        </p:nvGrpSpPr>
        <p:grpSpPr bwMode="auto">
          <a:xfrm>
            <a:off x="3314700" y="5703882"/>
            <a:ext cx="330200" cy="336550"/>
            <a:chOff x="0" y="0"/>
            <a:chExt cx="242" cy="236"/>
          </a:xfrm>
        </p:grpSpPr>
        <p:sp>
          <p:nvSpPr>
            <p:cNvPr id="327" name="Oval 62"/>
            <p:cNvSpPr>
              <a:spLocks noChangeArrowheads="1"/>
            </p:cNvSpPr>
            <p:nvPr/>
          </p:nvSpPr>
          <p:spPr bwMode="auto">
            <a:xfrm>
              <a:off x="12" y="6"/>
              <a:ext cx="192" cy="192"/>
            </a:xfrm>
            <a:prstGeom prst="ellipse">
              <a:avLst/>
            </a:prstGeom>
            <a:noFill/>
            <a:ln w="9525">
              <a:solidFill>
                <a:schemeClr val="tx1"/>
              </a:solidFill>
              <a:round/>
              <a:headEnd/>
              <a:tailEnd/>
            </a:ln>
          </p:spPr>
          <p:txBody>
            <a:bodyPr wrap="none" anchor="ctr"/>
            <a:lstStyle/>
            <a:p>
              <a:endParaRPr lang="zh-CN" altLang="en-US"/>
            </a:p>
          </p:txBody>
        </p:sp>
        <p:sp>
          <p:nvSpPr>
            <p:cNvPr id="328" name="Text Box 63"/>
            <p:cNvSpPr txBox="1">
              <a:spLocks noChangeArrowheads="1"/>
            </p:cNvSpPr>
            <p:nvPr/>
          </p:nvSpPr>
          <p:spPr bwMode="auto">
            <a:xfrm>
              <a:off x="0" y="0"/>
              <a:ext cx="242" cy="236"/>
            </a:xfrm>
            <a:prstGeom prst="rect">
              <a:avLst/>
            </a:prstGeom>
            <a:noFill/>
            <a:ln w="9525">
              <a:noFill/>
              <a:miter lim="800000"/>
              <a:headEnd/>
              <a:tailEnd/>
            </a:ln>
          </p:spPr>
          <p:txBody>
            <a:bodyPr wrap="none">
              <a:spAutoFit/>
            </a:bodyPr>
            <a:lstStyle/>
            <a:p>
              <a:r>
                <a:rPr lang="en-US" altLang="zh-CN" sz="1600">
                  <a:latin typeface="Times New Roman" pitchFamily="18" charset="0"/>
                </a:rPr>
                <a:t>D</a:t>
              </a:r>
            </a:p>
          </p:txBody>
        </p:sp>
      </p:grpSp>
      <p:grpSp>
        <p:nvGrpSpPr>
          <p:cNvPr id="329" name="Group 62"/>
          <p:cNvGrpSpPr>
            <a:grpSpLocks/>
          </p:cNvGrpSpPr>
          <p:nvPr/>
        </p:nvGrpSpPr>
        <p:grpSpPr bwMode="auto">
          <a:xfrm>
            <a:off x="4560888" y="5703882"/>
            <a:ext cx="319087" cy="336550"/>
            <a:chOff x="0" y="0"/>
            <a:chExt cx="234" cy="236"/>
          </a:xfrm>
        </p:grpSpPr>
        <p:sp>
          <p:nvSpPr>
            <p:cNvPr id="330" name="Oval 65"/>
            <p:cNvSpPr>
              <a:spLocks noChangeArrowheads="1"/>
            </p:cNvSpPr>
            <p:nvPr/>
          </p:nvSpPr>
          <p:spPr bwMode="auto">
            <a:xfrm>
              <a:off x="20" y="6"/>
              <a:ext cx="192" cy="192"/>
            </a:xfrm>
            <a:prstGeom prst="ellipse">
              <a:avLst/>
            </a:prstGeom>
            <a:noFill/>
            <a:ln w="9525">
              <a:solidFill>
                <a:schemeClr val="tx1"/>
              </a:solidFill>
              <a:round/>
              <a:headEnd/>
              <a:tailEnd/>
            </a:ln>
          </p:spPr>
          <p:txBody>
            <a:bodyPr wrap="none" anchor="ctr"/>
            <a:lstStyle/>
            <a:p>
              <a:endParaRPr lang="zh-CN" altLang="en-US"/>
            </a:p>
          </p:txBody>
        </p:sp>
        <p:sp>
          <p:nvSpPr>
            <p:cNvPr id="331" name="Text Box 66"/>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C</a:t>
              </a:r>
            </a:p>
          </p:txBody>
        </p:sp>
      </p:grpSp>
      <p:grpSp>
        <p:nvGrpSpPr>
          <p:cNvPr id="332" name="Group 65"/>
          <p:cNvGrpSpPr>
            <a:grpSpLocks/>
          </p:cNvGrpSpPr>
          <p:nvPr/>
        </p:nvGrpSpPr>
        <p:grpSpPr bwMode="auto">
          <a:xfrm>
            <a:off x="3943350" y="5703882"/>
            <a:ext cx="319088" cy="336550"/>
            <a:chOff x="0" y="0"/>
            <a:chExt cx="234" cy="236"/>
          </a:xfrm>
        </p:grpSpPr>
        <p:sp>
          <p:nvSpPr>
            <p:cNvPr id="333" name="Oval 68"/>
            <p:cNvSpPr>
              <a:spLocks noChangeArrowheads="1"/>
            </p:cNvSpPr>
            <p:nvPr/>
          </p:nvSpPr>
          <p:spPr bwMode="auto">
            <a:xfrm>
              <a:off x="20" y="6"/>
              <a:ext cx="192" cy="192"/>
            </a:xfrm>
            <a:prstGeom prst="ellipse">
              <a:avLst/>
            </a:prstGeom>
            <a:noFill/>
            <a:ln w="9525">
              <a:solidFill>
                <a:schemeClr val="tx1"/>
              </a:solidFill>
              <a:round/>
              <a:headEnd/>
              <a:tailEnd/>
            </a:ln>
          </p:spPr>
          <p:txBody>
            <a:bodyPr wrap="none" anchor="ctr"/>
            <a:lstStyle/>
            <a:p>
              <a:endParaRPr lang="zh-CN" altLang="en-US"/>
            </a:p>
          </p:txBody>
        </p:sp>
        <p:sp>
          <p:nvSpPr>
            <p:cNvPr id="334" name="Text Box 69"/>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C</a:t>
              </a:r>
            </a:p>
          </p:txBody>
        </p:sp>
      </p:grpSp>
      <p:cxnSp>
        <p:nvCxnSpPr>
          <p:cNvPr id="335" name="AutoShape 70"/>
          <p:cNvCxnSpPr>
            <a:cxnSpLocks noChangeShapeType="1"/>
          </p:cNvCxnSpPr>
          <p:nvPr/>
        </p:nvCxnSpPr>
        <p:spPr bwMode="auto">
          <a:xfrm>
            <a:off x="2398713" y="5872157"/>
            <a:ext cx="298450" cy="0"/>
          </a:xfrm>
          <a:prstGeom prst="straightConnector1">
            <a:avLst/>
          </a:prstGeom>
          <a:noFill/>
          <a:ln w="19050">
            <a:solidFill>
              <a:schemeClr val="tx1"/>
            </a:solidFill>
            <a:round/>
            <a:headEnd/>
            <a:tailEnd/>
          </a:ln>
        </p:spPr>
      </p:cxnSp>
      <p:cxnSp>
        <p:nvCxnSpPr>
          <p:cNvPr id="336" name="AutoShape 71"/>
          <p:cNvCxnSpPr>
            <a:cxnSpLocks noChangeShapeType="1"/>
          </p:cNvCxnSpPr>
          <p:nvPr/>
        </p:nvCxnSpPr>
        <p:spPr bwMode="auto">
          <a:xfrm>
            <a:off x="3016250" y="5872157"/>
            <a:ext cx="298450" cy="0"/>
          </a:xfrm>
          <a:prstGeom prst="straightConnector1">
            <a:avLst/>
          </a:prstGeom>
          <a:noFill/>
          <a:ln w="19050">
            <a:solidFill>
              <a:schemeClr val="tx1"/>
            </a:solidFill>
            <a:round/>
            <a:headEnd/>
            <a:tailEnd/>
          </a:ln>
        </p:spPr>
      </p:cxnSp>
      <p:cxnSp>
        <p:nvCxnSpPr>
          <p:cNvPr id="337" name="AutoShape 72"/>
          <p:cNvCxnSpPr>
            <a:cxnSpLocks noChangeShapeType="1"/>
          </p:cNvCxnSpPr>
          <p:nvPr/>
        </p:nvCxnSpPr>
        <p:spPr bwMode="auto">
          <a:xfrm>
            <a:off x="3644900" y="5872157"/>
            <a:ext cx="298450" cy="0"/>
          </a:xfrm>
          <a:prstGeom prst="straightConnector1">
            <a:avLst/>
          </a:prstGeom>
          <a:noFill/>
          <a:ln w="19050">
            <a:solidFill>
              <a:schemeClr val="tx1"/>
            </a:solidFill>
            <a:round/>
            <a:headEnd/>
            <a:tailEnd/>
          </a:ln>
        </p:spPr>
      </p:cxnSp>
      <p:cxnSp>
        <p:nvCxnSpPr>
          <p:cNvPr id="338" name="AutoShape 73"/>
          <p:cNvCxnSpPr>
            <a:cxnSpLocks noChangeShapeType="1"/>
          </p:cNvCxnSpPr>
          <p:nvPr/>
        </p:nvCxnSpPr>
        <p:spPr bwMode="auto">
          <a:xfrm>
            <a:off x="4262438" y="5872157"/>
            <a:ext cx="298450" cy="0"/>
          </a:xfrm>
          <a:prstGeom prst="straightConnector1">
            <a:avLst/>
          </a:prstGeom>
          <a:noFill/>
          <a:ln w="19050">
            <a:solidFill>
              <a:schemeClr val="tx1"/>
            </a:solidFill>
            <a:round/>
            <a:headEnd/>
            <a:tailEnd/>
          </a:ln>
        </p:spPr>
      </p:cxnSp>
      <p:grpSp>
        <p:nvGrpSpPr>
          <p:cNvPr id="339" name="Group 72"/>
          <p:cNvGrpSpPr>
            <a:grpSpLocks/>
          </p:cNvGrpSpPr>
          <p:nvPr/>
        </p:nvGrpSpPr>
        <p:grpSpPr bwMode="auto">
          <a:xfrm>
            <a:off x="2379663" y="5208582"/>
            <a:ext cx="319087" cy="336550"/>
            <a:chOff x="0" y="0"/>
            <a:chExt cx="235" cy="236"/>
          </a:xfrm>
        </p:grpSpPr>
        <p:sp>
          <p:nvSpPr>
            <p:cNvPr id="340" name="Oval 75"/>
            <p:cNvSpPr>
              <a:spLocks noChangeArrowheads="1"/>
            </p:cNvSpPr>
            <p:nvPr/>
          </p:nvSpPr>
          <p:spPr bwMode="auto">
            <a:xfrm>
              <a:off x="20" y="6"/>
              <a:ext cx="192" cy="192"/>
            </a:xfrm>
            <a:prstGeom prst="ellipse">
              <a:avLst/>
            </a:prstGeom>
            <a:noFill/>
            <a:ln w="9525">
              <a:solidFill>
                <a:schemeClr val="tx1"/>
              </a:solidFill>
              <a:round/>
              <a:headEnd/>
              <a:tailEnd/>
            </a:ln>
          </p:spPr>
          <p:txBody>
            <a:bodyPr wrap="none" anchor="ctr"/>
            <a:lstStyle/>
            <a:p>
              <a:endParaRPr lang="zh-CN" altLang="en-US"/>
            </a:p>
          </p:txBody>
        </p:sp>
        <p:sp>
          <p:nvSpPr>
            <p:cNvPr id="341" name="Text Box 76"/>
            <p:cNvSpPr txBox="1">
              <a:spLocks noChangeArrowheads="1"/>
            </p:cNvSpPr>
            <p:nvPr/>
          </p:nvSpPr>
          <p:spPr bwMode="auto">
            <a:xfrm>
              <a:off x="0" y="0"/>
              <a:ext cx="235" cy="236"/>
            </a:xfrm>
            <a:prstGeom prst="rect">
              <a:avLst/>
            </a:prstGeom>
            <a:noFill/>
            <a:ln w="9525">
              <a:noFill/>
              <a:miter lim="800000"/>
              <a:headEnd/>
              <a:tailEnd/>
            </a:ln>
          </p:spPr>
          <p:txBody>
            <a:bodyPr wrap="none">
              <a:spAutoFit/>
            </a:bodyPr>
            <a:lstStyle/>
            <a:p>
              <a:r>
                <a:rPr lang="en-US" altLang="zh-CN" sz="1600">
                  <a:latin typeface="Times New Roman" pitchFamily="18" charset="0"/>
                </a:rPr>
                <a:t>C</a:t>
              </a:r>
            </a:p>
          </p:txBody>
        </p:sp>
      </p:grpSp>
      <p:grpSp>
        <p:nvGrpSpPr>
          <p:cNvPr id="342" name="Group 75"/>
          <p:cNvGrpSpPr>
            <a:grpSpLocks/>
          </p:cNvGrpSpPr>
          <p:nvPr/>
        </p:nvGrpSpPr>
        <p:grpSpPr bwMode="auto">
          <a:xfrm>
            <a:off x="3946525" y="5094282"/>
            <a:ext cx="319088" cy="336550"/>
            <a:chOff x="0" y="0"/>
            <a:chExt cx="234" cy="236"/>
          </a:xfrm>
        </p:grpSpPr>
        <p:sp>
          <p:nvSpPr>
            <p:cNvPr id="343" name="Oval 78"/>
            <p:cNvSpPr>
              <a:spLocks noChangeArrowheads="1"/>
            </p:cNvSpPr>
            <p:nvPr/>
          </p:nvSpPr>
          <p:spPr bwMode="auto">
            <a:xfrm>
              <a:off x="12" y="7"/>
              <a:ext cx="192" cy="192"/>
            </a:xfrm>
            <a:prstGeom prst="ellipse">
              <a:avLst/>
            </a:prstGeom>
            <a:noFill/>
            <a:ln w="9525">
              <a:solidFill>
                <a:schemeClr val="tx1"/>
              </a:solidFill>
              <a:round/>
              <a:headEnd/>
              <a:tailEnd/>
            </a:ln>
          </p:spPr>
          <p:txBody>
            <a:bodyPr wrap="none" anchor="ctr"/>
            <a:lstStyle/>
            <a:p>
              <a:endParaRPr lang="zh-CN" altLang="en-US"/>
            </a:p>
          </p:txBody>
        </p:sp>
        <p:sp>
          <p:nvSpPr>
            <p:cNvPr id="344" name="Text Box 79"/>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B</a:t>
              </a:r>
            </a:p>
          </p:txBody>
        </p:sp>
      </p:grpSp>
      <p:cxnSp>
        <p:nvCxnSpPr>
          <p:cNvPr id="345" name="AutoShape 80"/>
          <p:cNvCxnSpPr>
            <a:cxnSpLocks noChangeShapeType="1"/>
          </p:cNvCxnSpPr>
          <p:nvPr/>
        </p:nvCxnSpPr>
        <p:spPr bwMode="auto">
          <a:xfrm flipH="1">
            <a:off x="4103688" y="5430832"/>
            <a:ext cx="3175" cy="273050"/>
          </a:xfrm>
          <a:prstGeom prst="straightConnector1">
            <a:avLst/>
          </a:prstGeom>
          <a:noFill/>
          <a:ln w="19050">
            <a:solidFill>
              <a:schemeClr val="tx1"/>
            </a:solidFill>
            <a:round/>
            <a:headEnd/>
            <a:tailEnd/>
          </a:ln>
        </p:spPr>
      </p:cxnSp>
      <p:cxnSp>
        <p:nvCxnSpPr>
          <p:cNvPr id="346" name="AutoShape 81"/>
          <p:cNvCxnSpPr>
            <a:cxnSpLocks noChangeShapeType="1"/>
          </p:cNvCxnSpPr>
          <p:nvPr/>
        </p:nvCxnSpPr>
        <p:spPr bwMode="auto">
          <a:xfrm>
            <a:off x="2698750" y="5376857"/>
            <a:ext cx="158750" cy="327025"/>
          </a:xfrm>
          <a:prstGeom prst="straightConnector1">
            <a:avLst/>
          </a:prstGeom>
          <a:noFill/>
          <a:ln w="19050">
            <a:solidFill>
              <a:schemeClr val="tx1"/>
            </a:solidFill>
            <a:round/>
            <a:headEnd/>
            <a:tailEnd/>
          </a:ln>
        </p:spPr>
      </p:cxnSp>
      <p:cxnSp>
        <p:nvCxnSpPr>
          <p:cNvPr id="347" name="AutoShape 82"/>
          <p:cNvCxnSpPr>
            <a:cxnSpLocks noChangeShapeType="1"/>
          </p:cNvCxnSpPr>
          <p:nvPr/>
        </p:nvCxnSpPr>
        <p:spPr bwMode="auto">
          <a:xfrm flipH="1">
            <a:off x="2239963" y="5376857"/>
            <a:ext cx="139700" cy="327025"/>
          </a:xfrm>
          <a:prstGeom prst="straightConnector1">
            <a:avLst/>
          </a:prstGeom>
          <a:noFill/>
          <a:ln w="19050">
            <a:solidFill>
              <a:schemeClr val="tx1"/>
            </a:solidFill>
            <a:round/>
            <a:headEnd/>
            <a:tailEnd/>
          </a:ln>
        </p:spPr>
      </p:cxnSp>
      <p:sp>
        <p:nvSpPr>
          <p:cNvPr id="348" name="Text Box 83"/>
          <p:cNvSpPr txBox="1">
            <a:spLocks noChangeArrowheads="1"/>
          </p:cNvSpPr>
          <p:nvPr/>
        </p:nvSpPr>
        <p:spPr bwMode="auto">
          <a:xfrm>
            <a:off x="3314700" y="5861045"/>
            <a:ext cx="438150" cy="457200"/>
          </a:xfrm>
          <a:prstGeom prst="rect">
            <a:avLst/>
          </a:prstGeom>
          <a:noFill/>
          <a:ln w="9525">
            <a:noFill/>
            <a:miter lim="800000"/>
            <a:headEnd/>
            <a:tailEnd/>
          </a:ln>
        </p:spPr>
        <p:txBody>
          <a:bodyPr wrap="none">
            <a:spAutoFit/>
          </a:bodyPr>
          <a:lstStyle/>
          <a:p>
            <a:r>
              <a:rPr lang="en-US" altLang="zh-CN" sz="2400" b="1" i="1">
                <a:solidFill>
                  <a:srgbClr val="808000"/>
                </a:solidFill>
                <a:latin typeface="Times New Roman" pitchFamily="18" charset="0"/>
              </a:rPr>
              <a:t>g</a:t>
            </a:r>
            <a:r>
              <a:rPr lang="en-US" altLang="zh-CN" sz="2400" b="1" baseline="-25000">
                <a:solidFill>
                  <a:srgbClr val="808000"/>
                </a:solidFill>
                <a:latin typeface="Times New Roman" pitchFamily="18" charset="0"/>
              </a:rPr>
              <a:t>2</a:t>
            </a:r>
          </a:p>
        </p:txBody>
      </p:sp>
      <p:grpSp>
        <p:nvGrpSpPr>
          <p:cNvPr id="349" name="Group 82"/>
          <p:cNvGrpSpPr>
            <a:grpSpLocks/>
          </p:cNvGrpSpPr>
          <p:nvPr/>
        </p:nvGrpSpPr>
        <p:grpSpPr bwMode="auto">
          <a:xfrm>
            <a:off x="5127625" y="5672132"/>
            <a:ext cx="319088" cy="336550"/>
            <a:chOff x="0" y="0"/>
            <a:chExt cx="234" cy="236"/>
          </a:xfrm>
        </p:grpSpPr>
        <p:sp>
          <p:nvSpPr>
            <p:cNvPr id="350" name="Oval 85"/>
            <p:cNvSpPr>
              <a:spLocks noChangeArrowheads="1"/>
            </p:cNvSpPr>
            <p:nvPr/>
          </p:nvSpPr>
          <p:spPr bwMode="auto">
            <a:xfrm>
              <a:off x="20" y="6"/>
              <a:ext cx="192" cy="192"/>
            </a:xfrm>
            <a:prstGeom prst="ellipse">
              <a:avLst/>
            </a:prstGeom>
            <a:noFill/>
            <a:ln w="9525">
              <a:solidFill>
                <a:schemeClr val="tx1"/>
              </a:solidFill>
              <a:round/>
              <a:headEnd/>
              <a:tailEnd/>
            </a:ln>
          </p:spPr>
          <p:txBody>
            <a:bodyPr wrap="none" anchor="ctr"/>
            <a:lstStyle/>
            <a:p>
              <a:endParaRPr lang="zh-CN" altLang="en-US"/>
            </a:p>
          </p:txBody>
        </p:sp>
        <p:sp>
          <p:nvSpPr>
            <p:cNvPr id="351" name="Text Box 86"/>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C</a:t>
              </a:r>
            </a:p>
          </p:txBody>
        </p:sp>
      </p:grpSp>
      <p:grpSp>
        <p:nvGrpSpPr>
          <p:cNvPr id="352" name="Group 85"/>
          <p:cNvGrpSpPr>
            <a:grpSpLocks/>
          </p:cNvGrpSpPr>
          <p:nvPr/>
        </p:nvGrpSpPr>
        <p:grpSpPr bwMode="auto">
          <a:xfrm>
            <a:off x="5737225" y="5665782"/>
            <a:ext cx="319088" cy="336550"/>
            <a:chOff x="0" y="0"/>
            <a:chExt cx="201" cy="212"/>
          </a:xfrm>
        </p:grpSpPr>
        <p:sp>
          <p:nvSpPr>
            <p:cNvPr id="353" name="Oval 88"/>
            <p:cNvSpPr>
              <a:spLocks noChangeArrowheads="1"/>
            </p:cNvSpPr>
            <p:nvPr/>
          </p:nvSpPr>
          <p:spPr bwMode="auto">
            <a:xfrm>
              <a:off x="15" y="9"/>
              <a:ext cx="165" cy="173"/>
            </a:xfrm>
            <a:prstGeom prst="ellipse">
              <a:avLst/>
            </a:prstGeom>
            <a:noFill/>
            <a:ln w="9525">
              <a:solidFill>
                <a:schemeClr val="tx1"/>
              </a:solidFill>
              <a:round/>
              <a:headEnd/>
              <a:tailEnd/>
            </a:ln>
          </p:spPr>
          <p:txBody>
            <a:bodyPr wrap="none" anchor="ctr"/>
            <a:lstStyle/>
            <a:p>
              <a:endParaRPr lang="zh-CN" altLang="en-US"/>
            </a:p>
          </p:txBody>
        </p:sp>
        <p:sp>
          <p:nvSpPr>
            <p:cNvPr id="354" name="Text Box 89"/>
            <p:cNvSpPr txBox="1">
              <a:spLocks noChangeArrowheads="1"/>
            </p:cNvSpPr>
            <p:nvPr/>
          </p:nvSpPr>
          <p:spPr bwMode="auto">
            <a:xfrm>
              <a:off x="0" y="0"/>
              <a:ext cx="201" cy="212"/>
            </a:xfrm>
            <a:prstGeom prst="rect">
              <a:avLst/>
            </a:prstGeom>
            <a:noFill/>
            <a:ln w="9525">
              <a:noFill/>
              <a:miter lim="800000"/>
              <a:headEnd/>
              <a:tailEnd/>
            </a:ln>
          </p:spPr>
          <p:txBody>
            <a:bodyPr wrap="none">
              <a:spAutoFit/>
            </a:bodyPr>
            <a:lstStyle/>
            <a:p>
              <a:r>
                <a:rPr lang="en-US" altLang="zh-CN" sz="1600">
                  <a:latin typeface="Times New Roman" pitchFamily="18" charset="0"/>
                </a:rPr>
                <a:t>B</a:t>
              </a:r>
            </a:p>
          </p:txBody>
        </p:sp>
      </p:grpSp>
      <p:sp>
        <p:nvSpPr>
          <p:cNvPr id="355" name="Oval 90"/>
          <p:cNvSpPr>
            <a:spLocks noChangeArrowheads="1"/>
          </p:cNvSpPr>
          <p:nvPr/>
        </p:nvSpPr>
        <p:spPr bwMode="auto">
          <a:xfrm>
            <a:off x="6210300" y="5673720"/>
            <a:ext cx="261938" cy="274637"/>
          </a:xfrm>
          <a:prstGeom prst="ellipse">
            <a:avLst/>
          </a:prstGeom>
          <a:noFill/>
          <a:ln w="9525">
            <a:solidFill>
              <a:schemeClr val="tx1"/>
            </a:solidFill>
            <a:round/>
            <a:headEnd/>
            <a:tailEnd/>
          </a:ln>
        </p:spPr>
        <p:txBody>
          <a:bodyPr wrap="none" anchor="ctr"/>
          <a:lstStyle/>
          <a:p>
            <a:endParaRPr lang="zh-CN" altLang="en-US"/>
          </a:p>
        </p:txBody>
      </p:sp>
      <p:grpSp>
        <p:nvGrpSpPr>
          <p:cNvPr id="356" name="Group 89"/>
          <p:cNvGrpSpPr>
            <a:grpSpLocks/>
          </p:cNvGrpSpPr>
          <p:nvPr/>
        </p:nvGrpSpPr>
        <p:grpSpPr bwMode="auto">
          <a:xfrm>
            <a:off x="8237538" y="5672132"/>
            <a:ext cx="319087" cy="336550"/>
            <a:chOff x="0" y="0"/>
            <a:chExt cx="234" cy="236"/>
          </a:xfrm>
        </p:grpSpPr>
        <p:sp>
          <p:nvSpPr>
            <p:cNvPr id="357" name="Oval 92"/>
            <p:cNvSpPr>
              <a:spLocks noChangeArrowheads="1"/>
            </p:cNvSpPr>
            <p:nvPr/>
          </p:nvSpPr>
          <p:spPr bwMode="auto">
            <a:xfrm>
              <a:off x="20" y="6"/>
              <a:ext cx="192" cy="192"/>
            </a:xfrm>
            <a:prstGeom prst="ellipse">
              <a:avLst/>
            </a:prstGeom>
            <a:noFill/>
            <a:ln w="9525">
              <a:solidFill>
                <a:schemeClr val="tx1"/>
              </a:solidFill>
              <a:round/>
              <a:headEnd/>
              <a:tailEnd/>
            </a:ln>
          </p:spPr>
          <p:txBody>
            <a:bodyPr wrap="none" anchor="ctr"/>
            <a:lstStyle/>
            <a:p>
              <a:endParaRPr lang="zh-CN" altLang="en-US"/>
            </a:p>
          </p:txBody>
        </p:sp>
        <p:sp>
          <p:nvSpPr>
            <p:cNvPr id="358" name="Text Box 93"/>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C</a:t>
              </a:r>
            </a:p>
          </p:txBody>
        </p:sp>
      </p:grpSp>
      <p:grpSp>
        <p:nvGrpSpPr>
          <p:cNvPr id="359" name="Group 92"/>
          <p:cNvGrpSpPr>
            <a:grpSpLocks/>
          </p:cNvGrpSpPr>
          <p:nvPr/>
        </p:nvGrpSpPr>
        <p:grpSpPr bwMode="auto">
          <a:xfrm>
            <a:off x="7585075" y="5672132"/>
            <a:ext cx="319088" cy="336550"/>
            <a:chOff x="0" y="0"/>
            <a:chExt cx="234" cy="236"/>
          </a:xfrm>
        </p:grpSpPr>
        <p:sp>
          <p:nvSpPr>
            <p:cNvPr id="360" name="Oval 95"/>
            <p:cNvSpPr>
              <a:spLocks noChangeArrowheads="1"/>
            </p:cNvSpPr>
            <p:nvPr/>
          </p:nvSpPr>
          <p:spPr bwMode="auto">
            <a:xfrm>
              <a:off x="20" y="6"/>
              <a:ext cx="192" cy="192"/>
            </a:xfrm>
            <a:prstGeom prst="ellipse">
              <a:avLst/>
            </a:prstGeom>
            <a:noFill/>
            <a:ln w="9525">
              <a:solidFill>
                <a:schemeClr val="tx1"/>
              </a:solidFill>
              <a:round/>
              <a:headEnd/>
              <a:tailEnd/>
            </a:ln>
          </p:spPr>
          <p:txBody>
            <a:bodyPr wrap="none" anchor="ctr"/>
            <a:lstStyle/>
            <a:p>
              <a:endParaRPr lang="zh-CN" altLang="en-US"/>
            </a:p>
          </p:txBody>
        </p:sp>
        <p:sp>
          <p:nvSpPr>
            <p:cNvPr id="361" name="Text Box 96"/>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C</a:t>
              </a:r>
            </a:p>
          </p:txBody>
        </p:sp>
      </p:grpSp>
      <p:cxnSp>
        <p:nvCxnSpPr>
          <p:cNvPr id="362" name="AutoShape 97"/>
          <p:cNvCxnSpPr>
            <a:cxnSpLocks noChangeShapeType="1"/>
          </p:cNvCxnSpPr>
          <p:nvPr/>
        </p:nvCxnSpPr>
        <p:spPr bwMode="auto">
          <a:xfrm flipV="1">
            <a:off x="5446713" y="5834057"/>
            <a:ext cx="290512" cy="6350"/>
          </a:xfrm>
          <a:prstGeom prst="straightConnector1">
            <a:avLst/>
          </a:prstGeom>
          <a:noFill/>
          <a:ln w="19050">
            <a:solidFill>
              <a:schemeClr val="tx1"/>
            </a:solidFill>
            <a:round/>
            <a:headEnd/>
            <a:tailEnd/>
          </a:ln>
        </p:spPr>
      </p:cxnSp>
      <p:cxnSp>
        <p:nvCxnSpPr>
          <p:cNvPr id="363" name="AutoShape 98"/>
          <p:cNvCxnSpPr>
            <a:cxnSpLocks noChangeShapeType="1"/>
            <a:endCxn id="355" idx="2"/>
          </p:cNvCxnSpPr>
          <p:nvPr/>
        </p:nvCxnSpPr>
        <p:spPr bwMode="auto">
          <a:xfrm flipV="1">
            <a:off x="6022975" y="5811832"/>
            <a:ext cx="187325" cy="6350"/>
          </a:xfrm>
          <a:prstGeom prst="straightConnector1">
            <a:avLst/>
          </a:prstGeom>
          <a:noFill/>
          <a:ln w="19050">
            <a:solidFill>
              <a:schemeClr val="tx1"/>
            </a:solidFill>
            <a:round/>
            <a:headEnd/>
            <a:tailEnd/>
          </a:ln>
        </p:spPr>
      </p:cxnSp>
      <p:cxnSp>
        <p:nvCxnSpPr>
          <p:cNvPr id="364" name="AutoShape 99"/>
          <p:cNvCxnSpPr>
            <a:cxnSpLocks noChangeShapeType="1"/>
          </p:cNvCxnSpPr>
          <p:nvPr/>
        </p:nvCxnSpPr>
        <p:spPr bwMode="auto">
          <a:xfrm>
            <a:off x="7413625" y="5834057"/>
            <a:ext cx="171450" cy="6350"/>
          </a:xfrm>
          <a:prstGeom prst="straightConnector1">
            <a:avLst/>
          </a:prstGeom>
          <a:noFill/>
          <a:ln w="19050">
            <a:solidFill>
              <a:schemeClr val="tx1"/>
            </a:solidFill>
            <a:round/>
            <a:headEnd/>
            <a:tailEnd/>
          </a:ln>
        </p:spPr>
      </p:cxnSp>
      <p:cxnSp>
        <p:nvCxnSpPr>
          <p:cNvPr id="365" name="AutoShape 100"/>
          <p:cNvCxnSpPr>
            <a:cxnSpLocks noChangeShapeType="1"/>
          </p:cNvCxnSpPr>
          <p:nvPr/>
        </p:nvCxnSpPr>
        <p:spPr bwMode="auto">
          <a:xfrm>
            <a:off x="7904163" y="5840407"/>
            <a:ext cx="333375" cy="0"/>
          </a:xfrm>
          <a:prstGeom prst="straightConnector1">
            <a:avLst/>
          </a:prstGeom>
          <a:noFill/>
          <a:ln w="19050">
            <a:solidFill>
              <a:schemeClr val="tx1"/>
            </a:solidFill>
            <a:round/>
            <a:headEnd/>
            <a:tailEnd/>
          </a:ln>
        </p:spPr>
      </p:cxnSp>
      <p:grpSp>
        <p:nvGrpSpPr>
          <p:cNvPr id="366" name="Group 99"/>
          <p:cNvGrpSpPr>
            <a:grpSpLocks/>
          </p:cNvGrpSpPr>
          <p:nvPr/>
        </p:nvGrpSpPr>
        <p:grpSpPr bwMode="auto">
          <a:xfrm>
            <a:off x="5427663" y="5208582"/>
            <a:ext cx="319087" cy="336550"/>
            <a:chOff x="0" y="0"/>
            <a:chExt cx="235" cy="236"/>
          </a:xfrm>
        </p:grpSpPr>
        <p:sp>
          <p:nvSpPr>
            <p:cNvPr id="367" name="Oval 102"/>
            <p:cNvSpPr>
              <a:spLocks noChangeArrowheads="1"/>
            </p:cNvSpPr>
            <p:nvPr/>
          </p:nvSpPr>
          <p:spPr bwMode="auto">
            <a:xfrm>
              <a:off x="20" y="6"/>
              <a:ext cx="192" cy="192"/>
            </a:xfrm>
            <a:prstGeom prst="ellipse">
              <a:avLst/>
            </a:prstGeom>
            <a:noFill/>
            <a:ln w="9525">
              <a:solidFill>
                <a:schemeClr val="tx1"/>
              </a:solidFill>
              <a:round/>
              <a:headEnd/>
              <a:tailEnd/>
            </a:ln>
          </p:spPr>
          <p:txBody>
            <a:bodyPr wrap="none" anchor="ctr"/>
            <a:lstStyle/>
            <a:p>
              <a:endParaRPr lang="zh-CN" altLang="en-US"/>
            </a:p>
          </p:txBody>
        </p:sp>
        <p:sp>
          <p:nvSpPr>
            <p:cNvPr id="368" name="Text Box 103"/>
            <p:cNvSpPr txBox="1">
              <a:spLocks noChangeArrowheads="1"/>
            </p:cNvSpPr>
            <p:nvPr/>
          </p:nvSpPr>
          <p:spPr bwMode="auto">
            <a:xfrm>
              <a:off x="0" y="0"/>
              <a:ext cx="235" cy="236"/>
            </a:xfrm>
            <a:prstGeom prst="rect">
              <a:avLst/>
            </a:prstGeom>
            <a:noFill/>
            <a:ln w="9525">
              <a:noFill/>
              <a:miter lim="800000"/>
              <a:headEnd/>
              <a:tailEnd/>
            </a:ln>
          </p:spPr>
          <p:txBody>
            <a:bodyPr wrap="none">
              <a:spAutoFit/>
            </a:bodyPr>
            <a:lstStyle/>
            <a:p>
              <a:r>
                <a:rPr lang="en-US" altLang="zh-CN" sz="1600">
                  <a:latin typeface="Times New Roman" pitchFamily="18" charset="0"/>
                </a:rPr>
                <a:t>C</a:t>
              </a:r>
            </a:p>
          </p:txBody>
        </p:sp>
      </p:grpSp>
      <p:grpSp>
        <p:nvGrpSpPr>
          <p:cNvPr id="369" name="Group 102"/>
          <p:cNvGrpSpPr>
            <a:grpSpLocks/>
          </p:cNvGrpSpPr>
          <p:nvPr/>
        </p:nvGrpSpPr>
        <p:grpSpPr bwMode="auto">
          <a:xfrm>
            <a:off x="7588250" y="5062532"/>
            <a:ext cx="319088" cy="336550"/>
            <a:chOff x="0" y="0"/>
            <a:chExt cx="234" cy="236"/>
          </a:xfrm>
        </p:grpSpPr>
        <p:sp>
          <p:nvSpPr>
            <p:cNvPr id="370" name="Oval 105"/>
            <p:cNvSpPr>
              <a:spLocks noChangeArrowheads="1"/>
            </p:cNvSpPr>
            <p:nvPr/>
          </p:nvSpPr>
          <p:spPr bwMode="auto">
            <a:xfrm>
              <a:off x="12" y="7"/>
              <a:ext cx="192" cy="192"/>
            </a:xfrm>
            <a:prstGeom prst="ellipse">
              <a:avLst/>
            </a:prstGeom>
            <a:noFill/>
            <a:ln w="9525">
              <a:solidFill>
                <a:schemeClr val="tx1"/>
              </a:solidFill>
              <a:round/>
              <a:headEnd/>
              <a:tailEnd/>
            </a:ln>
          </p:spPr>
          <p:txBody>
            <a:bodyPr wrap="none" anchor="ctr"/>
            <a:lstStyle/>
            <a:p>
              <a:endParaRPr lang="zh-CN" altLang="en-US"/>
            </a:p>
          </p:txBody>
        </p:sp>
        <p:sp>
          <p:nvSpPr>
            <p:cNvPr id="371" name="Text Box 106"/>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B</a:t>
              </a:r>
            </a:p>
          </p:txBody>
        </p:sp>
      </p:grpSp>
      <p:cxnSp>
        <p:nvCxnSpPr>
          <p:cNvPr id="372" name="AutoShape 107"/>
          <p:cNvCxnSpPr>
            <a:cxnSpLocks noChangeShapeType="1"/>
          </p:cNvCxnSpPr>
          <p:nvPr/>
        </p:nvCxnSpPr>
        <p:spPr bwMode="auto">
          <a:xfrm flipH="1">
            <a:off x="7718425" y="5368920"/>
            <a:ext cx="3175" cy="277812"/>
          </a:xfrm>
          <a:prstGeom prst="straightConnector1">
            <a:avLst/>
          </a:prstGeom>
          <a:noFill/>
          <a:ln w="19050">
            <a:solidFill>
              <a:schemeClr val="tx1"/>
            </a:solidFill>
            <a:round/>
            <a:headEnd/>
            <a:tailEnd/>
          </a:ln>
        </p:spPr>
      </p:cxnSp>
      <p:cxnSp>
        <p:nvCxnSpPr>
          <p:cNvPr id="373" name="AutoShape 108"/>
          <p:cNvCxnSpPr>
            <a:cxnSpLocks noChangeShapeType="1"/>
          </p:cNvCxnSpPr>
          <p:nvPr/>
        </p:nvCxnSpPr>
        <p:spPr bwMode="auto">
          <a:xfrm>
            <a:off x="5746750" y="5376857"/>
            <a:ext cx="150813" cy="288925"/>
          </a:xfrm>
          <a:prstGeom prst="straightConnector1">
            <a:avLst/>
          </a:prstGeom>
          <a:noFill/>
          <a:ln w="19050">
            <a:solidFill>
              <a:schemeClr val="tx1"/>
            </a:solidFill>
            <a:round/>
            <a:headEnd/>
            <a:tailEnd/>
          </a:ln>
        </p:spPr>
      </p:cxnSp>
      <p:cxnSp>
        <p:nvCxnSpPr>
          <p:cNvPr id="374" name="AutoShape 109"/>
          <p:cNvCxnSpPr>
            <a:cxnSpLocks noChangeShapeType="1"/>
          </p:cNvCxnSpPr>
          <p:nvPr/>
        </p:nvCxnSpPr>
        <p:spPr bwMode="auto">
          <a:xfrm flipH="1">
            <a:off x="5287963" y="5376857"/>
            <a:ext cx="139700" cy="295275"/>
          </a:xfrm>
          <a:prstGeom prst="straightConnector1">
            <a:avLst/>
          </a:prstGeom>
          <a:noFill/>
          <a:ln w="19050">
            <a:solidFill>
              <a:schemeClr val="tx1"/>
            </a:solidFill>
            <a:round/>
            <a:headEnd/>
            <a:tailEnd/>
          </a:ln>
        </p:spPr>
      </p:cxnSp>
      <p:grpSp>
        <p:nvGrpSpPr>
          <p:cNvPr id="375" name="Group 108"/>
          <p:cNvGrpSpPr>
            <a:grpSpLocks/>
          </p:cNvGrpSpPr>
          <p:nvPr/>
        </p:nvGrpSpPr>
        <p:grpSpPr bwMode="auto">
          <a:xfrm>
            <a:off x="8235950" y="5072057"/>
            <a:ext cx="319088" cy="336550"/>
            <a:chOff x="0" y="0"/>
            <a:chExt cx="234" cy="236"/>
          </a:xfrm>
        </p:grpSpPr>
        <p:sp>
          <p:nvSpPr>
            <p:cNvPr id="376" name="Oval 111"/>
            <p:cNvSpPr>
              <a:spLocks noChangeArrowheads="1"/>
            </p:cNvSpPr>
            <p:nvPr/>
          </p:nvSpPr>
          <p:spPr bwMode="auto">
            <a:xfrm>
              <a:off x="12" y="7"/>
              <a:ext cx="192" cy="192"/>
            </a:xfrm>
            <a:prstGeom prst="ellipse">
              <a:avLst/>
            </a:prstGeom>
            <a:noFill/>
            <a:ln w="9525">
              <a:solidFill>
                <a:schemeClr val="tx1"/>
              </a:solidFill>
              <a:round/>
              <a:headEnd/>
              <a:tailEnd/>
            </a:ln>
          </p:spPr>
          <p:txBody>
            <a:bodyPr wrap="none" anchor="ctr"/>
            <a:lstStyle/>
            <a:p>
              <a:endParaRPr lang="zh-CN" altLang="en-US"/>
            </a:p>
          </p:txBody>
        </p:sp>
        <p:sp>
          <p:nvSpPr>
            <p:cNvPr id="377" name="Text Box 112"/>
            <p:cNvSpPr txBox="1">
              <a:spLocks noChangeArrowheads="1"/>
            </p:cNvSpPr>
            <p:nvPr/>
          </p:nvSpPr>
          <p:spPr bwMode="auto">
            <a:xfrm>
              <a:off x="0" y="0"/>
              <a:ext cx="234" cy="236"/>
            </a:xfrm>
            <a:prstGeom prst="rect">
              <a:avLst/>
            </a:prstGeom>
            <a:noFill/>
            <a:ln w="9525">
              <a:noFill/>
              <a:miter lim="800000"/>
              <a:headEnd/>
              <a:tailEnd/>
            </a:ln>
          </p:spPr>
          <p:txBody>
            <a:bodyPr wrap="none">
              <a:spAutoFit/>
            </a:bodyPr>
            <a:lstStyle/>
            <a:p>
              <a:r>
                <a:rPr lang="en-US" altLang="zh-CN" sz="1600">
                  <a:latin typeface="Times New Roman" pitchFamily="18" charset="0"/>
                </a:rPr>
                <a:t>C</a:t>
              </a:r>
            </a:p>
          </p:txBody>
        </p:sp>
      </p:grpSp>
      <p:cxnSp>
        <p:nvCxnSpPr>
          <p:cNvPr id="378" name="AutoShape 113"/>
          <p:cNvCxnSpPr>
            <a:cxnSpLocks noChangeShapeType="1"/>
          </p:cNvCxnSpPr>
          <p:nvPr/>
        </p:nvCxnSpPr>
        <p:spPr bwMode="auto">
          <a:xfrm>
            <a:off x="8396288" y="5408607"/>
            <a:ext cx="1587" cy="263525"/>
          </a:xfrm>
          <a:prstGeom prst="straightConnector1">
            <a:avLst/>
          </a:prstGeom>
          <a:noFill/>
          <a:ln w="19050">
            <a:solidFill>
              <a:schemeClr val="tx1"/>
            </a:solidFill>
            <a:round/>
            <a:headEnd/>
            <a:tailEnd/>
          </a:ln>
        </p:spPr>
      </p:cxnSp>
      <p:grpSp>
        <p:nvGrpSpPr>
          <p:cNvPr id="379" name="Group 112"/>
          <p:cNvGrpSpPr>
            <a:grpSpLocks/>
          </p:cNvGrpSpPr>
          <p:nvPr/>
        </p:nvGrpSpPr>
        <p:grpSpPr bwMode="auto">
          <a:xfrm>
            <a:off x="7916863" y="4659307"/>
            <a:ext cx="319087" cy="336550"/>
            <a:chOff x="0" y="0"/>
            <a:chExt cx="235" cy="236"/>
          </a:xfrm>
        </p:grpSpPr>
        <p:sp>
          <p:nvSpPr>
            <p:cNvPr id="380" name="Oval 115"/>
            <p:cNvSpPr>
              <a:spLocks noChangeArrowheads="1"/>
            </p:cNvSpPr>
            <p:nvPr/>
          </p:nvSpPr>
          <p:spPr bwMode="auto">
            <a:xfrm>
              <a:off x="20" y="6"/>
              <a:ext cx="192" cy="192"/>
            </a:xfrm>
            <a:prstGeom prst="ellipse">
              <a:avLst/>
            </a:prstGeom>
            <a:noFill/>
            <a:ln w="9525">
              <a:solidFill>
                <a:schemeClr val="tx1"/>
              </a:solidFill>
              <a:round/>
              <a:headEnd/>
              <a:tailEnd/>
            </a:ln>
          </p:spPr>
          <p:txBody>
            <a:bodyPr wrap="none" anchor="ctr"/>
            <a:lstStyle/>
            <a:p>
              <a:endParaRPr lang="zh-CN" altLang="en-US"/>
            </a:p>
          </p:txBody>
        </p:sp>
        <p:sp>
          <p:nvSpPr>
            <p:cNvPr id="381" name="Text Box 116"/>
            <p:cNvSpPr txBox="1">
              <a:spLocks noChangeArrowheads="1"/>
            </p:cNvSpPr>
            <p:nvPr/>
          </p:nvSpPr>
          <p:spPr bwMode="auto">
            <a:xfrm>
              <a:off x="0" y="0"/>
              <a:ext cx="235" cy="236"/>
            </a:xfrm>
            <a:prstGeom prst="rect">
              <a:avLst/>
            </a:prstGeom>
            <a:noFill/>
            <a:ln w="9525">
              <a:noFill/>
              <a:miter lim="800000"/>
              <a:headEnd/>
              <a:tailEnd/>
            </a:ln>
          </p:spPr>
          <p:txBody>
            <a:bodyPr wrap="none">
              <a:spAutoFit/>
            </a:bodyPr>
            <a:lstStyle/>
            <a:p>
              <a:r>
                <a:rPr lang="en-US" altLang="zh-CN" sz="1600">
                  <a:latin typeface="Times New Roman" pitchFamily="18" charset="0"/>
                </a:rPr>
                <a:t>C</a:t>
              </a:r>
            </a:p>
          </p:txBody>
        </p:sp>
      </p:grpSp>
      <p:cxnSp>
        <p:nvCxnSpPr>
          <p:cNvPr id="382" name="AutoShape 117"/>
          <p:cNvCxnSpPr>
            <a:cxnSpLocks noChangeShapeType="1"/>
          </p:cNvCxnSpPr>
          <p:nvPr/>
        </p:nvCxnSpPr>
        <p:spPr bwMode="auto">
          <a:xfrm>
            <a:off x="8235950" y="4827582"/>
            <a:ext cx="160338" cy="244475"/>
          </a:xfrm>
          <a:prstGeom prst="straightConnector1">
            <a:avLst/>
          </a:prstGeom>
          <a:noFill/>
          <a:ln w="19050">
            <a:solidFill>
              <a:schemeClr val="tx1"/>
            </a:solidFill>
            <a:round/>
            <a:headEnd/>
            <a:tailEnd/>
          </a:ln>
        </p:spPr>
      </p:cxnSp>
      <p:cxnSp>
        <p:nvCxnSpPr>
          <p:cNvPr id="383" name="AutoShape 118"/>
          <p:cNvCxnSpPr>
            <a:cxnSpLocks noChangeShapeType="1"/>
          </p:cNvCxnSpPr>
          <p:nvPr/>
        </p:nvCxnSpPr>
        <p:spPr bwMode="auto">
          <a:xfrm flipH="1">
            <a:off x="7748588" y="4827582"/>
            <a:ext cx="168275" cy="234950"/>
          </a:xfrm>
          <a:prstGeom prst="straightConnector1">
            <a:avLst/>
          </a:prstGeom>
          <a:noFill/>
          <a:ln w="19050">
            <a:solidFill>
              <a:schemeClr val="tx1"/>
            </a:solidFill>
            <a:round/>
            <a:headEnd/>
            <a:tailEnd/>
          </a:ln>
        </p:spPr>
      </p:cxnSp>
      <p:sp>
        <p:nvSpPr>
          <p:cNvPr id="384" name="Text Box 119"/>
          <p:cNvSpPr txBox="1">
            <a:spLocks noChangeArrowheads="1"/>
          </p:cNvSpPr>
          <p:nvPr/>
        </p:nvSpPr>
        <p:spPr bwMode="auto">
          <a:xfrm>
            <a:off x="7337425" y="5970582"/>
            <a:ext cx="533400" cy="457200"/>
          </a:xfrm>
          <a:prstGeom prst="rect">
            <a:avLst/>
          </a:prstGeom>
          <a:noFill/>
          <a:ln w="9525">
            <a:noFill/>
            <a:miter lim="800000"/>
            <a:headEnd/>
            <a:tailEnd/>
          </a:ln>
        </p:spPr>
        <p:txBody>
          <a:bodyPr>
            <a:spAutoFit/>
          </a:bodyPr>
          <a:lstStyle/>
          <a:p>
            <a:r>
              <a:rPr lang="en-US" altLang="zh-CN" sz="2400" b="1" i="1">
                <a:solidFill>
                  <a:srgbClr val="808000"/>
                </a:solidFill>
                <a:latin typeface="Times New Roman" pitchFamily="18" charset="0"/>
              </a:rPr>
              <a:t>g</a:t>
            </a:r>
            <a:r>
              <a:rPr lang="en-US" altLang="zh-CN" sz="2400" b="1" baseline="-25000">
                <a:solidFill>
                  <a:srgbClr val="808000"/>
                </a:solidFill>
                <a:latin typeface="Times New Roman" pitchFamily="18" charset="0"/>
              </a:rPr>
              <a:t>3</a:t>
            </a:r>
          </a:p>
        </p:txBody>
      </p:sp>
      <p:grpSp>
        <p:nvGrpSpPr>
          <p:cNvPr id="385" name="Group 118"/>
          <p:cNvGrpSpPr>
            <a:grpSpLocks/>
          </p:cNvGrpSpPr>
          <p:nvPr/>
        </p:nvGrpSpPr>
        <p:grpSpPr bwMode="auto">
          <a:xfrm>
            <a:off x="6397625" y="5238745"/>
            <a:ext cx="330200" cy="1144587"/>
            <a:chOff x="0" y="0"/>
            <a:chExt cx="208" cy="721"/>
          </a:xfrm>
        </p:grpSpPr>
        <p:sp>
          <p:nvSpPr>
            <p:cNvPr id="386" name="Oval 121"/>
            <p:cNvSpPr>
              <a:spLocks noChangeArrowheads="1"/>
            </p:cNvSpPr>
            <p:nvPr/>
          </p:nvSpPr>
          <p:spPr bwMode="auto">
            <a:xfrm>
              <a:off x="43" y="0"/>
              <a:ext cx="165" cy="173"/>
            </a:xfrm>
            <a:prstGeom prst="ellipse">
              <a:avLst/>
            </a:prstGeom>
            <a:noFill/>
            <a:ln w="9525">
              <a:solidFill>
                <a:schemeClr val="tx1"/>
              </a:solidFill>
              <a:round/>
              <a:headEnd/>
              <a:tailEnd/>
            </a:ln>
          </p:spPr>
          <p:txBody>
            <a:bodyPr wrap="none" anchor="ctr"/>
            <a:lstStyle/>
            <a:p>
              <a:endParaRPr lang="zh-CN" altLang="en-US"/>
            </a:p>
          </p:txBody>
        </p:sp>
        <p:sp>
          <p:nvSpPr>
            <p:cNvPr id="387" name="Text Box 122"/>
            <p:cNvSpPr txBox="1">
              <a:spLocks noChangeArrowheads="1"/>
            </p:cNvSpPr>
            <p:nvPr/>
          </p:nvSpPr>
          <p:spPr bwMode="auto">
            <a:xfrm>
              <a:off x="0" y="509"/>
              <a:ext cx="208" cy="212"/>
            </a:xfrm>
            <a:prstGeom prst="rect">
              <a:avLst/>
            </a:prstGeom>
            <a:noFill/>
            <a:ln w="9525">
              <a:noFill/>
              <a:miter lim="800000"/>
              <a:headEnd/>
              <a:tailEnd/>
            </a:ln>
          </p:spPr>
          <p:txBody>
            <a:bodyPr>
              <a:spAutoFit/>
            </a:bodyPr>
            <a:lstStyle/>
            <a:p>
              <a:r>
                <a:rPr lang="en-US" altLang="zh-CN" sz="1600">
                  <a:latin typeface="Times New Roman" pitchFamily="18" charset="0"/>
                </a:rPr>
                <a:t>A</a:t>
              </a:r>
            </a:p>
          </p:txBody>
        </p:sp>
      </p:grpSp>
      <p:grpSp>
        <p:nvGrpSpPr>
          <p:cNvPr id="388" name="Group 121"/>
          <p:cNvGrpSpPr>
            <a:grpSpLocks/>
          </p:cNvGrpSpPr>
          <p:nvPr/>
        </p:nvGrpSpPr>
        <p:grpSpPr bwMode="auto">
          <a:xfrm>
            <a:off x="6880225" y="5238745"/>
            <a:ext cx="330200" cy="1144587"/>
            <a:chOff x="0" y="0"/>
            <a:chExt cx="208" cy="721"/>
          </a:xfrm>
        </p:grpSpPr>
        <p:sp>
          <p:nvSpPr>
            <p:cNvPr id="389" name="Oval 124"/>
            <p:cNvSpPr>
              <a:spLocks noChangeArrowheads="1"/>
            </p:cNvSpPr>
            <p:nvPr/>
          </p:nvSpPr>
          <p:spPr bwMode="auto">
            <a:xfrm>
              <a:off x="27" y="0"/>
              <a:ext cx="165" cy="173"/>
            </a:xfrm>
            <a:prstGeom prst="ellipse">
              <a:avLst/>
            </a:prstGeom>
            <a:noFill/>
            <a:ln w="9525">
              <a:solidFill>
                <a:schemeClr val="tx1"/>
              </a:solidFill>
              <a:round/>
              <a:headEnd/>
              <a:tailEnd/>
            </a:ln>
          </p:spPr>
          <p:txBody>
            <a:bodyPr wrap="none" anchor="ctr"/>
            <a:lstStyle/>
            <a:p>
              <a:endParaRPr lang="zh-CN" altLang="en-US"/>
            </a:p>
          </p:txBody>
        </p:sp>
        <p:sp>
          <p:nvSpPr>
            <p:cNvPr id="390" name="Text Box 125"/>
            <p:cNvSpPr txBox="1">
              <a:spLocks noChangeArrowheads="1"/>
            </p:cNvSpPr>
            <p:nvPr/>
          </p:nvSpPr>
          <p:spPr bwMode="auto">
            <a:xfrm>
              <a:off x="0" y="509"/>
              <a:ext cx="208" cy="212"/>
            </a:xfrm>
            <a:prstGeom prst="rect">
              <a:avLst/>
            </a:prstGeom>
            <a:noFill/>
            <a:ln w="9525">
              <a:noFill/>
              <a:miter lim="800000"/>
              <a:headEnd/>
              <a:tailEnd/>
            </a:ln>
          </p:spPr>
          <p:txBody>
            <a:bodyPr wrap="none">
              <a:spAutoFit/>
            </a:bodyPr>
            <a:lstStyle/>
            <a:p>
              <a:r>
                <a:rPr lang="en-US" altLang="zh-CN" sz="1600">
                  <a:latin typeface="Times New Roman" pitchFamily="18" charset="0"/>
                </a:rPr>
                <a:t>A</a:t>
              </a:r>
            </a:p>
          </p:txBody>
        </p:sp>
      </p:grpSp>
      <p:grpSp>
        <p:nvGrpSpPr>
          <p:cNvPr id="391" name="Group 124"/>
          <p:cNvGrpSpPr>
            <a:grpSpLocks/>
          </p:cNvGrpSpPr>
          <p:nvPr/>
        </p:nvGrpSpPr>
        <p:grpSpPr bwMode="auto">
          <a:xfrm>
            <a:off x="6423025" y="5208582"/>
            <a:ext cx="990600" cy="762000"/>
            <a:chOff x="0" y="0"/>
            <a:chExt cx="624" cy="480"/>
          </a:xfrm>
        </p:grpSpPr>
        <p:sp>
          <p:nvSpPr>
            <p:cNvPr id="392" name="Oval 127"/>
            <p:cNvSpPr>
              <a:spLocks noChangeArrowheads="1"/>
            </p:cNvSpPr>
            <p:nvPr/>
          </p:nvSpPr>
          <p:spPr bwMode="auto">
            <a:xfrm>
              <a:off x="459" y="307"/>
              <a:ext cx="165" cy="173"/>
            </a:xfrm>
            <a:prstGeom prst="ellipse">
              <a:avLst/>
            </a:prstGeom>
            <a:noFill/>
            <a:ln w="9525">
              <a:solidFill>
                <a:schemeClr val="tx1"/>
              </a:solidFill>
              <a:round/>
              <a:headEnd/>
              <a:tailEnd/>
            </a:ln>
          </p:spPr>
          <p:txBody>
            <a:bodyPr wrap="none" anchor="ctr"/>
            <a:lstStyle/>
            <a:p>
              <a:endParaRPr lang="zh-CN" altLang="en-US"/>
            </a:p>
          </p:txBody>
        </p:sp>
        <p:sp>
          <p:nvSpPr>
            <p:cNvPr id="393" name="Text Box 128"/>
            <p:cNvSpPr txBox="1">
              <a:spLocks noChangeArrowheads="1"/>
            </p:cNvSpPr>
            <p:nvPr/>
          </p:nvSpPr>
          <p:spPr bwMode="auto">
            <a:xfrm>
              <a:off x="0" y="0"/>
              <a:ext cx="288" cy="212"/>
            </a:xfrm>
            <a:prstGeom prst="rect">
              <a:avLst/>
            </a:prstGeom>
            <a:noFill/>
            <a:ln w="9525">
              <a:noFill/>
              <a:miter lim="800000"/>
              <a:headEnd/>
              <a:tailEnd/>
            </a:ln>
          </p:spPr>
          <p:txBody>
            <a:bodyPr>
              <a:spAutoFit/>
            </a:bodyPr>
            <a:lstStyle/>
            <a:p>
              <a:r>
                <a:rPr lang="en-US" altLang="zh-CN" sz="1600">
                  <a:latin typeface="Times New Roman" pitchFamily="18" charset="0"/>
                </a:rPr>
                <a:t>A</a:t>
              </a:r>
            </a:p>
          </p:txBody>
        </p:sp>
      </p:grpSp>
      <p:cxnSp>
        <p:nvCxnSpPr>
          <p:cNvPr id="394" name="AutoShape 129"/>
          <p:cNvCxnSpPr>
            <a:cxnSpLocks noChangeShapeType="1"/>
          </p:cNvCxnSpPr>
          <p:nvPr/>
        </p:nvCxnSpPr>
        <p:spPr bwMode="auto">
          <a:xfrm flipH="1">
            <a:off x="6727825" y="5376857"/>
            <a:ext cx="195263" cy="0"/>
          </a:xfrm>
          <a:prstGeom prst="straightConnector1">
            <a:avLst/>
          </a:prstGeom>
          <a:noFill/>
          <a:ln w="19050">
            <a:solidFill>
              <a:schemeClr val="tx1"/>
            </a:solidFill>
            <a:round/>
            <a:headEnd/>
            <a:tailEnd/>
          </a:ln>
        </p:spPr>
      </p:cxnSp>
      <p:cxnSp>
        <p:nvCxnSpPr>
          <p:cNvPr id="395" name="AutoShape 130"/>
          <p:cNvCxnSpPr>
            <a:cxnSpLocks noChangeShapeType="1"/>
            <a:endCxn id="355" idx="0"/>
          </p:cNvCxnSpPr>
          <p:nvPr/>
        </p:nvCxnSpPr>
        <p:spPr bwMode="auto">
          <a:xfrm flipH="1">
            <a:off x="6342063" y="5473695"/>
            <a:ext cx="161925" cy="200025"/>
          </a:xfrm>
          <a:prstGeom prst="straightConnector1">
            <a:avLst/>
          </a:prstGeom>
          <a:noFill/>
          <a:ln w="19050">
            <a:solidFill>
              <a:schemeClr val="tx1"/>
            </a:solidFill>
            <a:round/>
            <a:headEnd/>
            <a:tailEnd/>
          </a:ln>
        </p:spPr>
      </p:cxnSp>
      <p:cxnSp>
        <p:nvCxnSpPr>
          <p:cNvPr id="396" name="AutoShape 131"/>
          <p:cNvCxnSpPr>
            <a:cxnSpLocks noChangeShapeType="1"/>
          </p:cNvCxnSpPr>
          <p:nvPr/>
        </p:nvCxnSpPr>
        <p:spPr bwMode="auto">
          <a:xfrm>
            <a:off x="7146925" y="5473695"/>
            <a:ext cx="136525" cy="222250"/>
          </a:xfrm>
          <a:prstGeom prst="straightConnector1">
            <a:avLst/>
          </a:prstGeom>
          <a:noFill/>
          <a:ln w="19050">
            <a:solidFill>
              <a:schemeClr val="tx1"/>
            </a:solidFill>
            <a:round/>
            <a:headEnd/>
            <a:tailEnd/>
          </a:ln>
        </p:spPr>
      </p:cxnSp>
      <p:sp>
        <p:nvSpPr>
          <p:cNvPr id="397" name="Oval 132"/>
          <p:cNvSpPr>
            <a:spLocks noChangeArrowheads="1"/>
          </p:cNvSpPr>
          <p:nvPr/>
        </p:nvSpPr>
        <p:spPr bwMode="auto">
          <a:xfrm>
            <a:off x="6423025" y="6076945"/>
            <a:ext cx="261938" cy="274637"/>
          </a:xfrm>
          <a:prstGeom prst="ellipse">
            <a:avLst/>
          </a:prstGeom>
          <a:noFill/>
          <a:ln w="9525">
            <a:solidFill>
              <a:schemeClr val="tx1"/>
            </a:solidFill>
            <a:round/>
            <a:headEnd/>
            <a:tailEnd/>
          </a:ln>
        </p:spPr>
        <p:txBody>
          <a:bodyPr wrap="none" anchor="ctr"/>
          <a:lstStyle/>
          <a:p>
            <a:endParaRPr lang="zh-CN" altLang="en-US"/>
          </a:p>
        </p:txBody>
      </p:sp>
      <p:sp>
        <p:nvSpPr>
          <p:cNvPr id="398" name="Oval 133"/>
          <p:cNvSpPr>
            <a:spLocks noChangeArrowheads="1"/>
          </p:cNvSpPr>
          <p:nvPr/>
        </p:nvSpPr>
        <p:spPr bwMode="auto">
          <a:xfrm>
            <a:off x="6923088" y="6076945"/>
            <a:ext cx="261937" cy="274637"/>
          </a:xfrm>
          <a:prstGeom prst="ellipse">
            <a:avLst/>
          </a:prstGeom>
          <a:noFill/>
          <a:ln w="9525">
            <a:solidFill>
              <a:schemeClr val="tx1"/>
            </a:solidFill>
            <a:round/>
            <a:headEnd/>
            <a:tailEnd/>
          </a:ln>
        </p:spPr>
        <p:txBody>
          <a:bodyPr wrap="none" anchor="ctr"/>
          <a:lstStyle/>
          <a:p>
            <a:endParaRPr lang="zh-CN" altLang="en-US"/>
          </a:p>
        </p:txBody>
      </p:sp>
      <p:cxnSp>
        <p:nvCxnSpPr>
          <p:cNvPr id="399" name="AutoShape 134"/>
          <p:cNvCxnSpPr>
            <a:cxnSpLocks noChangeShapeType="1"/>
            <a:stCxn id="398" idx="2"/>
            <a:endCxn id="397" idx="6"/>
          </p:cNvCxnSpPr>
          <p:nvPr/>
        </p:nvCxnSpPr>
        <p:spPr bwMode="auto">
          <a:xfrm flipH="1">
            <a:off x="6684963" y="6215057"/>
            <a:ext cx="238125" cy="0"/>
          </a:xfrm>
          <a:prstGeom prst="straightConnector1">
            <a:avLst/>
          </a:prstGeom>
          <a:noFill/>
          <a:ln w="19050">
            <a:solidFill>
              <a:schemeClr val="tx1"/>
            </a:solidFill>
            <a:round/>
            <a:headEnd/>
            <a:tailEnd/>
          </a:ln>
        </p:spPr>
      </p:cxnSp>
      <p:cxnSp>
        <p:nvCxnSpPr>
          <p:cNvPr id="400" name="AutoShape 135"/>
          <p:cNvCxnSpPr>
            <a:cxnSpLocks noChangeShapeType="1"/>
            <a:stCxn id="355" idx="4"/>
            <a:endCxn id="397" idx="1"/>
          </p:cNvCxnSpPr>
          <p:nvPr/>
        </p:nvCxnSpPr>
        <p:spPr bwMode="auto">
          <a:xfrm>
            <a:off x="6342063" y="5948357"/>
            <a:ext cx="119062" cy="168275"/>
          </a:xfrm>
          <a:prstGeom prst="straightConnector1">
            <a:avLst/>
          </a:prstGeom>
          <a:noFill/>
          <a:ln w="19050">
            <a:solidFill>
              <a:schemeClr val="tx1"/>
            </a:solidFill>
            <a:round/>
            <a:headEnd/>
            <a:tailEnd/>
          </a:ln>
        </p:spPr>
      </p:cxnSp>
      <p:cxnSp>
        <p:nvCxnSpPr>
          <p:cNvPr id="401" name="AutoShape 136"/>
          <p:cNvCxnSpPr>
            <a:cxnSpLocks noChangeShapeType="1"/>
            <a:stCxn id="398" idx="7"/>
          </p:cNvCxnSpPr>
          <p:nvPr/>
        </p:nvCxnSpPr>
        <p:spPr bwMode="auto">
          <a:xfrm flipV="1">
            <a:off x="7146925" y="5970582"/>
            <a:ext cx="136525" cy="146050"/>
          </a:xfrm>
          <a:prstGeom prst="straightConnector1">
            <a:avLst/>
          </a:prstGeom>
          <a:noFill/>
          <a:ln w="19050">
            <a:solidFill>
              <a:schemeClr val="tx1"/>
            </a:solidFill>
            <a:round/>
            <a:headEnd/>
            <a:tailEnd/>
          </a:ln>
        </p:spPr>
      </p:cxnSp>
      <p:sp>
        <p:nvSpPr>
          <p:cNvPr id="402" name="Text Box 137"/>
          <p:cNvSpPr txBox="1">
            <a:spLocks noChangeArrowheads="1"/>
          </p:cNvSpPr>
          <p:nvPr/>
        </p:nvSpPr>
        <p:spPr bwMode="auto">
          <a:xfrm>
            <a:off x="6194425" y="5634032"/>
            <a:ext cx="330200" cy="336550"/>
          </a:xfrm>
          <a:prstGeom prst="rect">
            <a:avLst/>
          </a:prstGeom>
          <a:noFill/>
          <a:ln w="9525">
            <a:noFill/>
            <a:miter lim="800000"/>
            <a:headEnd/>
            <a:tailEnd/>
          </a:ln>
        </p:spPr>
        <p:txBody>
          <a:bodyPr>
            <a:spAutoFit/>
          </a:bodyPr>
          <a:lstStyle/>
          <a:p>
            <a:r>
              <a:rPr lang="en-US" altLang="zh-CN" sz="1600">
                <a:latin typeface="Times New Roman" pitchFamily="18" charset="0"/>
              </a:rPr>
              <a:t>A</a:t>
            </a:r>
          </a:p>
        </p:txBody>
      </p:sp>
      <p:sp>
        <p:nvSpPr>
          <p:cNvPr id="403" name="Text Box 138"/>
          <p:cNvSpPr txBox="1">
            <a:spLocks noChangeArrowheads="1"/>
          </p:cNvSpPr>
          <p:nvPr/>
        </p:nvSpPr>
        <p:spPr bwMode="auto">
          <a:xfrm>
            <a:off x="7108825" y="5665782"/>
            <a:ext cx="330200" cy="336550"/>
          </a:xfrm>
          <a:prstGeom prst="rect">
            <a:avLst/>
          </a:prstGeom>
          <a:noFill/>
          <a:ln w="9525">
            <a:noFill/>
            <a:miter lim="800000"/>
            <a:headEnd/>
            <a:tailEnd/>
          </a:ln>
        </p:spPr>
        <p:txBody>
          <a:bodyPr>
            <a:spAutoFit/>
          </a:bodyPr>
          <a:lstStyle/>
          <a:p>
            <a:r>
              <a:rPr lang="en-US" altLang="zh-CN" sz="1600">
                <a:latin typeface="Times New Roman" pitchFamily="18" charset="0"/>
              </a:rPr>
              <a:t>A</a:t>
            </a:r>
          </a:p>
        </p:txBody>
      </p:sp>
      <p:sp>
        <p:nvSpPr>
          <p:cNvPr id="404" name="Text Box 139"/>
          <p:cNvSpPr txBox="1">
            <a:spLocks noChangeArrowheads="1"/>
          </p:cNvSpPr>
          <p:nvPr/>
        </p:nvSpPr>
        <p:spPr bwMode="auto">
          <a:xfrm>
            <a:off x="6880225" y="5208582"/>
            <a:ext cx="330200" cy="336550"/>
          </a:xfrm>
          <a:prstGeom prst="rect">
            <a:avLst/>
          </a:prstGeom>
          <a:noFill/>
          <a:ln w="9525">
            <a:noFill/>
            <a:miter lim="800000"/>
            <a:headEnd/>
            <a:tailEnd/>
          </a:ln>
        </p:spPr>
        <p:txBody>
          <a:bodyPr>
            <a:spAutoFit/>
          </a:bodyPr>
          <a:lstStyle/>
          <a:p>
            <a:r>
              <a:rPr lang="en-US" altLang="zh-CN" sz="1600">
                <a:latin typeface="Times New Roman" pitchFamily="18" charset="0"/>
              </a:rPr>
              <a:t>A</a:t>
            </a:r>
          </a:p>
        </p:txBody>
      </p:sp>
      <p:sp>
        <p:nvSpPr>
          <p:cNvPr id="407" name="Rectangle 142"/>
          <p:cNvSpPr>
            <a:spLocks noChangeArrowheads="1"/>
          </p:cNvSpPr>
          <p:nvPr/>
        </p:nvSpPr>
        <p:spPr bwMode="auto">
          <a:xfrm>
            <a:off x="3222625" y="4935532"/>
            <a:ext cx="615950" cy="823913"/>
          </a:xfrm>
          <a:prstGeom prst="rect">
            <a:avLst/>
          </a:prstGeom>
          <a:noFill/>
          <a:ln w="9525">
            <a:noFill/>
            <a:miter lim="800000"/>
            <a:headEnd/>
            <a:tailEnd/>
          </a:ln>
        </p:spPr>
        <p:txBody>
          <a:bodyPr>
            <a:spAutoFit/>
          </a:bodyPr>
          <a:lstStyle/>
          <a:p>
            <a:r>
              <a:rPr lang="en-US" altLang="zh-CN" sz="4800" b="1" dirty="0">
                <a:solidFill>
                  <a:srgbClr val="CC3300"/>
                </a:solidFill>
                <a:latin typeface="Arial Unicode MS" pitchFamily="34" charset="-122"/>
                <a:ea typeface="Arial Unicode MS" pitchFamily="34" charset="-122"/>
                <a:cs typeface="Arial Unicode MS" pitchFamily="34" charset="-122"/>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500" fill="hold"/>
                                        <p:tgtEl>
                                          <p:spTgt spid="314"/>
                                        </p:tgtEl>
                                        <p:attrNameLst>
                                          <p:attrName>stroke.color</p:attrName>
                                        </p:attrNameLst>
                                      </p:cBhvr>
                                      <p:to>
                                        <a:srgbClr val="FF0000"/>
                                      </p:to>
                                    </p:animClr>
                                    <p:set>
                                      <p:cBhvr>
                                        <p:cTn id="7" dur="500" fill="hold"/>
                                        <p:tgtEl>
                                          <p:spTgt spid="314"/>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500" fill="hold"/>
                                        <p:tgtEl>
                                          <p:spTgt spid="318"/>
                                        </p:tgtEl>
                                        <p:attrNameLst>
                                          <p:attrName>stroke.color</p:attrName>
                                        </p:attrNameLst>
                                      </p:cBhvr>
                                      <p:to>
                                        <a:srgbClr val="FF0000"/>
                                      </p:to>
                                    </p:animClr>
                                    <p:set>
                                      <p:cBhvr>
                                        <p:cTn id="10" dur="500" fill="hold"/>
                                        <p:tgtEl>
                                          <p:spTgt spid="318"/>
                                        </p:tgtEl>
                                        <p:attrNameLst>
                                          <p:attrName>stroke.on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7" presetClass="emph" presetSubtype="2" fill="hold" nodeType="clickEffect">
                                  <p:stCondLst>
                                    <p:cond delay="0"/>
                                  </p:stCondLst>
                                  <p:childTnLst>
                                    <p:animClr clrSpc="rgb" dir="cw">
                                      <p:cBhvr>
                                        <p:cTn id="18" dur="500" fill="hold"/>
                                        <p:tgtEl>
                                          <p:spTgt spid="347"/>
                                        </p:tgtEl>
                                        <p:attrNameLst>
                                          <p:attrName>stroke.color</p:attrName>
                                        </p:attrNameLst>
                                      </p:cBhvr>
                                      <p:to>
                                        <a:srgbClr val="FF0000"/>
                                      </p:to>
                                    </p:animClr>
                                    <p:set>
                                      <p:cBhvr>
                                        <p:cTn id="19" dur="500" fill="hold"/>
                                        <p:tgtEl>
                                          <p:spTgt spid="347"/>
                                        </p:tgtEl>
                                        <p:attrNameLst>
                                          <p:attrName>stroke.on</p:attrName>
                                        </p:attrNameLst>
                                      </p:cBhvr>
                                      <p:to>
                                        <p:strVal val="true"/>
                                      </p:to>
                                    </p:set>
                                  </p:childTnLst>
                                </p:cTn>
                              </p:par>
                              <p:par>
                                <p:cTn id="20" presetID="7" presetClass="emph" presetSubtype="2" fill="hold" nodeType="withEffect">
                                  <p:stCondLst>
                                    <p:cond delay="0"/>
                                  </p:stCondLst>
                                  <p:childTnLst>
                                    <p:animClr clrSpc="rgb" dir="cw">
                                      <p:cBhvr>
                                        <p:cTn id="21" dur="500" fill="hold"/>
                                        <p:tgtEl>
                                          <p:spTgt spid="346"/>
                                        </p:tgtEl>
                                        <p:attrNameLst>
                                          <p:attrName>stroke.color</p:attrName>
                                        </p:attrNameLst>
                                      </p:cBhvr>
                                      <p:to>
                                        <a:srgbClr val="FF0000"/>
                                      </p:to>
                                    </p:animClr>
                                    <p:set>
                                      <p:cBhvr>
                                        <p:cTn id="22" dur="500" fill="hold"/>
                                        <p:tgtEl>
                                          <p:spTgt spid="346"/>
                                        </p:tgtEl>
                                        <p:attrNameLst>
                                          <p:attrName>stroke.on</p:attrName>
                                        </p:attrNameLst>
                                      </p:cBhvr>
                                      <p:to>
                                        <p:strVal val="true"/>
                                      </p:to>
                                    </p:set>
                                  </p:childTnLst>
                                </p:cTn>
                              </p:par>
                              <p:par>
                                <p:cTn id="23" presetID="7" presetClass="emph" presetSubtype="2" fill="hold" nodeType="withEffect">
                                  <p:stCondLst>
                                    <p:cond delay="0"/>
                                  </p:stCondLst>
                                  <p:childTnLst>
                                    <p:animClr clrSpc="rgb" dir="cw">
                                      <p:cBhvr>
                                        <p:cTn id="24" dur="500" fill="hold"/>
                                        <p:tgtEl>
                                          <p:spTgt spid="335"/>
                                        </p:tgtEl>
                                        <p:attrNameLst>
                                          <p:attrName>stroke.color</p:attrName>
                                        </p:attrNameLst>
                                      </p:cBhvr>
                                      <p:to>
                                        <a:srgbClr val="FF0000"/>
                                      </p:to>
                                    </p:animClr>
                                    <p:set>
                                      <p:cBhvr>
                                        <p:cTn id="25" dur="500" fill="hold"/>
                                        <p:tgtEl>
                                          <p:spTgt spid="335"/>
                                        </p:tgtEl>
                                        <p:attrNameLst>
                                          <p:attrName>stroke.on</p:attrName>
                                        </p:attrNameLst>
                                      </p:cBhvr>
                                      <p:to>
                                        <p:strVal val="true"/>
                                      </p:to>
                                    </p:set>
                                  </p:childTnLst>
                                </p:cTn>
                              </p:par>
                              <p:par>
                                <p:cTn id="26" presetID="7" presetClass="emph" presetSubtype="2" fill="hold" nodeType="withEffect">
                                  <p:stCondLst>
                                    <p:cond delay="0"/>
                                  </p:stCondLst>
                                  <p:childTnLst>
                                    <p:animClr clrSpc="rgb" dir="cw">
                                      <p:cBhvr>
                                        <p:cTn id="27" dur="500" fill="hold"/>
                                        <p:tgtEl>
                                          <p:spTgt spid="345"/>
                                        </p:tgtEl>
                                        <p:attrNameLst>
                                          <p:attrName>stroke.color</p:attrName>
                                        </p:attrNameLst>
                                      </p:cBhvr>
                                      <p:to>
                                        <a:srgbClr val="FF0000"/>
                                      </p:to>
                                    </p:animClr>
                                    <p:set>
                                      <p:cBhvr>
                                        <p:cTn id="28" dur="500" fill="hold"/>
                                        <p:tgtEl>
                                          <p:spTgt spid="345"/>
                                        </p:tgtEl>
                                        <p:attrNameLst>
                                          <p:attrName>stroke.on</p:attrName>
                                        </p:attrNameLst>
                                      </p:cBhvr>
                                      <p:to>
                                        <p:strVal val="true"/>
                                      </p:to>
                                    </p:set>
                                  </p:childTnLst>
                                </p:cTn>
                              </p:par>
                              <p:par>
                                <p:cTn id="29" presetID="7" presetClass="emph" presetSubtype="2" fill="hold" nodeType="withEffect">
                                  <p:stCondLst>
                                    <p:cond delay="0"/>
                                  </p:stCondLst>
                                  <p:childTnLst>
                                    <p:animClr clrSpc="rgb" dir="cw">
                                      <p:cBhvr>
                                        <p:cTn id="30" dur="500" fill="hold"/>
                                        <p:tgtEl>
                                          <p:spTgt spid="338"/>
                                        </p:tgtEl>
                                        <p:attrNameLst>
                                          <p:attrName>stroke.color</p:attrName>
                                        </p:attrNameLst>
                                      </p:cBhvr>
                                      <p:to>
                                        <a:srgbClr val="FF0000"/>
                                      </p:to>
                                    </p:animClr>
                                    <p:set>
                                      <p:cBhvr>
                                        <p:cTn id="31" dur="500" fill="hold"/>
                                        <p:tgtEl>
                                          <p:spTgt spid="338"/>
                                        </p:tgtEl>
                                        <p:attrNameLst>
                                          <p:attrName>stroke.on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0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7" presetClass="emph" presetSubtype="2" fill="hold" nodeType="clickEffect">
                                  <p:stCondLst>
                                    <p:cond delay="0"/>
                                  </p:stCondLst>
                                  <p:childTnLst>
                                    <p:animClr clrSpc="rgb" dir="cw">
                                      <p:cBhvr>
                                        <p:cTn id="39" dur="500" fill="hold"/>
                                        <p:tgtEl>
                                          <p:spTgt spid="362"/>
                                        </p:tgtEl>
                                        <p:attrNameLst>
                                          <p:attrName>stroke.color</p:attrName>
                                        </p:attrNameLst>
                                      </p:cBhvr>
                                      <p:to>
                                        <a:srgbClr val="FF0000"/>
                                      </p:to>
                                    </p:animClr>
                                    <p:set>
                                      <p:cBhvr>
                                        <p:cTn id="40" dur="500" fill="hold"/>
                                        <p:tgtEl>
                                          <p:spTgt spid="362"/>
                                        </p:tgtEl>
                                        <p:attrNameLst>
                                          <p:attrName>stroke.on</p:attrName>
                                        </p:attrNameLst>
                                      </p:cBhvr>
                                      <p:to>
                                        <p:strVal val="true"/>
                                      </p:to>
                                    </p:set>
                                  </p:childTnLst>
                                </p:cTn>
                              </p:par>
                              <p:par>
                                <p:cTn id="41" presetID="7" presetClass="emph" presetSubtype="2" fill="hold" nodeType="withEffect">
                                  <p:stCondLst>
                                    <p:cond delay="0"/>
                                  </p:stCondLst>
                                  <p:childTnLst>
                                    <p:animClr clrSpc="rgb" dir="cw">
                                      <p:cBhvr>
                                        <p:cTn id="42" dur="500" fill="hold"/>
                                        <p:tgtEl>
                                          <p:spTgt spid="374"/>
                                        </p:tgtEl>
                                        <p:attrNameLst>
                                          <p:attrName>stroke.color</p:attrName>
                                        </p:attrNameLst>
                                      </p:cBhvr>
                                      <p:to>
                                        <a:srgbClr val="FF0000"/>
                                      </p:to>
                                    </p:animClr>
                                    <p:set>
                                      <p:cBhvr>
                                        <p:cTn id="43" dur="500" fill="hold"/>
                                        <p:tgtEl>
                                          <p:spTgt spid="374"/>
                                        </p:tgtEl>
                                        <p:attrNameLst>
                                          <p:attrName>stroke.on</p:attrName>
                                        </p:attrNameLst>
                                      </p:cBhvr>
                                      <p:to>
                                        <p:strVal val="true"/>
                                      </p:to>
                                    </p:set>
                                  </p:childTnLst>
                                </p:cTn>
                              </p:par>
                              <p:par>
                                <p:cTn id="44" presetID="7" presetClass="emph" presetSubtype="2" fill="hold" nodeType="withEffect">
                                  <p:stCondLst>
                                    <p:cond delay="0"/>
                                  </p:stCondLst>
                                  <p:childTnLst>
                                    <p:animClr clrSpc="rgb" dir="cw">
                                      <p:cBhvr>
                                        <p:cTn id="45" dur="500" fill="hold"/>
                                        <p:tgtEl>
                                          <p:spTgt spid="373"/>
                                        </p:tgtEl>
                                        <p:attrNameLst>
                                          <p:attrName>stroke.color</p:attrName>
                                        </p:attrNameLst>
                                      </p:cBhvr>
                                      <p:to>
                                        <a:srgbClr val="FF0000"/>
                                      </p:to>
                                    </p:animClr>
                                    <p:set>
                                      <p:cBhvr>
                                        <p:cTn id="46" dur="500" fill="hold"/>
                                        <p:tgtEl>
                                          <p:spTgt spid="373"/>
                                        </p:tgtEl>
                                        <p:attrNameLst>
                                          <p:attrName>stroke.on</p:attrName>
                                        </p:attrNameLst>
                                      </p:cBhvr>
                                      <p:to>
                                        <p:strVal val="true"/>
                                      </p:to>
                                    </p:set>
                                  </p:childTnLst>
                                </p:cTn>
                              </p:par>
                              <p:par>
                                <p:cTn id="47" presetID="7" presetClass="emph" presetSubtype="2" fill="hold" nodeType="withEffect">
                                  <p:stCondLst>
                                    <p:cond delay="0"/>
                                  </p:stCondLst>
                                  <p:childTnLst>
                                    <p:animClr clrSpc="rgb" dir="cw">
                                      <p:cBhvr>
                                        <p:cTn id="48" dur="500" fill="hold"/>
                                        <p:tgtEl>
                                          <p:spTgt spid="372"/>
                                        </p:tgtEl>
                                        <p:attrNameLst>
                                          <p:attrName>stroke.color</p:attrName>
                                        </p:attrNameLst>
                                      </p:cBhvr>
                                      <p:to>
                                        <a:srgbClr val="FF0000"/>
                                      </p:to>
                                    </p:animClr>
                                    <p:set>
                                      <p:cBhvr>
                                        <p:cTn id="49" dur="500" fill="hold"/>
                                        <p:tgtEl>
                                          <p:spTgt spid="372"/>
                                        </p:tgtEl>
                                        <p:attrNameLst>
                                          <p:attrName>stroke.on</p:attrName>
                                        </p:attrNameLst>
                                      </p:cBhvr>
                                      <p:to>
                                        <p:strVal val="true"/>
                                      </p:to>
                                    </p:set>
                                  </p:childTnLst>
                                </p:cTn>
                              </p:par>
                              <p:par>
                                <p:cTn id="50" presetID="7" presetClass="emph" presetSubtype="2" fill="hold" nodeType="withEffect">
                                  <p:stCondLst>
                                    <p:cond delay="0"/>
                                  </p:stCondLst>
                                  <p:childTnLst>
                                    <p:animClr clrSpc="rgb" dir="cw">
                                      <p:cBhvr>
                                        <p:cTn id="51" dur="500" fill="hold"/>
                                        <p:tgtEl>
                                          <p:spTgt spid="365"/>
                                        </p:tgtEl>
                                        <p:attrNameLst>
                                          <p:attrName>stroke.color</p:attrName>
                                        </p:attrNameLst>
                                      </p:cBhvr>
                                      <p:to>
                                        <a:srgbClr val="FF0000"/>
                                      </p:to>
                                    </p:animClr>
                                    <p:set>
                                      <p:cBhvr>
                                        <p:cTn id="52" dur="500" fill="hold"/>
                                        <p:tgtEl>
                                          <p:spTgt spid="365"/>
                                        </p:tgtEl>
                                        <p:attrNameLst>
                                          <p:attrName>stroke.on</p:attrName>
                                        </p:attrNameLst>
                                      </p:cBhvr>
                                      <p:to>
                                        <p:strVal val="true"/>
                                      </p:to>
                                    </p:set>
                                  </p:childTnLst>
                                </p:cTn>
                              </p:par>
                              <p:par>
                                <p:cTn id="53" presetID="7" presetClass="emph" presetSubtype="2" fill="hold" nodeType="withEffect">
                                  <p:stCondLst>
                                    <p:cond delay="0"/>
                                  </p:stCondLst>
                                  <p:childTnLst>
                                    <p:animClr clrSpc="rgb" dir="cw">
                                      <p:cBhvr>
                                        <p:cTn id="54" dur="500" fill="hold"/>
                                        <p:tgtEl>
                                          <p:spTgt spid="364"/>
                                        </p:tgtEl>
                                        <p:attrNameLst>
                                          <p:attrName>stroke.color</p:attrName>
                                        </p:attrNameLst>
                                      </p:cBhvr>
                                      <p:to>
                                        <a:srgbClr val="FF0000"/>
                                      </p:to>
                                    </p:animClr>
                                    <p:set>
                                      <p:cBhvr>
                                        <p:cTn id="55" dur="500" fill="hold"/>
                                        <p:tgtEl>
                                          <p:spTgt spid="364"/>
                                        </p:tgtEl>
                                        <p:attrNameLst>
                                          <p:attrName>stroke.on</p:attrName>
                                        </p:attrNameLst>
                                      </p:cBhvr>
                                      <p:to>
                                        <p:strVal val="tru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0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407"/>
                                        </p:tgtEl>
                                        <p:attrNameLst>
                                          <p:attrName>style.visibility</p:attrName>
                                        </p:attrNameLst>
                                      </p:cBhvr>
                                      <p:to>
                                        <p:strVal val="visible"/>
                                      </p:to>
                                    </p:set>
                                    <p:animEffect transition="in" filter="blinds(horizontal)">
                                      <p:cBhvr>
                                        <p:cTn id="64" dur="5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 grpId="0" autoUpdateAnimBg="0"/>
      <p:bldP spid="302" grpId="0" autoUpdateAnimBg="0"/>
      <p:bldP spid="303" grpId="0" autoUpdateAnimBg="0"/>
      <p:bldP spid="407"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latin typeface="Candara"/>
                <a:ea typeface="宋体" charset="0"/>
                <a:cs typeface="Candara"/>
              </a:rPr>
              <a:t>Graph </a:t>
            </a:r>
            <a:r>
              <a:rPr lang="en-US" altLang="zh-CN" dirty="0">
                <a:latin typeface="Candara"/>
                <a:ea typeface="宋体" charset="0"/>
                <a:cs typeface="Candara"/>
              </a:rPr>
              <a:t>similarity search</a:t>
            </a:r>
            <a:br>
              <a:rPr lang="en-US" altLang="zh-CN" dirty="0">
                <a:latin typeface="Candara"/>
                <a:ea typeface="宋体" charset="0"/>
                <a:cs typeface="Candara"/>
              </a:rPr>
            </a:br>
            <a:r>
              <a:rPr lang="en-US" altLang="zh-CN" sz="2200" dirty="0">
                <a:latin typeface="Candara"/>
                <a:ea typeface="宋体" charset="0"/>
                <a:cs typeface="Candara"/>
              </a:rPr>
              <a:t>Zhu</a:t>
            </a:r>
            <a:r>
              <a:rPr lang="zh-CN" altLang="en-US" sz="2200" dirty="0">
                <a:latin typeface="Candara"/>
                <a:ea typeface="宋体" charset="0"/>
                <a:cs typeface="Candara"/>
              </a:rPr>
              <a:t> </a:t>
            </a:r>
            <a:r>
              <a:rPr lang="en-US" altLang="zh-CN" sz="2200" dirty="0">
                <a:latin typeface="Candara"/>
                <a:ea typeface="宋体" charset="0"/>
                <a:cs typeface="Candara"/>
              </a:rPr>
              <a:t>et</a:t>
            </a:r>
            <a:r>
              <a:rPr lang="zh-CN" altLang="en-US" sz="2200" dirty="0">
                <a:latin typeface="Candara"/>
                <a:ea typeface="宋体" charset="0"/>
                <a:cs typeface="Candara"/>
              </a:rPr>
              <a:t> </a:t>
            </a:r>
            <a:r>
              <a:rPr lang="en-US" altLang="zh-CN" sz="2200" dirty="0">
                <a:latin typeface="Candara"/>
                <a:ea typeface="宋体" charset="0"/>
                <a:cs typeface="Candara"/>
              </a:rPr>
              <a:t>al.</a:t>
            </a:r>
            <a:r>
              <a:rPr lang="zh-CN" altLang="en-US" sz="2200" dirty="0">
                <a:latin typeface="Candara"/>
                <a:ea typeface="宋体" charset="0"/>
                <a:cs typeface="Candara"/>
              </a:rPr>
              <a:t> </a:t>
            </a:r>
            <a:r>
              <a:rPr lang="en-US" altLang="zh-CN" sz="2200" dirty="0">
                <a:latin typeface="Candara"/>
                <a:ea typeface="宋体" charset="0"/>
                <a:cs typeface="Candara"/>
              </a:rPr>
              <a:t>EDBT’12</a:t>
            </a:r>
            <a:endParaRPr lang="zh-CN" altLang="en-US" dirty="0"/>
          </a:p>
        </p:txBody>
      </p:sp>
      <p:sp>
        <p:nvSpPr>
          <p:cNvPr id="3" name="内容占位符 2"/>
          <p:cNvSpPr>
            <a:spLocks noGrp="1"/>
          </p:cNvSpPr>
          <p:nvPr>
            <p:ph idx="1"/>
          </p:nvPr>
        </p:nvSpPr>
        <p:spPr/>
        <p:txBody>
          <a:bodyPr/>
          <a:lstStyle/>
          <a:p>
            <a:r>
              <a:rPr lang="en-US" altLang="zh-CN" dirty="0" smtClean="0"/>
              <a:t>Compute </a:t>
            </a:r>
            <a:r>
              <a:rPr lang="en-US" altLang="zh-CN" i="1" dirty="0" smtClean="0">
                <a:latin typeface="Times New Roman" pitchFamily="18" charset="0"/>
              </a:rPr>
              <a:t>dist </a:t>
            </a:r>
            <a:r>
              <a:rPr lang="en-US" altLang="zh-CN" dirty="0" smtClean="0">
                <a:latin typeface="Times New Roman" pitchFamily="18" charset="0"/>
              </a:rPr>
              <a:t>(</a:t>
            </a:r>
            <a:r>
              <a:rPr lang="en-US" altLang="zh-CN" i="1" dirty="0" smtClean="0">
                <a:latin typeface="Times New Roman" pitchFamily="18" charset="0"/>
              </a:rPr>
              <a:t>q</a:t>
            </a:r>
            <a:r>
              <a:rPr lang="en-US" altLang="zh-CN" dirty="0" smtClean="0">
                <a:latin typeface="Times New Roman" pitchFamily="18" charset="0"/>
              </a:rPr>
              <a:t>, </a:t>
            </a:r>
            <a:r>
              <a:rPr lang="en-US" altLang="zh-CN" i="1" dirty="0" smtClean="0">
                <a:latin typeface="Times New Roman" pitchFamily="18" charset="0"/>
              </a:rPr>
              <a:t>g</a:t>
            </a:r>
            <a:r>
              <a:rPr lang="en-US" altLang="zh-CN" dirty="0" smtClean="0">
                <a:latin typeface="Times New Roman" pitchFamily="18" charset="0"/>
              </a:rPr>
              <a:t>)</a:t>
            </a:r>
            <a:r>
              <a:rPr lang="en-US" altLang="zh-CN" dirty="0" smtClean="0"/>
              <a:t> for every graph </a:t>
            </a:r>
            <a:r>
              <a:rPr lang="en-US" altLang="zh-CN" i="1" dirty="0" smtClean="0">
                <a:latin typeface="Times New Roman" pitchFamily="18" charset="0"/>
              </a:rPr>
              <a:t>g</a:t>
            </a:r>
            <a:r>
              <a:rPr lang="en-US" altLang="zh-CN" dirty="0" smtClean="0">
                <a:latin typeface="Times New Roman" pitchFamily="18" charset="0"/>
              </a:rPr>
              <a:t>? </a:t>
            </a:r>
            <a:endParaRPr lang="en-US" altLang="zh-CN" dirty="0" smtClean="0">
              <a:solidFill>
                <a:srgbClr val="CC0000"/>
              </a:solidFill>
            </a:endParaRPr>
          </a:p>
          <a:p>
            <a:endParaRPr lang="en-US" altLang="zh-CN" dirty="0" smtClean="0"/>
          </a:p>
          <a:p>
            <a:r>
              <a:rPr lang="en-US" altLang="zh-CN" dirty="0" smtClean="0"/>
              <a:t>How to reduce the number of </a:t>
            </a:r>
            <a:r>
              <a:rPr lang="en-US" altLang="zh-CN" dirty="0" err="1" smtClean="0"/>
              <a:t>of</a:t>
            </a:r>
            <a:r>
              <a:rPr lang="en-US" altLang="zh-CN" dirty="0" smtClean="0"/>
              <a:t> MCS computations?</a:t>
            </a:r>
          </a:p>
          <a:p>
            <a:pPr lvl="1"/>
            <a:r>
              <a:rPr lang="en-US" altLang="zh-CN" dirty="0" smtClean="0"/>
              <a:t>Prune unqualified graphs based on the lower bound of the graph distance, </a:t>
            </a:r>
            <a:r>
              <a:rPr lang="en-US" altLang="zh-CN" u="sng" dirty="0" smtClean="0">
                <a:solidFill>
                  <a:srgbClr val="CC0000"/>
                </a:solidFill>
                <a:latin typeface="Times New Roman" pitchFamily="18" charset="0"/>
              </a:rPr>
              <a:t>dist</a:t>
            </a:r>
            <a:r>
              <a:rPr lang="en-US" altLang="zh-CN" dirty="0" smtClean="0">
                <a:solidFill>
                  <a:srgbClr val="CC0000"/>
                </a:solidFill>
                <a:latin typeface="Times New Roman" pitchFamily="18" charset="0"/>
              </a:rPr>
              <a:t>(</a:t>
            </a:r>
            <a:r>
              <a:rPr lang="en-US" altLang="zh-CN" i="1" dirty="0" smtClean="0">
                <a:solidFill>
                  <a:srgbClr val="CC0000"/>
                </a:solidFill>
                <a:latin typeface="Times New Roman" pitchFamily="18" charset="0"/>
              </a:rPr>
              <a:t>q, g</a:t>
            </a:r>
            <a:r>
              <a:rPr lang="en-US" altLang="zh-CN" dirty="0" smtClean="0">
                <a:solidFill>
                  <a:srgbClr val="CC0000"/>
                </a:solidFill>
                <a:latin typeface="Times New Roman" pitchFamily="18" charset="0"/>
              </a:rPr>
              <a:t>)</a:t>
            </a:r>
            <a:endParaRPr lang="en-US" altLang="zh-CN" sz="2600" dirty="0" smtClean="0">
              <a:solidFill>
                <a:srgbClr val="CC0000"/>
              </a:solidFill>
            </a:endParaRPr>
          </a:p>
          <a:p>
            <a:pPr lvl="2"/>
            <a:r>
              <a:rPr lang="en-US" altLang="zh-CN" dirty="0" smtClean="0"/>
              <a:t>Prune </a:t>
            </a:r>
            <a:r>
              <a:rPr lang="en-US" altLang="zh-CN" i="1" dirty="0">
                <a:latin typeface="Times New Roman" charset="0"/>
              </a:rPr>
              <a:t>g</a:t>
            </a:r>
            <a:r>
              <a:rPr lang="en-US" altLang="zh-CN" dirty="0"/>
              <a:t> if </a:t>
            </a:r>
            <a:r>
              <a:rPr lang="en-US" altLang="zh-CN" u="sng" dirty="0" err="1">
                <a:solidFill>
                  <a:srgbClr val="CC3300"/>
                </a:solidFill>
              </a:rPr>
              <a:t>dis</a:t>
            </a:r>
            <a:r>
              <a:rPr lang="en-US" altLang="zh-CN" u="sng" dirty="0" err="1">
                <a:solidFill>
                  <a:srgbClr val="CC3300"/>
                </a:solidFill>
                <a:latin typeface="Times New Roman" charset="0"/>
              </a:rPr>
              <a:t>t</a:t>
            </a:r>
            <a:r>
              <a:rPr lang="en-US" altLang="zh-CN" dirty="0">
                <a:solidFill>
                  <a:srgbClr val="CC3300"/>
                </a:solidFill>
                <a:latin typeface="Times New Roman" charset="0"/>
              </a:rPr>
              <a:t>(</a:t>
            </a:r>
            <a:r>
              <a:rPr lang="en-US" altLang="zh-CN" i="1" dirty="0">
                <a:solidFill>
                  <a:srgbClr val="CC3300"/>
                </a:solidFill>
                <a:latin typeface="Times New Roman" charset="0"/>
              </a:rPr>
              <a:t>q, g</a:t>
            </a:r>
            <a:r>
              <a:rPr lang="en-US" altLang="zh-CN" dirty="0">
                <a:solidFill>
                  <a:srgbClr val="CC3300"/>
                </a:solidFill>
              </a:rPr>
              <a:t>) </a:t>
            </a:r>
            <a:r>
              <a:rPr lang="en-US" altLang="zh-CN" dirty="0">
                <a:solidFill>
                  <a:srgbClr val="CC3300"/>
                </a:solidFill>
                <a:cs typeface="Tahoma" charset="0"/>
              </a:rPr>
              <a:t>≥</a:t>
            </a:r>
            <a:r>
              <a:rPr lang="en-US" altLang="zh-CN" dirty="0">
                <a:solidFill>
                  <a:srgbClr val="CC3300"/>
                </a:solidFill>
              </a:rPr>
              <a:t> </a:t>
            </a:r>
            <a:r>
              <a:rPr lang="en-US" altLang="zh-CN" i="1" dirty="0" err="1">
                <a:solidFill>
                  <a:srgbClr val="CC3300"/>
                </a:solidFill>
                <a:latin typeface="Times New Roman" charset="0"/>
              </a:rPr>
              <a:t>max</a:t>
            </a:r>
            <a:r>
              <a:rPr lang="en-US" altLang="zh-CN" i="1" baseline="-25000" dirty="0" err="1">
                <a:solidFill>
                  <a:srgbClr val="CC3300"/>
                </a:solidFill>
                <a:latin typeface="Times New Roman" charset="0"/>
              </a:rPr>
              <a:t>dist</a:t>
            </a:r>
            <a:r>
              <a:rPr lang="en-US" altLang="zh-CN" dirty="0">
                <a:latin typeface="Times New Roman" charset="0"/>
              </a:rPr>
              <a:t> </a:t>
            </a:r>
            <a:r>
              <a:rPr lang="en-US" altLang="zh-CN" dirty="0"/>
              <a:t>, where </a:t>
            </a:r>
            <a:r>
              <a:rPr lang="en-US" altLang="zh-CN" u="sng" dirty="0" err="1"/>
              <a:t>dis</a:t>
            </a:r>
            <a:r>
              <a:rPr lang="en-US" altLang="zh-CN" u="sng" dirty="0" err="1">
                <a:latin typeface="Times New Roman" charset="0"/>
              </a:rPr>
              <a:t>t</a:t>
            </a:r>
            <a:r>
              <a:rPr lang="en-US" altLang="zh-CN" dirty="0">
                <a:latin typeface="Times New Roman" charset="0"/>
              </a:rPr>
              <a:t>(</a:t>
            </a:r>
            <a:r>
              <a:rPr lang="en-US" altLang="zh-CN" i="1" dirty="0">
                <a:latin typeface="Times New Roman" charset="0"/>
              </a:rPr>
              <a:t>q, g</a:t>
            </a:r>
            <a:r>
              <a:rPr lang="en-US" altLang="zh-CN" dirty="0"/>
              <a:t>) is a lower bound of </a:t>
            </a:r>
            <a:r>
              <a:rPr lang="en-US" altLang="zh-CN" i="1" dirty="0" err="1">
                <a:latin typeface="Times New Roman" charset="0"/>
              </a:rPr>
              <a:t>dist</a:t>
            </a:r>
            <a:r>
              <a:rPr lang="en-US" altLang="zh-CN" i="1" dirty="0">
                <a:latin typeface="Times New Roman" charset="0"/>
              </a:rPr>
              <a:t> </a:t>
            </a:r>
            <a:r>
              <a:rPr lang="en-US" altLang="zh-CN" dirty="0">
                <a:latin typeface="Times New Roman" charset="0"/>
              </a:rPr>
              <a:t>(</a:t>
            </a:r>
            <a:r>
              <a:rPr lang="en-US" altLang="zh-CN" i="1" dirty="0">
                <a:latin typeface="Times New Roman" charset="0"/>
              </a:rPr>
              <a:t>q, g</a:t>
            </a:r>
            <a:r>
              <a:rPr lang="en-US" altLang="zh-CN" dirty="0">
                <a:latin typeface="Times New Roman" charset="0"/>
              </a:rPr>
              <a:t>),  </a:t>
            </a:r>
            <a:r>
              <a:rPr lang="en-US" altLang="zh-CN" dirty="0"/>
              <a:t>and </a:t>
            </a:r>
            <a:r>
              <a:rPr lang="en-US" altLang="zh-CN" i="1" dirty="0" err="1">
                <a:latin typeface="Times New Roman" charset="0"/>
              </a:rPr>
              <a:t>max</a:t>
            </a:r>
            <a:r>
              <a:rPr lang="en-US" altLang="zh-CN" i="1" baseline="-25000" dirty="0" err="1">
                <a:latin typeface="Times New Roman" charset="0"/>
              </a:rPr>
              <a:t>dist</a:t>
            </a:r>
            <a:r>
              <a:rPr lang="en-US" altLang="zh-CN" dirty="0"/>
              <a:t> is the largest distance of the current top-</a:t>
            </a:r>
            <a:r>
              <a:rPr lang="en-US" altLang="zh-CN" i="1" dirty="0">
                <a:latin typeface="Times New Roman" charset="0"/>
              </a:rPr>
              <a:t>k </a:t>
            </a:r>
            <a:r>
              <a:rPr lang="en-US" altLang="zh-CN" dirty="0"/>
              <a:t>answers discovered so far.</a:t>
            </a:r>
          </a:p>
          <a:p>
            <a:pPr lvl="2"/>
            <a:endParaRPr lang="en-US" altLang="zh-CN" dirty="0" smtClean="0"/>
          </a:p>
          <a:p>
            <a:endParaRPr lang="zh-CN" altLang="en-US" dirty="0"/>
          </a:p>
        </p:txBody>
      </p:sp>
      <p:sp>
        <p:nvSpPr>
          <p:cNvPr id="4" name="Rectangle 6"/>
          <p:cNvSpPr>
            <a:spLocks noChangeArrowheads="1"/>
          </p:cNvSpPr>
          <p:nvPr/>
        </p:nvSpPr>
        <p:spPr bwMode="auto">
          <a:xfrm>
            <a:off x="928662" y="2143116"/>
            <a:ext cx="5410200" cy="488950"/>
          </a:xfrm>
          <a:prstGeom prst="rect">
            <a:avLst/>
          </a:prstGeom>
          <a:solidFill>
            <a:schemeClr val="bg2">
              <a:lumMod val="90000"/>
            </a:schemeClr>
          </a:solidFill>
          <a:ln w="9525">
            <a:noFill/>
            <a:miter lim="800000"/>
            <a:headEnd/>
            <a:tailEnd/>
          </a:ln>
        </p:spPr>
        <p:txBody>
          <a:bodyPr>
            <a:spAutoFit/>
          </a:bodyPr>
          <a:lstStyle/>
          <a:p>
            <a:pPr algn="ctr"/>
            <a:r>
              <a:rPr lang="en-US" altLang="zh-CN" sz="2400" dirty="0">
                <a:solidFill>
                  <a:srgbClr val="CC0000"/>
                </a:solidFill>
              </a:rPr>
              <a:t>Expensive:</a:t>
            </a:r>
            <a:r>
              <a:rPr lang="en-US" altLang="zh-CN" sz="2600" dirty="0">
                <a:solidFill>
                  <a:srgbClr val="CC0000"/>
                </a:solidFill>
              </a:rPr>
              <a:t> </a:t>
            </a:r>
            <a:r>
              <a:rPr lang="en-US" altLang="zh-CN" sz="2400" dirty="0"/>
              <a:t>MCS problem is NP-hard.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Candara"/>
                <a:ea typeface="宋体" charset="0"/>
                <a:cs typeface="Candara"/>
              </a:rPr>
              <a:t>Graph </a:t>
            </a:r>
            <a:r>
              <a:rPr lang="en-US" altLang="zh-CN" dirty="0">
                <a:latin typeface="Candara"/>
                <a:ea typeface="宋体" charset="0"/>
                <a:cs typeface="Candara"/>
              </a:rPr>
              <a:t>similarity search</a:t>
            </a:r>
            <a:br>
              <a:rPr lang="en-US" altLang="zh-CN" dirty="0">
                <a:latin typeface="Candara"/>
                <a:ea typeface="宋体" charset="0"/>
                <a:cs typeface="Candara"/>
              </a:rPr>
            </a:br>
            <a:r>
              <a:rPr lang="en-US" altLang="zh-CN" sz="2200" dirty="0">
                <a:latin typeface="Candara"/>
                <a:ea typeface="宋体" charset="0"/>
                <a:cs typeface="Candara"/>
              </a:rPr>
              <a:t>Zhu</a:t>
            </a:r>
            <a:r>
              <a:rPr lang="zh-CN" altLang="en-US" sz="2200" dirty="0">
                <a:latin typeface="Candara"/>
                <a:ea typeface="宋体" charset="0"/>
                <a:cs typeface="Candara"/>
              </a:rPr>
              <a:t> </a:t>
            </a:r>
            <a:r>
              <a:rPr lang="en-US" altLang="zh-CN" sz="2200" dirty="0">
                <a:latin typeface="Candara"/>
                <a:ea typeface="宋体" charset="0"/>
                <a:cs typeface="Candara"/>
              </a:rPr>
              <a:t>et</a:t>
            </a:r>
            <a:r>
              <a:rPr lang="zh-CN" altLang="en-US" sz="2200" dirty="0">
                <a:latin typeface="Candara"/>
                <a:ea typeface="宋体" charset="0"/>
                <a:cs typeface="Candara"/>
              </a:rPr>
              <a:t> </a:t>
            </a:r>
            <a:r>
              <a:rPr lang="en-US" altLang="zh-CN" sz="2200" dirty="0">
                <a:latin typeface="Candara"/>
                <a:ea typeface="宋体" charset="0"/>
                <a:cs typeface="Candara"/>
              </a:rPr>
              <a:t>al.</a:t>
            </a:r>
            <a:r>
              <a:rPr lang="zh-CN" altLang="en-US" sz="2200" dirty="0">
                <a:latin typeface="Candara"/>
                <a:ea typeface="宋体" charset="0"/>
                <a:cs typeface="Candara"/>
              </a:rPr>
              <a:t> </a:t>
            </a:r>
            <a:r>
              <a:rPr lang="en-US" altLang="zh-CN" sz="2200" dirty="0">
                <a:latin typeface="Candara"/>
                <a:ea typeface="宋体" charset="0"/>
                <a:cs typeface="Candara"/>
              </a:rPr>
              <a:t>EDBT’12</a:t>
            </a:r>
            <a:endParaRPr kumimoji="1" lang="zh-CN" altLang="en-US" dirty="0"/>
          </a:p>
        </p:txBody>
      </p:sp>
      <p:sp>
        <p:nvSpPr>
          <p:cNvPr id="4" name="Text Box 2"/>
          <p:cNvSpPr txBox="1">
            <a:spLocks noChangeArrowheads="1"/>
          </p:cNvSpPr>
          <p:nvPr/>
        </p:nvSpPr>
        <p:spPr bwMode="auto">
          <a:xfrm flipH="1">
            <a:off x="323528" y="2510408"/>
            <a:ext cx="3962400"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altLang="zh-CN">
                <a:latin typeface="Times New Roman" charset="0"/>
              </a:rPr>
              <a:t>               (</a:t>
            </a:r>
            <a:r>
              <a:rPr lang="en-US" altLang="zh-CN" i="1">
                <a:latin typeface="Times New Roman" charset="0"/>
                <a:cs typeface="宋体" charset="0"/>
              </a:rPr>
              <a:t>A,C</a:t>
            </a:r>
            <a:r>
              <a:rPr lang="en-US" altLang="zh-CN">
                <a:latin typeface="Times New Roman" charset="0"/>
              </a:rPr>
              <a:t>)     (</a:t>
            </a:r>
            <a:r>
              <a:rPr lang="en-US" altLang="zh-CN" i="1">
                <a:latin typeface="Times New Roman" charset="0"/>
              </a:rPr>
              <a:t>B</a:t>
            </a:r>
            <a:r>
              <a:rPr lang="en-US" altLang="zh-CN" i="1">
                <a:latin typeface="Times New Roman" charset="0"/>
                <a:cs typeface="宋体" charset="0"/>
              </a:rPr>
              <a:t>,</a:t>
            </a:r>
            <a:r>
              <a:rPr lang="en-US" altLang="zh-CN" i="1">
                <a:latin typeface="Times New Roman" charset="0"/>
              </a:rPr>
              <a:t>C</a:t>
            </a:r>
            <a:r>
              <a:rPr lang="en-US" altLang="zh-CN">
                <a:latin typeface="Times New Roman" charset="0"/>
              </a:rPr>
              <a:t>)    (</a:t>
            </a:r>
            <a:r>
              <a:rPr lang="en-US" altLang="zh-CN" i="1">
                <a:latin typeface="Times New Roman" charset="0"/>
              </a:rPr>
              <a:t>C</a:t>
            </a:r>
            <a:r>
              <a:rPr lang="en-US" altLang="zh-CN" i="1">
                <a:latin typeface="Times New Roman" charset="0"/>
                <a:cs typeface="宋体" charset="0"/>
              </a:rPr>
              <a:t>,</a:t>
            </a:r>
            <a:r>
              <a:rPr lang="en-US" altLang="zh-CN" i="1">
                <a:latin typeface="Times New Roman" charset="0"/>
              </a:rPr>
              <a:t>C</a:t>
            </a:r>
            <a:r>
              <a:rPr lang="en-US" altLang="zh-CN">
                <a:latin typeface="Times New Roman" charset="0"/>
              </a:rPr>
              <a:t>)</a:t>
            </a:r>
            <a:r>
              <a:rPr lang="en-US" altLang="zh-CN"/>
              <a:t> </a:t>
            </a:r>
          </a:p>
          <a:p>
            <a:pPr algn="l"/>
            <a:r>
              <a:rPr lang="en-US" altLang="zh-CN" i="1">
                <a:latin typeface="Times New Roman" charset="0"/>
                <a:cs typeface="宋体" charset="0"/>
              </a:rPr>
              <a:t>f </a:t>
            </a:r>
            <a:r>
              <a:rPr lang="en-US" altLang="zh-CN">
                <a:latin typeface="Times New Roman" charset="0"/>
                <a:cs typeface="宋体" charset="0"/>
              </a:rPr>
              <a:t>(</a:t>
            </a:r>
            <a:r>
              <a:rPr lang="en-US" altLang="zh-CN" i="1">
                <a:latin typeface="Times New Roman" charset="0"/>
                <a:cs typeface="宋体" charset="0"/>
              </a:rPr>
              <a:t>e</a:t>
            </a:r>
            <a:r>
              <a:rPr lang="en-US" altLang="zh-CN">
                <a:latin typeface="Times New Roman" charset="0"/>
                <a:cs typeface="宋体" charset="0"/>
              </a:rPr>
              <a:t>, </a:t>
            </a:r>
            <a:r>
              <a:rPr lang="en-US" altLang="zh-CN" i="1">
                <a:latin typeface="Times New Roman" charset="0"/>
                <a:cs typeface="宋体" charset="0"/>
              </a:rPr>
              <a:t>q</a:t>
            </a:r>
            <a:r>
              <a:rPr lang="en-US" altLang="zh-CN">
                <a:latin typeface="Times New Roman" charset="0"/>
                <a:cs typeface="宋体" charset="0"/>
              </a:rPr>
              <a:t>)        4           3           6</a:t>
            </a:r>
          </a:p>
          <a:p>
            <a:pPr algn="l"/>
            <a:r>
              <a:rPr lang="en-US" altLang="zh-CN" i="1">
                <a:latin typeface="Times New Roman" charset="0"/>
                <a:cs typeface="宋体" charset="0"/>
              </a:rPr>
              <a:t>f </a:t>
            </a:r>
            <a:r>
              <a:rPr lang="en-US" altLang="zh-CN">
                <a:latin typeface="Times New Roman" charset="0"/>
                <a:cs typeface="宋体" charset="0"/>
              </a:rPr>
              <a:t>(</a:t>
            </a:r>
            <a:r>
              <a:rPr lang="en-US" altLang="zh-CN" i="1">
                <a:latin typeface="Times New Roman" charset="0"/>
                <a:cs typeface="宋体" charset="0"/>
              </a:rPr>
              <a:t>e</a:t>
            </a:r>
            <a:r>
              <a:rPr lang="en-US" altLang="zh-CN">
                <a:latin typeface="Times New Roman" charset="0"/>
                <a:cs typeface="宋体" charset="0"/>
              </a:rPr>
              <a:t>, </a:t>
            </a:r>
            <a:r>
              <a:rPr lang="en-US" altLang="zh-CN" i="1">
                <a:latin typeface="Times New Roman" charset="0"/>
                <a:cs typeface="宋体" charset="0"/>
              </a:rPr>
              <a:t>g</a:t>
            </a:r>
            <a:r>
              <a:rPr lang="en-US" altLang="zh-CN" i="1" baseline="-25000">
                <a:latin typeface="Times New Roman" charset="0"/>
                <a:cs typeface="宋体" charset="0"/>
              </a:rPr>
              <a:t>1</a:t>
            </a:r>
            <a:r>
              <a:rPr lang="en-US" altLang="zh-CN">
                <a:latin typeface="Times New Roman" charset="0"/>
                <a:cs typeface="宋体" charset="0"/>
              </a:rPr>
              <a:t>)       4           3           5</a:t>
            </a:r>
          </a:p>
          <a:p>
            <a:pPr algn="l"/>
            <a:r>
              <a:rPr lang="en-US" altLang="zh-CN"/>
              <a:t> </a:t>
            </a:r>
            <a:r>
              <a:rPr lang="en-US" altLang="zh-CN" i="1">
                <a:latin typeface="Times New Roman" charset="0"/>
              </a:rPr>
              <a:t>min            </a:t>
            </a:r>
            <a:r>
              <a:rPr lang="en-US" altLang="zh-CN">
                <a:solidFill>
                  <a:srgbClr val="CC3300"/>
                </a:solidFill>
                <a:latin typeface="Times New Roman" charset="0"/>
                <a:cs typeface="宋体" charset="0"/>
              </a:rPr>
              <a:t>4           3           5 </a:t>
            </a:r>
          </a:p>
          <a:p>
            <a:pPr algn="l"/>
            <a:endParaRPr lang="en-US" altLang="zh-CN">
              <a:solidFill>
                <a:srgbClr val="CC3300"/>
              </a:solidFill>
              <a:latin typeface="Times New Roman" charset="0"/>
              <a:cs typeface="宋体" charset="0"/>
            </a:endParaRPr>
          </a:p>
          <a:p>
            <a:pPr algn="l"/>
            <a:r>
              <a:rPr lang="en-US" altLang="zh-CN">
                <a:solidFill>
                  <a:srgbClr val="CC3300"/>
                </a:solidFill>
                <a:latin typeface="Times New Roman" charset="0"/>
                <a:cs typeface="宋体" charset="0"/>
              </a:rPr>
              <a:t>                        </a:t>
            </a:r>
            <a:r>
              <a:rPr lang="en-US" altLang="zh-CN"/>
              <a:t>= 4 + 3 + 5 = 12</a:t>
            </a:r>
            <a:r>
              <a:rPr lang="en-US" altLang="zh-CN">
                <a:cs typeface="宋体" charset="0"/>
              </a:rPr>
              <a:t>.</a:t>
            </a:r>
            <a:r>
              <a:rPr lang="en-US" altLang="zh-CN"/>
              <a:t> </a:t>
            </a:r>
            <a:endParaRPr lang="en-US" altLang="zh-CN">
              <a:cs typeface="宋体" charset="0"/>
            </a:endParaRPr>
          </a:p>
          <a:p>
            <a:pPr algn="l"/>
            <a:endParaRPr lang="en-US" altLang="zh-CN" u="sng">
              <a:solidFill>
                <a:srgbClr val="CC0000"/>
              </a:solidFill>
            </a:endParaRPr>
          </a:p>
          <a:p>
            <a:pPr algn="l"/>
            <a:r>
              <a:rPr lang="en-US" altLang="zh-CN" u="sng">
                <a:solidFill>
                  <a:srgbClr val="CC0000"/>
                </a:solidFill>
              </a:rPr>
              <a:t>dist</a:t>
            </a:r>
            <a:r>
              <a:rPr lang="en-US" altLang="zh-CN" baseline="-25000">
                <a:solidFill>
                  <a:srgbClr val="CC0000"/>
                </a:solidFill>
              </a:rPr>
              <a:t>1</a:t>
            </a:r>
            <a:r>
              <a:rPr lang="en-US" altLang="zh-CN">
                <a:solidFill>
                  <a:srgbClr val="CC0000"/>
                </a:solidFill>
              </a:rPr>
              <a:t>(</a:t>
            </a:r>
            <a:r>
              <a:rPr lang="en-US" altLang="zh-CN" i="1">
                <a:solidFill>
                  <a:srgbClr val="CC0000"/>
                </a:solidFill>
                <a:latin typeface="Times New Roman" charset="0"/>
              </a:rPr>
              <a:t>q</a:t>
            </a:r>
            <a:r>
              <a:rPr lang="en-US" altLang="zh-CN" i="1">
                <a:solidFill>
                  <a:srgbClr val="CC0000"/>
                </a:solidFill>
                <a:cs typeface="宋体" charset="0"/>
              </a:rPr>
              <a:t>,</a:t>
            </a:r>
            <a:r>
              <a:rPr lang="en-US" altLang="zh-CN" i="1">
                <a:solidFill>
                  <a:srgbClr val="CC0000"/>
                </a:solidFill>
              </a:rPr>
              <a:t> </a:t>
            </a:r>
            <a:r>
              <a:rPr lang="en-US" altLang="zh-CN" i="1">
                <a:solidFill>
                  <a:srgbClr val="CC0000"/>
                </a:solidFill>
                <a:latin typeface="Times New Roman" charset="0"/>
              </a:rPr>
              <a:t>g</a:t>
            </a:r>
            <a:r>
              <a:rPr lang="en-US" altLang="zh-CN" baseline="-25000">
                <a:solidFill>
                  <a:srgbClr val="CC0000"/>
                </a:solidFill>
              </a:rPr>
              <a:t>1</a:t>
            </a:r>
            <a:r>
              <a:rPr lang="en-US" altLang="zh-CN">
                <a:solidFill>
                  <a:srgbClr val="CC0000"/>
                </a:solidFill>
              </a:rPr>
              <a:t>) =13+12</a:t>
            </a:r>
            <a:r>
              <a:rPr lang="en-US" altLang="zh-CN" i="1">
                <a:solidFill>
                  <a:srgbClr val="CC0000"/>
                </a:solidFill>
              </a:rPr>
              <a:t>−</a:t>
            </a:r>
            <a:r>
              <a:rPr lang="en-US" altLang="zh-CN">
                <a:solidFill>
                  <a:srgbClr val="CC0000"/>
                </a:solidFill>
              </a:rPr>
              <a:t>2</a:t>
            </a:r>
            <a:r>
              <a:rPr lang="en-US" altLang="zh-CN" i="1">
                <a:solidFill>
                  <a:srgbClr val="CC0000"/>
                </a:solidFill>
              </a:rPr>
              <a:t>×</a:t>
            </a:r>
            <a:r>
              <a:rPr lang="en-US" altLang="zh-CN">
                <a:solidFill>
                  <a:srgbClr val="CC0000"/>
                </a:solidFill>
              </a:rPr>
              <a:t>12 = 1. </a:t>
            </a:r>
            <a:endParaRPr lang="en-US" altLang="zh-CN">
              <a:solidFill>
                <a:srgbClr val="CC0000"/>
              </a:solidFill>
              <a:cs typeface="宋体" charset="0"/>
            </a:endParaRPr>
          </a:p>
          <a:p>
            <a:pPr algn="l"/>
            <a:endParaRPr lang="en-US" altLang="zh-CN">
              <a:cs typeface="宋体" charset="0"/>
            </a:endParaRPr>
          </a:p>
          <a:p>
            <a:pPr algn="l"/>
            <a:r>
              <a:rPr lang="en-US" altLang="zh-CN">
                <a:cs typeface="宋体" charset="0"/>
              </a:rPr>
              <a:t>Similarly, </a:t>
            </a:r>
            <a:r>
              <a:rPr lang="en-US" altLang="zh-CN" u="sng">
                <a:solidFill>
                  <a:srgbClr val="CC0000"/>
                </a:solidFill>
              </a:rPr>
              <a:t>dist</a:t>
            </a:r>
            <a:r>
              <a:rPr lang="en-US" altLang="zh-CN" baseline="-25000">
                <a:solidFill>
                  <a:srgbClr val="CC0000"/>
                </a:solidFill>
              </a:rPr>
              <a:t>1</a:t>
            </a:r>
            <a:r>
              <a:rPr lang="en-US" altLang="zh-CN">
                <a:solidFill>
                  <a:srgbClr val="CC0000"/>
                </a:solidFill>
              </a:rPr>
              <a:t>(</a:t>
            </a:r>
            <a:r>
              <a:rPr lang="en-US" altLang="zh-CN" i="1">
                <a:solidFill>
                  <a:srgbClr val="CC0000"/>
                </a:solidFill>
                <a:latin typeface="Times New Roman" charset="0"/>
              </a:rPr>
              <a:t>q</a:t>
            </a:r>
            <a:r>
              <a:rPr lang="en-US" altLang="zh-CN" i="1">
                <a:solidFill>
                  <a:srgbClr val="CC0000"/>
                </a:solidFill>
                <a:cs typeface="宋体" charset="0"/>
              </a:rPr>
              <a:t>,</a:t>
            </a:r>
            <a:r>
              <a:rPr lang="en-US" altLang="zh-CN" i="1">
                <a:solidFill>
                  <a:srgbClr val="CC0000"/>
                </a:solidFill>
              </a:rPr>
              <a:t> </a:t>
            </a:r>
            <a:r>
              <a:rPr lang="en-US" altLang="zh-CN" i="1">
                <a:solidFill>
                  <a:srgbClr val="CC0000"/>
                </a:solidFill>
                <a:latin typeface="Times New Roman" charset="0"/>
              </a:rPr>
              <a:t>g</a:t>
            </a:r>
            <a:r>
              <a:rPr lang="en-US" altLang="zh-CN" baseline="-25000">
                <a:solidFill>
                  <a:srgbClr val="CC0000"/>
                </a:solidFill>
                <a:latin typeface="Times New Roman" charset="0"/>
                <a:cs typeface="宋体" charset="0"/>
              </a:rPr>
              <a:t>2</a:t>
            </a:r>
            <a:r>
              <a:rPr lang="en-US" altLang="zh-CN">
                <a:solidFill>
                  <a:srgbClr val="CC0000"/>
                </a:solidFill>
              </a:rPr>
              <a:t>)=13+13</a:t>
            </a:r>
            <a:r>
              <a:rPr lang="en-US" altLang="zh-CN" i="1">
                <a:solidFill>
                  <a:srgbClr val="CC0000"/>
                </a:solidFill>
              </a:rPr>
              <a:t>−</a:t>
            </a:r>
            <a:r>
              <a:rPr lang="en-US" altLang="zh-CN">
                <a:solidFill>
                  <a:srgbClr val="CC0000"/>
                </a:solidFill>
              </a:rPr>
              <a:t>2</a:t>
            </a:r>
            <a:r>
              <a:rPr lang="en-US" altLang="zh-CN" i="1">
                <a:solidFill>
                  <a:srgbClr val="CC0000"/>
                </a:solidFill>
              </a:rPr>
              <a:t>×</a:t>
            </a:r>
            <a:r>
              <a:rPr lang="en-US" altLang="zh-CN">
                <a:solidFill>
                  <a:srgbClr val="CC0000"/>
                </a:solidFill>
              </a:rPr>
              <a:t>12=2</a:t>
            </a:r>
            <a:r>
              <a:rPr lang="en-US" altLang="zh-CN"/>
              <a:t>.</a:t>
            </a:r>
            <a:endParaRPr lang="en-US" altLang="zh-CN">
              <a:cs typeface="宋体" charset="0"/>
            </a:endParaRPr>
          </a:p>
          <a:p>
            <a:pPr algn="l"/>
            <a:endParaRPr lang="en-US" altLang="zh-CN">
              <a:cs typeface="宋体" charset="0"/>
            </a:endParaRPr>
          </a:p>
          <a:p>
            <a:pPr algn="l"/>
            <a:r>
              <a:rPr lang="en-US" altLang="zh-CN">
                <a:cs typeface="宋体" charset="0"/>
              </a:rPr>
              <a:t>They are far away from the real</a:t>
            </a:r>
            <a:r>
              <a:rPr lang="en-US" altLang="zh-CN"/>
              <a:t> graph distances, </a:t>
            </a:r>
            <a:r>
              <a:rPr lang="en-US" altLang="zh-CN">
                <a:solidFill>
                  <a:srgbClr val="CC0000"/>
                </a:solidFill>
              </a:rPr>
              <a:t>9</a:t>
            </a:r>
            <a:r>
              <a:rPr lang="en-US" altLang="zh-CN"/>
              <a:t> and </a:t>
            </a:r>
            <a:r>
              <a:rPr lang="en-US" altLang="zh-CN">
                <a:solidFill>
                  <a:srgbClr val="CC0000"/>
                </a:solidFill>
              </a:rPr>
              <a:t>10</a:t>
            </a:r>
            <a:r>
              <a:rPr lang="en-US" altLang="zh-CN"/>
              <a:t>.</a:t>
            </a:r>
          </a:p>
        </p:txBody>
      </p:sp>
      <p:sp>
        <p:nvSpPr>
          <p:cNvPr id="5" name="Rectangle 4"/>
          <p:cNvSpPr txBox="1">
            <a:spLocks noChangeArrowheads="1"/>
          </p:cNvSpPr>
          <p:nvPr/>
        </p:nvSpPr>
        <p:spPr>
          <a:xfrm>
            <a:off x="539552" y="1556792"/>
            <a:ext cx="8229600" cy="43021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600" kern="1200" baseline="0">
                <a:solidFill>
                  <a:schemeClr val="tx1"/>
                </a:solidFill>
                <a:latin typeface="Candara" pitchFamily="34" charset="0"/>
                <a:ea typeface="+mn-ea"/>
                <a:cs typeface="+mn-cs"/>
              </a:defRPr>
            </a:lvl1pPr>
            <a:lvl2pPr marL="742950" indent="-285750" algn="l" defTabSz="914400" rtl="0" eaLnBrk="1" latinLnBrk="0" hangingPunct="1">
              <a:spcBef>
                <a:spcPct val="20000"/>
              </a:spcBef>
              <a:buFont typeface="Arial" pitchFamily="34" charset="0"/>
              <a:buChar char="–"/>
              <a:defRPr sz="2200" b="0" kern="1200" baseline="0">
                <a:solidFill>
                  <a:schemeClr val="tx1"/>
                </a:solidFill>
                <a:latin typeface="Candar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Candar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dirty="0">
                <a:solidFill>
                  <a:srgbClr val="0000FF"/>
                </a:solidFill>
              </a:rPr>
              <a:t>Edge </a:t>
            </a:r>
            <a:r>
              <a:rPr lang="en-US" altLang="zh-CN" dirty="0" smtClean="0">
                <a:solidFill>
                  <a:srgbClr val="0000FF"/>
                </a:solidFill>
              </a:rPr>
              <a:t>frequency based lower bound</a:t>
            </a:r>
            <a:endParaRPr lang="en-US" altLang="zh-CN" dirty="0">
              <a:solidFill>
                <a:srgbClr val="0000FF"/>
              </a:solidFill>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8328" y="2129408"/>
            <a:ext cx="4611688" cy="450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28" y="3882008"/>
            <a:ext cx="1371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AutoShape 7"/>
          <p:cNvSpPr>
            <a:spLocks noChangeArrowheads="1"/>
          </p:cNvSpPr>
          <p:nvPr/>
        </p:nvSpPr>
        <p:spPr bwMode="auto">
          <a:xfrm>
            <a:off x="323528" y="2434208"/>
            <a:ext cx="3962400" cy="4343400"/>
          </a:xfrm>
          <a:prstGeom prst="roundRect">
            <a:avLst>
              <a:gd name="adj" fmla="val 16667"/>
            </a:avLst>
          </a:prstGeom>
          <a:noFill/>
          <a:ln w="1270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a:p>
        </p:txBody>
      </p:sp>
    </p:spTree>
    <p:extLst>
      <p:ext uri="{BB962C8B-B14F-4D97-AF65-F5344CB8AC3E}">
        <p14:creationId xmlns:p14="http://schemas.microsoft.com/office/powerpoint/2010/main" val="4091823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Candara"/>
                <a:ea typeface="宋体" charset="0"/>
                <a:cs typeface="Candara"/>
              </a:rPr>
              <a:t>Graph similarity search</a:t>
            </a:r>
            <a:br>
              <a:rPr lang="en-US" altLang="zh-CN" dirty="0">
                <a:latin typeface="Candara"/>
                <a:ea typeface="宋体" charset="0"/>
                <a:cs typeface="Candara"/>
              </a:rPr>
            </a:br>
            <a:r>
              <a:rPr lang="en-US" altLang="zh-CN" sz="2200" dirty="0">
                <a:latin typeface="Candara"/>
                <a:ea typeface="宋体" charset="0"/>
                <a:cs typeface="Candara"/>
              </a:rPr>
              <a:t>Zhu</a:t>
            </a:r>
            <a:r>
              <a:rPr lang="zh-CN" altLang="en-US" sz="2200" dirty="0">
                <a:latin typeface="Candara"/>
                <a:ea typeface="宋体" charset="0"/>
                <a:cs typeface="Candara"/>
              </a:rPr>
              <a:t> </a:t>
            </a:r>
            <a:r>
              <a:rPr lang="en-US" altLang="zh-CN" sz="2200" dirty="0">
                <a:latin typeface="Candara"/>
                <a:ea typeface="宋体" charset="0"/>
                <a:cs typeface="Candara"/>
              </a:rPr>
              <a:t>et</a:t>
            </a:r>
            <a:r>
              <a:rPr lang="zh-CN" altLang="en-US" sz="2200" dirty="0">
                <a:latin typeface="Candara"/>
                <a:ea typeface="宋体" charset="0"/>
                <a:cs typeface="Candara"/>
              </a:rPr>
              <a:t> </a:t>
            </a:r>
            <a:r>
              <a:rPr lang="en-US" altLang="zh-CN" sz="2200" dirty="0">
                <a:latin typeface="Candara"/>
                <a:ea typeface="宋体" charset="0"/>
                <a:cs typeface="Candara"/>
              </a:rPr>
              <a:t>al.</a:t>
            </a:r>
            <a:r>
              <a:rPr lang="zh-CN" altLang="en-US" sz="2200" dirty="0">
                <a:latin typeface="Candara"/>
                <a:ea typeface="宋体" charset="0"/>
                <a:cs typeface="Candara"/>
              </a:rPr>
              <a:t> </a:t>
            </a:r>
            <a:r>
              <a:rPr lang="en-US" altLang="zh-CN" sz="2200" dirty="0">
                <a:latin typeface="Candara"/>
                <a:ea typeface="宋体" charset="0"/>
                <a:cs typeface="Candara"/>
              </a:rPr>
              <a:t>EDBT’12</a:t>
            </a:r>
            <a:endParaRPr kumimoji="1" lang="zh-CN" altLang="en-US"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038175"/>
            <a:ext cx="4611688" cy="450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Line 8"/>
          <p:cNvSpPr>
            <a:spLocks noChangeShapeType="1"/>
          </p:cNvSpPr>
          <p:nvPr/>
        </p:nvSpPr>
        <p:spPr bwMode="auto">
          <a:xfrm>
            <a:off x="8305800" y="4154760"/>
            <a:ext cx="304800" cy="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zh-CN" altLang="en-US"/>
          </a:p>
        </p:txBody>
      </p:sp>
      <p:sp>
        <p:nvSpPr>
          <p:cNvPr id="9" name="Line 9"/>
          <p:cNvSpPr>
            <a:spLocks noChangeShapeType="1"/>
          </p:cNvSpPr>
          <p:nvPr/>
        </p:nvSpPr>
        <p:spPr bwMode="auto">
          <a:xfrm>
            <a:off x="7772400" y="4154760"/>
            <a:ext cx="304800" cy="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zh-CN" altLang="en-US"/>
          </a:p>
        </p:txBody>
      </p:sp>
      <p:sp>
        <p:nvSpPr>
          <p:cNvPr id="10" name="Line 10"/>
          <p:cNvSpPr>
            <a:spLocks noChangeShapeType="1"/>
          </p:cNvSpPr>
          <p:nvPr/>
        </p:nvSpPr>
        <p:spPr bwMode="auto">
          <a:xfrm>
            <a:off x="6705600" y="2783160"/>
            <a:ext cx="304800" cy="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zh-CN" altLang="en-US"/>
          </a:p>
        </p:txBody>
      </p:sp>
      <p:sp>
        <p:nvSpPr>
          <p:cNvPr id="11" name="Line 11"/>
          <p:cNvSpPr>
            <a:spLocks noChangeShapeType="1"/>
          </p:cNvSpPr>
          <p:nvPr/>
        </p:nvSpPr>
        <p:spPr bwMode="auto">
          <a:xfrm>
            <a:off x="6172200" y="2783160"/>
            <a:ext cx="304800" cy="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zh-CN" altLang="en-US"/>
          </a:p>
        </p:txBody>
      </p:sp>
      <p:sp>
        <p:nvSpPr>
          <p:cNvPr id="12" name="Line 12"/>
          <p:cNvSpPr>
            <a:spLocks noChangeShapeType="1"/>
          </p:cNvSpPr>
          <p:nvPr/>
        </p:nvSpPr>
        <p:spPr bwMode="auto">
          <a:xfrm>
            <a:off x="8153400" y="3773760"/>
            <a:ext cx="0" cy="30480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zh-CN" altLang="en-US"/>
          </a:p>
        </p:txBody>
      </p:sp>
      <p:sp>
        <p:nvSpPr>
          <p:cNvPr id="13" name="Line 13"/>
          <p:cNvSpPr>
            <a:spLocks noChangeShapeType="1"/>
          </p:cNvSpPr>
          <p:nvPr/>
        </p:nvSpPr>
        <p:spPr bwMode="auto">
          <a:xfrm>
            <a:off x="6553200" y="2859360"/>
            <a:ext cx="0" cy="30480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zh-CN" altLang="en-US"/>
          </a:p>
        </p:txBody>
      </p:sp>
      <p:sp>
        <p:nvSpPr>
          <p:cNvPr id="14" name="Oval 14"/>
          <p:cNvSpPr>
            <a:spLocks noChangeArrowheads="1"/>
          </p:cNvSpPr>
          <p:nvPr/>
        </p:nvSpPr>
        <p:spPr bwMode="auto">
          <a:xfrm>
            <a:off x="6400800" y="2554560"/>
            <a:ext cx="381000" cy="381000"/>
          </a:xfrm>
          <a:prstGeom prst="ellipse">
            <a:avLst/>
          </a:prstGeom>
          <a:noFill/>
          <a:ln w="12700">
            <a:solidFill>
              <a:srgbClr val="CC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a:p>
        </p:txBody>
      </p:sp>
      <p:sp>
        <p:nvSpPr>
          <p:cNvPr id="15" name="Oval 15"/>
          <p:cNvSpPr>
            <a:spLocks noChangeArrowheads="1"/>
          </p:cNvSpPr>
          <p:nvPr/>
        </p:nvSpPr>
        <p:spPr bwMode="auto">
          <a:xfrm>
            <a:off x="8001000" y="4002360"/>
            <a:ext cx="381000" cy="381000"/>
          </a:xfrm>
          <a:prstGeom prst="ellipse">
            <a:avLst/>
          </a:prstGeom>
          <a:noFill/>
          <a:ln w="12700">
            <a:solidFill>
              <a:srgbClr val="CC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a:p>
        </p:txBody>
      </p:sp>
      <p:sp>
        <p:nvSpPr>
          <p:cNvPr id="16" name="Text Box 16"/>
          <p:cNvSpPr txBox="1">
            <a:spLocks noChangeArrowheads="1"/>
          </p:cNvSpPr>
          <p:nvPr/>
        </p:nvSpPr>
        <p:spPr bwMode="auto">
          <a:xfrm flipH="1">
            <a:off x="381000" y="3084785"/>
            <a:ext cx="3962400" cy="310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altLang="zh-CN" sz="2200" i="1" dirty="0">
                <a:latin typeface="Times New Roman" charset="0"/>
              </a:rPr>
              <a:t>w</a:t>
            </a:r>
            <a:r>
              <a:rPr lang="en-US" altLang="zh-CN" sz="2200" i="1" dirty="0">
                <a:latin typeface="Times New Roman" charset="0"/>
                <a:cs typeface="宋体" charset="0"/>
              </a:rPr>
              <a:t> </a:t>
            </a:r>
            <a:r>
              <a:rPr lang="en-US" altLang="zh-CN" sz="2200" dirty="0">
                <a:latin typeface="Times New Roman" charset="0"/>
                <a:cs typeface="宋体" charset="0"/>
              </a:rPr>
              <a:t>=|{B, </a:t>
            </a:r>
            <a:r>
              <a:rPr lang="en-US" altLang="zh-CN" sz="2200" dirty="0">
                <a:solidFill>
                  <a:srgbClr val="FF0000"/>
                </a:solidFill>
                <a:latin typeface="Times New Roman" charset="0"/>
                <a:cs typeface="宋体" charset="0"/>
              </a:rPr>
              <a:t>A</a:t>
            </a:r>
            <a:r>
              <a:rPr lang="en-US" altLang="zh-CN" sz="2200" dirty="0">
                <a:latin typeface="Times New Roman" charset="0"/>
                <a:cs typeface="宋体" charset="0"/>
              </a:rPr>
              <a:t>, </a:t>
            </a:r>
            <a:r>
              <a:rPr lang="en-US" altLang="zh-CN" sz="2200" dirty="0">
                <a:solidFill>
                  <a:srgbClr val="FF0000"/>
                </a:solidFill>
                <a:latin typeface="Times New Roman" charset="0"/>
                <a:cs typeface="宋体" charset="0"/>
              </a:rPr>
              <a:t>C</a:t>
            </a:r>
            <a:r>
              <a:rPr lang="en-US" altLang="zh-CN" sz="2200" dirty="0">
                <a:latin typeface="Times New Roman" charset="0"/>
                <a:cs typeface="宋体" charset="0"/>
              </a:rPr>
              <a:t>}</a:t>
            </a:r>
            <a:r>
              <a:rPr lang="en-US" altLang="zh-CN" sz="2200" dirty="0">
                <a:latin typeface="Times New Roman" charset="0"/>
                <a:cs typeface="Times New Roman" charset="0"/>
              </a:rPr>
              <a:t>∩{</a:t>
            </a:r>
            <a:r>
              <a:rPr lang="en-US" altLang="zh-CN" sz="2200" dirty="0">
                <a:solidFill>
                  <a:srgbClr val="FF0000"/>
                </a:solidFill>
                <a:latin typeface="Times New Roman" charset="0"/>
                <a:cs typeface="Times New Roman" charset="0"/>
              </a:rPr>
              <a:t>C</a:t>
            </a:r>
            <a:r>
              <a:rPr lang="en-US" altLang="zh-CN" sz="2200" dirty="0">
                <a:latin typeface="Times New Roman" charset="0"/>
                <a:cs typeface="Times New Roman" charset="0"/>
              </a:rPr>
              <a:t>, </a:t>
            </a:r>
            <a:r>
              <a:rPr lang="en-US" altLang="zh-CN" sz="2200" dirty="0">
                <a:solidFill>
                  <a:srgbClr val="FF0000"/>
                </a:solidFill>
                <a:latin typeface="Times New Roman" charset="0"/>
                <a:cs typeface="Times New Roman" charset="0"/>
              </a:rPr>
              <a:t>A</a:t>
            </a:r>
            <a:r>
              <a:rPr lang="en-US" altLang="zh-CN" sz="2200" dirty="0">
                <a:latin typeface="Times New Roman" charset="0"/>
                <a:cs typeface="Times New Roman" charset="0"/>
              </a:rPr>
              <a:t>, C}|= 2</a:t>
            </a:r>
          </a:p>
          <a:p>
            <a:pPr algn="l"/>
            <a:endParaRPr lang="en-US" altLang="zh-CN" sz="2200" dirty="0">
              <a:latin typeface="Times New Roman" charset="0"/>
              <a:cs typeface="Times New Roman" charset="0"/>
            </a:endParaRPr>
          </a:p>
          <a:p>
            <a:pPr algn="l"/>
            <a:endParaRPr lang="en-US" altLang="zh-CN" sz="2200" dirty="0">
              <a:latin typeface="Times New Roman" charset="0"/>
              <a:cs typeface="Times New Roman" charset="0"/>
            </a:endParaRPr>
          </a:p>
          <a:p>
            <a:pPr algn="l"/>
            <a:endParaRPr lang="en-US" altLang="zh-CN" sz="2200" dirty="0">
              <a:latin typeface="Times New Roman" charset="0"/>
              <a:cs typeface="Times New Roman" charset="0"/>
            </a:endParaRPr>
          </a:p>
          <a:p>
            <a:pPr algn="l"/>
            <a:r>
              <a:rPr lang="en-US" altLang="zh-CN" sz="2200" u="sng" dirty="0">
                <a:solidFill>
                  <a:srgbClr val="CC3300"/>
                </a:solidFill>
                <a:latin typeface="Tahoma" charset="0"/>
                <a:cs typeface="宋体" charset="0"/>
              </a:rPr>
              <a:t>dist</a:t>
            </a:r>
            <a:r>
              <a:rPr lang="en-US" altLang="zh-CN" sz="2200" baseline="-25000" dirty="0">
                <a:solidFill>
                  <a:srgbClr val="CC3300"/>
                </a:solidFill>
                <a:latin typeface="Times New Roman" charset="0"/>
                <a:cs typeface="宋体" charset="0"/>
              </a:rPr>
              <a:t>2</a:t>
            </a:r>
            <a:r>
              <a:rPr lang="en-US" altLang="zh-CN" sz="2200" dirty="0">
                <a:solidFill>
                  <a:srgbClr val="CC3300"/>
                </a:solidFill>
                <a:latin typeface="Times New Roman" charset="0"/>
                <a:cs typeface="宋体" charset="0"/>
              </a:rPr>
              <a:t>(</a:t>
            </a:r>
            <a:r>
              <a:rPr lang="en-US" altLang="zh-CN" sz="2200" i="1" dirty="0">
                <a:solidFill>
                  <a:srgbClr val="CC3300"/>
                </a:solidFill>
                <a:latin typeface="Times New Roman" charset="0"/>
                <a:cs typeface="宋体" charset="0"/>
              </a:rPr>
              <a:t>q, g</a:t>
            </a:r>
            <a:r>
              <a:rPr lang="en-US" altLang="zh-CN" sz="2200" baseline="-25000" dirty="0">
                <a:solidFill>
                  <a:srgbClr val="CC3300"/>
                </a:solidFill>
                <a:latin typeface="Times New Roman" charset="0"/>
                <a:cs typeface="宋体" charset="0"/>
              </a:rPr>
              <a:t>1</a:t>
            </a:r>
            <a:r>
              <a:rPr lang="en-US" altLang="zh-CN" sz="2200" dirty="0">
                <a:solidFill>
                  <a:srgbClr val="CC3300"/>
                </a:solidFill>
                <a:latin typeface="Times New Roman" charset="0"/>
                <a:cs typeface="宋体" charset="0"/>
              </a:rPr>
              <a:t>)</a:t>
            </a:r>
            <a:r>
              <a:rPr lang="en-US" altLang="zh-CN" sz="2200" dirty="0">
                <a:latin typeface="Times New Roman" charset="0"/>
                <a:cs typeface="宋体" charset="0"/>
              </a:rPr>
              <a:t> =13+12−2×11 = 3 </a:t>
            </a:r>
          </a:p>
          <a:p>
            <a:pPr algn="l"/>
            <a:r>
              <a:rPr lang="en-US" altLang="zh-CN" sz="2200" b="1" dirty="0">
                <a:solidFill>
                  <a:srgbClr val="0000FF"/>
                </a:solidFill>
                <a:latin typeface="Times New Roman" charset="0"/>
                <a:cs typeface="宋体" charset="0"/>
              </a:rPr>
              <a:t>&gt;</a:t>
            </a:r>
            <a:r>
              <a:rPr lang="en-US" altLang="zh-CN" sz="2200" dirty="0">
                <a:solidFill>
                  <a:srgbClr val="0000FF"/>
                </a:solidFill>
                <a:latin typeface="Times New Roman" charset="0"/>
                <a:cs typeface="宋体" charset="0"/>
              </a:rPr>
              <a:t> 1 = </a:t>
            </a:r>
            <a:r>
              <a:rPr lang="en-US" altLang="zh-CN" sz="2200" u="sng" dirty="0">
                <a:solidFill>
                  <a:srgbClr val="0000FF"/>
                </a:solidFill>
                <a:latin typeface="Times New Roman" charset="0"/>
                <a:cs typeface="宋体" charset="0"/>
              </a:rPr>
              <a:t>dist</a:t>
            </a:r>
            <a:r>
              <a:rPr lang="en-US" altLang="zh-CN" sz="2200" baseline="-25000" dirty="0">
                <a:solidFill>
                  <a:srgbClr val="0000FF"/>
                </a:solidFill>
                <a:latin typeface="Times New Roman" charset="0"/>
                <a:cs typeface="宋体" charset="0"/>
              </a:rPr>
              <a:t>1</a:t>
            </a:r>
            <a:r>
              <a:rPr lang="en-US" altLang="zh-CN" sz="2200" dirty="0">
                <a:solidFill>
                  <a:srgbClr val="0000FF"/>
                </a:solidFill>
                <a:latin typeface="Times New Roman" charset="0"/>
                <a:cs typeface="宋体" charset="0"/>
              </a:rPr>
              <a:t>(</a:t>
            </a:r>
            <a:r>
              <a:rPr lang="en-US" altLang="zh-CN" sz="2200" i="1" dirty="0">
                <a:solidFill>
                  <a:srgbClr val="0000FF"/>
                </a:solidFill>
                <a:latin typeface="Times New Roman" charset="0"/>
                <a:cs typeface="宋体" charset="0"/>
              </a:rPr>
              <a:t>q,  g</a:t>
            </a:r>
            <a:r>
              <a:rPr lang="en-US" altLang="zh-CN" sz="2200" baseline="-25000" dirty="0">
                <a:solidFill>
                  <a:srgbClr val="0000FF"/>
                </a:solidFill>
                <a:latin typeface="Times New Roman" charset="0"/>
                <a:cs typeface="宋体" charset="0"/>
              </a:rPr>
              <a:t>1</a:t>
            </a:r>
            <a:r>
              <a:rPr lang="en-US" altLang="zh-CN" sz="2200" dirty="0">
                <a:solidFill>
                  <a:srgbClr val="0000FF"/>
                </a:solidFill>
                <a:latin typeface="Times New Roman" charset="0"/>
                <a:cs typeface="宋体" charset="0"/>
              </a:rPr>
              <a:t>)</a:t>
            </a:r>
            <a:r>
              <a:rPr lang="en-US" altLang="zh-CN" sz="2200" dirty="0">
                <a:latin typeface="Times New Roman" charset="0"/>
                <a:cs typeface="宋体" charset="0"/>
              </a:rPr>
              <a:t> </a:t>
            </a:r>
          </a:p>
          <a:p>
            <a:pPr algn="l">
              <a:buFont typeface="Wingdings" charset="0"/>
              <a:buNone/>
            </a:pPr>
            <a:endParaRPr lang="en-US" altLang="zh-CN" sz="2200" u="sng" dirty="0">
              <a:latin typeface="Tahoma" charset="0"/>
              <a:cs typeface="宋体" charset="0"/>
            </a:endParaRPr>
          </a:p>
          <a:p>
            <a:pPr algn="l">
              <a:buFont typeface="Wingdings" charset="0"/>
              <a:buNone/>
            </a:pPr>
            <a:r>
              <a:rPr lang="en-US" altLang="zh-CN" sz="2200" u="sng" dirty="0">
                <a:solidFill>
                  <a:srgbClr val="CC3300"/>
                </a:solidFill>
                <a:latin typeface="Tahoma" charset="0"/>
                <a:cs typeface="宋体" charset="0"/>
              </a:rPr>
              <a:t>dist</a:t>
            </a:r>
            <a:r>
              <a:rPr lang="en-US" altLang="zh-CN" sz="2200" baseline="-25000" dirty="0">
                <a:solidFill>
                  <a:srgbClr val="CC3300"/>
                </a:solidFill>
                <a:latin typeface="Times New Roman" charset="0"/>
                <a:cs typeface="宋体" charset="0"/>
              </a:rPr>
              <a:t>2</a:t>
            </a:r>
            <a:r>
              <a:rPr lang="en-US" altLang="zh-CN" sz="2200" dirty="0">
                <a:solidFill>
                  <a:srgbClr val="CC3300"/>
                </a:solidFill>
                <a:latin typeface="Times New Roman" charset="0"/>
                <a:cs typeface="宋体" charset="0"/>
              </a:rPr>
              <a:t>(</a:t>
            </a:r>
            <a:r>
              <a:rPr lang="en-US" altLang="zh-CN" sz="2200" i="1" dirty="0">
                <a:solidFill>
                  <a:srgbClr val="CC3300"/>
                </a:solidFill>
                <a:latin typeface="Times New Roman" charset="0"/>
                <a:cs typeface="宋体" charset="0"/>
              </a:rPr>
              <a:t>q, g</a:t>
            </a:r>
            <a:r>
              <a:rPr lang="en-US" altLang="zh-CN" sz="2200" baseline="-25000" dirty="0">
                <a:solidFill>
                  <a:srgbClr val="CC3300"/>
                </a:solidFill>
                <a:latin typeface="Times New Roman" charset="0"/>
                <a:cs typeface="宋体" charset="0"/>
              </a:rPr>
              <a:t>2</a:t>
            </a:r>
            <a:r>
              <a:rPr lang="en-US" altLang="zh-CN" sz="2200" dirty="0">
                <a:solidFill>
                  <a:srgbClr val="CC3300"/>
                </a:solidFill>
                <a:latin typeface="Times New Roman" charset="0"/>
                <a:cs typeface="宋体" charset="0"/>
              </a:rPr>
              <a:t>)</a:t>
            </a:r>
            <a:r>
              <a:rPr lang="en-US" altLang="zh-CN" sz="2200" dirty="0">
                <a:latin typeface="Times New Roman" charset="0"/>
                <a:cs typeface="宋体" charset="0"/>
              </a:rPr>
              <a:t> = 13+13−2×12 = 2 </a:t>
            </a:r>
          </a:p>
          <a:p>
            <a:pPr algn="l">
              <a:buFont typeface="Wingdings" charset="0"/>
              <a:buNone/>
            </a:pPr>
            <a:r>
              <a:rPr lang="en-US" altLang="zh-CN" sz="2200" b="1" dirty="0">
                <a:solidFill>
                  <a:srgbClr val="0000FF"/>
                </a:solidFill>
                <a:latin typeface="Times New Roman" charset="0"/>
                <a:cs typeface="宋体" charset="0"/>
              </a:rPr>
              <a:t>=</a:t>
            </a:r>
            <a:r>
              <a:rPr lang="en-US" altLang="zh-CN" sz="2200" dirty="0">
                <a:solidFill>
                  <a:srgbClr val="0000FF"/>
                </a:solidFill>
                <a:latin typeface="Times New Roman" charset="0"/>
                <a:cs typeface="宋体" charset="0"/>
              </a:rPr>
              <a:t>  </a:t>
            </a:r>
            <a:r>
              <a:rPr lang="en-US" altLang="zh-CN" sz="2200" u="sng" dirty="0">
                <a:solidFill>
                  <a:srgbClr val="0000FF"/>
                </a:solidFill>
                <a:latin typeface="Times New Roman" charset="0"/>
                <a:cs typeface="宋体" charset="0"/>
              </a:rPr>
              <a:t>dist</a:t>
            </a:r>
            <a:r>
              <a:rPr lang="en-US" altLang="zh-CN" sz="2200" baseline="-25000" dirty="0">
                <a:solidFill>
                  <a:srgbClr val="0000FF"/>
                </a:solidFill>
                <a:latin typeface="Times New Roman" charset="0"/>
                <a:cs typeface="宋体" charset="0"/>
              </a:rPr>
              <a:t>1</a:t>
            </a:r>
            <a:r>
              <a:rPr lang="en-US" altLang="zh-CN" sz="2200" dirty="0">
                <a:solidFill>
                  <a:srgbClr val="0000FF"/>
                </a:solidFill>
                <a:latin typeface="Times New Roman" charset="0"/>
                <a:cs typeface="宋体" charset="0"/>
              </a:rPr>
              <a:t>(</a:t>
            </a:r>
            <a:r>
              <a:rPr lang="en-US" altLang="zh-CN" sz="2200" i="1" dirty="0">
                <a:solidFill>
                  <a:srgbClr val="0000FF"/>
                </a:solidFill>
                <a:latin typeface="Times New Roman" charset="0"/>
                <a:cs typeface="宋体" charset="0"/>
              </a:rPr>
              <a:t>q, g</a:t>
            </a:r>
            <a:r>
              <a:rPr lang="en-US" altLang="zh-CN" sz="2200" baseline="-25000" dirty="0">
                <a:solidFill>
                  <a:srgbClr val="0000FF"/>
                </a:solidFill>
                <a:latin typeface="Times New Roman" charset="0"/>
                <a:cs typeface="宋体" charset="0"/>
              </a:rPr>
              <a:t>2</a:t>
            </a:r>
            <a:r>
              <a:rPr lang="en-US" altLang="zh-CN" sz="2200" dirty="0">
                <a:solidFill>
                  <a:srgbClr val="0000FF"/>
                </a:solidFill>
                <a:latin typeface="Times New Roman" charset="0"/>
                <a:cs typeface="宋体" charset="0"/>
              </a:rPr>
              <a:t>) </a:t>
            </a:r>
            <a:endParaRPr lang="zh-CN" altLang="en-US" sz="2200" dirty="0">
              <a:solidFill>
                <a:srgbClr val="0000FF"/>
              </a:solidFill>
              <a:latin typeface="Times New Roman" charset="0"/>
              <a:cs typeface="宋体" charset="0"/>
            </a:endParaRPr>
          </a:p>
        </p:txBody>
      </p:sp>
      <p:pic>
        <p:nvPicPr>
          <p:cNvPr id="17" name="Picture 19" descr="_IR`@[YBVSP~WZU(KFFZ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42023"/>
            <a:ext cx="2133600" cy="312737"/>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20"/>
          <p:cNvSpPr>
            <a:spLocks noChangeArrowheads="1"/>
          </p:cNvSpPr>
          <p:nvPr/>
        </p:nvSpPr>
        <p:spPr bwMode="auto">
          <a:xfrm>
            <a:off x="304800" y="2935560"/>
            <a:ext cx="3810000" cy="3733800"/>
          </a:xfrm>
          <a:prstGeom prst="roundRect">
            <a:avLst>
              <a:gd name="adj" fmla="val 16667"/>
            </a:avLst>
          </a:prstGeom>
          <a:noFill/>
          <a:ln w="1270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a:p>
        </p:txBody>
      </p:sp>
      <p:sp>
        <p:nvSpPr>
          <p:cNvPr id="3" name="内容占位符 2"/>
          <p:cNvSpPr>
            <a:spLocks noGrp="1"/>
          </p:cNvSpPr>
          <p:nvPr>
            <p:ph idx="1"/>
          </p:nvPr>
        </p:nvSpPr>
        <p:spPr>
          <a:xfrm>
            <a:off x="457200" y="1556792"/>
            <a:ext cx="8229600" cy="4525963"/>
          </a:xfrm>
        </p:spPr>
        <p:txBody>
          <a:bodyPr/>
          <a:lstStyle/>
          <a:p>
            <a:r>
              <a:rPr lang="en-US" altLang="zh-CN" dirty="0">
                <a:solidFill>
                  <a:srgbClr val="0000FF"/>
                </a:solidFill>
              </a:rPr>
              <a:t>Adjacency </a:t>
            </a:r>
            <a:r>
              <a:rPr lang="en-US" altLang="zh-CN" dirty="0" smtClean="0">
                <a:solidFill>
                  <a:srgbClr val="0000FF"/>
                </a:solidFill>
              </a:rPr>
              <a:t>list based lower bound </a:t>
            </a:r>
            <a:endParaRPr lang="en-US" altLang="zh-CN" u="sng" dirty="0" smtClean="0">
              <a:solidFill>
                <a:srgbClr val="0000FF"/>
              </a:solidFill>
            </a:endParaRPr>
          </a:p>
          <a:p>
            <a:r>
              <a:rPr lang="en-US" altLang="zh-CN" u="sng" dirty="0" smtClean="0">
                <a:solidFill>
                  <a:srgbClr val="CC0000"/>
                </a:solidFill>
              </a:rPr>
              <a:t>dist</a:t>
            </a:r>
            <a:r>
              <a:rPr lang="en-US" altLang="zh-CN" baseline="-25000" dirty="0" smtClean="0">
                <a:solidFill>
                  <a:srgbClr val="CC0000"/>
                </a:solidFill>
                <a:latin typeface="Times New Roman" charset="0"/>
              </a:rPr>
              <a:t>2</a:t>
            </a:r>
            <a:r>
              <a:rPr lang="en-US" altLang="zh-CN" dirty="0">
                <a:solidFill>
                  <a:srgbClr val="CC0000"/>
                </a:solidFill>
                <a:latin typeface="Times New Roman" charset="0"/>
              </a:rPr>
              <a:t>(</a:t>
            </a:r>
            <a:r>
              <a:rPr lang="en-US" altLang="zh-CN" i="1" dirty="0">
                <a:solidFill>
                  <a:srgbClr val="CC0000"/>
                </a:solidFill>
                <a:latin typeface="Times New Roman" charset="0"/>
              </a:rPr>
              <a:t>q, g</a:t>
            </a:r>
            <a:r>
              <a:rPr lang="en-US" altLang="zh-CN" dirty="0">
                <a:solidFill>
                  <a:srgbClr val="CC0000"/>
                </a:solidFill>
                <a:latin typeface="Times New Roman" charset="0"/>
              </a:rPr>
              <a:t>) </a:t>
            </a:r>
            <a:r>
              <a:rPr lang="en-US" altLang="zh-CN" dirty="0">
                <a:solidFill>
                  <a:srgbClr val="CC0000"/>
                </a:solidFill>
                <a:latin typeface="Times New Roman" charset="0"/>
                <a:cs typeface="Arial" charset="0"/>
              </a:rPr>
              <a:t>≥</a:t>
            </a:r>
            <a:r>
              <a:rPr lang="en-US" altLang="zh-CN" dirty="0">
                <a:solidFill>
                  <a:srgbClr val="CC0000"/>
                </a:solidFill>
                <a:latin typeface="Times New Roman" charset="0"/>
              </a:rPr>
              <a:t> </a:t>
            </a:r>
            <a:r>
              <a:rPr lang="en-US" altLang="zh-CN" u="sng" dirty="0">
                <a:solidFill>
                  <a:srgbClr val="CC0000"/>
                </a:solidFill>
                <a:latin typeface="Arial " charset="0"/>
                <a:ea typeface="Arial " charset="0"/>
                <a:cs typeface="Arial " charset="0"/>
              </a:rPr>
              <a:t>dist</a:t>
            </a:r>
            <a:r>
              <a:rPr lang="en-US" altLang="zh-CN" baseline="-25000" dirty="0">
                <a:solidFill>
                  <a:srgbClr val="CC0000"/>
                </a:solidFill>
                <a:latin typeface="Times New Roman" charset="0"/>
              </a:rPr>
              <a:t>1</a:t>
            </a:r>
            <a:r>
              <a:rPr lang="en-US" altLang="zh-CN" dirty="0">
                <a:solidFill>
                  <a:srgbClr val="CC0000"/>
                </a:solidFill>
                <a:latin typeface="Times New Roman" charset="0"/>
              </a:rPr>
              <a:t>(</a:t>
            </a:r>
            <a:r>
              <a:rPr lang="en-US" altLang="zh-CN" i="1" dirty="0">
                <a:solidFill>
                  <a:srgbClr val="CC0000"/>
                </a:solidFill>
                <a:latin typeface="Times New Roman" charset="0"/>
              </a:rPr>
              <a:t>q, g</a:t>
            </a:r>
            <a:r>
              <a:rPr lang="en-US" altLang="zh-CN" dirty="0">
                <a:solidFill>
                  <a:srgbClr val="CC0000"/>
                </a:solidFill>
                <a:latin typeface="Times New Roman" charset="0"/>
              </a:rPr>
              <a:t>)</a:t>
            </a:r>
          </a:p>
          <a:p>
            <a:endParaRPr kumimoji="1" lang="zh-CN" altLang="en-US" dirty="0"/>
          </a:p>
        </p:txBody>
      </p:sp>
    </p:spTree>
    <p:extLst>
      <p:ext uri="{BB962C8B-B14F-4D97-AF65-F5344CB8AC3E}">
        <p14:creationId xmlns:p14="http://schemas.microsoft.com/office/powerpoint/2010/main" val="38050062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linds(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latin typeface="Candara"/>
                <a:ea typeface="宋体" charset="0"/>
                <a:cs typeface="Candara"/>
              </a:rPr>
              <a:t>Graph similarity search</a:t>
            </a:r>
            <a:br>
              <a:rPr lang="en-US" altLang="zh-CN" dirty="0">
                <a:latin typeface="Candara"/>
                <a:ea typeface="宋体" charset="0"/>
                <a:cs typeface="Candara"/>
              </a:rPr>
            </a:br>
            <a:r>
              <a:rPr lang="en-US" altLang="zh-CN" sz="2200" dirty="0">
                <a:latin typeface="Candara"/>
                <a:ea typeface="宋体" charset="0"/>
                <a:cs typeface="Candara"/>
              </a:rPr>
              <a:t>Zhu</a:t>
            </a:r>
            <a:r>
              <a:rPr lang="zh-CN" altLang="en-US" sz="2200" dirty="0">
                <a:latin typeface="Candara"/>
                <a:ea typeface="宋体" charset="0"/>
                <a:cs typeface="Candara"/>
              </a:rPr>
              <a:t> </a:t>
            </a:r>
            <a:r>
              <a:rPr lang="en-US" altLang="zh-CN" sz="2200" dirty="0">
                <a:latin typeface="Candara"/>
                <a:ea typeface="宋体" charset="0"/>
                <a:cs typeface="Candara"/>
              </a:rPr>
              <a:t>et</a:t>
            </a:r>
            <a:r>
              <a:rPr lang="zh-CN" altLang="en-US" sz="2200" dirty="0">
                <a:latin typeface="Candara"/>
                <a:ea typeface="宋体" charset="0"/>
                <a:cs typeface="Candara"/>
              </a:rPr>
              <a:t> </a:t>
            </a:r>
            <a:r>
              <a:rPr lang="en-US" altLang="zh-CN" sz="2200" dirty="0">
                <a:latin typeface="Candara"/>
                <a:ea typeface="宋体" charset="0"/>
                <a:cs typeface="Candara"/>
              </a:rPr>
              <a:t>al.</a:t>
            </a:r>
            <a:r>
              <a:rPr lang="zh-CN" altLang="en-US" sz="2200" dirty="0">
                <a:latin typeface="Candara"/>
                <a:ea typeface="宋体" charset="0"/>
                <a:cs typeface="Candara"/>
              </a:rPr>
              <a:t> </a:t>
            </a:r>
            <a:r>
              <a:rPr lang="en-US" altLang="zh-CN" sz="2200" dirty="0">
                <a:latin typeface="Candara"/>
                <a:ea typeface="宋体" charset="0"/>
                <a:cs typeface="Candara"/>
              </a:rPr>
              <a:t>EDBT’12</a:t>
            </a:r>
            <a:endParaRPr lang="zh-CN" altLang="en-US" dirty="0"/>
          </a:p>
        </p:txBody>
      </p:sp>
      <p:sp>
        <p:nvSpPr>
          <p:cNvPr id="3" name="内容占位符 2"/>
          <p:cNvSpPr>
            <a:spLocks noGrp="1"/>
          </p:cNvSpPr>
          <p:nvPr>
            <p:ph idx="1"/>
          </p:nvPr>
        </p:nvSpPr>
        <p:spPr/>
        <p:txBody>
          <a:bodyPr/>
          <a:lstStyle/>
          <a:p>
            <a:pPr>
              <a:lnSpc>
                <a:spcPct val="80000"/>
              </a:lnSpc>
            </a:pPr>
            <a:r>
              <a:rPr lang="en-US" altLang="zh-CN" dirty="0" smtClean="0"/>
              <a:t>Observation</a:t>
            </a:r>
          </a:p>
          <a:p>
            <a:pPr lvl="1">
              <a:lnSpc>
                <a:spcPct val="80000"/>
              </a:lnSpc>
            </a:pPr>
            <a:r>
              <a:rPr lang="en-US" altLang="zh-CN" i="1" dirty="0" smtClean="0">
                <a:latin typeface="Times New Roman" pitchFamily="18" charset="0"/>
                <a:cs typeface="Arial" pitchFamily="34" charset="0"/>
              </a:rPr>
              <a:t>dist </a:t>
            </a:r>
            <a:r>
              <a:rPr lang="en-US" altLang="zh-CN" dirty="0" smtClean="0">
                <a:latin typeface="Times New Roman" pitchFamily="18" charset="0"/>
              </a:rPr>
              <a:t>(</a:t>
            </a:r>
            <a:r>
              <a:rPr lang="en-US" altLang="zh-CN" i="1" dirty="0" smtClean="0">
                <a:latin typeface="Times New Roman" pitchFamily="18" charset="0"/>
              </a:rPr>
              <a:t>q, g</a:t>
            </a:r>
            <a:r>
              <a:rPr lang="en-US" altLang="zh-CN" dirty="0" smtClean="0">
                <a:latin typeface="Times New Roman" pitchFamily="18" charset="0"/>
              </a:rPr>
              <a:t>)</a:t>
            </a:r>
            <a:r>
              <a:rPr lang="en-US" altLang="zh-CN" b="1" dirty="0" smtClean="0">
                <a:latin typeface="Times New Roman" pitchFamily="18" charset="0"/>
              </a:rPr>
              <a:t> </a:t>
            </a:r>
            <a:r>
              <a:rPr lang="en-US" altLang="zh-CN" dirty="0" smtClean="0">
                <a:cs typeface="Arial" pitchFamily="34" charset="0"/>
              </a:rPr>
              <a:t>and</a:t>
            </a:r>
            <a:r>
              <a:rPr lang="en-US" altLang="zh-CN" dirty="0" smtClean="0">
                <a:latin typeface="Arial" pitchFamily="34" charset="0"/>
                <a:cs typeface="Arial" pitchFamily="34" charset="0"/>
              </a:rPr>
              <a:t> </a:t>
            </a:r>
            <a:r>
              <a:rPr lang="en-US" altLang="zh-CN" i="1" dirty="0" smtClean="0">
                <a:latin typeface="Times New Roman" pitchFamily="18" charset="0"/>
                <a:cs typeface="Arial" pitchFamily="34" charset="0"/>
              </a:rPr>
              <a:t>dist </a:t>
            </a:r>
            <a:r>
              <a:rPr lang="en-US" altLang="zh-CN" dirty="0" smtClean="0">
                <a:latin typeface="Times New Roman" pitchFamily="18" charset="0"/>
              </a:rPr>
              <a:t>(</a:t>
            </a:r>
            <a:r>
              <a:rPr lang="en-US" altLang="zh-CN" i="1" dirty="0" smtClean="0">
                <a:latin typeface="Times New Roman" pitchFamily="18" charset="0"/>
              </a:rPr>
              <a:t>q, g</a:t>
            </a:r>
            <a:r>
              <a:rPr lang="en-US" altLang="zh-CN" i="1" dirty="0" smtClean="0">
                <a:latin typeface="Times New Roman" pitchFamily="18" charset="0"/>
                <a:cs typeface="Arial" pitchFamily="34" charset="0"/>
              </a:rPr>
              <a:t>'</a:t>
            </a:r>
            <a:r>
              <a:rPr lang="en-US" altLang="zh-CN" dirty="0" smtClean="0">
                <a:latin typeface="Times New Roman" pitchFamily="18" charset="0"/>
              </a:rPr>
              <a:t>) </a:t>
            </a:r>
            <a:r>
              <a:rPr lang="en-US" altLang="zh-CN" dirty="0" smtClean="0"/>
              <a:t>will be close If </a:t>
            </a:r>
            <a:r>
              <a:rPr lang="en-US" altLang="zh-CN" i="1" dirty="0" smtClean="0">
                <a:latin typeface="Times New Roman" pitchFamily="18" charset="0"/>
              </a:rPr>
              <a:t>g</a:t>
            </a:r>
            <a:r>
              <a:rPr lang="en-US" altLang="zh-CN" i="1" dirty="0" smtClean="0"/>
              <a:t> </a:t>
            </a:r>
            <a:r>
              <a:rPr lang="en-US" altLang="zh-CN" dirty="0" smtClean="0"/>
              <a:t>and </a:t>
            </a:r>
            <a:r>
              <a:rPr lang="en-US" altLang="zh-CN" i="1" dirty="0" smtClean="0">
                <a:latin typeface="Times New Roman" pitchFamily="18" charset="0"/>
              </a:rPr>
              <a:t>g</a:t>
            </a:r>
            <a:r>
              <a:rPr lang="en-US" altLang="zh-CN" i="1" dirty="0" smtClean="0">
                <a:latin typeface="Times New Roman" pitchFamily="18" charset="0"/>
                <a:cs typeface="Arial" pitchFamily="34" charset="0"/>
              </a:rPr>
              <a:t>'</a:t>
            </a:r>
            <a:r>
              <a:rPr lang="en-US" altLang="zh-CN" i="1" dirty="0" smtClean="0">
                <a:cs typeface="Arial" pitchFamily="34" charset="0"/>
              </a:rPr>
              <a:t> </a:t>
            </a:r>
            <a:r>
              <a:rPr lang="en-US" altLang="zh-CN" dirty="0" smtClean="0"/>
              <a:t>are similar</a:t>
            </a:r>
          </a:p>
          <a:p>
            <a:pPr>
              <a:lnSpc>
                <a:spcPct val="80000"/>
              </a:lnSpc>
            </a:pPr>
            <a:r>
              <a:rPr lang="en-US" altLang="zh-CN" dirty="0" smtClean="0"/>
              <a:t>Triangle property </a:t>
            </a:r>
            <a:r>
              <a:rPr lang="en-US" altLang="zh-CN" dirty="0" smtClean="0">
                <a:cs typeface="Arial" pitchFamily="34" charset="0"/>
              </a:rPr>
              <a:t>of the graph distance</a:t>
            </a:r>
            <a:endParaRPr lang="en-US" altLang="zh-CN" dirty="0" smtClean="0"/>
          </a:p>
          <a:p>
            <a:pPr lvl="1">
              <a:lnSpc>
                <a:spcPct val="80000"/>
              </a:lnSpc>
            </a:pPr>
            <a:r>
              <a:rPr lang="en-US" altLang="zh-CN" i="1" dirty="0" smtClean="0">
                <a:solidFill>
                  <a:srgbClr val="CC0000"/>
                </a:solidFill>
                <a:latin typeface="Times New Roman" pitchFamily="18" charset="0"/>
                <a:cs typeface="Arial" pitchFamily="34" charset="0"/>
              </a:rPr>
              <a:t>dist </a:t>
            </a:r>
            <a:r>
              <a:rPr lang="en-US" altLang="zh-CN" dirty="0" smtClean="0">
                <a:solidFill>
                  <a:srgbClr val="CC0000"/>
                </a:solidFill>
                <a:latin typeface="Times New Roman" pitchFamily="18" charset="0"/>
              </a:rPr>
              <a:t>(</a:t>
            </a:r>
            <a:r>
              <a:rPr lang="en-US" altLang="zh-CN" i="1" dirty="0" smtClean="0">
                <a:solidFill>
                  <a:srgbClr val="CC0000"/>
                </a:solidFill>
                <a:latin typeface="Times New Roman" pitchFamily="18" charset="0"/>
              </a:rPr>
              <a:t>q, g</a:t>
            </a:r>
            <a:r>
              <a:rPr lang="en-US" altLang="zh-CN" i="1" dirty="0" smtClean="0">
                <a:solidFill>
                  <a:srgbClr val="CC0000"/>
                </a:solidFill>
                <a:latin typeface="Times New Roman" pitchFamily="18" charset="0"/>
                <a:cs typeface="Arial" pitchFamily="34" charset="0"/>
              </a:rPr>
              <a:t>'</a:t>
            </a:r>
            <a:r>
              <a:rPr lang="en-US" altLang="zh-CN" dirty="0" smtClean="0">
                <a:solidFill>
                  <a:srgbClr val="CC0000"/>
                </a:solidFill>
                <a:latin typeface="Times New Roman" pitchFamily="18" charset="0"/>
              </a:rPr>
              <a:t>)</a:t>
            </a:r>
            <a:r>
              <a:rPr lang="en-US" altLang="zh-CN" b="1" dirty="0" smtClean="0">
                <a:solidFill>
                  <a:srgbClr val="CC0000"/>
                </a:solidFill>
                <a:latin typeface="Times New Roman" pitchFamily="18" charset="0"/>
              </a:rPr>
              <a:t> </a:t>
            </a:r>
            <a:r>
              <a:rPr lang="en-US" altLang="zh-CN" dirty="0" smtClean="0">
                <a:solidFill>
                  <a:srgbClr val="CC0000"/>
                </a:solidFill>
                <a:latin typeface="Times New Roman" pitchFamily="18" charset="0"/>
              </a:rPr>
              <a:t>≤</a:t>
            </a:r>
            <a:r>
              <a:rPr lang="en-US" altLang="zh-CN" i="1" dirty="0" smtClean="0">
                <a:solidFill>
                  <a:srgbClr val="CC0000"/>
                </a:solidFill>
                <a:latin typeface="Times New Roman" pitchFamily="18" charset="0"/>
              </a:rPr>
              <a:t> </a:t>
            </a:r>
            <a:r>
              <a:rPr lang="en-US" altLang="zh-CN" i="1" dirty="0" smtClean="0">
                <a:solidFill>
                  <a:srgbClr val="CC0000"/>
                </a:solidFill>
                <a:latin typeface="Times New Roman" pitchFamily="18" charset="0"/>
                <a:cs typeface="Arial" pitchFamily="34" charset="0"/>
              </a:rPr>
              <a:t>dist </a:t>
            </a:r>
            <a:r>
              <a:rPr lang="en-US" altLang="zh-CN" dirty="0" smtClean="0">
                <a:solidFill>
                  <a:srgbClr val="CC0000"/>
                </a:solidFill>
                <a:latin typeface="Times New Roman" pitchFamily="18" charset="0"/>
              </a:rPr>
              <a:t>(</a:t>
            </a:r>
            <a:r>
              <a:rPr lang="en-US" altLang="zh-CN" i="1" dirty="0" smtClean="0">
                <a:solidFill>
                  <a:srgbClr val="CC0000"/>
                </a:solidFill>
                <a:latin typeface="Times New Roman" pitchFamily="18" charset="0"/>
              </a:rPr>
              <a:t>g, g</a:t>
            </a:r>
            <a:r>
              <a:rPr lang="en-US" altLang="zh-CN" i="1" dirty="0" smtClean="0">
                <a:solidFill>
                  <a:srgbClr val="CC0000"/>
                </a:solidFill>
                <a:latin typeface="Times New Roman" pitchFamily="18" charset="0"/>
                <a:cs typeface="Arial" pitchFamily="34" charset="0"/>
              </a:rPr>
              <a:t>'</a:t>
            </a:r>
            <a:r>
              <a:rPr lang="en-US" altLang="zh-CN" dirty="0" smtClean="0">
                <a:solidFill>
                  <a:srgbClr val="CC0000"/>
                </a:solidFill>
                <a:latin typeface="Times New Roman" pitchFamily="18" charset="0"/>
              </a:rPr>
              <a:t>)</a:t>
            </a:r>
            <a:r>
              <a:rPr lang="en-US" altLang="zh-CN" b="1" dirty="0" smtClean="0">
                <a:solidFill>
                  <a:srgbClr val="CC0000"/>
                </a:solidFill>
                <a:latin typeface="Times New Roman" pitchFamily="18" charset="0"/>
              </a:rPr>
              <a:t> </a:t>
            </a:r>
            <a:r>
              <a:rPr lang="en-US" altLang="zh-CN" dirty="0" smtClean="0">
                <a:solidFill>
                  <a:srgbClr val="CC0000"/>
                </a:solidFill>
                <a:latin typeface="Times New Roman" pitchFamily="18" charset="0"/>
              </a:rPr>
              <a:t>+ </a:t>
            </a:r>
            <a:r>
              <a:rPr lang="en-US" altLang="zh-CN" i="1" dirty="0" smtClean="0">
                <a:solidFill>
                  <a:srgbClr val="CC0000"/>
                </a:solidFill>
                <a:latin typeface="Times New Roman" pitchFamily="18" charset="0"/>
                <a:cs typeface="Arial" pitchFamily="34" charset="0"/>
              </a:rPr>
              <a:t>dist </a:t>
            </a:r>
            <a:r>
              <a:rPr lang="en-US" altLang="zh-CN" dirty="0" smtClean="0">
                <a:solidFill>
                  <a:srgbClr val="CC0000"/>
                </a:solidFill>
                <a:latin typeface="Times New Roman" pitchFamily="18" charset="0"/>
              </a:rPr>
              <a:t>(</a:t>
            </a:r>
            <a:r>
              <a:rPr lang="en-US" altLang="zh-CN" i="1" dirty="0" smtClean="0">
                <a:solidFill>
                  <a:srgbClr val="CC0000"/>
                </a:solidFill>
                <a:latin typeface="Times New Roman" pitchFamily="18" charset="0"/>
              </a:rPr>
              <a:t>q, g</a:t>
            </a:r>
            <a:r>
              <a:rPr lang="en-US" altLang="zh-CN" dirty="0" smtClean="0">
                <a:solidFill>
                  <a:srgbClr val="CC0000"/>
                </a:solidFill>
                <a:latin typeface="Times New Roman" pitchFamily="18" charset="0"/>
              </a:rPr>
              <a:t>)</a:t>
            </a:r>
            <a:r>
              <a:rPr lang="en-US" altLang="zh-CN" b="1" dirty="0" smtClean="0">
                <a:solidFill>
                  <a:srgbClr val="CC0000"/>
                </a:solidFill>
                <a:latin typeface="Times New Roman" pitchFamily="18" charset="0"/>
              </a:rPr>
              <a:t> </a:t>
            </a:r>
          </a:p>
          <a:p>
            <a:pPr>
              <a:lnSpc>
                <a:spcPct val="80000"/>
              </a:lnSpc>
            </a:pPr>
            <a:r>
              <a:rPr lang="en-US" altLang="zh-CN" dirty="0" smtClean="0">
                <a:solidFill>
                  <a:srgbClr val="CC0000"/>
                </a:solidFill>
                <a:cs typeface="Arial" pitchFamily="34" charset="0"/>
              </a:rPr>
              <a:t>Third lower bound</a:t>
            </a:r>
            <a:r>
              <a:rPr lang="en-US" altLang="zh-CN" dirty="0" smtClean="0">
                <a:cs typeface="Arial" pitchFamily="34" charset="0"/>
              </a:rPr>
              <a:t> of graph distance</a:t>
            </a:r>
          </a:p>
          <a:p>
            <a:pPr lvl="1">
              <a:lnSpc>
                <a:spcPct val="80000"/>
              </a:lnSpc>
            </a:pPr>
            <a:r>
              <a:rPr lang="en-US" altLang="zh-CN" u="sng" dirty="0" smtClean="0"/>
              <a:t>dist</a:t>
            </a:r>
            <a:r>
              <a:rPr lang="en-US" altLang="zh-CN" baseline="-25000" dirty="0" smtClean="0"/>
              <a:t>3</a:t>
            </a:r>
            <a:r>
              <a:rPr lang="en-US" altLang="zh-CN" dirty="0" smtClean="0">
                <a:latin typeface="Times New Roman" pitchFamily="18" charset="0"/>
              </a:rPr>
              <a:t>(</a:t>
            </a:r>
            <a:r>
              <a:rPr lang="en-US" altLang="zh-CN" i="1" dirty="0" smtClean="0">
                <a:latin typeface="Times New Roman" pitchFamily="18" charset="0"/>
              </a:rPr>
              <a:t>q, g</a:t>
            </a:r>
            <a:r>
              <a:rPr lang="en-US" altLang="zh-CN" i="1" dirty="0" smtClean="0">
                <a:cs typeface="Arial" pitchFamily="34" charset="0"/>
              </a:rPr>
              <a:t> </a:t>
            </a:r>
            <a:r>
              <a:rPr lang="en-US" altLang="zh-CN" dirty="0" smtClean="0">
                <a:latin typeface="Times New Roman" pitchFamily="18" charset="0"/>
              </a:rPr>
              <a:t>) [</a:t>
            </a:r>
            <a:r>
              <a:rPr lang="en-US" altLang="zh-CN" i="1" dirty="0" smtClean="0">
                <a:latin typeface="Times New Roman" pitchFamily="18" charset="0"/>
              </a:rPr>
              <a:t>g</a:t>
            </a:r>
            <a:r>
              <a:rPr lang="en-US" altLang="zh-CN" i="1" dirty="0" smtClean="0">
                <a:latin typeface="Times New Roman" pitchFamily="18" charset="0"/>
                <a:cs typeface="Arial" pitchFamily="34" charset="0"/>
              </a:rPr>
              <a:t>'</a:t>
            </a:r>
            <a:r>
              <a:rPr lang="en-US" altLang="zh-CN" i="1" dirty="0" smtClean="0">
                <a:cs typeface="Arial" pitchFamily="34" charset="0"/>
              </a:rPr>
              <a:t> </a:t>
            </a:r>
            <a:r>
              <a:rPr lang="en-US" altLang="zh-CN" dirty="0" smtClean="0">
                <a:latin typeface="Times New Roman" pitchFamily="18" charset="0"/>
              </a:rPr>
              <a:t>]</a:t>
            </a:r>
            <a:r>
              <a:rPr lang="en-US" altLang="zh-CN" dirty="0" smtClean="0"/>
              <a:t> =</a:t>
            </a:r>
            <a:r>
              <a:rPr lang="zh-CN" altLang="en-US" dirty="0" smtClean="0"/>
              <a:t> </a:t>
            </a:r>
            <a:r>
              <a:rPr lang="zh-CN" altLang="en-US" i="1" dirty="0" smtClean="0">
                <a:latin typeface="Times New Roman" pitchFamily="18" charset="0"/>
              </a:rPr>
              <a:t>dist </a:t>
            </a:r>
            <a:r>
              <a:rPr lang="zh-CN" altLang="en-US" dirty="0" smtClean="0">
                <a:latin typeface="Times New Roman" pitchFamily="18" charset="0"/>
              </a:rPr>
              <a:t>(</a:t>
            </a:r>
            <a:r>
              <a:rPr lang="zh-CN" altLang="en-US" i="1" dirty="0" smtClean="0">
                <a:latin typeface="Times New Roman" pitchFamily="18" charset="0"/>
              </a:rPr>
              <a:t>q, g' </a:t>
            </a:r>
            <a:r>
              <a:rPr lang="zh-CN" altLang="en-US" dirty="0" smtClean="0">
                <a:latin typeface="Times New Roman" pitchFamily="18" charset="0"/>
              </a:rPr>
              <a:t>) </a:t>
            </a:r>
            <a:r>
              <a:rPr lang="zh-CN" altLang="en-US" i="1" dirty="0" smtClean="0">
                <a:latin typeface="Times New Roman" pitchFamily="18" charset="0"/>
              </a:rPr>
              <a:t>− </a:t>
            </a:r>
            <a:r>
              <a:rPr lang="zh-CN" altLang="en-US" i="1" dirty="0" smtClean="0">
                <a:latin typeface="Times New Roman" pitchFamily="18" charset="0"/>
                <a:cs typeface="Arial" pitchFamily="34" charset="0"/>
              </a:rPr>
              <a:t>dist </a:t>
            </a:r>
            <a:r>
              <a:rPr lang="zh-CN" altLang="en-US" dirty="0" smtClean="0">
                <a:latin typeface="Times New Roman" pitchFamily="18" charset="0"/>
              </a:rPr>
              <a:t>(</a:t>
            </a:r>
            <a:r>
              <a:rPr lang="zh-CN" altLang="en-US" i="1" dirty="0" smtClean="0">
                <a:latin typeface="Times New Roman" pitchFamily="18" charset="0"/>
              </a:rPr>
              <a:t>g, g</a:t>
            </a:r>
            <a:r>
              <a:rPr lang="zh-CN" altLang="en-US" i="1" dirty="0" smtClean="0">
                <a:latin typeface="Times New Roman" pitchFamily="18" charset="0"/>
                <a:cs typeface="Arial" pitchFamily="34" charset="0"/>
              </a:rPr>
              <a:t>' </a:t>
            </a:r>
            <a:r>
              <a:rPr lang="zh-CN" altLang="en-US" dirty="0" smtClean="0">
                <a:latin typeface="Times New Roman" pitchFamily="18" charset="0"/>
              </a:rPr>
              <a:t>) ≤ </a:t>
            </a:r>
            <a:r>
              <a:rPr lang="zh-CN" altLang="en-US" i="1" dirty="0" smtClean="0">
                <a:latin typeface="Times New Roman" pitchFamily="18" charset="0"/>
                <a:cs typeface="Arial" pitchFamily="34" charset="0"/>
              </a:rPr>
              <a:t>dist </a:t>
            </a:r>
            <a:r>
              <a:rPr lang="zh-CN" altLang="en-US" dirty="0" smtClean="0">
                <a:latin typeface="Times New Roman" pitchFamily="18" charset="0"/>
              </a:rPr>
              <a:t>(</a:t>
            </a:r>
            <a:r>
              <a:rPr lang="zh-CN" altLang="en-US" i="1" dirty="0" smtClean="0">
                <a:latin typeface="Times New Roman" pitchFamily="18" charset="0"/>
              </a:rPr>
              <a:t>q, g</a:t>
            </a:r>
            <a:r>
              <a:rPr lang="zh-CN" altLang="en-US" dirty="0" smtClean="0">
                <a:latin typeface="Times New Roman" pitchFamily="18" charset="0"/>
              </a:rPr>
              <a:t>)</a:t>
            </a:r>
          </a:p>
          <a:p>
            <a:pPr>
              <a:lnSpc>
                <a:spcPct val="80000"/>
              </a:lnSpc>
            </a:pPr>
            <a:r>
              <a:rPr lang="en-US" altLang="zh-CN" dirty="0" smtClean="0">
                <a:solidFill>
                  <a:srgbClr val="CC0000"/>
                </a:solidFill>
                <a:cs typeface="Arial" pitchFamily="34" charset="0"/>
              </a:rPr>
              <a:t>Fourth lower bound</a:t>
            </a:r>
            <a:r>
              <a:rPr lang="en-US" altLang="zh-CN" dirty="0" smtClean="0">
                <a:cs typeface="Arial" pitchFamily="34" charset="0"/>
              </a:rPr>
              <a:t> (relaxation of the third)</a:t>
            </a:r>
            <a:endParaRPr lang="zh-CN" altLang="en-US" dirty="0" smtClean="0">
              <a:cs typeface="Arial" pitchFamily="34" charset="0"/>
            </a:endParaRPr>
          </a:p>
          <a:p>
            <a:pPr lvl="1">
              <a:lnSpc>
                <a:spcPct val="80000"/>
              </a:lnSpc>
            </a:pPr>
            <a:r>
              <a:rPr lang="zh-CN" altLang="en-US" u="sng" dirty="0" smtClean="0"/>
              <a:t>dist</a:t>
            </a:r>
            <a:r>
              <a:rPr lang="zh-CN" altLang="en-US" baseline="-25000" dirty="0" smtClean="0"/>
              <a:t>4</a:t>
            </a:r>
            <a:r>
              <a:rPr lang="zh-CN" altLang="en-US" dirty="0" smtClean="0">
                <a:latin typeface="Times New Roman" pitchFamily="18" charset="0"/>
              </a:rPr>
              <a:t>(</a:t>
            </a:r>
            <a:r>
              <a:rPr lang="zh-CN" altLang="en-US" i="1" dirty="0" smtClean="0">
                <a:latin typeface="Times New Roman" pitchFamily="18" charset="0"/>
              </a:rPr>
              <a:t>q, g</a:t>
            </a:r>
            <a:r>
              <a:rPr lang="zh-CN" altLang="en-US" i="1" dirty="0" smtClean="0">
                <a:cs typeface="Arial" pitchFamily="34" charset="0"/>
              </a:rPr>
              <a:t> </a:t>
            </a:r>
            <a:r>
              <a:rPr lang="zh-CN" altLang="en-US" dirty="0" smtClean="0">
                <a:latin typeface="Times New Roman" pitchFamily="18" charset="0"/>
              </a:rPr>
              <a:t>) [</a:t>
            </a:r>
            <a:r>
              <a:rPr lang="zh-CN" altLang="en-US" i="1" dirty="0" smtClean="0">
                <a:latin typeface="Times New Roman" pitchFamily="18" charset="0"/>
              </a:rPr>
              <a:t>g</a:t>
            </a:r>
            <a:r>
              <a:rPr lang="zh-CN" altLang="en-US" i="1" dirty="0" smtClean="0">
                <a:latin typeface="Times New Roman" pitchFamily="18" charset="0"/>
                <a:cs typeface="Arial" pitchFamily="34" charset="0"/>
              </a:rPr>
              <a:t>'</a:t>
            </a:r>
            <a:r>
              <a:rPr lang="zh-CN" altLang="en-US" i="1" dirty="0" smtClean="0">
                <a:cs typeface="Arial" pitchFamily="34" charset="0"/>
              </a:rPr>
              <a:t> </a:t>
            </a:r>
            <a:r>
              <a:rPr lang="zh-CN" altLang="en-US" dirty="0" smtClean="0">
                <a:latin typeface="Times New Roman" pitchFamily="18" charset="0"/>
              </a:rPr>
              <a:t>]</a:t>
            </a:r>
            <a:r>
              <a:rPr lang="zh-CN" altLang="en-US" dirty="0" smtClean="0"/>
              <a:t> =  </a:t>
            </a:r>
            <a:r>
              <a:rPr lang="zh-CN" altLang="en-US" u="sng" dirty="0" smtClean="0">
                <a:solidFill>
                  <a:srgbClr val="CC0000"/>
                </a:solidFill>
                <a:latin typeface="Times New Roman" pitchFamily="18" charset="0"/>
              </a:rPr>
              <a:t>dist </a:t>
            </a:r>
            <a:r>
              <a:rPr lang="zh-CN" altLang="en-US" dirty="0" smtClean="0">
                <a:solidFill>
                  <a:srgbClr val="CC0000"/>
                </a:solidFill>
                <a:latin typeface="Times New Roman" pitchFamily="18" charset="0"/>
              </a:rPr>
              <a:t>(</a:t>
            </a:r>
            <a:r>
              <a:rPr lang="zh-CN" altLang="en-US" i="1" dirty="0" smtClean="0">
                <a:solidFill>
                  <a:srgbClr val="CC0000"/>
                </a:solidFill>
                <a:latin typeface="Times New Roman" pitchFamily="18" charset="0"/>
              </a:rPr>
              <a:t>q, g' </a:t>
            </a:r>
            <a:r>
              <a:rPr lang="zh-CN" altLang="en-US" dirty="0" smtClean="0">
                <a:solidFill>
                  <a:srgbClr val="CC0000"/>
                </a:solidFill>
                <a:latin typeface="Times New Roman" pitchFamily="18" charset="0"/>
              </a:rPr>
              <a:t>)</a:t>
            </a:r>
            <a:r>
              <a:rPr lang="zh-CN" altLang="en-US" dirty="0" smtClean="0">
                <a:latin typeface="Times New Roman" pitchFamily="18" charset="0"/>
              </a:rPr>
              <a:t> </a:t>
            </a:r>
            <a:r>
              <a:rPr lang="zh-CN" altLang="en-US" i="1" dirty="0" smtClean="0">
                <a:latin typeface="Times New Roman" pitchFamily="18" charset="0"/>
              </a:rPr>
              <a:t>− </a:t>
            </a:r>
            <a:r>
              <a:rPr lang="zh-CN" altLang="en-US" i="1" dirty="0" smtClean="0">
                <a:latin typeface="Times New Roman" pitchFamily="18" charset="0"/>
                <a:cs typeface="Arial" pitchFamily="34" charset="0"/>
              </a:rPr>
              <a:t>dist </a:t>
            </a:r>
            <a:r>
              <a:rPr lang="zh-CN" altLang="en-US" dirty="0" smtClean="0">
                <a:latin typeface="Times New Roman" pitchFamily="18" charset="0"/>
              </a:rPr>
              <a:t>(</a:t>
            </a:r>
            <a:r>
              <a:rPr lang="zh-CN" altLang="en-US" i="1" dirty="0" smtClean="0">
                <a:latin typeface="Times New Roman" pitchFamily="18" charset="0"/>
              </a:rPr>
              <a:t>g, g</a:t>
            </a:r>
            <a:r>
              <a:rPr lang="zh-CN" altLang="en-US" i="1" dirty="0" smtClean="0">
                <a:latin typeface="Times New Roman" pitchFamily="18" charset="0"/>
                <a:cs typeface="Arial" pitchFamily="34" charset="0"/>
              </a:rPr>
              <a:t>' </a:t>
            </a:r>
            <a:r>
              <a:rPr lang="zh-CN" altLang="en-US" dirty="0" smtClean="0">
                <a:latin typeface="Times New Roman" pitchFamily="18" charset="0"/>
              </a:rPr>
              <a:t>) ≤ </a:t>
            </a:r>
            <a:r>
              <a:rPr lang="zh-CN" altLang="en-US" i="1" dirty="0" smtClean="0">
                <a:latin typeface="Times New Roman" pitchFamily="18" charset="0"/>
                <a:cs typeface="Arial" pitchFamily="34" charset="0"/>
              </a:rPr>
              <a:t>dist </a:t>
            </a:r>
            <a:r>
              <a:rPr lang="zh-CN" altLang="en-US" dirty="0" smtClean="0">
                <a:latin typeface="Times New Roman" pitchFamily="18" charset="0"/>
              </a:rPr>
              <a:t>(</a:t>
            </a:r>
            <a:r>
              <a:rPr lang="zh-CN" altLang="en-US" i="1" dirty="0" smtClean="0">
                <a:latin typeface="Times New Roman" pitchFamily="18" charset="0"/>
              </a:rPr>
              <a:t>q, g</a:t>
            </a:r>
            <a:r>
              <a:rPr lang="zh-CN" altLang="en-US" dirty="0" smtClean="0">
                <a:latin typeface="Times New Roman" pitchFamily="18" charset="0"/>
              </a:rPr>
              <a:t>)</a:t>
            </a:r>
            <a:r>
              <a:rPr lang="zh-CN" altLang="en-US" dirty="0" smtClean="0"/>
              <a:t>                                                                    </a:t>
            </a:r>
            <a:r>
              <a:rPr lang="zh-CN" altLang="en-US" dirty="0" smtClean="0">
                <a:latin typeface="Times New Roman" pitchFamily="18" charset="0"/>
              </a:rPr>
              <a:t> </a:t>
            </a:r>
          </a:p>
          <a:p>
            <a:endParaRPr lang="zh-CN" altLang="en-US" dirty="0"/>
          </a:p>
        </p:txBody>
      </p:sp>
      <p:grpSp>
        <p:nvGrpSpPr>
          <p:cNvPr id="13" name="组 12"/>
          <p:cNvGrpSpPr/>
          <p:nvPr/>
        </p:nvGrpSpPr>
        <p:grpSpPr>
          <a:xfrm>
            <a:off x="7520360" y="2060848"/>
            <a:ext cx="1166440" cy="1440160"/>
            <a:chOff x="7366000" y="2060848"/>
            <a:chExt cx="1244600" cy="1555750"/>
          </a:xfrm>
        </p:grpSpPr>
        <p:sp>
          <p:nvSpPr>
            <p:cNvPr id="4" name="Oval 4"/>
            <p:cNvSpPr>
              <a:spLocks noChangeArrowheads="1"/>
            </p:cNvSpPr>
            <p:nvPr/>
          </p:nvSpPr>
          <p:spPr bwMode="auto">
            <a:xfrm>
              <a:off x="7772400" y="3432448"/>
              <a:ext cx="152400" cy="152400"/>
            </a:xfrm>
            <a:prstGeom prst="ellipse">
              <a:avLst/>
            </a:prstGeom>
            <a:solidFill>
              <a:srgbClr val="808000"/>
            </a:solidFill>
            <a:ln w="19050">
              <a:solidFill>
                <a:schemeClr val="tx1"/>
              </a:solidFill>
              <a:round/>
              <a:headEnd/>
              <a:tailEnd/>
            </a:ln>
          </p:spPr>
          <p:txBody>
            <a:bodyPr wrap="none" anchor="ctr"/>
            <a:lstStyle/>
            <a:p>
              <a:endParaRPr lang="zh-CN" altLang="en-US"/>
            </a:p>
          </p:txBody>
        </p:sp>
        <p:sp>
          <p:nvSpPr>
            <p:cNvPr id="5" name="Oval 5"/>
            <p:cNvSpPr>
              <a:spLocks noChangeArrowheads="1"/>
            </p:cNvSpPr>
            <p:nvPr/>
          </p:nvSpPr>
          <p:spPr bwMode="auto">
            <a:xfrm>
              <a:off x="8153400" y="3280048"/>
              <a:ext cx="152400" cy="152400"/>
            </a:xfrm>
            <a:prstGeom prst="ellipse">
              <a:avLst/>
            </a:prstGeom>
            <a:solidFill>
              <a:srgbClr val="FF0000"/>
            </a:solidFill>
            <a:ln w="19050">
              <a:solidFill>
                <a:schemeClr val="tx1"/>
              </a:solidFill>
              <a:round/>
              <a:headEnd/>
              <a:tailEnd/>
            </a:ln>
          </p:spPr>
          <p:txBody>
            <a:bodyPr wrap="none" anchor="ctr"/>
            <a:lstStyle/>
            <a:p>
              <a:endParaRPr lang="zh-CN" altLang="en-US"/>
            </a:p>
          </p:txBody>
        </p:sp>
        <p:sp>
          <p:nvSpPr>
            <p:cNvPr id="6" name="Oval 6"/>
            <p:cNvSpPr>
              <a:spLocks noChangeArrowheads="1"/>
            </p:cNvSpPr>
            <p:nvPr/>
          </p:nvSpPr>
          <p:spPr bwMode="auto">
            <a:xfrm>
              <a:off x="8001000" y="2289448"/>
              <a:ext cx="152400" cy="152400"/>
            </a:xfrm>
            <a:prstGeom prst="ellipse">
              <a:avLst/>
            </a:prstGeom>
            <a:solidFill>
              <a:schemeClr val="folHlink"/>
            </a:solidFill>
            <a:ln w="19050">
              <a:solidFill>
                <a:schemeClr val="folHlink"/>
              </a:solidFill>
              <a:round/>
              <a:headEnd/>
              <a:tailEnd/>
            </a:ln>
          </p:spPr>
          <p:txBody>
            <a:bodyPr wrap="none" anchor="ctr"/>
            <a:lstStyle/>
            <a:p>
              <a:pPr algn="ctr"/>
              <a:endParaRPr lang="zh-CN" altLang="en-US"/>
            </a:p>
          </p:txBody>
        </p:sp>
        <p:sp>
          <p:nvSpPr>
            <p:cNvPr id="7" name="Line 7"/>
            <p:cNvSpPr>
              <a:spLocks noChangeShapeType="1"/>
            </p:cNvSpPr>
            <p:nvPr/>
          </p:nvSpPr>
          <p:spPr bwMode="auto">
            <a:xfrm flipH="1">
              <a:off x="7848600" y="2365648"/>
              <a:ext cx="228600" cy="1066800"/>
            </a:xfrm>
            <a:prstGeom prst="line">
              <a:avLst/>
            </a:prstGeom>
            <a:noFill/>
            <a:ln w="28575">
              <a:solidFill>
                <a:schemeClr val="tx1"/>
              </a:solidFill>
              <a:round/>
              <a:headEnd/>
              <a:tailEnd/>
            </a:ln>
          </p:spPr>
          <p:txBody>
            <a:bodyPr/>
            <a:lstStyle/>
            <a:p>
              <a:endParaRPr lang="zh-CN" altLang="en-US"/>
            </a:p>
          </p:txBody>
        </p:sp>
        <p:sp>
          <p:nvSpPr>
            <p:cNvPr id="8" name="Line 8"/>
            <p:cNvSpPr>
              <a:spLocks noChangeShapeType="1"/>
            </p:cNvSpPr>
            <p:nvPr/>
          </p:nvSpPr>
          <p:spPr bwMode="auto">
            <a:xfrm>
              <a:off x="8077200" y="2365648"/>
              <a:ext cx="76200" cy="990600"/>
            </a:xfrm>
            <a:prstGeom prst="line">
              <a:avLst/>
            </a:prstGeom>
            <a:noFill/>
            <a:ln w="28575">
              <a:solidFill>
                <a:schemeClr val="tx1"/>
              </a:solidFill>
              <a:round/>
              <a:headEnd/>
              <a:tailEnd/>
            </a:ln>
          </p:spPr>
          <p:txBody>
            <a:bodyPr/>
            <a:lstStyle/>
            <a:p>
              <a:endParaRPr lang="zh-CN" altLang="en-US"/>
            </a:p>
          </p:txBody>
        </p:sp>
        <p:sp>
          <p:nvSpPr>
            <p:cNvPr id="9" name="Line 9"/>
            <p:cNvSpPr>
              <a:spLocks noChangeShapeType="1"/>
            </p:cNvSpPr>
            <p:nvPr/>
          </p:nvSpPr>
          <p:spPr bwMode="auto">
            <a:xfrm flipH="1">
              <a:off x="7848600" y="3356248"/>
              <a:ext cx="304800" cy="76200"/>
            </a:xfrm>
            <a:prstGeom prst="line">
              <a:avLst/>
            </a:prstGeom>
            <a:noFill/>
            <a:ln w="28575">
              <a:solidFill>
                <a:schemeClr val="tx1"/>
              </a:solidFill>
              <a:round/>
              <a:headEnd/>
              <a:tailEnd/>
            </a:ln>
          </p:spPr>
          <p:txBody>
            <a:bodyPr/>
            <a:lstStyle/>
            <a:p>
              <a:endParaRPr lang="zh-CN" altLang="en-US"/>
            </a:p>
          </p:txBody>
        </p:sp>
        <p:sp>
          <p:nvSpPr>
            <p:cNvPr id="10" name="Text Box 10"/>
            <p:cNvSpPr txBox="1">
              <a:spLocks noChangeArrowheads="1"/>
            </p:cNvSpPr>
            <p:nvPr/>
          </p:nvSpPr>
          <p:spPr bwMode="auto">
            <a:xfrm>
              <a:off x="7620000" y="2060848"/>
              <a:ext cx="349250" cy="488950"/>
            </a:xfrm>
            <a:prstGeom prst="rect">
              <a:avLst/>
            </a:prstGeom>
            <a:noFill/>
            <a:ln w="9525">
              <a:noFill/>
              <a:miter lim="800000"/>
              <a:headEnd/>
              <a:tailEnd/>
            </a:ln>
          </p:spPr>
          <p:txBody>
            <a:bodyPr wrap="none">
              <a:spAutoFit/>
            </a:bodyPr>
            <a:lstStyle/>
            <a:p>
              <a:r>
                <a:rPr lang="en-US" altLang="zh-CN" sz="2600" b="1" i="1">
                  <a:solidFill>
                    <a:schemeClr val="folHlink"/>
                  </a:solidFill>
                  <a:latin typeface="Times New Roman" pitchFamily="18" charset="0"/>
                </a:rPr>
                <a:t>q</a:t>
              </a:r>
            </a:p>
          </p:txBody>
        </p:sp>
        <p:sp>
          <p:nvSpPr>
            <p:cNvPr id="11" name="Text Box 11"/>
            <p:cNvSpPr txBox="1">
              <a:spLocks noChangeArrowheads="1"/>
            </p:cNvSpPr>
            <p:nvPr/>
          </p:nvSpPr>
          <p:spPr bwMode="auto">
            <a:xfrm>
              <a:off x="8261350" y="3127648"/>
              <a:ext cx="349250" cy="488950"/>
            </a:xfrm>
            <a:prstGeom prst="rect">
              <a:avLst/>
            </a:prstGeom>
            <a:noFill/>
            <a:ln w="9525">
              <a:noFill/>
              <a:miter lim="800000"/>
              <a:headEnd/>
              <a:tailEnd/>
            </a:ln>
          </p:spPr>
          <p:txBody>
            <a:bodyPr wrap="none">
              <a:spAutoFit/>
            </a:bodyPr>
            <a:lstStyle/>
            <a:p>
              <a:r>
                <a:rPr lang="en-US" altLang="zh-CN" sz="2600" b="1" i="1" dirty="0">
                  <a:solidFill>
                    <a:srgbClr val="FF0000"/>
                  </a:solidFill>
                  <a:latin typeface="Times New Roman" pitchFamily="18" charset="0"/>
                </a:rPr>
                <a:t>g</a:t>
              </a:r>
            </a:p>
          </p:txBody>
        </p:sp>
        <p:sp>
          <p:nvSpPr>
            <p:cNvPr id="12" name="Text Box 12"/>
            <p:cNvSpPr txBox="1">
              <a:spLocks noChangeArrowheads="1"/>
            </p:cNvSpPr>
            <p:nvPr/>
          </p:nvSpPr>
          <p:spPr bwMode="auto">
            <a:xfrm>
              <a:off x="7366000" y="3051448"/>
              <a:ext cx="558800" cy="488950"/>
            </a:xfrm>
            <a:prstGeom prst="rect">
              <a:avLst/>
            </a:prstGeom>
            <a:noFill/>
            <a:ln w="9525">
              <a:noFill/>
              <a:miter lim="800000"/>
              <a:headEnd/>
              <a:tailEnd/>
            </a:ln>
          </p:spPr>
          <p:txBody>
            <a:bodyPr wrap="none">
              <a:spAutoFit/>
            </a:bodyPr>
            <a:lstStyle/>
            <a:p>
              <a:r>
                <a:rPr lang="en-US" altLang="zh-CN" dirty="0"/>
                <a:t> </a:t>
              </a:r>
              <a:r>
                <a:rPr lang="en-US" altLang="zh-CN" sz="2600" b="1" i="1" dirty="0">
                  <a:solidFill>
                    <a:srgbClr val="808000"/>
                  </a:solidFill>
                  <a:latin typeface="Times New Roman" pitchFamily="18" charset="0"/>
                </a:rPr>
                <a:t>g</a:t>
              </a:r>
              <a:r>
                <a:rPr lang="en-US" altLang="zh-CN" sz="2600" b="1" i="1" dirty="0">
                  <a:solidFill>
                    <a:srgbClr val="808000"/>
                  </a:solidFill>
                  <a:latin typeface="Times New Roman" pitchFamily="18" charset="0"/>
                  <a:cs typeface="Arial" pitchFamily="34" charset="0"/>
                </a:rPr>
                <a:t>'</a:t>
              </a:r>
              <a:r>
                <a:rPr lang="en-US" altLang="zh-CN" sz="2600" i="1" dirty="0">
                  <a:cs typeface="Arial" pitchFamily="34" charset="0"/>
                </a:rPr>
                <a:t> </a:t>
              </a:r>
            </a:p>
          </p:txBody>
        </p:sp>
      </p:gr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zh-CN" dirty="0" smtClean="0"/>
              <a:t>Graphs - why should we care?</a:t>
            </a:r>
            <a:endParaRPr lang="zh-CN" altLang="en-US" dirty="0"/>
          </a:p>
        </p:txBody>
      </p:sp>
      <p:sp>
        <p:nvSpPr>
          <p:cNvPr id="15363" name="Rectangle 3"/>
          <p:cNvSpPr>
            <a:spLocks noGrp="1" noChangeArrowheads="1"/>
          </p:cNvSpPr>
          <p:nvPr>
            <p:ph idx="1"/>
          </p:nvPr>
        </p:nvSpPr>
        <p:spPr/>
        <p:txBody>
          <a:bodyPr>
            <a:normAutofit/>
          </a:bodyPr>
          <a:lstStyle/>
          <a:p>
            <a:r>
              <a:rPr lang="en-US" altLang="zh-CN" sz="2400" dirty="0" smtClean="0">
                <a:solidFill>
                  <a:srgbClr val="C00000"/>
                </a:solidFill>
              </a:rPr>
              <a:t>Graph has 3V characteristics of big data </a:t>
            </a:r>
            <a:r>
              <a:rPr lang="en-US" altLang="zh-CN" sz="2400" dirty="0" smtClean="0">
                <a:solidFill>
                  <a:srgbClr val="0000FF"/>
                </a:solidFill>
              </a:rPr>
              <a:t>(Velocity)</a:t>
            </a:r>
            <a:endParaRPr lang="zh-CN" altLang="zh-CN" sz="2400" dirty="0">
              <a:solidFill>
                <a:srgbClr val="0000FF"/>
              </a:solidFill>
            </a:endParaRPr>
          </a:p>
        </p:txBody>
      </p:sp>
      <p:pic>
        <p:nvPicPr>
          <p:cNvPr id="12" name="Picture 2" descr="http://cdn4.techpp.com/wp-content/uploads/2011/06/internet-60-seconds-infographic.jpg"/>
          <p:cNvPicPr>
            <a:picLocks noChangeAspect="1" noChangeArrowheads="1"/>
          </p:cNvPicPr>
          <p:nvPr/>
        </p:nvPicPr>
        <p:blipFill>
          <a:blip r:embed="rId3" cstate="print"/>
          <a:srcRect/>
          <a:stretch>
            <a:fillRect/>
          </a:stretch>
        </p:blipFill>
        <p:spPr bwMode="auto">
          <a:xfrm>
            <a:off x="1643042" y="2071678"/>
            <a:ext cx="5832475" cy="4032250"/>
          </a:xfrm>
          <a:prstGeom prst="rect">
            <a:avLst/>
          </a:prstGeom>
          <a:noFill/>
          <a:ln w="9525">
            <a:noFill/>
            <a:miter lim="800000"/>
            <a:headEnd/>
            <a:tailEnd/>
          </a:ln>
        </p:spPr>
      </p:pic>
      <p:sp>
        <p:nvSpPr>
          <p:cNvPr id="13" name="TextBox 7"/>
          <p:cNvSpPr>
            <a:spLocks noChangeArrowheads="1"/>
          </p:cNvSpPr>
          <p:nvPr/>
        </p:nvSpPr>
        <p:spPr bwMode="auto">
          <a:xfrm>
            <a:off x="749271" y="6243600"/>
            <a:ext cx="2398413" cy="400110"/>
          </a:xfrm>
          <a:prstGeom prst="rect">
            <a:avLst/>
          </a:prstGeom>
          <a:solidFill>
            <a:schemeClr val="bg1"/>
          </a:solidFill>
          <a:ln w="9525">
            <a:noFill/>
            <a:miter lim="800000"/>
            <a:headEnd/>
            <a:tailEnd/>
          </a:ln>
        </p:spPr>
        <p:txBody>
          <a:bodyPr wrap="none">
            <a:spAutoFit/>
          </a:bodyPr>
          <a:lstStyle/>
          <a:p>
            <a:pPr marL="342900" indent="-342900">
              <a:buFont typeface="Arial" pitchFamily="34" charset="0"/>
              <a:buChar char="•"/>
            </a:pPr>
            <a:r>
              <a:rPr lang="en-US" sz="2000" dirty="0">
                <a:solidFill>
                  <a:srgbClr val="FF0000"/>
                </a:solidFill>
                <a:latin typeface="Candara" pitchFamily="34" charset="0"/>
                <a:sym typeface="Comic Sans MS" pitchFamily="66" charset="0"/>
              </a:rPr>
              <a:t>Fast flowing data</a:t>
            </a:r>
            <a:endParaRPr lang="zh-CN" altLang="en-US" dirty="0">
              <a:latin typeface="Candara" pitchFamily="34" charset="0"/>
            </a:endParaRPr>
          </a:p>
        </p:txBody>
      </p:sp>
      <p:sp>
        <p:nvSpPr>
          <p:cNvPr id="14" name="TextBox 8"/>
          <p:cNvSpPr>
            <a:spLocks noChangeArrowheads="1"/>
          </p:cNvSpPr>
          <p:nvPr/>
        </p:nvSpPr>
        <p:spPr bwMode="auto">
          <a:xfrm>
            <a:off x="3086105" y="6243600"/>
            <a:ext cx="5057795" cy="400110"/>
          </a:xfrm>
          <a:prstGeom prst="rect">
            <a:avLst/>
          </a:prstGeom>
          <a:solidFill>
            <a:schemeClr val="bg1"/>
          </a:solidFill>
          <a:ln w="9525">
            <a:noFill/>
            <a:miter lim="800000"/>
            <a:headEnd/>
            <a:tailEnd/>
          </a:ln>
        </p:spPr>
        <p:txBody>
          <a:bodyPr wrap="none">
            <a:spAutoFit/>
          </a:bodyPr>
          <a:lstStyle/>
          <a:p>
            <a:pPr marL="342900" indent="-342900">
              <a:buFont typeface="Arial" pitchFamily="34" charset="0"/>
              <a:buChar char="•"/>
            </a:pPr>
            <a:r>
              <a:rPr lang="en-US" sz="2000" dirty="0">
                <a:solidFill>
                  <a:srgbClr val="008000"/>
                </a:solidFill>
                <a:latin typeface="Candara" pitchFamily="34" charset="0"/>
                <a:sym typeface="Comic Sans MS" pitchFamily="66" charset="0"/>
              </a:rPr>
              <a:t>Evolving data structures and relationships</a:t>
            </a:r>
            <a:endParaRPr lang="zh-CN" altLang="en-US" dirty="0">
              <a:latin typeface="Candara"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p:cBhvr>
                                        <p:cTn id="7" dur="1000"/>
                                        <p:tgtEl>
                                          <p:spTgt spid="12"/>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p:tgtEl>
                                          <p:spTgt spid="13"/>
                                        </p:tgtEl>
                                        <p:attrNameLst>
                                          <p:attrName>ppt_y</p:attrName>
                                        </p:attrNameLst>
                                      </p:cBhvr>
                                      <p:tavLst>
                                        <p:tav tm="0">
                                          <p:val>
                                            <p:strVal val="#ppt_y+#ppt_h*1.125000"/>
                                          </p:val>
                                        </p:tav>
                                        <p:tav tm="100000">
                                          <p:val>
                                            <p:strVal val="#ppt_y"/>
                                          </p:val>
                                        </p:tav>
                                      </p:tavLst>
                                    </p:anim>
                                    <p:animEffect>
                                      <p:cBhvr>
                                        <p:cTn id="12" dur="500"/>
                                        <p:tgtEl>
                                          <p:spTgt spid="13"/>
                                        </p:tgtEl>
                                      </p:cBhvr>
                                    </p:animEffect>
                                  </p:childTnLst>
                                </p:cTn>
                              </p:par>
                            </p:childTnLst>
                          </p:cTn>
                        </p:par>
                        <p:par>
                          <p:cTn id="13" fill="hold">
                            <p:stCondLst>
                              <p:cond delay="1500"/>
                            </p:stCondLst>
                            <p:childTnLst>
                              <p:par>
                                <p:cTn id="14" presetID="1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p:tgtEl>
                                          <p:spTgt spid="14"/>
                                        </p:tgtEl>
                                        <p:attrNameLst>
                                          <p:attrName>ppt_y</p:attrName>
                                        </p:attrNameLst>
                                      </p:cBhvr>
                                      <p:tavLst>
                                        <p:tav tm="0">
                                          <p:val>
                                            <p:strVal val="#ppt_y+#ppt_h*1.125000"/>
                                          </p:val>
                                        </p:tav>
                                        <p:tav tm="100000">
                                          <p:val>
                                            <p:strVal val="#ppt_y"/>
                                          </p:val>
                                        </p:tav>
                                      </p:tavLst>
                                    </p:anim>
                                    <p:animEffec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autoUpdateAnimBg="0"/>
      <p:bldP spid="14" grpId="0" bldLvl="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latin typeface="Candara"/>
                <a:ea typeface="宋体" charset="0"/>
                <a:cs typeface="Candara"/>
              </a:rPr>
              <a:t>Graph similarity search</a:t>
            </a:r>
            <a:br>
              <a:rPr lang="en-US" altLang="zh-CN" dirty="0">
                <a:latin typeface="Candara"/>
                <a:ea typeface="宋体" charset="0"/>
                <a:cs typeface="Candara"/>
              </a:rPr>
            </a:br>
            <a:r>
              <a:rPr lang="en-US" altLang="zh-CN" sz="2200" dirty="0">
                <a:latin typeface="Candara"/>
                <a:ea typeface="宋体" charset="0"/>
                <a:cs typeface="Candara"/>
              </a:rPr>
              <a:t>Zhu</a:t>
            </a:r>
            <a:r>
              <a:rPr lang="zh-CN" altLang="en-US" sz="2200" dirty="0">
                <a:latin typeface="Candara"/>
                <a:ea typeface="宋体" charset="0"/>
                <a:cs typeface="Candara"/>
              </a:rPr>
              <a:t> </a:t>
            </a:r>
            <a:r>
              <a:rPr lang="en-US" altLang="zh-CN" sz="2200" dirty="0">
                <a:latin typeface="Candara"/>
                <a:ea typeface="宋体" charset="0"/>
                <a:cs typeface="Candara"/>
              </a:rPr>
              <a:t>et</a:t>
            </a:r>
            <a:r>
              <a:rPr lang="zh-CN" altLang="en-US" sz="2200" dirty="0">
                <a:latin typeface="Candara"/>
                <a:ea typeface="宋体" charset="0"/>
                <a:cs typeface="Candara"/>
              </a:rPr>
              <a:t> </a:t>
            </a:r>
            <a:r>
              <a:rPr lang="en-US" altLang="zh-CN" sz="2200" dirty="0">
                <a:latin typeface="Candara"/>
                <a:ea typeface="宋体" charset="0"/>
                <a:cs typeface="Candara"/>
              </a:rPr>
              <a:t>al.</a:t>
            </a:r>
            <a:r>
              <a:rPr lang="zh-CN" altLang="en-US" sz="2200" dirty="0">
                <a:latin typeface="Candara"/>
                <a:ea typeface="宋体" charset="0"/>
                <a:cs typeface="Candara"/>
              </a:rPr>
              <a:t> </a:t>
            </a:r>
            <a:r>
              <a:rPr lang="en-US" altLang="zh-CN" sz="2200" dirty="0">
                <a:latin typeface="Candara"/>
                <a:ea typeface="宋体" charset="0"/>
                <a:cs typeface="Candara"/>
              </a:rPr>
              <a:t>EDBT’12</a:t>
            </a:r>
            <a:endParaRPr lang="zh-CN" altLang="en-US" dirty="0"/>
          </a:p>
        </p:txBody>
      </p:sp>
      <p:pic>
        <p:nvPicPr>
          <p:cNvPr id="4" name="Picture 3" descr="}MPQYDW$1UDB}LCX~_V~K95"/>
          <p:cNvPicPr>
            <a:picLocks noChangeAspect="1" noChangeArrowheads="1"/>
          </p:cNvPicPr>
          <p:nvPr/>
        </p:nvPicPr>
        <p:blipFill>
          <a:blip r:embed="rId2" cstate="print"/>
          <a:srcRect/>
          <a:stretch>
            <a:fillRect/>
          </a:stretch>
        </p:blipFill>
        <p:spPr bwMode="auto">
          <a:xfrm>
            <a:off x="4572000" y="2057400"/>
            <a:ext cx="4038600" cy="3427413"/>
          </a:xfrm>
          <a:prstGeom prst="rect">
            <a:avLst/>
          </a:prstGeom>
          <a:noFill/>
          <a:ln w="9525">
            <a:noFill/>
            <a:miter lim="800000"/>
            <a:headEnd/>
            <a:tailEnd/>
          </a:ln>
        </p:spPr>
      </p:pic>
      <p:sp>
        <p:nvSpPr>
          <p:cNvPr id="5" name="Text Box 4"/>
          <p:cNvSpPr txBox="1">
            <a:spLocks noChangeArrowheads="1"/>
          </p:cNvSpPr>
          <p:nvPr/>
        </p:nvSpPr>
        <p:spPr bwMode="auto">
          <a:xfrm>
            <a:off x="457200" y="1927225"/>
            <a:ext cx="3962400" cy="3711575"/>
          </a:xfrm>
          <a:prstGeom prst="rect">
            <a:avLst/>
          </a:prstGeom>
          <a:noFill/>
          <a:ln w="9525">
            <a:noFill/>
            <a:miter lim="800000"/>
            <a:headEnd/>
            <a:tailEnd/>
          </a:ln>
        </p:spPr>
        <p:txBody>
          <a:bodyPr>
            <a:spAutoFit/>
          </a:bodyPr>
          <a:lstStyle/>
          <a:p>
            <a:pPr marL="342900" indent="-342900">
              <a:spcBef>
                <a:spcPct val="10000"/>
              </a:spcBef>
              <a:spcAft>
                <a:spcPct val="10000"/>
              </a:spcAft>
              <a:buFont typeface="Arial" pitchFamily="34" charset="0"/>
              <a:buAutoNum type="arabicPeriod"/>
            </a:pPr>
            <a:r>
              <a:rPr lang="en-US" altLang="zh-CN"/>
              <a:t>Lower bound by </a:t>
            </a:r>
            <a:r>
              <a:rPr lang="en-US" altLang="zh-CN" u="sng"/>
              <a:t>dist</a:t>
            </a:r>
            <a:r>
              <a:rPr lang="en-US" altLang="zh-CN" baseline="-25000"/>
              <a:t>1</a:t>
            </a:r>
            <a:r>
              <a:rPr lang="en-US" altLang="zh-CN"/>
              <a:t> and </a:t>
            </a:r>
            <a:r>
              <a:rPr lang="en-US" altLang="zh-CN" u="sng"/>
              <a:t>dist</a:t>
            </a:r>
            <a:r>
              <a:rPr lang="en-US" altLang="zh-CN" baseline="-25000"/>
              <a:t>2</a:t>
            </a:r>
            <a:r>
              <a:rPr lang="en-US" altLang="zh-CN"/>
              <a:t>.</a:t>
            </a:r>
          </a:p>
          <a:p>
            <a:pPr marL="342900" indent="-342900">
              <a:spcBef>
                <a:spcPct val="10000"/>
              </a:spcBef>
              <a:spcAft>
                <a:spcPct val="10000"/>
              </a:spcAft>
              <a:buFont typeface="Arial" pitchFamily="34" charset="0"/>
              <a:buAutoNum type="arabicPeriod"/>
            </a:pPr>
            <a:r>
              <a:rPr lang="en-US" altLang="zh-CN"/>
              <a:t>Compute</a:t>
            </a:r>
            <a:r>
              <a:rPr lang="en-US" altLang="zh-CN">
                <a:latin typeface="Arial" pitchFamily="34" charset="0"/>
              </a:rPr>
              <a:t> </a:t>
            </a:r>
            <a:r>
              <a:rPr lang="en-US" altLang="zh-CN" i="1">
                <a:latin typeface="Times New Roman" pitchFamily="18" charset="0"/>
                <a:cs typeface="Arial" pitchFamily="34" charset="0"/>
              </a:rPr>
              <a:t>dist </a:t>
            </a:r>
            <a:r>
              <a:rPr lang="en-US" altLang="zh-CN">
                <a:latin typeface="Times New Roman" pitchFamily="18" charset="0"/>
              </a:rPr>
              <a:t>(</a:t>
            </a:r>
            <a:r>
              <a:rPr lang="en-US" altLang="zh-CN" i="1">
                <a:latin typeface="Times New Roman" pitchFamily="18" charset="0"/>
              </a:rPr>
              <a:t>q, g</a:t>
            </a:r>
            <a:r>
              <a:rPr lang="en-US" altLang="zh-CN" baseline="-25000">
                <a:latin typeface="Times New Roman" pitchFamily="18" charset="0"/>
                <a:cs typeface="Arial" pitchFamily="34" charset="0"/>
              </a:rPr>
              <a:t>4</a:t>
            </a:r>
            <a:r>
              <a:rPr lang="en-US" altLang="zh-CN" i="1">
                <a:latin typeface="Arial" pitchFamily="34" charset="0"/>
                <a:cs typeface="Arial" pitchFamily="34" charset="0"/>
              </a:rPr>
              <a:t> </a:t>
            </a:r>
            <a:r>
              <a:rPr lang="en-US" altLang="zh-CN">
                <a:latin typeface="Times New Roman" pitchFamily="18" charset="0"/>
              </a:rPr>
              <a:t>) </a:t>
            </a:r>
            <a:r>
              <a:rPr lang="en-US" altLang="zh-CN"/>
              <a:t>and push</a:t>
            </a:r>
            <a:r>
              <a:rPr lang="en-US" altLang="zh-CN">
                <a:latin typeface="Arial" pitchFamily="34" charset="0"/>
              </a:rPr>
              <a:t> </a:t>
            </a:r>
            <a:r>
              <a:rPr lang="en-US" altLang="zh-CN" i="1">
                <a:latin typeface="Times New Roman" pitchFamily="18" charset="0"/>
              </a:rPr>
              <a:t>g</a:t>
            </a:r>
            <a:r>
              <a:rPr lang="en-US" altLang="zh-CN" baseline="-25000">
                <a:latin typeface="Times New Roman" pitchFamily="18" charset="0"/>
              </a:rPr>
              <a:t>4</a:t>
            </a:r>
            <a:r>
              <a:rPr lang="en-US" altLang="zh-CN">
                <a:latin typeface="Arial" pitchFamily="34" charset="0"/>
              </a:rPr>
              <a:t> </a:t>
            </a:r>
            <a:r>
              <a:rPr lang="en-US" altLang="zh-CN"/>
              <a:t>into</a:t>
            </a:r>
            <a:r>
              <a:rPr lang="en-US" altLang="zh-CN">
                <a:latin typeface="Arial" pitchFamily="34" charset="0"/>
              </a:rPr>
              <a:t> </a:t>
            </a:r>
            <a:r>
              <a:rPr lang="en-US" altLang="zh-CN" i="1">
                <a:latin typeface="Times New Roman" pitchFamily="18" charset="0"/>
              </a:rPr>
              <a:t>A</a:t>
            </a:r>
            <a:r>
              <a:rPr lang="en-US" altLang="zh-CN" i="1">
                <a:latin typeface="Arial" pitchFamily="34" charset="0"/>
              </a:rPr>
              <a:t> </a:t>
            </a:r>
            <a:r>
              <a:rPr lang="en-US" altLang="zh-CN">
                <a:latin typeface="Arial" pitchFamily="34" charset="0"/>
              </a:rPr>
              <a:t>. </a:t>
            </a:r>
          </a:p>
          <a:p>
            <a:pPr marL="342900" indent="-342900">
              <a:spcBef>
                <a:spcPct val="10000"/>
              </a:spcBef>
              <a:spcAft>
                <a:spcPct val="10000"/>
              </a:spcAft>
              <a:buFont typeface="Arial" pitchFamily="34" charset="0"/>
              <a:buAutoNum type="arabicPeriod"/>
            </a:pPr>
            <a:r>
              <a:rPr lang="en-US" altLang="zh-CN"/>
              <a:t>Compute</a:t>
            </a:r>
            <a:r>
              <a:rPr lang="en-US" altLang="zh-CN">
                <a:latin typeface="Arial" pitchFamily="34" charset="0"/>
              </a:rPr>
              <a:t> </a:t>
            </a:r>
            <a:r>
              <a:rPr lang="en-US" altLang="zh-CN" i="1">
                <a:latin typeface="Times New Roman" pitchFamily="18" charset="0"/>
                <a:cs typeface="Arial" pitchFamily="34" charset="0"/>
              </a:rPr>
              <a:t>dist </a:t>
            </a:r>
            <a:r>
              <a:rPr lang="en-US" altLang="zh-CN">
                <a:latin typeface="Times New Roman" pitchFamily="18" charset="0"/>
              </a:rPr>
              <a:t>(</a:t>
            </a:r>
            <a:r>
              <a:rPr lang="en-US" altLang="zh-CN" i="1">
                <a:latin typeface="Times New Roman" pitchFamily="18" charset="0"/>
              </a:rPr>
              <a:t>q, g</a:t>
            </a:r>
            <a:r>
              <a:rPr lang="en-US" altLang="zh-CN" baseline="-25000">
                <a:latin typeface="Times New Roman" pitchFamily="18" charset="0"/>
              </a:rPr>
              <a:t>1</a:t>
            </a:r>
            <a:r>
              <a:rPr lang="en-US" altLang="zh-CN" i="1">
                <a:latin typeface="Arial" pitchFamily="34" charset="0"/>
              </a:rPr>
              <a:t> </a:t>
            </a:r>
            <a:r>
              <a:rPr lang="en-US" altLang="zh-CN">
                <a:latin typeface="Times New Roman" pitchFamily="18" charset="0"/>
              </a:rPr>
              <a:t>) </a:t>
            </a:r>
            <a:r>
              <a:rPr lang="en-US" altLang="zh-CN"/>
              <a:t>and push</a:t>
            </a:r>
            <a:r>
              <a:rPr lang="en-US" altLang="zh-CN">
                <a:latin typeface="Arial" pitchFamily="34" charset="0"/>
              </a:rPr>
              <a:t> </a:t>
            </a:r>
            <a:r>
              <a:rPr lang="en-US" altLang="zh-CN" i="1">
                <a:latin typeface="Times New Roman" pitchFamily="18" charset="0"/>
              </a:rPr>
              <a:t>g</a:t>
            </a:r>
            <a:r>
              <a:rPr lang="en-US" altLang="zh-CN" baseline="-25000">
                <a:latin typeface="Times New Roman" pitchFamily="18" charset="0"/>
              </a:rPr>
              <a:t>1</a:t>
            </a:r>
            <a:r>
              <a:rPr lang="en-US" altLang="zh-CN">
                <a:latin typeface="Arial" pitchFamily="34" charset="0"/>
              </a:rPr>
              <a:t> </a:t>
            </a:r>
            <a:r>
              <a:rPr lang="en-US" altLang="zh-CN"/>
              <a:t>into</a:t>
            </a:r>
            <a:r>
              <a:rPr lang="en-US" altLang="zh-CN">
                <a:latin typeface="Arial" pitchFamily="34" charset="0"/>
              </a:rPr>
              <a:t> </a:t>
            </a:r>
            <a:r>
              <a:rPr lang="en-US" altLang="zh-CN" i="1">
                <a:latin typeface="Times New Roman" pitchFamily="18" charset="0"/>
              </a:rPr>
              <a:t>A</a:t>
            </a:r>
            <a:r>
              <a:rPr lang="en-US" altLang="zh-CN">
                <a:latin typeface="Arial" pitchFamily="34" charset="0"/>
              </a:rPr>
              <a:t>. </a:t>
            </a:r>
            <a:r>
              <a:rPr lang="en-US" altLang="zh-CN"/>
              <a:t>Update</a:t>
            </a:r>
            <a:r>
              <a:rPr lang="en-US" altLang="zh-CN">
                <a:latin typeface="Arial" pitchFamily="34" charset="0"/>
              </a:rPr>
              <a:t> </a:t>
            </a:r>
            <a:r>
              <a:rPr lang="en-US" altLang="zh-CN" i="1">
                <a:latin typeface="Times New Roman" pitchFamily="18" charset="0"/>
              </a:rPr>
              <a:t>g</a:t>
            </a:r>
            <a:r>
              <a:rPr lang="en-US" altLang="zh-CN" baseline="-25000">
                <a:latin typeface="Times New Roman" pitchFamily="18" charset="0"/>
              </a:rPr>
              <a:t>3 </a:t>
            </a:r>
            <a:r>
              <a:rPr lang="en-US" altLang="zh-CN"/>
              <a:t>and </a:t>
            </a:r>
            <a:r>
              <a:rPr lang="en-US" altLang="zh-CN" i="1">
                <a:latin typeface="Times New Roman" pitchFamily="18" charset="0"/>
              </a:rPr>
              <a:t>g</a:t>
            </a:r>
            <a:r>
              <a:rPr lang="en-US" altLang="zh-CN" baseline="-25000">
                <a:latin typeface="Times New Roman" pitchFamily="18" charset="0"/>
              </a:rPr>
              <a:t>7</a:t>
            </a:r>
            <a:r>
              <a:rPr lang="en-US" altLang="zh-CN">
                <a:latin typeface="Arial" pitchFamily="34" charset="0"/>
              </a:rPr>
              <a:t>. </a:t>
            </a:r>
          </a:p>
          <a:p>
            <a:pPr marL="342900" indent="-342900">
              <a:spcBef>
                <a:spcPct val="10000"/>
              </a:spcBef>
              <a:spcAft>
                <a:spcPct val="10000"/>
              </a:spcAft>
              <a:buFont typeface="Arial" pitchFamily="34" charset="0"/>
              <a:buAutoNum type="arabicPeriod"/>
            </a:pPr>
            <a:r>
              <a:rPr lang="en-US" altLang="zh-CN"/>
              <a:t>Compute</a:t>
            </a:r>
            <a:r>
              <a:rPr lang="en-US" altLang="zh-CN">
                <a:latin typeface="Arial" pitchFamily="34" charset="0"/>
              </a:rPr>
              <a:t> </a:t>
            </a:r>
            <a:r>
              <a:rPr lang="en-US" altLang="zh-CN" i="1">
                <a:latin typeface="Times New Roman" pitchFamily="18" charset="0"/>
                <a:cs typeface="Arial" pitchFamily="34" charset="0"/>
              </a:rPr>
              <a:t>dist </a:t>
            </a:r>
            <a:r>
              <a:rPr lang="en-US" altLang="zh-CN">
                <a:latin typeface="Times New Roman" pitchFamily="18" charset="0"/>
              </a:rPr>
              <a:t>(</a:t>
            </a:r>
            <a:r>
              <a:rPr lang="en-US" altLang="zh-CN" i="1">
                <a:latin typeface="Times New Roman" pitchFamily="18" charset="0"/>
              </a:rPr>
              <a:t>q, g</a:t>
            </a:r>
            <a:r>
              <a:rPr lang="en-US" altLang="zh-CN" baseline="-25000">
                <a:latin typeface="Times New Roman" pitchFamily="18" charset="0"/>
              </a:rPr>
              <a:t>2</a:t>
            </a:r>
            <a:r>
              <a:rPr lang="en-US" altLang="zh-CN" i="1">
                <a:latin typeface="Arial" pitchFamily="34" charset="0"/>
              </a:rPr>
              <a:t> </a:t>
            </a:r>
            <a:r>
              <a:rPr lang="en-US" altLang="zh-CN">
                <a:latin typeface="Times New Roman" pitchFamily="18" charset="0"/>
              </a:rPr>
              <a:t>)</a:t>
            </a:r>
            <a:r>
              <a:rPr lang="en-US" altLang="zh-CN"/>
              <a:t> and</a:t>
            </a:r>
            <a:r>
              <a:rPr lang="en-US" altLang="zh-CN">
                <a:latin typeface="Arial" pitchFamily="34" charset="0"/>
              </a:rPr>
              <a:t> </a:t>
            </a:r>
            <a:r>
              <a:rPr lang="en-US" altLang="zh-CN"/>
              <a:t>replace</a:t>
            </a:r>
            <a:r>
              <a:rPr lang="en-US" altLang="zh-CN">
                <a:latin typeface="Arial" pitchFamily="34" charset="0"/>
              </a:rPr>
              <a:t> </a:t>
            </a:r>
            <a:r>
              <a:rPr lang="en-US" altLang="zh-CN" i="1">
                <a:latin typeface="Times New Roman" pitchFamily="18" charset="0"/>
              </a:rPr>
              <a:t>g</a:t>
            </a:r>
            <a:r>
              <a:rPr lang="en-US" altLang="zh-CN" baseline="-25000">
                <a:latin typeface="Times New Roman" pitchFamily="18" charset="0"/>
              </a:rPr>
              <a:t>1</a:t>
            </a:r>
            <a:r>
              <a:rPr lang="en-US" altLang="zh-CN">
                <a:latin typeface="Arial" pitchFamily="34" charset="0"/>
              </a:rPr>
              <a:t> </a:t>
            </a:r>
            <a:r>
              <a:rPr lang="en-US" altLang="zh-CN"/>
              <a:t>by</a:t>
            </a:r>
            <a:r>
              <a:rPr lang="en-US" altLang="zh-CN">
                <a:latin typeface="Arial" pitchFamily="34" charset="0"/>
              </a:rPr>
              <a:t> </a:t>
            </a:r>
            <a:r>
              <a:rPr lang="en-US" altLang="zh-CN" i="1">
                <a:latin typeface="Times New Roman" pitchFamily="18" charset="0"/>
              </a:rPr>
              <a:t>g</a:t>
            </a:r>
            <a:r>
              <a:rPr lang="en-US" altLang="zh-CN" baseline="-25000">
                <a:latin typeface="Times New Roman" pitchFamily="18" charset="0"/>
              </a:rPr>
              <a:t>2</a:t>
            </a:r>
            <a:r>
              <a:rPr lang="en-US" altLang="zh-CN">
                <a:latin typeface="Arial" pitchFamily="34" charset="0"/>
              </a:rPr>
              <a:t> </a:t>
            </a:r>
            <a:r>
              <a:rPr lang="en-US" altLang="zh-CN"/>
              <a:t>in</a:t>
            </a:r>
            <a:r>
              <a:rPr lang="en-US" altLang="zh-CN">
                <a:latin typeface="Arial" pitchFamily="34" charset="0"/>
              </a:rPr>
              <a:t> </a:t>
            </a:r>
            <a:r>
              <a:rPr lang="en-US" altLang="zh-CN" i="1">
                <a:latin typeface="Times New Roman" pitchFamily="18" charset="0"/>
              </a:rPr>
              <a:t>A.</a:t>
            </a:r>
          </a:p>
          <a:p>
            <a:pPr marL="342900" indent="-342900">
              <a:spcBef>
                <a:spcPct val="10000"/>
              </a:spcBef>
              <a:spcAft>
                <a:spcPct val="10000"/>
              </a:spcAft>
              <a:buFont typeface="Arial" pitchFamily="34" charset="0"/>
              <a:buAutoNum type="arabicPeriod"/>
            </a:pPr>
            <a:r>
              <a:rPr lang="en-US" altLang="zh-CN"/>
              <a:t>Compute</a:t>
            </a:r>
            <a:r>
              <a:rPr lang="en-US" altLang="zh-CN">
                <a:latin typeface="Arial" pitchFamily="34" charset="0"/>
              </a:rPr>
              <a:t> </a:t>
            </a:r>
            <a:r>
              <a:rPr lang="en-US" altLang="zh-CN" i="1">
                <a:latin typeface="Times New Roman" pitchFamily="18" charset="0"/>
                <a:cs typeface="Arial" pitchFamily="34" charset="0"/>
              </a:rPr>
              <a:t>dist </a:t>
            </a:r>
            <a:r>
              <a:rPr lang="en-US" altLang="zh-CN">
                <a:latin typeface="Times New Roman" pitchFamily="18" charset="0"/>
              </a:rPr>
              <a:t>(</a:t>
            </a:r>
            <a:r>
              <a:rPr lang="en-US" altLang="zh-CN" i="1">
                <a:latin typeface="Times New Roman" pitchFamily="18" charset="0"/>
              </a:rPr>
              <a:t>q, g</a:t>
            </a:r>
            <a:r>
              <a:rPr lang="en-US" altLang="zh-CN" baseline="-25000">
                <a:latin typeface="Times New Roman" pitchFamily="18" charset="0"/>
              </a:rPr>
              <a:t>6</a:t>
            </a:r>
            <a:r>
              <a:rPr lang="en-US" altLang="zh-CN" i="1">
                <a:latin typeface="Arial" pitchFamily="34" charset="0"/>
              </a:rPr>
              <a:t> </a:t>
            </a:r>
            <a:r>
              <a:rPr lang="en-US" altLang="zh-CN">
                <a:latin typeface="Times New Roman" pitchFamily="18" charset="0"/>
              </a:rPr>
              <a:t>) </a:t>
            </a:r>
            <a:r>
              <a:rPr lang="en-US" altLang="zh-CN"/>
              <a:t>and</a:t>
            </a:r>
            <a:r>
              <a:rPr lang="en-US" altLang="zh-CN">
                <a:latin typeface="Arial" pitchFamily="34" charset="0"/>
              </a:rPr>
              <a:t> </a:t>
            </a:r>
            <a:r>
              <a:rPr lang="en-US" altLang="zh-CN"/>
              <a:t>replace</a:t>
            </a:r>
            <a:r>
              <a:rPr lang="en-US" altLang="zh-CN">
                <a:latin typeface="Arial" pitchFamily="34" charset="0"/>
              </a:rPr>
              <a:t> </a:t>
            </a:r>
            <a:r>
              <a:rPr lang="en-US" altLang="zh-CN" i="1">
                <a:latin typeface="Times New Roman" pitchFamily="18" charset="0"/>
              </a:rPr>
              <a:t>g</a:t>
            </a:r>
            <a:r>
              <a:rPr lang="en-US" altLang="zh-CN" baseline="-25000">
                <a:latin typeface="Times New Roman" pitchFamily="18" charset="0"/>
              </a:rPr>
              <a:t>2</a:t>
            </a:r>
            <a:r>
              <a:rPr lang="en-US" altLang="zh-CN">
                <a:latin typeface="Arial" pitchFamily="34" charset="0"/>
              </a:rPr>
              <a:t> </a:t>
            </a:r>
            <a:r>
              <a:rPr lang="en-US" altLang="zh-CN"/>
              <a:t>by</a:t>
            </a:r>
            <a:r>
              <a:rPr lang="en-US" altLang="zh-CN">
                <a:latin typeface="Arial" pitchFamily="34" charset="0"/>
              </a:rPr>
              <a:t> </a:t>
            </a:r>
            <a:r>
              <a:rPr lang="en-US" altLang="zh-CN" i="1">
                <a:latin typeface="Times New Roman" pitchFamily="18" charset="0"/>
              </a:rPr>
              <a:t>g</a:t>
            </a:r>
            <a:r>
              <a:rPr lang="en-US" altLang="zh-CN" baseline="-25000">
                <a:latin typeface="Times New Roman" pitchFamily="18" charset="0"/>
              </a:rPr>
              <a:t>6</a:t>
            </a:r>
            <a:r>
              <a:rPr lang="en-US" altLang="zh-CN">
                <a:latin typeface="Arial" pitchFamily="34" charset="0"/>
              </a:rPr>
              <a:t> </a:t>
            </a:r>
            <a:r>
              <a:rPr lang="en-US" altLang="zh-CN"/>
              <a:t>in </a:t>
            </a:r>
            <a:r>
              <a:rPr lang="en-US" altLang="zh-CN" i="1">
                <a:latin typeface="Times New Roman" pitchFamily="18" charset="0"/>
              </a:rPr>
              <a:t>A.</a:t>
            </a:r>
            <a:r>
              <a:rPr lang="en-US" altLang="zh-CN">
                <a:latin typeface="Arial" pitchFamily="34" charset="0"/>
              </a:rPr>
              <a:t> </a:t>
            </a:r>
          </a:p>
          <a:p>
            <a:pPr marL="342900" indent="-342900">
              <a:spcBef>
                <a:spcPct val="10000"/>
              </a:spcBef>
              <a:spcAft>
                <a:spcPct val="10000"/>
              </a:spcAft>
              <a:buFont typeface="Arial" pitchFamily="34" charset="0"/>
              <a:buAutoNum type="arabicPeriod"/>
            </a:pPr>
            <a:r>
              <a:rPr lang="en-US" altLang="zh-CN"/>
              <a:t>Compute</a:t>
            </a:r>
            <a:r>
              <a:rPr lang="en-US" altLang="zh-CN">
                <a:latin typeface="Arial" pitchFamily="34" charset="0"/>
              </a:rPr>
              <a:t> </a:t>
            </a:r>
            <a:r>
              <a:rPr lang="en-US" altLang="zh-CN" i="1">
                <a:latin typeface="Times New Roman" pitchFamily="18" charset="0"/>
                <a:cs typeface="Arial" pitchFamily="34" charset="0"/>
              </a:rPr>
              <a:t>dist </a:t>
            </a:r>
            <a:r>
              <a:rPr lang="en-US" altLang="zh-CN">
                <a:latin typeface="Times New Roman" pitchFamily="18" charset="0"/>
              </a:rPr>
              <a:t>(</a:t>
            </a:r>
            <a:r>
              <a:rPr lang="en-US" altLang="zh-CN" i="1">
                <a:latin typeface="Times New Roman" pitchFamily="18" charset="0"/>
              </a:rPr>
              <a:t>q, g</a:t>
            </a:r>
            <a:r>
              <a:rPr lang="en-US" altLang="zh-CN" baseline="-25000">
                <a:latin typeface="Times New Roman" pitchFamily="18" charset="0"/>
              </a:rPr>
              <a:t>5</a:t>
            </a:r>
            <a:r>
              <a:rPr lang="en-US" altLang="zh-CN" i="1">
                <a:latin typeface="Arial" pitchFamily="34" charset="0"/>
              </a:rPr>
              <a:t> </a:t>
            </a:r>
            <a:r>
              <a:rPr lang="en-US" altLang="zh-CN">
                <a:latin typeface="Times New Roman" pitchFamily="18" charset="0"/>
              </a:rPr>
              <a:t>)</a:t>
            </a:r>
            <a:r>
              <a:rPr lang="en-US" altLang="zh-CN" i="1">
                <a:latin typeface="Times New Roman" pitchFamily="18" charset="0"/>
              </a:rPr>
              <a:t>.</a:t>
            </a:r>
            <a:r>
              <a:rPr lang="en-US" altLang="zh-CN"/>
              <a:t> Update</a:t>
            </a:r>
            <a:r>
              <a:rPr lang="en-US" altLang="zh-CN">
                <a:latin typeface="Arial" pitchFamily="34" charset="0"/>
              </a:rPr>
              <a:t> </a:t>
            </a:r>
            <a:r>
              <a:rPr lang="en-US" altLang="zh-CN" i="1">
                <a:latin typeface="Times New Roman" pitchFamily="18" charset="0"/>
              </a:rPr>
              <a:t>g</a:t>
            </a:r>
            <a:r>
              <a:rPr lang="en-US" altLang="zh-CN" baseline="-25000">
                <a:latin typeface="Times New Roman" pitchFamily="18" charset="0"/>
              </a:rPr>
              <a:t>3 </a:t>
            </a:r>
            <a:r>
              <a:rPr lang="en-US" altLang="zh-CN"/>
              <a:t>and</a:t>
            </a:r>
            <a:r>
              <a:rPr lang="en-US" altLang="zh-CN" baseline="-25000">
                <a:latin typeface="Times New Roman" pitchFamily="18" charset="0"/>
              </a:rPr>
              <a:t> </a:t>
            </a:r>
            <a:r>
              <a:rPr lang="en-US" altLang="zh-CN" i="1">
                <a:latin typeface="Times New Roman" pitchFamily="18" charset="0"/>
              </a:rPr>
              <a:t>g</a:t>
            </a:r>
            <a:r>
              <a:rPr lang="en-US" altLang="zh-CN" baseline="-25000">
                <a:latin typeface="Times New Roman" pitchFamily="18" charset="0"/>
              </a:rPr>
              <a:t>7</a:t>
            </a:r>
            <a:r>
              <a:rPr lang="en-US" altLang="zh-CN">
                <a:latin typeface="Arial" pitchFamily="34" charset="0"/>
              </a:rPr>
              <a:t>. </a:t>
            </a:r>
          </a:p>
          <a:p>
            <a:pPr marL="342900" indent="-342900">
              <a:spcBef>
                <a:spcPct val="10000"/>
              </a:spcBef>
              <a:spcAft>
                <a:spcPct val="10000"/>
              </a:spcAft>
              <a:buFont typeface="Arial" pitchFamily="34" charset="0"/>
              <a:buAutoNum type="arabicPeriod"/>
            </a:pPr>
            <a:r>
              <a:rPr lang="en-US" altLang="zh-CN"/>
              <a:t>Stop.</a:t>
            </a:r>
          </a:p>
        </p:txBody>
      </p:sp>
      <p:sp>
        <p:nvSpPr>
          <p:cNvPr id="6" name="Text Box 5"/>
          <p:cNvSpPr txBox="1">
            <a:spLocks noChangeArrowheads="1"/>
          </p:cNvSpPr>
          <p:nvPr/>
        </p:nvSpPr>
        <p:spPr bwMode="auto">
          <a:xfrm>
            <a:off x="5105400" y="1995488"/>
            <a:ext cx="412750" cy="366712"/>
          </a:xfrm>
          <a:prstGeom prst="rect">
            <a:avLst/>
          </a:prstGeom>
          <a:noFill/>
          <a:ln w="9525">
            <a:noFill/>
            <a:miter lim="800000"/>
            <a:headEnd/>
            <a:tailEnd/>
          </a:ln>
        </p:spPr>
        <p:txBody>
          <a:bodyPr wrap="none">
            <a:spAutoFit/>
          </a:bodyPr>
          <a:lstStyle/>
          <a:p>
            <a:r>
              <a:rPr lang="en-US" altLang="zh-CN" i="1">
                <a:solidFill>
                  <a:srgbClr val="CC3300"/>
                </a:solidFill>
                <a:latin typeface="Times New Roman" pitchFamily="18" charset="0"/>
              </a:rPr>
              <a:t>C</a:t>
            </a:r>
            <a:r>
              <a:rPr lang="en-US" altLang="zh-CN" baseline="-25000">
                <a:solidFill>
                  <a:srgbClr val="CC3300"/>
                </a:solidFill>
                <a:latin typeface="Times New Roman" pitchFamily="18" charset="0"/>
              </a:rPr>
              <a:t>1</a:t>
            </a:r>
          </a:p>
        </p:txBody>
      </p:sp>
      <p:sp>
        <p:nvSpPr>
          <p:cNvPr id="7" name="Text Box 6"/>
          <p:cNvSpPr txBox="1">
            <a:spLocks noChangeArrowheads="1"/>
          </p:cNvSpPr>
          <p:nvPr/>
        </p:nvSpPr>
        <p:spPr bwMode="auto">
          <a:xfrm>
            <a:off x="6737350" y="1981200"/>
            <a:ext cx="412750" cy="366713"/>
          </a:xfrm>
          <a:prstGeom prst="rect">
            <a:avLst/>
          </a:prstGeom>
          <a:noFill/>
          <a:ln w="9525">
            <a:noFill/>
            <a:miter lim="800000"/>
            <a:headEnd/>
            <a:tailEnd/>
          </a:ln>
        </p:spPr>
        <p:txBody>
          <a:bodyPr wrap="none">
            <a:spAutoFit/>
          </a:bodyPr>
          <a:lstStyle/>
          <a:p>
            <a:r>
              <a:rPr lang="en-US" altLang="zh-CN" i="1">
                <a:solidFill>
                  <a:srgbClr val="CC3300"/>
                </a:solidFill>
                <a:latin typeface="Times New Roman" pitchFamily="18" charset="0"/>
              </a:rPr>
              <a:t>C</a:t>
            </a:r>
            <a:r>
              <a:rPr lang="en-US" altLang="zh-CN" baseline="-25000">
                <a:solidFill>
                  <a:srgbClr val="CC3300"/>
                </a:solidFill>
                <a:latin typeface="Times New Roman" pitchFamily="18" charset="0"/>
              </a:rPr>
              <a:t>2</a:t>
            </a:r>
          </a:p>
        </p:txBody>
      </p:sp>
      <p:sp>
        <p:nvSpPr>
          <p:cNvPr id="8" name="AutoShape 8"/>
          <p:cNvSpPr>
            <a:spLocks noChangeArrowheads="1"/>
          </p:cNvSpPr>
          <p:nvPr/>
        </p:nvSpPr>
        <p:spPr bwMode="auto">
          <a:xfrm>
            <a:off x="381000" y="1828800"/>
            <a:ext cx="4038600" cy="4038600"/>
          </a:xfrm>
          <a:prstGeom prst="roundRect">
            <a:avLst>
              <a:gd name="adj" fmla="val 16667"/>
            </a:avLst>
          </a:prstGeom>
          <a:noFill/>
          <a:ln w="12700">
            <a:solidFill>
              <a:schemeClr val="bg2"/>
            </a:solidFill>
            <a:round/>
            <a:headEnd/>
            <a:tailEnd/>
          </a:ln>
        </p:spPr>
        <p:txBody>
          <a:bodyPr wrap="none" anchor="ctr"/>
          <a:lstStyle/>
          <a:p>
            <a:pPr algn="ctr"/>
            <a:endParaRPr lang="zh-CN" altLang="en-US">
              <a:latin typeface="Arial" pitchFamily="34" charset="0"/>
            </a:endParaRPr>
          </a:p>
        </p:txBody>
      </p:sp>
      <p:sp>
        <p:nvSpPr>
          <p:cNvPr id="9" name="AutoShape 9"/>
          <p:cNvSpPr>
            <a:spLocks noChangeArrowheads="1"/>
          </p:cNvSpPr>
          <p:nvPr/>
        </p:nvSpPr>
        <p:spPr bwMode="auto">
          <a:xfrm>
            <a:off x="4572000" y="1828800"/>
            <a:ext cx="4191000" cy="4038600"/>
          </a:xfrm>
          <a:prstGeom prst="roundRect">
            <a:avLst>
              <a:gd name="adj" fmla="val 16667"/>
            </a:avLst>
          </a:prstGeom>
          <a:noFill/>
          <a:ln w="12700">
            <a:solidFill>
              <a:schemeClr val="bg2"/>
            </a:solidFill>
            <a:round/>
            <a:headEnd/>
            <a:tailEnd/>
          </a:ln>
        </p:spPr>
        <p:txBody>
          <a:bodyPr wrap="none" anchor="ctr"/>
          <a:lstStyle/>
          <a:p>
            <a:pPr algn="ctr"/>
            <a:endParaRPr lang="zh-CN" altLang="en-US">
              <a:latin typeface="Arial" pitchFamily="34" charset="0"/>
            </a:endParaRPr>
          </a:p>
        </p:txBody>
      </p:sp>
      <p:sp>
        <p:nvSpPr>
          <p:cNvPr id="10" name="Rectangle 10"/>
          <p:cNvSpPr>
            <a:spLocks noChangeArrowheads="1"/>
          </p:cNvSpPr>
          <p:nvPr/>
        </p:nvSpPr>
        <p:spPr bwMode="auto">
          <a:xfrm>
            <a:off x="4648200" y="3276600"/>
            <a:ext cx="2133600" cy="304800"/>
          </a:xfrm>
          <a:prstGeom prst="rect">
            <a:avLst/>
          </a:prstGeom>
          <a:noFill/>
          <a:ln w="19050">
            <a:solidFill>
              <a:srgbClr val="CC3300"/>
            </a:solidFill>
            <a:miter lim="800000"/>
            <a:headEnd/>
            <a:tailEnd/>
          </a:ln>
        </p:spPr>
        <p:txBody>
          <a:bodyPr wrap="none" anchor="ctr"/>
          <a:lstStyle/>
          <a:p>
            <a:endParaRPr lang="zh-CN" altLang="en-US"/>
          </a:p>
        </p:txBody>
      </p:sp>
      <p:sp>
        <p:nvSpPr>
          <p:cNvPr id="11" name="Rectangle 11"/>
          <p:cNvSpPr>
            <a:spLocks noChangeArrowheads="1"/>
          </p:cNvSpPr>
          <p:nvPr/>
        </p:nvSpPr>
        <p:spPr bwMode="auto">
          <a:xfrm>
            <a:off x="5791200" y="3581400"/>
            <a:ext cx="304800" cy="304800"/>
          </a:xfrm>
          <a:prstGeom prst="rect">
            <a:avLst/>
          </a:prstGeom>
          <a:noFill/>
          <a:ln w="19050">
            <a:solidFill>
              <a:srgbClr val="CC3300"/>
            </a:solidFill>
            <a:miter lim="800000"/>
            <a:headEnd/>
            <a:tailEnd/>
          </a:ln>
        </p:spPr>
        <p:txBody>
          <a:bodyPr wrap="none" anchor="ctr"/>
          <a:lstStyle/>
          <a:p>
            <a:pPr algn="ctr"/>
            <a:endParaRPr lang="zh-CN" altLang="en-US">
              <a:solidFill>
                <a:srgbClr val="CC3300"/>
              </a:solidFill>
              <a:latin typeface="Arial" pitchFamily="34" charset="0"/>
            </a:endParaRPr>
          </a:p>
        </p:txBody>
      </p:sp>
      <p:sp>
        <p:nvSpPr>
          <p:cNvPr id="12" name="Rectangle 12"/>
          <p:cNvSpPr>
            <a:spLocks noChangeArrowheads="1"/>
          </p:cNvSpPr>
          <p:nvPr/>
        </p:nvSpPr>
        <p:spPr bwMode="auto">
          <a:xfrm>
            <a:off x="7620000" y="3581400"/>
            <a:ext cx="533400" cy="304800"/>
          </a:xfrm>
          <a:prstGeom prst="rect">
            <a:avLst/>
          </a:prstGeom>
          <a:noFill/>
          <a:ln w="19050">
            <a:solidFill>
              <a:srgbClr val="CC3300"/>
            </a:solidFill>
            <a:miter lim="800000"/>
            <a:headEnd/>
            <a:tailEnd/>
          </a:ln>
        </p:spPr>
        <p:txBody>
          <a:bodyPr wrap="none" anchor="ctr"/>
          <a:lstStyle/>
          <a:p>
            <a:pPr algn="ctr"/>
            <a:endParaRPr lang="zh-CN" altLang="en-US">
              <a:solidFill>
                <a:srgbClr val="CC3300"/>
              </a:solidFill>
              <a:latin typeface="Arial" pitchFamily="34" charset="0"/>
            </a:endParaRPr>
          </a:p>
        </p:txBody>
      </p:sp>
      <p:sp>
        <p:nvSpPr>
          <p:cNvPr id="13" name="Rectangle 13"/>
          <p:cNvSpPr>
            <a:spLocks noChangeArrowheads="1"/>
          </p:cNvSpPr>
          <p:nvPr/>
        </p:nvSpPr>
        <p:spPr bwMode="auto">
          <a:xfrm>
            <a:off x="5105400" y="3886200"/>
            <a:ext cx="304800" cy="304800"/>
          </a:xfrm>
          <a:prstGeom prst="rect">
            <a:avLst/>
          </a:prstGeom>
          <a:noFill/>
          <a:ln w="19050">
            <a:solidFill>
              <a:srgbClr val="CC3300"/>
            </a:solidFill>
            <a:miter lim="800000"/>
            <a:headEnd/>
            <a:tailEnd/>
          </a:ln>
        </p:spPr>
        <p:txBody>
          <a:bodyPr wrap="none" anchor="ctr"/>
          <a:lstStyle/>
          <a:p>
            <a:pPr algn="ctr"/>
            <a:endParaRPr lang="zh-CN" altLang="en-US">
              <a:solidFill>
                <a:srgbClr val="CC3300"/>
              </a:solidFill>
              <a:latin typeface="Arial" pitchFamily="34" charset="0"/>
            </a:endParaRPr>
          </a:p>
        </p:txBody>
      </p:sp>
      <p:sp>
        <p:nvSpPr>
          <p:cNvPr id="14" name="Rectangle 14"/>
          <p:cNvSpPr>
            <a:spLocks noChangeArrowheads="1"/>
          </p:cNvSpPr>
          <p:nvPr/>
        </p:nvSpPr>
        <p:spPr bwMode="auto">
          <a:xfrm>
            <a:off x="5562600" y="3886200"/>
            <a:ext cx="304800" cy="304800"/>
          </a:xfrm>
          <a:prstGeom prst="rect">
            <a:avLst/>
          </a:prstGeom>
          <a:noFill/>
          <a:ln w="19050">
            <a:solidFill>
              <a:srgbClr val="CC3300"/>
            </a:solidFill>
            <a:miter lim="800000"/>
            <a:headEnd/>
            <a:tailEnd/>
          </a:ln>
        </p:spPr>
        <p:txBody>
          <a:bodyPr wrap="none" anchor="ctr"/>
          <a:lstStyle/>
          <a:p>
            <a:pPr algn="ctr"/>
            <a:endParaRPr lang="zh-CN" altLang="en-US">
              <a:solidFill>
                <a:srgbClr val="CC3300"/>
              </a:solidFill>
              <a:latin typeface="Arial" pitchFamily="34" charset="0"/>
            </a:endParaRPr>
          </a:p>
        </p:txBody>
      </p:sp>
      <p:sp>
        <p:nvSpPr>
          <p:cNvPr id="15" name="Rectangle 15"/>
          <p:cNvSpPr>
            <a:spLocks noChangeArrowheads="1"/>
          </p:cNvSpPr>
          <p:nvPr/>
        </p:nvSpPr>
        <p:spPr bwMode="auto">
          <a:xfrm>
            <a:off x="6477000" y="3886200"/>
            <a:ext cx="304800" cy="304800"/>
          </a:xfrm>
          <a:prstGeom prst="rect">
            <a:avLst/>
          </a:prstGeom>
          <a:noFill/>
          <a:ln w="19050">
            <a:solidFill>
              <a:srgbClr val="CC3300"/>
            </a:solidFill>
            <a:miter lim="800000"/>
            <a:headEnd/>
            <a:tailEnd/>
          </a:ln>
        </p:spPr>
        <p:txBody>
          <a:bodyPr wrap="none" anchor="ctr"/>
          <a:lstStyle/>
          <a:p>
            <a:pPr algn="ctr"/>
            <a:endParaRPr lang="zh-CN" altLang="en-US">
              <a:solidFill>
                <a:srgbClr val="CC3300"/>
              </a:solidFill>
              <a:latin typeface="Arial" pitchFamily="34" charset="0"/>
            </a:endParaRPr>
          </a:p>
        </p:txBody>
      </p:sp>
      <p:sp>
        <p:nvSpPr>
          <p:cNvPr id="16" name="Rectangle 16"/>
          <p:cNvSpPr>
            <a:spLocks noChangeArrowheads="1"/>
          </p:cNvSpPr>
          <p:nvPr/>
        </p:nvSpPr>
        <p:spPr bwMode="auto">
          <a:xfrm>
            <a:off x="8077200" y="3886200"/>
            <a:ext cx="533400" cy="304800"/>
          </a:xfrm>
          <a:prstGeom prst="rect">
            <a:avLst/>
          </a:prstGeom>
          <a:noFill/>
          <a:ln w="19050">
            <a:solidFill>
              <a:srgbClr val="CC3300"/>
            </a:solidFill>
            <a:miter lim="800000"/>
            <a:headEnd/>
            <a:tailEnd/>
          </a:ln>
        </p:spPr>
        <p:txBody>
          <a:bodyPr wrap="none" anchor="ctr"/>
          <a:lstStyle/>
          <a:p>
            <a:pPr algn="ctr"/>
            <a:endParaRPr lang="zh-CN" altLang="en-US">
              <a:solidFill>
                <a:srgbClr val="CC3300"/>
              </a:solidFill>
              <a:latin typeface="Arial" pitchFamily="34" charset="0"/>
            </a:endParaRPr>
          </a:p>
        </p:txBody>
      </p:sp>
      <p:sp>
        <p:nvSpPr>
          <p:cNvPr id="17" name="Rectangle 17"/>
          <p:cNvSpPr>
            <a:spLocks noChangeArrowheads="1"/>
          </p:cNvSpPr>
          <p:nvPr/>
        </p:nvSpPr>
        <p:spPr bwMode="auto">
          <a:xfrm>
            <a:off x="5334000" y="4267200"/>
            <a:ext cx="304800" cy="304800"/>
          </a:xfrm>
          <a:prstGeom prst="rect">
            <a:avLst/>
          </a:prstGeom>
          <a:noFill/>
          <a:ln w="19050">
            <a:solidFill>
              <a:srgbClr val="CC3300"/>
            </a:solidFill>
            <a:miter lim="800000"/>
            <a:headEnd/>
            <a:tailEnd/>
          </a:ln>
        </p:spPr>
        <p:txBody>
          <a:bodyPr wrap="none" anchor="ctr"/>
          <a:lstStyle/>
          <a:p>
            <a:pPr algn="ctr"/>
            <a:endParaRPr lang="zh-CN" altLang="en-US">
              <a:solidFill>
                <a:srgbClr val="CC3300"/>
              </a:solidFill>
              <a:latin typeface="Arial" pitchFamily="34" charset="0"/>
            </a:endParaRPr>
          </a:p>
        </p:txBody>
      </p:sp>
      <p:sp>
        <p:nvSpPr>
          <p:cNvPr id="18" name="Rectangle 18"/>
          <p:cNvSpPr>
            <a:spLocks noChangeArrowheads="1"/>
          </p:cNvSpPr>
          <p:nvPr/>
        </p:nvSpPr>
        <p:spPr bwMode="auto">
          <a:xfrm>
            <a:off x="6172200" y="4572000"/>
            <a:ext cx="304800" cy="304800"/>
          </a:xfrm>
          <a:prstGeom prst="rect">
            <a:avLst/>
          </a:prstGeom>
          <a:noFill/>
          <a:ln w="19050">
            <a:solidFill>
              <a:srgbClr val="CC3300"/>
            </a:solidFill>
            <a:miter lim="800000"/>
            <a:headEnd/>
            <a:tailEnd/>
          </a:ln>
        </p:spPr>
        <p:txBody>
          <a:bodyPr wrap="none" anchor="ctr"/>
          <a:lstStyle/>
          <a:p>
            <a:pPr algn="ctr"/>
            <a:endParaRPr lang="zh-CN" altLang="en-US">
              <a:solidFill>
                <a:srgbClr val="CC3300"/>
              </a:solidFill>
              <a:latin typeface="Arial" pitchFamily="34" charset="0"/>
            </a:endParaRPr>
          </a:p>
        </p:txBody>
      </p:sp>
      <p:sp>
        <p:nvSpPr>
          <p:cNvPr id="19" name="Rectangle 19"/>
          <p:cNvSpPr>
            <a:spLocks noChangeArrowheads="1"/>
          </p:cNvSpPr>
          <p:nvPr/>
        </p:nvSpPr>
        <p:spPr bwMode="auto">
          <a:xfrm>
            <a:off x="5486400" y="4953000"/>
            <a:ext cx="304800" cy="304800"/>
          </a:xfrm>
          <a:prstGeom prst="rect">
            <a:avLst/>
          </a:prstGeom>
          <a:noFill/>
          <a:ln w="19050">
            <a:solidFill>
              <a:srgbClr val="CC3300"/>
            </a:solidFill>
            <a:miter lim="800000"/>
            <a:headEnd/>
            <a:tailEnd/>
          </a:ln>
        </p:spPr>
        <p:txBody>
          <a:bodyPr wrap="none" anchor="ctr"/>
          <a:lstStyle/>
          <a:p>
            <a:pPr algn="ctr"/>
            <a:endParaRPr lang="zh-CN" altLang="en-US">
              <a:solidFill>
                <a:srgbClr val="CC3300"/>
              </a:solidFill>
              <a:latin typeface="Arial" pitchFamily="34" charset="0"/>
            </a:endParaRPr>
          </a:p>
        </p:txBody>
      </p:sp>
      <p:sp>
        <p:nvSpPr>
          <p:cNvPr id="20" name="Text Box 20"/>
          <p:cNvSpPr txBox="1">
            <a:spLocks noChangeArrowheads="1"/>
          </p:cNvSpPr>
          <p:nvPr/>
        </p:nvSpPr>
        <p:spPr bwMode="auto">
          <a:xfrm>
            <a:off x="6156325" y="4913313"/>
            <a:ext cx="184150" cy="366712"/>
          </a:xfrm>
          <a:prstGeom prst="rect">
            <a:avLst/>
          </a:prstGeom>
          <a:noFill/>
          <a:ln w="9525">
            <a:noFill/>
            <a:miter lim="800000"/>
            <a:headEnd/>
            <a:tailEnd/>
          </a:ln>
        </p:spPr>
        <p:txBody>
          <a:bodyPr wrap="none">
            <a:spAutoFit/>
          </a:bodyPr>
          <a:lstStyle/>
          <a:p>
            <a:endParaRPr lang="zh-CN" altLang="en-US">
              <a:latin typeface="Arial" pitchFamily="34" charset="0"/>
            </a:endParaRPr>
          </a:p>
        </p:txBody>
      </p:sp>
      <p:sp>
        <p:nvSpPr>
          <p:cNvPr id="21" name="Text Box 21"/>
          <p:cNvSpPr txBox="1">
            <a:spLocks noChangeArrowheads="1"/>
          </p:cNvSpPr>
          <p:nvPr/>
        </p:nvSpPr>
        <p:spPr bwMode="auto">
          <a:xfrm>
            <a:off x="6477000" y="5029200"/>
            <a:ext cx="184150" cy="366713"/>
          </a:xfrm>
          <a:prstGeom prst="rect">
            <a:avLst/>
          </a:prstGeom>
          <a:noFill/>
          <a:ln w="9525">
            <a:noFill/>
            <a:miter lim="800000"/>
            <a:headEnd/>
            <a:tailEnd/>
          </a:ln>
        </p:spPr>
        <p:txBody>
          <a:bodyPr wrap="none">
            <a:spAutoFit/>
          </a:bodyPr>
          <a:lstStyle/>
          <a:p>
            <a:endParaRPr lang="zh-CN" altLang="en-US">
              <a:latin typeface="Arial" pitchFamily="34" charset="0"/>
            </a:endParaRPr>
          </a:p>
        </p:txBody>
      </p:sp>
      <p:sp>
        <p:nvSpPr>
          <p:cNvPr id="22" name="Rectangle 22"/>
          <p:cNvSpPr>
            <a:spLocks noChangeArrowheads="1"/>
          </p:cNvSpPr>
          <p:nvPr/>
        </p:nvSpPr>
        <p:spPr bwMode="auto">
          <a:xfrm>
            <a:off x="6400800" y="4953000"/>
            <a:ext cx="304800" cy="304800"/>
          </a:xfrm>
          <a:prstGeom prst="rect">
            <a:avLst/>
          </a:prstGeom>
          <a:noFill/>
          <a:ln w="19050">
            <a:solidFill>
              <a:srgbClr val="CC3300"/>
            </a:solidFill>
            <a:miter lim="800000"/>
            <a:headEnd/>
            <a:tailEnd/>
          </a:ln>
        </p:spPr>
        <p:txBody>
          <a:bodyPr wrap="none" anchor="ctr"/>
          <a:lstStyle/>
          <a:p>
            <a:pPr algn="ctr"/>
            <a:endParaRPr lang="zh-CN" altLang="en-US">
              <a:solidFill>
                <a:srgbClr val="CC3300"/>
              </a:solidFill>
              <a:latin typeface="Arial" pitchFamily="34" charset="0"/>
            </a:endParaRPr>
          </a:p>
        </p:txBody>
      </p:sp>
      <p:sp>
        <p:nvSpPr>
          <p:cNvPr id="23" name="Rectangle 23"/>
          <p:cNvSpPr>
            <a:spLocks noChangeArrowheads="1"/>
          </p:cNvSpPr>
          <p:nvPr/>
        </p:nvSpPr>
        <p:spPr bwMode="auto">
          <a:xfrm>
            <a:off x="8077200" y="4267200"/>
            <a:ext cx="533400" cy="304800"/>
          </a:xfrm>
          <a:prstGeom prst="rect">
            <a:avLst/>
          </a:prstGeom>
          <a:noFill/>
          <a:ln w="19050">
            <a:solidFill>
              <a:srgbClr val="CC3300"/>
            </a:solidFill>
            <a:miter lim="800000"/>
            <a:headEnd/>
            <a:tailEnd/>
          </a:ln>
        </p:spPr>
        <p:txBody>
          <a:bodyPr wrap="none" anchor="ctr"/>
          <a:lstStyle/>
          <a:p>
            <a:pPr algn="ctr"/>
            <a:endParaRPr lang="zh-CN" altLang="en-US">
              <a:solidFill>
                <a:srgbClr val="CC3300"/>
              </a:solidFill>
              <a:latin typeface="Arial" pitchFamily="34" charset="0"/>
            </a:endParaRPr>
          </a:p>
        </p:txBody>
      </p:sp>
      <p:sp>
        <p:nvSpPr>
          <p:cNvPr id="24" name="Rectangle 24"/>
          <p:cNvSpPr>
            <a:spLocks noChangeArrowheads="1"/>
          </p:cNvSpPr>
          <p:nvPr/>
        </p:nvSpPr>
        <p:spPr bwMode="auto">
          <a:xfrm>
            <a:off x="8077200" y="4572000"/>
            <a:ext cx="533400" cy="304800"/>
          </a:xfrm>
          <a:prstGeom prst="rect">
            <a:avLst/>
          </a:prstGeom>
          <a:noFill/>
          <a:ln w="19050">
            <a:solidFill>
              <a:srgbClr val="CC3300"/>
            </a:solidFill>
            <a:miter lim="800000"/>
            <a:headEnd/>
            <a:tailEnd/>
          </a:ln>
        </p:spPr>
        <p:txBody>
          <a:bodyPr wrap="none" anchor="ctr"/>
          <a:lstStyle/>
          <a:p>
            <a:pPr algn="ctr"/>
            <a:endParaRPr lang="zh-CN" altLang="en-US">
              <a:solidFill>
                <a:srgbClr val="CC3300"/>
              </a:solidFill>
              <a:latin typeface="Arial" pitchFamily="34" charset="0"/>
            </a:endParaRPr>
          </a:p>
        </p:txBody>
      </p:sp>
      <p:sp>
        <p:nvSpPr>
          <p:cNvPr id="25" name="Rectangle 25"/>
          <p:cNvSpPr>
            <a:spLocks noChangeArrowheads="1"/>
          </p:cNvSpPr>
          <p:nvPr/>
        </p:nvSpPr>
        <p:spPr bwMode="auto">
          <a:xfrm>
            <a:off x="6019800" y="4953000"/>
            <a:ext cx="304800" cy="304800"/>
          </a:xfrm>
          <a:prstGeom prst="rect">
            <a:avLst/>
          </a:prstGeom>
          <a:noFill/>
          <a:ln w="19050">
            <a:solidFill>
              <a:srgbClr val="CC3300"/>
            </a:solidFill>
            <a:miter lim="800000"/>
            <a:headEnd/>
            <a:tailEnd/>
          </a:ln>
        </p:spPr>
        <p:txBody>
          <a:bodyPr wrap="none" anchor="ctr"/>
          <a:lstStyle/>
          <a:p>
            <a:pPr algn="ctr"/>
            <a:endParaRPr lang="zh-CN" altLang="en-US">
              <a:solidFill>
                <a:srgbClr val="CC3300"/>
              </a:solidFill>
              <a:latin typeface="Arial" pitchFamily="34" charset="0"/>
            </a:endParaRPr>
          </a:p>
        </p:txBody>
      </p:sp>
      <p:sp>
        <p:nvSpPr>
          <p:cNvPr id="26" name="AutoShape 27"/>
          <p:cNvSpPr>
            <a:spLocks noChangeArrowheads="1"/>
          </p:cNvSpPr>
          <p:nvPr/>
        </p:nvSpPr>
        <p:spPr bwMode="auto">
          <a:xfrm>
            <a:off x="6781800" y="1981200"/>
            <a:ext cx="1524000" cy="1066800"/>
          </a:xfrm>
          <a:prstGeom prst="roundRect">
            <a:avLst>
              <a:gd name="adj" fmla="val 16667"/>
            </a:avLst>
          </a:prstGeom>
          <a:noFill/>
          <a:ln w="12700">
            <a:solidFill>
              <a:schemeClr val="bg2"/>
            </a:solidFill>
            <a:prstDash val="dash"/>
            <a:round/>
            <a:headEnd/>
            <a:tailEnd/>
          </a:ln>
        </p:spPr>
        <p:txBody>
          <a:bodyPr wrap="none" anchor="ctr"/>
          <a:lstStyle/>
          <a:p>
            <a:pPr algn="ctr"/>
            <a:endParaRPr lang="zh-CN" altLang="en-US">
              <a:latin typeface="Arial" pitchFamily="34" charset="0"/>
            </a:endParaRPr>
          </a:p>
        </p:txBody>
      </p:sp>
      <p:sp>
        <p:nvSpPr>
          <p:cNvPr id="27" name="AutoShape 28"/>
          <p:cNvSpPr>
            <a:spLocks noChangeArrowheads="1"/>
          </p:cNvSpPr>
          <p:nvPr/>
        </p:nvSpPr>
        <p:spPr bwMode="auto">
          <a:xfrm>
            <a:off x="5105400" y="1981200"/>
            <a:ext cx="1295400" cy="1066800"/>
          </a:xfrm>
          <a:prstGeom prst="roundRect">
            <a:avLst>
              <a:gd name="adj" fmla="val 16667"/>
            </a:avLst>
          </a:prstGeom>
          <a:noFill/>
          <a:ln w="12700">
            <a:solidFill>
              <a:schemeClr val="bg2"/>
            </a:solidFill>
            <a:prstDash val="dash"/>
            <a:round/>
            <a:headEnd/>
            <a:tailEnd/>
          </a:ln>
        </p:spPr>
        <p:txBody>
          <a:bodyPr wrap="none" anchor="ctr"/>
          <a:lstStyle/>
          <a:p>
            <a:pPr algn="ctr"/>
            <a:endParaRPr lang="zh-CN" altLang="en-US">
              <a:latin typeface="Arial" pitchFamily="34" charset="0"/>
            </a:endParaRPr>
          </a:p>
        </p:txBody>
      </p:sp>
      <p:pic>
        <p:nvPicPr>
          <p:cNvPr id="28" name="Picture 29" descr="N`C([KL)%P}]IKW9_2J1%9C"/>
          <p:cNvPicPr>
            <a:picLocks noChangeAspect="1" noChangeArrowheads="1"/>
          </p:cNvPicPr>
          <p:nvPr/>
        </p:nvPicPr>
        <p:blipFill>
          <a:blip r:embed="rId3" cstate="print"/>
          <a:srcRect/>
          <a:stretch>
            <a:fillRect/>
          </a:stretch>
        </p:blipFill>
        <p:spPr bwMode="auto">
          <a:xfrm>
            <a:off x="2286000" y="6172200"/>
            <a:ext cx="3581400" cy="361950"/>
          </a:xfrm>
          <a:prstGeom prst="rect">
            <a:avLst/>
          </a:prstGeom>
          <a:solidFill>
            <a:srgbClr val="CC3300"/>
          </a:solidFill>
          <a:ln w="9525">
            <a:noFill/>
            <a:miter lim="800000"/>
            <a:headEnd/>
            <a:tailEnd/>
          </a:ln>
        </p:spPr>
      </p:pic>
      <p:sp>
        <p:nvSpPr>
          <p:cNvPr id="29" name="AutoShape 30"/>
          <p:cNvSpPr>
            <a:spLocks noChangeArrowheads="1"/>
          </p:cNvSpPr>
          <p:nvPr/>
        </p:nvSpPr>
        <p:spPr bwMode="auto">
          <a:xfrm>
            <a:off x="2057400" y="6096000"/>
            <a:ext cx="4876800" cy="533400"/>
          </a:xfrm>
          <a:prstGeom prst="roundRect">
            <a:avLst>
              <a:gd name="adj" fmla="val 16667"/>
            </a:avLst>
          </a:prstGeom>
          <a:noFill/>
          <a:ln w="38100">
            <a:solidFill>
              <a:srgbClr val="808000"/>
            </a:solidFill>
            <a:round/>
            <a:headEnd/>
            <a:tailEnd/>
          </a:ln>
        </p:spPr>
        <p:txBody>
          <a:bodyPr wrap="none" anchor="ctr"/>
          <a:lstStyle/>
          <a:p>
            <a:endParaRPr lang="zh-CN" altLang="en-US"/>
          </a:p>
        </p:txBody>
      </p:sp>
      <p:pic>
        <p:nvPicPr>
          <p:cNvPr id="30" name="Picture 31"/>
          <p:cNvPicPr>
            <a:picLocks noChangeAspect="1" noChangeArrowheads="1"/>
          </p:cNvPicPr>
          <p:nvPr/>
        </p:nvPicPr>
        <p:blipFill>
          <a:blip r:embed="rId4" cstate="print"/>
          <a:srcRect/>
          <a:stretch>
            <a:fillRect/>
          </a:stretch>
        </p:blipFill>
        <p:spPr bwMode="auto">
          <a:xfrm>
            <a:off x="2514600" y="6172200"/>
            <a:ext cx="3886200" cy="376238"/>
          </a:xfrm>
          <a:prstGeom prst="rect">
            <a:avLst/>
          </a:prstGeom>
          <a:solidFill>
            <a:srgbClr val="808000"/>
          </a:solidFill>
          <a:ln w="9525">
            <a:noFill/>
            <a:miter lim="800000"/>
            <a:headEnd/>
            <a:tailEnd/>
          </a:ln>
        </p:spPr>
      </p:pic>
      <p:pic>
        <p:nvPicPr>
          <p:cNvPr id="31" name="Picture 32"/>
          <p:cNvPicPr>
            <a:picLocks noChangeAspect="1" noChangeArrowheads="1"/>
          </p:cNvPicPr>
          <p:nvPr/>
        </p:nvPicPr>
        <p:blipFill>
          <a:blip r:embed="rId5" cstate="print"/>
          <a:srcRect/>
          <a:stretch>
            <a:fillRect/>
          </a:stretch>
        </p:blipFill>
        <p:spPr bwMode="auto">
          <a:xfrm>
            <a:off x="2667000" y="6172200"/>
            <a:ext cx="3481388" cy="354013"/>
          </a:xfrm>
          <a:prstGeom prst="rect">
            <a:avLst/>
          </a:prstGeom>
          <a:noFill/>
          <a:ln w="9525">
            <a:noFill/>
            <a:miter lim="800000"/>
            <a:headEnd/>
            <a:tailEnd/>
          </a:ln>
        </p:spPr>
      </p:pic>
      <p:pic>
        <p:nvPicPr>
          <p:cNvPr id="32" name="Picture 33"/>
          <p:cNvPicPr>
            <a:picLocks noChangeAspect="1" noChangeArrowheads="1"/>
          </p:cNvPicPr>
          <p:nvPr/>
        </p:nvPicPr>
        <p:blipFill>
          <a:blip r:embed="rId6" cstate="print"/>
          <a:srcRect/>
          <a:stretch>
            <a:fillRect/>
          </a:stretch>
        </p:blipFill>
        <p:spPr bwMode="auto">
          <a:xfrm>
            <a:off x="3048000" y="6172200"/>
            <a:ext cx="3581400" cy="350838"/>
          </a:xfrm>
          <a:prstGeom prst="rect">
            <a:avLst/>
          </a:prstGeom>
          <a:noFill/>
          <a:ln w="9525">
            <a:noFill/>
            <a:miter lim="800000"/>
            <a:headEnd/>
            <a:tailEnd/>
          </a:ln>
        </p:spPr>
      </p:pic>
      <p:sp>
        <p:nvSpPr>
          <p:cNvPr id="33" name="Text Box 7"/>
          <p:cNvSpPr txBox="1">
            <a:spLocks noChangeArrowheads="1"/>
          </p:cNvSpPr>
          <p:nvPr/>
        </p:nvSpPr>
        <p:spPr bwMode="auto">
          <a:xfrm>
            <a:off x="533400" y="6003925"/>
            <a:ext cx="8153400" cy="701675"/>
          </a:xfrm>
          <a:prstGeom prst="rect">
            <a:avLst/>
          </a:prstGeom>
          <a:solidFill>
            <a:schemeClr val="bg2">
              <a:lumMod val="90000"/>
            </a:schemeClr>
          </a:solidFill>
          <a:ln w="9525">
            <a:noFill/>
            <a:miter lim="800000"/>
            <a:headEnd/>
            <a:tailEnd/>
          </a:ln>
        </p:spPr>
        <p:txBody>
          <a:bodyPr>
            <a:spAutoFit/>
          </a:bodyPr>
          <a:lstStyle/>
          <a:p>
            <a:pPr algn="ctr"/>
            <a:r>
              <a:rPr lang="en-US" altLang="zh-CN" sz="2000" dirty="0">
                <a:solidFill>
                  <a:srgbClr val="CC0000"/>
                </a:solidFill>
              </a:rPr>
              <a:t>Totally need 5 MCS computations</a:t>
            </a:r>
          </a:p>
          <a:p>
            <a:pPr algn="ctr"/>
            <a:r>
              <a:rPr lang="en-US" altLang="zh-CN" sz="2000" dirty="0">
                <a:solidFill>
                  <a:srgbClr val="CC0000"/>
                </a:solidFill>
              </a:rPr>
              <a:t>Will need 7 MCS computations if we only used the first two lower bounds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blinds(horizontal)">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1" nodeType="clickEffect">
                                  <p:stCondLst>
                                    <p:cond delay="0"/>
                                  </p:stCondLst>
                                  <p:childTnLst>
                                    <p:animEffect transition="out" filter="blinds(horizontal)">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3"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par>
                                <p:cTn id="28" presetID="3" presetClass="entr" presetSubtype="10" fill="hold" nodeType="with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blinds(horizontal)">
                                      <p:cBhvr>
                                        <p:cTn id="30" dur="500"/>
                                        <p:tgtEl>
                                          <p:spTgt spid="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3" presetClass="exit" presetSubtype="10" fill="hold" grpId="1" nodeType="withEffect">
                                  <p:stCondLst>
                                    <p:cond delay="0"/>
                                  </p:stCondLst>
                                  <p:childTnLst>
                                    <p:animEffect transition="out" filter="blinds(horizontal)">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par>
                                <p:cTn id="39" presetID="3" presetClass="entr" presetSubtype="1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linds(horizontal)">
                                      <p:cBhvr>
                                        <p:cTn id="41" dur="500"/>
                                        <p:tgtEl>
                                          <p:spTgt spid="13"/>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linds(horizontal)">
                                      <p:cBhvr>
                                        <p:cTn id="44" dur="500"/>
                                        <p:tgtEl>
                                          <p:spTgt spid="16"/>
                                        </p:tgtEl>
                                      </p:cBhvr>
                                    </p:animEffect>
                                  </p:childTnLst>
                                </p:cTn>
                              </p:par>
                              <p:par>
                                <p:cTn id="45" presetID="3" presetClass="entr" presetSubtype="10" fill="hold" nodeType="with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blinds(horizontal)">
                                      <p:cBhvr>
                                        <p:cTn id="47" dur="500"/>
                                        <p:tgtEl>
                                          <p:spTgt spid="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1+#ppt_w/2"/>
                                          </p:val>
                                        </p:tav>
                                        <p:tav tm="100000">
                                          <p:val>
                                            <p:strVal val="#ppt_x"/>
                                          </p:val>
                                        </p:tav>
                                      </p:tavLst>
                                    </p:anim>
                                    <p:anim calcmode="lin" valueType="num">
                                      <p:cBhvr additive="base">
                                        <p:cTn id="53"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3" presetClass="exit" presetSubtype="10" fill="hold" grpId="1" nodeType="clickEffect">
                                  <p:stCondLst>
                                    <p:cond delay="0"/>
                                  </p:stCondLst>
                                  <p:childTnLst>
                                    <p:animEffect transition="out" filter="blinds(horizontal)">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3" presetClass="exit" presetSubtype="10" fill="hold" grpId="1" nodeType="withEffect">
                                  <p:stCondLst>
                                    <p:cond delay="0"/>
                                  </p:stCondLst>
                                  <p:childTnLst>
                                    <p:animEffect transition="out" filter="blinds(horizontal)">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par>
                                <p:cTn id="62" presetID="3" presetClass="entr" presetSubtype="1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linds(horizont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2"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500" fill="hold"/>
                                        <p:tgtEl>
                                          <p:spTgt spid="30"/>
                                        </p:tgtEl>
                                        <p:attrNameLst>
                                          <p:attrName>ppt_x</p:attrName>
                                        </p:attrNameLst>
                                      </p:cBhvr>
                                      <p:tavLst>
                                        <p:tav tm="0">
                                          <p:val>
                                            <p:strVal val="1+#ppt_w/2"/>
                                          </p:val>
                                        </p:tav>
                                        <p:tav tm="100000">
                                          <p:val>
                                            <p:strVal val="#ppt_x"/>
                                          </p:val>
                                        </p:tav>
                                      </p:tavLst>
                                    </p:anim>
                                    <p:anim calcmode="lin" valueType="num">
                                      <p:cBhvr additive="base">
                                        <p:cTn id="70" dur="500" fill="hold"/>
                                        <p:tgtEl>
                                          <p:spTgt spid="30"/>
                                        </p:tgtEl>
                                        <p:attrNameLst>
                                          <p:attrName>ppt_y</p:attrName>
                                        </p:attrNameLst>
                                      </p:cBhvr>
                                      <p:tavLst>
                                        <p:tav tm="0">
                                          <p:val>
                                            <p:strVal val="#ppt_y"/>
                                          </p:val>
                                        </p:tav>
                                        <p:tav tm="100000">
                                          <p:val>
                                            <p:strVal val="#ppt_y"/>
                                          </p:val>
                                        </p:tav>
                                      </p:tavLst>
                                    </p:anim>
                                  </p:childTnLst>
                                </p:cTn>
                              </p:par>
                              <p:par>
                                <p:cTn id="71" presetID="1" presetClass="exit" presetSubtype="0" fill="hold" nodeType="withEffect">
                                  <p:stCondLst>
                                    <p:cond delay="0"/>
                                  </p:stCondLst>
                                  <p:childTnLst>
                                    <p:set>
                                      <p:cBhvr>
                                        <p:cTn id="72" dur="1" fill="hold">
                                          <p:stCondLst>
                                            <p:cond delay="0"/>
                                          </p:stCondLst>
                                        </p:cTn>
                                        <p:tgtEl>
                                          <p:spTgt spid="2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1"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linds(horizontal)">
                                      <p:cBhvr>
                                        <p:cTn id="77" dur="50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xit" presetSubtype="10" fill="hold" grpId="1" nodeType="clickEffect">
                                  <p:stCondLst>
                                    <p:cond delay="0"/>
                                  </p:stCondLst>
                                  <p:childTnLst>
                                    <p:animEffect transition="out" filter="blinds(horizontal)">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par>
                                <p:cTn id="83" presetID="3" presetClass="exit" presetSubtype="10" fill="hold" grpId="0" nodeType="withEffect">
                                  <p:stCondLst>
                                    <p:cond delay="0"/>
                                  </p:stCondLst>
                                  <p:childTnLst>
                                    <p:animEffect transition="out" filter="blinds(horizontal)">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par>
                                <p:cTn id="86" presetID="3" presetClass="entr" presetSubtype="10" fill="hold" grpId="0"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blinds(horizontal)">
                                      <p:cBhvr>
                                        <p:cTn id="88" dur="500"/>
                                        <p:tgtEl>
                                          <p:spTgt spid="17"/>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blinds(horizontal)">
                                      <p:cBhvr>
                                        <p:cTn id="91" dur="500"/>
                                        <p:tgtEl>
                                          <p:spTgt spid="23"/>
                                        </p:tgtEl>
                                      </p:cBhvr>
                                    </p:animEffect>
                                  </p:childTnLst>
                                </p:cTn>
                              </p:par>
                              <p:par>
                                <p:cTn id="92" presetID="3" presetClass="entr" presetSubtype="10" fill="hold" nodeType="withEffect">
                                  <p:stCondLst>
                                    <p:cond delay="0"/>
                                  </p:stCondLst>
                                  <p:childTnLst>
                                    <p:set>
                                      <p:cBhvr>
                                        <p:cTn id="93" dur="1" fill="hold">
                                          <p:stCondLst>
                                            <p:cond delay="0"/>
                                          </p:stCondLst>
                                        </p:cTn>
                                        <p:tgtEl>
                                          <p:spTgt spid="5">
                                            <p:txEl>
                                              <p:pRg st="3" end="3"/>
                                            </p:txEl>
                                          </p:spTgt>
                                        </p:tgtEl>
                                        <p:attrNameLst>
                                          <p:attrName>style.visibility</p:attrName>
                                        </p:attrNameLst>
                                      </p:cBhvr>
                                      <p:to>
                                        <p:strVal val="visible"/>
                                      </p:to>
                                    </p:set>
                                    <p:animEffect transition="in" filter="blinds(horizontal)">
                                      <p:cBhvr>
                                        <p:cTn id="94" dur="500"/>
                                        <p:tgtEl>
                                          <p:spTgt spid="5">
                                            <p:txEl>
                                              <p:pRg st="3" end="3"/>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3" presetClass="exit" presetSubtype="10" fill="hold" grpId="1" nodeType="clickEffect">
                                  <p:stCondLst>
                                    <p:cond delay="0"/>
                                  </p:stCondLst>
                                  <p:childTnLst>
                                    <p:animEffect transition="out" filter="blinds(horizontal)">
                                      <p:cBhvr>
                                        <p:cTn id="98" dur="500"/>
                                        <p:tgtEl>
                                          <p:spTgt spid="17"/>
                                        </p:tgtEl>
                                      </p:cBhvr>
                                    </p:animEffect>
                                    <p:set>
                                      <p:cBhvr>
                                        <p:cTn id="99" dur="1" fill="hold">
                                          <p:stCondLst>
                                            <p:cond delay="499"/>
                                          </p:stCondLst>
                                        </p:cTn>
                                        <p:tgtEl>
                                          <p:spTgt spid="17"/>
                                        </p:tgtEl>
                                        <p:attrNameLst>
                                          <p:attrName>style.visibility</p:attrName>
                                        </p:attrNameLst>
                                      </p:cBhvr>
                                      <p:to>
                                        <p:strVal val="hidden"/>
                                      </p:to>
                                    </p:set>
                                  </p:childTnLst>
                                </p:cTn>
                              </p:par>
                              <p:par>
                                <p:cTn id="100" presetID="3" presetClass="exit" presetSubtype="10" fill="hold" grpId="1" nodeType="withEffect">
                                  <p:stCondLst>
                                    <p:cond delay="0"/>
                                  </p:stCondLst>
                                  <p:childTnLst>
                                    <p:animEffect transition="out" filter="blinds(horizontal)">
                                      <p:cBhvr>
                                        <p:cTn id="101" dur="500"/>
                                        <p:tgtEl>
                                          <p:spTgt spid="23"/>
                                        </p:tgtEl>
                                      </p:cBhvr>
                                    </p:animEffect>
                                    <p:set>
                                      <p:cBhvr>
                                        <p:cTn id="102" dur="1" fill="hold">
                                          <p:stCondLst>
                                            <p:cond delay="499"/>
                                          </p:stCondLst>
                                        </p:cTn>
                                        <p:tgtEl>
                                          <p:spTgt spid="23"/>
                                        </p:tgtEl>
                                        <p:attrNameLst>
                                          <p:attrName>style.visibility</p:attrName>
                                        </p:attrNameLst>
                                      </p:cBhvr>
                                      <p:to>
                                        <p:strVal val="hidden"/>
                                      </p:to>
                                    </p:set>
                                  </p:childTnLst>
                                </p:cTn>
                              </p:par>
                              <p:par>
                                <p:cTn id="103" presetID="3" presetClass="entr" presetSubtype="10" fill="hold" grpId="0" nodeType="with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blinds(horizontal)">
                                      <p:cBhvr>
                                        <p:cTn id="105" dur="500"/>
                                        <p:tgtEl>
                                          <p:spTgt spid="24"/>
                                        </p:tgtEl>
                                      </p:cBhvr>
                                    </p:animEffect>
                                  </p:childTnLst>
                                </p:cTn>
                              </p:par>
                              <p:par>
                                <p:cTn id="106" presetID="3" presetClass="entr" presetSubtype="10" fill="hold" grpId="0"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blinds(horizontal)">
                                      <p:cBhvr>
                                        <p:cTn id="108" dur="500"/>
                                        <p:tgtEl>
                                          <p:spTgt spid="18"/>
                                        </p:tgtEl>
                                      </p:cBhvr>
                                    </p:animEffect>
                                  </p:childTnLst>
                                </p:cTn>
                              </p:par>
                              <p:par>
                                <p:cTn id="109" presetID="3" presetClass="entr" presetSubtype="10" fill="hold" nodeType="withEffect">
                                  <p:stCondLst>
                                    <p:cond delay="0"/>
                                  </p:stCondLst>
                                  <p:childTnLst>
                                    <p:set>
                                      <p:cBhvr>
                                        <p:cTn id="110" dur="1" fill="hold">
                                          <p:stCondLst>
                                            <p:cond delay="0"/>
                                          </p:stCondLst>
                                        </p:cTn>
                                        <p:tgtEl>
                                          <p:spTgt spid="5">
                                            <p:txEl>
                                              <p:pRg st="4" end="4"/>
                                            </p:txEl>
                                          </p:spTgt>
                                        </p:tgtEl>
                                        <p:attrNameLst>
                                          <p:attrName>style.visibility</p:attrName>
                                        </p:attrNameLst>
                                      </p:cBhvr>
                                      <p:to>
                                        <p:strVal val="visible"/>
                                      </p:to>
                                    </p:set>
                                    <p:animEffect transition="in" filter="blinds(horizontal)">
                                      <p:cBhvr>
                                        <p:cTn id="111" dur="500"/>
                                        <p:tgtEl>
                                          <p:spTgt spid="5">
                                            <p:txEl>
                                              <p:pRg st="4" end="4"/>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3" presetClass="exit" presetSubtype="10" fill="hold" grpId="1" nodeType="clickEffect">
                                  <p:stCondLst>
                                    <p:cond delay="0"/>
                                  </p:stCondLst>
                                  <p:childTnLst>
                                    <p:animEffect transition="out" filter="blinds(horizontal)">
                                      <p:cBhvr>
                                        <p:cTn id="115" dur="500"/>
                                        <p:tgtEl>
                                          <p:spTgt spid="18"/>
                                        </p:tgtEl>
                                      </p:cBhvr>
                                    </p:animEffect>
                                    <p:set>
                                      <p:cBhvr>
                                        <p:cTn id="116" dur="1" fill="hold">
                                          <p:stCondLst>
                                            <p:cond delay="499"/>
                                          </p:stCondLst>
                                        </p:cTn>
                                        <p:tgtEl>
                                          <p:spTgt spid="18"/>
                                        </p:tgtEl>
                                        <p:attrNameLst>
                                          <p:attrName>style.visibility</p:attrName>
                                        </p:attrNameLst>
                                      </p:cBhvr>
                                      <p:to>
                                        <p:strVal val="hidden"/>
                                      </p:to>
                                    </p:set>
                                  </p:childTnLst>
                                </p:cTn>
                              </p:par>
                              <p:par>
                                <p:cTn id="117" presetID="3" presetClass="exit" presetSubtype="10" fill="hold" grpId="1" nodeType="withEffect">
                                  <p:stCondLst>
                                    <p:cond delay="0"/>
                                  </p:stCondLst>
                                  <p:childTnLst>
                                    <p:animEffect transition="out" filter="blinds(horizontal)">
                                      <p:cBhvr>
                                        <p:cTn id="118" dur="500"/>
                                        <p:tgtEl>
                                          <p:spTgt spid="24"/>
                                        </p:tgtEl>
                                      </p:cBhvr>
                                    </p:animEffect>
                                    <p:set>
                                      <p:cBhvr>
                                        <p:cTn id="119" dur="1" fill="hold">
                                          <p:stCondLst>
                                            <p:cond delay="499"/>
                                          </p:stCondLst>
                                        </p:cTn>
                                        <p:tgtEl>
                                          <p:spTgt spid="24"/>
                                        </p:tgtEl>
                                        <p:attrNameLst>
                                          <p:attrName>style.visibility</p:attrName>
                                        </p:attrNameLst>
                                      </p:cBhvr>
                                      <p:to>
                                        <p:strVal val="hidden"/>
                                      </p:to>
                                    </p:set>
                                  </p:childTnLst>
                                </p:cTn>
                              </p:par>
                              <p:par>
                                <p:cTn id="120" presetID="3" presetClass="entr" presetSubtype="10" fill="hold" grpId="0" nodeType="withEffect">
                                  <p:stCondLst>
                                    <p:cond delay="0"/>
                                  </p:stCondLst>
                                  <p:childTnLst>
                                    <p:set>
                                      <p:cBhvr>
                                        <p:cTn id="121" dur="1" fill="hold">
                                          <p:stCondLst>
                                            <p:cond delay="0"/>
                                          </p:stCondLst>
                                        </p:cTn>
                                        <p:tgtEl>
                                          <p:spTgt spid="25"/>
                                        </p:tgtEl>
                                        <p:attrNameLst>
                                          <p:attrName>style.visibility</p:attrName>
                                        </p:attrNameLst>
                                      </p:cBhvr>
                                      <p:to>
                                        <p:strVal val="visible"/>
                                      </p:to>
                                    </p:set>
                                    <p:animEffect transition="in" filter="blinds(horizontal)">
                                      <p:cBhvr>
                                        <p:cTn id="122" dur="500"/>
                                        <p:tgtEl>
                                          <p:spTgt spid="25"/>
                                        </p:tgtEl>
                                      </p:cBhvr>
                                    </p:animEffect>
                                  </p:childTnLst>
                                </p:cTn>
                              </p:par>
                              <p:par>
                                <p:cTn id="123" presetID="3" presetClass="entr" presetSubtype="10" fill="hold" nodeType="withEffect">
                                  <p:stCondLst>
                                    <p:cond delay="0"/>
                                  </p:stCondLst>
                                  <p:childTnLst>
                                    <p:set>
                                      <p:cBhvr>
                                        <p:cTn id="124" dur="1" fill="hold">
                                          <p:stCondLst>
                                            <p:cond delay="0"/>
                                          </p:stCondLst>
                                        </p:cTn>
                                        <p:tgtEl>
                                          <p:spTgt spid="5">
                                            <p:txEl>
                                              <p:pRg st="5" end="5"/>
                                            </p:txEl>
                                          </p:spTgt>
                                        </p:tgtEl>
                                        <p:attrNameLst>
                                          <p:attrName>style.visibility</p:attrName>
                                        </p:attrNameLst>
                                      </p:cBhvr>
                                      <p:to>
                                        <p:strVal val="visible"/>
                                      </p:to>
                                    </p:set>
                                    <p:animEffect transition="in" filter="blinds(horizontal)">
                                      <p:cBhvr>
                                        <p:cTn id="125" dur="500"/>
                                        <p:tgtEl>
                                          <p:spTgt spid="5">
                                            <p:txEl>
                                              <p:pRg st="5" end="5"/>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2" presetClass="entr" presetSubtype="2" fill="hold" nodeType="clickEffect">
                                  <p:stCondLst>
                                    <p:cond delay="0"/>
                                  </p:stCondLst>
                                  <p:childTnLst>
                                    <p:set>
                                      <p:cBhvr>
                                        <p:cTn id="129" dur="1" fill="hold">
                                          <p:stCondLst>
                                            <p:cond delay="0"/>
                                          </p:stCondLst>
                                        </p:cTn>
                                        <p:tgtEl>
                                          <p:spTgt spid="31"/>
                                        </p:tgtEl>
                                        <p:attrNameLst>
                                          <p:attrName>style.visibility</p:attrName>
                                        </p:attrNameLst>
                                      </p:cBhvr>
                                      <p:to>
                                        <p:strVal val="visible"/>
                                      </p:to>
                                    </p:set>
                                    <p:anim calcmode="lin" valueType="num">
                                      <p:cBhvr additive="base">
                                        <p:cTn id="130" dur="500" fill="hold"/>
                                        <p:tgtEl>
                                          <p:spTgt spid="31"/>
                                        </p:tgtEl>
                                        <p:attrNameLst>
                                          <p:attrName>ppt_x</p:attrName>
                                        </p:attrNameLst>
                                      </p:cBhvr>
                                      <p:tavLst>
                                        <p:tav tm="0">
                                          <p:val>
                                            <p:strVal val="1+#ppt_w/2"/>
                                          </p:val>
                                        </p:tav>
                                        <p:tav tm="100000">
                                          <p:val>
                                            <p:strVal val="#ppt_x"/>
                                          </p:val>
                                        </p:tav>
                                      </p:tavLst>
                                    </p:anim>
                                    <p:anim calcmode="lin" valueType="num">
                                      <p:cBhvr additive="base">
                                        <p:cTn id="131" dur="500" fill="hold"/>
                                        <p:tgtEl>
                                          <p:spTgt spid="31"/>
                                        </p:tgtEl>
                                        <p:attrNameLst>
                                          <p:attrName>ppt_y</p:attrName>
                                        </p:attrNameLst>
                                      </p:cBhvr>
                                      <p:tavLst>
                                        <p:tav tm="0">
                                          <p:val>
                                            <p:strVal val="#ppt_y"/>
                                          </p:val>
                                        </p:tav>
                                        <p:tav tm="100000">
                                          <p:val>
                                            <p:strVal val="#ppt_y"/>
                                          </p:val>
                                        </p:tav>
                                      </p:tavLst>
                                    </p:anim>
                                  </p:childTnLst>
                                </p:cTn>
                              </p:par>
                              <p:par>
                                <p:cTn id="132" presetID="1" presetClass="exit" presetSubtype="0" fill="hold" nodeType="withEffect">
                                  <p:stCondLst>
                                    <p:cond delay="0"/>
                                  </p:stCondLst>
                                  <p:childTnLst>
                                    <p:set>
                                      <p:cBhvr>
                                        <p:cTn id="133" dur="1" fill="hold">
                                          <p:stCondLst>
                                            <p:cond delay="0"/>
                                          </p:stCondLst>
                                        </p:cTn>
                                        <p:tgtEl>
                                          <p:spTgt spid="30"/>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3" presetClass="exit" presetSubtype="10" fill="hold" grpId="1" nodeType="clickEffect">
                                  <p:stCondLst>
                                    <p:cond delay="0"/>
                                  </p:stCondLst>
                                  <p:childTnLst>
                                    <p:animEffect transition="out" filter="blinds(horizontal)">
                                      <p:cBhvr>
                                        <p:cTn id="137" dur="500"/>
                                        <p:tgtEl>
                                          <p:spTgt spid="25"/>
                                        </p:tgtEl>
                                      </p:cBhvr>
                                    </p:animEffect>
                                    <p:set>
                                      <p:cBhvr>
                                        <p:cTn id="138" dur="1" fill="hold">
                                          <p:stCondLst>
                                            <p:cond delay="499"/>
                                          </p:stCondLst>
                                        </p:cTn>
                                        <p:tgtEl>
                                          <p:spTgt spid="25"/>
                                        </p:tgtEl>
                                        <p:attrNameLst>
                                          <p:attrName>style.visibility</p:attrName>
                                        </p:attrNameLst>
                                      </p:cBhvr>
                                      <p:to>
                                        <p:strVal val="hidden"/>
                                      </p:to>
                                    </p:set>
                                  </p:childTnLst>
                                </p:cTn>
                              </p:par>
                              <p:par>
                                <p:cTn id="139" presetID="3" presetClass="entr" presetSubtype="10" fill="hold" grpId="0" nodeType="withEffect">
                                  <p:stCondLst>
                                    <p:cond delay="0"/>
                                  </p:stCondLst>
                                  <p:childTnLst>
                                    <p:set>
                                      <p:cBhvr>
                                        <p:cTn id="140" dur="1" fill="hold">
                                          <p:stCondLst>
                                            <p:cond delay="0"/>
                                          </p:stCondLst>
                                        </p:cTn>
                                        <p:tgtEl>
                                          <p:spTgt spid="19"/>
                                        </p:tgtEl>
                                        <p:attrNameLst>
                                          <p:attrName>style.visibility</p:attrName>
                                        </p:attrNameLst>
                                      </p:cBhvr>
                                      <p:to>
                                        <p:strVal val="visible"/>
                                      </p:to>
                                    </p:set>
                                    <p:animEffect transition="in" filter="blinds(horizontal)">
                                      <p:cBhvr>
                                        <p:cTn id="141" dur="500"/>
                                        <p:tgtEl>
                                          <p:spTgt spid="19"/>
                                        </p:tgtEl>
                                      </p:cBhvr>
                                    </p:animEffect>
                                  </p:childTnLst>
                                </p:cTn>
                              </p:par>
                            </p:childTnLst>
                          </p:cTn>
                        </p:par>
                      </p:childTnLst>
                    </p:cTn>
                  </p:par>
                  <p:par>
                    <p:cTn id="142" fill="hold">
                      <p:stCondLst>
                        <p:cond delay="indefinite"/>
                      </p:stCondLst>
                      <p:childTnLst>
                        <p:par>
                          <p:cTn id="143" fill="hold">
                            <p:stCondLst>
                              <p:cond delay="0"/>
                            </p:stCondLst>
                            <p:childTnLst>
                              <p:par>
                                <p:cTn id="144" presetID="2" presetClass="entr" presetSubtype="2" fill="hold" nodeType="clickEffect">
                                  <p:stCondLst>
                                    <p:cond delay="0"/>
                                  </p:stCondLst>
                                  <p:childTnLst>
                                    <p:set>
                                      <p:cBhvr>
                                        <p:cTn id="145" dur="1" fill="hold">
                                          <p:stCondLst>
                                            <p:cond delay="0"/>
                                          </p:stCondLst>
                                        </p:cTn>
                                        <p:tgtEl>
                                          <p:spTgt spid="32"/>
                                        </p:tgtEl>
                                        <p:attrNameLst>
                                          <p:attrName>style.visibility</p:attrName>
                                        </p:attrNameLst>
                                      </p:cBhvr>
                                      <p:to>
                                        <p:strVal val="visible"/>
                                      </p:to>
                                    </p:set>
                                    <p:anim calcmode="lin" valueType="num">
                                      <p:cBhvr additive="base">
                                        <p:cTn id="146" dur="500" fill="hold"/>
                                        <p:tgtEl>
                                          <p:spTgt spid="32"/>
                                        </p:tgtEl>
                                        <p:attrNameLst>
                                          <p:attrName>ppt_x</p:attrName>
                                        </p:attrNameLst>
                                      </p:cBhvr>
                                      <p:tavLst>
                                        <p:tav tm="0">
                                          <p:val>
                                            <p:strVal val="1+#ppt_w/2"/>
                                          </p:val>
                                        </p:tav>
                                        <p:tav tm="100000">
                                          <p:val>
                                            <p:strVal val="#ppt_x"/>
                                          </p:val>
                                        </p:tav>
                                      </p:tavLst>
                                    </p:anim>
                                    <p:anim calcmode="lin" valueType="num">
                                      <p:cBhvr additive="base">
                                        <p:cTn id="147" dur="500" fill="hold"/>
                                        <p:tgtEl>
                                          <p:spTgt spid="32"/>
                                        </p:tgtEl>
                                        <p:attrNameLst>
                                          <p:attrName>ppt_y</p:attrName>
                                        </p:attrNameLst>
                                      </p:cBhvr>
                                      <p:tavLst>
                                        <p:tav tm="0">
                                          <p:val>
                                            <p:strVal val="#ppt_y"/>
                                          </p:val>
                                        </p:tav>
                                        <p:tav tm="100000">
                                          <p:val>
                                            <p:strVal val="#ppt_y"/>
                                          </p:val>
                                        </p:tav>
                                      </p:tavLst>
                                    </p:anim>
                                  </p:childTnLst>
                                </p:cTn>
                              </p:par>
                              <p:par>
                                <p:cTn id="148" presetID="1" presetClass="exit" presetSubtype="0" fill="hold" nodeType="withEffect">
                                  <p:stCondLst>
                                    <p:cond delay="0"/>
                                  </p:stCondLst>
                                  <p:childTnLst>
                                    <p:set>
                                      <p:cBhvr>
                                        <p:cTn id="149" dur="1" fill="hold">
                                          <p:stCondLst>
                                            <p:cond delay="0"/>
                                          </p:stCondLst>
                                        </p:cTn>
                                        <p:tgtEl>
                                          <p:spTgt spid="31"/>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3" presetClass="entr" presetSubtype="10" fill="hold" grpId="0" nodeType="clickEffect">
                                  <p:stCondLst>
                                    <p:cond delay="0"/>
                                  </p:stCondLst>
                                  <p:childTnLst>
                                    <p:set>
                                      <p:cBhvr>
                                        <p:cTn id="153" dur="1" fill="hold">
                                          <p:stCondLst>
                                            <p:cond delay="0"/>
                                          </p:stCondLst>
                                        </p:cTn>
                                        <p:tgtEl>
                                          <p:spTgt spid="22"/>
                                        </p:tgtEl>
                                        <p:attrNameLst>
                                          <p:attrName>style.visibility</p:attrName>
                                        </p:attrNameLst>
                                      </p:cBhvr>
                                      <p:to>
                                        <p:strVal val="visible"/>
                                      </p:to>
                                    </p:set>
                                    <p:animEffect transition="in" filter="blinds(horizontal)">
                                      <p:cBhvr>
                                        <p:cTn id="154" dur="500"/>
                                        <p:tgtEl>
                                          <p:spTgt spid="22"/>
                                        </p:tgtEl>
                                      </p:cBhvr>
                                    </p:animEffect>
                                  </p:childTnLst>
                                </p:cTn>
                              </p:par>
                            </p:childTnLst>
                          </p:cTn>
                        </p:par>
                      </p:childTnLst>
                    </p:cTn>
                  </p:par>
                  <p:par>
                    <p:cTn id="155" fill="hold">
                      <p:stCondLst>
                        <p:cond delay="indefinite"/>
                      </p:stCondLst>
                      <p:childTnLst>
                        <p:par>
                          <p:cTn id="156" fill="hold">
                            <p:stCondLst>
                              <p:cond delay="0"/>
                            </p:stCondLst>
                            <p:childTnLst>
                              <p:par>
                                <p:cTn id="157" presetID="3" presetClass="exit" presetSubtype="10" fill="hold" grpId="1" nodeType="clickEffect">
                                  <p:stCondLst>
                                    <p:cond delay="0"/>
                                  </p:stCondLst>
                                  <p:childTnLst>
                                    <p:animEffect transition="out" filter="blinds(horizontal)">
                                      <p:cBhvr>
                                        <p:cTn id="158" dur="500"/>
                                        <p:tgtEl>
                                          <p:spTgt spid="19"/>
                                        </p:tgtEl>
                                      </p:cBhvr>
                                    </p:animEffect>
                                    <p:set>
                                      <p:cBhvr>
                                        <p:cTn id="159" dur="1" fill="hold">
                                          <p:stCondLst>
                                            <p:cond delay="499"/>
                                          </p:stCondLst>
                                        </p:cTn>
                                        <p:tgtEl>
                                          <p:spTgt spid="19"/>
                                        </p:tgtEl>
                                        <p:attrNameLst>
                                          <p:attrName>style.visibility</p:attrName>
                                        </p:attrNameLst>
                                      </p:cBhvr>
                                      <p:to>
                                        <p:strVal val="hidden"/>
                                      </p:to>
                                    </p:set>
                                  </p:childTnLst>
                                </p:cTn>
                              </p:par>
                              <p:par>
                                <p:cTn id="160" presetID="3" presetClass="exit" presetSubtype="10" fill="hold" grpId="1" nodeType="withEffect">
                                  <p:stCondLst>
                                    <p:cond delay="0"/>
                                  </p:stCondLst>
                                  <p:childTnLst>
                                    <p:animEffect transition="out" filter="blinds(horizontal)">
                                      <p:cBhvr>
                                        <p:cTn id="161" dur="500"/>
                                        <p:tgtEl>
                                          <p:spTgt spid="22"/>
                                        </p:tgtEl>
                                      </p:cBhvr>
                                    </p:animEffect>
                                    <p:set>
                                      <p:cBhvr>
                                        <p:cTn id="162" dur="1" fill="hold">
                                          <p:stCondLst>
                                            <p:cond delay="499"/>
                                          </p:stCondLst>
                                        </p:cTn>
                                        <p:tgtEl>
                                          <p:spTgt spid="22"/>
                                        </p:tgtEl>
                                        <p:attrNameLst>
                                          <p:attrName>style.visibility</p:attrName>
                                        </p:attrNameLst>
                                      </p:cBhvr>
                                      <p:to>
                                        <p:strVal val="hidden"/>
                                      </p:to>
                                    </p:set>
                                  </p:childTnLst>
                                </p:cTn>
                              </p:par>
                              <p:par>
                                <p:cTn id="163" presetID="3" presetClass="entr" presetSubtype="10" fill="hold" nodeType="withEffect">
                                  <p:stCondLst>
                                    <p:cond delay="0"/>
                                  </p:stCondLst>
                                  <p:childTnLst>
                                    <p:set>
                                      <p:cBhvr>
                                        <p:cTn id="164" dur="1" fill="hold">
                                          <p:stCondLst>
                                            <p:cond delay="0"/>
                                          </p:stCondLst>
                                        </p:cTn>
                                        <p:tgtEl>
                                          <p:spTgt spid="5">
                                            <p:txEl>
                                              <p:pRg st="6" end="6"/>
                                            </p:txEl>
                                          </p:spTgt>
                                        </p:tgtEl>
                                        <p:attrNameLst>
                                          <p:attrName>style.visibility</p:attrName>
                                        </p:attrNameLst>
                                      </p:cBhvr>
                                      <p:to>
                                        <p:strVal val="visible"/>
                                      </p:to>
                                    </p:set>
                                    <p:animEffect transition="in" filter="blinds(horizontal)">
                                      <p:cBhvr>
                                        <p:cTn id="165" dur="500"/>
                                        <p:tgtEl>
                                          <p:spTgt spid="5">
                                            <p:txEl>
                                              <p:pRg st="6" end="6"/>
                                            </p:txEl>
                                          </p:spTgt>
                                        </p:tgtEl>
                                      </p:cBhvr>
                                    </p:animEffect>
                                  </p:childTnLst>
                                </p:cTn>
                              </p:par>
                              <p:par>
                                <p:cTn id="166" presetID="1" presetClass="exit" presetSubtype="0" fill="hold" grpId="0" nodeType="withEffect">
                                  <p:stCondLst>
                                    <p:cond delay="0"/>
                                  </p:stCondLst>
                                  <p:childTnLst>
                                    <p:set>
                                      <p:cBhvr>
                                        <p:cTn id="167" dur="1" fill="hold">
                                          <p:stCondLst>
                                            <p:cond delay="0"/>
                                          </p:stCondLst>
                                        </p:cTn>
                                        <p:tgtEl>
                                          <p:spTgt spid="29"/>
                                        </p:tgtEl>
                                        <p:attrNameLst>
                                          <p:attrName>style.visibility</p:attrName>
                                        </p:attrNameLst>
                                      </p:cBhvr>
                                      <p:to>
                                        <p:strVal val="hidden"/>
                                      </p:to>
                                    </p:set>
                                  </p:childTnLst>
                                </p:cTn>
                              </p:par>
                              <p:par>
                                <p:cTn id="168" presetID="1" presetClass="exit" presetSubtype="0" fill="hold" nodeType="withEffect">
                                  <p:stCondLst>
                                    <p:cond delay="0"/>
                                  </p:stCondLst>
                                  <p:childTnLst>
                                    <p:set>
                                      <p:cBhvr>
                                        <p:cTn id="169" dur="1" fill="hold">
                                          <p:stCondLst>
                                            <p:cond delay="0"/>
                                          </p:stCondLst>
                                        </p:cTn>
                                        <p:tgtEl>
                                          <p:spTgt spid="32"/>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3" presetClass="entr" presetSubtype="10" fill="hold" grpId="0" nodeType="clickEffect">
                                  <p:stCondLst>
                                    <p:cond delay="0"/>
                                  </p:stCondLst>
                                  <p:childTnLst>
                                    <p:set>
                                      <p:cBhvr>
                                        <p:cTn id="173" dur="1" fill="hold">
                                          <p:stCondLst>
                                            <p:cond delay="0"/>
                                          </p:stCondLst>
                                        </p:cTn>
                                        <p:tgtEl>
                                          <p:spTgt spid="33"/>
                                        </p:tgtEl>
                                        <p:attrNameLst>
                                          <p:attrName>style.visibility</p:attrName>
                                        </p:attrNameLst>
                                      </p:cBhvr>
                                      <p:to>
                                        <p:strVal val="visible"/>
                                      </p:to>
                                    </p:set>
                                    <p:animEffect transition="in" filter="blinds(horizontal)">
                                      <p:cBhvr>
                                        <p:cTn id="1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P spid="10" grpId="1" animBg="1" autoUpdateAnimBg="0"/>
      <p:bldP spid="11" grpId="0" animBg="1" autoUpdateAnimBg="0"/>
      <p:bldP spid="11" grpId="1" animBg="1" autoUpdateAnimBg="0"/>
      <p:bldP spid="12" grpId="0" animBg="1" autoUpdateAnimBg="0"/>
      <p:bldP spid="12" grpId="1" animBg="1" autoUpdateAnimBg="0"/>
      <p:bldP spid="13" grpId="0" animBg="1" autoUpdateAnimBg="0"/>
      <p:bldP spid="13" grpId="1" animBg="1" autoUpdateAnimBg="0"/>
      <p:bldP spid="14" grpId="0" animBg="1" autoUpdateAnimBg="0"/>
      <p:bldP spid="14" grpId="1" animBg="1" autoUpdateAnimBg="0"/>
      <p:bldP spid="15" grpId="0" animBg="1" autoUpdateAnimBg="0"/>
      <p:bldP spid="15" grpId="1" animBg="1" autoUpdateAnimBg="0"/>
      <p:bldP spid="16" grpId="0" animBg="1" autoUpdateAnimBg="0"/>
      <p:bldP spid="16" grpId="1" animBg="1" autoUpdateAnimBg="0"/>
      <p:bldP spid="17" grpId="0" animBg="1" autoUpdateAnimBg="0"/>
      <p:bldP spid="17" grpId="1" animBg="1" autoUpdateAnimBg="0"/>
      <p:bldP spid="18" grpId="0" animBg="1" autoUpdateAnimBg="0"/>
      <p:bldP spid="18" grpId="1" animBg="1" autoUpdateAnimBg="0"/>
      <p:bldP spid="19" grpId="0" animBg="1" autoUpdateAnimBg="0"/>
      <p:bldP spid="19" grpId="1" animBg="1" autoUpdateAnimBg="0"/>
      <p:bldP spid="22" grpId="0" animBg="1" autoUpdateAnimBg="0"/>
      <p:bldP spid="22" grpId="1" animBg="1" autoUpdateAnimBg="0"/>
      <p:bldP spid="23" grpId="0" animBg="1" autoUpdateAnimBg="0"/>
      <p:bldP spid="23" grpId="1" animBg="1" autoUpdateAnimBg="0"/>
      <p:bldP spid="24" grpId="0" animBg="1" autoUpdateAnimBg="0"/>
      <p:bldP spid="24" grpId="1" animBg="1" autoUpdateAnimBg="0"/>
      <p:bldP spid="25" grpId="0" animBg="1" autoUpdateAnimBg="0"/>
      <p:bldP spid="25" grpId="1" animBg="1" autoUpdateAnimBg="0"/>
      <p:bldP spid="26" grpId="0" animBg="1" autoUpdateAnimBg="0"/>
      <p:bldP spid="27" grpId="0" animBg="1" autoUpdateAnimBg="0"/>
      <p:bldP spid="29" grpId="0" animBg="1" autoUpdateAnimBg="0"/>
      <p:bldP spid="33"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Candara"/>
                <a:ea typeface="宋体" charset="0"/>
                <a:cs typeface="Candara"/>
              </a:rPr>
              <a:t>Graph similarity search</a:t>
            </a:r>
            <a:br>
              <a:rPr lang="en-US" altLang="zh-CN" dirty="0">
                <a:latin typeface="Candara"/>
                <a:ea typeface="宋体" charset="0"/>
                <a:cs typeface="Candara"/>
              </a:rPr>
            </a:br>
            <a:r>
              <a:rPr lang="en-US" altLang="zh-CN" sz="2200" dirty="0">
                <a:latin typeface="Candara"/>
                <a:ea typeface="宋体" charset="0"/>
                <a:cs typeface="Candara"/>
              </a:rPr>
              <a:t>Zhu</a:t>
            </a:r>
            <a:r>
              <a:rPr lang="zh-CN" altLang="en-US" sz="2200" dirty="0">
                <a:latin typeface="Candara"/>
                <a:ea typeface="宋体" charset="0"/>
                <a:cs typeface="Candara"/>
              </a:rPr>
              <a:t> </a:t>
            </a:r>
            <a:r>
              <a:rPr lang="en-US" altLang="zh-CN" sz="2200" dirty="0">
                <a:latin typeface="Candara"/>
                <a:ea typeface="宋体" charset="0"/>
                <a:cs typeface="Candara"/>
              </a:rPr>
              <a:t>et</a:t>
            </a:r>
            <a:r>
              <a:rPr lang="zh-CN" altLang="en-US" sz="2200" dirty="0">
                <a:latin typeface="Candara"/>
                <a:ea typeface="宋体" charset="0"/>
                <a:cs typeface="Candara"/>
              </a:rPr>
              <a:t> </a:t>
            </a:r>
            <a:r>
              <a:rPr lang="en-US" altLang="zh-CN" sz="2200" dirty="0">
                <a:latin typeface="Candara"/>
                <a:ea typeface="宋体" charset="0"/>
                <a:cs typeface="Candara"/>
              </a:rPr>
              <a:t>al.</a:t>
            </a:r>
            <a:r>
              <a:rPr lang="zh-CN" altLang="en-US" sz="2200" dirty="0">
                <a:latin typeface="Candara"/>
                <a:ea typeface="宋体" charset="0"/>
                <a:cs typeface="Candara"/>
              </a:rPr>
              <a:t> </a:t>
            </a:r>
            <a:r>
              <a:rPr lang="en-US" altLang="zh-CN" sz="2200" dirty="0">
                <a:latin typeface="Candara"/>
                <a:ea typeface="宋体" charset="0"/>
                <a:cs typeface="Candara"/>
              </a:rPr>
              <a:t>EDBT’12</a:t>
            </a:r>
            <a:endParaRPr kumimoji="1" lang="zh-CN" altLang="en-US" dirty="0"/>
          </a:p>
        </p:txBody>
      </p:sp>
      <p:sp>
        <p:nvSpPr>
          <p:cNvPr id="3" name="内容占位符 2"/>
          <p:cNvSpPr>
            <a:spLocks noGrp="1"/>
          </p:cNvSpPr>
          <p:nvPr>
            <p:ph idx="1"/>
          </p:nvPr>
        </p:nvSpPr>
        <p:spPr/>
        <p:txBody>
          <a:bodyPr/>
          <a:lstStyle/>
          <a:p>
            <a:r>
              <a:rPr lang="en-US" altLang="zh-CN" dirty="0">
                <a:solidFill>
                  <a:srgbClr val="0000FF"/>
                </a:solidFill>
              </a:rPr>
              <a:t>Dataset </a:t>
            </a:r>
          </a:p>
          <a:p>
            <a:pPr lvl="1"/>
            <a:r>
              <a:rPr lang="en-US" altLang="zh-CN" dirty="0"/>
              <a:t>NCI </a:t>
            </a:r>
            <a:r>
              <a:rPr lang="en-US" altLang="zh-CN" dirty="0" smtClean="0"/>
              <a:t> dataset</a:t>
            </a:r>
            <a:r>
              <a:rPr lang="en-US" altLang="zh-CN" dirty="0"/>
              <a:t>. We extract six datasets that consist of 10K, 20K, 40K, 60K, 80K and 100K graphs, respectively. We also randomly extract another 1,000 graphs as query set</a:t>
            </a:r>
          </a:p>
          <a:p>
            <a:r>
              <a:rPr lang="en-US" altLang="zh-CN" dirty="0">
                <a:solidFill>
                  <a:srgbClr val="0000FF"/>
                </a:solidFill>
              </a:rPr>
              <a:t>Parameters</a:t>
            </a:r>
          </a:p>
          <a:p>
            <a:pPr lvl="1"/>
            <a:r>
              <a:rPr lang="en-US" altLang="zh-CN" dirty="0"/>
              <a:t>We evaluate our approaches by varying five parameters. </a:t>
            </a:r>
          </a:p>
          <a:p>
            <a:endParaRPr kumimoji="1" lang="zh-CN" altLang="en-US" dirty="0"/>
          </a:p>
        </p:txBody>
      </p:sp>
      <p:pic>
        <p:nvPicPr>
          <p:cNvPr id="4" name="Picture 4" descr="F0%SD`760O(8$7H}D3)PA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114800"/>
            <a:ext cx="65532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7983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Candara"/>
                <a:ea typeface="宋体" charset="0"/>
                <a:cs typeface="Candara"/>
              </a:rPr>
              <a:t>Graph similarity search</a:t>
            </a:r>
            <a:br>
              <a:rPr lang="en-US" altLang="zh-CN" dirty="0">
                <a:latin typeface="Candara"/>
                <a:ea typeface="宋体" charset="0"/>
                <a:cs typeface="Candara"/>
              </a:rPr>
            </a:br>
            <a:r>
              <a:rPr lang="en-US" altLang="zh-CN" sz="2200" dirty="0">
                <a:latin typeface="Candara"/>
                <a:ea typeface="宋体" charset="0"/>
                <a:cs typeface="Candara"/>
              </a:rPr>
              <a:t>Zhu</a:t>
            </a:r>
            <a:r>
              <a:rPr lang="zh-CN" altLang="en-US" sz="2200" dirty="0">
                <a:latin typeface="Candara"/>
                <a:ea typeface="宋体" charset="0"/>
                <a:cs typeface="Candara"/>
              </a:rPr>
              <a:t> </a:t>
            </a:r>
            <a:r>
              <a:rPr lang="en-US" altLang="zh-CN" sz="2200" dirty="0">
                <a:latin typeface="Candara"/>
                <a:ea typeface="宋体" charset="0"/>
                <a:cs typeface="Candara"/>
              </a:rPr>
              <a:t>et</a:t>
            </a:r>
            <a:r>
              <a:rPr lang="zh-CN" altLang="en-US" sz="2200" dirty="0">
                <a:latin typeface="Candara"/>
                <a:ea typeface="宋体" charset="0"/>
                <a:cs typeface="Candara"/>
              </a:rPr>
              <a:t> </a:t>
            </a:r>
            <a:r>
              <a:rPr lang="en-US" altLang="zh-CN" sz="2200" dirty="0">
                <a:latin typeface="Candara"/>
                <a:ea typeface="宋体" charset="0"/>
                <a:cs typeface="Candara"/>
              </a:rPr>
              <a:t>al.</a:t>
            </a:r>
            <a:r>
              <a:rPr lang="zh-CN" altLang="en-US" sz="2200" dirty="0">
                <a:latin typeface="Candara"/>
                <a:ea typeface="宋体" charset="0"/>
                <a:cs typeface="Candara"/>
              </a:rPr>
              <a:t> </a:t>
            </a:r>
            <a:r>
              <a:rPr lang="en-US" altLang="zh-CN" sz="2200" dirty="0">
                <a:latin typeface="Candara"/>
                <a:ea typeface="宋体" charset="0"/>
                <a:cs typeface="Candara"/>
              </a:rPr>
              <a:t>EDBT’12</a:t>
            </a:r>
            <a:endParaRPr kumimoji="1" lang="zh-CN" altLang="en-US" dirty="0"/>
          </a:p>
        </p:txBody>
      </p:sp>
      <p:sp>
        <p:nvSpPr>
          <p:cNvPr id="3" name="内容占位符 2"/>
          <p:cNvSpPr>
            <a:spLocks noGrp="1"/>
          </p:cNvSpPr>
          <p:nvPr>
            <p:ph idx="1"/>
          </p:nvPr>
        </p:nvSpPr>
        <p:spPr/>
        <p:txBody>
          <a:bodyPr/>
          <a:lstStyle/>
          <a:p>
            <a:r>
              <a:rPr lang="en-US" altLang="zh-CN" dirty="0"/>
              <a:t>Similarity measures evaluation</a:t>
            </a:r>
          </a:p>
          <a:p>
            <a:pPr lvl="1"/>
            <a:r>
              <a:rPr lang="en-US" altLang="zh-CN" dirty="0" err="1"/>
              <a:t>SubSim</a:t>
            </a:r>
            <a:r>
              <a:rPr lang="en-GB" altLang="zh-CN" dirty="0"/>
              <a:t>: </a:t>
            </a:r>
            <a:r>
              <a:rPr lang="en-US" altLang="zh-CN" dirty="0" err="1"/>
              <a:t>Subgraph</a:t>
            </a:r>
            <a:r>
              <a:rPr lang="en-US" altLang="zh-CN" dirty="0"/>
              <a:t> similarity </a:t>
            </a:r>
            <a:r>
              <a:rPr lang="en-US" altLang="zh-CN" i="1" dirty="0" err="1">
                <a:latin typeface="Times New Roman" charset="0"/>
              </a:rPr>
              <a:t>dist</a:t>
            </a:r>
            <a:r>
              <a:rPr lang="en-US" altLang="zh-CN" i="1" dirty="0">
                <a:latin typeface="Times New Roman" charset="0"/>
              </a:rPr>
              <a:t> </a:t>
            </a:r>
            <a:r>
              <a:rPr lang="en-US" altLang="zh-CN" dirty="0">
                <a:latin typeface="Times New Roman" charset="0"/>
              </a:rPr>
              <a:t>(</a:t>
            </a:r>
            <a:r>
              <a:rPr lang="en-US" altLang="zh-CN" i="1" dirty="0">
                <a:latin typeface="Times New Roman" charset="0"/>
              </a:rPr>
              <a:t>q</a:t>
            </a:r>
            <a:r>
              <a:rPr lang="en-US" altLang="zh-CN" dirty="0">
                <a:latin typeface="Times New Roman" charset="0"/>
              </a:rPr>
              <a:t>, </a:t>
            </a:r>
            <a:r>
              <a:rPr lang="en-US" altLang="zh-CN" i="1" dirty="0">
                <a:latin typeface="Times New Roman" charset="0"/>
              </a:rPr>
              <a:t>g</a:t>
            </a:r>
            <a:r>
              <a:rPr lang="en-US" altLang="zh-CN" dirty="0">
                <a:latin typeface="Times New Roman" charset="0"/>
              </a:rPr>
              <a:t>) = |</a:t>
            </a:r>
            <a:r>
              <a:rPr lang="en-US" altLang="zh-CN" i="1" dirty="0">
                <a:latin typeface="Times New Roman" charset="0"/>
              </a:rPr>
              <a:t>E</a:t>
            </a:r>
            <a:r>
              <a:rPr lang="en-US" altLang="zh-CN" dirty="0">
                <a:latin typeface="Times New Roman" charset="0"/>
              </a:rPr>
              <a:t>(</a:t>
            </a:r>
            <a:r>
              <a:rPr lang="en-US" altLang="zh-CN" i="1" dirty="0">
                <a:latin typeface="Times New Roman" charset="0"/>
              </a:rPr>
              <a:t>q</a:t>
            </a:r>
            <a:r>
              <a:rPr lang="en-US" altLang="zh-CN" dirty="0">
                <a:latin typeface="Times New Roman" charset="0"/>
              </a:rPr>
              <a:t>)|− |</a:t>
            </a:r>
            <a:r>
              <a:rPr lang="en-US" altLang="zh-CN" i="1" dirty="0">
                <a:latin typeface="Times New Roman" charset="0"/>
              </a:rPr>
              <a:t>E</a:t>
            </a:r>
            <a:r>
              <a:rPr lang="en-US" altLang="zh-CN" dirty="0">
                <a:latin typeface="Times New Roman" charset="0"/>
              </a:rPr>
              <a:t>(</a:t>
            </a:r>
            <a:r>
              <a:rPr lang="en-US" altLang="zh-CN" i="1" dirty="0" err="1">
                <a:latin typeface="Times New Roman" charset="0"/>
              </a:rPr>
              <a:t>mcs</a:t>
            </a:r>
            <a:r>
              <a:rPr lang="en-US" altLang="zh-CN" dirty="0">
                <a:latin typeface="Times New Roman" charset="0"/>
              </a:rPr>
              <a:t>(</a:t>
            </a:r>
            <a:r>
              <a:rPr lang="en-US" altLang="zh-CN" i="1" dirty="0">
                <a:latin typeface="Times New Roman" charset="0"/>
              </a:rPr>
              <a:t>q</a:t>
            </a:r>
            <a:r>
              <a:rPr lang="en-US" altLang="zh-CN" dirty="0">
                <a:latin typeface="Times New Roman" charset="0"/>
              </a:rPr>
              <a:t>, </a:t>
            </a:r>
            <a:r>
              <a:rPr lang="en-US" altLang="zh-CN" i="1" dirty="0">
                <a:latin typeface="Times New Roman" charset="0"/>
              </a:rPr>
              <a:t>g</a:t>
            </a:r>
            <a:r>
              <a:rPr lang="en-US" altLang="zh-CN" dirty="0">
                <a:latin typeface="Times New Roman" charset="0"/>
              </a:rPr>
              <a:t>))|</a:t>
            </a:r>
            <a:endParaRPr lang="en-US" altLang="zh-CN" dirty="0"/>
          </a:p>
          <a:p>
            <a:pPr lvl="1"/>
            <a:r>
              <a:rPr lang="en-US" altLang="zh-CN" dirty="0" err="1"/>
              <a:t>SuperSim</a:t>
            </a:r>
            <a:r>
              <a:rPr lang="en-US" altLang="zh-CN" dirty="0"/>
              <a:t>: </a:t>
            </a:r>
            <a:r>
              <a:rPr lang="en-US" altLang="zh-CN" dirty="0" err="1"/>
              <a:t>Supergraph</a:t>
            </a:r>
            <a:r>
              <a:rPr lang="en-US" altLang="zh-CN" dirty="0"/>
              <a:t> similarity </a:t>
            </a:r>
            <a:r>
              <a:rPr lang="en-US" altLang="zh-CN" i="1" dirty="0" err="1">
                <a:latin typeface="Times New Roman" charset="0"/>
              </a:rPr>
              <a:t>dist</a:t>
            </a:r>
            <a:r>
              <a:rPr lang="en-US" altLang="zh-CN" i="1" dirty="0">
                <a:latin typeface="Times New Roman" charset="0"/>
              </a:rPr>
              <a:t> </a:t>
            </a:r>
            <a:r>
              <a:rPr lang="en-US" altLang="zh-CN" dirty="0">
                <a:latin typeface="Times New Roman" charset="0"/>
              </a:rPr>
              <a:t>(</a:t>
            </a:r>
            <a:r>
              <a:rPr lang="en-US" altLang="zh-CN" i="1" dirty="0">
                <a:latin typeface="Times New Roman" charset="0"/>
              </a:rPr>
              <a:t>q</a:t>
            </a:r>
            <a:r>
              <a:rPr lang="en-US" altLang="zh-CN" dirty="0">
                <a:latin typeface="Times New Roman" charset="0"/>
              </a:rPr>
              <a:t>, </a:t>
            </a:r>
            <a:r>
              <a:rPr lang="en-US" altLang="zh-CN" i="1" dirty="0">
                <a:latin typeface="Times New Roman" charset="0"/>
              </a:rPr>
              <a:t>g</a:t>
            </a:r>
            <a:r>
              <a:rPr lang="en-US" altLang="zh-CN" dirty="0">
                <a:latin typeface="Times New Roman" charset="0"/>
              </a:rPr>
              <a:t>) = |</a:t>
            </a:r>
            <a:r>
              <a:rPr lang="en-US" altLang="zh-CN" i="1" dirty="0">
                <a:latin typeface="Times New Roman" charset="0"/>
              </a:rPr>
              <a:t>E</a:t>
            </a:r>
            <a:r>
              <a:rPr lang="en-US" altLang="zh-CN" dirty="0">
                <a:latin typeface="Times New Roman" charset="0"/>
              </a:rPr>
              <a:t>(</a:t>
            </a:r>
            <a:r>
              <a:rPr lang="en-US" altLang="zh-CN" i="1" dirty="0">
                <a:latin typeface="Times New Roman" charset="0"/>
              </a:rPr>
              <a:t>g</a:t>
            </a:r>
            <a:r>
              <a:rPr lang="en-US" altLang="zh-CN" dirty="0">
                <a:latin typeface="Times New Roman" charset="0"/>
              </a:rPr>
              <a:t>)|−|</a:t>
            </a:r>
            <a:r>
              <a:rPr lang="en-US" altLang="zh-CN" i="1" dirty="0">
                <a:latin typeface="Times New Roman" charset="0"/>
              </a:rPr>
              <a:t>E</a:t>
            </a:r>
            <a:r>
              <a:rPr lang="en-US" altLang="zh-CN" dirty="0">
                <a:latin typeface="Times New Roman" charset="0"/>
              </a:rPr>
              <a:t>(</a:t>
            </a:r>
            <a:r>
              <a:rPr lang="en-US" altLang="zh-CN" i="1" dirty="0" err="1">
                <a:latin typeface="Times New Roman" charset="0"/>
              </a:rPr>
              <a:t>mcs</a:t>
            </a:r>
            <a:r>
              <a:rPr lang="en-US" altLang="zh-CN" dirty="0">
                <a:latin typeface="Times New Roman" charset="0"/>
              </a:rPr>
              <a:t>(</a:t>
            </a:r>
            <a:r>
              <a:rPr lang="en-US" altLang="zh-CN" i="1" dirty="0">
                <a:latin typeface="Times New Roman" charset="0"/>
              </a:rPr>
              <a:t>q</a:t>
            </a:r>
            <a:r>
              <a:rPr lang="en-US" altLang="zh-CN" dirty="0">
                <a:latin typeface="Times New Roman" charset="0"/>
              </a:rPr>
              <a:t>, </a:t>
            </a:r>
            <a:r>
              <a:rPr lang="en-US" altLang="zh-CN" i="1" dirty="0">
                <a:latin typeface="Times New Roman" charset="0"/>
              </a:rPr>
              <a:t>g</a:t>
            </a:r>
            <a:r>
              <a:rPr lang="en-US" altLang="zh-CN" dirty="0">
                <a:latin typeface="Times New Roman" charset="0"/>
              </a:rPr>
              <a:t>))|</a:t>
            </a:r>
          </a:p>
          <a:p>
            <a:pPr lvl="1"/>
            <a:r>
              <a:rPr lang="en-US" altLang="zh-CN" dirty="0" err="1"/>
              <a:t>FullSim</a:t>
            </a:r>
            <a:r>
              <a:rPr lang="en-US" altLang="zh-CN" dirty="0"/>
              <a:t>: Full graph similarity in this paper, </a:t>
            </a:r>
            <a:r>
              <a:rPr lang="en-US" altLang="zh-CN" i="1" dirty="0" err="1">
                <a:solidFill>
                  <a:srgbClr val="CC3300"/>
                </a:solidFill>
                <a:latin typeface="Times New Roman" charset="0"/>
              </a:rPr>
              <a:t>dist</a:t>
            </a:r>
            <a:r>
              <a:rPr lang="en-US" altLang="zh-CN" i="1" dirty="0">
                <a:solidFill>
                  <a:srgbClr val="CC3300"/>
                </a:solidFill>
                <a:latin typeface="Times New Roman" charset="0"/>
              </a:rPr>
              <a:t> </a:t>
            </a:r>
            <a:r>
              <a:rPr lang="en-US" altLang="zh-CN" dirty="0">
                <a:solidFill>
                  <a:srgbClr val="CC3300"/>
                </a:solidFill>
                <a:latin typeface="Times New Roman" charset="0"/>
              </a:rPr>
              <a:t>(</a:t>
            </a:r>
            <a:r>
              <a:rPr lang="en-US" altLang="zh-CN" i="1" dirty="0">
                <a:solidFill>
                  <a:srgbClr val="CC3300"/>
                </a:solidFill>
                <a:latin typeface="Times New Roman" charset="0"/>
              </a:rPr>
              <a:t>q</a:t>
            </a:r>
            <a:r>
              <a:rPr lang="en-US" altLang="zh-CN" dirty="0">
                <a:solidFill>
                  <a:srgbClr val="CC3300"/>
                </a:solidFill>
                <a:latin typeface="Times New Roman" charset="0"/>
              </a:rPr>
              <a:t>, </a:t>
            </a:r>
            <a:r>
              <a:rPr lang="en-US" altLang="zh-CN" i="1" dirty="0">
                <a:solidFill>
                  <a:srgbClr val="CC3300"/>
                </a:solidFill>
                <a:latin typeface="Times New Roman" charset="0"/>
              </a:rPr>
              <a:t>g</a:t>
            </a:r>
            <a:r>
              <a:rPr lang="en-US" altLang="zh-CN" dirty="0">
                <a:solidFill>
                  <a:srgbClr val="CC3300"/>
                </a:solidFill>
                <a:latin typeface="Times New Roman" charset="0"/>
              </a:rPr>
              <a:t>) = |</a:t>
            </a:r>
            <a:r>
              <a:rPr lang="en-US" altLang="zh-CN" i="1" dirty="0">
                <a:solidFill>
                  <a:srgbClr val="CC3300"/>
                </a:solidFill>
                <a:latin typeface="Times New Roman" charset="0"/>
              </a:rPr>
              <a:t>E</a:t>
            </a:r>
            <a:r>
              <a:rPr lang="en-US" altLang="zh-CN" dirty="0">
                <a:solidFill>
                  <a:srgbClr val="CC3300"/>
                </a:solidFill>
                <a:latin typeface="Times New Roman" charset="0"/>
              </a:rPr>
              <a:t>(</a:t>
            </a:r>
            <a:r>
              <a:rPr lang="en-US" altLang="zh-CN" i="1" dirty="0">
                <a:solidFill>
                  <a:srgbClr val="CC3300"/>
                </a:solidFill>
                <a:latin typeface="Times New Roman" charset="0"/>
              </a:rPr>
              <a:t>q</a:t>
            </a:r>
            <a:r>
              <a:rPr lang="en-US" altLang="zh-CN" dirty="0">
                <a:solidFill>
                  <a:srgbClr val="CC3300"/>
                </a:solidFill>
                <a:latin typeface="Times New Roman" charset="0"/>
              </a:rPr>
              <a:t>)| + |</a:t>
            </a:r>
            <a:r>
              <a:rPr lang="en-US" altLang="zh-CN" i="1" dirty="0">
                <a:solidFill>
                  <a:srgbClr val="CC3300"/>
                </a:solidFill>
                <a:latin typeface="Times New Roman" charset="0"/>
              </a:rPr>
              <a:t>E</a:t>
            </a:r>
            <a:r>
              <a:rPr lang="en-US" altLang="zh-CN" dirty="0">
                <a:solidFill>
                  <a:srgbClr val="CC3300"/>
                </a:solidFill>
                <a:latin typeface="Times New Roman" charset="0"/>
              </a:rPr>
              <a:t>(</a:t>
            </a:r>
            <a:r>
              <a:rPr lang="en-US" altLang="zh-CN" i="1" dirty="0">
                <a:solidFill>
                  <a:srgbClr val="CC3300"/>
                </a:solidFill>
                <a:latin typeface="Times New Roman" charset="0"/>
              </a:rPr>
              <a:t>g</a:t>
            </a:r>
            <a:r>
              <a:rPr lang="en-US" altLang="zh-CN" dirty="0">
                <a:solidFill>
                  <a:srgbClr val="CC3300"/>
                </a:solidFill>
                <a:latin typeface="Times New Roman" charset="0"/>
              </a:rPr>
              <a:t>)| − 2×|</a:t>
            </a:r>
            <a:r>
              <a:rPr lang="en-US" altLang="zh-CN" i="1" dirty="0">
                <a:solidFill>
                  <a:srgbClr val="CC3300"/>
                </a:solidFill>
                <a:latin typeface="Times New Roman" charset="0"/>
              </a:rPr>
              <a:t>E</a:t>
            </a:r>
            <a:r>
              <a:rPr lang="en-US" altLang="zh-CN" dirty="0">
                <a:solidFill>
                  <a:srgbClr val="CC3300"/>
                </a:solidFill>
                <a:latin typeface="Times New Roman" charset="0"/>
              </a:rPr>
              <a:t>(</a:t>
            </a:r>
            <a:r>
              <a:rPr lang="en-US" altLang="zh-CN" i="1" dirty="0" err="1">
                <a:solidFill>
                  <a:srgbClr val="CC3300"/>
                </a:solidFill>
                <a:latin typeface="Times New Roman" charset="0"/>
              </a:rPr>
              <a:t>mcs</a:t>
            </a:r>
            <a:r>
              <a:rPr lang="en-US" altLang="zh-CN" dirty="0">
                <a:solidFill>
                  <a:srgbClr val="CC3300"/>
                </a:solidFill>
                <a:latin typeface="Times New Roman" charset="0"/>
              </a:rPr>
              <a:t>(</a:t>
            </a:r>
            <a:r>
              <a:rPr lang="en-US" altLang="zh-CN" i="1" dirty="0">
                <a:solidFill>
                  <a:srgbClr val="CC3300"/>
                </a:solidFill>
                <a:latin typeface="Times New Roman" charset="0"/>
              </a:rPr>
              <a:t>q</a:t>
            </a:r>
            <a:r>
              <a:rPr lang="en-US" altLang="zh-CN" dirty="0">
                <a:solidFill>
                  <a:srgbClr val="CC3300"/>
                </a:solidFill>
                <a:latin typeface="Times New Roman" charset="0"/>
              </a:rPr>
              <a:t>, </a:t>
            </a:r>
            <a:r>
              <a:rPr lang="en-US" altLang="zh-CN" i="1" dirty="0">
                <a:solidFill>
                  <a:srgbClr val="CC3300"/>
                </a:solidFill>
                <a:latin typeface="Times New Roman" charset="0"/>
              </a:rPr>
              <a:t>g</a:t>
            </a:r>
            <a:r>
              <a:rPr lang="en-US" altLang="zh-CN" dirty="0">
                <a:solidFill>
                  <a:srgbClr val="CC3300"/>
                </a:solidFill>
                <a:latin typeface="Times New Roman" charset="0"/>
              </a:rPr>
              <a:t>))|</a:t>
            </a:r>
            <a:r>
              <a:rPr lang="en-US" altLang="zh-CN" dirty="0"/>
              <a:t> </a:t>
            </a:r>
            <a:endParaRPr lang="en-US" altLang="zh-CN" dirty="0">
              <a:latin typeface="Times New Roman" charset="0"/>
            </a:endParaRPr>
          </a:p>
          <a:p>
            <a:pPr lvl="1"/>
            <a:r>
              <a:rPr lang="en-US" altLang="zh-CN" dirty="0" err="1">
                <a:latin typeface="Times New Roman" charset="0"/>
              </a:rPr>
              <a:t>Avg</a:t>
            </a:r>
            <a:r>
              <a:rPr lang="en-US" altLang="zh-CN" dirty="0">
                <a:latin typeface="Times New Roman" charset="0"/>
              </a:rPr>
              <a:t>(</a:t>
            </a:r>
            <a:r>
              <a:rPr lang="en-US" altLang="zh-CN" i="1" dirty="0">
                <a:latin typeface="Times New Roman" charset="0"/>
              </a:rPr>
              <a:t>q</a:t>
            </a:r>
            <a:r>
              <a:rPr lang="en-US" altLang="zh-CN" dirty="0">
                <a:latin typeface="Times New Roman" charset="0"/>
              </a:rPr>
              <a:t>)</a:t>
            </a:r>
            <a:r>
              <a:rPr lang="en-US" altLang="zh-CN" dirty="0"/>
              <a:t>: average size of the </a:t>
            </a:r>
          </a:p>
          <a:p>
            <a:pPr lvl="1">
              <a:buFont typeface="Wingdings" charset="0"/>
              <a:buNone/>
            </a:pPr>
            <a:r>
              <a:rPr lang="en-US" altLang="zh-CN" dirty="0"/>
              <a:t>       top-k answer graphs for </a:t>
            </a:r>
            <a:r>
              <a:rPr lang="en-US" altLang="zh-CN" i="1" dirty="0">
                <a:latin typeface="Times New Roman" charset="0"/>
              </a:rPr>
              <a:t>q</a:t>
            </a:r>
            <a:r>
              <a:rPr lang="en-US" altLang="zh-CN" dirty="0"/>
              <a:t> </a:t>
            </a:r>
          </a:p>
          <a:p>
            <a:endParaRPr kumimoji="1" lang="zh-CN" altLang="en-US" dirty="0"/>
          </a:p>
        </p:txBody>
      </p:sp>
      <p:pic>
        <p:nvPicPr>
          <p:cNvPr id="4" name="Picture 6" descr="R3ODSP%F7WRI_MC9{H8BG4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3789040"/>
            <a:ext cx="3261608" cy="242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9261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Candara"/>
                <a:ea typeface="宋体" charset="0"/>
                <a:cs typeface="Candara"/>
              </a:rPr>
              <a:t>Graph similarity search</a:t>
            </a:r>
            <a:br>
              <a:rPr lang="en-US" altLang="zh-CN" dirty="0">
                <a:latin typeface="Candara"/>
                <a:ea typeface="宋体" charset="0"/>
                <a:cs typeface="Candara"/>
              </a:rPr>
            </a:br>
            <a:r>
              <a:rPr lang="en-US" altLang="zh-CN" sz="2200" dirty="0">
                <a:latin typeface="Candara"/>
                <a:ea typeface="宋体" charset="0"/>
                <a:cs typeface="Candara"/>
              </a:rPr>
              <a:t>Zhu</a:t>
            </a:r>
            <a:r>
              <a:rPr lang="zh-CN" altLang="en-US" sz="2200" dirty="0">
                <a:latin typeface="Candara"/>
                <a:ea typeface="宋体" charset="0"/>
                <a:cs typeface="Candara"/>
              </a:rPr>
              <a:t> </a:t>
            </a:r>
            <a:r>
              <a:rPr lang="en-US" altLang="zh-CN" sz="2200" dirty="0">
                <a:latin typeface="Candara"/>
                <a:ea typeface="宋体" charset="0"/>
                <a:cs typeface="Candara"/>
              </a:rPr>
              <a:t>et</a:t>
            </a:r>
            <a:r>
              <a:rPr lang="zh-CN" altLang="en-US" sz="2200" dirty="0">
                <a:latin typeface="Candara"/>
                <a:ea typeface="宋体" charset="0"/>
                <a:cs typeface="Candara"/>
              </a:rPr>
              <a:t> </a:t>
            </a:r>
            <a:r>
              <a:rPr lang="en-US" altLang="zh-CN" sz="2200" dirty="0">
                <a:latin typeface="Candara"/>
                <a:ea typeface="宋体" charset="0"/>
                <a:cs typeface="Candara"/>
              </a:rPr>
              <a:t>al.</a:t>
            </a:r>
            <a:r>
              <a:rPr lang="zh-CN" altLang="en-US" sz="2200" dirty="0">
                <a:latin typeface="Candara"/>
                <a:ea typeface="宋体" charset="0"/>
                <a:cs typeface="Candara"/>
              </a:rPr>
              <a:t> </a:t>
            </a:r>
            <a:r>
              <a:rPr lang="en-US" altLang="zh-CN" sz="2200" dirty="0">
                <a:latin typeface="Candara"/>
                <a:ea typeface="宋体" charset="0"/>
                <a:cs typeface="Candara"/>
              </a:rPr>
              <a:t>EDBT’12</a:t>
            </a:r>
            <a:endParaRPr kumimoji="1" lang="zh-CN" altLang="en-US" dirty="0"/>
          </a:p>
        </p:txBody>
      </p:sp>
      <p:sp>
        <p:nvSpPr>
          <p:cNvPr id="3" name="内容占位符 2"/>
          <p:cNvSpPr>
            <a:spLocks noGrp="1"/>
          </p:cNvSpPr>
          <p:nvPr>
            <p:ph idx="1"/>
          </p:nvPr>
        </p:nvSpPr>
        <p:spPr>
          <a:xfrm>
            <a:off x="457200" y="1711349"/>
            <a:ext cx="8229600" cy="4525963"/>
          </a:xfrm>
        </p:spPr>
        <p:txBody>
          <a:bodyPr/>
          <a:lstStyle/>
          <a:p>
            <a:r>
              <a:rPr lang="en-US" altLang="zh-CN" dirty="0"/>
              <a:t>Power of our pruning strategy</a:t>
            </a:r>
          </a:p>
          <a:p>
            <a:pPr lvl="1"/>
            <a:r>
              <a:rPr lang="en-US" altLang="zh-CN" dirty="0" err="1"/>
              <a:t>SeqScan</a:t>
            </a:r>
            <a:r>
              <a:rPr lang="en-US" altLang="zh-CN" dirty="0"/>
              <a:t>: a benchmark algorithm a sequentially scan the graph database D (only compute the MCS when </a:t>
            </a:r>
            <a:r>
              <a:rPr lang="en-US" altLang="zh-CN" dirty="0">
                <a:latin typeface="Times New Roman" charset="0"/>
              </a:rPr>
              <a:t>||</a:t>
            </a:r>
            <a:r>
              <a:rPr lang="en-US" altLang="zh-CN" i="1" dirty="0">
                <a:latin typeface="Times New Roman" charset="0"/>
              </a:rPr>
              <a:t>E</a:t>
            </a:r>
            <a:r>
              <a:rPr lang="en-US" altLang="zh-CN" dirty="0">
                <a:latin typeface="Times New Roman" charset="0"/>
              </a:rPr>
              <a:t>(</a:t>
            </a:r>
            <a:r>
              <a:rPr lang="en-US" altLang="zh-CN" i="1" dirty="0">
                <a:latin typeface="Times New Roman" charset="0"/>
              </a:rPr>
              <a:t>q</a:t>
            </a:r>
            <a:r>
              <a:rPr lang="en-US" altLang="zh-CN" dirty="0">
                <a:latin typeface="Times New Roman" charset="0"/>
              </a:rPr>
              <a:t>)|−|</a:t>
            </a:r>
            <a:r>
              <a:rPr lang="en-US" altLang="zh-CN" i="1" dirty="0">
                <a:latin typeface="Times New Roman" charset="0"/>
              </a:rPr>
              <a:t>E</a:t>
            </a:r>
            <a:r>
              <a:rPr lang="en-US" altLang="zh-CN" dirty="0">
                <a:latin typeface="Times New Roman" charset="0"/>
              </a:rPr>
              <a:t>(</a:t>
            </a:r>
            <a:r>
              <a:rPr lang="en-US" altLang="zh-CN" i="1" dirty="0">
                <a:latin typeface="Times New Roman" charset="0"/>
              </a:rPr>
              <a:t>g</a:t>
            </a:r>
            <a:r>
              <a:rPr lang="en-US" altLang="zh-CN" dirty="0">
                <a:latin typeface="Times New Roman" charset="0"/>
              </a:rPr>
              <a:t>)|| </a:t>
            </a:r>
            <a:r>
              <a:rPr lang="en-US" altLang="zh-CN" dirty="0">
                <a:latin typeface="Times New Roman" charset="0"/>
                <a:cs typeface="Tahoma" charset="0"/>
              </a:rPr>
              <a:t>&lt; </a:t>
            </a:r>
            <a:r>
              <a:rPr lang="en-US" altLang="zh-CN" i="1" dirty="0" err="1">
                <a:latin typeface="Times New Roman" charset="0"/>
                <a:cs typeface="Tahoma" charset="0"/>
              </a:rPr>
              <a:t>max</a:t>
            </a:r>
            <a:r>
              <a:rPr lang="en-US" altLang="zh-CN" i="1" baseline="-25000" dirty="0" err="1">
                <a:latin typeface="Times New Roman" charset="0"/>
                <a:cs typeface="Tahoma" charset="0"/>
              </a:rPr>
              <a:t>dis</a:t>
            </a:r>
            <a:r>
              <a:rPr lang="en-US" altLang="zh-CN" baseline="-25000" dirty="0" err="1">
                <a:cs typeface="Tahoma" charset="0"/>
              </a:rPr>
              <a:t>t</a:t>
            </a:r>
            <a:r>
              <a:rPr lang="en-US" altLang="zh-CN" dirty="0"/>
              <a:t>)</a:t>
            </a:r>
          </a:p>
          <a:p>
            <a:pPr lvl="1"/>
            <a:endParaRPr lang="zh-CN" altLang="en-US" dirty="0"/>
          </a:p>
          <a:p>
            <a:endParaRPr kumimoji="1" lang="zh-CN" altLang="en-US"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0" y="3933056"/>
            <a:ext cx="5943270"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2125" y="3861048"/>
            <a:ext cx="3106379" cy="2379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638497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Approximate</a:t>
            </a:r>
            <a:r>
              <a:rPr lang="zh-CN" altLang="en-US" dirty="0" smtClean="0"/>
              <a:t> </a:t>
            </a:r>
            <a:r>
              <a:rPr lang="en-US" altLang="zh-CN" dirty="0" smtClean="0"/>
              <a:t>graph</a:t>
            </a:r>
            <a:r>
              <a:rPr lang="zh-CN" altLang="en-US" dirty="0" smtClean="0"/>
              <a:t> </a:t>
            </a:r>
            <a:r>
              <a:rPr lang="en-US" altLang="zh-CN" dirty="0" smtClean="0"/>
              <a:t>similarity search</a:t>
            </a:r>
            <a:br>
              <a:rPr lang="en-US" altLang="zh-CN" dirty="0" smtClean="0"/>
            </a:br>
            <a:r>
              <a:rPr lang="en-US" altLang="zh-CN" sz="2200" dirty="0" smtClean="0">
                <a:latin typeface="Candara"/>
                <a:ea typeface="宋体" charset="0"/>
                <a:cs typeface="Candara"/>
              </a:rPr>
              <a:t>Zhu</a:t>
            </a:r>
            <a:r>
              <a:rPr lang="zh-CN" altLang="en-US" sz="2200" dirty="0" smtClean="0">
                <a:latin typeface="Candara"/>
                <a:ea typeface="宋体" charset="0"/>
                <a:cs typeface="Candara"/>
              </a:rPr>
              <a:t> </a:t>
            </a:r>
            <a:r>
              <a:rPr lang="en-US" altLang="zh-CN" sz="2200" dirty="0">
                <a:latin typeface="Candara"/>
                <a:ea typeface="宋体" charset="0"/>
                <a:cs typeface="Candara"/>
              </a:rPr>
              <a:t>et</a:t>
            </a:r>
            <a:r>
              <a:rPr lang="zh-CN" altLang="en-US" sz="2200" dirty="0">
                <a:latin typeface="Candara"/>
                <a:ea typeface="宋体" charset="0"/>
                <a:cs typeface="Candara"/>
              </a:rPr>
              <a:t> </a:t>
            </a:r>
            <a:r>
              <a:rPr lang="en-US" altLang="zh-CN" sz="2200" dirty="0">
                <a:latin typeface="Candara"/>
                <a:ea typeface="宋体" charset="0"/>
                <a:cs typeface="Candara"/>
              </a:rPr>
              <a:t>al.</a:t>
            </a:r>
            <a:r>
              <a:rPr lang="zh-CN" altLang="en-US" sz="2200" dirty="0">
                <a:latin typeface="Candara"/>
                <a:ea typeface="宋体" charset="0"/>
                <a:cs typeface="Candara"/>
              </a:rPr>
              <a:t> </a:t>
            </a:r>
            <a:r>
              <a:rPr lang="en-US" altLang="zh-CN" sz="2200" dirty="0" smtClean="0">
                <a:latin typeface="Candara"/>
                <a:ea typeface="宋体" charset="0"/>
                <a:cs typeface="Candara"/>
              </a:rPr>
              <a:t>VLDB’14</a:t>
            </a:r>
            <a:endParaRPr lang="zh-CN" altLang="en-US" dirty="0"/>
          </a:p>
        </p:txBody>
      </p:sp>
      <p:sp>
        <p:nvSpPr>
          <p:cNvPr id="3" name="内容占位符 2"/>
          <p:cNvSpPr>
            <a:spLocks noGrp="1"/>
          </p:cNvSpPr>
          <p:nvPr>
            <p:ph idx="1"/>
          </p:nvPr>
        </p:nvSpPr>
        <p:spPr>
          <a:xfrm>
            <a:off x="457200" y="1600200"/>
            <a:ext cx="8686800" cy="4525963"/>
          </a:xfrm>
        </p:spPr>
        <p:txBody>
          <a:bodyPr/>
          <a:lstStyle/>
          <a:p>
            <a:r>
              <a:rPr lang="en-US" altLang="zh-CN" dirty="0" smtClean="0">
                <a:solidFill>
                  <a:srgbClr val="FF0000"/>
                </a:solidFill>
              </a:rPr>
              <a:t>Graph query processing is challenging</a:t>
            </a:r>
          </a:p>
          <a:p>
            <a:pPr lvl="1"/>
            <a:r>
              <a:rPr lang="en-US" altLang="zh-CN" dirty="0" smtClean="0"/>
              <a:t> Basic graph operations are very costly, such as maximum common </a:t>
            </a:r>
            <a:r>
              <a:rPr lang="en-US" altLang="zh-CN" dirty="0" err="1" smtClean="0"/>
              <a:t>subgraph</a:t>
            </a:r>
            <a:r>
              <a:rPr lang="en-US" altLang="zh-CN" dirty="0" smtClean="0"/>
              <a:t> and graph edit distance, which are NP-hard. </a:t>
            </a:r>
          </a:p>
          <a:p>
            <a:r>
              <a:rPr lang="en-US" altLang="zh-CN" dirty="0" smtClean="0">
                <a:solidFill>
                  <a:srgbClr val="0000FF"/>
                </a:solidFill>
              </a:rPr>
              <a:t>Question</a:t>
            </a:r>
          </a:p>
          <a:p>
            <a:pPr lvl="1"/>
            <a:r>
              <a:rPr lang="en-US" altLang="zh-CN" dirty="0" smtClean="0"/>
              <a:t>Can</a:t>
            </a:r>
            <a:r>
              <a:rPr lang="zh-CN" altLang="en-US" dirty="0" smtClean="0"/>
              <a:t> </a:t>
            </a:r>
            <a:r>
              <a:rPr lang="en-US" altLang="zh-CN" dirty="0" smtClean="0"/>
              <a:t>we</a:t>
            </a:r>
            <a:r>
              <a:rPr lang="zh-CN" altLang="en-US" dirty="0" smtClean="0"/>
              <a:t> </a:t>
            </a:r>
            <a:r>
              <a:rPr lang="en-US" altLang="zh-CN" dirty="0" smtClean="0"/>
              <a:t>map</a:t>
            </a:r>
            <a:r>
              <a:rPr lang="zh-CN" altLang="en-US" dirty="0" smtClean="0"/>
              <a:t> </a:t>
            </a:r>
            <a:r>
              <a:rPr lang="en-US" altLang="zh-CN" dirty="0" smtClean="0"/>
              <a:t>a graph</a:t>
            </a:r>
            <a:r>
              <a:rPr lang="zh-CN" altLang="en-US" dirty="0" smtClean="0"/>
              <a:t> </a:t>
            </a:r>
            <a:r>
              <a:rPr lang="en-US" altLang="zh-CN" dirty="0" smtClean="0"/>
              <a:t>database</a:t>
            </a:r>
            <a:r>
              <a:rPr lang="zh-CN" altLang="en-US" dirty="0" smtClean="0"/>
              <a:t> </a:t>
            </a:r>
            <a:r>
              <a:rPr lang="en-US" altLang="zh-CN" dirty="0" smtClean="0"/>
              <a:t>onto a suitable</a:t>
            </a:r>
            <a:r>
              <a:rPr lang="zh-CN" altLang="en-US" dirty="0" smtClean="0"/>
              <a:t> </a:t>
            </a:r>
            <a:r>
              <a:rPr lang="en-US" altLang="zh-CN" dirty="0" smtClean="0"/>
              <a:t>multidimensional space</a:t>
            </a:r>
            <a:r>
              <a:rPr lang="zh-CN" altLang="en-US" dirty="0" smtClean="0"/>
              <a:t> </a:t>
            </a:r>
            <a:r>
              <a:rPr lang="en-US" altLang="zh-CN" dirty="0" smtClean="0"/>
              <a:t>to</a:t>
            </a:r>
            <a:r>
              <a:rPr lang="zh-CN" altLang="en-US" dirty="0" smtClean="0"/>
              <a:t> </a:t>
            </a:r>
            <a:r>
              <a:rPr lang="en-US" altLang="zh-CN" dirty="0" smtClean="0"/>
              <a:t>achieve high quality and efficiency online</a:t>
            </a:r>
            <a:r>
              <a:rPr lang="zh-CN" altLang="en-US" dirty="0" smtClean="0"/>
              <a:t> </a:t>
            </a:r>
            <a:r>
              <a:rPr lang="en-US" altLang="zh-CN" dirty="0" smtClean="0"/>
              <a:t>graph query?</a:t>
            </a:r>
          </a:p>
          <a:p>
            <a:endParaRPr lang="zh-CN" altLang="en-US" dirty="0"/>
          </a:p>
        </p:txBody>
      </p:sp>
      <p:grpSp>
        <p:nvGrpSpPr>
          <p:cNvPr id="5" name="组 240"/>
          <p:cNvGrpSpPr/>
          <p:nvPr/>
        </p:nvGrpSpPr>
        <p:grpSpPr>
          <a:xfrm>
            <a:off x="762100" y="4293096"/>
            <a:ext cx="7924592" cy="2285940"/>
            <a:chOff x="683131" y="2743218"/>
            <a:chExt cx="8079759" cy="2285940"/>
          </a:xfrm>
        </p:grpSpPr>
        <p:sp>
          <p:nvSpPr>
            <p:cNvPr id="6" name="Oval 6"/>
            <p:cNvSpPr>
              <a:spLocks noChangeArrowheads="1"/>
            </p:cNvSpPr>
            <p:nvPr/>
          </p:nvSpPr>
          <p:spPr bwMode="auto">
            <a:xfrm>
              <a:off x="2553446" y="3407569"/>
              <a:ext cx="257056" cy="265247"/>
            </a:xfrm>
            <a:prstGeom prst="ellipse">
              <a:avLst/>
            </a:prstGeom>
            <a:solidFill>
              <a:srgbClr val="800000"/>
            </a:solidFill>
            <a:ln w="9525">
              <a:solidFill>
                <a:schemeClr val="tx1"/>
              </a:solidFill>
              <a:round/>
              <a:headEnd/>
              <a:tailEnd/>
            </a:ln>
            <a:effectLst/>
          </p:spPr>
          <p:txBody>
            <a:bodyPr wrap="none" anchor="ctr"/>
            <a:lstStyle/>
            <a:p>
              <a:endParaRPr lang="zh-CN" altLang="en-US"/>
            </a:p>
          </p:txBody>
        </p:sp>
        <p:sp>
          <p:nvSpPr>
            <p:cNvPr id="7" name="Text Box 7"/>
            <p:cNvSpPr txBox="1">
              <a:spLocks noChangeArrowheads="1"/>
            </p:cNvSpPr>
            <p:nvPr/>
          </p:nvSpPr>
          <p:spPr bwMode="auto">
            <a:xfrm>
              <a:off x="2561479" y="3375422"/>
              <a:ext cx="249022" cy="327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dirty="0" smtClean="0">
                  <a:latin typeface="Times New Roman" charset="0"/>
                </a:rPr>
                <a:t>I</a:t>
              </a:r>
              <a:endParaRPr lang="en-US" altLang="zh-CN" sz="1600" dirty="0">
                <a:latin typeface="Times New Roman" charset="0"/>
              </a:endParaRPr>
            </a:p>
          </p:txBody>
        </p:sp>
        <p:sp>
          <p:nvSpPr>
            <p:cNvPr id="8" name="Oval 9"/>
            <p:cNvSpPr>
              <a:spLocks noChangeArrowheads="1"/>
            </p:cNvSpPr>
            <p:nvPr/>
          </p:nvSpPr>
          <p:spPr bwMode="auto">
            <a:xfrm>
              <a:off x="3111780" y="3395881"/>
              <a:ext cx="257056" cy="265247"/>
            </a:xfrm>
            <a:prstGeom prst="ellipse">
              <a:avLst/>
            </a:prstGeom>
            <a:solidFill>
              <a:srgbClr val="FF0000"/>
            </a:solidFill>
            <a:ln w="9525">
              <a:solidFill>
                <a:schemeClr val="tx1"/>
              </a:solidFill>
              <a:round/>
              <a:headEnd/>
              <a:tailEnd/>
            </a:ln>
            <a:effectLst/>
          </p:spPr>
          <p:txBody>
            <a:bodyPr wrap="none" anchor="ctr"/>
            <a:lstStyle/>
            <a:p>
              <a:endParaRPr lang="zh-CN" altLang="en-US"/>
            </a:p>
          </p:txBody>
        </p:sp>
        <p:sp>
          <p:nvSpPr>
            <p:cNvPr id="9" name="Text Box 10"/>
            <p:cNvSpPr txBox="1">
              <a:spLocks noChangeArrowheads="1"/>
            </p:cNvSpPr>
            <p:nvPr/>
          </p:nvSpPr>
          <p:spPr bwMode="auto">
            <a:xfrm>
              <a:off x="3089022" y="3333753"/>
              <a:ext cx="319980" cy="327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dirty="0" smtClean="0">
                  <a:latin typeface="Times New Roman" charset="0"/>
                </a:rPr>
                <a:t>A</a:t>
              </a:r>
              <a:endParaRPr lang="en-US" altLang="zh-CN" sz="1600" dirty="0">
                <a:latin typeface="Times New Roman" charset="0"/>
              </a:endParaRPr>
            </a:p>
          </p:txBody>
        </p:sp>
        <p:cxnSp>
          <p:nvCxnSpPr>
            <p:cNvPr id="10" name="AutoShape 20"/>
            <p:cNvCxnSpPr>
              <a:cxnSpLocks noChangeShapeType="1"/>
              <a:stCxn id="6" idx="6"/>
              <a:endCxn id="8" idx="2"/>
            </p:cNvCxnSpPr>
            <p:nvPr/>
          </p:nvCxnSpPr>
          <p:spPr bwMode="auto">
            <a:xfrm flipV="1">
              <a:off x="2810501" y="3528505"/>
              <a:ext cx="301279" cy="1168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Oval 25"/>
            <p:cNvSpPr>
              <a:spLocks noChangeArrowheads="1"/>
            </p:cNvSpPr>
            <p:nvPr/>
          </p:nvSpPr>
          <p:spPr bwMode="auto">
            <a:xfrm>
              <a:off x="2810650" y="2931438"/>
              <a:ext cx="255962" cy="265247"/>
            </a:xfrm>
            <a:prstGeom prst="ellipse">
              <a:avLst/>
            </a:prstGeom>
            <a:solidFill>
              <a:schemeClr val="bg2">
                <a:lumMod val="50000"/>
              </a:schemeClr>
            </a:solidFill>
            <a:ln w="9525">
              <a:solidFill>
                <a:schemeClr val="tx1"/>
              </a:solidFill>
              <a:round/>
              <a:headEnd/>
              <a:tailEnd/>
            </a:ln>
            <a:effectLst/>
          </p:spPr>
          <p:txBody>
            <a:bodyPr wrap="none" anchor="ctr"/>
            <a:lstStyle/>
            <a:p>
              <a:endParaRPr lang="zh-CN" altLang="en-US"/>
            </a:p>
          </p:txBody>
        </p:sp>
        <p:sp>
          <p:nvSpPr>
            <p:cNvPr id="12" name="Text Box 26"/>
            <p:cNvSpPr txBox="1">
              <a:spLocks noChangeArrowheads="1"/>
            </p:cNvSpPr>
            <p:nvPr/>
          </p:nvSpPr>
          <p:spPr bwMode="auto">
            <a:xfrm>
              <a:off x="2783134" y="2890852"/>
              <a:ext cx="326618" cy="327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dirty="0" smtClean="0">
                  <a:latin typeface="Times New Roman" charset="0"/>
                </a:rPr>
                <a:t>H</a:t>
              </a:r>
              <a:endParaRPr lang="en-US" altLang="zh-CN" sz="1600" dirty="0">
                <a:latin typeface="Times New Roman" charset="0"/>
              </a:endParaRPr>
            </a:p>
          </p:txBody>
        </p:sp>
        <p:cxnSp>
          <p:nvCxnSpPr>
            <p:cNvPr id="13" name="AutoShape 31"/>
            <p:cNvCxnSpPr>
              <a:cxnSpLocks noChangeShapeType="1"/>
              <a:stCxn id="11" idx="5"/>
              <a:endCxn id="8" idx="0"/>
            </p:cNvCxnSpPr>
            <p:nvPr/>
          </p:nvCxnSpPr>
          <p:spPr bwMode="auto">
            <a:xfrm>
              <a:off x="3029127" y="3157840"/>
              <a:ext cx="211181" cy="23804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AutoShape 32"/>
            <p:cNvCxnSpPr>
              <a:cxnSpLocks noChangeShapeType="1"/>
              <a:stCxn id="11" idx="3"/>
              <a:endCxn id="6" idx="0"/>
            </p:cNvCxnSpPr>
            <p:nvPr/>
          </p:nvCxnSpPr>
          <p:spPr bwMode="auto">
            <a:xfrm flipH="1">
              <a:off x="2681974" y="3157840"/>
              <a:ext cx="166161" cy="24972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 name="Text Box 83"/>
            <p:cNvSpPr txBox="1">
              <a:spLocks noChangeArrowheads="1"/>
            </p:cNvSpPr>
            <p:nvPr/>
          </p:nvSpPr>
          <p:spPr bwMode="auto">
            <a:xfrm>
              <a:off x="1580882" y="4039214"/>
              <a:ext cx="430184" cy="442913"/>
            </a:xfrm>
            <a:prstGeom prst="rect">
              <a:avLst/>
            </a:prstGeom>
            <a:noFill/>
            <a:ln>
              <a:noFill/>
            </a:ln>
            <a:effectLst/>
            <a:extLst>
              <a:ext uri="{909E8E84-426E-40dd-AFC4-6F175D3DCCD1}">
                <a14:hiddenFill xmlns:a14="http://schemas.microsoft.com/office/drawing/2010/main">
                  <a:solidFill>
                    <a:srgbClr val="808000"/>
                  </a:solidFill>
                </a14:hiddenFill>
              </a:ext>
              <a:ext uri="{91240B29-F687-4f45-9708-019B960494DF}">
                <a14:hiddenLine xmlns:a14="http://schemas.microsoft.com/office/drawing/2010/main" w="9525">
                  <a:solidFill>
                    <a:srgbClr val="8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2400" b="1" i="1" dirty="0">
                  <a:solidFill>
                    <a:srgbClr val="808000"/>
                  </a:solidFill>
                  <a:latin typeface="Times New Roman" charset="0"/>
                  <a:cs typeface="宋体" charset="0"/>
                </a:rPr>
                <a:t>g</a:t>
              </a:r>
              <a:r>
                <a:rPr lang="en-US" altLang="zh-CN" sz="2400" b="1" baseline="-25000" dirty="0">
                  <a:solidFill>
                    <a:srgbClr val="808000"/>
                  </a:solidFill>
                  <a:latin typeface="Times New Roman" charset="0"/>
                  <a:cs typeface="宋体" charset="0"/>
                </a:rPr>
                <a:t>2</a:t>
              </a:r>
              <a:endParaRPr lang="en-US" altLang="zh-CN" sz="2400" b="1" baseline="-25000" dirty="0">
                <a:solidFill>
                  <a:srgbClr val="808000"/>
                </a:solidFill>
                <a:latin typeface="Times New Roman" charset="0"/>
              </a:endParaRPr>
            </a:p>
          </p:txBody>
        </p:sp>
        <p:sp>
          <p:nvSpPr>
            <p:cNvPr id="16" name="Text Box 119"/>
            <p:cNvSpPr txBox="1">
              <a:spLocks noChangeArrowheads="1"/>
            </p:cNvSpPr>
            <p:nvPr/>
          </p:nvSpPr>
          <p:spPr bwMode="auto">
            <a:xfrm>
              <a:off x="3334174" y="2890840"/>
              <a:ext cx="598516"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zh-CN" sz="2400" b="1" i="1" dirty="0">
                  <a:solidFill>
                    <a:srgbClr val="808000"/>
                  </a:solidFill>
                  <a:latin typeface="Times New Roman" charset="0"/>
                  <a:cs typeface="宋体" charset="0"/>
                </a:rPr>
                <a:t>g</a:t>
              </a:r>
              <a:r>
                <a:rPr lang="en-US" altLang="zh-CN" sz="2400" b="1" baseline="-25000" dirty="0">
                  <a:solidFill>
                    <a:srgbClr val="808000"/>
                  </a:solidFill>
                  <a:latin typeface="Times New Roman" charset="0"/>
                  <a:cs typeface="宋体" charset="0"/>
                </a:rPr>
                <a:t>3</a:t>
              </a:r>
              <a:endParaRPr lang="en-US" altLang="zh-CN" sz="2400" b="1" baseline="-25000" dirty="0">
                <a:solidFill>
                  <a:srgbClr val="808000"/>
                </a:solidFill>
                <a:latin typeface="Times New Roman" charset="0"/>
              </a:endParaRPr>
            </a:p>
          </p:txBody>
        </p:sp>
        <p:sp>
          <p:nvSpPr>
            <p:cNvPr id="17" name="AutoShape 140"/>
            <p:cNvSpPr>
              <a:spLocks noChangeArrowheads="1"/>
            </p:cNvSpPr>
            <p:nvPr/>
          </p:nvSpPr>
          <p:spPr bwMode="auto">
            <a:xfrm>
              <a:off x="685902" y="2743218"/>
              <a:ext cx="4111921" cy="2285940"/>
            </a:xfrm>
            <a:prstGeom prst="roundRect">
              <a:avLst>
                <a:gd name="adj" fmla="val 16667"/>
              </a:avLst>
            </a:prstGeom>
            <a:noFill/>
            <a:ln w="28575">
              <a:solidFill>
                <a:schemeClr val="accent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zh-CN" altLang="en-US">
                <a:solidFill>
                  <a:schemeClr val="hlink"/>
                </a:solidFill>
                <a:latin typeface="Arial" charset="0"/>
              </a:endParaRPr>
            </a:p>
          </p:txBody>
        </p:sp>
        <p:sp>
          <p:nvSpPr>
            <p:cNvPr id="18" name="Oval 15"/>
            <p:cNvSpPr>
              <a:spLocks noChangeArrowheads="1"/>
            </p:cNvSpPr>
            <p:nvPr/>
          </p:nvSpPr>
          <p:spPr bwMode="auto">
            <a:xfrm>
              <a:off x="4364725" y="3392347"/>
              <a:ext cx="257056" cy="265247"/>
            </a:xfrm>
            <a:prstGeom prst="ellipse">
              <a:avLst/>
            </a:prstGeom>
            <a:solidFill>
              <a:srgbClr val="FF0000"/>
            </a:solidFill>
            <a:ln w="9525">
              <a:solidFill>
                <a:schemeClr val="tx1"/>
              </a:solidFill>
              <a:round/>
              <a:headEnd/>
              <a:tailEnd/>
            </a:ln>
            <a:effectLst/>
          </p:spPr>
          <p:txBody>
            <a:bodyPr wrap="none" anchor="ctr"/>
            <a:lstStyle/>
            <a:p>
              <a:endParaRPr lang="zh-CN" altLang="en-US"/>
            </a:p>
          </p:txBody>
        </p:sp>
        <p:sp>
          <p:nvSpPr>
            <p:cNvPr id="19" name="Text Box 16"/>
            <p:cNvSpPr txBox="1">
              <a:spLocks noChangeArrowheads="1"/>
            </p:cNvSpPr>
            <p:nvPr/>
          </p:nvSpPr>
          <p:spPr bwMode="auto">
            <a:xfrm>
              <a:off x="4337949" y="3330180"/>
              <a:ext cx="319980" cy="327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dirty="0" smtClean="0">
                  <a:latin typeface="Times New Roman" charset="0"/>
                </a:rPr>
                <a:t>A</a:t>
              </a:r>
              <a:endParaRPr lang="en-US" altLang="zh-CN" sz="1600" dirty="0">
                <a:latin typeface="Times New Roman" charset="0"/>
              </a:endParaRPr>
            </a:p>
          </p:txBody>
        </p:sp>
        <p:sp>
          <p:nvSpPr>
            <p:cNvPr id="20" name="Oval 18"/>
            <p:cNvSpPr>
              <a:spLocks noChangeArrowheads="1"/>
            </p:cNvSpPr>
            <p:nvPr/>
          </p:nvSpPr>
          <p:spPr bwMode="auto">
            <a:xfrm>
              <a:off x="3758413" y="3383711"/>
              <a:ext cx="257055" cy="265247"/>
            </a:xfrm>
            <a:prstGeom prst="ellipse">
              <a:avLst/>
            </a:prstGeom>
            <a:solidFill>
              <a:srgbClr val="FF6600"/>
            </a:solidFill>
            <a:ln w="9525">
              <a:solidFill>
                <a:schemeClr val="tx1"/>
              </a:solidFill>
              <a:round/>
              <a:headEnd/>
              <a:tailEnd/>
            </a:ln>
            <a:effectLst/>
          </p:spPr>
          <p:txBody>
            <a:bodyPr wrap="none" anchor="ctr"/>
            <a:lstStyle/>
            <a:p>
              <a:endParaRPr lang="zh-CN" altLang="en-US"/>
            </a:p>
          </p:txBody>
        </p:sp>
        <p:sp>
          <p:nvSpPr>
            <p:cNvPr id="21" name="Text Box 19"/>
            <p:cNvSpPr txBox="1">
              <a:spLocks noChangeArrowheads="1"/>
            </p:cNvSpPr>
            <p:nvPr/>
          </p:nvSpPr>
          <p:spPr bwMode="auto">
            <a:xfrm>
              <a:off x="3731636" y="3375422"/>
              <a:ext cx="293203" cy="327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dirty="0" smtClean="0">
                  <a:latin typeface="Times New Roman" charset="0"/>
                </a:rPr>
                <a:t>F</a:t>
              </a:r>
              <a:endParaRPr lang="en-US" altLang="zh-CN" sz="1600" dirty="0">
                <a:latin typeface="Times New Roman" charset="0"/>
              </a:endParaRPr>
            </a:p>
          </p:txBody>
        </p:sp>
        <p:cxnSp>
          <p:nvCxnSpPr>
            <p:cNvPr id="22" name="AutoShape 22"/>
            <p:cNvCxnSpPr>
              <a:cxnSpLocks noChangeShapeType="1"/>
              <a:stCxn id="8" idx="6"/>
              <a:endCxn id="21" idx="1"/>
            </p:cNvCxnSpPr>
            <p:nvPr/>
          </p:nvCxnSpPr>
          <p:spPr bwMode="auto">
            <a:xfrm>
              <a:off x="3368836" y="3528505"/>
              <a:ext cx="362800" cy="10624"/>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AutoShape 23"/>
            <p:cNvCxnSpPr>
              <a:cxnSpLocks noChangeShapeType="1"/>
              <a:stCxn id="20" idx="6"/>
              <a:endCxn id="18" idx="2"/>
            </p:cNvCxnSpPr>
            <p:nvPr/>
          </p:nvCxnSpPr>
          <p:spPr bwMode="auto">
            <a:xfrm>
              <a:off x="4015468" y="3516335"/>
              <a:ext cx="349257" cy="863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4" name="Oval 28"/>
            <p:cNvSpPr>
              <a:spLocks noChangeArrowheads="1"/>
            </p:cNvSpPr>
            <p:nvPr/>
          </p:nvSpPr>
          <p:spPr bwMode="auto">
            <a:xfrm>
              <a:off x="3750822" y="2847055"/>
              <a:ext cx="257056" cy="265247"/>
            </a:xfrm>
            <a:prstGeom prst="ellipse">
              <a:avLst/>
            </a:prstGeom>
            <a:solidFill>
              <a:srgbClr val="0000FF"/>
            </a:solidFill>
            <a:ln w="9525">
              <a:solidFill>
                <a:schemeClr val="tx1"/>
              </a:solidFill>
              <a:round/>
              <a:headEnd/>
              <a:tailEnd/>
            </a:ln>
            <a:effectLst/>
          </p:spPr>
          <p:txBody>
            <a:bodyPr wrap="none" anchor="ctr"/>
            <a:lstStyle/>
            <a:p>
              <a:endParaRPr lang="zh-CN" altLang="en-US"/>
            </a:p>
          </p:txBody>
        </p:sp>
        <p:sp>
          <p:nvSpPr>
            <p:cNvPr id="25" name="Text Box 29"/>
            <p:cNvSpPr txBox="1">
              <a:spLocks noChangeArrowheads="1"/>
            </p:cNvSpPr>
            <p:nvPr/>
          </p:nvSpPr>
          <p:spPr bwMode="auto">
            <a:xfrm>
              <a:off x="3701595" y="2817035"/>
              <a:ext cx="313286" cy="326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dirty="0">
                  <a:latin typeface="Times New Roman" charset="0"/>
                  <a:cs typeface="宋体" charset="0"/>
                </a:rPr>
                <a:t>B</a:t>
              </a:r>
              <a:endParaRPr lang="en-US" altLang="zh-CN" sz="1600" dirty="0">
                <a:latin typeface="Times New Roman" charset="0"/>
              </a:endParaRPr>
            </a:p>
          </p:txBody>
        </p:sp>
        <p:cxnSp>
          <p:nvCxnSpPr>
            <p:cNvPr id="26" name="AutoShape 30"/>
            <p:cNvCxnSpPr>
              <a:cxnSpLocks noChangeShapeType="1"/>
              <a:stCxn id="24" idx="4"/>
              <a:endCxn id="21" idx="0"/>
            </p:cNvCxnSpPr>
            <p:nvPr/>
          </p:nvCxnSpPr>
          <p:spPr bwMode="auto">
            <a:xfrm flipH="1">
              <a:off x="3878239" y="3112302"/>
              <a:ext cx="1111" cy="26312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Oval 6"/>
            <p:cNvSpPr>
              <a:spLocks noChangeArrowheads="1"/>
            </p:cNvSpPr>
            <p:nvPr/>
          </p:nvSpPr>
          <p:spPr bwMode="auto">
            <a:xfrm>
              <a:off x="732793" y="4564220"/>
              <a:ext cx="257056" cy="265247"/>
            </a:xfrm>
            <a:prstGeom prst="ellipse">
              <a:avLst/>
            </a:prstGeom>
            <a:solidFill>
              <a:srgbClr val="0000FF"/>
            </a:solidFill>
            <a:ln w="9525">
              <a:solidFill>
                <a:schemeClr val="tx1"/>
              </a:solidFill>
              <a:round/>
              <a:headEnd/>
              <a:tailEnd/>
            </a:ln>
            <a:effectLst/>
          </p:spPr>
          <p:txBody>
            <a:bodyPr wrap="none" anchor="ctr"/>
            <a:lstStyle/>
            <a:p>
              <a:endParaRPr lang="zh-CN" altLang="en-US"/>
            </a:p>
          </p:txBody>
        </p:sp>
        <p:sp>
          <p:nvSpPr>
            <p:cNvPr id="28" name="Oval 9"/>
            <p:cNvSpPr>
              <a:spLocks noChangeArrowheads="1"/>
            </p:cNvSpPr>
            <p:nvPr/>
          </p:nvSpPr>
          <p:spPr bwMode="auto">
            <a:xfrm>
              <a:off x="1381359" y="4555931"/>
              <a:ext cx="257056" cy="265247"/>
            </a:xfrm>
            <a:prstGeom prst="ellipse">
              <a:avLst/>
            </a:prstGeom>
            <a:solidFill>
              <a:srgbClr val="FF0000"/>
            </a:solidFill>
            <a:ln w="9525">
              <a:solidFill>
                <a:schemeClr val="tx1"/>
              </a:solidFill>
              <a:round/>
              <a:headEnd/>
              <a:tailEnd/>
            </a:ln>
            <a:effectLst/>
          </p:spPr>
          <p:txBody>
            <a:bodyPr wrap="none" anchor="ctr"/>
            <a:lstStyle/>
            <a:p>
              <a:endParaRPr lang="zh-CN" altLang="en-US"/>
            </a:p>
          </p:txBody>
        </p:sp>
        <p:sp>
          <p:nvSpPr>
            <p:cNvPr id="29" name="Text Box 10"/>
            <p:cNvSpPr txBox="1">
              <a:spLocks noChangeArrowheads="1"/>
            </p:cNvSpPr>
            <p:nvPr/>
          </p:nvSpPr>
          <p:spPr bwMode="auto">
            <a:xfrm>
              <a:off x="1335714" y="4523784"/>
              <a:ext cx="319980" cy="327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dirty="0" smtClean="0">
                  <a:latin typeface="Times New Roman" charset="0"/>
                </a:rPr>
                <a:t>A</a:t>
              </a:r>
              <a:endParaRPr lang="en-US" altLang="zh-CN" sz="1600" dirty="0">
                <a:latin typeface="Times New Roman" charset="0"/>
              </a:endParaRPr>
            </a:p>
          </p:txBody>
        </p:sp>
        <p:cxnSp>
          <p:nvCxnSpPr>
            <p:cNvPr id="30" name="AutoShape 20"/>
            <p:cNvCxnSpPr>
              <a:cxnSpLocks noChangeShapeType="1"/>
              <a:stCxn id="27" idx="6"/>
              <a:endCxn id="28" idx="2"/>
            </p:cNvCxnSpPr>
            <p:nvPr/>
          </p:nvCxnSpPr>
          <p:spPr bwMode="auto">
            <a:xfrm flipV="1">
              <a:off x="989849" y="4688555"/>
              <a:ext cx="391510" cy="828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1" name="Oval 25"/>
            <p:cNvSpPr>
              <a:spLocks noChangeArrowheads="1"/>
            </p:cNvSpPr>
            <p:nvPr/>
          </p:nvSpPr>
          <p:spPr bwMode="auto">
            <a:xfrm>
              <a:off x="1080229" y="4079800"/>
              <a:ext cx="255962" cy="265247"/>
            </a:xfrm>
            <a:prstGeom prst="ellipse">
              <a:avLst/>
            </a:prstGeom>
            <a:solidFill>
              <a:srgbClr val="008000"/>
            </a:solidFill>
            <a:ln w="9525">
              <a:solidFill>
                <a:schemeClr val="tx1"/>
              </a:solidFill>
              <a:round/>
              <a:headEnd/>
              <a:tailEnd/>
            </a:ln>
            <a:effectLst/>
          </p:spPr>
          <p:txBody>
            <a:bodyPr wrap="none" anchor="ctr"/>
            <a:lstStyle/>
            <a:p>
              <a:endParaRPr lang="zh-CN" altLang="en-US"/>
            </a:p>
          </p:txBody>
        </p:sp>
        <p:sp>
          <p:nvSpPr>
            <p:cNvPr id="32" name="Text Box 26"/>
            <p:cNvSpPr txBox="1">
              <a:spLocks noChangeArrowheads="1"/>
            </p:cNvSpPr>
            <p:nvPr/>
          </p:nvSpPr>
          <p:spPr bwMode="auto">
            <a:xfrm>
              <a:off x="1053566" y="4006507"/>
              <a:ext cx="315676" cy="32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dirty="0" smtClean="0">
                  <a:latin typeface="Times New Roman" charset="0"/>
                </a:rPr>
                <a:t>C</a:t>
              </a:r>
              <a:endParaRPr lang="en-US" altLang="zh-CN" sz="1600" dirty="0">
                <a:latin typeface="Times New Roman" charset="0"/>
              </a:endParaRPr>
            </a:p>
          </p:txBody>
        </p:sp>
        <p:cxnSp>
          <p:nvCxnSpPr>
            <p:cNvPr id="33" name="AutoShape 31"/>
            <p:cNvCxnSpPr>
              <a:cxnSpLocks noChangeShapeType="1"/>
              <a:stCxn id="31" idx="5"/>
              <a:endCxn id="28" idx="0"/>
            </p:cNvCxnSpPr>
            <p:nvPr/>
          </p:nvCxnSpPr>
          <p:spPr bwMode="auto">
            <a:xfrm>
              <a:off x="1298706" y="4306202"/>
              <a:ext cx="211181" cy="24972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4" name="AutoShape 32"/>
            <p:cNvCxnSpPr>
              <a:cxnSpLocks noChangeShapeType="1"/>
              <a:stCxn id="31" idx="3"/>
              <a:endCxn id="27" idx="0"/>
            </p:cNvCxnSpPr>
            <p:nvPr/>
          </p:nvCxnSpPr>
          <p:spPr bwMode="auto">
            <a:xfrm flipH="1">
              <a:off x="861321" y="4306202"/>
              <a:ext cx="256392" cy="25801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5" name="Oval 18"/>
            <p:cNvSpPr>
              <a:spLocks noChangeArrowheads="1"/>
            </p:cNvSpPr>
            <p:nvPr/>
          </p:nvSpPr>
          <p:spPr bwMode="auto">
            <a:xfrm>
              <a:off x="2027991" y="4532073"/>
              <a:ext cx="257055" cy="265247"/>
            </a:xfrm>
            <a:prstGeom prst="ellipse">
              <a:avLst/>
            </a:prstGeom>
            <a:solidFill>
              <a:srgbClr val="FF6600"/>
            </a:solidFill>
            <a:ln w="9525">
              <a:solidFill>
                <a:schemeClr val="tx1"/>
              </a:solidFill>
              <a:round/>
              <a:headEnd/>
              <a:tailEnd/>
            </a:ln>
            <a:effectLst/>
          </p:spPr>
          <p:txBody>
            <a:bodyPr wrap="none" anchor="ctr"/>
            <a:lstStyle/>
            <a:p>
              <a:endParaRPr lang="zh-CN" altLang="en-US"/>
            </a:p>
          </p:txBody>
        </p:sp>
        <p:sp>
          <p:nvSpPr>
            <p:cNvPr id="36" name="Text Box 19"/>
            <p:cNvSpPr txBox="1">
              <a:spLocks noChangeArrowheads="1"/>
            </p:cNvSpPr>
            <p:nvPr/>
          </p:nvSpPr>
          <p:spPr bwMode="auto">
            <a:xfrm>
              <a:off x="2001215" y="4523784"/>
              <a:ext cx="293203" cy="327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dirty="0" smtClean="0">
                  <a:latin typeface="Times New Roman" charset="0"/>
                </a:rPr>
                <a:t>F</a:t>
              </a:r>
              <a:endParaRPr lang="en-US" altLang="zh-CN" sz="1600" dirty="0">
                <a:latin typeface="Times New Roman" charset="0"/>
              </a:endParaRPr>
            </a:p>
          </p:txBody>
        </p:sp>
        <p:cxnSp>
          <p:nvCxnSpPr>
            <p:cNvPr id="37" name="AutoShape 22"/>
            <p:cNvCxnSpPr>
              <a:cxnSpLocks noChangeShapeType="1"/>
              <a:stCxn id="28" idx="6"/>
              <a:endCxn id="36" idx="1"/>
            </p:cNvCxnSpPr>
            <p:nvPr/>
          </p:nvCxnSpPr>
          <p:spPr bwMode="auto">
            <a:xfrm flipV="1">
              <a:off x="1638415" y="4687492"/>
              <a:ext cx="362800" cy="1064"/>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8" name="Oval 28"/>
            <p:cNvSpPr>
              <a:spLocks noChangeArrowheads="1"/>
            </p:cNvSpPr>
            <p:nvPr/>
          </p:nvSpPr>
          <p:spPr bwMode="auto">
            <a:xfrm>
              <a:off x="2020401" y="4069234"/>
              <a:ext cx="257056" cy="265247"/>
            </a:xfrm>
            <a:prstGeom prst="ellipse">
              <a:avLst/>
            </a:prstGeom>
            <a:solidFill>
              <a:srgbClr val="CCFFCC"/>
            </a:solidFill>
            <a:ln w="9525">
              <a:solidFill>
                <a:schemeClr val="tx1"/>
              </a:solidFill>
              <a:round/>
              <a:headEnd/>
              <a:tailEnd/>
            </a:ln>
            <a:effectLst/>
          </p:spPr>
          <p:txBody>
            <a:bodyPr wrap="none" anchor="ctr"/>
            <a:lstStyle/>
            <a:p>
              <a:endParaRPr lang="zh-CN" altLang="en-US"/>
            </a:p>
          </p:txBody>
        </p:sp>
        <p:sp>
          <p:nvSpPr>
            <p:cNvPr id="39" name="Text Box 29"/>
            <p:cNvSpPr txBox="1">
              <a:spLocks noChangeArrowheads="1"/>
            </p:cNvSpPr>
            <p:nvPr/>
          </p:nvSpPr>
          <p:spPr bwMode="auto">
            <a:xfrm>
              <a:off x="1996609" y="4006507"/>
              <a:ext cx="332398" cy="32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dirty="0" smtClean="0">
                  <a:latin typeface="Times New Roman" charset="0"/>
                </a:rPr>
                <a:t>G</a:t>
              </a:r>
              <a:endParaRPr lang="en-US" altLang="zh-CN" sz="1600" dirty="0">
                <a:latin typeface="Times New Roman" charset="0"/>
              </a:endParaRPr>
            </a:p>
          </p:txBody>
        </p:sp>
        <p:cxnSp>
          <p:nvCxnSpPr>
            <p:cNvPr id="40" name="AutoShape 30"/>
            <p:cNvCxnSpPr>
              <a:cxnSpLocks noChangeShapeType="1"/>
              <a:stCxn id="38" idx="4"/>
              <a:endCxn id="36" idx="0"/>
            </p:cNvCxnSpPr>
            <p:nvPr/>
          </p:nvCxnSpPr>
          <p:spPr bwMode="auto">
            <a:xfrm flipH="1">
              <a:off x="2147817" y="4334481"/>
              <a:ext cx="1111" cy="18930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1" name="Oval 6"/>
            <p:cNvSpPr>
              <a:spLocks noChangeArrowheads="1"/>
            </p:cNvSpPr>
            <p:nvPr/>
          </p:nvSpPr>
          <p:spPr bwMode="auto">
            <a:xfrm>
              <a:off x="833389" y="3448005"/>
              <a:ext cx="257056" cy="265247"/>
            </a:xfrm>
            <a:prstGeom prst="ellipse">
              <a:avLst/>
            </a:prstGeom>
            <a:solidFill>
              <a:srgbClr val="0000FF"/>
            </a:solidFill>
            <a:ln w="9525">
              <a:solidFill>
                <a:schemeClr val="tx1"/>
              </a:solidFill>
              <a:round/>
              <a:headEnd/>
              <a:tailEnd/>
            </a:ln>
            <a:effectLst/>
          </p:spPr>
          <p:txBody>
            <a:bodyPr wrap="none" anchor="ctr"/>
            <a:lstStyle/>
            <a:p>
              <a:endParaRPr lang="zh-CN" altLang="en-US"/>
            </a:p>
          </p:txBody>
        </p:sp>
        <p:sp>
          <p:nvSpPr>
            <p:cNvPr id="42" name="Text Box 7"/>
            <p:cNvSpPr txBox="1">
              <a:spLocks noChangeArrowheads="1"/>
            </p:cNvSpPr>
            <p:nvPr/>
          </p:nvSpPr>
          <p:spPr bwMode="auto">
            <a:xfrm>
              <a:off x="791195" y="3407569"/>
              <a:ext cx="315676" cy="32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dirty="0" smtClean="0">
                  <a:latin typeface="Times New Roman" charset="0"/>
                </a:rPr>
                <a:t>B</a:t>
              </a:r>
              <a:endParaRPr lang="en-US" altLang="zh-CN" sz="1600" dirty="0">
                <a:latin typeface="Times New Roman" charset="0"/>
              </a:endParaRPr>
            </a:p>
          </p:txBody>
        </p:sp>
        <p:sp>
          <p:nvSpPr>
            <p:cNvPr id="43" name="Oval 9"/>
            <p:cNvSpPr>
              <a:spLocks noChangeArrowheads="1"/>
            </p:cNvSpPr>
            <p:nvPr/>
          </p:nvSpPr>
          <p:spPr bwMode="auto">
            <a:xfrm>
              <a:off x="1414610" y="3440276"/>
              <a:ext cx="257056" cy="265247"/>
            </a:xfrm>
            <a:prstGeom prst="ellipse">
              <a:avLst/>
            </a:prstGeom>
            <a:solidFill>
              <a:srgbClr val="008000"/>
            </a:solidFill>
            <a:ln w="9525">
              <a:solidFill>
                <a:schemeClr val="tx1"/>
              </a:solidFill>
              <a:round/>
              <a:headEnd/>
              <a:tailEnd/>
            </a:ln>
            <a:effectLst/>
          </p:spPr>
          <p:txBody>
            <a:bodyPr wrap="none" anchor="ctr"/>
            <a:lstStyle/>
            <a:p>
              <a:endParaRPr lang="zh-CN" altLang="en-US"/>
            </a:p>
          </p:txBody>
        </p:sp>
        <p:sp>
          <p:nvSpPr>
            <p:cNvPr id="44" name="Text Box 10"/>
            <p:cNvSpPr txBox="1">
              <a:spLocks noChangeArrowheads="1"/>
            </p:cNvSpPr>
            <p:nvPr/>
          </p:nvSpPr>
          <p:spPr bwMode="auto">
            <a:xfrm>
              <a:off x="1391851" y="3407569"/>
              <a:ext cx="315676" cy="32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dirty="0" smtClean="0">
                  <a:latin typeface="Times New Roman" charset="0"/>
                </a:rPr>
                <a:t>C</a:t>
              </a:r>
              <a:endParaRPr lang="en-US" altLang="zh-CN" sz="1600" dirty="0">
                <a:latin typeface="Times New Roman" charset="0"/>
              </a:endParaRPr>
            </a:p>
          </p:txBody>
        </p:sp>
        <p:cxnSp>
          <p:nvCxnSpPr>
            <p:cNvPr id="45" name="AutoShape 20"/>
            <p:cNvCxnSpPr>
              <a:cxnSpLocks noChangeShapeType="1"/>
              <a:stCxn id="41" idx="6"/>
              <a:endCxn id="43" idx="2"/>
            </p:cNvCxnSpPr>
            <p:nvPr/>
          </p:nvCxnSpPr>
          <p:spPr bwMode="auto">
            <a:xfrm flipV="1">
              <a:off x="1090445" y="3572900"/>
              <a:ext cx="324165" cy="772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 name="Oval 25"/>
            <p:cNvSpPr>
              <a:spLocks noChangeArrowheads="1"/>
            </p:cNvSpPr>
            <p:nvPr/>
          </p:nvSpPr>
          <p:spPr bwMode="auto">
            <a:xfrm>
              <a:off x="1113479" y="2963585"/>
              <a:ext cx="255962" cy="265247"/>
            </a:xfrm>
            <a:prstGeom prst="ellipse">
              <a:avLst/>
            </a:prstGeom>
            <a:solidFill>
              <a:srgbClr val="FF0000"/>
            </a:solidFill>
            <a:ln w="9525">
              <a:solidFill>
                <a:schemeClr val="tx1"/>
              </a:solidFill>
              <a:round/>
              <a:headEnd/>
              <a:tailEnd/>
            </a:ln>
            <a:effectLst/>
          </p:spPr>
          <p:txBody>
            <a:bodyPr wrap="none" anchor="ctr"/>
            <a:lstStyle/>
            <a:p>
              <a:endParaRPr lang="zh-CN" altLang="en-US"/>
            </a:p>
          </p:txBody>
        </p:sp>
        <p:sp>
          <p:nvSpPr>
            <p:cNvPr id="47" name="Text Box 26"/>
            <p:cNvSpPr txBox="1">
              <a:spLocks noChangeArrowheads="1"/>
            </p:cNvSpPr>
            <p:nvPr/>
          </p:nvSpPr>
          <p:spPr bwMode="auto">
            <a:xfrm>
              <a:off x="1090445" y="2922999"/>
              <a:ext cx="319808" cy="32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dirty="0">
                  <a:latin typeface="Times New Roman" charset="0"/>
                </a:rPr>
                <a:t>A</a:t>
              </a:r>
            </a:p>
          </p:txBody>
        </p:sp>
        <p:cxnSp>
          <p:nvCxnSpPr>
            <p:cNvPr id="48" name="AutoShape 31"/>
            <p:cNvCxnSpPr>
              <a:cxnSpLocks noChangeShapeType="1"/>
              <a:stCxn id="46" idx="5"/>
              <a:endCxn id="43" idx="0"/>
            </p:cNvCxnSpPr>
            <p:nvPr/>
          </p:nvCxnSpPr>
          <p:spPr bwMode="auto">
            <a:xfrm>
              <a:off x="1331956" y="3189987"/>
              <a:ext cx="211181" cy="25028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9" name="AutoShape 32"/>
            <p:cNvCxnSpPr>
              <a:cxnSpLocks noChangeShapeType="1"/>
              <a:stCxn id="46" idx="3"/>
              <a:endCxn id="41" idx="0"/>
            </p:cNvCxnSpPr>
            <p:nvPr/>
          </p:nvCxnSpPr>
          <p:spPr bwMode="auto">
            <a:xfrm flipH="1">
              <a:off x="961917" y="3189987"/>
              <a:ext cx="189047" cy="25801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0" name="Oval 18"/>
            <p:cNvSpPr>
              <a:spLocks noChangeArrowheads="1"/>
            </p:cNvSpPr>
            <p:nvPr/>
          </p:nvSpPr>
          <p:spPr bwMode="auto">
            <a:xfrm>
              <a:off x="2061242" y="3415858"/>
              <a:ext cx="257055" cy="265247"/>
            </a:xfrm>
            <a:prstGeom prst="ellipse">
              <a:avLst/>
            </a:prstGeom>
            <a:solidFill>
              <a:srgbClr val="FF6600"/>
            </a:solidFill>
            <a:ln w="9525">
              <a:solidFill>
                <a:schemeClr val="tx1"/>
              </a:solidFill>
              <a:round/>
              <a:headEnd/>
              <a:tailEnd/>
            </a:ln>
            <a:effectLst/>
          </p:spPr>
          <p:txBody>
            <a:bodyPr wrap="none" anchor="ctr"/>
            <a:lstStyle/>
            <a:p>
              <a:endParaRPr lang="zh-CN" altLang="en-US"/>
            </a:p>
          </p:txBody>
        </p:sp>
        <p:sp>
          <p:nvSpPr>
            <p:cNvPr id="51" name="Text Box 19"/>
            <p:cNvSpPr txBox="1">
              <a:spLocks noChangeArrowheads="1"/>
            </p:cNvSpPr>
            <p:nvPr/>
          </p:nvSpPr>
          <p:spPr bwMode="auto">
            <a:xfrm>
              <a:off x="2034466" y="3407569"/>
              <a:ext cx="293203" cy="327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dirty="0" smtClean="0">
                  <a:latin typeface="Times New Roman" charset="0"/>
                </a:rPr>
                <a:t>F</a:t>
              </a:r>
              <a:endParaRPr lang="en-US" altLang="zh-CN" sz="1600" dirty="0">
                <a:latin typeface="Times New Roman" charset="0"/>
              </a:endParaRPr>
            </a:p>
          </p:txBody>
        </p:sp>
        <p:cxnSp>
          <p:nvCxnSpPr>
            <p:cNvPr id="52" name="AutoShape 22"/>
            <p:cNvCxnSpPr>
              <a:cxnSpLocks noChangeShapeType="1"/>
              <a:stCxn id="43" idx="6"/>
              <a:endCxn id="51" idx="1"/>
            </p:cNvCxnSpPr>
            <p:nvPr/>
          </p:nvCxnSpPr>
          <p:spPr bwMode="auto">
            <a:xfrm flipV="1">
              <a:off x="1671666" y="3571276"/>
              <a:ext cx="362800" cy="1624"/>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3" name="Oval 28"/>
            <p:cNvSpPr>
              <a:spLocks noChangeArrowheads="1"/>
            </p:cNvSpPr>
            <p:nvPr/>
          </p:nvSpPr>
          <p:spPr bwMode="auto">
            <a:xfrm>
              <a:off x="2053652" y="2923559"/>
              <a:ext cx="257056" cy="265247"/>
            </a:xfrm>
            <a:prstGeom prst="ellipse">
              <a:avLst/>
            </a:prstGeom>
            <a:solidFill>
              <a:srgbClr val="CCFFCC"/>
            </a:solidFill>
            <a:ln w="9525">
              <a:solidFill>
                <a:schemeClr val="tx1"/>
              </a:solidFill>
              <a:round/>
              <a:headEnd/>
              <a:tailEnd/>
            </a:ln>
            <a:effectLst/>
          </p:spPr>
          <p:txBody>
            <a:bodyPr wrap="none" anchor="ctr"/>
            <a:lstStyle/>
            <a:p>
              <a:endParaRPr lang="zh-CN" altLang="en-US"/>
            </a:p>
          </p:txBody>
        </p:sp>
        <p:cxnSp>
          <p:nvCxnSpPr>
            <p:cNvPr id="54" name="AutoShape 30"/>
            <p:cNvCxnSpPr>
              <a:cxnSpLocks noChangeShapeType="1"/>
            </p:cNvCxnSpPr>
            <p:nvPr/>
          </p:nvCxnSpPr>
          <p:spPr bwMode="auto">
            <a:xfrm flipH="1">
              <a:off x="2181068" y="3210236"/>
              <a:ext cx="1111" cy="218764"/>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5" name="Text Box 29"/>
            <p:cNvSpPr txBox="1">
              <a:spLocks noChangeArrowheads="1"/>
            </p:cNvSpPr>
            <p:nvPr/>
          </p:nvSpPr>
          <p:spPr bwMode="auto">
            <a:xfrm>
              <a:off x="2029860" y="2890852"/>
              <a:ext cx="332398" cy="32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dirty="0" smtClean="0">
                  <a:latin typeface="Times New Roman" charset="0"/>
                </a:rPr>
                <a:t>G</a:t>
              </a:r>
              <a:endParaRPr lang="en-US" altLang="zh-CN" sz="1600" dirty="0">
                <a:latin typeface="Times New Roman" charset="0"/>
              </a:endParaRPr>
            </a:p>
          </p:txBody>
        </p:sp>
        <p:sp>
          <p:nvSpPr>
            <p:cNvPr id="56" name="Oval 6"/>
            <p:cNvSpPr>
              <a:spLocks noChangeArrowheads="1"/>
            </p:cNvSpPr>
            <p:nvPr/>
          </p:nvSpPr>
          <p:spPr bwMode="auto">
            <a:xfrm>
              <a:off x="2605372" y="4071921"/>
              <a:ext cx="257056" cy="265247"/>
            </a:xfrm>
            <a:prstGeom prst="ellipse">
              <a:avLst/>
            </a:prstGeom>
            <a:solidFill>
              <a:srgbClr val="800000"/>
            </a:solidFill>
            <a:ln w="9525">
              <a:solidFill>
                <a:schemeClr val="tx1"/>
              </a:solidFill>
              <a:round/>
              <a:headEnd/>
              <a:tailEnd/>
            </a:ln>
            <a:effectLst/>
          </p:spPr>
          <p:txBody>
            <a:bodyPr wrap="none" anchor="ctr"/>
            <a:lstStyle/>
            <a:p>
              <a:endParaRPr lang="zh-CN" altLang="en-US"/>
            </a:p>
          </p:txBody>
        </p:sp>
        <p:sp>
          <p:nvSpPr>
            <p:cNvPr id="57" name="Text Box 7"/>
            <p:cNvSpPr txBox="1">
              <a:spLocks noChangeArrowheads="1"/>
            </p:cNvSpPr>
            <p:nvPr/>
          </p:nvSpPr>
          <p:spPr bwMode="auto">
            <a:xfrm>
              <a:off x="2613405" y="4039774"/>
              <a:ext cx="249022" cy="327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dirty="0" smtClean="0">
                  <a:latin typeface="Times New Roman" charset="0"/>
                </a:rPr>
                <a:t>I</a:t>
              </a:r>
              <a:endParaRPr lang="en-US" altLang="zh-CN" sz="1600" dirty="0">
                <a:latin typeface="Times New Roman" charset="0"/>
              </a:endParaRPr>
            </a:p>
          </p:txBody>
        </p:sp>
        <p:sp>
          <p:nvSpPr>
            <p:cNvPr id="58" name="Oval 9"/>
            <p:cNvSpPr>
              <a:spLocks noChangeArrowheads="1"/>
            </p:cNvSpPr>
            <p:nvPr/>
          </p:nvSpPr>
          <p:spPr bwMode="auto">
            <a:xfrm>
              <a:off x="3136930" y="4585952"/>
              <a:ext cx="257056" cy="265247"/>
            </a:xfrm>
            <a:prstGeom prst="ellipse">
              <a:avLst/>
            </a:prstGeom>
            <a:solidFill>
              <a:srgbClr val="FF0000"/>
            </a:solidFill>
            <a:ln w="9525">
              <a:solidFill>
                <a:schemeClr val="tx1"/>
              </a:solidFill>
              <a:round/>
              <a:headEnd/>
              <a:tailEnd/>
            </a:ln>
            <a:effectLst/>
          </p:spPr>
          <p:txBody>
            <a:bodyPr wrap="none" anchor="ctr"/>
            <a:lstStyle/>
            <a:p>
              <a:endParaRPr lang="zh-CN" altLang="en-US"/>
            </a:p>
          </p:txBody>
        </p:sp>
        <p:sp>
          <p:nvSpPr>
            <p:cNvPr id="59" name="Text Box 10"/>
            <p:cNvSpPr txBox="1">
              <a:spLocks noChangeArrowheads="1"/>
            </p:cNvSpPr>
            <p:nvPr/>
          </p:nvSpPr>
          <p:spPr bwMode="auto">
            <a:xfrm>
              <a:off x="3114172" y="4523784"/>
              <a:ext cx="319980" cy="327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dirty="0" smtClean="0">
                  <a:latin typeface="Times New Roman" charset="0"/>
                </a:rPr>
                <a:t>A</a:t>
              </a:r>
              <a:endParaRPr lang="en-US" altLang="zh-CN" sz="1600" dirty="0">
                <a:latin typeface="Times New Roman" charset="0"/>
              </a:endParaRPr>
            </a:p>
          </p:txBody>
        </p:sp>
        <p:sp>
          <p:nvSpPr>
            <p:cNvPr id="60" name="Oval 25"/>
            <p:cNvSpPr>
              <a:spLocks noChangeArrowheads="1"/>
            </p:cNvSpPr>
            <p:nvPr/>
          </p:nvSpPr>
          <p:spPr bwMode="auto">
            <a:xfrm>
              <a:off x="3155304" y="4071921"/>
              <a:ext cx="255962" cy="265247"/>
            </a:xfrm>
            <a:prstGeom prst="ellipse">
              <a:avLst/>
            </a:prstGeom>
            <a:solidFill>
              <a:schemeClr val="bg2">
                <a:lumMod val="50000"/>
              </a:schemeClr>
            </a:solidFill>
            <a:ln w="9525">
              <a:solidFill>
                <a:schemeClr val="tx1"/>
              </a:solidFill>
              <a:round/>
              <a:headEnd/>
              <a:tailEnd/>
            </a:ln>
            <a:effectLst/>
          </p:spPr>
          <p:txBody>
            <a:bodyPr wrap="none" anchor="ctr"/>
            <a:lstStyle/>
            <a:p>
              <a:endParaRPr lang="zh-CN" altLang="en-US"/>
            </a:p>
          </p:txBody>
        </p:sp>
        <p:sp>
          <p:nvSpPr>
            <p:cNvPr id="61" name="Text Box 26"/>
            <p:cNvSpPr txBox="1">
              <a:spLocks noChangeArrowheads="1"/>
            </p:cNvSpPr>
            <p:nvPr/>
          </p:nvSpPr>
          <p:spPr bwMode="auto">
            <a:xfrm>
              <a:off x="3112016" y="4039774"/>
              <a:ext cx="326618" cy="327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dirty="0" smtClean="0">
                  <a:latin typeface="Times New Roman" charset="0"/>
                </a:rPr>
                <a:t>H</a:t>
              </a:r>
              <a:endParaRPr lang="en-US" altLang="zh-CN" sz="1600" dirty="0">
                <a:latin typeface="Times New Roman" charset="0"/>
              </a:endParaRPr>
            </a:p>
          </p:txBody>
        </p:sp>
        <p:cxnSp>
          <p:nvCxnSpPr>
            <p:cNvPr id="62" name="AutoShape 31"/>
            <p:cNvCxnSpPr>
              <a:cxnSpLocks noChangeShapeType="1"/>
              <a:stCxn id="60" idx="4"/>
              <a:endCxn id="58" idx="0"/>
            </p:cNvCxnSpPr>
            <p:nvPr/>
          </p:nvCxnSpPr>
          <p:spPr bwMode="auto">
            <a:xfrm flipH="1">
              <a:off x="3265458" y="4337167"/>
              <a:ext cx="17827" cy="24878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 name="AutoShape 32"/>
            <p:cNvCxnSpPr>
              <a:cxnSpLocks noChangeShapeType="1"/>
              <a:stCxn id="60" idx="2"/>
              <a:endCxn id="56" idx="6"/>
            </p:cNvCxnSpPr>
            <p:nvPr/>
          </p:nvCxnSpPr>
          <p:spPr bwMode="auto">
            <a:xfrm flipH="1">
              <a:off x="2862428" y="4204544"/>
              <a:ext cx="29287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4" name="Oval 15"/>
            <p:cNvSpPr>
              <a:spLocks noChangeArrowheads="1"/>
            </p:cNvSpPr>
            <p:nvPr/>
          </p:nvSpPr>
          <p:spPr bwMode="auto">
            <a:xfrm>
              <a:off x="4389876" y="4585952"/>
              <a:ext cx="257056" cy="265247"/>
            </a:xfrm>
            <a:prstGeom prst="ellipse">
              <a:avLst/>
            </a:prstGeom>
            <a:solidFill>
              <a:srgbClr val="FFFF00"/>
            </a:solidFill>
            <a:ln w="9525">
              <a:solidFill>
                <a:schemeClr val="tx1"/>
              </a:solidFill>
              <a:round/>
              <a:headEnd/>
              <a:tailEnd/>
            </a:ln>
            <a:effectLst/>
          </p:spPr>
          <p:txBody>
            <a:bodyPr wrap="none" anchor="ctr"/>
            <a:lstStyle/>
            <a:p>
              <a:endParaRPr lang="zh-CN" altLang="en-US"/>
            </a:p>
          </p:txBody>
        </p:sp>
        <p:sp>
          <p:nvSpPr>
            <p:cNvPr id="65" name="Oval 18"/>
            <p:cNvSpPr>
              <a:spLocks noChangeArrowheads="1"/>
            </p:cNvSpPr>
            <p:nvPr/>
          </p:nvSpPr>
          <p:spPr bwMode="auto">
            <a:xfrm>
              <a:off x="3783563" y="4585952"/>
              <a:ext cx="257055" cy="265247"/>
            </a:xfrm>
            <a:prstGeom prst="ellipse">
              <a:avLst/>
            </a:prstGeom>
            <a:solidFill>
              <a:srgbClr val="0000FF"/>
            </a:solidFill>
            <a:ln w="9525">
              <a:solidFill>
                <a:schemeClr val="tx1"/>
              </a:solidFill>
              <a:round/>
              <a:headEnd/>
              <a:tailEnd/>
            </a:ln>
            <a:effectLst/>
          </p:spPr>
          <p:txBody>
            <a:bodyPr wrap="none" anchor="ctr"/>
            <a:lstStyle/>
            <a:p>
              <a:endParaRPr lang="zh-CN" altLang="en-US"/>
            </a:p>
          </p:txBody>
        </p:sp>
        <p:sp>
          <p:nvSpPr>
            <p:cNvPr id="66" name="Text Box 19"/>
            <p:cNvSpPr txBox="1">
              <a:spLocks noChangeArrowheads="1"/>
            </p:cNvSpPr>
            <p:nvPr/>
          </p:nvSpPr>
          <p:spPr bwMode="auto">
            <a:xfrm>
              <a:off x="4383830" y="4555931"/>
              <a:ext cx="304365" cy="32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dirty="0">
                  <a:latin typeface="Times New Roman" charset="0"/>
                </a:rPr>
                <a:t>E</a:t>
              </a:r>
            </a:p>
          </p:txBody>
        </p:sp>
        <p:cxnSp>
          <p:nvCxnSpPr>
            <p:cNvPr id="67" name="AutoShape 22"/>
            <p:cNvCxnSpPr>
              <a:cxnSpLocks noChangeShapeType="1"/>
              <a:stCxn id="58" idx="6"/>
              <a:endCxn id="65" idx="2"/>
            </p:cNvCxnSpPr>
            <p:nvPr/>
          </p:nvCxnSpPr>
          <p:spPr bwMode="auto">
            <a:xfrm>
              <a:off x="3393986" y="4718576"/>
              <a:ext cx="389577"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8" name="AutoShape 23"/>
            <p:cNvCxnSpPr>
              <a:cxnSpLocks noChangeShapeType="1"/>
              <a:stCxn id="65" idx="6"/>
              <a:endCxn id="64" idx="2"/>
            </p:cNvCxnSpPr>
            <p:nvPr/>
          </p:nvCxnSpPr>
          <p:spPr bwMode="auto">
            <a:xfrm>
              <a:off x="4040617" y="4718576"/>
              <a:ext cx="349258"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9" name="Oval 28"/>
            <p:cNvSpPr>
              <a:spLocks noChangeArrowheads="1"/>
            </p:cNvSpPr>
            <p:nvPr/>
          </p:nvSpPr>
          <p:spPr bwMode="auto">
            <a:xfrm>
              <a:off x="3775972" y="4071921"/>
              <a:ext cx="257056" cy="265247"/>
            </a:xfrm>
            <a:prstGeom prst="ellipse">
              <a:avLst/>
            </a:prstGeom>
            <a:solidFill>
              <a:srgbClr val="008000"/>
            </a:solidFill>
            <a:ln w="9525">
              <a:solidFill>
                <a:schemeClr val="tx1"/>
              </a:solidFill>
              <a:round/>
              <a:headEnd/>
              <a:tailEnd/>
            </a:ln>
            <a:effectLst/>
          </p:spPr>
          <p:txBody>
            <a:bodyPr wrap="none" anchor="ctr"/>
            <a:lstStyle/>
            <a:p>
              <a:endParaRPr lang="zh-CN" altLang="en-US"/>
            </a:p>
          </p:txBody>
        </p:sp>
        <p:sp>
          <p:nvSpPr>
            <p:cNvPr id="70" name="Text Box 29"/>
            <p:cNvSpPr txBox="1">
              <a:spLocks noChangeArrowheads="1"/>
            </p:cNvSpPr>
            <p:nvPr/>
          </p:nvSpPr>
          <p:spPr bwMode="auto">
            <a:xfrm>
              <a:off x="3771293" y="4525166"/>
              <a:ext cx="313286" cy="326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dirty="0">
                  <a:latin typeface="Times New Roman" charset="0"/>
                  <a:cs typeface="宋体" charset="0"/>
                </a:rPr>
                <a:t>B</a:t>
              </a:r>
              <a:endParaRPr lang="en-US" altLang="zh-CN" sz="1600" dirty="0">
                <a:latin typeface="Times New Roman" charset="0"/>
              </a:endParaRPr>
            </a:p>
          </p:txBody>
        </p:sp>
        <p:cxnSp>
          <p:nvCxnSpPr>
            <p:cNvPr id="71" name="AutoShape 30"/>
            <p:cNvCxnSpPr>
              <a:cxnSpLocks noChangeShapeType="1"/>
              <a:stCxn id="69" idx="4"/>
              <a:endCxn id="65" idx="0"/>
            </p:cNvCxnSpPr>
            <p:nvPr/>
          </p:nvCxnSpPr>
          <p:spPr bwMode="auto">
            <a:xfrm>
              <a:off x="3904500" y="4337167"/>
              <a:ext cx="7590" cy="24878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2" name="Text Box 16"/>
            <p:cNvSpPr txBox="1">
              <a:spLocks noChangeArrowheads="1"/>
            </p:cNvSpPr>
            <p:nvPr/>
          </p:nvSpPr>
          <p:spPr bwMode="auto">
            <a:xfrm>
              <a:off x="3764599" y="4039774"/>
              <a:ext cx="319980" cy="327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dirty="0" smtClean="0">
                  <a:latin typeface="Times New Roman" charset="0"/>
                </a:rPr>
                <a:t>C</a:t>
              </a:r>
              <a:endParaRPr lang="en-US" altLang="zh-CN" sz="1600" dirty="0">
                <a:latin typeface="Times New Roman" charset="0"/>
              </a:endParaRPr>
            </a:p>
          </p:txBody>
        </p:sp>
        <p:sp>
          <p:nvSpPr>
            <p:cNvPr id="73" name="Text Box 54"/>
            <p:cNvSpPr txBox="1">
              <a:spLocks noChangeArrowheads="1"/>
            </p:cNvSpPr>
            <p:nvPr/>
          </p:nvSpPr>
          <p:spPr bwMode="auto">
            <a:xfrm>
              <a:off x="1629413" y="2923559"/>
              <a:ext cx="508408" cy="44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2400" b="1" i="1" dirty="0">
                  <a:solidFill>
                    <a:srgbClr val="808000"/>
                  </a:solidFill>
                  <a:latin typeface="Times New Roman" charset="0"/>
                  <a:cs typeface="宋体" charset="0"/>
                </a:rPr>
                <a:t>g</a:t>
              </a:r>
              <a:r>
                <a:rPr lang="en-US" altLang="zh-CN" sz="2400" b="1" i="1" baseline="-25000" dirty="0">
                  <a:solidFill>
                    <a:srgbClr val="808000"/>
                  </a:solidFill>
                  <a:latin typeface="Times New Roman" charset="0"/>
                </a:rPr>
                <a:t>1</a:t>
              </a:r>
            </a:p>
          </p:txBody>
        </p:sp>
        <p:sp>
          <p:nvSpPr>
            <p:cNvPr id="74" name="Text Box 54"/>
            <p:cNvSpPr txBox="1">
              <a:spLocks noChangeArrowheads="1"/>
            </p:cNvSpPr>
            <p:nvPr/>
          </p:nvSpPr>
          <p:spPr bwMode="auto">
            <a:xfrm>
              <a:off x="3423468" y="4113019"/>
              <a:ext cx="516600" cy="44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2400" b="1" i="1" dirty="0" err="1" smtClean="0">
                  <a:solidFill>
                    <a:srgbClr val="808000"/>
                  </a:solidFill>
                  <a:latin typeface="Times New Roman" charset="0"/>
                  <a:cs typeface="宋体" charset="0"/>
                </a:rPr>
                <a:t>g</a:t>
              </a:r>
              <a:r>
                <a:rPr lang="en-US" altLang="zh-CN" sz="2400" b="1" i="1" baseline="-25000" dirty="0" err="1" smtClean="0">
                  <a:solidFill>
                    <a:srgbClr val="808000"/>
                  </a:solidFill>
                  <a:latin typeface="Times"/>
                  <a:cs typeface="Times"/>
                </a:rPr>
                <a:t>n</a:t>
              </a:r>
              <a:endParaRPr lang="en-US" altLang="zh-CN" sz="2400" b="1" i="1" baseline="-25000" dirty="0">
                <a:solidFill>
                  <a:srgbClr val="808000"/>
                </a:solidFill>
                <a:latin typeface="Times"/>
                <a:cs typeface="Times"/>
              </a:endParaRPr>
            </a:p>
          </p:txBody>
        </p:sp>
        <p:sp>
          <p:nvSpPr>
            <p:cNvPr id="75" name="文本框 310"/>
            <p:cNvSpPr txBox="1"/>
            <p:nvPr/>
          </p:nvSpPr>
          <p:spPr>
            <a:xfrm>
              <a:off x="3411985" y="3578514"/>
              <a:ext cx="453271" cy="313066"/>
            </a:xfrm>
            <a:prstGeom prst="rect">
              <a:avLst/>
            </a:prstGeom>
            <a:noFill/>
          </p:spPr>
          <p:txBody>
            <a:bodyPr vert="eaVert" wrap="none" rtlCol="0">
              <a:spAutoFit/>
            </a:bodyPr>
            <a:lstStyle/>
            <a:p>
              <a:r>
                <a:rPr kumimoji="1" lang="en-US" altLang="zh-CN" dirty="0" smtClean="0"/>
                <a:t>…</a:t>
              </a:r>
              <a:endParaRPr kumimoji="1" lang="zh-CN" altLang="en-US" dirty="0"/>
            </a:p>
          </p:txBody>
        </p:sp>
        <p:sp>
          <p:nvSpPr>
            <p:cNvPr id="76" name="Text Box 7"/>
            <p:cNvSpPr txBox="1">
              <a:spLocks noChangeArrowheads="1"/>
            </p:cNvSpPr>
            <p:nvPr/>
          </p:nvSpPr>
          <p:spPr bwMode="auto">
            <a:xfrm>
              <a:off x="683131" y="4523784"/>
              <a:ext cx="315676" cy="32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dirty="0" smtClean="0">
                  <a:latin typeface="Times New Roman" charset="0"/>
                </a:rPr>
                <a:t>B</a:t>
              </a:r>
              <a:endParaRPr lang="en-US" altLang="zh-CN" sz="1600" dirty="0">
                <a:latin typeface="Times New Roman" charset="0"/>
              </a:endParaRPr>
            </a:p>
          </p:txBody>
        </p:sp>
        <p:cxnSp>
          <p:nvCxnSpPr>
            <p:cNvPr id="77" name="直线连接符 312"/>
            <p:cNvCxnSpPr/>
            <p:nvPr/>
          </p:nvCxnSpPr>
          <p:spPr bwMode="auto">
            <a:xfrm flipV="1">
              <a:off x="7560877" y="2817035"/>
              <a:ext cx="5011" cy="1384555"/>
            </a:xfrm>
            <a:prstGeom prst="line">
              <a:avLst/>
            </a:prstGeom>
            <a:solidFill>
              <a:schemeClr val="accent1"/>
            </a:solidFill>
            <a:ln w="31750" cap="flat" cmpd="sng" algn="ctr">
              <a:solidFill>
                <a:schemeClr val="accent2"/>
              </a:solidFill>
              <a:prstDash val="solid"/>
              <a:round/>
              <a:headEnd type="none" w="med" len="med"/>
              <a:tailEnd type="triangle" w="lg"/>
            </a:ln>
            <a:effectLst>
              <a:outerShdw blurRad="50800" dist="38100" dir="2700000" algn="tl" rotWithShape="0">
                <a:srgbClr val="000000">
                  <a:alpha val="43000"/>
                </a:srgbClr>
              </a:outerShdw>
            </a:effectLst>
          </p:spPr>
        </p:cxnSp>
        <p:cxnSp>
          <p:nvCxnSpPr>
            <p:cNvPr id="78" name="直线连接符 313"/>
            <p:cNvCxnSpPr/>
            <p:nvPr/>
          </p:nvCxnSpPr>
          <p:spPr bwMode="auto">
            <a:xfrm flipH="1">
              <a:off x="6593325" y="4219554"/>
              <a:ext cx="972564" cy="590535"/>
            </a:xfrm>
            <a:prstGeom prst="line">
              <a:avLst/>
            </a:prstGeom>
            <a:solidFill>
              <a:schemeClr val="accent1"/>
            </a:solidFill>
            <a:ln w="31750" cap="flat" cmpd="sng" algn="ctr">
              <a:solidFill>
                <a:schemeClr val="accent2"/>
              </a:solidFill>
              <a:prstDash val="solid"/>
              <a:round/>
              <a:headEnd type="none" w="med" len="med"/>
              <a:tailEnd type="triangle" w="lg"/>
            </a:ln>
            <a:effectLst>
              <a:outerShdw blurRad="50800" dist="38100" dir="2700000" algn="tl" rotWithShape="0">
                <a:srgbClr val="000000">
                  <a:alpha val="43000"/>
                </a:srgbClr>
              </a:outerShdw>
            </a:effectLst>
          </p:spPr>
        </p:cxnSp>
        <p:cxnSp>
          <p:nvCxnSpPr>
            <p:cNvPr id="79" name="直线连接符 314"/>
            <p:cNvCxnSpPr/>
            <p:nvPr/>
          </p:nvCxnSpPr>
          <p:spPr bwMode="auto">
            <a:xfrm>
              <a:off x="7565889" y="4219554"/>
              <a:ext cx="1197001" cy="590535"/>
            </a:xfrm>
            <a:prstGeom prst="line">
              <a:avLst/>
            </a:prstGeom>
            <a:solidFill>
              <a:schemeClr val="accent1"/>
            </a:solidFill>
            <a:ln w="31750" cap="flat" cmpd="sng" algn="ctr">
              <a:solidFill>
                <a:schemeClr val="accent2"/>
              </a:solidFill>
              <a:prstDash val="solid"/>
              <a:round/>
              <a:headEnd type="none" w="med" len="med"/>
              <a:tailEnd type="triangle" w="lg"/>
            </a:ln>
            <a:effectLst>
              <a:outerShdw blurRad="50800" dist="38100" dir="2700000" algn="tl" rotWithShape="0">
                <a:srgbClr val="000000">
                  <a:alpha val="43000"/>
                </a:srgbClr>
              </a:outerShdw>
            </a:effectLst>
          </p:spPr>
        </p:cxnSp>
        <p:sp>
          <p:nvSpPr>
            <p:cNvPr id="80" name="椭圆 79"/>
            <p:cNvSpPr/>
            <p:nvPr/>
          </p:nvSpPr>
          <p:spPr bwMode="auto">
            <a:xfrm>
              <a:off x="7042201" y="4071921"/>
              <a:ext cx="149625" cy="147634"/>
            </a:xfrm>
            <a:prstGeom prst="ellipse">
              <a:avLst/>
            </a:prstGeom>
            <a:solidFill>
              <a:schemeClr val="accent2"/>
            </a:solid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ndara" pitchFamily="34" charset="0"/>
                <a:ea typeface="SimSun" pitchFamily="2" charset="-122"/>
              </a:endParaRPr>
            </a:p>
          </p:txBody>
        </p:sp>
        <p:sp>
          <p:nvSpPr>
            <p:cNvPr id="81" name="椭圆 80"/>
            <p:cNvSpPr/>
            <p:nvPr/>
          </p:nvSpPr>
          <p:spPr bwMode="auto">
            <a:xfrm>
              <a:off x="7266638" y="3702837"/>
              <a:ext cx="149625" cy="147634"/>
            </a:xfrm>
            <a:prstGeom prst="ellipse">
              <a:avLst/>
            </a:prstGeom>
            <a:solidFill>
              <a:schemeClr val="accent2"/>
            </a:solid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ndara" pitchFamily="34" charset="0"/>
                <a:ea typeface="SimSun" pitchFamily="2" charset="-122"/>
              </a:endParaRPr>
            </a:p>
          </p:txBody>
        </p:sp>
        <p:sp>
          <p:nvSpPr>
            <p:cNvPr id="82" name="椭圆 81"/>
            <p:cNvSpPr/>
            <p:nvPr/>
          </p:nvSpPr>
          <p:spPr bwMode="auto">
            <a:xfrm>
              <a:off x="7715514" y="3924287"/>
              <a:ext cx="149625" cy="147634"/>
            </a:xfrm>
            <a:prstGeom prst="ellipse">
              <a:avLst/>
            </a:prstGeom>
            <a:solidFill>
              <a:schemeClr val="accent2"/>
            </a:solid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ndara" pitchFamily="34" charset="0"/>
                <a:ea typeface="SimSun" pitchFamily="2" charset="-122"/>
              </a:endParaRPr>
            </a:p>
          </p:txBody>
        </p:sp>
        <p:sp>
          <p:nvSpPr>
            <p:cNvPr id="83" name="椭圆 82"/>
            <p:cNvSpPr/>
            <p:nvPr/>
          </p:nvSpPr>
          <p:spPr bwMode="auto">
            <a:xfrm>
              <a:off x="7640701" y="4441005"/>
              <a:ext cx="149625" cy="147634"/>
            </a:xfrm>
            <a:prstGeom prst="ellipse">
              <a:avLst/>
            </a:prstGeom>
            <a:solidFill>
              <a:schemeClr val="accent2"/>
            </a:solid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ndara" pitchFamily="34" charset="0"/>
                <a:ea typeface="SimSun" pitchFamily="2" charset="-122"/>
              </a:endParaRPr>
            </a:p>
          </p:txBody>
        </p:sp>
        <p:sp>
          <p:nvSpPr>
            <p:cNvPr id="84" name="椭圆 83"/>
            <p:cNvSpPr/>
            <p:nvPr/>
          </p:nvSpPr>
          <p:spPr bwMode="auto">
            <a:xfrm>
              <a:off x="7191830" y="4514822"/>
              <a:ext cx="149625" cy="147634"/>
            </a:xfrm>
            <a:prstGeom prst="ellipse">
              <a:avLst/>
            </a:prstGeom>
            <a:solidFill>
              <a:schemeClr val="accent2"/>
            </a:solid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ndara" pitchFamily="34" charset="0"/>
                <a:ea typeface="SimSun" pitchFamily="2" charset="-122"/>
              </a:endParaRPr>
            </a:p>
          </p:txBody>
        </p:sp>
        <p:sp>
          <p:nvSpPr>
            <p:cNvPr id="85" name="椭圆 84"/>
            <p:cNvSpPr/>
            <p:nvPr/>
          </p:nvSpPr>
          <p:spPr bwMode="auto">
            <a:xfrm>
              <a:off x="7865139" y="4662455"/>
              <a:ext cx="149625" cy="147634"/>
            </a:xfrm>
            <a:prstGeom prst="ellipse">
              <a:avLst/>
            </a:prstGeom>
            <a:solidFill>
              <a:schemeClr val="accent2"/>
            </a:solid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ndara" pitchFamily="34" charset="0"/>
                <a:ea typeface="SimSun" pitchFamily="2" charset="-122"/>
              </a:endParaRPr>
            </a:p>
          </p:txBody>
        </p:sp>
        <p:sp>
          <p:nvSpPr>
            <p:cNvPr id="86" name="椭圆 85"/>
            <p:cNvSpPr/>
            <p:nvPr/>
          </p:nvSpPr>
          <p:spPr bwMode="auto">
            <a:xfrm>
              <a:off x="8089577" y="4219558"/>
              <a:ext cx="149625" cy="147634"/>
            </a:xfrm>
            <a:prstGeom prst="ellipse">
              <a:avLst/>
            </a:prstGeom>
            <a:solidFill>
              <a:schemeClr val="accent2"/>
            </a:solid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ndara" pitchFamily="34" charset="0"/>
                <a:ea typeface="SimSun" pitchFamily="2" charset="-122"/>
              </a:endParaRPr>
            </a:p>
          </p:txBody>
        </p:sp>
        <p:sp>
          <p:nvSpPr>
            <p:cNvPr id="87" name="椭圆 86"/>
            <p:cNvSpPr/>
            <p:nvPr/>
          </p:nvSpPr>
          <p:spPr bwMode="auto">
            <a:xfrm>
              <a:off x="6742950" y="3924287"/>
              <a:ext cx="149625" cy="147634"/>
            </a:xfrm>
            <a:prstGeom prst="ellipse">
              <a:avLst/>
            </a:prstGeom>
            <a:solidFill>
              <a:schemeClr val="accent2"/>
            </a:solid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ndara" pitchFamily="34" charset="0"/>
                <a:ea typeface="SimSun" pitchFamily="2" charset="-122"/>
              </a:endParaRPr>
            </a:p>
          </p:txBody>
        </p:sp>
        <p:sp>
          <p:nvSpPr>
            <p:cNvPr id="88" name="椭圆 87"/>
            <p:cNvSpPr/>
            <p:nvPr/>
          </p:nvSpPr>
          <p:spPr bwMode="auto">
            <a:xfrm>
              <a:off x="7416264" y="4736272"/>
              <a:ext cx="149625" cy="147634"/>
            </a:xfrm>
            <a:prstGeom prst="ellipse">
              <a:avLst/>
            </a:prstGeom>
            <a:solidFill>
              <a:schemeClr val="accent2"/>
            </a:solid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ndara" pitchFamily="34" charset="0"/>
                <a:ea typeface="SimSun" pitchFamily="2" charset="-122"/>
              </a:endParaRPr>
            </a:p>
          </p:txBody>
        </p:sp>
        <p:sp>
          <p:nvSpPr>
            <p:cNvPr id="89" name="椭圆 88"/>
            <p:cNvSpPr/>
            <p:nvPr/>
          </p:nvSpPr>
          <p:spPr bwMode="auto">
            <a:xfrm>
              <a:off x="7790326" y="3481386"/>
              <a:ext cx="149625" cy="147634"/>
            </a:xfrm>
            <a:prstGeom prst="ellipse">
              <a:avLst/>
            </a:prstGeom>
            <a:solidFill>
              <a:schemeClr val="accent2"/>
            </a:solid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ndara" pitchFamily="34" charset="0"/>
                <a:ea typeface="SimSun" pitchFamily="2" charset="-122"/>
              </a:endParaRPr>
            </a:p>
          </p:txBody>
        </p:sp>
        <p:sp>
          <p:nvSpPr>
            <p:cNvPr id="90" name="椭圆 89"/>
            <p:cNvSpPr/>
            <p:nvPr/>
          </p:nvSpPr>
          <p:spPr bwMode="auto">
            <a:xfrm>
              <a:off x="7042201" y="3407569"/>
              <a:ext cx="149625" cy="147634"/>
            </a:xfrm>
            <a:prstGeom prst="ellipse">
              <a:avLst/>
            </a:prstGeom>
            <a:solidFill>
              <a:schemeClr val="accent2"/>
            </a:solid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ndara" pitchFamily="34" charset="0"/>
                <a:ea typeface="SimSun" pitchFamily="2" charset="-122"/>
              </a:endParaRPr>
            </a:p>
          </p:txBody>
        </p:sp>
        <p:sp>
          <p:nvSpPr>
            <p:cNvPr id="91" name="Text Box 54"/>
            <p:cNvSpPr txBox="1">
              <a:spLocks noChangeArrowheads="1"/>
            </p:cNvSpPr>
            <p:nvPr/>
          </p:nvSpPr>
          <p:spPr bwMode="auto">
            <a:xfrm>
              <a:off x="7880419" y="3255599"/>
              <a:ext cx="508408" cy="44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2400" b="1" i="1" dirty="0" smtClean="0">
                  <a:solidFill>
                    <a:schemeClr val="accent6"/>
                  </a:solidFill>
                  <a:latin typeface="Times New Roman" charset="0"/>
                </a:rPr>
                <a:t>o</a:t>
              </a:r>
              <a:r>
                <a:rPr lang="en-US" altLang="zh-CN" sz="2400" b="1" i="1" baseline="-25000" dirty="0" smtClean="0">
                  <a:solidFill>
                    <a:schemeClr val="accent6"/>
                  </a:solidFill>
                  <a:latin typeface="Times New Roman" charset="0"/>
                </a:rPr>
                <a:t>1</a:t>
              </a:r>
              <a:endParaRPr lang="en-US" altLang="zh-CN" sz="2400" b="1" i="1" baseline="-25000" dirty="0">
                <a:solidFill>
                  <a:schemeClr val="accent6"/>
                </a:solidFill>
                <a:latin typeface="Times New Roman" charset="0"/>
              </a:endParaRPr>
            </a:p>
          </p:txBody>
        </p:sp>
        <p:sp>
          <p:nvSpPr>
            <p:cNvPr id="92" name="Text Box 54"/>
            <p:cNvSpPr txBox="1">
              <a:spLocks noChangeArrowheads="1"/>
            </p:cNvSpPr>
            <p:nvPr/>
          </p:nvSpPr>
          <p:spPr bwMode="auto">
            <a:xfrm>
              <a:off x="7139637" y="3259936"/>
              <a:ext cx="501064" cy="44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2400" b="1" i="1" dirty="0" smtClean="0">
                  <a:solidFill>
                    <a:schemeClr val="accent6"/>
                  </a:solidFill>
                  <a:latin typeface="Times New Roman" charset="0"/>
                </a:rPr>
                <a:t>o</a:t>
              </a:r>
              <a:r>
                <a:rPr lang="zh-CN" altLang="zh-CN" sz="2400" b="1" i="1" baseline="-25000" dirty="0">
                  <a:solidFill>
                    <a:schemeClr val="accent6"/>
                  </a:solidFill>
                  <a:latin typeface="Times New Roman" charset="0"/>
                </a:rPr>
                <a:t>2</a:t>
              </a:r>
              <a:endParaRPr lang="en-US" altLang="zh-CN" sz="2400" b="1" i="1" baseline="-25000" dirty="0">
                <a:solidFill>
                  <a:schemeClr val="accent6"/>
                </a:solidFill>
                <a:latin typeface="Times New Roman" charset="0"/>
              </a:endParaRPr>
            </a:p>
          </p:txBody>
        </p:sp>
        <p:sp>
          <p:nvSpPr>
            <p:cNvPr id="93" name="Text Box 54"/>
            <p:cNvSpPr txBox="1">
              <a:spLocks noChangeArrowheads="1"/>
            </p:cNvSpPr>
            <p:nvPr/>
          </p:nvSpPr>
          <p:spPr bwMode="auto">
            <a:xfrm>
              <a:off x="7513700" y="3850470"/>
              <a:ext cx="501064" cy="44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2400" b="1" i="1" dirty="0" smtClean="0">
                  <a:solidFill>
                    <a:schemeClr val="accent6"/>
                  </a:solidFill>
                  <a:latin typeface="Times New Roman" charset="0"/>
                </a:rPr>
                <a:t>o</a:t>
              </a:r>
              <a:r>
                <a:rPr lang="zh-CN" altLang="zh-CN" sz="2400" b="1" i="1" baseline="-25000" dirty="0">
                  <a:solidFill>
                    <a:schemeClr val="accent6"/>
                  </a:solidFill>
                  <a:latin typeface="Times New Roman" charset="0"/>
                </a:rPr>
                <a:t>3</a:t>
              </a:r>
              <a:endParaRPr lang="en-US" altLang="zh-CN" sz="2400" b="1" i="1" baseline="-25000" dirty="0">
                <a:solidFill>
                  <a:schemeClr val="accent6"/>
                </a:solidFill>
                <a:latin typeface="Times New Roman" charset="0"/>
              </a:endParaRPr>
            </a:p>
          </p:txBody>
        </p:sp>
        <p:sp>
          <p:nvSpPr>
            <p:cNvPr id="94" name="Text Box 54"/>
            <p:cNvSpPr txBox="1">
              <a:spLocks noChangeArrowheads="1"/>
            </p:cNvSpPr>
            <p:nvPr/>
          </p:nvSpPr>
          <p:spPr bwMode="auto">
            <a:xfrm>
              <a:off x="6896543" y="4362851"/>
              <a:ext cx="519721" cy="44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2400" b="1" i="1" dirty="0" smtClean="0">
                  <a:solidFill>
                    <a:schemeClr val="accent6"/>
                  </a:solidFill>
                  <a:latin typeface="Times New Roman" charset="0"/>
                </a:rPr>
                <a:t>o</a:t>
              </a:r>
              <a:r>
                <a:rPr lang="en-US" altLang="zh-CN" sz="2400" b="1" i="1" baseline="-25000" dirty="0">
                  <a:solidFill>
                    <a:schemeClr val="accent6"/>
                  </a:solidFill>
                  <a:latin typeface="Times New Roman" charset="0"/>
                </a:rPr>
                <a:t>n</a:t>
              </a:r>
            </a:p>
          </p:txBody>
        </p:sp>
        <p:sp>
          <p:nvSpPr>
            <p:cNvPr id="95" name="立方体 94"/>
            <p:cNvSpPr/>
            <p:nvPr/>
          </p:nvSpPr>
          <p:spPr bwMode="auto">
            <a:xfrm>
              <a:off x="5321511" y="3496129"/>
              <a:ext cx="972564" cy="797243"/>
            </a:xfrm>
            <a:prstGeom prst="cube">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endParaRPr lang="zh-CN" altLang="en-US"/>
            </a:p>
          </p:txBody>
        </p:sp>
        <p:sp>
          <p:nvSpPr>
            <p:cNvPr id="96" name="右箭头 95"/>
            <p:cNvSpPr/>
            <p:nvPr/>
          </p:nvSpPr>
          <p:spPr bwMode="auto">
            <a:xfrm>
              <a:off x="4872636" y="3924287"/>
              <a:ext cx="440663" cy="147634"/>
            </a:xfrm>
            <a:prstGeom prst="rightArrow">
              <a:avLst>
                <a:gd name="adj1" fmla="val 62804"/>
                <a:gd name="adj2" fmla="val 50000"/>
              </a:avLst>
            </a:prstGeom>
            <a:solidFill>
              <a:srgbClr val="0000FF"/>
            </a:solidFill>
            <a:ln w="9525" cap="flat" cmpd="sng" algn="ctr">
              <a:solidFill>
                <a:schemeClr val="tx1"/>
              </a:solidFill>
              <a:prstDash val="solid"/>
              <a:round/>
              <a:headEnd type="none" w="med" len="med"/>
              <a:tailEnd type="none" w="med" len="med"/>
            </a:ln>
            <a:effectLst/>
          </p:spPr>
          <p:txBody>
            <a:bodyPr/>
            <a:lstStyle/>
            <a:p>
              <a:endParaRPr lang="zh-CN" altLang="en-US"/>
            </a:p>
          </p:txBody>
        </p:sp>
        <p:sp>
          <p:nvSpPr>
            <p:cNvPr id="97" name="矩形 96"/>
            <p:cNvSpPr/>
            <p:nvPr/>
          </p:nvSpPr>
          <p:spPr>
            <a:xfrm>
              <a:off x="5471136" y="3407569"/>
              <a:ext cx="474673" cy="1073371"/>
            </a:xfrm>
            <a:prstGeom prst="rect">
              <a:avLst/>
            </a:prstGeom>
            <a:noFill/>
          </p:spPr>
          <p:txBody>
            <a:bodyPr wrap="none" lIns="91440" tIns="45720" rIns="91440" bIns="45720">
              <a:spAutoFit/>
            </a:bodyPr>
            <a:lstStyle/>
            <a:p>
              <a:pPr algn="ctr"/>
              <a:r>
                <a:rPr lang="en-US" altLang="zh-CN" sz="66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endParaRPr lang="zh-CN" altLang="en-US" sz="66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98" name="右箭头 97"/>
            <p:cNvSpPr/>
            <p:nvPr/>
          </p:nvSpPr>
          <p:spPr bwMode="auto">
            <a:xfrm>
              <a:off x="6144450" y="3915035"/>
              <a:ext cx="448875" cy="156885"/>
            </a:xfrm>
            <a:prstGeom prst="rightArrow">
              <a:avLst>
                <a:gd name="adj1" fmla="val 62804"/>
                <a:gd name="adj2" fmla="val 50000"/>
              </a:avLst>
            </a:prstGeom>
            <a:solidFill>
              <a:srgbClr val="008000"/>
            </a:solidFill>
            <a:ln w="9525" cap="flat" cmpd="sng" algn="ctr">
              <a:solidFill>
                <a:schemeClr val="tx1"/>
              </a:solidFill>
              <a:prstDash val="solid"/>
              <a:round/>
              <a:headEnd type="none" w="med" len="med"/>
              <a:tailEnd type="none" w="med" len="med"/>
            </a:ln>
            <a:effectLst/>
          </p:spPr>
          <p:txBody>
            <a:bodyPr/>
            <a:lstStyle/>
            <a:p>
              <a:endParaRPr lang="zh-CN" alt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Approximate</a:t>
            </a:r>
            <a:r>
              <a:rPr lang="zh-CN" altLang="en-US" dirty="0"/>
              <a:t> </a:t>
            </a:r>
            <a:r>
              <a:rPr lang="en-US" altLang="zh-CN" dirty="0"/>
              <a:t>graph</a:t>
            </a:r>
            <a:r>
              <a:rPr lang="zh-CN" altLang="en-US" dirty="0"/>
              <a:t> </a:t>
            </a:r>
            <a:r>
              <a:rPr lang="en-US" altLang="zh-CN" dirty="0"/>
              <a:t>similarity search</a:t>
            </a:r>
            <a:br>
              <a:rPr lang="en-US" altLang="zh-CN" dirty="0"/>
            </a:br>
            <a:r>
              <a:rPr lang="en-US" altLang="zh-CN" sz="2200" dirty="0">
                <a:latin typeface="Candara"/>
                <a:ea typeface="宋体" charset="0"/>
                <a:cs typeface="Candara"/>
              </a:rPr>
              <a:t>Zhu</a:t>
            </a:r>
            <a:r>
              <a:rPr lang="zh-CN" altLang="en-US" sz="2200" dirty="0">
                <a:latin typeface="Candara"/>
                <a:ea typeface="宋体" charset="0"/>
                <a:cs typeface="Candara"/>
              </a:rPr>
              <a:t> </a:t>
            </a:r>
            <a:r>
              <a:rPr lang="en-US" altLang="zh-CN" sz="2200" dirty="0">
                <a:latin typeface="Candara"/>
                <a:ea typeface="宋体" charset="0"/>
                <a:cs typeface="Candara"/>
              </a:rPr>
              <a:t>et</a:t>
            </a:r>
            <a:r>
              <a:rPr lang="zh-CN" altLang="en-US" sz="2200" dirty="0">
                <a:latin typeface="Candara"/>
                <a:ea typeface="宋体" charset="0"/>
                <a:cs typeface="Candara"/>
              </a:rPr>
              <a:t> </a:t>
            </a:r>
            <a:r>
              <a:rPr lang="en-US" altLang="zh-CN" sz="2200" dirty="0">
                <a:latin typeface="Candara"/>
                <a:ea typeface="宋体" charset="0"/>
                <a:cs typeface="Candara"/>
              </a:rPr>
              <a:t>al.</a:t>
            </a:r>
            <a:r>
              <a:rPr lang="zh-CN" altLang="en-US" sz="2200" dirty="0">
                <a:latin typeface="Candara"/>
                <a:ea typeface="宋体" charset="0"/>
                <a:cs typeface="Candara"/>
              </a:rPr>
              <a:t> </a:t>
            </a:r>
            <a:r>
              <a:rPr lang="en-US" altLang="zh-CN" sz="2200" dirty="0">
                <a:latin typeface="Candara"/>
                <a:ea typeface="宋体" charset="0"/>
                <a:cs typeface="Candara"/>
              </a:rPr>
              <a:t>VLDB’14</a:t>
            </a:r>
            <a:endParaRPr lang="zh-CN" altLang="en-US" dirty="0"/>
          </a:p>
        </p:txBody>
      </p:sp>
      <p:sp>
        <p:nvSpPr>
          <p:cNvPr id="3" name="内容占位符 2"/>
          <p:cNvSpPr>
            <a:spLocks noGrp="1"/>
          </p:cNvSpPr>
          <p:nvPr>
            <p:ph idx="1"/>
          </p:nvPr>
        </p:nvSpPr>
        <p:spPr>
          <a:xfrm>
            <a:off x="457200" y="1600200"/>
            <a:ext cx="8686800" cy="4525963"/>
          </a:xfrm>
        </p:spPr>
        <p:txBody>
          <a:bodyPr>
            <a:normAutofit/>
          </a:bodyPr>
          <a:lstStyle/>
          <a:p>
            <a:r>
              <a:rPr lang="en-US" altLang="zh-CN" dirty="0" smtClean="0">
                <a:solidFill>
                  <a:srgbClr val="0000FF"/>
                </a:solidFill>
              </a:rPr>
              <a:t>DS-preserved mapping</a:t>
            </a:r>
          </a:p>
          <a:p>
            <a:pPr lvl="1"/>
            <a:r>
              <a:rPr lang="en-US" altLang="zh-CN" dirty="0" smtClean="0"/>
              <a:t> </a:t>
            </a:r>
            <a:r>
              <a:rPr lang="en-US" altLang="zh-CN" dirty="0" smtClean="0">
                <a:solidFill>
                  <a:srgbClr val="FF0000"/>
                </a:solidFill>
              </a:rPr>
              <a:t>distance-preserving</a:t>
            </a:r>
            <a:r>
              <a:rPr lang="zh-CN" altLang="en-US" dirty="0" smtClean="0">
                <a:latin typeface="华文新魏" charset="0"/>
                <a:ea typeface="华文新魏" charset="0"/>
              </a:rPr>
              <a:t>: </a:t>
            </a:r>
            <a:r>
              <a:rPr lang="en-US" altLang="zh-CN" dirty="0" smtClean="0"/>
              <a:t>The</a:t>
            </a:r>
            <a:r>
              <a:rPr lang="zh-CN" altLang="en-US" dirty="0" smtClean="0"/>
              <a:t> </a:t>
            </a:r>
            <a:r>
              <a:rPr lang="en-US" altLang="zh-CN" dirty="0" smtClean="0"/>
              <a:t>graph dissimilarity</a:t>
            </a:r>
            <a:r>
              <a:rPr lang="zh-CN" altLang="en-US" dirty="0" smtClean="0"/>
              <a:t> </a:t>
            </a:r>
            <a:r>
              <a:rPr lang="en-US" altLang="zh-CN" dirty="0" smtClean="0"/>
              <a:t>of</a:t>
            </a:r>
            <a:r>
              <a:rPr lang="zh-CN" altLang="en-US" dirty="0" smtClean="0"/>
              <a:t> </a:t>
            </a:r>
            <a:r>
              <a:rPr lang="en-US" altLang="zh-CN" dirty="0" smtClean="0"/>
              <a:t>any two graphs in </a:t>
            </a:r>
            <a:r>
              <a:rPr lang="en-US" altLang="zh-CN" i="1" dirty="0" smtClean="0"/>
              <a:t>D</a:t>
            </a:r>
            <a:r>
              <a:rPr lang="en-US" altLang="zh-CN" i="1" baseline="-25000" dirty="0" smtClean="0"/>
              <a:t>G</a:t>
            </a:r>
            <a:r>
              <a:rPr lang="zh-CN" altLang="zh-CN" dirty="0" smtClean="0"/>
              <a:t> </a:t>
            </a:r>
            <a:r>
              <a:rPr lang="en-US" altLang="zh-CN" dirty="0" smtClean="0"/>
              <a:t>can</a:t>
            </a:r>
            <a:r>
              <a:rPr lang="zh-CN" altLang="en-US" dirty="0" smtClean="0"/>
              <a:t> </a:t>
            </a:r>
            <a:r>
              <a:rPr lang="en-US" altLang="zh-CN" dirty="0" smtClean="0"/>
              <a:t>be</a:t>
            </a:r>
            <a:r>
              <a:rPr lang="zh-CN" altLang="zh-CN" dirty="0" smtClean="0"/>
              <a:t> </a:t>
            </a:r>
            <a:r>
              <a:rPr lang="en-US" altLang="zh-CN" dirty="0" smtClean="0"/>
              <a:t>approximated</a:t>
            </a:r>
            <a:r>
              <a:rPr lang="zh-CN" altLang="en-US" dirty="0" smtClean="0"/>
              <a:t> </a:t>
            </a:r>
            <a:r>
              <a:rPr lang="en-US" altLang="zh-CN" dirty="0" smtClean="0"/>
              <a:t>by</a:t>
            </a:r>
            <a:r>
              <a:rPr lang="zh-CN" altLang="en-US" dirty="0" smtClean="0"/>
              <a:t> </a:t>
            </a:r>
            <a:r>
              <a:rPr lang="en-US" altLang="zh-CN" dirty="0" smtClean="0"/>
              <a:t>the distance between </a:t>
            </a:r>
            <a:r>
              <a:rPr lang="zh-CN" altLang="en-US" dirty="0" smtClean="0"/>
              <a:t> </a:t>
            </a:r>
            <a:r>
              <a:rPr lang="en-US" altLang="zh-CN" dirty="0" smtClean="0"/>
              <a:t>its</a:t>
            </a:r>
            <a:r>
              <a:rPr lang="zh-CN" altLang="en-US" dirty="0" smtClean="0"/>
              <a:t> </a:t>
            </a:r>
            <a:r>
              <a:rPr lang="en-US" altLang="zh-CN" dirty="0" smtClean="0"/>
              <a:t>mapped</a:t>
            </a:r>
            <a:r>
              <a:rPr lang="zh-CN" altLang="en-US" dirty="0" smtClean="0"/>
              <a:t> </a:t>
            </a:r>
            <a:r>
              <a:rPr lang="en-US" altLang="zh-CN" dirty="0" smtClean="0"/>
              <a:t>two</a:t>
            </a:r>
            <a:r>
              <a:rPr lang="zh-CN" altLang="en-US" dirty="0" smtClean="0"/>
              <a:t> </a:t>
            </a:r>
            <a:r>
              <a:rPr lang="en-US" altLang="zh-CN" dirty="0" smtClean="0"/>
              <a:t>objects in</a:t>
            </a:r>
            <a:r>
              <a:rPr lang="zh-CN" altLang="en-US" dirty="0" smtClean="0"/>
              <a:t> </a:t>
            </a:r>
            <a:r>
              <a:rPr lang="en-US" altLang="zh-CN" dirty="0" smtClean="0"/>
              <a:t>the multidimensional</a:t>
            </a:r>
            <a:r>
              <a:rPr lang="zh-CN" altLang="en-US" dirty="0" smtClean="0"/>
              <a:t> </a:t>
            </a:r>
            <a:r>
              <a:rPr lang="en-US" altLang="zh-CN" dirty="0" smtClean="0"/>
              <a:t>space</a:t>
            </a:r>
            <a:r>
              <a:rPr lang="zh-CN" altLang="zh-CN" dirty="0" smtClean="0"/>
              <a:t> </a:t>
            </a:r>
            <a:r>
              <a:rPr lang="en-US" altLang="zh-CN" i="1" dirty="0" smtClean="0"/>
              <a:t>M</a:t>
            </a:r>
            <a:r>
              <a:rPr lang="en-US" altLang="zh-CN" i="1" baseline="-25000" dirty="0" smtClean="0"/>
              <a:t>G</a:t>
            </a:r>
            <a:r>
              <a:rPr lang="en-US" altLang="zh-CN" dirty="0" smtClean="0"/>
              <a:t>.</a:t>
            </a:r>
            <a:endParaRPr lang="en-US" altLang="zh-CN" i="1" dirty="0" smtClean="0"/>
          </a:p>
          <a:p>
            <a:pPr lvl="1"/>
            <a:r>
              <a:rPr lang="en-US" altLang="zh-CN" dirty="0" smtClean="0">
                <a:solidFill>
                  <a:srgbClr val="FF0000"/>
                </a:solidFill>
                <a:latin typeface="华文新魏" charset="0"/>
                <a:ea typeface="华文新魏" charset="0"/>
              </a:rPr>
              <a:t>structure-preserving</a:t>
            </a:r>
            <a:r>
              <a:rPr lang="zh-CN" altLang="en-US" dirty="0" smtClean="0">
                <a:latin typeface="华文新魏" charset="0"/>
                <a:ea typeface="华文新魏" charset="0"/>
              </a:rPr>
              <a:t>: </a:t>
            </a:r>
            <a:r>
              <a:rPr lang="en-US" altLang="zh-CN" dirty="0" smtClean="0"/>
              <a:t>For a given unseen query graph</a:t>
            </a:r>
            <a:r>
              <a:rPr lang="zh-CN" altLang="en-US" dirty="0" smtClean="0"/>
              <a:t> </a:t>
            </a:r>
            <a:r>
              <a:rPr lang="en-US" altLang="zh-CN" i="1" dirty="0" smtClean="0"/>
              <a:t>q</a:t>
            </a:r>
            <a:r>
              <a:rPr lang="en-US" altLang="zh-CN" dirty="0" smtClean="0"/>
              <a:t>, the graph</a:t>
            </a:r>
            <a:r>
              <a:rPr lang="zh-CN" altLang="en-US" dirty="0" smtClean="0"/>
              <a:t> </a:t>
            </a:r>
            <a:r>
              <a:rPr lang="en-US" altLang="zh-CN" dirty="0" smtClean="0"/>
              <a:t>dissimilarity between</a:t>
            </a:r>
            <a:r>
              <a:rPr lang="en-US" altLang="zh-CN" i="1" dirty="0" smtClean="0"/>
              <a:t> q </a:t>
            </a:r>
            <a:r>
              <a:rPr lang="en-US" altLang="zh-CN" dirty="0" smtClean="0"/>
              <a:t>and any graph in </a:t>
            </a:r>
            <a:r>
              <a:rPr lang="en-US" altLang="zh-CN" i="1" dirty="0" smtClean="0"/>
              <a:t>D</a:t>
            </a:r>
            <a:r>
              <a:rPr lang="en-US" altLang="zh-CN" i="1" baseline="-25000" dirty="0" smtClean="0"/>
              <a:t>G</a:t>
            </a:r>
            <a:r>
              <a:rPr lang="zh-CN" altLang="en-US" dirty="0" smtClean="0"/>
              <a:t> </a:t>
            </a:r>
            <a:r>
              <a:rPr lang="en-US" altLang="zh-CN" dirty="0" smtClean="0"/>
              <a:t>can</a:t>
            </a:r>
            <a:r>
              <a:rPr lang="zh-CN" altLang="en-US" dirty="0" smtClean="0"/>
              <a:t> </a:t>
            </a:r>
            <a:r>
              <a:rPr lang="en-US" altLang="zh-CN" dirty="0" smtClean="0"/>
              <a:t>also</a:t>
            </a:r>
            <a:r>
              <a:rPr lang="zh-CN" altLang="en-US" dirty="0" smtClean="0"/>
              <a:t> </a:t>
            </a:r>
            <a:r>
              <a:rPr lang="en-US" altLang="zh-CN" dirty="0" smtClean="0"/>
              <a:t>be</a:t>
            </a:r>
            <a:r>
              <a:rPr lang="zh-CN" altLang="en-US" dirty="0" smtClean="0"/>
              <a:t> </a:t>
            </a:r>
            <a:r>
              <a:rPr lang="en-US" altLang="zh-CN" dirty="0" smtClean="0"/>
              <a:t>approximated</a:t>
            </a:r>
            <a:r>
              <a:rPr lang="zh-CN" altLang="en-US" dirty="0" smtClean="0"/>
              <a:t> </a:t>
            </a:r>
            <a:r>
              <a:rPr lang="en-US" altLang="zh-CN" dirty="0" smtClean="0"/>
              <a:t>by</a:t>
            </a:r>
            <a:r>
              <a:rPr lang="zh-CN" altLang="en-US" dirty="0" smtClean="0"/>
              <a:t> </a:t>
            </a:r>
            <a:r>
              <a:rPr lang="en-US" altLang="zh-CN" dirty="0" smtClean="0"/>
              <a:t>the</a:t>
            </a:r>
            <a:r>
              <a:rPr lang="zh-CN" altLang="en-US" dirty="0" smtClean="0"/>
              <a:t> </a:t>
            </a:r>
            <a:r>
              <a:rPr lang="en-US" altLang="zh-CN" dirty="0" smtClean="0"/>
              <a:t>mapped</a:t>
            </a:r>
            <a:r>
              <a:rPr lang="zh-CN" altLang="en-US" dirty="0" smtClean="0"/>
              <a:t> </a:t>
            </a:r>
            <a:r>
              <a:rPr lang="en-US" altLang="zh-CN" dirty="0" smtClean="0"/>
              <a:t>two</a:t>
            </a:r>
            <a:r>
              <a:rPr lang="zh-CN" altLang="en-US" dirty="0" smtClean="0"/>
              <a:t> </a:t>
            </a:r>
            <a:r>
              <a:rPr lang="en-US" altLang="zh-CN" dirty="0" smtClean="0"/>
              <a:t>objects in </a:t>
            </a:r>
            <a:r>
              <a:rPr lang="en-US" altLang="zh-CN" i="1" dirty="0" smtClean="0"/>
              <a:t>M</a:t>
            </a:r>
            <a:r>
              <a:rPr lang="en-US" altLang="zh-CN" i="1" baseline="-25000" dirty="0" smtClean="0"/>
              <a:t>G</a:t>
            </a:r>
            <a:r>
              <a:rPr lang="en-US" altLang="zh-CN" dirty="0" smtClean="0"/>
              <a:t>.</a:t>
            </a:r>
            <a:endParaRPr lang="en-US" altLang="zh-CN" i="1" dirty="0" smtClean="0">
              <a:latin typeface="华文新魏" charset="0"/>
              <a:ea typeface="华文新魏" charset="0"/>
            </a:endParaRPr>
          </a:p>
          <a:p>
            <a:pPr>
              <a:buNone/>
            </a:pPr>
            <a:endParaRPr lang="en-US" altLang="zh-CN" dirty="0" smtClean="0"/>
          </a:p>
          <a:p>
            <a:endParaRPr lang="zh-CN" altLang="en-US" dirty="0"/>
          </a:p>
        </p:txBody>
      </p:sp>
      <p:sp>
        <p:nvSpPr>
          <p:cNvPr id="99" name="立方体 98"/>
          <p:cNvSpPr/>
          <p:nvPr/>
        </p:nvSpPr>
        <p:spPr bwMode="auto">
          <a:xfrm>
            <a:off x="3728717" y="4797152"/>
            <a:ext cx="2438335" cy="1461600"/>
          </a:xfrm>
          <a:prstGeom prst="cube">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endParaRPr lang="zh-CN" altLang="en-US"/>
          </a:p>
        </p:txBody>
      </p:sp>
      <p:grpSp>
        <p:nvGrpSpPr>
          <p:cNvPr id="101" name="组 1"/>
          <p:cNvGrpSpPr/>
          <p:nvPr/>
        </p:nvGrpSpPr>
        <p:grpSpPr>
          <a:xfrm>
            <a:off x="3883884" y="5168743"/>
            <a:ext cx="1710864" cy="1076171"/>
            <a:chOff x="3962416" y="5476947"/>
            <a:chExt cx="1710864" cy="1076171"/>
          </a:xfrm>
        </p:grpSpPr>
        <p:sp>
          <p:nvSpPr>
            <p:cNvPr id="102" name="Oval 6"/>
            <p:cNvSpPr>
              <a:spLocks noChangeArrowheads="1"/>
            </p:cNvSpPr>
            <p:nvPr/>
          </p:nvSpPr>
          <p:spPr bwMode="auto">
            <a:xfrm>
              <a:off x="3962416" y="5773849"/>
              <a:ext cx="147495" cy="162571"/>
            </a:xfrm>
            <a:prstGeom prst="ellipse">
              <a:avLst/>
            </a:prstGeom>
            <a:solidFill>
              <a:srgbClr val="0000FF"/>
            </a:solidFill>
            <a:ln w="9525">
              <a:solidFill>
                <a:schemeClr val="tx1"/>
              </a:solidFill>
              <a:round/>
              <a:headEnd/>
              <a:tailEnd/>
            </a:ln>
            <a:effectLst/>
          </p:spPr>
          <p:txBody>
            <a:bodyPr wrap="none" anchor="ctr"/>
            <a:lstStyle/>
            <a:p>
              <a:endParaRPr lang="zh-CN" altLang="en-US"/>
            </a:p>
          </p:txBody>
        </p:sp>
        <p:sp>
          <p:nvSpPr>
            <p:cNvPr id="103" name="Oval 9"/>
            <p:cNvSpPr>
              <a:spLocks noChangeArrowheads="1"/>
            </p:cNvSpPr>
            <p:nvPr/>
          </p:nvSpPr>
          <p:spPr bwMode="auto">
            <a:xfrm>
              <a:off x="4295913" y="5769112"/>
              <a:ext cx="147495" cy="162571"/>
            </a:xfrm>
            <a:prstGeom prst="ellipse">
              <a:avLst/>
            </a:prstGeom>
            <a:solidFill>
              <a:srgbClr val="008000"/>
            </a:solidFill>
            <a:ln w="9525">
              <a:solidFill>
                <a:schemeClr val="tx1"/>
              </a:solidFill>
              <a:round/>
              <a:headEnd/>
              <a:tailEnd/>
            </a:ln>
            <a:effectLst/>
          </p:spPr>
          <p:txBody>
            <a:bodyPr wrap="none" anchor="ctr"/>
            <a:lstStyle/>
            <a:p>
              <a:endParaRPr lang="zh-CN" altLang="en-US"/>
            </a:p>
          </p:txBody>
        </p:sp>
        <p:cxnSp>
          <p:nvCxnSpPr>
            <p:cNvPr id="104" name="AutoShape 20"/>
            <p:cNvCxnSpPr>
              <a:cxnSpLocks noChangeShapeType="1"/>
              <a:stCxn id="102" idx="6"/>
              <a:endCxn id="103" idx="2"/>
            </p:cNvCxnSpPr>
            <p:nvPr/>
          </p:nvCxnSpPr>
          <p:spPr bwMode="auto">
            <a:xfrm flipV="1">
              <a:off x="4109911" y="5850398"/>
              <a:ext cx="186002" cy="4737"/>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5" name="Oval 25"/>
            <p:cNvSpPr>
              <a:spLocks noChangeArrowheads="1"/>
            </p:cNvSpPr>
            <p:nvPr/>
          </p:nvSpPr>
          <p:spPr bwMode="auto">
            <a:xfrm>
              <a:off x="4123128" y="5476947"/>
              <a:ext cx="146868" cy="162571"/>
            </a:xfrm>
            <a:prstGeom prst="ellipse">
              <a:avLst/>
            </a:prstGeom>
            <a:solidFill>
              <a:srgbClr val="FF0000"/>
            </a:solidFill>
            <a:ln w="9525">
              <a:solidFill>
                <a:schemeClr val="tx1"/>
              </a:solidFill>
              <a:round/>
              <a:headEnd/>
              <a:tailEnd/>
            </a:ln>
            <a:effectLst/>
          </p:spPr>
          <p:txBody>
            <a:bodyPr wrap="none" anchor="ctr"/>
            <a:lstStyle/>
            <a:p>
              <a:endParaRPr lang="zh-CN" altLang="en-US"/>
            </a:p>
          </p:txBody>
        </p:sp>
        <p:cxnSp>
          <p:nvCxnSpPr>
            <p:cNvPr id="106" name="AutoShape 31"/>
            <p:cNvCxnSpPr>
              <a:cxnSpLocks noChangeShapeType="1"/>
              <a:stCxn id="105" idx="5"/>
            </p:cNvCxnSpPr>
            <p:nvPr/>
          </p:nvCxnSpPr>
          <p:spPr bwMode="auto">
            <a:xfrm>
              <a:off x="4248487" y="5615709"/>
              <a:ext cx="121173" cy="15340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7" name="AutoShape 32"/>
            <p:cNvCxnSpPr>
              <a:cxnSpLocks noChangeShapeType="1"/>
              <a:stCxn id="105" idx="3"/>
            </p:cNvCxnSpPr>
            <p:nvPr/>
          </p:nvCxnSpPr>
          <p:spPr bwMode="auto">
            <a:xfrm flipH="1">
              <a:off x="4036164" y="5615709"/>
              <a:ext cx="108473" cy="15814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8" name="Oval 18"/>
            <p:cNvSpPr>
              <a:spLocks noChangeArrowheads="1"/>
            </p:cNvSpPr>
            <p:nvPr/>
          </p:nvSpPr>
          <p:spPr bwMode="auto">
            <a:xfrm>
              <a:off x="4119167" y="6390547"/>
              <a:ext cx="147495" cy="162571"/>
            </a:xfrm>
            <a:prstGeom prst="ellipse">
              <a:avLst/>
            </a:prstGeom>
            <a:solidFill>
              <a:srgbClr val="FF6600"/>
            </a:solidFill>
            <a:ln w="9525">
              <a:solidFill>
                <a:schemeClr val="tx1"/>
              </a:solidFill>
              <a:round/>
              <a:headEnd/>
              <a:tailEnd/>
            </a:ln>
            <a:effectLst/>
          </p:spPr>
          <p:txBody>
            <a:bodyPr wrap="none" anchor="ctr"/>
            <a:lstStyle/>
            <a:p>
              <a:endParaRPr lang="zh-CN" altLang="en-US"/>
            </a:p>
          </p:txBody>
        </p:sp>
        <p:sp>
          <p:nvSpPr>
            <p:cNvPr id="109" name="Oval 28"/>
            <p:cNvSpPr>
              <a:spLocks noChangeArrowheads="1"/>
            </p:cNvSpPr>
            <p:nvPr/>
          </p:nvSpPr>
          <p:spPr bwMode="auto">
            <a:xfrm>
              <a:off x="4114812" y="6088816"/>
              <a:ext cx="147495" cy="162571"/>
            </a:xfrm>
            <a:prstGeom prst="ellipse">
              <a:avLst/>
            </a:prstGeom>
            <a:solidFill>
              <a:srgbClr val="CCFFCC"/>
            </a:solidFill>
            <a:ln w="9525">
              <a:solidFill>
                <a:schemeClr val="tx1"/>
              </a:solidFill>
              <a:round/>
              <a:headEnd/>
              <a:tailEnd/>
            </a:ln>
            <a:effectLst/>
          </p:spPr>
          <p:txBody>
            <a:bodyPr wrap="none" anchor="ctr"/>
            <a:lstStyle/>
            <a:p>
              <a:endParaRPr lang="zh-CN" altLang="en-US"/>
            </a:p>
          </p:txBody>
        </p:sp>
        <p:cxnSp>
          <p:nvCxnSpPr>
            <p:cNvPr id="110" name="AutoShape 30"/>
            <p:cNvCxnSpPr>
              <a:cxnSpLocks noChangeShapeType="1"/>
            </p:cNvCxnSpPr>
            <p:nvPr/>
          </p:nvCxnSpPr>
          <p:spPr bwMode="auto">
            <a:xfrm flipH="1">
              <a:off x="4187922" y="6264521"/>
              <a:ext cx="637" cy="13408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1" name="Oval 6"/>
            <p:cNvSpPr>
              <a:spLocks noChangeArrowheads="1"/>
            </p:cNvSpPr>
            <p:nvPr/>
          </p:nvSpPr>
          <p:spPr bwMode="auto">
            <a:xfrm>
              <a:off x="4784167" y="5621453"/>
              <a:ext cx="147495" cy="162571"/>
            </a:xfrm>
            <a:prstGeom prst="ellipse">
              <a:avLst/>
            </a:prstGeom>
            <a:solidFill>
              <a:srgbClr val="800000"/>
            </a:solidFill>
            <a:ln w="9525">
              <a:solidFill>
                <a:schemeClr val="tx1"/>
              </a:solidFill>
              <a:round/>
              <a:headEnd/>
              <a:tailEnd/>
            </a:ln>
            <a:effectLst/>
          </p:spPr>
          <p:txBody>
            <a:bodyPr wrap="none" anchor="ctr"/>
            <a:lstStyle/>
            <a:p>
              <a:endParaRPr lang="zh-CN" altLang="en-US"/>
            </a:p>
          </p:txBody>
        </p:sp>
        <p:sp>
          <p:nvSpPr>
            <p:cNvPr id="112" name="Oval 9"/>
            <p:cNvSpPr>
              <a:spLocks noChangeArrowheads="1"/>
            </p:cNvSpPr>
            <p:nvPr/>
          </p:nvSpPr>
          <p:spPr bwMode="auto">
            <a:xfrm>
              <a:off x="4619958" y="6380056"/>
              <a:ext cx="147495" cy="162571"/>
            </a:xfrm>
            <a:prstGeom prst="ellipse">
              <a:avLst/>
            </a:prstGeom>
            <a:solidFill>
              <a:srgbClr val="FF0000"/>
            </a:solidFill>
            <a:ln w="9525">
              <a:solidFill>
                <a:schemeClr val="tx1"/>
              </a:solidFill>
              <a:round/>
              <a:headEnd/>
              <a:tailEnd/>
            </a:ln>
            <a:effectLst/>
          </p:spPr>
          <p:txBody>
            <a:bodyPr wrap="none" anchor="ctr"/>
            <a:lstStyle/>
            <a:p>
              <a:endParaRPr lang="zh-CN" altLang="en-US"/>
            </a:p>
          </p:txBody>
        </p:sp>
        <p:sp>
          <p:nvSpPr>
            <p:cNvPr id="113" name="Oval 25"/>
            <p:cNvSpPr>
              <a:spLocks noChangeArrowheads="1"/>
            </p:cNvSpPr>
            <p:nvPr/>
          </p:nvSpPr>
          <p:spPr bwMode="auto">
            <a:xfrm>
              <a:off x="5099710" y="5621453"/>
              <a:ext cx="146868" cy="162571"/>
            </a:xfrm>
            <a:prstGeom prst="ellipse">
              <a:avLst/>
            </a:prstGeom>
            <a:solidFill>
              <a:schemeClr val="bg2">
                <a:lumMod val="50000"/>
              </a:schemeClr>
            </a:solidFill>
            <a:ln w="9525">
              <a:solidFill>
                <a:schemeClr val="tx1"/>
              </a:solidFill>
              <a:round/>
              <a:headEnd/>
              <a:tailEnd/>
            </a:ln>
            <a:effectLst/>
          </p:spPr>
          <p:txBody>
            <a:bodyPr wrap="none" anchor="ctr"/>
            <a:lstStyle/>
            <a:p>
              <a:endParaRPr lang="zh-CN" altLang="en-US"/>
            </a:p>
          </p:txBody>
        </p:sp>
        <p:cxnSp>
          <p:nvCxnSpPr>
            <p:cNvPr id="114" name="AutoShape 32"/>
            <p:cNvCxnSpPr>
              <a:cxnSpLocks noChangeShapeType="1"/>
              <a:stCxn id="113" idx="2"/>
              <a:endCxn id="111" idx="6"/>
            </p:cNvCxnSpPr>
            <p:nvPr/>
          </p:nvCxnSpPr>
          <p:spPr bwMode="auto">
            <a:xfrm flipH="1">
              <a:off x="4931662" y="5702738"/>
              <a:ext cx="168048"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5" name="Oval 15"/>
            <p:cNvSpPr>
              <a:spLocks noChangeArrowheads="1"/>
            </p:cNvSpPr>
            <p:nvPr/>
          </p:nvSpPr>
          <p:spPr bwMode="auto">
            <a:xfrm>
              <a:off x="5338881" y="6380056"/>
              <a:ext cx="147495" cy="162571"/>
            </a:xfrm>
            <a:prstGeom prst="ellipse">
              <a:avLst/>
            </a:prstGeom>
            <a:solidFill>
              <a:srgbClr val="FFFF00"/>
            </a:solidFill>
            <a:ln w="9525">
              <a:solidFill>
                <a:schemeClr val="tx1"/>
              </a:solidFill>
              <a:round/>
              <a:headEnd/>
              <a:tailEnd/>
            </a:ln>
            <a:effectLst/>
          </p:spPr>
          <p:txBody>
            <a:bodyPr wrap="none" anchor="ctr"/>
            <a:lstStyle/>
            <a:p>
              <a:endParaRPr lang="zh-CN" altLang="en-US"/>
            </a:p>
          </p:txBody>
        </p:sp>
        <p:sp>
          <p:nvSpPr>
            <p:cNvPr id="116" name="Oval 18"/>
            <p:cNvSpPr>
              <a:spLocks noChangeArrowheads="1"/>
            </p:cNvSpPr>
            <p:nvPr/>
          </p:nvSpPr>
          <p:spPr bwMode="auto">
            <a:xfrm>
              <a:off x="4990987" y="6380056"/>
              <a:ext cx="147495" cy="162571"/>
            </a:xfrm>
            <a:prstGeom prst="ellipse">
              <a:avLst/>
            </a:prstGeom>
            <a:solidFill>
              <a:srgbClr val="0000FF"/>
            </a:solidFill>
            <a:ln w="9525">
              <a:solidFill>
                <a:schemeClr val="tx1"/>
              </a:solidFill>
              <a:round/>
              <a:headEnd/>
              <a:tailEnd/>
            </a:ln>
            <a:effectLst/>
          </p:spPr>
          <p:txBody>
            <a:bodyPr wrap="none" anchor="ctr"/>
            <a:lstStyle/>
            <a:p>
              <a:endParaRPr lang="zh-CN" altLang="en-US"/>
            </a:p>
          </p:txBody>
        </p:sp>
        <p:cxnSp>
          <p:nvCxnSpPr>
            <p:cNvPr id="117" name="AutoShape 22"/>
            <p:cNvCxnSpPr>
              <a:cxnSpLocks noChangeShapeType="1"/>
              <a:stCxn id="112" idx="6"/>
              <a:endCxn id="116" idx="2"/>
            </p:cNvCxnSpPr>
            <p:nvPr/>
          </p:nvCxnSpPr>
          <p:spPr bwMode="auto">
            <a:xfrm>
              <a:off x="4767453" y="6461341"/>
              <a:ext cx="223534"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8" name="AutoShape 23"/>
            <p:cNvCxnSpPr>
              <a:cxnSpLocks noChangeShapeType="1"/>
              <a:stCxn id="116" idx="6"/>
              <a:endCxn id="115" idx="2"/>
            </p:cNvCxnSpPr>
            <p:nvPr/>
          </p:nvCxnSpPr>
          <p:spPr bwMode="auto">
            <a:xfrm>
              <a:off x="5138481" y="6461341"/>
              <a:ext cx="20040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9" name="Oval 28"/>
            <p:cNvSpPr>
              <a:spLocks noChangeArrowheads="1"/>
            </p:cNvSpPr>
            <p:nvPr/>
          </p:nvSpPr>
          <p:spPr bwMode="auto">
            <a:xfrm>
              <a:off x="4986631" y="6065004"/>
              <a:ext cx="147495" cy="162571"/>
            </a:xfrm>
            <a:prstGeom prst="ellipse">
              <a:avLst/>
            </a:prstGeom>
            <a:solidFill>
              <a:srgbClr val="008000"/>
            </a:solidFill>
            <a:ln w="9525">
              <a:solidFill>
                <a:schemeClr val="tx1"/>
              </a:solidFill>
              <a:round/>
              <a:headEnd/>
              <a:tailEnd/>
            </a:ln>
            <a:effectLst/>
          </p:spPr>
          <p:txBody>
            <a:bodyPr wrap="none" anchor="ctr"/>
            <a:lstStyle/>
            <a:p>
              <a:endParaRPr lang="zh-CN" altLang="en-US"/>
            </a:p>
          </p:txBody>
        </p:sp>
        <p:cxnSp>
          <p:nvCxnSpPr>
            <p:cNvPr id="120" name="AutoShape 30"/>
            <p:cNvCxnSpPr>
              <a:cxnSpLocks noChangeShapeType="1"/>
              <a:stCxn id="119" idx="4"/>
              <a:endCxn id="116" idx="0"/>
            </p:cNvCxnSpPr>
            <p:nvPr/>
          </p:nvCxnSpPr>
          <p:spPr bwMode="auto">
            <a:xfrm>
              <a:off x="5060379" y="6227574"/>
              <a:ext cx="4355" cy="15248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1" name="文本框 23"/>
            <p:cNvSpPr txBox="1"/>
            <p:nvPr/>
          </p:nvSpPr>
          <p:spPr>
            <a:xfrm>
              <a:off x="5257782" y="6019732"/>
              <a:ext cx="415498" cy="369332"/>
            </a:xfrm>
            <a:prstGeom prst="rect">
              <a:avLst/>
            </a:prstGeom>
            <a:noFill/>
          </p:spPr>
          <p:txBody>
            <a:bodyPr wrap="none" rtlCol="0">
              <a:spAutoFit/>
            </a:bodyPr>
            <a:lstStyle/>
            <a:p>
              <a:r>
                <a:rPr kumimoji="1" lang="en-US" altLang="zh-CN" dirty="0" smtClean="0"/>
                <a:t>…</a:t>
              </a:r>
              <a:endParaRPr kumimoji="1" lang="zh-CN" altLang="en-US" dirty="0"/>
            </a:p>
          </p:txBody>
        </p:sp>
      </p:grpSp>
      <p:grpSp>
        <p:nvGrpSpPr>
          <p:cNvPr id="122" name="组 25"/>
          <p:cNvGrpSpPr/>
          <p:nvPr/>
        </p:nvGrpSpPr>
        <p:grpSpPr>
          <a:xfrm>
            <a:off x="683568" y="4804071"/>
            <a:ext cx="2359366" cy="1447762"/>
            <a:chOff x="685902" y="2743218"/>
            <a:chExt cx="4111921" cy="2362138"/>
          </a:xfrm>
        </p:grpSpPr>
        <p:sp>
          <p:nvSpPr>
            <p:cNvPr id="123" name="Oval 6"/>
            <p:cNvSpPr>
              <a:spLocks noChangeArrowheads="1"/>
            </p:cNvSpPr>
            <p:nvPr/>
          </p:nvSpPr>
          <p:spPr bwMode="auto">
            <a:xfrm>
              <a:off x="2553446" y="3407569"/>
              <a:ext cx="257056" cy="265247"/>
            </a:xfrm>
            <a:prstGeom prst="ellipse">
              <a:avLst/>
            </a:prstGeom>
            <a:solidFill>
              <a:srgbClr val="800000"/>
            </a:solidFill>
            <a:ln w="9525">
              <a:solidFill>
                <a:schemeClr val="tx1"/>
              </a:solidFill>
              <a:round/>
              <a:headEnd/>
              <a:tailEnd/>
            </a:ln>
            <a:effectLst/>
          </p:spPr>
          <p:txBody>
            <a:bodyPr wrap="none" anchor="ctr"/>
            <a:lstStyle/>
            <a:p>
              <a:endParaRPr lang="zh-CN" altLang="en-US"/>
            </a:p>
          </p:txBody>
        </p:sp>
        <p:sp>
          <p:nvSpPr>
            <p:cNvPr id="124" name="Oval 9"/>
            <p:cNvSpPr>
              <a:spLocks noChangeArrowheads="1"/>
            </p:cNvSpPr>
            <p:nvPr/>
          </p:nvSpPr>
          <p:spPr bwMode="auto">
            <a:xfrm>
              <a:off x="3111780" y="3395881"/>
              <a:ext cx="257056" cy="265247"/>
            </a:xfrm>
            <a:prstGeom prst="ellipse">
              <a:avLst/>
            </a:prstGeom>
            <a:solidFill>
              <a:srgbClr val="FF0000"/>
            </a:solidFill>
            <a:ln w="9525">
              <a:solidFill>
                <a:schemeClr val="tx1"/>
              </a:solidFill>
              <a:round/>
              <a:headEnd/>
              <a:tailEnd/>
            </a:ln>
            <a:effectLst/>
          </p:spPr>
          <p:txBody>
            <a:bodyPr wrap="none" anchor="ctr"/>
            <a:lstStyle/>
            <a:p>
              <a:endParaRPr lang="zh-CN" altLang="en-US"/>
            </a:p>
          </p:txBody>
        </p:sp>
        <p:cxnSp>
          <p:nvCxnSpPr>
            <p:cNvPr id="125" name="AutoShape 20"/>
            <p:cNvCxnSpPr>
              <a:cxnSpLocks noChangeShapeType="1"/>
              <a:stCxn id="123" idx="6"/>
              <a:endCxn id="124" idx="2"/>
            </p:cNvCxnSpPr>
            <p:nvPr/>
          </p:nvCxnSpPr>
          <p:spPr bwMode="auto">
            <a:xfrm flipV="1">
              <a:off x="2810501" y="3528505"/>
              <a:ext cx="301279" cy="1168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6" name="Oval 25"/>
            <p:cNvSpPr>
              <a:spLocks noChangeArrowheads="1"/>
            </p:cNvSpPr>
            <p:nvPr/>
          </p:nvSpPr>
          <p:spPr bwMode="auto">
            <a:xfrm>
              <a:off x="2810650" y="2931438"/>
              <a:ext cx="255962" cy="265247"/>
            </a:xfrm>
            <a:prstGeom prst="ellipse">
              <a:avLst/>
            </a:prstGeom>
            <a:solidFill>
              <a:schemeClr val="bg2">
                <a:lumMod val="50000"/>
              </a:schemeClr>
            </a:solidFill>
            <a:ln w="9525">
              <a:solidFill>
                <a:schemeClr val="tx1"/>
              </a:solidFill>
              <a:round/>
              <a:headEnd/>
              <a:tailEnd/>
            </a:ln>
            <a:effectLst/>
          </p:spPr>
          <p:txBody>
            <a:bodyPr wrap="none" anchor="ctr"/>
            <a:lstStyle/>
            <a:p>
              <a:endParaRPr lang="zh-CN" altLang="en-US"/>
            </a:p>
          </p:txBody>
        </p:sp>
        <p:cxnSp>
          <p:nvCxnSpPr>
            <p:cNvPr id="127" name="AutoShape 31"/>
            <p:cNvCxnSpPr>
              <a:cxnSpLocks noChangeShapeType="1"/>
              <a:stCxn id="126" idx="5"/>
              <a:endCxn id="124" idx="0"/>
            </p:cNvCxnSpPr>
            <p:nvPr/>
          </p:nvCxnSpPr>
          <p:spPr bwMode="auto">
            <a:xfrm>
              <a:off x="3029127" y="3157840"/>
              <a:ext cx="211181" cy="23804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8" name="AutoShape 32"/>
            <p:cNvCxnSpPr>
              <a:cxnSpLocks noChangeShapeType="1"/>
              <a:stCxn id="126" idx="3"/>
              <a:endCxn id="123" idx="0"/>
            </p:cNvCxnSpPr>
            <p:nvPr/>
          </p:nvCxnSpPr>
          <p:spPr bwMode="auto">
            <a:xfrm flipH="1">
              <a:off x="2681974" y="3157840"/>
              <a:ext cx="166161" cy="24972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9" name="Text Box 83"/>
            <p:cNvSpPr txBox="1">
              <a:spLocks noChangeArrowheads="1"/>
            </p:cNvSpPr>
            <p:nvPr/>
          </p:nvSpPr>
          <p:spPr bwMode="auto">
            <a:xfrm>
              <a:off x="1580882" y="4039214"/>
              <a:ext cx="764700" cy="552378"/>
            </a:xfrm>
            <a:prstGeom prst="rect">
              <a:avLst/>
            </a:prstGeom>
            <a:noFill/>
            <a:ln>
              <a:noFill/>
            </a:ln>
            <a:effectLst/>
            <a:extLst>
              <a:ext uri="{909E8E84-426E-40dd-AFC4-6F175D3DCCD1}">
                <a14:hiddenFill xmlns:a14="http://schemas.microsoft.com/office/drawing/2010/main">
                  <a:solidFill>
                    <a:srgbClr val="808000"/>
                  </a:solidFill>
                </a14:hiddenFill>
              </a:ext>
              <a:ext uri="{91240B29-F687-4f45-9708-019B960494DF}">
                <a14:hiddenLine xmlns:a14="http://schemas.microsoft.com/office/drawing/2010/main" w="9525">
                  <a:solidFill>
                    <a:srgbClr val="8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b="1" i="1" dirty="0">
                  <a:solidFill>
                    <a:srgbClr val="808000"/>
                  </a:solidFill>
                  <a:latin typeface="Times New Roman" charset="0"/>
                </a:rPr>
                <a:t>g</a:t>
              </a:r>
              <a:r>
                <a:rPr lang="en-US" altLang="zh-CN" sz="1600" b="1" baseline="-25000" dirty="0">
                  <a:solidFill>
                    <a:srgbClr val="808000"/>
                  </a:solidFill>
                  <a:latin typeface="Times New Roman" charset="0"/>
                </a:rPr>
                <a:t>2</a:t>
              </a:r>
            </a:p>
          </p:txBody>
        </p:sp>
        <p:sp>
          <p:nvSpPr>
            <p:cNvPr id="130" name="Text Box 119"/>
            <p:cNvSpPr txBox="1">
              <a:spLocks noChangeArrowheads="1"/>
            </p:cNvSpPr>
            <p:nvPr/>
          </p:nvSpPr>
          <p:spPr bwMode="auto">
            <a:xfrm>
              <a:off x="3277358" y="2936779"/>
              <a:ext cx="706191" cy="552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altLang="zh-CN" sz="1600" b="1" i="1" dirty="0">
                  <a:solidFill>
                    <a:srgbClr val="808000"/>
                  </a:solidFill>
                  <a:latin typeface="Times New Roman" charset="0"/>
                </a:rPr>
                <a:t>g</a:t>
              </a:r>
              <a:r>
                <a:rPr lang="en-US" altLang="zh-CN" sz="1600" b="1" baseline="-25000" dirty="0">
                  <a:solidFill>
                    <a:srgbClr val="808000"/>
                  </a:solidFill>
                  <a:latin typeface="Times New Roman" charset="0"/>
                </a:rPr>
                <a:t>3</a:t>
              </a:r>
            </a:p>
          </p:txBody>
        </p:sp>
        <p:sp>
          <p:nvSpPr>
            <p:cNvPr id="131" name="AutoShape 140"/>
            <p:cNvSpPr>
              <a:spLocks noChangeArrowheads="1"/>
            </p:cNvSpPr>
            <p:nvPr/>
          </p:nvSpPr>
          <p:spPr bwMode="auto">
            <a:xfrm>
              <a:off x="685902" y="2743218"/>
              <a:ext cx="4111921" cy="2362138"/>
            </a:xfrm>
            <a:prstGeom prst="roundRect">
              <a:avLst>
                <a:gd name="adj" fmla="val 16667"/>
              </a:avLst>
            </a:prstGeom>
            <a:noFill/>
            <a:ln w="28575">
              <a:solidFill>
                <a:schemeClr val="accent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zh-CN" altLang="en-US">
                <a:solidFill>
                  <a:schemeClr val="hlink"/>
                </a:solidFill>
                <a:latin typeface="Arial" charset="0"/>
              </a:endParaRPr>
            </a:p>
          </p:txBody>
        </p:sp>
        <p:sp>
          <p:nvSpPr>
            <p:cNvPr id="132" name="Oval 15"/>
            <p:cNvSpPr>
              <a:spLocks noChangeArrowheads="1"/>
            </p:cNvSpPr>
            <p:nvPr/>
          </p:nvSpPr>
          <p:spPr bwMode="auto">
            <a:xfrm>
              <a:off x="4364725" y="3392347"/>
              <a:ext cx="257056" cy="265247"/>
            </a:xfrm>
            <a:prstGeom prst="ellipse">
              <a:avLst/>
            </a:prstGeom>
            <a:solidFill>
              <a:srgbClr val="FF0000"/>
            </a:solidFill>
            <a:ln w="9525">
              <a:solidFill>
                <a:schemeClr val="tx1"/>
              </a:solidFill>
              <a:round/>
              <a:headEnd/>
              <a:tailEnd/>
            </a:ln>
            <a:effectLst/>
          </p:spPr>
          <p:txBody>
            <a:bodyPr wrap="none" anchor="ctr"/>
            <a:lstStyle/>
            <a:p>
              <a:endParaRPr lang="zh-CN" altLang="en-US"/>
            </a:p>
          </p:txBody>
        </p:sp>
        <p:sp>
          <p:nvSpPr>
            <p:cNvPr id="133" name="Oval 18"/>
            <p:cNvSpPr>
              <a:spLocks noChangeArrowheads="1"/>
            </p:cNvSpPr>
            <p:nvPr/>
          </p:nvSpPr>
          <p:spPr bwMode="auto">
            <a:xfrm>
              <a:off x="3758413" y="3383711"/>
              <a:ext cx="257055" cy="265247"/>
            </a:xfrm>
            <a:prstGeom prst="ellipse">
              <a:avLst/>
            </a:prstGeom>
            <a:solidFill>
              <a:srgbClr val="FF6600"/>
            </a:solidFill>
            <a:ln w="9525">
              <a:solidFill>
                <a:schemeClr val="tx1"/>
              </a:solidFill>
              <a:round/>
              <a:headEnd/>
              <a:tailEnd/>
            </a:ln>
            <a:effectLst/>
          </p:spPr>
          <p:txBody>
            <a:bodyPr wrap="none" anchor="ctr"/>
            <a:lstStyle/>
            <a:p>
              <a:endParaRPr lang="zh-CN" altLang="en-US"/>
            </a:p>
          </p:txBody>
        </p:sp>
        <p:cxnSp>
          <p:nvCxnSpPr>
            <p:cNvPr id="134" name="AutoShape 22"/>
            <p:cNvCxnSpPr>
              <a:cxnSpLocks noChangeShapeType="1"/>
              <a:stCxn id="124" idx="6"/>
            </p:cNvCxnSpPr>
            <p:nvPr/>
          </p:nvCxnSpPr>
          <p:spPr bwMode="auto">
            <a:xfrm>
              <a:off x="3368836" y="3528505"/>
              <a:ext cx="362800" cy="10624"/>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5" name="AutoShape 23"/>
            <p:cNvCxnSpPr>
              <a:cxnSpLocks noChangeShapeType="1"/>
              <a:stCxn id="133" idx="6"/>
              <a:endCxn id="132" idx="2"/>
            </p:cNvCxnSpPr>
            <p:nvPr/>
          </p:nvCxnSpPr>
          <p:spPr bwMode="auto">
            <a:xfrm>
              <a:off x="4015468" y="3516335"/>
              <a:ext cx="349257" cy="863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6" name="Oval 28"/>
            <p:cNvSpPr>
              <a:spLocks noChangeArrowheads="1"/>
            </p:cNvSpPr>
            <p:nvPr/>
          </p:nvSpPr>
          <p:spPr bwMode="auto">
            <a:xfrm>
              <a:off x="3750822" y="2847055"/>
              <a:ext cx="257056" cy="265247"/>
            </a:xfrm>
            <a:prstGeom prst="ellipse">
              <a:avLst/>
            </a:prstGeom>
            <a:solidFill>
              <a:srgbClr val="0000FF"/>
            </a:solidFill>
            <a:ln w="9525">
              <a:solidFill>
                <a:schemeClr val="tx1"/>
              </a:solidFill>
              <a:round/>
              <a:headEnd/>
              <a:tailEnd/>
            </a:ln>
            <a:effectLst/>
          </p:spPr>
          <p:txBody>
            <a:bodyPr wrap="none" anchor="ctr"/>
            <a:lstStyle/>
            <a:p>
              <a:endParaRPr lang="zh-CN" altLang="en-US"/>
            </a:p>
          </p:txBody>
        </p:sp>
        <p:cxnSp>
          <p:nvCxnSpPr>
            <p:cNvPr id="137" name="AutoShape 30"/>
            <p:cNvCxnSpPr>
              <a:cxnSpLocks noChangeShapeType="1"/>
              <a:stCxn id="136" idx="4"/>
            </p:cNvCxnSpPr>
            <p:nvPr/>
          </p:nvCxnSpPr>
          <p:spPr bwMode="auto">
            <a:xfrm flipH="1">
              <a:off x="3878239" y="3112302"/>
              <a:ext cx="1111" cy="26312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8" name="Oval 6"/>
            <p:cNvSpPr>
              <a:spLocks noChangeArrowheads="1"/>
            </p:cNvSpPr>
            <p:nvPr/>
          </p:nvSpPr>
          <p:spPr bwMode="auto">
            <a:xfrm>
              <a:off x="732793" y="4564220"/>
              <a:ext cx="257056" cy="265247"/>
            </a:xfrm>
            <a:prstGeom prst="ellipse">
              <a:avLst/>
            </a:prstGeom>
            <a:solidFill>
              <a:srgbClr val="0000FF"/>
            </a:solidFill>
            <a:ln w="9525">
              <a:solidFill>
                <a:schemeClr val="tx1"/>
              </a:solidFill>
              <a:round/>
              <a:headEnd/>
              <a:tailEnd/>
            </a:ln>
            <a:effectLst/>
          </p:spPr>
          <p:txBody>
            <a:bodyPr wrap="none" anchor="ctr"/>
            <a:lstStyle/>
            <a:p>
              <a:endParaRPr lang="zh-CN" altLang="en-US"/>
            </a:p>
          </p:txBody>
        </p:sp>
        <p:sp>
          <p:nvSpPr>
            <p:cNvPr id="139" name="Oval 9"/>
            <p:cNvSpPr>
              <a:spLocks noChangeArrowheads="1"/>
            </p:cNvSpPr>
            <p:nvPr/>
          </p:nvSpPr>
          <p:spPr bwMode="auto">
            <a:xfrm>
              <a:off x="1381359" y="4555931"/>
              <a:ext cx="257056" cy="265247"/>
            </a:xfrm>
            <a:prstGeom prst="ellipse">
              <a:avLst/>
            </a:prstGeom>
            <a:solidFill>
              <a:srgbClr val="FF0000"/>
            </a:solidFill>
            <a:ln w="9525">
              <a:solidFill>
                <a:schemeClr val="tx1"/>
              </a:solidFill>
              <a:round/>
              <a:headEnd/>
              <a:tailEnd/>
            </a:ln>
            <a:effectLst/>
          </p:spPr>
          <p:txBody>
            <a:bodyPr wrap="none" anchor="ctr"/>
            <a:lstStyle/>
            <a:p>
              <a:endParaRPr lang="zh-CN" altLang="en-US"/>
            </a:p>
          </p:txBody>
        </p:sp>
        <p:cxnSp>
          <p:nvCxnSpPr>
            <p:cNvPr id="140" name="AutoShape 20"/>
            <p:cNvCxnSpPr>
              <a:cxnSpLocks noChangeShapeType="1"/>
              <a:stCxn id="138" idx="6"/>
              <a:endCxn id="139" idx="2"/>
            </p:cNvCxnSpPr>
            <p:nvPr/>
          </p:nvCxnSpPr>
          <p:spPr bwMode="auto">
            <a:xfrm flipV="1">
              <a:off x="989849" y="4688555"/>
              <a:ext cx="391510" cy="828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1" name="Oval 25"/>
            <p:cNvSpPr>
              <a:spLocks noChangeArrowheads="1"/>
            </p:cNvSpPr>
            <p:nvPr/>
          </p:nvSpPr>
          <p:spPr bwMode="auto">
            <a:xfrm>
              <a:off x="1080229" y="4079800"/>
              <a:ext cx="255962" cy="265247"/>
            </a:xfrm>
            <a:prstGeom prst="ellipse">
              <a:avLst/>
            </a:prstGeom>
            <a:solidFill>
              <a:srgbClr val="008000"/>
            </a:solidFill>
            <a:ln w="9525">
              <a:solidFill>
                <a:schemeClr val="tx1"/>
              </a:solidFill>
              <a:round/>
              <a:headEnd/>
              <a:tailEnd/>
            </a:ln>
            <a:effectLst/>
          </p:spPr>
          <p:txBody>
            <a:bodyPr wrap="none" anchor="ctr"/>
            <a:lstStyle/>
            <a:p>
              <a:endParaRPr lang="zh-CN" altLang="en-US"/>
            </a:p>
          </p:txBody>
        </p:sp>
        <p:cxnSp>
          <p:nvCxnSpPr>
            <p:cNvPr id="142" name="AutoShape 31"/>
            <p:cNvCxnSpPr>
              <a:cxnSpLocks noChangeShapeType="1"/>
              <a:stCxn id="141" idx="5"/>
              <a:endCxn id="139" idx="0"/>
            </p:cNvCxnSpPr>
            <p:nvPr/>
          </p:nvCxnSpPr>
          <p:spPr bwMode="auto">
            <a:xfrm>
              <a:off x="1298706" y="4306202"/>
              <a:ext cx="211181" cy="24972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3" name="AutoShape 32"/>
            <p:cNvCxnSpPr>
              <a:cxnSpLocks noChangeShapeType="1"/>
              <a:stCxn id="141" idx="3"/>
              <a:endCxn id="138" idx="0"/>
            </p:cNvCxnSpPr>
            <p:nvPr/>
          </p:nvCxnSpPr>
          <p:spPr bwMode="auto">
            <a:xfrm flipH="1">
              <a:off x="861321" y="4306202"/>
              <a:ext cx="256392" cy="25801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4" name="Oval 18"/>
            <p:cNvSpPr>
              <a:spLocks noChangeArrowheads="1"/>
            </p:cNvSpPr>
            <p:nvPr/>
          </p:nvSpPr>
          <p:spPr bwMode="auto">
            <a:xfrm>
              <a:off x="2027991" y="4532073"/>
              <a:ext cx="257055" cy="265247"/>
            </a:xfrm>
            <a:prstGeom prst="ellipse">
              <a:avLst/>
            </a:prstGeom>
            <a:solidFill>
              <a:srgbClr val="FF6600"/>
            </a:solidFill>
            <a:ln w="9525">
              <a:solidFill>
                <a:schemeClr val="tx1"/>
              </a:solidFill>
              <a:round/>
              <a:headEnd/>
              <a:tailEnd/>
            </a:ln>
            <a:effectLst/>
          </p:spPr>
          <p:txBody>
            <a:bodyPr wrap="none" anchor="ctr"/>
            <a:lstStyle/>
            <a:p>
              <a:endParaRPr lang="zh-CN" altLang="en-US"/>
            </a:p>
          </p:txBody>
        </p:sp>
        <p:cxnSp>
          <p:nvCxnSpPr>
            <p:cNvPr id="145" name="AutoShape 22"/>
            <p:cNvCxnSpPr>
              <a:cxnSpLocks noChangeShapeType="1"/>
              <a:stCxn id="139" idx="6"/>
            </p:cNvCxnSpPr>
            <p:nvPr/>
          </p:nvCxnSpPr>
          <p:spPr bwMode="auto">
            <a:xfrm flipV="1">
              <a:off x="1638415" y="4687492"/>
              <a:ext cx="362800" cy="1064"/>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6" name="Oval 28"/>
            <p:cNvSpPr>
              <a:spLocks noChangeArrowheads="1"/>
            </p:cNvSpPr>
            <p:nvPr/>
          </p:nvSpPr>
          <p:spPr bwMode="auto">
            <a:xfrm>
              <a:off x="2020401" y="4069234"/>
              <a:ext cx="257056" cy="265247"/>
            </a:xfrm>
            <a:prstGeom prst="ellipse">
              <a:avLst/>
            </a:prstGeom>
            <a:solidFill>
              <a:srgbClr val="CCFFCC"/>
            </a:solidFill>
            <a:ln w="9525">
              <a:solidFill>
                <a:schemeClr val="tx1"/>
              </a:solidFill>
              <a:round/>
              <a:headEnd/>
              <a:tailEnd/>
            </a:ln>
            <a:effectLst/>
          </p:spPr>
          <p:txBody>
            <a:bodyPr wrap="none" anchor="ctr"/>
            <a:lstStyle/>
            <a:p>
              <a:endParaRPr lang="zh-CN" altLang="en-US"/>
            </a:p>
          </p:txBody>
        </p:sp>
        <p:cxnSp>
          <p:nvCxnSpPr>
            <p:cNvPr id="147" name="AutoShape 30"/>
            <p:cNvCxnSpPr>
              <a:cxnSpLocks noChangeShapeType="1"/>
              <a:stCxn id="146" idx="4"/>
            </p:cNvCxnSpPr>
            <p:nvPr/>
          </p:nvCxnSpPr>
          <p:spPr bwMode="auto">
            <a:xfrm flipH="1">
              <a:off x="2147817" y="4334481"/>
              <a:ext cx="1111" cy="18930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8" name="Oval 6"/>
            <p:cNvSpPr>
              <a:spLocks noChangeArrowheads="1"/>
            </p:cNvSpPr>
            <p:nvPr/>
          </p:nvSpPr>
          <p:spPr bwMode="auto">
            <a:xfrm>
              <a:off x="833389" y="3448005"/>
              <a:ext cx="257056" cy="265247"/>
            </a:xfrm>
            <a:prstGeom prst="ellipse">
              <a:avLst/>
            </a:prstGeom>
            <a:solidFill>
              <a:srgbClr val="0000FF"/>
            </a:solidFill>
            <a:ln w="9525">
              <a:solidFill>
                <a:schemeClr val="tx1"/>
              </a:solidFill>
              <a:round/>
              <a:headEnd/>
              <a:tailEnd/>
            </a:ln>
            <a:effectLst/>
          </p:spPr>
          <p:txBody>
            <a:bodyPr wrap="none" anchor="ctr"/>
            <a:lstStyle/>
            <a:p>
              <a:endParaRPr lang="zh-CN" altLang="en-US"/>
            </a:p>
          </p:txBody>
        </p:sp>
        <p:sp>
          <p:nvSpPr>
            <p:cNvPr id="149" name="Oval 9"/>
            <p:cNvSpPr>
              <a:spLocks noChangeArrowheads="1"/>
            </p:cNvSpPr>
            <p:nvPr/>
          </p:nvSpPr>
          <p:spPr bwMode="auto">
            <a:xfrm>
              <a:off x="1414610" y="3440276"/>
              <a:ext cx="257056" cy="265247"/>
            </a:xfrm>
            <a:prstGeom prst="ellipse">
              <a:avLst/>
            </a:prstGeom>
            <a:solidFill>
              <a:srgbClr val="008000"/>
            </a:solidFill>
            <a:ln w="9525">
              <a:solidFill>
                <a:schemeClr val="tx1"/>
              </a:solidFill>
              <a:round/>
              <a:headEnd/>
              <a:tailEnd/>
            </a:ln>
            <a:effectLst/>
          </p:spPr>
          <p:txBody>
            <a:bodyPr wrap="none" anchor="ctr"/>
            <a:lstStyle/>
            <a:p>
              <a:endParaRPr lang="zh-CN" altLang="en-US"/>
            </a:p>
          </p:txBody>
        </p:sp>
        <p:cxnSp>
          <p:nvCxnSpPr>
            <p:cNvPr id="150" name="AutoShape 20"/>
            <p:cNvCxnSpPr>
              <a:cxnSpLocks noChangeShapeType="1"/>
              <a:stCxn id="148" idx="6"/>
              <a:endCxn id="149" idx="2"/>
            </p:cNvCxnSpPr>
            <p:nvPr/>
          </p:nvCxnSpPr>
          <p:spPr bwMode="auto">
            <a:xfrm flipV="1">
              <a:off x="1090445" y="3572900"/>
              <a:ext cx="324165" cy="772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1" name="Oval 25"/>
            <p:cNvSpPr>
              <a:spLocks noChangeArrowheads="1"/>
            </p:cNvSpPr>
            <p:nvPr/>
          </p:nvSpPr>
          <p:spPr bwMode="auto">
            <a:xfrm>
              <a:off x="1113479" y="2963585"/>
              <a:ext cx="255962" cy="265247"/>
            </a:xfrm>
            <a:prstGeom prst="ellipse">
              <a:avLst/>
            </a:prstGeom>
            <a:solidFill>
              <a:srgbClr val="FF0000"/>
            </a:solidFill>
            <a:ln w="9525">
              <a:solidFill>
                <a:schemeClr val="tx1"/>
              </a:solidFill>
              <a:round/>
              <a:headEnd/>
              <a:tailEnd/>
            </a:ln>
            <a:effectLst/>
          </p:spPr>
          <p:txBody>
            <a:bodyPr wrap="none" anchor="ctr"/>
            <a:lstStyle/>
            <a:p>
              <a:endParaRPr lang="zh-CN" altLang="en-US"/>
            </a:p>
          </p:txBody>
        </p:sp>
        <p:cxnSp>
          <p:nvCxnSpPr>
            <p:cNvPr id="152" name="AutoShape 31"/>
            <p:cNvCxnSpPr>
              <a:cxnSpLocks noChangeShapeType="1"/>
              <a:stCxn id="151" idx="5"/>
              <a:endCxn id="149" idx="0"/>
            </p:cNvCxnSpPr>
            <p:nvPr/>
          </p:nvCxnSpPr>
          <p:spPr bwMode="auto">
            <a:xfrm>
              <a:off x="1331956" y="3189987"/>
              <a:ext cx="211181" cy="25028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3" name="AutoShape 32"/>
            <p:cNvCxnSpPr>
              <a:cxnSpLocks noChangeShapeType="1"/>
              <a:stCxn id="151" idx="3"/>
              <a:endCxn id="148" idx="0"/>
            </p:cNvCxnSpPr>
            <p:nvPr/>
          </p:nvCxnSpPr>
          <p:spPr bwMode="auto">
            <a:xfrm flipH="1">
              <a:off x="961917" y="3189987"/>
              <a:ext cx="189047" cy="25801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4" name="Oval 18"/>
            <p:cNvSpPr>
              <a:spLocks noChangeArrowheads="1"/>
            </p:cNvSpPr>
            <p:nvPr/>
          </p:nvSpPr>
          <p:spPr bwMode="auto">
            <a:xfrm>
              <a:off x="2061242" y="3415858"/>
              <a:ext cx="257055" cy="265247"/>
            </a:xfrm>
            <a:prstGeom prst="ellipse">
              <a:avLst/>
            </a:prstGeom>
            <a:solidFill>
              <a:srgbClr val="FF6600"/>
            </a:solidFill>
            <a:ln w="9525">
              <a:solidFill>
                <a:schemeClr val="tx1"/>
              </a:solidFill>
              <a:round/>
              <a:headEnd/>
              <a:tailEnd/>
            </a:ln>
            <a:effectLst/>
          </p:spPr>
          <p:txBody>
            <a:bodyPr wrap="none" anchor="ctr"/>
            <a:lstStyle/>
            <a:p>
              <a:endParaRPr lang="zh-CN" altLang="en-US"/>
            </a:p>
          </p:txBody>
        </p:sp>
        <p:cxnSp>
          <p:nvCxnSpPr>
            <p:cNvPr id="155" name="AutoShape 22"/>
            <p:cNvCxnSpPr>
              <a:cxnSpLocks noChangeShapeType="1"/>
              <a:stCxn id="149" idx="6"/>
            </p:cNvCxnSpPr>
            <p:nvPr/>
          </p:nvCxnSpPr>
          <p:spPr bwMode="auto">
            <a:xfrm flipV="1">
              <a:off x="1671666" y="3571276"/>
              <a:ext cx="362800" cy="1624"/>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6" name="Oval 28"/>
            <p:cNvSpPr>
              <a:spLocks noChangeArrowheads="1"/>
            </p:cNvSpPr>
            <p:nvPr/>
          </p:nvSpPr>
          <p:spPr bwMode="auto">
            <a:xfrm>
              <a:off x="2053652" y="2923559"/>
              <a:ext cx="257056" cy="265247"/>
            </a:xfrm>
            <a:prstGeom prst="ellipse">
              <a:avLst/>
            </a:prstGeom>
            <a:solidFill>
              <a:srgbClr val="CCFFCC"/>
            </a:solidFill>
            <a:ln w="9525">
              <a:solidFill>
                <a:schemeClr val="tx1"/>
              </a:solidFill>
              <a:round/>
              <a:headEnd/>
              <a:tailEnd/>
            </a:ln>
            <a:effectLst/>
          </p:spPr>
          <p:txBody>
            <a:bodyPr wrap="none" anchor="ctr"/>
            <a:lstStyle/>
            <a:p>
              <a:endParaRPr lang="zh-CN" altLang="en-US"/>
            </a:p>
          </p:txBody>
        </p:sp>
        <p:cxnSp>
          <p:nvCxnSpPr>
            <p:cNvPr id="157" name="AutoShape 30"/>
            <p:cNvCxnSpPr>
              <a:cxnSpLocks noChangeShapeType="1"/>
            </p:cNvCxnSpPr>
            <p:nvPr/>
          </p:nvCxnSpPr>
          <p:spPr bwMode="auto">
            <a:xfrm flipH="1">
              <a:off x="2181068" y="3210236"/>
              <a:ext cx="1111" cy="218764"/>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8" name="Oval 6"/>
            <p:cNvSpPr>
              <a:spLocks noChangeArrowheads="1"/>
            </p:cNvSpPr>
            <p:nvPr/>
          </p:nvSpPr>
          <p:spPr bwMode="auto">
            <a:xfrm>
              <a:off x="2605372" y="4071921"/>
              <a:ext cx="257056" cy="265247"/>
            </a:xfrm>
            <a:prstGeom prst="ellipse">
              <a:avLst/>
            </a:prstGeom>
            <a:solidFill>
              <a:srgbClr val="800000"/>
            </a:solidFill>
            <a:ln w="9525">
              <a:solidFill>
                <a:schemeClr val="tx1"/>
              </a:solidFill>
              <a:round/>
              <a:headEnd/>
              <a:tailEnd/>
            </a:ln>
            <a:effectLst/>
          </p:spPr>
          <p:txBody>
            <a:bodyPr wrap="none" anchor="ctr"/>
            <a:lstStyle/>
            <a:p>
              <a:endParaRPr lang="zh-CN" altLang="en-US"/>
            </a:p>
          </p:txBody>
        </p:sp>
        <p:sp>
          <p:nvSpPr>
            <p:cNvPr id="159" name="Oval 9"/>
            <p:cNvSpPr>
              <a:spLocks noChangeArrowheads="1"/>
            </p:cNvSpPr>
            <p:nvPr/>
          </p:nvSpPr>
          <p:spPr bwMode="auto">
            <a:xfrm>
              <a:off x="3136930" y="4585952"/>
              <a:ext cx="257056" cy="265247"/>
            </a:xfrm>
            <a:prstGeom prst="ellipse">
              <a:avLst/>
            </a:prstGeom>
            <a:solidFill>
              <a:srgbClr val="FF0000"/>
            </a:solidFill>
            <a:ln w="9525">
              <a:solidFill>
                <a:schemeClr val="tx1"/>
              </a:solidFill>
              <a:round/>
              <a:headEnd/>
              <a:tailEnd/>
            </a:ln>
            <a:effectLst/>
          </p:spPr>
          <p:txBody>
            <a:bodyPr wrap="none" anchor="ctr"/>
            <a:lstStyle/>
            <a:p>
              <a:endParaRPr lang="zh-CN" altLang="en-US"/>
            </a:p>
          </p:txBody>
        </p:sp>
        <p:sp>
          <p:nvSpPr>
            <p:cNvPr id="160" name="Oval 25"/>
            <p:cNvSpPr>
              <a:spLocks noChangeArrowheads="1"/>
            </p:cNvSpPr>
            <p:nvPr/>
          </p:nvSpPr>
          <p:spPr bwMode="auto">
            <a:xfrm>
              <a:off x="3155304" y="4071921"/>
              <a:ext cx="255962" cy="265247"/>
            </a:xfrm>
            <a:prstGeom prst="ellipse">
              <a:avLst/>
            </a:prstGeom>
            <a:solidFill>
              <a:schemeClr val="bg2">
                <a:lumMod val="50000"/>
              </a:schemeClr>
            </a:solidFill>
            <a:ln w="9525">
              <a:solidFill>
                <a:schemeClr val="tx1"/>
              </a:solidFill>
              <a:round/>
              <a:headEnd/>
              <a:tailEnd/>
            </a:ln>
            <a:effectLst/>
          </p:spPr>
          <p:txBody>
            <a:bodyPr wrap="none" anchor="ctr"/>
            <a:lstStyle/>
            <a:p>
              <a:endParaRPr lang="zh-CN" altLang="en-US"/>
            </a:p>
          </p:txBody>
        </p:sp>
        <p:cxnSp>
          <p:nvCxnSpPr>
            <p:cNvPr id="161" name="AutoShape 31"/>
            <p:cNvCxnSpPr>
              <a:cxnSpLocks noChangeShapeType="1"/>
              <a:stCxn id="160" idx="4"/>
              <a:endCxn id="159" idx="0"/>
            </p:cNvCxnSpPr>
            <p:nvPr/>
          </p:nvCxnSpPr>
          <p:spPr bwMode="auto">
            <a:xfrm flipH="1">
              <a:off x="3265458" y="4337167"/>
              <a:ext cx="17827" cy="24878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2" name="AutoShape 32"/>
            <p:cNvCxnSpPr>
              <a:cxnSpLocks noChangeShapeType="1"/>
              <a:stCxn id="160" idx="2"/>
              <a:endCxn id="158" idx="6"/>
            </p:cNvCxnSpPr>
            <p:nvPr/>
          </p:nvCxnSpPr>
          <p:spPr bwMode="auto">
            <a:xfrm flipH="1">
              <a:off x="2862428" y="4204544"/>
              <a:ext cx="29287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3" name="Oval 15"/>
            <p:cNvSpPr>
              <a:spLocks noChangeArrowheads="1"/>
            </p:cNvSpPr>
            <p:nvPr/>
          </p:nvSpPr>
          <p:spPr bwMode="auto">
            <a:xfrm>
              <a:off x="4389876" y="4585952"/>
              <a:ext cx="257056" cy="265247"/>
            </a:xfrm>
            <a:prstGeom prst="ellipse">
              <a:avLst/>
            </a:prstGeom>
            <a:solidFill>
              <a:srgbClr val="FFFF00"/>
            </a:solidFill>
            <a:ln w="9525">
              <a:solidFill>
                <a:schemeClr val="tx1"/>
              </a:solidFill>
              <a:round/>
              <a:headEnd/>
              <a:tailEnd/>
            </a:ln>
            <a:effectLst/>
          </p:spPr>
          <p:txBody>
            <a:bodyPr wrap="none" anchor="ctr"/>
            <a:lstStyle/>
            <a:p>
              <a:endParaRPr lang="zh-CN" altLang="en-US"/>
            </a:p>
          </p:txBody>
        </p:sp>
        <p:sp>
          <p:nvSpPr>
            <p:cNvPr id="164" name="Oval 18"/>
            <p:cNvSpPr>
              <a:spLocks noChangeArrowheads="1"/>
            </p:cNvSpPr>
            <p:nvPr/>
          </p:nvSpPr>
          <p:spPr bwMode="auto">
            <a:xfrm>
              <a:off x="3783563" y="4585952"/>
              <a:ext cx="257055" cy="265247"/>
            </a:xfrm>
            <a:prstGeom prst="ellipse">
              <a:avLst/>
            </a:prstGeom>
            <a:solidFill>
              <a:srgbClr val="0000FF"/>
            </a:solidFill>
            <a:ln w="9525">
              <a:solidFill>
                <a:schemeClr val="tx1"/>
              </a:solidFill>
              <a:round/>
              <a:headEnd/>
              <a:tailEnd/>
            </a:ln>
            <a:effectLst/>
          </p:spPr>
          <p:txBody>
            <a:bodyPr wrap="none" anchor="ctr"/>
            <a:lstStyle/>
            <a:p>
              <a:endParaRPr lang="zh-CN" altLang="en-US"/>
            </a:p>
          </p:txBody>
        </p:sp>
        <p:cxnSp>
          <p:nvCxnSpPr>
            <p:cNvPr id="165" name="AutoShape 22"/>
            <p:cNvCxnSpPr>
              <a:cxnSpLocks noChangeShapeType="1"/>
              <a:stCxn id="159" idx="6"/>
              <a:endCxn id="164" idx="2"/>
            </p:cNvCxnSpPr>
            <p:nvPr/>
          </p:nvCxnSpPr>
          <p:spPr bwMode="auto">
            <a:xfrm>
              <a:off x="3393986" y="4718576"/>
              <a:ext cx="389577"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6" name="AutoShape 23"/>
            <p:cNvCxnSpPr>
              <a:cxnSpLocks noChangeShapeType="1"/>
              <a:stCxn id="164" idx="6"/>
              <a:endCxn id="163" idx="2"/>
            </p:cNvCxnSpPr>
            <p:nvPr/>
          </p:nvCxnSpPr>
          <p:spPr bwMode="auto">
            <a:xfrm>
              <a:off x="4040617" y="4718576"/>
              <a:ext cx="349258"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7" name="Oval 28"/>
            <p:cNvSpPr>
              <a:spLocks noChangeArrowheads="1"/>
            </p:cNvSpPr>
            <p:nvPr/>
          </p:nvSpPr>
          <p:spPr bwMode="auto">
            <a:xfrm>
              <a:off x="3775972" y="4071921"/>
              <a:ext cx="257056" cy="265247"/>
            </a:xfrm>
            <a:prstGeom prst="ellipse">
              <a:avLst/>
            </a:prstGeom>
            <a:solidFill>
              <a:srgbClr val="008000"/>
            </a:solidFill>
            <a:ln w="9525">
              <a:solidFill>
                <a:schemeClr val="tx1"/>
              </a:solidFill>
              <a:round/>
              <a:headEnd/>
              <a:tailEnd/>
            </a:ln>
            <a:effectLst/>
          </p:spPr>
          <p:txBody>
            <a:bodyPr wrap="none" anchor="ctr"/>
            <a:lstStyle/>
            <a:p>
              <a:endParaRPr lang="zh-CN" altLang="en-US"/>
            </a:p>
          </p:txBody>
        </p:sp>
        <p:cxnSp>
          <p:nvCxnSpPr>
            <p:cNvPr id="168" name="AutoShape 30"/>
            <p:cNvCxnSpPr>
              <a:cxnSpLocks noChangeShapeType="1"/>
              <a:stCxn id="167" idx="4"/>
              <a:endCxn id="164" idx="0"/>
            </p:cNvCxnSpPr>
            <p:nvPr/>
          </p:nvCxnSpPr>
          <p:spPr bwMode="auto">
            <a:xfrm>
              <a:off x="3904500" y="4337167"/>
              <a:ext cx="7590" cy="24878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9" name="Text Box 54"/>
            <p:cNvSpPr txBox="1">
              <a:spLocks noChangeArrowheads="1"/>
            </p:cNvSpPr>
            <p:nvPr/>
          </p:nvSpPr>
          <p:spPr bwMode="auto">
            <a:xfrm>
              <a:off x="1629414" y="2923560"/>
              <a:ext cx="817137" cy="552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600" b="1" i="1" dirty="0">
                  <a:solidFill>
                    <a:srgbClr val="808000"/>
                  </a:solidFill>
                  <a:latin typeface="Times New Roman" charset="0"/>
                </a:rPr>
                <a:t>g</a:t>
              </a:r>
              <a:r>
                <a:rPr lang="en-US" altLang="zh-CN" sz="1600" b="1" i="1" baseline="-25000" dirty="0">
                  <a:solidFill>
                    <a:srgbClr val="808000"/>
                  </a:solidFill>
                  <a:latin typeface="Times New Roman" charset="0"/>
                </a:rPr>
                <a:t>1</a:t>
              </a:r>
            </a:p>
          </p:txBody>
        </p:sp>
        <p:sp>
          <p:nvSpPr>
            <p:cNvPr id="170" name="Text Box 54"/>
            <p:cNvSpPr txBox="1">
              <a:spLocks noChangeArrowheads="1"/>
            </p:cNvSpPr>
            <p:nvPr/>
          </p:nvSpPr>
          <p:spPr bwMode="auto">
            <a:xfrm>
              <a:off x="3290671" y="4055686"/>
              <a:ext cx="980789" cy="552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altLang="zh-CN" sz="1600" b="1" i="1" dirty="0" err="1" smtClean="0">
                  <a:solidFill>
                    <a:srgbClr val="808000"/>
                  </a:solidFill>
                  <a:latin typeface="Times New Roman" charset="0"/>
                </a:rPr>
                <a:t>g</a:t>
              </a:r>
              <a:r>
                <a:rPr lang="en-US" altLang="zh-CN" sz="1600" b="1" i="1" baseline="-25000" dirty="0" err="1" smtClean="0">
                  <a:solidFill>
                    <a:srgbClr val="808000"/>
                  </a:solidFill>
                  <a:latin typeface="Times"/>
                  <a:cs typeface="Times"/>
                </a:rPr>
                <a:t>n</a:t>
              </a:r>
              <a:endParaRPr lang="en-US" altLang="zh-CN" sz="1600" b="1" i="1" baseline="-25000" dirty="0">
                <a:solidFill>
                  <a:srgbClr val="808000"/>
                </a:solidFill>
                <a:latin typeface="Times"/>
                <a:cs typeface="Times"/>
              </a:endParaRPr>
            </a:p>
          </p:txBody>
        </p:sp>
        <p:sp>
          <p:nvSpPr>
            <p:cNvPr id="171" name="文本框 74"/>
            <p:cNvSpPr txBox="1"/>
            <p:nvPr/>
          </p:nvSpPr>
          <p:spPr>
            <a:xfrm>
              <a:off x="3411985" y="3578514"/>
              <a:ext cx="453271" cy="313066"/>
            </a:xfrm>
            <a:prstGeom prst="rect">
              <a:avLst/>
            </a:prstGeom>
            <a:noFill/>
          </p:spPr>
          <p:txBody>
            <a:bodyPr vert="eaVert" wrap="none" rtlCol="0">
              <a:spAutoFit/>
            </a:bodyPr>
            <a:lstStyle/>
            <a:p>
              <a:r>
                <a:rPr kumimoji="1" lang="en-US" altLang="zh-CN" dirty="0" smtClean="0"/>
                <a:t>…</a:t>
              </a:r>
              <a:endParaRPr kumimoji="1" lang="zh-CN" altLang="en-US" dirty="0"/>
            </a:p>
          </p:txBody>
        </p:sp>
      </p:grpSp>
      <p:grpSp>
        <p:nvGrpSpPr>
          <p:cNvPr id="172" name="组 75"/>
          <p:cNvGrpSpPr/>
          <p:nvPr/>
        </p:nvGrpSpPr>
        <p:grpSpPr>
          <a:xfrm>
            <a:off x="6624240" y="4802552"/>
            <a:ext cx="1600158" cy="1450800"/>
            <a:chOff x="6593325" y="2817035"/>
            <a:chExt cx="2169565" cy="2066871"/>
          </a:xfrm>
        </p:grpSpPr>
        <p:cxnSp>
          <p:nvCxnSpPr>
            <p:cNvPr id="173" name="直线连接符 76"/>
            <p:cNvCxnSpPr/>
            <p:nvPr/>
          </p:nvCxnSpPr>
          <p:spPr bwMode="auto">
            <a:xfrm flipV="1">
              <a:off x="7560877" y="2817035"/>
              <a:ext cx="5011" cy="1384555"/>
            </a:xfrm>
            <a:prstGeom prst="line">
              <a:avLst/>
            </a:prstGeom>
            <a:solidFill>
              <a:schemeClr val="accent1"/>
            </a:solidFill>
            <a:ln w="31750" cap="flat" cmpd="sng" algn="ctr">
              <a:solidFill>
                <a:schemeClr val="accent2"/>
              </a:solidFill>
              <a:prstDash val="solid"/>
              <a:round/>
              <a:headEnd type="none" w="med" len="med"/>
              <a:tailEnd type="triangle" w="lg"/>
            </a:ln>
            <a:effectLst>
              <a:outerShdw blurRad="50800" dist="38100" dir="2700000" algn="tl" rotWithShape="0">
                <a:srgbClr val="000000">
                  <a:alpha val="43000"/>
                </a:srgbClr>
              </a:outerShdw>
            </a:effectLst>
          </p:spPr>
        </p:cxnSp>
        <p:cxnSp>
          <p:nvCxnSpPr>
            <p:cNvPr id="174" name="直线连接符 77"/>
            <p:cNvCxnSpPr/>
            <p:nvPr/>
          </p:nvCxnSpPr>
          <p:spPr bwMode="auto">
            <a:xfrm flipH="1">
              <a:off x="6593325" y="4219554"/>
              <a:ext cx="972564" cy="590535"/>
            </a:xfrm>
            <a:prstGeom prst="line">
              <a:avLst/>
            </a:prstGeom>
            <a:solidFill>
              <a:schemeClr val="accent1"/>
            </a:solidFill>
            <a:ln w="31750" cap="flat" cmpd="sng" algn="ctr">
              <a:solidFill>
                <a:schemeClr val="accent2"/>
              </a:solidFill>
              <a:prstDash val="solid"/>
              <a:round/>
              <a:headEnd type="none" w="med" len="med"/>
              <a:tailEnd type="triangle" w="lg"/>
            </a:ln>
            <a:effectLst>
              <a:outerShdw blurRad="50800" dist="38100" dir="2700000" algn="tl" rotWithShape="0">
                <a:srgbClr val="000000">
                  <a:alpha val="43000"/>
                </a:srgbClr>
              </a:outerShdw>
            </a:effectLst>
          </p:spPr>
        </p:cxnSp>
        <p:cxnSp>
          <p:nvCxnSpPr>
            <p:cNvPr id="175" name="直线连接符 78"/>
            <p:cNvCxnSpPr/>
            <p:nvPr/>
          </p:nvCxnSpPr>
          <p:spPr bwMode="auto">
            <a:xfrm>
              <a:off x="7565889" y="4219554"/>
              <a:ext cx="1197001" cy="590535"/>
            </a:xfrm>
            <a:prstGeom prst="line">
              <a:avLst/>
            </a:prstGeom>
            <a:solidFill>
              <a:schemeClr val="accent1"/>
            </a:solidFill>
            <a:ln w="31750" cap="flat" cmpd="sng" algn="ctr">
              <a:solidFill>
                <a:schemeClr val="accent2"/>
              </a:solidFill>
              <a:prstDash val="solid"/>
              <a:round/>
              <a:headEnd type="none" w="med" len="med"/>
              <a:tailEnd type="triangle" w="lg"/>
            </a:ln>
            <a:effectLst>
              <a:outerShdw blurRad="50800" dist="38100" dir="2700000" algn="tl" rotWithShape="0">
                <a:srgbClr val="000000">
                  <a:alpha val="43000"/>
                </a:srgbClr>
              </a:outerShdw>
            </a:effectLst>
          </p:spPr>
        </p:cxnSp>
        <p:sp>
          <p:nvSpPr>
            <p:cNvPr id="176" name="椭圆 175"/>
            <p:cNvSpPr/>
            <p:nvPr/>
          </p:nvSpPr>
          <p:spPr bwMode="auto">
            <a:xfrm>
              <a:off x="7042201" y="4071921"/>
              <a:ext cx="149625" cy="147634"/>
            </a:xfrm>
            <a:prstGeom prst="ellipse">
              <a:avLst/>
            </a:prstGeom>
            <a:solidFill>
              <a:schemeClr val="accent2"/>
            </a:solid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600" b="0" i="0" u="none" strike="noStrike" cap="none" normalizeH="0" baseline="0" smtClean="0">
                <a:ln>
                  <a:noFill/>
                </a:ln>
                <a:solidFill>
                  <a:schemeClr val="tx1"/>
                </a:solidFill>
                <a:effectLst/>
                <a:latin typeface="Candara" pitchFamily="34" charset="0"/>
                <a:ea typeface="SimSun" pitchFamily="2" charset="-122"/>
              </a:endParaRPr>
            </a:p>
          </p:txBody>
        </p:sp>
        <p:sp>
          <p:nvSpPr>
            <p:cNvPr id="177" name="椭圆 176"/>
            <p:cNvSpPr/>
            <p:nvPr/>
          </p:nvSpPr>
          <p:spPr bwMode="auto">
            <a:xfrm>
              <a:off x="7266638" y="3702837"/>
              <a:ext cx="149625" cy="147634"/>
            </a:xfrm>
            <a:prstGeom prst="ellipse">
              <a:avLst/>
            </a:prstGeom>
            <a:solidFill>
              <a:schemeClr val="accent2"/>
            </a:solid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600" b="0" i="0" u="none" strike="noStrike" cap="none" normalizeH="0" baseline="0" smtClean="0">
                <a:ln>
                  <a:noFill/>
                </a:ln>
                <a:solidFill>
                  <a:schemeClr val="tx1"/>
                </a:solidFill>
                <a:effectLst/>
                <a:latin typeface="Candara" pitchFamily="34" charset="0"/>
                <a:ea typeface="SimSun" pitchFamily="2" charset="-122"/>
              </a:endParaRPr>
            </a:p>
          </p:txBody>
        </p:sp>
        <p:sp>
          <p:nvSpPr>
            <p:cNvPr id="178" name="椭圆 177"/>
            <p:cNvSpPr/>
            <p:nvPr/>
          </p:nvSpPr>
          <p:spPr bwMode="auto">
            <a:xfrm>
              <a:off x="7715514" y="3924287"/>
              <a:ext cx="149625" cy="147634"/>
            </a:xfrm>
            <a:prstGeom prst="ellipse">
              <a:avLst/>
            </a:prstGeom>
            <a:solidFill>
              <a:schemeClr val="accent2"/>
            </a:solid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600" b="0" i="0" u="none" strike="noStrike" cap="none" normalizeH="0" baseline="0" smtClean="0">
                <a:ln>
                  <a:noFill/>
                </a:ln>
                <a:solidFill>
                  <a:schemeClr val="tx1"/>
                </a:solidFill>
                <a:effectLst/>
                <a:latin typeface="Candara" pitchFamily="34" charset="0"/>
                <a:ea typeface="SimSun" pitchFamily="2" charset="-122"/>
              </a:endParaRPr>
            </a:p>
          </p:txBody>
        </p:sp>
        <p:sp>
          <p:nvSpPr>
            <p:cNvPr id="179" name="椭圆 178"/>
            <p:cNvSpPr/>
            <p:nvPr/>
          </p:nvSpPr>
          <p:spPr bwMode="auto">
            <a:xfrm>
              <a:off x="7640701" y="4441005"/>
              <a:ext cx="149625" cy="147634"/>
            </a:xfrm>
            <a:prstGeom prst="ellipse">
              <a:avLst/>
            </a:prstGeom>
            <a:solidFill>
              <a:schemeClr val="accent2"/>
            </a:solid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600" b="0" i="0" u="none" strike="noStrike" cap="none" normalizeH="0" baseline="0" smtClean="0">
                <a:ln>
                  <a:noFill/>
                </a:ln>
                <a:solidFill>
                  <a:schemeClr val="tx1"/>
                </a:solidFill>
                <a:effectLst/>
                <a:latin typeface="Candara" pitchFamily="34" charset="0"/>
                <a:ea typeface="SimSun" pitchFamily="2" charset="-122"/>
              </a:endParaRPr>
            </a:p>
          </p:txBody>
        </p:sp>
        <p:sp>
          <p:nvSpPr>
            <p:cNvPr id="180" name="椭圆 179"/>
            <p:cNvSpPr/>
            <p:nvPr/>
          </p:nvSpPr>
          <p:spPr bwMode="auto">
            <a:xfrm>
              <a:off x="7191830" y="4514822"/>
              <a:ext cx="149625" cy="147634"/>
            </a:xfrm>
            <a:prstGeom prst="ellipse">
              <a:avLst/>
            </a:prstGeom>
            <a:solidFill>
              <a:schemeClr val="accent2"/>
            </a:solid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600" b="0" i="0" u="none" strike="noStrike" cap="none" normalizeH="0" baseline="0" smtClean="0">
                <a:ln>
                  <a:noFill/>
                </a:ln>
                <a:solidFill>
                  <a:schemeClr val="tx1"/>
                </a:solidFill>
                <a:effectLst/>
                <a:latin typeface="Candara" pitchFamily="34" charset="0"/>
                <a:ea typeface="SimSun" pitchFamily="2" charset="-122"/>
              </a:endParaRPr>
            </a:p>
          </p:txBody>
        </p:sp>
        <p:sp>
          <p:nvSpPr>
            <p:cNvPr id="181" name="椭圆 180"/>
            <p:cNvSpPr/>
            <p:nvPr/>
          </p:nvSpPr>
          <p:spPr bwMode="auto">
            <a:xfrm>
              <a:off x="7865139" y="4662455"/>
              <a:ext cx="149625" cy="147634"/>
            </a:xfrm>
            <a:prstGeom prst="ellipse">
              <a:avLst/>
            </a:prstGeom>
            <a:solidFill>
              <a:schemeClr val="accent2"/>
            </a:solid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600" b="0" i="0" u="none" strike="noStrike" cap="none" normalizeH="0" baseline="0" smtClean="0">
                <a:ln>
                  <a:noFill/>
                </a:ln>
                <a:solidFill>
                  <a:schemeClr val="tx1"/>
                </a:solidFill>
                <a:effectLst/>
                <a:latin typeface="Candara" pitchFamily="34" charset="0"/>
                <a:ea typeface="SimSun" pitchFamily="2" charset="-122"/>
              </a:endParaRPr>
            </a:p>
          </p:txBody>
        </p:sp>
        <p:sp>
          <p:nvSpPr>
            <p:cNvPr id="182" name="椭圆 181"/>
            <p:cNvSpPr/>
            <p:nvPr/>
          </p:nvSpPr>
          <p:spPr bwMode="auto">
            <a:xfrm>
              <a:off x="8089577" y="4219558"/>
              <a:ext cx="149625" cy="147634"/>
            </a:xfrm>
            <a:prstGeom prst="ellipse">
              <a:avLst/>
            </a:prstGeom>
            <a:solidFill>
              <a:schemeClr val="accent2"/>
            </a:solid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600" b="0" i="0" u="none" strike="noStrike" cap="none" normalizeH="0" baseline="0" smtClean="0">
                <a:ln>
                  <a:noFill/>
                </a:ln>
                <a:solidFill>
                  <a:schemeClr val="tx1"/>
                </a:solidFill>
                <a:effectLst/>
                <a:latin typeface="Candara" pitchFamily="34" charset="0"/>
                <a:ea typeface="SimSun" pitchFamily="2" charset="-122"/>
              </a:endParaRPr>
            </a:p>
          </p:txBody>
        </p:sp>
        <p:sp>
          <p:nvSpPr>
            <p:cNvPr id="183" name="椭圆 182"/>
            <p:cNvSpPr/>
            <p:nvPr/>
          </p:nvSpPr>
          <p:spPr bwMode="auto">
            <a:xfrm>
              <a:off x="6742950" y="3924287"/>
              <a:ext cx="149625" cy="147634"/>
            </a:xfrm>
            <a:prstGeom prst="ellipse">
              <a:avLst/>
            </a:prstGeom>
            <a:solidFill>
              <a:schemeClr val="accent2"/>
            </a:solid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600" b="0" i="0" u="none" strike="noStrike" cap="none" normalizeH="0" baseline="0" smtClean="0">
                <a:ln>
                  <a:noFill/>
                </a:ln>
                <a:solidFill>
                  <a:schemeClr val="tx1"/>
                </a:solidFill>
                <a:effectLst/>
                <a:latin typeface="Candara" pitchFamily="34" charset="0"/>
                <a:ea typeface="SimSun" pitchFamily="2" charset="-122"/>
              </a:endParaRPr>
            </a:p>
          </p:txBody>
        </p:sp>
        <p:sp>
          <p:nvSpPr>
            <p:cNvPr id="184" name="椭圆 183"/>
            <p:cNvSpPr/>
            <p:nvPr/>
          </p:nvSpPr>
          <p:spPr bwMode="auto">
            <a:xfrm>
              <a:off x="7416264" y="4736272"/>
              <a:ext cx="149625" cy="147634"/>
            </a:xfrm>
            <a:prstGeom prst="ellipse">
              <a:avLst/>
            </a:prstGeom>
            <a:solidFill>
              <a:schemeClr val="accent2"/>
            </a:solid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600" b="0" i="0" u="none" strike="noStrike" cap="none" normalizeH="0" baseline="0" smtClean="0">
                <a:ln>
                  <a:noFill/>
                </a:ln>
                <a:solidFill>
                  <a:schemeClr val="tx1"/>
                </a:solidFill>
                <a:effectLst/>
                <a:latin typeface="Candara" pitchFamily="34" charset="0"/>
                <a:ea typeface="SimSun" pitchFamily="2" charset="-122"/>
              </a:endParaRPr>
            </a:p>
          </p:txBody>
        </p:sp>
        <p:sp>
          <p:nvSpPr>
            <p:cNvPr id="185" name="椭圆 184"/>
            <p:cNvSpPr/>
            <p:nvPr/>
          </p:nvSpPr>
          <p:spPr bwMode="auto">
            <a:xfrm>
              <a:off x="7790326" y="3481386"/>
              <a:ext cx="149625" cy="147634"/>
            </a:xfrm>
            <a:prstGeom prst="ellipse">
              <a:avLst/>
            </a:prstGeom>
            <a:solidFill>
              <a:schemeClr val="accent2"/>
            </a:solid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600" b="0" i="0" u="none" strike="noStrike" cap="none" normalizeH="0" baseline="0" smtClean="0">
                <a:ln>
                  <a:noFill/>
                </a:ln>
                <a:solidFill>
                  <a:schemeClr val="tx1"/>
                </a:solidFill>
                <a:effectLst/>
                <a:latin typeface="Candara" pitchFamily="34" charset="0"/>
                <a:ea typeface="SimSun" pitchFamily="2" charset="-122"/>
              </a:endParaRPr>
            </a:p>
          </p:txBody>
        </p:sp>
        <p:sp>
          <p:nvSpPr>
            <p:cNvPr id="186" name="椭圆 185"/>
            <p:cNvSpPr/>
            <p:nvPr/>
          </p:nvSpPr>
          <p:spPr bwMode="auto">
            <a:xfrm>
              <a:off x="7042201" y="3407569"/>
              <a:ext cx="149625" cy="147634"/>
            </a:xfrm>
            <a:prstGeom prst="ellipse">
              <a:avLst/>
            </a:prstGeom>
            <a:solidFill>
              <a:schemeClr val="accent2"/>
            </a:solid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600" b="0" i="0" u="none" strike="noStrike" cap="none" normalizeH="0" baseline="0" smtClean="0">
                <a:ln>
                  <a:noFill/>
                </a:ln>
                <a:solidFill>
                  <a:schemeClr val="tx1"/>
                </a:solidFill>
                <a:effectLst/>
                <a:latin typeface="Candara" pitchFamily="34" charset="0"/>
                <a:ea typeface="SimSun" pitchFamily="2" charset="-122"/>
              </a:endParaRPr>
            </a:p>
          </p:txBody>
        </p:sp>
      </p:grpSp>
      <p:sp>
        <p:nvSpPr>
          <p:cNvPr id="187" name="右箭头 186"/>
          <p:cNvSpPr/>
          <p:nvPr/>
        </p:nvSpPr>
        <p:spPr bwMode="auto">
          <a:xfrm>
            <a:off x="3077319" y="5571435"/>
            <a:ext cx="651397" cy="153931"/>
          </a:xfrm>
          <a:prstGeom prst="rightArrow">
            <a:avLst>
              <a:gd name="adj1" fmla="val 62804"/>
              <a:gd name="adj2" fmla="val 50000"/>
            </a:avLst>
          </a:prstGeom>
          <a:solidFill>
            <a:srgbClr val="0000FF"/>
          </a:solidFill>
          <a:ln w="9525" cap="flat" cmpd="sng" algn="ctr">
            <a:solidFill>
              <a:schemeClr val="tx1"/>
            </a:solidFill>
            <a:prstDash val="solid"/>
            <a:round/>
            <a:headEnd type="none" w="med" len="med"/>
            <a:tailEnd type="none" w="med" len="med"/>
          </a:ln>
          <a:effectLst/>
        </p:spPr>
        <p:txBody>
          <a:bodyPr/>
          <a:lstStyle/>
          <a:p>
            <a:endParaRPr lang="zh-CN" altLang="en-US"/>
          </a:p>
        </p:txBody>
      </p:sp>
      <p:sp>
        <p:nvSpPr>
          <p:cNvPr id="188" name="右箭头 187"/>
          <p:cNvSpPr/>
          <p:nvPr/>
        </p:nvSpPr>
        <p:spPr bwMode="auto">
          <a:xfrm>
            <a:off x="6014655" y="5571438"/>
            <a:ext cx="609585" cy="153928"/>
          </a:xfrm>
          <a:prstGeom prst="rightArrow">
            <a:avLst>
              <a:gd name="adj1" fmla="val 62804"/>
              <a:gd name="adj2" fmla="val 50000"/>
            </a:avLst>
          </a:prstGeom>
          <a:solidFill>
            <a:srgbClr val="008000"/>
          </a:solidFill>
          <a:ln w="9525" cap="flat" cmpd="sng" algn="ctr">
            <a:solidFill>
              <a:schemeClr val="tx1"/>
            </a:solidFill>
            <a:prstDash val="solid"/>
            <a:round/>
            <a:headEnd type="none" w="med" len="med"/>
            <a:tailEnd type="none" w="med" len="med"/>
          </a:ln>
          <a:effectLst/>
        </p:spPr>
        <p:txBody>
          <a:bodyPr/>
          <a:lstStyle/>
          <a:p>
            <a:endParaRPr lang="zh-CN"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linds(horizontal)">
                                      <p:cBhvr>
                                        <p:cTn id="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Approximate</a:t>
            </a:r>
            <a:r>
              <a:rPr lang="zh-CN" altLang="en-US" dirty="0"/>
              <a:t> </a:t>
            </a:r>
            <a:r>
              <a:rPr lang="en-US" altLang="zh-CN" dirty="0"/>
              <a:t>graph</a:t>
            </a:r>
            <a:r>
              <a:rPr lang="zh-CN" altLang="en-US" dirty="0"/>
              <a:t> </a:t>
            </a:r>
            <a:r>
              <a:rPr lang="en-US" altLang="zh-CN" dirty="0"/>
              <a:t>similarity search</a:t>
            </a:r>
            <a:br>
              <a:rPr lang="en-US" altLang="zh-CN" dirty="0"/>
            </a:br>
            <a:r>
              <a:rPr lang="en-US" altLang="zh-CN" sz="2200" dirty="0">
                <a:latin typeface="Candara"/>
                <a:ea typeface="宋体" charset="0"/>
                <a:cs typeface="Candara"/>
              </a:rPr>
              <a:t>Zhu</a:t>
            </a:r>
            <a:r>
              <a:rPr lang="zh-CN" altLang="en-US" sz="2200" dirty="0">
                <a:latin typeface="Candara"/>
                <a:ea typeface="宋体" charset="0"/>
                <a:cs typeface="Candara"/>
              </a:rPr>
              <a:t> </a:t>
            </a:r>
            <a:r>
              <a:rPr lang="en-US" altLang="zh-CN" sz="2200" dirty="0">
                <a:latin typeface="Candara"/>
                <a:ea typeface="宋体" charset="0"/>
                <a:cs typeface="Candara"/>
              </a:rPr>
              <a:t>et</a:t>
            </a:r>
            <a:r>
              <a:rPr lang="zh-CN" altLang="en-US" sz="2200" dirty="0">
                <a:latin typeface="Candara"/>
                <a:ea typeface="宋体" charset="0"/>
                <a:cs typeface="Candara"/>
              </a:rPr>
              <a:t> </a:t>
            </a:r>
            <a:r>
              <a:rPr lang="en-US" altLang="zh-CN" sz="2200" dirty="0">
                <a:latin typeface="Candara"/>
                <a:ea typeface="宋体" charset="0"/>
                <a:cs typeface="Candara"/>
              </a:rPr>
              <a:t>al.</a:t>
            </a:r>
            <a:r>
              <a:rPr lang="zh-CN" altLang="en-US" sz="2200" dirty="0">
                <a:latin typeface="Candara"/>
                <a:ea typeface="宋体" charset="0"/>
                <a:cs typeface="Candara"/>
              </a:rPr>
              <a:t> </a:t>
            </a:r>
            <a:r>
              <a:rPr lang="en-US" altLang="zh-CN" sz="2200" dirty="0">
                <a:latin typeface="Candara"/>
                <a:ea typeface="宋体" charset="0"/>
                <a:cs typeface="Candara"/>
              </a:rPr>
              <a:t>VLDB’14</a:t>
            </a:r>
            <a:endParaRPr kumimoji="1" lang="zh-CN" altLang="en-US" dirty="0"/>
          </a:p>
        </p:txBody>
      </p:sp>
      <p:sp>
        <p:nvSpPr>
          <p:cNvPr id="3" name="内容占位符 2"/>
          <p:cNvSpPr>
            <a:spLocks noGrp="1"/>
          </p:cNvSpPr>
          <p:nvPr>
            <p:ph idx="1"/>
          </p:nvPr>
        </p:nvSpPr>
        <p:spPr/>
        <p:txBody>
          <a:bodyPr/>
          <a:lstStyle/>
          <a:p>
            <a:r>
              <a:rPr lang="en-US" altLang="zh-CN" dirty="0"/>
              <a:t>Structural</a:t>
            </a:r>
            <a:r>
              <a:rPr lang="zh-CN" altLang="en-US" dirty="0"/>
              <a:t> </a:t>
            </a:r>
            <a:r>
              <a:rPr lang="en-US" altLang="zh-CN" dirty="0"/>
              <a:t>dimension</a:t>
            </a:r>
            <a:r>
              <a:rPr lang="zh-CN" altLang="en-US" dirty="0"/>
              <a:t> </a:t>
            </a:r>
            <a:r>
              <a:rPr lang="en-US" altLang="zh-CN" dirty="0"/>
              <a:t>is</a:t>
            </a:r>
            <a:r>
              <a:rPr lang="zh-CN" altLang="en-US" dirty="0"/>
              <a:t> </a:t>
            </a:r>
            <a:r>
              <a:rPr lang="en-US" altLang="zh-CN" dirty="0"/>
              <a:t>taken</a:t>
            </a:r>
            <a:r>
              <a:rPr lang="zh-CN" altLang="en-US" dirty="0"/>
              <a:t> </a:t>
            </a:r>
            <a:r>
              <a:rPr lang="en-US" altLang="zh-CN" dirty="0"/>
              <a:t>by</a:t>
            </a:r>
          </a:p>
          <a:p>
            <a:pPr lvl="1"/>
            <a:r>
              <a:rPr lang="en-US" altLang="zh-CN" dirty="0"/>
              <a:t>Similarity is measured using the </a:t>
            </a:r>
            <a:r>
              <a:rPr lang="en-US" altLang="zh-CN" dirty="0" err="1"/>
              <a:t>Tanimoto</a:t>
            </a:r>
            <a:r>
              <a:rPr lang="en-US" altLang="zh-CN" dirty="0"/>
              <a:t> score which</a:t>
            </a:r>
            <a:r>
              <a:rPr lang="zh-CN" altLang="en-US" dirty="0"/>
              <a:t> </a:t>
            </a:r>
            <a:r>
              <a:rPr lang="en-US" altLang="zh-CN" dirty="0"/>
              <a:t>is</a:t>
            </a:r>
            <a:r>
              <a:rPr lang="zh-CN" altLang="en-US" dirty="0"/>
              <a:t> </a:t>
            </a:r>
            <a:r>
              <a:rPr lang="en-US" altLang="zh-CN" dirty="0"/>
              <a:t>calculated</a:t>
            </a:r>
            <a:r>
              <a:rPr lang="zh-CN" altLang="en-US" dirty="0"/>
              <a:t> </a:t>
            </a:r>
            <a:r>
              <a:rPr lang="en-US" altLang="zh-CN" dirty="0"/>
              <a:t>based</a:t>
            </a:r>
            <a:r>
              <a:rPr lang="zh-CN" altLang="en-US" dirty="0"/>
              <a:t> </a:t>
            </a:r>
            <a:r>
              <a:rPr lang="en-US" altLang="zh-CN" dirty="0"/>
              <a:t>on</a:t>
            </a:r>
            <a:r>
              <a:rPr lang="zh-CN" altLang="en-US" dirty="0"/>
              <a:t> </a:t>
            </a:r>
            <a:r>
              <a:rPr lang="en-US" altLang="zh-CN" dirty="0">
                <a:solidFill>
                  <a:srgbClr val="0000FF"/>
                </a:solidFill>
              </a:rPr>
              <a:t>dictionary-based binary fingerprint</a:t>
            </a:r>
            <a:r>
              <a:rPr lang="en-US" altLang="zh-CN" dirty="0"/>
              <a:t>. </a:t>
            </a:r>
          </a:p>
          <a:p>
            <a:pPr lvl="1"/>
            <a:r>
              <a:rPr lang="en-US" altLang="zh-CN" dirty="0"/>
              <a:t>There are </a:t>
            </a:r>
            <a:r>
              <a:rPr lang="en-US" altLang="zh-CN" dirty="0">
                <a:solidFill>
                  <a:srgbClr val="0000FF"/>
                </a:solidFill>
              </a:rPr>
              <a:t>881 substructure-keys </a:t>
            </a:r>
            <a:r>
              <a:rPr lang="en-US" altLang="zh-CN" dirty="0"/>
              <a:t>in each fingerprint.</a:t>
            </a:r>
          </a:p>
          <a:p>
            <a:pPr lvl="1"/>
            <a:r>
              <a:rPr lang="en-US" altLang="zh-CN" dirty="0"/>
              <a:t>Each bit in the fingerprint represents the </a:t>
            </a:r>
            <a:r>
              <a:rPr lang="en-US" altLang="zh-CN" dirty="0">
                <a:solidFill>
                  <a:srgbClr val="0000FF"/>
                </a:solidFill>
              </a:rPr>
              <a:t>presence (or absence) </a:t>
            </a:r>
            <a:r>
              <a:rPr lang="en-US" altLang="zh-CN" dirty="0"/>
              <a:t>of a particular chemical substructure.</a:t>
            </a:r>
            <a:endParaRPr lang="zh-CN" altLang="en-US" dirty="0"/>
          </a:p>
          <a:p>
            <a:r>
              <a:rPr lang="en-US" altLang="zh-CN" dirty="0"/>
              <a:t>Disadvantages</a:t>
            </a:r>
            <a:r>
              <a:rPr lang="zh-CN" altLang="en-US" dirty="0"/>
              <a:t> </a:t>
            </a:r>
            <a:r>
              <a:rPr lang="en-US" altLang="zh-CN" dirty="0"/>
              <a:t>of</a:t>
            </a:r>
            <a:r>
              <a:rPr lang="zh-CN" altLang="en-US" dirty="0"/>
              <a:t> </a:t>
            </a:r>
            <a:r>
              <a:rPr lang="en-US" altLang="zh-CN" dirty="0"/>
              <a:t>identifying</a:t>
            </a:r>
            <a:r>
              <a:rPr lang="zh-CN" altLang="en-US" dirty="0"/>
              <a:t> </a:t>
            </a:r>
            <a:r>
              <a:rPr lang="en-US" altLang="zh-CN" dirty="0"/>
              <a:t>dimension</a:t>
            </a:r>
            <a:r>
              <a:rPr lang="zh-CN" altLang="en-US" dirty="0"/>
              <a:t> </a:t>
            </a:r>
            <a:r>
              <a:rPr lang="en-US" altLang="zh-CN" dirty="0"/>
              <a:t>by</a:t>
            </a:r>
            <a:r>
              <a:rPr lang="zh-CN" altLang="en-US" dirty="0"/>
              <a:t> </a:t>
            </a:r>
            <a:r>
              <a:rPr lang="en-US" altLang="zh-CN" dirty="0"/>
              <a:t>human</a:t>
            </a:r>
            <a:r>
              <a:rPr lang="zh-CN" altLang="en-US" dirty="0"/>
              <a:t> </a:t>
            </a:r>
            <a:r>
              <a:rPr lang="en-US" altLang="zh-CN" dirty="0"/>
              <a:t>being</a:t>
            </a:r>
          </a:p>
          <a:p>
            <a:pPr lvl="1"/>
            <a:r>
              <a:rPr lang="en-US" altLang="zh-CN" dirty="0">
                <a:solidFill>
                  <a:srgbClr val="FF0000"/>
                </a:solidFill>
              </a:rPr>
              <a:t>Need</a:t>
            </a:r>
            <a:r>
              <a:rPr lang="zh-CN" altLang="en-US" dirty="0">
                <a:solidFill>
                  <a:srgbClr val="FF0000"/>
                </a:solidFill>
              </a:rPr>
              <a:t> </a:t>
            </a:r>
            <a:r>
              <a:rPr lang="en-US" altLang="zh-CN" dirty="0">
                <a:solidFill>
                  <a:srgbClr val="FF0000"/>
                </a:solidFill>
              </a:rPr>
              <a:t>domain</a:t>
            </a:r>
            <a:r>
              <a:rPr lang="zh-CN" altLang="en-US" dirty="0">
                <a:solidFill>
                  <a:srgbClr val="FF0000"/>
                </a:solidFill>
              </a:rPr>
              <a:t> </a:t>
            </a:r>
            <a:r>
              <a:rPr lang="en-US" altLang="zh-CN" dirty="0">
                <a:solidFill>
                  <a:srgbClr val="FF0000"/>
                </a:solidFill>
              </a:rPr>
              <a:t>experts</a:t>
            </a:r>
          </a:p>
          <a:p>
            <a:pPr lvl="1"/>
            <a:r>
              <a:rPr lang="en-US" altLang="zh-CN" dirty="0" smtClean="0">
                <a:solidFill>
                  <a:srgbClr val="FF0000"/>
                </a:solidFill>
              </a:rPr>
              <a:t>Time </a:t>
            </a:r>
            <a:r>
              <a:rPr lang="en-US" altLang="zh-CN" dirty="0">
                <a:solidFill>
                  <a:srgbClr val="FF0000"/>
                </a:solidFill>
              </a:rPr>
              <a:t>consuming and expensive, due to the large number of combinations of possible features to analyze </a:t>
            </a:r>
          </a:p>
          <a:p>
            <a:endParaRPr kumimoji="1" lang="zh-CN" altLang="en-US" dirty="0"/>
          </a:p>
        </p:txBody>
      </p:sp>
      <p:pic>
        <p:nvPicPr>
          <p:cNvPr id="4" name="图片 3"/>
          <p:cNvPicPr>
            <a:picLocks noChangeAspect="1"/>
          </p:cNvPicPr>
          <p:nvPr/>
        </p:nvPicPr>
        <p:blipFill>
          <a:blip r:embed="rId3"/>
          <a:stretch>
            <a:fillRect/>
          </a:stretch>
        </p:blipFill>
        <p:spPr>
          <a:xfrm>
            <a:off x="5502750" y="1700808"/>
            <a:ext cx="2309610" cy="366078"/>
          </a:xfrm>
          <a:prstGeom prst="rect">
            <a:avLst/>
          </a:prstGeom>
        </p:spPr>
      </p:pic>
    </p:spTree>
    <p:extLst>
      <p:ext uri="{BB962C8B-B14F-4D97-AF65-F5344CB8AC3E}">
        <p14:creationId xmlns:p14="http://schemas.microsoft.com/office/powerpoint/2010/main" val="95644285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040016"/>
            <a:ext cx="5351463"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en-US" altLang="zh-CN" dirty="0"/>
              <a:t>Approximate</a:t>
            </a:r>
            <a:r>
              <a:rPr lang="zh-CN" altLang="en-US" dirty="0"/>
              <a:t> </a:t>
            </a:r>
            <a:r>
              <a:rPr lang="en-US" altLang="zh-CN" dirty="0"/>
              <a:t>graph</a:t>
            </a:r>
            <a:r>
              <a:rPr lang="zh-CN" altLang="en-US" dirty="0"/>
              <a:t> </a:t>
            </a:r>
            <a:r>
              <a:rPr lang="en-US" altLang="zh-CN" dirty="0"/>
              <a:t>similarity search</a:t>
            </a:r>
            <a:br>
              <a:rPr lang="en-US" altLang="zh-CN" dirty="0"/>
            </a:br>
            <a:r>
              <a:rPr lang="en-US" altLang="zh-CN" sz="2200" dirty="0">
                <a:latin typeface="Candara"/>
                <a:ea typeface="宋体" charset="0"/>
                <a:cs typeface="Candara"/>
              </a:rPr>
              <a:t>Zhu</a:t>
            </a:r>
            <a:r>
              <a:rPr lang="zh-CN" altLang="en-US" sz="2200" dirty="0">
                <a:latin typeface="Candara"/>
                <a:ea typeface="宋体" charset="0"/>
                <a:cs typeface="Candara"/>
              </a:rPr>
              <a:t> </a:t>
            </a:r>
            <a:r>
              <a:rPr lang="en-US" altLang="zh-CN" sz="2200" dirty="0">
                <a:latin typeface="Candara"/>
                <a:ea typeface="宋体" charset="0"/>
                <a:cs typeface="Candara"/>
              </a:rPr>
              <a:t>et</a:t>
            </a:r>
            <a:r>
              <a:rPr lang="zh-CN" altLang="en-US" sz="2200" dirty="0">
                <a:latin typeface="Candara"/>
                <a:ea typeface="宋体" charset="0"/>
                <a:cs typeface="Candara"/>
              </a:rPr>
              <a:t> </a:t>
            </a:r>
            <a:r>
              <a:rPr lang="en-US" altLang="zh-CN" sz="2200" dirty="0">
                <a:latin typeface="Candara"/>
                <a:ea typeface="宋体" charset="0"/>
                <a:cs typeface="Candara"/>
              </a:rPr>
              <a:t>al.</a:t>
            </a:r>
            <a:r>
              <a:rPr lang="zh-CN" altLang="en-US" sz="2200" dirty="0">
                <a:latin typeface="Candara"/>
                <a:ea typeface="宋体" charset="0"/>
                <a:cs typeface="Candara"/>
              </a:rPr>
              <a:t> </a:t>
            </a:r>
            <a:r>
              <a:rPr lang="en-US" altLang="zh-CN" sz="2200" dirty="0">
                <a:latin typeface="Candara"/>
                <a:ea typeface="宋体" charset="0"/>
                <a:cs typeface="Candara"/>
              </a:rPr>
              <a:t>VLDB’14</a:t>
            </a:r>
            <a:endParaRPr kumimoji="1" lang="zh-CN" altLang="en-US" dirty="0"/>
          </a:p>
        </p:txBody>
      </p:sp>
      <p:sp>
        <p:nvSpPr>
          <p:cNvPr id="4" name="Rectangle 3"/>
          <p:cNvSpPr txBox="1">
            <a:spLocks noChangeArrowheads="1"/>
          </p:cNvSpPr>
          <p:nvPr/>
        </p:nvSpPr>
        <p:spPr>
          <a:xfrm>
            <a:off x="395536" y="1556792"/>
            <a:ext cx="8229600" cy="43021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600" dirty="0" smtClean="0"/>
              <a:t>Can</a:t>
            </a:r>
            <a:r>
              <a:rPr lang="zh-CN" altLang="en-US" sz="2600" dirty="0" smtClean="0"/>
              <a:t> </a:t>
            </a:r>
            <a:r>
              <a:rPr lang="en-US" altLang="zh-CN" sz="2600" dirty="0" smtClean="0"/>
              <a:t>we</a:t>
            </a:r>
            <a:r>
              <a:rPr lang="zh-CN" altLang="en-US" sz="2600" dirty="0" smtClean="0"/>
              <a:t> </a:t>
            </a:r>
            <a:r>
              <a:rPr lang="en-US" altLang="zh-CN" sz="2600" dirty="0" smtClean="0"/>
              <a:t>use the set of frequent </a:t>
            </a:r>
            <a:r>
              <a:rPr lang="en-US" altLang="zh-CN" sz="2600" dirty="0" err="1" smtClean="0"/>
              <a:t>subgraphs</a:t>
            </a:r>
            <a:r>
              <a:rPr lang="en-US" altLang="zh-CN" sz="2600" dirty="0" smtClean="0"/>
              <a:t> directly as</a:t>
            </a:r>
            <a:r>
              <a:rPr lang="zh-CN" altLang="en-US" sz="2600" dirty="0" smtClean="0"/>
              <a:t> </a:t>
            </a:r>
            <a:r>
              <a:rPr lang="en-US" altLang="zh-CN" sz="2600" dirty="0" smtClean="0"/>
              <a:t>the dimension?</a:t>
            </a:r>
            <a:r>
              <a:rPr lang="zh-CN" altLang="en-US" sz="2600" dirty="0" smtClean="0"/>
              <a:t> </a:t>
            </a:r>
            <a:endParaRPr lang="en-US" altLang="zh-CN" sz="2600" dirty="0" smtClean="0"/>
          </a:p>
          <a:p>
            <a:pPr lvl="1"/>
            <a:r>
              <a:rPr lang="en-US" altLang="zh-CN" sz="2400" dirty="0" smtClean="0">
                <a:solidFill>
                  <a:srgbClr val="FF0000"/>
                </a:solidFill>
              </a:rPr>
              <a:t>No</a:t>
            </a:r>
            <a:r>
              <a:rPr lang="zh-CN" altLang="zh-CN" sz="2400" dirty="0" smtClean="0">
                <a:solidFill>
                  <a:srgbClr val="FF0000"/>
                </a:solidFill>
              </a:rPr>
              <a:t>.</a:t>
            </a:r>
            <a:r>
              <a:rPr lang="en-US" altLang="zh-CN" sz="2400" dirty="0" smtClean="0"/>
              <a:t>The</a:t>
            </a:r>
            <a:r>
              <a:rPr lang="zh-CN" altLang="en-US" sz="2400" dirty="0" smtClean="0"/>
              <a:t> </a:t>
            </a:r>
            <a:r>
              <a:rPr lang="en-US" altLang="zh-CN" sz="2400" dirty="0" smtClean="0"/>
              <a:t>anti-monotone property of frequent </a:t>
            </a:r>
            <a:r>
              <a:rPr lang="en-US" altLang="zh-CN" sz="2400" dirty="0" err="1" smtClean="0"/>
              <a:t>subgraphs</a:t>
            </a:r>
            <a:r>
              <a:rPr lang="zh-CN" altLang="en-US" sz="2400" dirty="0" smtClean="0"/>
              <a:t> </a:t>
            </a:r>
            <a:r>
              <a:rPr lang="en-US" altLang="zh-CN" sz="2400" dirty="0" smtClean="0"/>
              <a:t>will</a:t>
            </a:r>
            <a:r>
              <a:rPr lang="zh-CN" altLang="en-US" sz="2400" dirty="0" smtClean="0"/>
              <a:t> </a:t>
            </a:r>
            <a:r>
              <a:rPr lang="en-US" altLang="zh-CN" sz="2400" dirty="0" smtClean="0"/>
              <a:t>lead to severely unbalanced</a:t>
            </a:r>
            <a:r>
              <a:rPr lang="zh-CN" altLang="en-US" sz="2400" dirty="0" smtClean="0"/>
              <a:t> </a:t>
            </a:r>
            <a:r>
              <a:rPr lang="en-US" altLang="zh-CN" sz="2400" dirty="0" smtClean="0"/>
              <a:t>multidimensional space.</a:t>
            </a:r>
          </a:p>
          <a:p>
            <a:endParaRPr lang="en-US" altLang="zh-CN" dirty="0" smtClean="0">
              <a:solidFill>
                <a:srgbClr val="0000FF"/>
              </a:solidFill>
            </a:endParaRPr>
          </a:p>
        </p:txBody>
      </p:sp>
      <p:cxnSp>
        <p:nvCxnSpPr>
          <p:cNvPr id="5" name="直线箭头连接符 4"/>
          <p:cNvCxnSpPr/>
          <p:nvPr/>
        </p:nvCxnSpPr>
        <p:spPr bwMode="auto">
          <a:xfrm flipV="1">
            <a:off x="2555776" y="3801913"/>
            <a:ext cx="241300" cy="444500"/>
          </a:xfrm>
          <a:prstGeom prst="straightConnector1">
            <a:avLst/>
          </a:prstGeom>
          <a:ln>
            <a:solidFill>
              <a:srgbClr val="FF0000"/>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6" name="直线箭头连接符 5"/>
          <p:cNvCxnSpPr/>
          <p:nvPr/>
        </p:nvCxnSpPr>
        <p:spPr bwMode="auto">
          <a:xfrm flipV="1">
            <a:off x="3181251" y="4246413"/>
            <a:ext cx="746125" cy="273050"/>
          </a:xfrm>
          <a:prstGeom prst="straightConnector1">
            <a:avLst/>
          </a:prstGeom>
          <a:ln>
            <a:solidFill>
              <a:srgbClr val="008000"/>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7" name="直线箭头连接符 6"/>
          <p:cNvCxnSpPr/>
          <p:nvPr/>
        </p:nvCxnSpPr>
        <p:spPr bwMode="auto">
          <a:xfrm>
            <a:off x="3479701" y="4692501"/>
            <a:ext cx="1063625" cy="320675"/>
          </a:xfrm>
          <a:prstGeom prst="straightConnector1">
            <a:avLst/>
          </a:prstGeom>
          <a:ln>
            <a:solidFill>
              <a:srgbClr val="0000FF"/>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8" name="文本框 7"/>
          <p:cNvSpPr txBox="1">
            <a:spLocks noChangeArrowheads="1"/>
          </p:cNvSpPr>
          <p:nvPr/>
        </p:nvSpPr>
        <p:spPr bwMode="auto">
          <a:xfrm>
            <a:off x="2757388" y="3435289"/>
            <a:ext cx="3151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500" kern="1200">
                <a:solidFill>
                  <a:schemeClr val="tx1"/>
                </a:solidFill>
                <a:latin typeface="Arial Narrow" charset="0"/>
                <a:ea typeface="宋体" charset="0"/>
                <a:cs typeface="宋体" charset="0"/>
              </a:defRPr>
            </a:lvl1pPr>
            <a:lvl2pPr marL="396875" indent="60325" algn="l" rtl="0" fontAlgn="base">
              <a:spcBef>
                <a:spcPct val="0"/>
              </a:spcBef>
              <a:spcAft>
                <a:spcPct val="0"/>
              </a:spcAft>
              <a:defRPr sz="2500" kern="1200">
                <a:solidFill>
                  <a:schemeClr val="tx1"/>
                </a:solidFill>
                <a:latin typeface="Arial Narrow" charset="0"/>
                <a:ea typeface="宋体" charset="0"/>
                <a:cs typeface="宋体" charset="0"/>
              </a:defRPr>
            </a:lvl2pPr>
            <a:lvl3pPr marL="795338" indent="119063" algn="l" rtl="0" fontAlgn="base">
              <a:spcBef>
                <a:spcPct val="0"/>
              </a:spcBef>
              <a:spcAft>
                <a:spcPct val="0"/>
              </a:spcAft>
              <a:defRPr sz="2500" kern="1200">
                <a:solidFill>
                  <a:schemeClr val="tx1"/>
                </a:solidFill>
                <a:latin typeface="Arial Narrow" charset="0"/>
                <a:ea typeface="宋体" charset="0"/>
                <a:cs typeface="宋体" charset="0"/>
              </a:defRPr>
            </a:lvl3pPr>
            <a:lvl4pPr marL="1193800" indent="177800" algn="l" rtl="0" fontAlgn="base">
              <a:spcBef>
                <a:spcPct val="0"/>
              </a:spcBef>
              <a:spcAft>
                <a:spcPct val="0"/>
              </a:spcAft>
              <a:defRPr sz="2500" kern="1200">
                <a:solidFill>
                  <a:schemeClr val="tx1"/>
                </a:solidFill>
                <a:latin typeface="Arial Narrow" charset="0"/>
                <a:ea typeface="宋体" charset="0"/>
                <a:cs typeface="宋体" charset="0"/>
              </a:defRPr>
            </a:lvl4pPr>
            <a:lvl5pPr marL="1592263" indent="236538" algn="l" rtl="0" fontAlgn="base">
              <a:spcBef>
                <a:spcPct val="0"/>
              </a:spcBef>
              <a:spcAft>
                <a:spcPct val="0"/>
              </a:spcAft>
              <a:defRPr sz="2500" kern="1200">
                <a:solidFill>
                  <a:schemeClr val="tx1"/>
                </a:solidFill>
                <a:latin typeface="Arial Narrow" charset="0"/>
                <a:ea typeface="宋体" charset="0"/>
                <a:cs typeface="宋体" charset="0"/>
              </a:defRPr>
            </a:lvl5pPr>
            <a:lvl6pPr marL="2286000" algn="l" defTabSz="457200" rtl="0" eaLnBrk="1" latinLnBrk="0" hangingPunct="1">
              <a:defRPr sz="2500" kern="1200">
                <a:solidFill>
                  <a:schemeClr val="tx1"/>
                </a:solidFill>
                <a:latin typeface="Arial Narrow" charset="0"/>
                <a:ea typeface="宋体" charset="0"/>
                <a:cs typeface="宋体" charset="0"/>
              </a:defRPr>
            </a:lvl6pPr>
            <a:lvl7pPr marL="2743200" algn="l" defTabSz="457200" rtl="0" eaLnBrk="1" latinLnBrk="0" hangingPunct="1">
              <a:defRPr sz="2500" kern="1200">
                <a:solidFill>
                  <a:schemeClr val="tx1"/>
                </a:solidFill>
                <a:latin typeface="Arial Narrow" charset="0"/>
                <a:ea typeface="宋体" charset="0"/>
                <a:cs typeface="宋体" charset="0"/>
              </a:defRPr>
            </a:lvl7pPr>
            <a:lvl8pPr marL="3200400" algn="l" defTabSz="457200" rtl="0" eaLnBrk="1" latinLnBrk="0" hangingPunct="1">
              <a:defRPr sz="2500" kern="1200">
                <a:solidFill>
                  <a:schemeClr val="tx1"/>
                </a:solidFill>
                <a:latin typeface="Arial Narrow" charset="0"/>
                <a:ea typeface="宋体" charset="0"/>
                <a:cs typeface="宋体" charset="0"/>
              </a:defRPr>
            </a:lvl8pPr>
            <a:lvl9pPr marL="3657600" algn="l" defTabSz="457200" rtl="0" eaLnBrk="1" latinLnBrk="0" hangingPunct="1">
              <a:defRPr sz="2500" kern="1200">
                <a:solidFill>
                  <a:schemeClr val="tx1"/>
                </a:solidFill>
                <a:latin typeface="Arial Narrow" charset="0"/>
                <a:ea typeface="宋体" charset="0"/>
                <a:cs typeface="宋体" charset="0"/>
              </a:defRPr>
            </a:lvl9pPr>
          </a:lstStyle>
          <a:p>
            <a:r>
              <a:rPr lang="en-US" altLang="zh-CN" sz="2000" dirty="0">
                <a:solidFill>
                  <a:srgbClr val="FF0000"/>
                </a:solidFill>
                <a:latin typeface="Times" charset="0"/>
                <a:cs typeface="Times" charset="0"/>
              </a:rPr>
              <a:t>graph dissimilarity</a:t>
            </a:r>
            <a:r>
              <a:rPr lang="zh-CN" altLang="en-US" sz="2000" dirty="0">
                <a:solidFill>
                  <a:srgbClr val="FF0000"/>
                </a:solidFill>
                <a:latin typeface="Times" charset="0"/>
                <a:cs typeface="Times" charset="0"/>
              </a:rPr>
              <a:t> </a:t>
            </a:r>
          </a:p>
        </p:txBody>
      </p:sp>
      <p:sp>
        <p:nvSpPr>
          <p:cNvPr id="9" name="文本框 8"/>
          <p:cNvSpPr txBox="1">
            <a:spLocks noChangeArrowheads="1"/>
          </p:cNvSpPr>
          <p:nvPr/>
        </p:nvSpPr>
        <p:spPr bwMode="auto">
          <a:xfrm>
            <a:off x="3927376" y="3763813"/>
            <a:ext cx="38949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2500" kern="1200">
                <a:solidFill>
                  <a:schemeClr val="tx1"/>
                </a:solidFill>
                <a:latin typeface="Arial Narrow" charset="0"/>
                <a:ea typeface="宋体" charset="0"/>
                <a:cs typeface="宋体" charset="0"/>
              </a:defRPr>
            </a:lvl1pPr>
            <a:lvl2pPr marL="396875" indent="60325" algn="l" rtl="0" fontAlgn="base">
              <a:spcBef>
                <a:spcPct val="0"/>
              </a:spcBef>
              <a:spcAft>
                <a:spcPct val="0"/>
              </a:spcAft>
              <a:defRPr sz="2500" kern="1200">
                <a:solidFill>
                  <a:schemeClr val="tx1"/>
                </a:solidFill>
                <a:latin typeface="Arial Narrow" charset="0"/>
                <a:ea typeface="宋体" charset="0"/>
                <a:cs typeface="宋体" charset="0"/>
              </a:defRPr>
            </a:lvl2pPr>
            <a:lvl3pPr marL="795338" indent="119063" algn="l" rtl="0" fontAlgn="base">
              <a:spcBef>
                <a:spcPct val="0"/>
              </a:spcBef>
              <a:spcAft>
                <a:spcPct val="0"/>
              </a:spcAft>
              <a:defRPr sz="2500" kern="1200">
                <a:solidFill>
                  <a:schemeClr val="tx1"/>
                </a:solidFill>
                <a:latin typeface="Arial Narrow" charset="0"/>
                <a:ea typeface="宋体" charset="0"/>
                <a:cs typeface="宋体" charset="0"/>
              </a:defRPr>
            </a:lvl3pPr>
            <a:lvl4pPr marL="1193800" indent="177800" algn="l" rtl="0" fontAlgn="base">
              <a:spcBef>
                <a:spcPct val="0"/>
              </a:spcBef>
              <a:spcAft>
                <a:spcPct val="0"/>
              </a:spcAft>
              <a:defRPr sz="2500" kern="1200">
                <a:solidFill>
                  <a:schemeClr val="tx1"/>
                </a:solidFill>
                <a:latin typeface="Arial Narrow" charset="0"/>
                <a:ea typeface="宋体" charset="0"/>
                <a:cs typeface="宋体" charset="0"/>
              </a:defRPr>
            </a:lvl4pPr>
            <a:lvl5pPr marL="1592263" indent="236538" algn="l" rtl="0" fontAlgn="base">
              <a:spcBef>
                <a:spcPct val="0"/>
              </a:spcBef>
              <a:spcAft>
                <a:spcPct val="0"/>
              </a:spcAft>
              <a:defRPr sz="2500" kern="1200">
                <a:solidFill>
                  <a:schemeClr val="tx1"/>
                </a:solidFill>
                <a:latin typeface="Arial Narrow" charset="0"/>
                <a:ea typeface="宋体" charset="0"/>
                <a:cs typeface="宋体" charset="0"/>
              </a:defRPr>
            </a:lvl5pPr>
            <a:lvl6pPr marL="2286000" algn="l" defTabSz="457200" rtl="0" eaLnBrk="1" latinLnBrk="0" hangingPunct="1">
              <a:defRPr sz="2500" kern="1200">
                <a:solidFill>
                  <a:schemeClr val="tx1"/>
                </a:solidFill>
                <a:latin typeface="Arial Narrow" charset="0"/>
                <a:ea typeface="宋体" charset="0"/>
                <a:cs typeface="宋体" charset="0"/>
              </a:defRPr>
            </a:lvl6pPr>
            <a:lvl7pPr marL="2743200" algn="l" defTabSz="457200" rtl="0" eaLnBrk="1" latinLnBrk="0" hangingPunct="1">
              <a:defRPr sz="2500" kern="1200">
                <a:solidFill>
                  <a:schemeClr val="tx1"/>
                </a:solidFill>
                <a:latin typeface="Arial Narrow" charset="0"/>
                <a:ea typeface="宋体" charset="0"/>
                <a:cs typeface="宋体" charset="0"/>
              </a:defRPr>
            </a:lvl7pPr>
            <a:lvl8pPr marL="3200400" algn="l" defTabSz="457200" rtl="0" eaLnBrk="1" latinLnBrk="0" hangingPunct="1">
              <a:defRPr sz="2500" kern="1200">
                <a:solidFill>
                  <a:schemeClr val="tx1"/>
                </a:solidFill>
                <a:latin typeface="Arial Narrow" charset="0"/>
                <a:ea typeface="宋体" charset="0"/>
                <a:cs typeface="宋体" charset="0"/>
              </a:defRPr>
            </a:lvl8pPr>
            <a:lvl9pPr marL="3657600" algn="l" defTabSz="457200" rtl="0" eaLnBrk="1" latinLnBrk="0" hangingPunct="1">
              <a:defRPr sz="2500" kern="1200">
                <a:solidFill>
                  <a:schemeClr val="tx1"/>
                </a:solidFill>
                <a:latin typeface="Arial Narrow" charset="0"/>
                <a:ea typeface="宋体" charset="0"/>
                <a:cs typeface="宋体" charset="0"/>
              </a:defRPr>
            </a:lvl9pPr>
          </a:lstStyle>
          <a:p>
            <a:r>
              <a:rPr kumimoji="0" lang="en-US" altLang="zh-CN" sz="2000" dirty="0">
                <a:solidFill>
                  <a:srgbClr val="008000"/>
                </a:solidFill>
                <a:latin typeface="Times New Roman" charset="0"/>
                <a:cs typeface="Times New Roman" charset="0"/>
              </a:rPr>
              <a:t>Euclidean distance in the</a:t>
            </a:r>
            <a:r>
              <a:rPr kumimoji="0" lang="zh-CN" altLang="en-US" sz="2000" dirty="0">
                <a:solidFill>
                  <a:srgbClr val="008000"/>
                </a:solidFill>
                <a:latin typeface="Times New Roman" charset="0"/>
                <a:cs typeface="Times New Roman" charset="0"/>
              </a:rPr>
              <a:t> </a:t>
            </a:r>
            <a:r>
              <a:rPr kumimoji="0" lang="en-US" altLang="zh-CN" sz="2000" dirty="0">
                <a:solidFill>
                  <a:srgbClr val="008000"/>
                </a:solidFill>
                <a:latin typeface="Times New Roman" charset="0"/>
                <a:cs typeface="Times New Roman" charset="0"/>
              </a:rPr>
              <a:t>map</a:t>
            </a:r>
            <a:r>
              <a:rPr kumimoji="0" lang="zh-CN" altLang="en-US" sz="2000" dirty="0">
                <a:solidFill>
                  <a:srgbClr val="008000"/>
                </a:solidFill>
                <a:latin typeface="Times New Roman" charset="0"/>
                <a:cs typeface="Times New Roman" charset="0"/>
              </a:rPr>
              <a:t> </a:t>
            </a:r>
            <a:r>
              <a:rPr kumimoji="0" lang="en-US" altLang="zh-CN" sz="2000" dirty="0">
                <a:solidFill>
                  <a:srgbClr val="008000"/>
                </a:solidFill>
                <a:latin typeface="Times New Roman" charset="0"/>
                <a:cs typeface="Times New Roman" charset="0"/>
              </a:rPr>
              <a:t>space</a:t>
            </a:r>
            <a:r>
              <a:rPr kumimoji="0" lang="zh-CN" altLang="en-US" sz="2000" dirty="0">
                <a:solidFill>
                  <a:srgbClr val="008000"/>
                </a:solidFill>
                <a:latin typeface="Times New Roman" charset="0"/>
                <a:cs typeface="Times New Roman" charset="0"/>
              </a:rPr>
              <a:t> </a:t>
            </a:r>
            <a:endParaRPr kumimoji="0" lang="en-US" altLang="zh-CN" sz="2000" dirty="0">
              <a:solidFill>
                <a:srgbClr val="008000"/>
              </a:solidFill>
              <a:latin typeface="Times New Roman" charset="0"/>
              <a:cs typeface="Times New Roman" charset="0"/>
            </a:endParaRPr>
          </a:p>
          <a:p>
            <a:r>
              <a:rPr kumimoji="0" lang="en-US" altLang="zh-CN" sz="2000" dirty="0">
                <a:solidFill>
                  <a:srgbClr val="008000"/>
                </a:solidFill>
                <a:latin typeface="Times New Roman" charset="0"/>
                <a:cs typeface="Times New Roman" charset="0"/>
              </a:rPr>
              <a:t>generated</a:t>
            </a:r>
            <a:r>
              <a:rPr kumimoji="0" lang="zh-CN" altLang="en-US" sz="2000" dirty="0">
                <a:solidFill>
                  <a:srgbClr val="008000"/>
                </a:solidFill>
                <a:latin typeface="Times New Roman" charset="0"/>
                <a:cs typeface="Times New Roman" charset="0"/>
              </a:rPr>
              <a:t> </a:t>
            </a:r>
            <a:r>
              <a:rPr kumimoji="0" lang="en-US" altLang="zh-CN" sz="2000" dirty="0">
                <a:solidFill>
                  <a:srgbClr val="008000"/>
                </a:solidFill>
                <a:latin typeface="Times New Roman" charset="0"/>
                <a:cs typeface="Times New Roman" charset="0"/>
              </a:rPr>
              <a:t>by</a:t>
            </a:r>
            <a:r>
              <a:rPr kumimoji="0" lang="zh-CN" altLang="en-US" sz="2000" dirty="0">
                <a:solidFill>
                  <a:srgbClr val="008000"/>
                </a:solidFill>
                <a:latin typeface="Times New Roman" charset="0"/>
                <a:cs typeface="Times New Roman" charset="0"/>
              </a:rPr>
              <a:t> </a:t>
            </a:r>
            <a:r>
              <a:rPr kumimoji="0" lang="en-US" altLang="zh-CN" sz="2000" dirty="0">
                <a:solidFill>
                  <a:srgbClr val="008000"/>
                </a:solidFill>
                <a:latin typeface="Times New Roman" charset="0"/>
                <a:cs typeface="Times New Roman" charset="0"/>
              </a:rPr>
              <a:t>our</a:t>
            </a:r>
            <a:r>
              <a:rPr kumimoji="0" lang="zh-CN" altLang="en-US" sz="2000" dirty="0">
                <a:solidFill>
                  <a:srgbClr val="008000"/>
                </a:solidFill>
                <a:latin typeface="Times New Roman" charset="0"/>
                <a:cs typeface="Times New Roman" charset="0"/>
              </a:rPr>
              <a:t> </a:t>
            </a:r>
            <a:r>
              <a:rPr kumimoji="0" lang="en-US" altLang="zh-CN" sz="2000" dirty="0">
                <a:solidFill>
                  <a:srgbClr val="008000"/>
                </a:solidFill>
                <a:latin typeface="Times New Roman" charset="0"/>
                <a:cs typeface="Times New Roman" charset="0"/>
              </a:rPr>
              <a:t>algorithm</a:t>
            </a:r>
            <a:r>
              <a:rPr kumimoji="0" lang="zh-CN" altLang="en-US" sz="2000" dirty="0">
                <a:solidFill>
                  <a:srgbClr val="008000"/>
                </a:solidFill>
                <a:latin typeface="Times New Roman" charset="0"/>
                <a:cs typeface="Times New Roman" charset="0"/>
              </a:rPr>
              <a:t> </a:t>
            </a:r>
            <a:r>
              <a:rPr kumimoji="0" lang="en-US" altLang="zh-CN" sz="2000" dirty="0">
                <a:solidFill>
                  <a:srgbClr val="008000"/>
                </a:solidFill>
                <a:latin typeface="Times New Roman" charset="0"/>
                <a:cs typeface="Times New Roman" charset="0"/>
              </a:rPr>
              <a:t>DSPM</a:t>
            </a:r>
            <a:endParaRPr lang="zh-CN" altLang="en-US" sz="2000" dirty="0">
              <a:solidFill>
                <a:srgbClr val="008000"/>
              </a:solidFill>
              <a:latin typeface="Times New Roman" charset="0"/>
              <a:cs typeface="Times New Roman" charset="0"/>
            </a:endParaRPr>
          </a:p>
        </p:txBody>
      </p:sp>
      <p:sp>
        <p:nvSpPr>
          <p:cNvPr id="10" name="文本框 9"/>
          <p:cNvSpPr txBox="1">
            <a:spLocks noChangeArrowheads="1"/>
          </p:cNvSpPr>
          <p:nvPr/>
        </p:nvSpPr>
        <p:spPr bwMode="auto">
          <a:xfrm>
            <a:off x="4644008" y="4653136"/>
            <a:ext cx="417684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sz="2500" kern="1200">
                <a:solidFill>
                  <a:schemeClr val="tx1"/>
                </a:solidFill>
                <a:latin typeface="Arial Narrow" charset="0"/>
                <a:ea typeface="宋体" charset="0"/>
                <a:cs typeface="宋体" charset="0"/>
              </a:defRPr>
            </a:lvl1pPr>
            <a:lvl2pPr marL="396875" indent="60325" algn="l" rtl="0" fontAlgn="base">
              <a:spcBef>
                <a:spcPct val="0"/>
              </a:spcBef>
              <a:spcAft>
                <a:spcPct val="0"/>
              </a:spcAft>
              <a:defRPr sz="2500" kern="1200">
                <a:solidFill>
                  <a:schemeClr val="tx1"/>
                </a:solidFill>
                <a:latin typeface="Arial Narrow" charset="0"/>
                <a:ea typeface="宋体" charset="0"/>
                <a:cs typeface="宋体" charset="0"/>
              </a:defRPr>
            </a:lvl2pPr>
            <a:lvl3pPr marL="795338" indent="119063" algn="l" rtl="0" fontAlgn="base">
              <a:spcBef>
                <a:spcPct val="0"/>
              </a:spcBef>
              <a:spcAft>
                <a:spcPct val="0"/>
              </a:spcAft>
              <a:defRPr sz="2500" kern="1200">
                <a:solidFill>
                  <a:schemeClr val="tx1"/>
                </a:solidFill>
                <a:latin typeface="Arial Narrow" charset="0"/>
                <a:ea typeface="宋体" charset="0"/>
                <a:cs typeface="宋体" charset="0"/>
              </a:defRPr>
            </a:lvl3pPr>
            <a:lvl4pPr marL="1193800" indent="177800" algn="l" rtl="0" fontAlgn="base">
              <a:spcBef>
                <a:spcPct val="0"/>
              </a:spcBef>
              <a:spcAft>
                <a:spcPct val="0"/>
              </a:spcAft>
              <a:defRPr sz="2500" kern="1200">
                <a:solidFill>
                  <a:schemeClr val="tx1"/>
                </a:solidFill>
                <a:latin typeface="Arial Narrow" charset="0"/>
                <a:ea typeface="宋体" charset="0"/>
                <a:cs typeface="宋体" charset="0"/>
              </a:defRPr>
            </a:lvl4pPr>
            <a:lvl5pPr marL="1592263" indent="236538" algn="l" rtl="0" fontAlgn="base">
              <a:spcBef>
                <a:spcPct val="0"/>
              </a:spcBef>
              <a:spcAft>
                <a:spcPct val="0"/>
              </a:spcAft>
              <a:defRPr sz="2500" kern="1200">
                <a:solidFill>
                  <a:schemeClr val="tx1"/>
                </a:solidFill>
                <a:latin typeface="Arial Narrow" charset="0"/>
                <a:ea typeface="宋体" charset="0"/>
                <a:cs typeface="宋体" charset="0"/>
              </a:defRPr>
            </a:lvl5pPr>
            <a:lvl6pPr marL="2286000" algn="l" defTabSz="457200" rtl="0" eaLnBrk="1" latinLnBrk="0" hangingPunct="1">
              <a:defRPr sz="2500" kern="1200">
                <a:solidFill>
                  <a:schemeClr val="tx1"/>
                </a:solidFill>
                <a:latin typeface="Arial Narrow" charset="0"/>
                <a:ea typeface="宋体" charset="0"/>
                <a:cs typeface="宋体" charset="0"/>
              </a:defRPr>
            </a:lvl6pPr>
            <a:lvl7pPr marL="2743200" algn="l" defTabSz="457200" rtl="0" eaLnBrk="1" latinLnBrk="0" hangingPunct="1">
              <a:defRPr sz="2500" kern="1200">
                <a:solidFill>
                  <a:schemeClr val="tx1"/>
                </a:solidFill>
                <a:latin typeface="Arial Narrow" charset="0"/>
                <a:ea typeface="宋体" charset="0"/>
                <a:cs typeface="宋体" charset="0"/>
              </a:defRPr>
            </a:lvl7pPr>
            <a:lvl8pPr marL="3200400" algn="l" defTabSz="457200" rtl="0" eaLnBrk="1" latinLnBrk="0" hangingPunct="1">
              <a:defRPr sz="2500" kern="1200">
                <a:solidFill>
                  <a:schemeClr val="tx1"/>
                </a:solidFill>
                <a:latin typeface="Arial Narrow" charset="0"/>
                <a:ea typeface="宋体" charset="0"/>
                <a:cs typeface="宋体" charset="0"/>
              </a:defRPr>
            </a:lvl8pPr>
            <a:lvl9pPr marL="3657600" algn="l" defTabSz="457200" rtl="0" eaLnBrk="1" latinLnBrk="0" hangingPunct="1">
              <a:defRPr sz="2500" kern="1200">
                <a:solidFill>
                  <a:schemeClr val="tx1"/>
                </a:solidFill>
                <a:latin typeface="Arial Narrow" charset="0"/>
                <a:ea typeface="宋体" charset="0"/>
                <a:cs typeface="宋体" charset="0"/>
              </a:defRPr>
            </a:lvl9pPr>
          </a:lstStyle>
          <a:p>
            <a:r>
              <a:rPr kumimoji="0" lang="en-US" altLang="zh-CN" sz="2000" dirty="0">
                <a:solidFill>
                  <a:srgbClr val="0000FF"/>
                </a:solidFill>
                <a:latin typeface="Times New Roman" charset="0"/>
                <a:cs typeface="Times New Roman" charset="0"/>
              </a:rPr>
              <a:t>Euclidean distance in the</a:t>
            </a:r>
            <a:r>
              <a:rPr kumimoji="0" lang="zh-CN" altLang="en-US" sz="2000" dirty="0">
                <a:solidFill>
                  <a:srgbClr val="0000FF"/>
                </a:solidFill>
                <a:latin typeface="Times New Roman" charset="0"/>
                <a:cs typeface="Times New Roman" charset="0"/>
              </a:rPr>
              <a:t> </a:t>
            </a:r>
            <a:r>
              <a:rPr kumimoji="0" lang="en-US" altLang="zh-CN" sz="2000" dirty="0">
                <a:solidFill>
                  <a:srgbClr val="0000FF"/>
                </a:solidFill>
                <a:latin typeface="Times New Roman" charset="0"/>
                <a:cs typeface="Times New Roman" charset="0"/>
              </a:rPr>
              <a:t>map</a:t>
            </a:r>
            <a:r>
              <a:rPr kumimoji="0" lang="zh-CN" altLang="en-US" sz="2000" dirty="0">
                <a:solidFill>
                  <a:srgbClr val="0000FF"/>
                </a:solidFill>
                <a:latin typeface="Times New Roman" charset="0"/>
                <a:cs typeface="Times New Roman" charset="0"/>
              </a:rPr>
              <a:t> </a:t>
            </a:r>
            <a:r>
              <a:rPr kumimoji="0" lang="en-US" altLang="zh-CN" sz="2000" dirty="0">
                <a:solidFill>
                  <a:srgbClr val="0000FF"/>
                </a:solidFill>
                <a:latin typeface="Times New Roman" charset="0"/>
                <a:cs typeface="Times New Roman" charset="0"/>
              </a:rPr>
              <a:t>space</a:t>
            </a:r>
            <a:r>
              <a:rPr kumimoji="0" lang="zh-CN" altLang="en-US" sz="2000" dirty="0">
                <a:solidFill>
                  <a:srgbClr val="0000FF"/>
                </a:solidFill>
                <a:latin typeface="Times New Roman" charset="0"/>
                <a:cs typeface="Times New Roman" charset="0"/>
              </a:rPr>
              <a:t> </a:t>
            </a:r>
            <a:endParaRPr kumimoji="0" lang="en-US" altLang="zh-CN" sz="2000" dirty="0">
              <a:solidFill>
                <a:srgbClr val="0000FF"/>
              </a:solidFill>
              <a:latin typeface="Times New Roman" charset="0"/>
              <a:cs typeface="Times New Roman" charset="0"/>
            </a:endParaRPr>
          </a:p>
          <a:p>
            <a:r>
              <a:rPr kumimoji="0" lang="en-US" altLang="zh-CN" sz="2000" dirty="0">
                <a:solidFill>
                  <a:srgbClr val="0000FF"/>
                </a:solidFill>
                <a:latin typeface="Times New Roman" charset="0"/>
                <a:cs typeface="Times New Roman" charset="0"/>
              </a:rPr>
              <a:t>where all frequent </a:t>
            </a:r>
            <a:r>
              <a:rPr kumimoji="0" lang="en-US" altLang="zh-CN" sz="2000" dirty="0" err="1">
                <a:solidFill>
                  <a:srgbClr val="0000FF"/>
                </a:solidFill>
                <a:latin typeface="Times New Roman" charset="0"/>
                <a:cs typeface="Times New Roman" charset="0"/>
              </a:rPr>
              <a:t>subgraphs</a:t>
            </a:r>
            <a:r>
              <a:rPr kumimoji="0" lang="en-US" altLang="zh-CN" sz="2000" dirty="0">
                <a:solidFill>
                  <a:srgbClr val="0000FF"/>
                </a:solidFill>
                <a:latin typeface="Times New Roman" charset="0"/>
                <a:cs typeface="Times New Roman" charset="0"/>
              </a:rPr>
              <a:t> are considered as the </a:t>
            </a:r>
            <a:r>
              <a:rPr kumimoji="0" lang="en-US" altLang="zh-CN" sz="2000" dirty="0" smtClean="0">
                <a:solidFill>
                  <a:srgbClr val="0000FF"/>
                </a:solidFill>
                <a:latin typeface="Times New Roman" charset="0"/>
                <a:cs typeface="Times New Roman" charset="0"/>
              </a:rPr>
              <a:t>dimensions</a:t>
            </a:r>
            <a:endParaRPr lang="zh-CN" altLang="en-US" sz="2000" dirty="0">
              <a:solidFill>
                <a:srgbClr val="0000FF"/>
              </a:solidFill>
              <a:latin typeface="Times New Roman" charset="0"/>
              <a:cs typeface="Times New Roman" charset="0"/>
            </a:endParaRPr>
          </a:p>
        </p:txBody>
      </p:sp>
    </p:spTree>
    <p:extLst>
      <p:ext uri="{BB962C8B-B14F-4D97-AF65-F5344CB8AC3E}">
        <p14:creationId xmlns:p14="http://schemas.microsoft.com/office/powerpoint/2010/main" val="25222719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Approximate</a:t>
            </a:r>
            <a:r>
              <a:rPr lang="zh-CN" altLang="en-US" dirty="0"/>
              <a:t> </a:t>
            </a:r>
            <a:r>
              <a:rPr lang="en-US" altLang="zh-CN" dirty="0"/>
              <a:t>graph</a:t>
            </a:r>
            <a:r>
              <a:rPr lang="zh-CN" altLang="en-US" dirty="0"/>
              <a:t> </a:t>
            </a:r>
            <a:r>
              <a:rPr lang="en-US" altLang="zh-CN" dirty="0"/>
              <a:t>similarity search</a:t>
            </a:r>
            <a:br>
              <a:rPr lang="en-US" altLang="zh-CN" dirty="0"/>
            </a:br>
            <a:r>
              <a:rPr lang="en-US" altLang="zh-CN" sz="2200" dirty="0">
                <a:latin typeface="Candara"/>
                <a:ea typeface="宋体" charset="0"/>
                <a:cs typeface="Candara"/>
              </a:rPr>
              <a:t>Zhu</a:t>
            </a:r>
            <a:r>
              <a:rPr lang="zh-CN" altLang="en-US" sz="2200" dirty="0">
                <a:latin typeface="Candara"/>
                <a:ea typeface="宋体" charset="0"/>
                <a:cs typeface="Candara"/>
              </a:rPr>
              <a:t> </a:t>
            </a:r>
            <a:r>
              <a:rPr lang="en-US" altLang="zh-CN" sz="2200" dirty="0">
                <a:latin typeface="Candara"/>
                <a:ea typeface="宋体" charset="0"/>
                <a:cs typeface="Candara"/>
              </a:rPr>
              <a:t>et</a:t>
            </a:r>
            <a:r>
              <a:rPr lang="zh-CN" altLang="en-US" sz="2200" dirty="0">
                <a:latin typeface="Candara"/>
                <a:ea typeface="宋体" charset="0"/>
                <a:cs typeface="Candara"/>
              </a:rPr>
              <a:t> </a:t>
            </a:r>
            <a:r>
              <a:rPr lang="en-US" altLang="zh-CN" sz="2200" dirty="0">
                <a:latin typeface="Candara"/>
                <a:ea typeface="宋体" charset="0"/>
                <a:cs typeface="Candara"/>
              </a:rPr>
              <a:t>al.</a:t>
            </a:r>
            <a:r>
              <a:rPr lang="zh-CN" altLang="en-US" sz="2200" dirty="0">
                <a:latin typeface="Candara"/>
                <a:ea typeface="宋体" charset="0"/>
                <a:cs typeface="Candara"/>
              </a:rPr>
              <a:t> </a:t>
            </a:r>
            <a:r>
              <a:rPr lang="en-US" altLang="zh-CN" sz="2200" dirty="0">
                <a:latin typeface="Candara"/>
                <a:ea typeface="宋体" charset="0"/>
                <a:cs typeface="Candara"/>
              </a:rPr>
              <a:t>VLDB’14</a:t>
            </a:r>
            <a:endParaRPr lang="zh-CN" altLang="en-US" dirty="0"/>
          </a:p>
        </p:txBody>
      </p:sp>
      <p:sp>
        <p:nvSpPr>
          <p:cNvPr id="3" name="内容占位符 2"/>
          <p:cNvSpPr>
            <a:spLocks noGrp="1"/>
          </p:cNvSpPr>
          <p:nvPr>
            <p:ph idx="1"/>
          </p:nvPr>
        </p:nvSpPr>
        <p:spPr>
          <a:xfrm>
            <a:off x="457200" y="1600200"/>
            <a:ext cx="8686800" cy="4525963"/>
          </a:xfrm>
        </p:spPr>
        <p:txBody>
          <a:bodyPr>
            <a:normAutofit/>
          </a:bodyPr>
          <a:lstStyle/>
          <a:p>
            <a:r>
              <a:rPr lang="en-US" altLang="zh-CN" sz="2400" dirty="0" smtClean="0">
                <a:ea typeface="华文新魏" charset="0"/>
              </a:rPr>
              <a:t>It</a:t>
            </a:r>
            <a:r>
              <a:rPr lang="zh-CN" altLang="en-US" sz="2400" dirty="0" smtClean="0">
                <a:ea typeface="华文新魏" charset="0"/>
              </a:rPr>
              <a:t> </a:t>
            </a:r>
            <a:r>
              <a:rPr lang="en-US" altLang="zh-CN" sz="2400" dirty="0" smtClean="0">
                <a:ea typeface="华文新魏" charset="0"/>
              </a:rPr>
              <a:t>can</a:t>
            </a:r>
            <a:r>
              <a:rPr lang="zh-CN" altLang="en-US" sz="2400" dirty="0" smtClean="0">
                <a:ea typeface="华文新魏" charset="0"/>
              </a:rPr>
              <a:t> </a:t>
            </a:r>
            <a:r>
              <a:rPr lang="en-US" altLang="zh-CN" sz="2400" dirty="0" smtClean="0">
                <a:ea typeface="华文新魏" charset="0"/>
              </a:rPr>
              <a:t>be</a:t>
            </a:r>
            <a:r>
              <a:rPr lang="zh-CN" altLang="en-US" sz="2400" dirty="0" smtClean="0">
                <a:ea typeface="华文新魏" charset="0"/>
              </a:rPr>
              <a:t> </a:t>
            </a:r>
            <a:r>
              <a:rPr lang="en-US" altLang="zh-CN" sz="2400" dirty="0" smtClean="0">
                <a:ea typeface="华文新魏" charset="0"/>
              </a:rPr>
              <a:t>modeled</a:t>
            </a:r>
            <a:r>
              <a:rPr lang="zh-CN" altLang="en-US" sz="2400" dirty="0" smtClean="0">
                <a:ea typeface="华文新魏" charset="0"/>
              </a:rPr>
              <a:t> </a:t>
            </a:r>
            <a:r>
              <a:rPr lang="en-US" altLang="zh-CN" sz="2400" dirty="0" smtClean="0">
                <a:ea typeface="华文新魏" charset="0"/>
              </a:rPr>
              <a:t>as</a:t>
            </a:r>
            <a:r>
              <a:rPr lang="zh-CN" altLang="en-US" sz="2400" dirty="0" smtClean="0">
                <a:ea typeface="华文新魏" charset="0"/>
              </a:rPr>
              <a:t> </a:t>
            </a:r>
            <a:r>
              <a:rPr lang="en-US" altLang="zh-CN" sz="2400" dirty="0" smtClean="0"/>
              <a:t>a </a:t>
            </a:r>
            <a:r>
              <a:rPr lang="en-US" altLang="zh-CN" sz="2400" dirty="0" smtClean="0">
                <a:solidFill>
                  <a:srgbClr val="0000FF"/>
                </a:solidFill>
              </a:rPr>
              <a:t>least square optimization problem. </a:t>
            </a:r>
          </a:p>
          <a:p>
            <a:endParaRPr lang="en-US" altLang="zh-CN" sz="2400" dirty="0" smtClean="0">
              <a:solidFill>
                <a:srgbClr val="0000FF"/>
              </a:solidFill>
            </a:endParaRPr>
          </a:p>
          <a:p>
            <a:endParaRPr lang="en-US" altLang="zh-CN" sz="2400" dirty="0" smtClean="0">
              <a:ea typeface="华文新魏" charset="0"/>
            </a:endParaRPr>
          </a:p>
          <a:p>
            <a:endParaRPr lang="en-US" altLang="zh-CN" sz="2400" dirty="0" smtClean="0">
              <a:ea typeface="华文新魏" charset="0"/>
            </a:endParaRPr>
          </a:p>
          <a:p>
            <a:endParaRPr lang="en-US" altLang="zh-CN" sz="2400" dirty="0" smtClean="0">
              <a:ea typeface="华文新魏" charset="0"/>
            </a:endParaRPr>
          </a:p>
          <a:p>
            <a:r>
              <a:rPr lang="en-US" altLang="zh-CN" sz="2400" dirty="0" smtClean="0">
                <a:ea typeface="华文新魏" charset="0"/>
              </a:rPr>
              <a:t>It</a:t>
            </a:r>
            <a:r>
              <a:rPr lang="zh-CN" altLang="en-US" sz="2400" dirty="0" smtClean="0">
                <a:ea typeface="华文新魏" charset="0"/>
              </a:rPr>
              <a:t> </a:t>
            </a:r>
            <a:r>
              <a:rPr lang="en-US" altLang="zh-CN" sz="2400" dirty="0" smtClean="0">
                <a:ea typeface="华文新魏" charset="0"/>
              </a:rPr>
              <a:t>can</a:t>
            </a:r>
            <a:r>
              <a:rPr lang="zh-CN" altLang="en-US" sz="2400" dirty="0" smtClean="0">
                <a:ea typeface="华文新魏" charset="0"/>
              </a:rPr>
              <a:t> </a:t>
            </a:r>
            <a:r>
              <a:rPr lang="en-US" altLang="zh-CN" sz="2400" dirty="0" smtClean="0">
                <a:ea typeface="华文新魏" charset="0"/>
              </a:rPr>
              <a:t>be</a:t>
            </a:r>
            <a:r>
              <a:rPr lang="zh-CN" altLang="en-US" sz="2400" dirty="0" smtClean="0">
                <a:ea typeface="华文新魏" charset="0"/>
              </a:rPr>
              <a:t> </a:t>
            </a:r>
            <a:r>
              <a:rPr lang="en-US" altLang="zh-CN" sz="2400" dirty="0" smtClean="0">
                <a:ea typeface="华文新魏" charset="0"/>
              </a:rPr>
              <a:t>solved by </a:t>
            </a:r>
            <a:r>
              <a:rPr lang="en-US" altLang="zh-CN" sz="2400" dirty="0" err="1" smtClean="0">
                <a:ea typeface="华文新魏" charset="0"/>
              </a:rPr>
              <a:t>majorization</a:t>
            </a:r>
            <a:r>
              <a:rPr lang="zh-CN" altLang="en-US" sz="2400" dirty="0" smtClean="0">
                <a:ea typeface="华文新魏" charset="0"/>
              </a:rPr>
              <a:t> </a:t>
            </a:r>
            <a:r>
              <a:rPr lang="en-US" altLang="zh-CN" sz="2400" dirty="0" smtClean="0">
                <a:ea typeface="华文新魏" charset="0"/>
              </a:rPr>
              <a:t>strategy</a:t>
            </a:r>
            <a:r>
              <a:rPr lang="zh-CN" altLang="en-US" sz="2400" dirty="0" smtClean="0">
                <a:ea typeface="华文新魏" charset="0"/>
              </a:rPr>
              <a:t>, </a:t>
            </a:r>
            <a:r>
              <a:rPr lang="en-US" altLang="zh-CN" sz="2400" dirty="0" smtClean="0">
                <a:ea typeface="华文新魏" charset="0"/>
              </a:rPr>
              <a:t>which</a:t>
            </a:r>
            <a:r>
              <a:rPr lang="zh-CN" altLang="en-US" sz="2400" dirty="0" smtClean="0">
                <a:ea typeface="华文新魏" charset="0"/>
              </a:rPr>
              <a:t> </a:t>
            </a:r>
            <a:r>
              <a:rPr lang="en-US" altLang="zh-CN" sz="2400" dirty="0" smtClean="0">
                <a:ea typeface="华文新魏" charset="0"/>
              </a:rPr>
              <a:t>iteratively</a:t>
            </a:r>
            <a:r>
              <a:rPr lang="zh-CN" altLang="en-US" sz="2400" dirty="0" smtClean="0">
                <a:ea typeface="华文新魏" charset="0"/>
              </a:rPr>
              <a:t> </a:t>
            </a:r>
            <a:r>
              <a:rPr lang="en-US" altLang="zh-CN" sz="2400" dirty="0" smtClean="0">
                <a:ea typeface="华文新魏" charset="0"/>
              </a:rPr>
              <a:t>update</a:t>
            </a:r>
            <a:r>
              <a:rPr lang="zh-CN" altLang="en-US" sz="2400" dirty="0" smtClean="0">
                <a:ea typeface="华文新魏" charset="0"/>
              </a:rPr>
              <a:t> </a:t>
            </a:r>
            <a:r>
              <a:rPr lang="en-US" altLang="zh-CN" sz="2400" dirty="0" smtClean="0">
                <a:ea typeface="华文新魏" charset="0"/>
              </a:rPr>
              <a:t>the</a:t>
            </a:r>
            <a:r>
              <a:rPr lang="zh-CN" altLang="en-US" sz="2400" dirty="0" smtClean="0">
                <a:ea typeface="华文新魏" charset="0"/>
              </a:rPr>
              <a:t> </a:t>
            </a:r>
            <a:r>
              <a:rPr lang="en-US" altLang="zh-CN" sz="2400" dirty="0" smtClean="0">
                <a:ea typeface="华文新魏" charset="0"/>
              </a:rPr>
              <a:t>following</a:t>
            </a:r>
            <a:r>
              <a:rPr lang="zh-CN" altLang="en-US" sz="2400" dirty="0" smtClean="0">
                <a:ea typeface="华文新魏" charset="0"/>
              </a:rPr>
              <a:t> </a:t>
            </a:r>
            <a:r>
              <a:rPr lang="en-US" altLang="zh-CN" sz="2400" dirty="0" smtClean="0">
                <a:ea typeface="华文新魏" charset="0"/>
              </a:rPr>
              <a:t>configurations</a:t>
            </a:r>
            <a:r>
              <a:rPr lang="zh-CN" altLang="zh-CN" sz="2400" dirty="0" smtClean="0">
                <a:ea typeface="华文新魏" charset="0"/>
              </a:rPr>
              <a:t> </a:t>
            </a:r>
            <a:r>
              <a:rPr lang="en-US" altLang="zh-CN" sz="2400" dirty="0" smtClean="0">
                <a:ea typeface="华文新魏" charset="0"/>
              </a:rPr>
              <a:t>to</a:t>
            </a:r>
            <a:r>
              <a:rPr lang="zh-CN" altLang="en-US" sz="2400" dirty="0" smtClean="0">
                <a:ea typeface="华文新魏" charset="0"/>
              </a:rPr>
              <a:t> </a:t>
            </a:r>
            <a:r>
              <a:rPr lang="en-US" altLang="zh-CN" sz="2400" dirty="0" smtClean="0">
                <a:ea typeface="华文新魏" charset="0"/>
              </a:rPr>
              <a:t>achieve</a:t>
            </a:r>
            <a:r>
              <a:rPr lang="zh-CN" altLang="en-US" sz="2400" dirty="0" smtClean="0">
                <a:ea typeface="华文新魏" charset="0"/>
              </a:rPr>
              <a:t> </a:t>
            </a:r>
            <a:r>
              <a:rPr lang="en-US" altLang="zh-CN" sz="2400" dirty="0" smtClean="0">
                <a:ea typeface="华文新魏" charset="0"/>
              </a:rPr>
              <a:t>local</a:t>
            </a:r>
            <a:r>
              <a:rPr lang="zh-CN" altLang="en-US" sz="2400" dirty="0" smtClean="0">
                <a:ea typeface="华文新魏" charset="0"/>
              </a:rPr>
              <a:t> </a:t>
            </a:r>
            <a:r>
              <a:rPr lang="en-US" altLang="zh-CN" sz="2400" dirty="0" smtClean="0">
                <a:ea typeface="华文新魏" charset="0"/>
              </a:rPr>
              <a:t>minimum.</a:t>
            </a:r>
          </a:p>
          <a:p>
            <a:endParaRPr lang="zh-CN" altLang="en-US" dirty="0"/>
          </a:p>
        </p:txBody>
      </p:sp>
      <p:pic>
        <p:nvPicPr>
          <p:cNvPr id="93" name="图片 92"/>
          <p:cNvPicPr>
            <a:picLocks noChangeAspect="1"/>
          </p:cNvPicPr>
          <p:nvPr/>
        </p:nvPicPr>
        <p:blipFill>
          <a:blip r:embed="rId2" cstate="print"/>
          <a:stretch>
            <a:fillRect/>
          </a:stretch>
        </p:blipFill>
        <p:spPr>
          <a:xfrm>
            <a:off x="899592" y="4971881"/>
            <a:ext cx="4051304" cy="1472646"/>
          </a:xfrm>
          <a:prstGeom prst="rect">
            <a:avLst/>
          </a:prstGeom>
        </p:spPr>
      </p:pic>
      <p:pic>
        <p:nvPicPr>
          <p:cNvPr id="94" name="图片 93"/>
          <p:cNvPicPr>
            <a:picLocks noChangeAspect="1"/>
          </p:cNvPicPr>
          <p:nvPr/>
        </p:nvPicPr>
        <p:blipFill>
          <a:blip r:embed="rId3" cstate="print"/>
          <a:stretch>
            <a:fillRect/>
          </a:stretch>
        </p:blipFill>
        <p:spPr>
          <a:xfrm>
            <a:off x="5148064" y="4683849"/>
            <a:ext cx="3505108" cy="1913503"/>
          </a:xfrm>
          <a:prstGeom prst="rect">
            <a:avLst/>
          </a:prstGeom>
        </p:spPr>
      </p:pic>
      <p:grpSp>
        <p:nvGrpSpPr>
          <p:cNvPr id="95" name="组 2"/>
          <p:cNvGrpSpPr/>
          <p:nvPr/>
        </p:nvGrpSpPr>
        <p:grpSpPr>
          <a:xfrm>
            <a:off x="1219114" y="2362228"/>
            <a:ext cx="6629400" cy="1066772"/>
            <a:chOff x="1066892" y="2424110"/>
            <a:chExt cx="6629400" cy="1081088"/>
          </a:xfrm>
        </p:grpSpPr>
        <p:pic>
          <p:nvPicPr>
            <p:cNvPr id="96"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92" y="2424110"/>
              <a:ext cx="66294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图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258" y="2455292"/>
              <a:ext cx="2895524" cy="36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blinds(horizontal)">
                                      <p:cBhvr>
                                        <p:cTn id="7" dur="500"/>
                                        <p:tgtEl>
                                          <p:spTgt spid="93"/>
                                        </p:tgtEl>
                                      </p:cBhvr>
                                    </p:animEffect>
                                  </p:childTnLst>
                                </p:cTn>
                              </p:par>
                              <p:par>
                                <p:cTn id="8" presetID="3" presetClass="entr" presetSubtype="10" fill="hold"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blinds(horizontal)">
                                      <p:cBhvr>
                                        <p:cTn id="10"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Approximate</a:t>
            </a:r>
            <a:r>
              <a:rPr lang="zh-CN" altLang="en-US" dirty="0"/>
              <a:t> </a:t>
            </a:r>
            <a:r>
              <a:rPr lang="en-US" altLang="zh-CN" dirty="0"/>
              <a:t>graph</a:t>
            </a:r>
            <a:r>
              <a:rPr lang="zh-CN" altLang="en-US" dirty="0"/>
              <a:t> </a:t>
            </a:r>
            <a:r>
              <a:rPr lang="en-US" altLang="zh-CN" dirty="0"/>
              <a:t>similarity search</a:t>
            </a:r>
            <a:br>
              <a:rPr lang="en-US" altLang="zh-CN" dirty="0"/>
            </a:br>
            <a:r>
              <a:rPr lang="en-US" altLang="zh-CN" sz="2200" dirty="0">
                <a:latin typeface="Candara"/>
                <a:ea typeface="宋体" charset="0"/>
                <a:cs typeface="Candara"/>
              </a:rPr>
              <a:t>Zhu</a:t>
            </a:r>
            <a:r>
              <a:rPr lang="zh-CN" altLang="en-US" sz="2200" dirty="0">
                <a:latin typeface="Candara"/>
                <a:ea typeface="宋体" charset="0"/>
                <a:cs typeface="Candara"/>
              </a:rPr>
              <a:t> </a:t>
            </a:r>
            <a:r>
              <a:rPr lang="en-US" altLang="zh-CN" sz="2200" dirty="0">
                <a:latin typeface="Candara"/>
                <a:ea typeface="宋体" charset="0"/>
                <a:cs typeface="Candara"/>
              </a:rPr>
              <a:t>et</a:t>
            </a:r>
            <a:r>
              <a:rPr lang="zh-CN" altLang="en-US" sz="2200" dirty="0">
                <a:latin typeface="Candara"/>
                <a:ea typeface="宋体" charset="0"/>
                <a:cs typeface="Candara"/>
              </a:rPr>
              <a:t> </a:t>
            </a:r>
            <a:r>
              <a:rPr lang="en-US" altLang="zh-CN" sz="2200" dirty="0">
                <a:latin typeface="Candara"/>
                <a:ea typeface="宋体" charset="0"/>
                <a:cs typeface="Candara"/>
              </a:rPr>
              <a:t>al.</a:t>
            </a:r>
            <a:r>
              <a:rPr lang="zh-CN" altLang="en-US" sz="2200" dirty="0">
                <a:latin typeface="Candara"/>
                <a:ea typeface="宋体" charset="0"/>
                <a:cs typeface="Candara"/>
              </a:rPr>
              <a:t> </a:t>
            </a:r>
            <a:r>
              <a:rPr lang="en-US" altLang="zh-CN" sz="2200" dirty="0">
                <a:latin typeface="Candara"/>
                <a:ea typeface="宋体" charset="0"/>
                <a:cs typeface="Candara"/>
              </a:rPr>
              <a:t>VLDB’14</a:t>
            </a:r>
            <a:endParaRPr kumimoji="1" lang="zh-CN" altLang="en-US" dirty="0"/>
          </a:p>
        </p:txBody>
      </p:sp>
      <p:sp>
        <p:nvSpPr>
          <p:cNvPr id="3" name="内容占位符 2"/>
          <p:cNvSpPr>
            <a:spLocks noGrp="1"/>
          </p:cNvSpPr>
          <p:nvPr>
            <p:ph idx="1"/>
          </p:nvPr>
        </p:nvSpPr>
        <p:spPr/>
        <p:txBody>
          <a:bodyPr/>
          <a:lstStyle/>
          <a:p>
            <a:r>
              <a:rPr lang="en-US" altLang="zh-CN" sz="2400" dirty="0">
                <a:solidFill>
                  <a:srgbClr val="0000FF"/>
                </a:solidFill>
              </a:rPr>
              <a:t>Observations</a:t>
            </a:r>
          </a:p>
          <a:p>
            <a:pPr lvl="1"/>
            <a:r>
              <a:rPr lang="en-US" altLang="zh-CN" dirty="0"/>
              <a:t>The</a:t>
            </a:r>
            <a:r>
              <a:rPr lang="zh-CN" altLang="en-US" dirty="0"/>
              <a:t> </a:t>
            </a:r>
            <a:r>
              <a:rPr lang="en-US" altLang="zh-CN" dirty="0"/>
              <a:t>bottlenecks</a:t>
            </a:r>
            <a:r>
              <a:rPr lang="zh-CN" altLang="en-US" dirty="0"/>
              <a:t> </a:t>
            </a:r>
            <a:r>
              <a:rPr lang="en-US" altLang="zh-CN" dirty="0"/>
              <a:t>in</a:t>
            </a:r>
            <a:r>
              <a:rPr lang="zh-CN" altLang="en-US" dirty="0"/>
              <a:t> </a:t>
            </a:r>
            <a:r>
              <a:rPr lang="en-US" altLang="zh-CN" dirty="0"/>
              <a:t>the </a:t>
            </a:r>
            <a:r>
              <a:rPr lang="en-US" altLang="zh-CN" dirty="0" err="1"/>
              <a:t>majorization</a:t>
            </a:r>
            <a:r>
              <a:rPr lang="en-US" altLang="zh-CN" dirty="0"/>
              <a:t>:</a:t>
            </a:r>
            <a:r>
              <a:rPr lang="en-US" altLang="en-US" dirty="0"/>
              <a:t> </a:t>
            </a:r>
            <a:r>
              <a:rPr lang="en-US" altLang="zh-CN" dirty="0"/>
              <a:t>computing the</a:t>
            </a:r>
            <a:r>
              <a:rPr lang="zh-CN" altLang="en-US" dirty="0"/>
              <a:t> </a:t>
            </a:r>
            <a:r>
              <a:rPr lang="en-US" altLang="zh-CN" dirty="0"/>
              <a:t>objective</a:t>
            </a:r>
            <a:r>
              <a:rPr lang="zh-CN" altLang="en-US" dirty="0"/>
              <a:t> </a:t>
            </a:r>
            <a:r>
              <a:rPr lang="en-US" altLang="zh-CN" dirty="0"/>
              <a:t>function</a:t>
            </a:r>
            <a:r>
              <a:rPr lang="zh-CN" altLang="en-US" dirty="0"/>
              <a:t> </a:t>
            </a:r>
            <a:r>
              <a:rPr lang="en-US" altLang="zh-CN" i="1" dirty="0"/>
              <a:t>E</a:t>
            </a:r>
            <a:r>
              <a:rPr lang="en-US" altLang="zh-CN" dirty="0"/>
              <a:t>,</a:t>
            </a:r>
            <a:r>
              <a:rPr lang="zh-CN" altLang="en-US" dirty="0"/>
              <a:t> </a:t>
            </a:r>
            <a:r>
              <a:rPr lang="en-US" altLang="zh-CN" dirty="0"/>
              <a:t>configuration</a:t>
            </a:r>
            <a:r>
              <a:rPr lang="zh-CN" altLang="en-US" i="1" dirty="0"/>
              <a:t> </a:t>
            </a:r>
            <a:r>
              <a:rPr lang="en-US" altLang="zh-CN" i="1" dirty="0"/>
              <a:t>x</a:t>
            </a:r>
            <a:r>
              <a:rPr lang="zh-CN" altLang="en-US" i="1" dirty="0"/>
              <a:t> </a:t>
            </a:r>
            <a:r>
              <a:rPr lang="en-US" altLang="zh-CN" dirty="0"/>
              <a:t>and</a:t>
            </a:r>
            <a:r>
              <a:rPr lang="zh-CN" altLang="en-US" dirty="0"/>
              <a:t> </a:t>
            </a:r>
            <a:r>
              <a:rPr lang="en-US" altLang="zh-CN" i="1" dirty="0" smtClean="0"/>
              <a:t>c</a:t>
            </a:r>
          </a:p>
          <a:p>
            <a:pPr lvl="1"/>
            <a:r>
              <a:rPr lang="en-US" altLang="zh-CN" dirty="0" smtClean="0">
                <a:latin typeface="华文新魏" charset="0"/>
                <a:ea typeface="华文新魏" charset="0"/>
              </a:rPr>
              <a:t>A</a:t>
            </a:r>
            <a:r>
              <a:rPr lang="zh-CN" altLang="en-US" dirty="0" smtClean="0">
                <a:latin typeface="华文新魏" charset="0"/>
                <a:ea typeface="华文新魏" charset="0"/>
              </a:rPr>
              <a:t> </a:t>
            </a:r>
            <a:r>
              <a:rPr lang="en-US" altLang="zh-CN" dirty="0">
                <a:latin typeface="华文新魏" charset="0"/>
                <a:ea typeface="华文新魏" charset="0"/>
              </a:rPr>
              <a:t>frequent</a:t>
            </a:r>
            <a:r>
              <a:rPr lang="zh-CN" altLang="en-US" dirty="0">
                <a:latin typeface="华文新魏" charset="0"/>
                <a:ea typeface="华文新魏" charset="0"/>
              </a:rPr>
              <a:t> </a:t>
            </a:r>
            <a:r>
              <a:rPr lang="en-US" altLang="zh-CN" dirty="0" err="1">
                <a:latin typeface="华文新魏" charset="0"/>
                <a:ea typeface="华文新魏" charset="0"/>
              </a:rPr>
              <a:t>subgraph</a:t>
            </a:r>
            <a:r>
              <a:rPr lang="zh-CN" altLang="en-US" dirty="0">
                <a:latin typeface="华文新魏" charset="0"/>
                <a:ea typeface="华文新魏" charset="0"/>
              </a:rPr>
              <a:t> </a:t>
            </a:r>
            <a:r>
              <a:rPr lang="en-US" altLang="zh-CN" dirty="0">
                <a:latin typeface="华文新魏" charset="0"/>
                <a:ea typeface="华文新魏" charset="0"/>
              </a:rPr>
              <a:t>does</a:t>
            </a:r>
            <a:r>
              <a:rPr lang="zh-CN" altLang="en-US" dirty="0">
                <a:latin typeface="华文新魏" charset="0"/>
                <a:ea typeface="华文新魏" charset="0"/>
              </a:rPr>
              <a:t> </a:t>
            </a:r>
            <a:r>
              <a:rPr lang="en-US" altLang="zh-CN" dirty="0">
                <a:latin typeface="华文新魏" charset="0"/>
                <a:ea typeface="华文新魏" charset="0"/>
              </a:rPr>
              <a:t>not</a:t>
            </a:r>
            <a:r>
              <a:rPr lang="zh-CN" altLang="en-US" dirty="0">
                <a:latin typeface="华文新魏" charset="0"/>
                <a:ea typeface="华文新魏" charset="0"/>
              </a:rPr>
              <a:t> </a:t>
            </a:r>
            <a:r>
              <a:rPr lang="en-US" altLang="zh-CN" dirty="0">
                <a:latin typeface="华文新魏" charset="0"/>
                <a:ea typeface="华文新魏" charset="0"/>
              </a:rPr>
              <a:t>occur</a:t>
            </a:r>
            <a:r>
              <a:rPr lang="zh-CN" altLang="en-US" dirty="0">
                <a:latin typeface="华文新魏" charset="0"/>
                <a:ea typeface="华文新魏" charset="0"/>
              </a:rPr>
              <a:t> </a:t>
            </a:r>
            <a:r>
              <a:rPr lang="en-US" altLang="zh-CN" dirty="0">
                <a:latin typeface="华文新魏" charset="0"/>
                <a:ea typeface="华文新魏" charset="0"/>
              </a:rPr>
              <a:t>in</a:t>
            </a:r>
            <a:r>
              <a:rPr lang="zh-CN" altLang="en-US" dirty="0">
                <a:latin typeface="华文新魏" charset="0"/>
                <a:ea typeface="华文新魏" charset="0"/>
              </a:rPr>
              <a:t> </a:t>
            </a:r>
            <a:r>
              <a:rPr lang="en-US" altLang="zh-CN" dirty="0">
                <a:latin typeface="华文新魏" charset="0"/>
                <a:ea typeface="华文新魏" charset="0"/>
              </a:rPr>
              <a:t>every</a:t>
            </a:r>
            <a:r>
              <a:rPr lang="zh-CN" altLang="en-US" dirty="0">
                <a:latin typeface="华文新魏" charset="0"/>
                <a:ea typeface="华文新魏" charset="0"/>
              </a:rPr>
              <a:t> </a:t>
            </a:r>
            <a:r>
              <a:rPr lang="en-US" altLang="zh-CN" dirty="0">
                <a:latin typeface="华文新魏" charset="0"/>
                <a:ea typeface="华文新魏" charset="0"/>
              </a:rPr>
              <a:t>graph.</a:t>
            </a:r>
          </a:p>
          <a:p>
            <a:r>
              <a:rPr lang="en-US" altLang="zh-CN" sz="2400" dirty="0">
                <a:solidFill>
                  <a:srgbClr val="0000FF"/>
                </a:solidFill>
                <a:ea typeface="华文新魏" charset="0"/>
              </a:rPr>
              <a:t>How</a:t>
            </a:r>
            <a:r>
              <a:rPr lang="zh-CN" altLang="en-US" sz="2400" dirty="0">
                <a:solidFill>
                  <a:srgbClr val="0000FF"/>
                </a:solidFill>
                <a:ea typeface="华文新魏" charset="0"/>
              </a:rPr>
              <a:t> </a:t>
            </a:r>
            <a:r>
              <a:rPr lang="en-US" altLang="zh-CN" sz="2400" dirty="0">
                <a:solidFill>
                  <a:srgbClr val="0000FF"/>
                </a:solidFill>
                <a:ea typeface="华文新魏" charset="0"/>
              </a:rPr>
              <a:t>to</a:t>
            </a:r>
            <a:r>
              <a:rPr lang="zh-CN" altLang="en-US" sz="2400" dirty="0">
                <a:solidFill>
                  <a:srgbClr val="0000FF"/>
                </a:solidFill>
                <a:ea typeface="华文新魏" charset="0"/>
              </a:rPr>
              <a:t> </a:t>
            </a:r>
            <a:r>
              <a:rPr lang="en-US" altLang="zh-CN" sz="2400" dirty="0">
                <a:solidFill>
                  <a:srgbClr val="0000FF"/>
                </a:solidFill>
              </a:rPr>
              <a:t>utilize</a:t>
            </a:r>
            <a:r>
              <a:rPr lang="zh-CN" altLang="en-US" sz="2400" dirty="0">
                <a:solidFill>
                  <a:srgbClr val="0000FF"/>
                </a:solidFill>
              </a:rPr>
              <a:t> </a:t>
            </a:r>
            <a:r>
              <a:rPr lang="en-US" altLang="zh-CN" sz="2400" dirty="0">
                <a:solidFill>
                  <a:srgbClr val="0000FF"/>
                </a:solidFill>
              </a:rPr>
              <a:t>the characteristics of</a:t>
            </a:r>
            <a:r>
              <a:rPr lang="zh-CN" altLang="en-US" sz="2400" dirty="0">
                <a:solidFill>
                  <a:srgbClr val="0000FF"/>
                </a:solidFill>
              </a:rPr>
              <a:t> </a:t>
            </a:r>
            <a:r>
              <a:rPr lang="en-US" altLang="zh-CN" sz="2400" dirty="0">
                <a:solidFill>
                  <a:srgbClr val="0000FF"/>
                </a:solidFill>
              </a:rPr>
              <a:t>frequent </a:t>
            </a:r>
            <a:r>
              <a:rPr lang="en-US" altLang="zh-CN" sz="2400" dirty="0" err="1">
                <a:solidFill>
                  <a:srgbClr val="0000FF"/>
                </a:solidFill>
              </a:rPr>
              <a:t>subgraphs</a:t>
            </a:r>
            <a:r>
              <a:rPr lang="en-US" altLang="zh-CN" sz="2400" dirty="0">
                <a:solidFill>
                  <a:srgbClr val="0000FF"/>
                </a:solidFill>
              </a:rPr>
              <a:t> to</a:t>
            </a:r>
            <a:r>
              <a:rPr lang="zh-CN" altLang="en-US" sz="2400" dirty="0">
                <a:solidFill>
                  <a:srgbClr val="0000FF"/>
                </a:solidFill>
              </a:rPr>
              <a:t> </a:t>
            </a:r>
            <a:r>
              <a:rPr lang="en-US" altLang="zh-CN" sz="2400" dirty="0">
                <a:solidFill>
                  <a:srgbClr val="0000FF"/>
                </a:solidFill>
              </a:rPr>
              <a:t>optimize</a:t>
            </a:r>
            <a:r>
              <a:rPr lang="zh-CN" altLang="en-US" sz="2400" dirty="0">
                <a:solidFill>
                  <a:srgbClr val="0000FF"/>
                </a:solidFill>
              </a:rPr>
              <a:t> </a:t>
            </a:r>
            <a:r>
              <a:rPr lang="en-US" altLang="zh-CN" sz="2400" dirty="0">
                <a:solidFill>
                  <a:srgbClr val="0000FF"/>
                </a:solidFill>
              </a:rPr>
              <a:t>the</a:t>
            </a:r>
            <a:r>
              <a:rPr lang="zh-CN" altLang="en-US" sz="2400" dirty="0">
                <a:solidFill>
                  <a:srgbClr val="0000FF"/>
                </a:solidFill>
              </a:rPr>
              <a:t> </a:t>
            </a:r>
            <a:r>
              <a:rPr lang="en-US" altLang="zh-CN" sz="2400" dirty="0">
                <a:solidFill>
                  <a:srgbClr val="0000FF"/>
                </a:solidFill>
              </a:rPr>
              <a:t>computation?</a:t>
            </a:r>
          </a:p>
          <a:p>
            <a:r>
              <a:rPr lang="en-US" altLang="zh-CN" sz="2400" dirty="0">
                <a:ea typeface="华文新魏" charset="0"/>
              </a:rPr>
              <a:t>Proposition:</a:t>
            </a:r>
          </a:p>
          <a:p>
            <a:r>
              <a:rPr lang="en-US" altLang="zh-CN" sz="2400" dirty="0">
                <a:ea typeface="华文新魏" charset="0"/>
              </a:rPr>
              <a:t>The</a:t>
            </a:r>
            <a:r>
              <a:rPr lang="zh-CN" altLang="en-US" sz="2400" dirty="0">
                <a:ea typeface="华文新魏" charset="0"/>
              </a:rPr>
              <a:t> </a:t>
            </a:r>
            <a:r>
              <a:rPr lang="en-US" altLang="zh-CN" sz="2400" dirty="0">
                <a:ea typeface="华文新魏" charset="0"/>
              </a:rPr>
              <a:t>calculation</a:t>
            </a:r>
            <a:r>
              <a:rPr lang="zh-CN" altLang="en-US" sz="2400" dirty="0">
                <a:ea typeface="华文新魏" charset="0"/>
              </a:rPr>
              <a:t> </a:t>
            </a:r>
            <a:r>
              <a:rPr lang="en-US" altLang="zh-CN" sz="2400" dirty="0">
                <a:ea typeface="华文新魏" charset="0"/>
              </a:rPr>
              <a:t>of</a:t>
            </a:r>
            <a:r>
              <a:rPr lang="zh-CN" altLang="en-US" sz="2400" dirty="0">
                <a:ea typeface="华文新魏" charset="0"/>
              </a:rPr>
              <a:t> </a:t>
            </a:r>
            <a:r>
              <a:rPr lang="en-US" altLang="zh-CN" sz="2400" dirty="0">
                <a:ea typeface="华文新魏" charset="0"/>
              </a:rPr>
              <a:t>c</a:t>
            </a:r>
            <a:r>
              <a:rPr lang="zh-CN" altLang="en-US" sz="2400" dirty="0">
                <a:ea typeface="华文新魏" charset="0"/>
              </a:rPr>
              <a:t> </a:t>
            </a:r>
            <a:r>
              <a:rPr lang="en-US" altLang="zh-CN" sz="2400" dirty="0">
                <a:ea typeface="华文新魏" charset="0"/>
              </a:rPr>
              <a:t>can</a:t>
            </a:r>
            <a:r>
              <a:rPr lang="zh-CN" altLang="en-US" sz="2400" dirty="0">
                <a:ea typeface="华文新魏" charset="0"/>
              </a:rPr>
              <a:t> </a:t>
            </a:r>
            <a:r>
              <a:rPr lang="en-US" altLang="zh-CN" sz="2400" dirty="0">
                <a:ea typeface="华文新魏" charset="0"/>
              </a:rPr>
              <a:t>be</a:t>
            </a:r>
            <a:r>
              <a:rPr lang="zh-CN" altLang="en-US" sz="2400" dirty="0">
                <a:ea typeface="华文新魏" charset="0"/>
              </a:rPr>
              <a:t> </a:t>
            </a:r>
            <a:r>
              <a:rPr lang="en-US" altLang="zh-CN" sz="2400" dirty="0">
                <a:ea typeface="华文新魏" charset="0"/>
              </a:rPr>
              <a:t>simplified</a:t>
            </a:r>
            <a:r>
              <a:rPr lang="zh-CN" altLang="en-US" sz="2400" dirty="0">
                <a:ea typeface="华文新魏" charset="0"/>
              </a:rPr>
              <a:t> </a:t>
            </a:r>
            <a:r>
              <a:rPr lang="en-US" altLang="zh-CN" sz="2400" dirty="0">
                <a:ea typeface="华文新魏" charset="0"/>
              </a:rPr>
              <a:t>as</a:t>
            </a:r>
          </a:p>
          <a:p>
            <a:endParaRPr kumimoji="1" lang="zh-CN" altLang="en-US" dirty="0"/>
          </a:p>
        </p:txBody>
      </p:sp>
      <p:grpSp>
        <p:nvGrpSpPr>
          <p:cNvPr id="5" name="组 4"/>
          <p:cNvGrpSpPr/>
          <p:nvPr/>
        </p:nvGrpSpPr>
        <p:grpSpPr>
          <a:xfrm>
            <a:off x="2771800" y="5024854"/>
            <a:ext cx="5486256" cy="304792"/>
            <a:chOff x="1828872" y="4114782"/>
            <a:chExt cx="6476830" cy="380990"/>
          </a:xfrm>
        </p:grpSpPr>
        <p:grpSp>
          <p:nvGrpSpPr>
            <p:cNvPr id="6" name="组 5"/>
            <p:cNvGrpSpPr/>
            <p:nvPr/>
          </p:nvGrpSpPr>
          <p:grpSpPr>
            <a:xfrm>
              <a:off x="1828872" y="4114782"/>
              <a:ext cx="5156123" cy="380990"/>
              <a:chOff x="1524080" y="4366218"/>
              <a:chExt cx="6222895" cy="404957"/>
            </a:xfrm>
          </p:grpSpPr>
          <p:pic>
            <p:nvPicPr>
              <p:cNvPr id="10" name="图片 9"/>
              <p:cNvPicPr>
                <a:picLocks noChangeAspect="1"/>
              </p:cNvPicPr>
              <p:nvPr/>
            </p:nvPicPr>
            <p:blipFill>
              <a:blip r:embed="rId3"/>
              <a:stretch>
                <a:fillRect/>
              </a:stretch>
            </p:blipFill>
            <p:spPr>
              <a:xfrm>
                <a:off x="1524080" y="4381239"/>
                <a:ext cx="4952870" cy="389936"/>
              </a:xfrm>
              <a:prstGeom prst="rect">
                <a:avLst/>
              </a:prstGeom>
            </p:spPr>
          </p:pic>
          <p:pic>
            <p:nvPicPr>
              <p:cNvPr id="11" name="图片 10"/>
              <p:cNvPicPr>
                <a:picLocks noChangeAspect="1"/>
              </p:cNvPicPr>
              <p:nvPr/>
            </p:nvPicPr>
            <p:blipFill>
              <a:blip r:embed="rId4"/>
              <a:stretch>
                <a:fillRect/>
              </a:stretch>
            </p:blipFill>
            <p:spPr>
              <a:xfrm>
                <a:off x="6553148" y="4366218"/>
                <a:ext cx="1193827" cy="358148"/>
              </a:xfrm>
              <a:prstGeom prst="rect">
                <a:avLst/>
              </a:prstGeom>
            </p:spPr>
          </p:pic>
        </p:grpSp>
        <p:grpSp>
          <p:nvGrpSpPr>
            <p:cNvPr id="7" name="组 6"/>
            <p:cNvGrpSpPr/>
            <p:nvPr/>
          </p:nvGrpSpPr>
          <p:grpSpPr>
            <a:xfrm>
              <a:off x="7010336" y="4114782"/>
              <a:ext cx="1295366" cy="380990"/>
              <a:chOff x="2819446" y="3174988"/>
              <a:chExt cx="2679678" cy="711200"/>
            </a:xfrm>
          </p:grpSpPr>
          <p:pic>
            <p:nvPicPr>
              <p:cNvPr id="8" name="图片 7"/>
              <p:cNvPicPr>
                <a:picLocks noChangeAspect="1"/>
              </p:cNvPicPr>
              <p:nvPr/>
            </p:nvPicPr>
            <p:blipFill>
              <a:blip r:embed="rId5"/>
              <a:stretch>
                <a:fillRect/>
              </a:stretch>
            </p:blipFill>
            <p:spPr>
              <a:xfrm>
                <a:off x="3657624" y="3200406"/>
                <a:ext cx="1841500" cy="673100"/>
              </a:xfrm>
              <a:prstGeom prst="rect">
                <a:avLst/>
              </a:prstGeom>
            </p:spPr>
          </p:pic>
          <p:pic>
            <p:nvPicPr>
              <p:cNvPr id="9" name="图片 8"/>
              <p:cNvPicPr>
                <a:picLocks noChangeAspect="1"/>
              </p:cNvPicPr>
              <p:nvPr/>
            </p:nvPicPr>
            <p:blipFill>
              <a:blip r:embed="rId6"/>
              <a:stretch>
                <a:fillRect/>
              </a:stretch>
            </p:blipFill>
            <p:spPr>
              <a:xfrm>
                <a:off x="2819446" y="3174988"/>
                <a:ext cx="876300" cy="711200"/>
              </a:xfrm>
              <a:prstGeom prst="rect">
                <a:avLst/>
              </a:prstGeom>
            </p:spPr>
          </p:pic>
        </p:grpSp>
      </p:grpSp>
      <p:pic>
        <p:nvPicPr>
          <p:cNvPr id="12" name="图片 11"/>
          <p:cNvPicPr>
            <a:picLocks noChangeAspect="1"/>
          </p:cNvPicPr>
          <p:nvPr/>
        </p:nvPicPr>
        <p:blipFill>
          <a:blip r:embed="rId7"/>
          <a:stretch>
            <a:fillRect/>
          </a:stretch>
        </p:blipFill>
        <p:spPr>
          <a:xfrm>
            <a:off x="2960050" y="5816942"/>
            <a:ext cx="3124118" cy="636394"/>
          </a:xfrm>
          <a:prstGeom prst="rect">
            <a:avLst/>
          </a:prstGeom>
        </p:spPr>
      </p:pic>
    </p:spTree>
    <p:extLst>
      <p:ext uri="{BB962C8B-B14F-4D97-AF65-F5344CB8AC3E}">
        <p14:creationId xmlns:p14="http://schemas.microsoft.com/office/powerpoint/2010/main" val="1883537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Graphs - why should we care?</a:t>
            </a:r>
            <a:endParaRPr lang="zh-CN" altLang="en-US" sz="3100" dirty="0"/>
          </a:p>
        </p:txBody>
      </p:sp>
      <p:sp>
        <p:nvSpPr>
          <p:cNvPr id="3" name="内容占位符 2"/>
          <p:cNvSpPr>
            <a:spLocks noGrp="1"/>
          </p:cNvSpPr>
          <p:nvPr>
            <p:ph idx="1"/>
          </p:nvPr>
        </p:nvSpPr>
        <p:spPr/>
        <p:txBody>
          <a:bodyPr/>
          <a:lstStyle/>
          <a:p>
            <a:r>
              <a:rPr lang="en-US" altLang="zh-CN" dirty="0">
                <a:solidFill>
                  <a:srgbClr val="C00000"/>
                </a:solidFill>
              </a:rPr>
              <a:t>Graph has 3V characteristics of big data </a:t>
            </a:r>
            <a:r>
              <a:rPr lang="en-US" altLang="zh-CN" dirty="0">
                <a:solidFill>
                  <a:srgbClr val="0000FF"/>
                </a:solidFill>
              </a:rPr>
              <a:t>(</a:t>
            </a:r>
            <a:r>
              <a:rPr lang="en-US" altLang="zh-CN" dirty="0" err="1">
                <a:solidFill>
                  <a:srgbClr val="0000FF"/>
                </a:solidFill>
              </a:rPr>
              <a:t>Vareity</a:t>
            </a:r>
            <a:r>
              <a:rPr lang="en-US" altLang="zh-CN" dirty="0">
                <a:solidFill>
                  <a:srgbClr val="0000FF"/>
                </a:solidFill>
              </a:rPr>
              <a:t>)</a:t>
            </a:r>
            <a:endParaRPr lang="zh-CN" altLang="zh-CN" dirty="0">
              <a:solidFill>
                <a:srgbClr val="0000FF"/>
              </a:solidFill>
            </a:endParaRPr>
          </a:p>
        </p:txBody>
      </p:sp>
      <p:sp>
        <p:nvSpPr>
          <p:cNvPr id="4" name="Text Box 15"/>
          <p:cNvSpPr txBox="1">
            <a:spLocks noChangeArrowheads="1"/>
          </p:cNvSpPr>
          <p:nvPr/>
        </p:nvSpPr>
        <p:spPr bwMode="auto">
          <a:xfrm>
            <a:off x="6628637" y="6072206"/>
            <a:ext cx="2082798" cy="400110"/>
          </a:xfrm>
          <a:prstGeom prst="rect">
            <a:avLst/>
          </a:prstGeom>
          <a:noFill/>
          <a:ln w="9525">
            <a:noFill/>
            <a:miter lim="800000"/>
            <a:headEnd/>
            <a:tailEnd/>
          </a:ln>
        </p:spPr>
        <p:txBody>
          <a:bodyPr wrap="square">
            <a:spAutoFit/>
          </a:bodyPr>
          <a:lstStyle/>
          <a:p>
            <a:r>
              <a:rPr lang="en-US" altLang="zh-CN" sz="2000" dirty="0" smtClean="0">
                <a:latin typeface="STXinwei" pitchFamily="2" charset="-122"/>
                <a:ea typeface="STXinwei" pitchFamily="2" charset="-122"/>
              </a:rPr>
              <a:t>Ontology Graph</a:t>
            </a:r>
            <a:endParaRPr lang="en-US" sz="2000" dirty="0">
              <a:latin typeface="STXinwei" pitchFamily="2" charset="-122"/>
              <a:ea typeface="STXinwei" pitchFamily="2" charset="-122"/>
            </a:endParaRPr>
          </a:p>
        </p:txBody>
      </p:sp>
      <p:sp>
        <p:nvSpPr>
          <p:cNvPr id="5" name="Text Box 17"/>
          <p:cNvSpPr txBox="1">
            <a:spLocks noChangeArrowheads="1"/>
          </p:cNvSpPr>
          <p:nvPr/>
        </p:nvSpPr>
        <p:spPr bwMode="auto">
          <a:xfrm>
            <a:off x="6119818" y="3786190"/>
            <a:ext cx="2805138" cy="400110"/>
          </a:xfrm>
          <a:prstGeom prst="rect">
            <a:avLst/>
          </a:prstGeom>
          <a:noFill/>
          <a:ln w="9525">
            <a:noFill/>
            <a:miter lim="800000"/>
            <a:headEnd/>
            <a:tailEnd/>
          </a:ln>
        </p:spPr>
        <p:txBody>
          <a:bodyPr wrap="square">
            <a:spAutoFit/>
          </a:bodyPr>
          <a:lstStyle/>
          <a:p>
            <a:pPr algn="ctr"/>
            <a:r>
              <a:rPr lang="en-US" altLang="zh-CN" sz="2000" dirty="0" smtClean="0">
                <a:latin typeface="Arial" pitchFamily="34" charset="0"/>
              </a:rPr>
              <a:t>PPI Network</a:t>
            </a:r>
            <a:endParaRPr lang="en-US" sz="2000" dirty="0">
              <a:latin typeface="STXinwei" pitchFamily="2" charset="-122"/>
              <a:ea typeface="STXinwei" pitchFamily="2" charset="-122"/>
            </a:endParaRPr>
          </a:p>
        </p:txBody>
      </p:sp>
      <p:sp>
        <p:nvSpPr>
          <p:cNvPr id="6" name="Text Box 18"/>
          <p:cNvSpPr txBox="1">
            <a:spLocks noChangeArrowheads="1"/>
          </p:cNvSpPr>
          <p:nvPr/>
        </p:nvSpPr>
        <p:spPr bwMode="auto">
          <a:xfrm>
            <a:off x="3514203" y="3786190"/>
            <a:ext cx="1882247" cy="400110"/>
          </a:xfrm>
          <a:prstGeom prst="rect">
            <a:avLst/>
          </a:prstGeom>
          <a:noFill/>
          <a:ln w="9525">
            <a:noFill/>
            <a:miter lim="800000"/>
            <a:headEnd/>
            <a:tailEnd/>
          </a:ln>
        </p:spPr>
        <p:txBody>
          <a:bodyPr wrap="none">
            <a:spAutoFit/>
          </a:bodyPr>
          <a:lstStyle/>
          <a:p>
            <a:r>
              <a:rPr lang="en-US" altLang="zh-CN" sz="2000" dirty="0" smtClean="0">
                <a:latin typeface="STXinwei" pitchFamily="2" charset="-122"/>
                <a:ea typeface="STXinwei" pitchFamily="2" charset="-122"/>
              </a:rPr>
              <a:t>Social Network</a:t>
            </a:r>
            <a:endParaRPr lang="en-US" sz="2000" dirty="0">
              <a:latin typeface="STXinwei" pitchFamily="2" charset="-122"/>
              <a:ea typeface="STXinwei" pitchFamily="2" charset="-122"/>
            </a:endParaRPr>
          </a:p>
        </p:txBody>
      </p:sp>
      <p:sp>
        <p:nvSpPr>
          <p:cNvPr id="7" name="Text Box 16"/>
          <p:cNvSpPr txBox="1">
            <a:spLocks noChangeArrowheads="1"/>
          </p:cNvSpPr>
          <p:nvPr/>
        </p:nvSpPr>
        <p:spPr bwMode="auto">
          <a:xfrm>
            <a:off x="3286116" y="6072206"/>
            <a:ext cx="2544286" cy="400110"/>
          </a:xfrm>
          <a:prstGeom prst="rect">
            <a:avLst/>
          </a:prstGeom>
          <a:noFill/>
          <a:ln w="9525">
            <a:noFill/>
            <a:miter lim="800000"/>
            <a:headEnd/>
            <a:tailEnd/>
          </a:ln>
        </p:spPr>
        <p:txBody>
          <a:bodyPr wrap="none">
            <a:spAutoFit/>
          </a:bodyPr>
          <a:lstStyle/>
          <a:p>
            <a:r>
              <a:rPr lang="en-US" altLang="zh-CN" sz="2000" dirty="0" smtClean="0">
                <a:latin typeface="STXinwei" pitchFamily="2" charset="-122"/>
                <a:ea typeface="STXinwei" pitchFamily="2" charset="-122"/>
              </a:rPr>
              <a:t>Chemical </a:t>
            </a:r>
            <a:r>
              <a:rPr lang="en-US" altLang="zh-CN" sz="2000" dirty="0">
                <a:latin typeface="STXinwei" pitchFamily="2" charset="-122"/>
                <a:ea typeface="STXinwei" pitchFamily="2" charset="-122"/>
              </a:rPr>
              <a:t>C</a:t>
            </a:r>
            <a:r>
              <a:rPr lang="en-US" altLang="zh-CN" sz="2000" dirty="0" smtClean="0">
                <a:latin typeface="STXinwei" pitchFamily="2" charset="-122"/>
                <a:ea typeface="STXinwei" pitchFamily="2" charset="-122"/>
              </a:rPr>
              <a:t>ompound</a:t>
            </a:r>
            <a:endParaRPr lang="en-US" sz="2000" dirty="0">
              <a:latin typeface="STXinwei" pitchFamily="2" charset="-122"/>
              <a:ea typeface="STXinwei" pitchFamily="2" charset="-122"/>
            </a:endParaRPr>
          </a:p>
        </p:txBody>
      </p:sp>
      <p:pic>
        <p:nvPicPr>
          <p:cNvPr id="8" name="Picture 20"/>
          <p:cNvPicPr>
            <a:picLocks noChangeArrowheads="1"/>
          </p:cNvPicPr>
          <p:nvPr/>
        </p:nvPicPr>
        <p:blipFill>
          <a:blip r:embed="rId3" cstate="print"/>
          <a:srcRect/>
          <a:stretch>
            <a:fillRect/>
          </a:stretch>
        </p:blipFill>
        <p:spPr bwMode="auto">
          <a:xfrm>
            <a:off x="6410355" y="4286256"/>
            <a:ext cx="2519363" cy="1800225"/>
          </a:xfrm>
          <a:prstGeom prst="rect">
            <a:avLst/>
          </a:prstGeom>
          <a:noFill/>
          <a:ln w="9525">
            <a:noFill/>
            <a:miter lim="800000"/>
            <a:headEnd/>
            <a:tailEnd/>
          </a:ln>
        </p:spPr>
      </p:pic>
      <p:pic>
        <p:nvPicPr>
          <p:cNvPr id="9" name="Picture 21"/>
          <p:cNvPicPr>
            <a:picLocks noChangeArrowheads="1"/>
          </p:cNvPicPr>
          <p:nvPr/>
        </p:nvPicPr>
        <p:blipFill>
          <a:blip r:embed="rId4" cstate="print"/>
          <a:srcRect/>
          <a:stretch>
            <a:fillRect/>
          </a:stretch>
        </p:blipFill>
        <p:spPr bwMode="auto">
          <a:xfrm>
            <a:off x="3265496" y="4286256"/>
            <a:ext cx="2520950" cy="1800225"/>
          </a:xfrm>
          <a:prstGeom prst="rect">
            <a:avLst/>
          </a:prstGeom>
          <a:noFill/>
          <a:ln w="9525">
            <a:noFill/>
            <a:miter lim="800000"/>
            <a:headEnd/>
            <a:tailEnd/>
          </a:ln>
        </p:spPr>
      </p:pic>
      <p:pic>
        <p:nvPicPr>
          <p:cNvPr id="10" name="Picture 16"/>
          <p:cNvPicPr>
            <a:picLocks noChangeArrowheads="1"/>
          </p:cNvPicPr>
          <p:nvPr/>
        </p:nvPicPr>
        <p:blipFill>
          <a:blip r:embed="rId5" cstate="print"/>
          <a:srcRect/>
          <a:stretch>
            <a:fillRect/>
          </a:stretch>
        </p:blipFill>
        <p:spPr bwMode="auto">
          <a:xfrm>
            <a:off x="6200000" y="2000240"/>
            <a:ext cx="2644775" cy="1938337"/>
          </a:xfrm>
          <a:prstGeom prst="rect">
            <a:avLst/>
          </a:prstGeom>
          <a:noFill/>
          <a:ln w="9525">
            <a:noFill/>
            <a:miter lim="800000"/>
            <a:headEnd/>
            <a:tailEnd/>
          </a:ln>
        </p:spPr>
      </p:pic>
      <p:pic>
        <p:nvPicPr>
          <p:cNvPr id="11" name="Picture 17"/>
          <p:cNvPicPr>
            <a:picLocks noChangeArrowheads="1"/>
          </p:cNvPicPr>
          <p:nvPr/>
        </p:nvPicPr>
        <p:blipFill>
          <a:blip r:embed="rId6" cstate="print"/>
          <a:srcRect/>
          <a:stretch>
            <a:fillRect/>
          </a:stretch>
        </p:blipFill>
        <p:spPr bwMode="auto">
          <a:xfrm>
            <a:off x="3195645" y="2069296"/>
            <a:ext cx="2519363" cy="1800225"/>
          </a:xfrm>
          <a:prstGeom prst="rect">
            <a:avLst/>
          </a:prstGeom>
          <a:noFill/>
          <a:ln w="9525">
            <a:noFill/>
            <a:miter lim="800000"/>
            <a:headEnd/>
            <a:tailEnd/>
          </a:ln>
        </p:spPr>
      </p:pic>
      <p:pic>
        <p:nvPicPr>
          <p:cNvPr id="12" name="Picture 3" descr="Picture3"/>
          <p:cNvPicPr>
            <a:picLocks noChangeAspect="1" noChangeArrowheads="1"/>
          </p:cNvPicPr>
          <p:nvPr/>
        </p:nvPicPr>
        <p:blipFill>
          <a:blip r:embed="rId7" cstate="print"/>
          <a:srcRect/>
          <a:stretch>
            <a:fillRect/>
          </a:stretch>
        </p:blipFill>
        <p:spPr>
          <a:xfrm>
            <a:off x="356560" y="2069408"/>
            <a:ext cx="2089596" cy="1800000"/>
          </a:xfrm>
          <a:prstGeom prst="rect">
            <a:avLst/>
          </a:prstGeom>
          <a:ln/>
        </p:spPr>
      </p:pic>
      <p:sp>
        <p:nvSpPr>
          <p:cNvPr id="13" name="Text Box 6"/>
          <p:cNvSpPr txBox="1">
            <a:spLocks noChangeArrowheads="1"/>
          </p:cNvSpPr>
          <p:nvPr/>
        </p:nvSpPr>
        <p:spPr bwMode="auto">
          <a:xfrm>
            <a:off x="372658" y="3786190"/>
            <a:ext cx="2057400" cy="400073"/>
          </a:xfrm>
          <a:prstGeom prst="rect">
            <a:avLst/>
          </a:prstGeom>
          <a:noFill/>
          <a:ln w="9525">
            <a:noFill/>
            <a:miter lim="800000"/>
            <a:headEnd/>
            <a:tailEnd/>
          </a:ln>
          <a:effectLst/>
        </p:spPr>
        <p:txBody>
          <a:bodyPr lIns="91400" tIns="45702" rIns="91400" bIns="45702">
            <a:spAutoFit/>
          </a:bodyPr>
          <a:lstStyle/>
          <a:p>
            <a:pPr algn="ctr" defTabSz="914099" fontAlgn="base">
              <a:spcBef>
                <a:spcPct val="0"/>
              </a:spcBef>
              <a:spcAft>
                <a:spcPct val="0"/>
              </a:spcAft>
            </a:pPr>
            <a:r>
              <a:rPr lang="en-US" altLang="zh-CN" sz="2000" dirty="0">
                <a:latin typeface="STXinwei" pitchFamily="2" charset="-122"/>
                <a:ea typeface="STXinwei" pitchFamily="2" charset="-122"/>
              </a:rPr>
              <a:t>Web</a:t>
            </a:r>
            <a:r>
              <a:rPr lang="en-US" dirty="0" smtClean="0">
                <a:solidFill>
                  <a:schemeClr val="tx1"/>
                </a:solidFill>
              </a:rPr>
              <a:t> </a:t>
            </a:r>
            <a:r>
              <a:rPr lang="en-US" altLang="zh-CN" sz="2000" dirty="0">
                <a:latin typeface="STXinwei" pitchFamily="2" charset="-122"/>
                <a:ea typeface="STXinwei" pitchFamily="2" charset="-122"/>
              </a:rPr>
              <a:t>Graph</a:t>
            </a:r>
          </a:p>
        </p:txBody>
      </p:sp>
      <p:pic>
        <p:nvPicPr>
          <p:cNvPr id="2051" name="Picture 3"/>
          <p:cNvPicPr>
            <a:picLocks noChangeAspect="1" noChangeArrowheads="1"/>
          </p:cNvPicPr>
          <p:nvPr/>
        </p:nvPicPr>
        <p:blipFill>
          <a:blip r:embed="rId8" cstate="print"/>
          <a:srcRect/>
          <a:stretch>
            <a:fillRect/>
          </a:stretch>
        </p:blipFill>
        <p:spPr bwMode="auto">
          <a:xfrm>
            <a:off x="142841" y="4286481"/>
            <a:ext cx="2517034" cy="1800000"/>
          </a:xfrm>
          <a:prstGeom prst="rect">
            <a:avLst/>
          </a:prstGeom>
          <a:noFill/>
          <a:ln w="9525">
            <a:noFill/>
            <a:miter lim="800000"/>
            <a:headEnd/>
            <a:tailEnd/>
          </a:ln>
          <a:effectLst/>
        </p:spPr>
      </p:pic>
      <p:sp>
        <p:nvSpPr>
          <p:cNvPr id="17" name="Text Box 6"/>
          <p:cNvSpPr txBox="1">
            <a:spLocks noChangeArrowheads="1"/>
          </p:cNvSpPr>
          <p:nvPr/>
        </p:nvSpPr>
        <p:spPr bwMode="auto">
          <a:xfrm>
            <a:off x="428596" y="6072243"/>
            <a:ext cx="2057400" cy="400073"/>
          </a:xfrm>
          <a:prstGeom prst="rect">
            <a:avLst/>
          </a:prstGeom>
          <a:noFill/>
          <a:ln w="9525">
            <a:noFill/>
            <a:miter lim="800000"/>
            <a:headEnd/>
            <a:tailEnd/>
          </a:ln>
          <a:effectLst/>
        </p:spPr>
        <p:txBody>
          <a:bodyPr lIns="91400" tIns="45702" rIns="91400" bIns="45702">
            <a:spAutoFit/>
          </a:bodyPr>
          <a:lstStyle/>
          <a:p>
            <a:pPr algn="ctr" defTabSz="914099" fontAlgn="base">
              <a:spcBef>
                <a:spcPct val="0"/>
              </a:spcBef>
              <a:spcAft>
                <a:spcPct val="0"/>
              </a:spcAft>
            </a:pPr>
            <a:r>
              <a:rPr lang="en-US" sz="2000" dirty="0" smtClean="0">
                <a:solidFill>
                  <a:schemeClr val="tx1"/>
                </a:solidFill>
                <a:latin typeface="STXinwei" pitchFamily="2" charset="-122"/>
                <a:ea typeface="STXinwei" pitchFamily="2" charset="-122"/>
              </a:rPr>
              <a:t>Road Network</a:t>
            </a:r>
            <a:r>
              <a:rPr lang="en-US" dirty="0" smtClean="0">
                <a:solidFill>
                  <a:schemeClr val="tx1"/>
                </a:solidFill>
              </a:rPr>
              <a:t> </a:t>
            </a:r>
            <a:endParaRPr lang="en-US" altLang="zh-CN" sz="2000" dirty="0">
              <a:latin typeface="STXinwei" pitchFamily="2" charset="-122"/>
              <a:ea typeface="STXinwei" pitchFamily="2" charset="-122"/>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9"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par>
                                <p:cTn id="29" presetID="9" presetClass="entr" presetSubtype="0" fill="hold" nodeType="withEffect">
                                  <p:stCondLst>
                                    <p:cond delay="0"/>
                                  </p:stCondLst>
                                  <p:childTnLst>
                                    <p:set>
                                      <p:cBhvr>
                                        <p:cTn id="30" dur="1" fill="hold">
                                          <p:stCondLst>
                                            <p:cond delay="0"/>
                                          </p:stCondLst>
                                        </p:cTn>
                                        <p:tgtEl>
                                          <p:spTgt spid="2051"/>
                                        </p:tgtEl>
                                        <p:attrNameLst>
                                          <p:attrName>style.visibility</p:attrName>
                                        </p:attrNameLst>
                                      </p:cBhvr>
                                      <p:to>
                                        <p:strVal val="visible"/>
                                      </p:to>
                                    </p:set>
                                    <p:animEffect transition="in" filter="dissolve">
                                      <p:cBhvr>
                                        <p:cTn id="31" dur="500"/>
                                        <p:tgtEl>
                                          <p:spTgt spid="205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dissolve">
                                      <p:cBhvr>
                                        <p:cTn id="34" dur="500"/>
                                        <p:tgtEl>
                                          <p:spTgt spid="1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par>
                                <p:cTn id="38" presetID="9"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dissolv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3" grpId="0"/>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Approximate</a:t>
            </a:r>
            <a:r>
              <a:rPr lang="zh-CN" altLang="en-US" dirty="0"/>
              <a:t> </a:t>
            </a:r>
            <a:r>
              <a:rPr lang="en-US" altLang="zh-CN" dirty="0"/>
              <a:t>graph</a:t>
            </a:r>
            <a:r>
              <a:rPr lang="zh-CN" altLang="en-US" dirty="0"/>
              <a:t> </a:t>
            </a:r>
            <a:r>
              <a:rPr lang="en-US" altLang="zh-CN" dirty="0"/>
              <a:t>similarity search</a:t>
            </a:r>
            <a:br>
              <a:rPr lang="en-US" altLang="zh-CN" dirty="0"/>
            </a:br>
            <a:r>
              <a:rPr lang="en-US" altLang="zh-CN" sz="2200" dirty="0">
                <a:latin typeface="Candara"/>
                <a:ea typeface="宋体" charset="0"/>
                <a:cs typeface="Candara"/>
              </a:rPr>
              <a:t>Zhu</a:t>
            </a:r>
            <a:r>
              <a:rPr lang="zh-CN" altLang="en-US" sz="2200" dirty="0">
                <a:latin typeface="Candara"/>
                <a:ea typeface="宋体" charset="0"/>
                <a:cs typeface="Candara"/>
              </a:rPr>
              <a:t> </a:t>
            </a:r>
            <a:r>
              <a:rPr lang="en-US" altLang="zh-CN" sz="2200" dirty="0">
                <a:latin typeface="Candara"/>
                <a:ea typeface="宋体" charset="0"/>
                <a:cs typeface="Candara"/>
              </a:rPr>
              <a:t>et</a:t>
            </a:r>
            <a:r>
              <a:rPr lang="zh-CN" altLang="en-US" sz="2200" dirty="0">
                <a:latin typeface="Candara"/>
                <a:ea typeface="宋体" charset="0"/>
                <a:cs typeface="Candara"/>
              </a:rPr>
              <a:t> </a:t>
            </a:r>
            <a:r>
              <a:rPr lang="en-US" altLang="zh-CN" sz="2200" dirty="0">
                <a:latin typeface="Candara"/>
                <a:ea typeface="宋体" charset="0"/>
                <a:cs typeface="Candara"/>
              </a:rPr>
              <a:t>al.</a:t>
            </a:r>
            <a:r>
              <a:rPr lang="zh-CN" altLang="en-US" sz="2200" dirty="0">
                <a:latin typeface="Candara"/>
                <a:ea typeface="宋体" charset="0"/>
                <a:cs typeface="Candara"/>
              </a:rPr>
              <a:t> </a:t>
            </a:r>
            <a:r>
              <a:rPr lang="en-US" altLang="zh-CN" sz="2200" dirty="0">
                <a:latin typeface="Candara"/>
                <a:ea typeface="宋体" charset="0"/>
                <a:cs typeface="Candara"/>
              </a:rPr>
              <a:t>VLDB’14</a:t>
            </a:r>
            <a:endParaRPr kumimoji="1" lang="zh-CN" altLang="en-US" dirty="0"/>
          </a:p>
        </p:txBody>
      </p:sp>
      <p:sp>
        <p:nvSpPr>
          <p:cNvPr id="3" name="内容占位符 2"/>
          <p:cNvSpPr>
            <a:spLocks noGrp="1"/>
          </p:cNvSpPr>
          <p:nvPr>
            <p:ph idx="1"/>
          </p:nvPr>
        </p:nvSpPr>
        <p:spPr/>
        <p:txBody>
          <a:bodyPr>
            <a:normAutofit lnSpcReduction="10000"/>
          </a:bodyPr>
          <a:lstStyle/>
          <a:p>
            <a:r>
              <a:rPr lang="en-US" altLang="zh-CN" dirty="0">
                <a:ea typeface="华文新魏" charset="0"/>
              </a:rPr>
              <a:t>Evaluated Algorithms</a:t>
            </a:r>
          </a:p>
          <a:p>
            <a:pPr lvl="1"/>
            <a:r>
              <a:rPr lang="en-US" altLang="zh-CN" dirty="0">
                <a:latin typeface="华文新魏" charset="0"/>
                <a:ea typeface="华文新魏" charset="0"/>
              </a:rPr>
              <a:t>DSPM</a:t>
            </a:r>
            <a:r>
              <a:rPr lang="zh-CN" altLang="en-US" dirty="0">
                <a:latin typeface="华文新魏" charset="0"/>
                <a:ea typeface="华文新魏" charset="0"/>
              </a:rPr>
              <a:t> </a:t>
            </a:r>
            <a:r>
              <a:rPr lang="en-US" altLang="zh-CN" dirty="0">
                <a:latin typeface="华文新魏" charset="0"/>
                <a:ea typeface="华文新魏" charset="0"/>
              </a:rPr>
              <a:t>and</a:t>
            </a:r>
            <a:r>
              <a:rPr lang="zh-CN" altLang="en-US" dirty="0">
                <a:latin typeface="华文新魏" charset="0"/>
                <a:ea typeface="华文新魏" charset="0"/>
              </a:rPr>
              <a:t> </a:t>
            </a:r>
            <a:r>
              <a:rPr lang="en-US" altLang="zh-CN" dirty="0" err="1">
                <a:latin typeface="华文新魏" charset="0"/>
                <a:ea typeface="华文新魏" charset="0"/>
              </a:rPr>
              <a:t>DSPMap</a:t>
            </a:r>
            <a:endParaRPr lang="en-US" altLang="zh-CN" dirty="0">
              <a:latin typeface="华文新魏" charset="0"/>
              <a:ea typeface="华文新魏" charset="0"/>
            </a:endParaRPr>
          </a:p>
          <a:p>
            <a:pPr lvl="1"/>
            <a:r>
              <a:rPr lang="en-US" altLang="zh-CN" dirty="0">
                <a:solidFill>
                  <a:srgbClr val="FF6600"/>
                </a:solidFill>
              </a:rPr>
              <a:t>Original</a:t>
            </a:r>
            <a:r>
              <a:rPr lang="zh-CN" altLang="en-US" dirty="0"/>
              <a:t>:</a:t>
            </a:r>
            <a:r>
              <a:rPr lang="en-US" altLang="zh-CN" dirty="0"/>
              <a:t>take</a:t>
            </a:r>
            <a:r>
              <a:rPr lang="zh-CN" altLang="en-US" dirty="0"/>
              <a:t> </a:t>
            </a:r>
            <a:r>
              <a:rPr lang="en-US" altLang="zh-CN" dirty="0"/>
              <a:t>all the</a:t>
            </a:r>
            <a:r>
              <a:rPr lang="zh-CN" altLang="en-US" dirty="0"/>
              <a:t> </a:t>
            </a:r>
            <a:r>
              <a:rPr lang="en-US" altLang="zh-CN" dirty="0"/>
              <a:t>frequent </a:t>
            </a:r>
            <a:r>
              <a:rPr lang="en-US" altLang="zh-CN" dirty="0" err="1"/>
              <a:t>subgraphs</a:t>
            </a:r>
            <a:r>
              <a:rPr lang="zh-CN" altLang="en-US" dirty="0"/>
              <a:t> </a:t>
            </a:r>
            <a:r>
              <a:rPr lang="en-US" altLang="zh-CN" dirty="0"/>
              <a:t>as</a:t>
            </a:r>
            <a:r>
              <a:rPr lang="zh-CN" altLang="en-US" dirty="0"/>
              <a:t> </a:t>
            </a:r>
            <a:r>
              <a:rPr lang="en-US" altLang="zh-CN" dirty="0"/>
              <a:t>the</a:t>
            </a:r>
            <a:r>
              <a:rPr lang="zh-CN" altLang="en-US" dirty="0"/>
              <a:t> </a:t>
            </a:r>
            <a:r>
              <a:rPr lang="en-US" altLang="zh-CN" dirty="0"/>
              <a:t>dimensions</a:t>
            </a:r>
          </a:p>
          <a:p>
            <a:pPr lvl="1"/>
            <a:r>
              <a:rPr lang="en-US" altLang="zh-CN" dirty="0">
                <a:solidFill>
                  <a:srgbClr val="FF6600"/>
                </a:solidFill>
              </a:rPr>
              <a:t>Sample</a:t>
            </a:r>
            <a:r>
              <a:rPr lang="en-US" altLang="zh-CN" dirty="0"/>
              <a:t>:</a:t>
            </a:r>
            <a:r>
              <a:rPr lang="zh-CN" altLang="en-US" dirty="0"/>
              <a:t> </a:t>
            </a:r>
            <a:r>
              <a:rPr lang="en-US" altLang="zh-CN" dirty="0"/>
              <a:t> randomly</a:t>
            </a:r>
            <a:r>
              <a:rPr lang="zh-CN" altLang="en-US" dirty="0"/>
              <a:t> </a:t>
            </a:r>
            <a:r>
              <a:rPr lang="en-US" altLang="zh-CN" dirty="0"/>
              <a:t>select</a:t>
            </a:r>
            <a:r>
              <a:rPr lang="zh-CN" altLang="en-US" dirty="0"/>
              <a:t> </a:t>
            </a:r>
            <a:r>
              <a:rPr lang="en-US" altLang="zh-CN" i="1" dirty="0"/>
              <a:t>p</a:t>
            </a:r>
            <a:r>
              <a:rPr lang="en-US" altLang="zh-CN" dirty="0"/>
              <a:t> frequent </a:t>
            </a:r>
            <a:r>
              <a:rPr lang="en-US" altLang="zh-CN" dirty="0" err="1"/>
              <a:t>subgraphs</a:t>
            </a:r>
            <a:r>
              <a:rPr lang="en-US" altLang="zh-CN" dirty="0"/>
              <a:t> </a:t>
            </a:r>
          </a:p>
          <a:p>
            <a:pPr lvl="1"/>
            <a:r>
              <a:rPr lang="en-US" altLang="zh-CN" dirty="0">
                <a:solidFill>
                  <a:srgbClr val="008000"/>
                </a:solidFill>
              </a:rPr>
              <a:t>SFS</a:t>
            </a:r>
            <a:r>
              <a:rPr lang="zh-CN" altLang="en-US" dirty="0">
                <a:solidFill>
                  <a:srgbClr val="008000"/>
                </a:solidFill>
              </a:rPr>
              <a:t> </a:t>
            </a:r>
            <a:r>
              <a:rPr lang="en-US" altLang="zh-CN" dirty="0"/>
              <a:t>(</a:t>
            </a:r>
            <a:r>
              <a:rPr lang="en-US" altLang="zh-CN" dirty="0" err="1"/>
              <a:t>Fukunaga</a:t>
            </a:r>
            <a:r>
              <a:rPr lang="en-US" altLang="zh-CN" dirty="0"/>
              <a:t> et</a:t>
            </a:r>
            <a:r>
              <a:rPr lang="zh-CN" altLang="en-US" dirty="0"/>
              <a:t> </a:t>
            </a:r>
            <a:r>
              <a:rPr lang="en-US" altLang="zh-CN" dirty="0"/>
              <a:t>al.1990)</a:t>
            </a:r>
            <a:r>
              <a:rPr lang="zh-CN" altLang="zh-CN" dirty="0"/>
              <a:t>:</a:t>
            </a:r>
            <a:r>
              <a:rPr lang="zh-CN" altLang="en-US" dirty="0"/>
              <a:t> </a:t>
            </a:r>
            <a:r>
              <a:rPr lang="en-US" altLang="zh-CN" dirty="0"/>
              <a:t>sequential forward selection </a:t>
            </a:r>
          </a:p>
          <a:p>
            <a:pPr lvl="1"/>
            <a:r>
              <a:rPr lang="en-US" altLang="zh-CN" dirty="0">
                <a:solidFill>
                  <a:schemeClr val="bg2">
                    <a:lumMod val="50000"/>
                  </a:schemeClr>
                </a:solidFill>
              </a:rPr>
              <a:t>MICI</a:t>
            </a:r>
            <a:r>
              <a:rPr lang="zh-CN" altLang="en-US" dirty="0"/>
              <a:t> </a:t>
            </a:r>
            <a:r>
              <a:rPr lang="en-US" altLang="zh-CN" dirty="0"/>
              <a:t>(</a:t>
            </a:r>
            <a:r>
              <a:rPr lang="en-US" altLang="zh-CN" dirty="0" err="1"/>
              <a:t>Mitra</a:t>
            </a:r>
            <a:r>
              <a:rPr lang="zh-CN" altLang="zh-CN" dirty="0"/>
              <a:t> </a:t>
            </a:r>
            <a:r>
              <a:rPr lang="en-US" altLang="zh-CN" dirty="0"/>
              <a:t>et</a:t>
            </a:r>
            <a:r>
              <a:rPr lang="zh-CN" altLang="en-US" dirty="0"/>
              <a:t> </a:t>
            </a:r>
            <a:r>
              <a:rPr lang="en-US" altLang="zh-CN" dirty="0"/>
              <a:t>al.</a:t>
            </a:r>
            <a:r>
              <a:rPr lang="zh-CN" altLang="en-US" dirty="0"/>
              <a:t> </a:t>
            </a:r>
            <a:r>
              <a:rPr lang="en-US" altLang="zh-CN" dirty="0"/>
              <a:t>2002)</a:t>
            </a:r>
            <a:r>
              <a:rPr lang="zh-CN" altLang="zh-CN" dirty="0"/>
              <a:t>:</a:t>
            </a:r>
            <a:r>
              <a:rPr lang="zh-CN" altLang="en-US" dirty="0"/>
              <a:t> </a:t>
            </a:r>
            <a:r>
              <a:rPr lang="en-US" altLang="zh-CN" dirty="0"/>
              <a:t>maximum information compression index </a:t>
            </a:r>
          </a:p>
          <a:p>
            <a:pPr lvl="1"/>
            <a:r>
              <a:rPr lang="en-US" altLang="zh-CN" dirty="0">
                <a:solidFill>
                  <a:srgbClr val="0000FF"/>
                </a:solidFill>
              </a:rPr>
              <a:t>MCFS</a:t>
            </a:r>
            <a:r>
              <a:rPr lang="en-US" altLang="zh-CN" dirty="0"/>
              <a:t> (</a:t>
            </a:r>
            <a:r>
              <a:rPr lang="en-US" altLang="zh-CN" dirty="0" err="1"/>
              <a:t>Cai</a:t>
            </a:r>
            <a:r>
              <a:rPr lang="zh-CN" altLang="zh-CN" dirty="0"/>
              <a:t> </a:t>
            </a:r>
            <a:r>
              <a:rPr lang="en-US" altLang="zh-CN" dirty="0"/>
              <a:t>et</a:t>
            </a:r>
            <a:r>
              <a:rPr lang="zh-CN" altLang="en-US" dirty="0"/>
              <a:t> </a:t>
            </a:r>
            <a:r>
              <a:rPr lang="en-US" altLang="zh-CN" dirty="0"/>
              <a:t>al.</a:t>
            </a:r>
            <a:r>
              <a:rPr lang="zh-CN" altLang="en-US" dirty="0"/>
              <a:t> </a:t>
            </a:r>
            <a:r>
              <a:rPr lang="en-US" altLang="zh-CN" dirty="0"/>
              <a:t>2010)</a:t>
            </a:r>
            <a:r>
              <a:rPr lang="zh-CN" altLang="zh-CN" dirty="0"/>
              <a:t>:</a:t>
            </a:r>
            <a:r>
              <a:rPr lang="zh-CN" altLang="en-US" dirty="0"/>
              <a:t> </a:t>
            </a:r>
            <a:r>
              <a:rPr lang="en-US" altLang="zh-CN" dirty="0"/>
              <a:t>multi-cluster feature selection</a:t>
            </a:r>
          </a:p>
          <a:p>
            <a:pPr lvl="1"/>
            <a:r>
              <a:rPr lang="en-US" altLang="zh-CN" dirty="0">
                <a:solidFill>
                  <a:srgbClr val="0000FF"/>
                </a:solidFill>
              </a:rPr>
              <a:t>UDFS</a:t>
            </a:r>
            <a:r>
              <a:rPr lang="en-US" altLang="zh-CN" dirty="0"/>
              <a:t> (</a:t>
            </a:r>
            <a:r>
              <a:rPr lang="nb-NO" altLang="zh-CN" dirty="0" err="1"/>
              <a:t>Yang</a:t>
            </a:r>
            <a:r>
              <a:rPr lang="nb-NO" altLang="zh-CN" dirty="0"/>
              <a:t> et al. 2011</a:t>
            </a:r>
            <a:r>
              <a:rPr lang="en-US" altLang="zh-CN" dirty="0"/>
              <a:t>)</a:t>
            </a:r>
            <a:r>
              <a:rPr lang="zh-CN" altLang="zh-CN" dirty="0"/>
              <a:t>:</a:t>
            </a:r>
            <a:r>
              <a:rPr lang="en-US" altLang="zh-CN" dirty="0"/>
              <a:t>unsupervised discriminative feature</a:t>
            </a:r>
            <a:r>
              <a:rPr lang="zh-CN" altLang="en-US" dirty="0"/>
              <a:t> </a:t>
            </a:r>
            <a:r>
              <a:rPr lang="en-US" altLang="zh-CN" dirty="0"/>
              <a:t>selection </a:t>
            </a:r>
          </a:p>
          <a:p>
            <a:pPr lvl="1"/>
            <a:r>
              <a:rPr lang="en-US" altLang="zh-CN" dirty="0">
                <a:solidFill>
                  <a:srgbClr val="0000FF"/>
                </a:solidFill>
              </a:rPr>
              <a:t>NDFS </a:t>
            </a:r>
            <a:r>
              <a:rPr lang="en-US" altLang="zh-CN" dirty="0"/>
              <a:t>(Li </a:t>
            </a:r>
            <a:r>
              <a:rPr lang="nb-NO" altLang="zh-CN" dirty="0"/>
              <a:t>et al. 201</a:t>
            </a:r>
            <a:r>
              <a:rPr lang="en-US" altLang="zh-CN" dirty="0"/>
              <a:t>2):</a:t>
            </a:r>
            <a:r>
              <a:rPr lang="zh-CN" altLang="en-US" dirty="0"/>
              <a:t>  </a:t>
            </a:r>
            <a:r>
              <a:rPr lang="en-US" altLang="zh-CN" dirty="0"/>
              <a:t>nonnegative discriminative feature selection </a:t>
            </a:r>
          </a:p>
          <a:p>
            <a:endParaRPr kumimoji="1" lang="zh-CN" altLang="en-US" dirty="0"/>
          </a:p>
        </p:txBody>
      </p:sp>
    </p:spTree>
    <p:extLst>
      <p:ext uri="{BB962C8B-B14F-4D97-AF65-F5344CB8AC3E}">
        <p14:creationId xmlns:p14="http://schemas.microsoft.com/office/powerpoint/2010/main" val="155216929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Approximate</a:t>
            </a:r>
            <a:r>
              <a:rPr lang="zh-CN" altLang="en-US" dirty="0"/>
              <a:t> </a:t>
            </a:r>
            <a:r>
              <a:rPr lang="en-US" altLang="zh-CN" dirty="0"/>
              <a:t>graph</a:t>
            </a:r>
            <a:r>
              <a:rPr lang="zh-CN" altLang="en-US" dirty="0"/>
              <a:t> </a:t>
            </a:r>
            <a:r>
              <a:rPr lang="en-US" altLang="zh-CN" dirty="0"/>
              <a:t>similarity search</a:t>
            </a:r>
            <a:br>
              <a:rPr lang="en-US" altLang="zh-CN" dirty="0"/>
            </a:br>
            <a:r>
              <a:rPr lang="en-US" altLang="zh-CN" sz="2200" dirty="0">
                <a:latin typeface="Candara"/>
                <a:ea typeface="宋体" charset="0"/>
                <a:cs typeface="Candara"/>
              </a:rPr>
              <a:t>Zhu</a:t>
            </a:r>
            <a:r>
              <a:rPr lang="zh-CN" altLang="en-US" sz="2200" dirty="0">
                <a:latin typeface="Candara"/>
                <a:ea typeface="宋体" charset="0"/>
                <a:cs typeface="Candara"/>
              </a:rPr>
              <a:t> </a:t>
            </a:r>
            <a:r>
              <a:rPr lang="en-US" altLang="zh-CN" sz="2200" dirty="0">
                <a:latin typeface="Candara"/>
                <a:ea typeface="宋体" charset="0"/>
                <a:cs typeface="Candara"/>
              </a:rPr>
              <a:t>et</a:t>
            </a:r>
            <a:r>
              <a:rPr lang="zh-CN" altLang="en-US" sz="2200" dirty="0">
                <a:latin typeface="Candara"/>
                <a:ea typeface="宋体" charset="0"/>
                <a:cs typeface="Candara"/>
              </a:rPr>
              <a:t> </a:t>
            </a:r>
            <a:r>
              <a:rPr lang="en-US" altLang="zh-CN" sz="2200" dirty="0">
                <a:latin typeface="Candara"/>
                <a:ea typeface="宋体" charset="0"/>
                <a:cs typeface="Candara"/>
              </a:rPr>
              <a:t>al.</a:t>
            </a:r>
            <a:r>
              <a:rPr lang="zh-CN" altLang="en-US" sz="2200" dirty="0">
                <a:latin typeface="Candara"/>
                <a:ea typeface="宋体" charset="0"/>
                <a:cs typeface="Candara"/>
              </a:rPr>
              <a:t> </a:t>
            </a:r>
            <a:r>
              <a:rPr lang="en-US" altLang="zh-CN" sz="2200" dirty="0">
                <a:latin typeface="Candara"/>
                <a:ea typeface="宋体" charset="0"/>
                <a:cs typeface="Candara"/>
              </a:rPr>
              <a:t>VLDB’14</a:t>
            </a:r>
            <a:endParaRPr kumimoji="1" lang="zh-CN" altLang="en-US" dirty="0"/>
          </a:p>
        </p:txBody>
      </p:sp>
      <p:pic>
        <p:nvPicPr>
          <p:cNvPr id="4" name="图片 3"/>
          <p:cNvPicPr>
            <a:picLocks noChangeAspect="1"/>
          </p:cNvPicPr>
          <p:nvPr/>
        </p:nvPicPr>
        <p:blipFill>
          <a:blip r:embed="rId3"/>
          <a:stretch>
            <a:fillRect/>
          </a:stretch>
        </p:blipFill>
        <p:spPr>
          <a:xfrm>
            <a:off x="609704" y="1628800"/>
            <a:ext cx="7619800" cy="2332554"/>
          </a:xfrm>
          <a:prstGeom prst="rect">
            <a:avLst/>
          </a:prstGeom>
        </p:spPr>
      </p:pic>
      <p:pic>
        <p:nvPicPr>
          <p:cNvPr id="5" name="图片 4"/>
          <p:cNvPicPr>
            <a:picLocks noChangeAspect="1"/>
          </p:cNvPicPr>
          <p:nvPr/>
        </p:nvPicPr>
        <p:blipFill>
          <a:blip r:embed="rId4"/>
          <a:stretch>
            <a:fillRect/>
          </a:stretch>
        </p:blipFill>
        <p:spPr>
          <a:xfrm>
            <a:off x="548299" y="4008557"/>
            <a:ext cx="7909799" cy="2588795"/>
          </a:xfrm>
          <a:prstGeom prst="rect">
            <a:avLst/>
          </a:prstGeom>
        </p:spPr>
      </p:pic>
    </p:spTree>
    <p:extLst>
      <p:ext uri="{BB962C8B-B14F-4D97-AF65-F5344CB8AC3E}">
        <p14:creationId xmlns:p14="http://schemas.microsoft.com/office/powerpoint/2010/main" val="164878613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Approximate</a:t>
            </a:r>
            <a:r>
              <a:rPr lang="zh-CN" altLang="en-US" dirty="0"/>
              <a:t> </a:t>
            </a:r>
            <a:r>
              <a:rPr lang="en-US" altLang="zh-CN" dirty="0"/>
              <a:t>graph</a:t>
            </a:r>
            <a:r>
              <a:rPr lang="zh-CN" altLang="en-US" dirty="0"/>
              <a:t> </a:t>
            </a:r>
            <a:r>
              <a:rPr lang="en-US" altLang="zh-CN" dirty="0"/>
              <a:t>similarity search</a:t>
            </a:r>
            <a:br>
              <a:rPr lang="en-US" altLang="zh-CN" dirty="0"/>
            </a:br>
            <a:r>
              <a:rPr lang="en-US" altLang="zh-CN" sz="2200" dirty="0">
                <a:latin typeface="Candara"/>
                <a:ea typeface="宋体" charset="0"/>
                <a:cs typeface="Candara"/>
              </a:rPr>
              <a:t>Zhu</a:t>
            </a:r>
            <a:r>
              <a:rPr lang="zh-CN" altLang="en-US" sz="2200" dirty="0">
                <a:latin typeface="Candara"/>
                <a:ea typeface="宋体" charset="0"/>
                <a:cs typeface="Candara"/>
              </a:rPr>
              <a:t> </a:t>
            </a:r>
            <a:r>
              <a:rPr lang="en-US" altLang="zh-CN" sz="2200" dirty="0">
                <a:latin typeface="Candara"/>
                <a:ea typeface="宋体" charset="0"/>
                <a:cs typeface="Candara"/>
              </a:rPr>
              <a:t>et</a:t>
            </a:r>
            <a:r>
              <a:rPr lang="zh-CN" altLang="en-US" sz="2200" dirty="0">
                <a:latin typeface="Candara"/>
                <a:ea typeface="宋体" charset="0"/>
                <a:cs typeface="Candara"/>
              </a:rPr>
              <a:t> </a:t>
            </a:r>
            <a:r>
              <a:rPr lang="en-US" altLang="zh-CN" sz="2200" dirty="0">
                <a:latin typeface="Candara"/>
                <a:ea typeface="宋体" charset="0"/>
                <a:cs typeface="Candara"/>
              </a:rPr>
              <a:t>al.</a:t>
            </a:r>
            <a:r>
              <a:rPr lang="zh-CN" altLang="en-US" sz="2200" dirty="0">
                <a:latin typeface="Candara"/>
                <a:ea typeface="宋体" charset="0"/>
                <a:cs typeface="Candara"/>
              </a:rPr>
              <a:t> </a:t>
            </a:r>
            <a:r>
              <a:rPr lang="en-US" altLang="zh-CN" sz="2200" dirty="0">
                <a:latin typeface="Candara"/>
                <a:ea typeface="宋体" charset="0"/>
                <a:cs typeface="Candara"/>
              </a:rPr>
              <a:t>VLDB’14</a:t>
            </a:r>
            <a:endParaRPr kumimoji="1" lang="zh-CN" altLang="en-US" dirty="0"/>
          </a:p>
        </p:txBody>
      </p:sp>
      <p:pic>
        <p:nvPicPr>
          <p:cNvPr id="4" name="图片 3"/>
          <p:cNvPicPr>
            <a:picLocks noChangeAspect="1"/>
          </p:cNvPicPr>
          <p:nvPr/>
        </p:nvPicPr>
        <p:blipFill>
          <a:blip r:embed="rId3"/>
          <a:stretch>
            <a:fillRect/>
          </a:stretch>
        </p:blipFill>
        <p:spPr>
          <a:xfrm>
            <a:off x="228714" y="2093753"/>
            <a:ext cx="8686692" cy="2859207"/>
          </a:xfrm>
          <a:prstGeom prst="rect">
            <a:avLst/>
          </a:prstGeom>
        </p:spPr>
      </p:pic>
    </p:spTree>
    <p:extLst>
      <p:ext uri="{BB962C8B-B14F-4D97-AF65-F5344CB8AC3E}">
        <p14:creationId xmlns:p14="http://schemas.microsoft.com/office/powerpoint/2010/main" val="90585395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normAutofit/>
          </a:bodyPr>
          <a:lstStyle/>
          <a:p>
            <a:r>
              <a:rPr lang="en-US" dirty="0" smtClean="0"/>
              <a:t>Similarity</a:t>
            </a:r>
            <a:r>
              <a:rPr lang="zh-CN" altLang="en-US" dirty="0" smtClean="0"/>
              <a:t> </a:t>
            </a:r>
            <a:r>
              <a:rPr lang="en-US" dirty="0" smtClean="0"/>
              <a:t>graph search (related work )</a:t>
            </a:r>
          </a:p>
        </p:txBody>
      </p:sp>
      <p:sp>
        <p:nvSpPr>
          <p:cNvPr id="12" name="内容占位符 11"/>
          <p:cNvSpPr>
            <a:spLocks noGrp="1"/>
          </p:cNvSpPr>
          <p:nvPr>
            <p:ph idx="1"/>
          </p:nvPr>
        </p:nvSpPr>
        <p:spPr>
          <a:xfrm>
            <a:off x="457200" y="1600200"/>
            <a:ext cx="8229600" cy="5257800"/>
          </a:xfrm>
        </p:spPr>
        <p:txBody>
          <a:bodyPr>
            <a:normAutofit fontScale="85000" lnSpcReduction="20000"/>
          </a:bodyPr>
          <a:lstStyle/>
          <a:p>
            <a:r>
              <a:rPr lang="da-DK" altLang="zh-CN" dirty="0" smtClean="0"/>
              <a:t> </a:t>
            </a:r>
            <a:r>
              <a:rPr lang="da-DK" altLang="zh-CN" dirty="0" smtClean="0">
                <a:solidFill>
                  <a:srgbClr val="0000FF"/>
                </a:solidFill>
              </a:rPr>
              <a:t>Random Walk  </a:t>
            </a:r>
          </a:p>
          <a:p>
            <a:pPr lvl="1"/>
            <a:r>
              <a:rPr lang="da-DK" altLang="zh-CN" dirty="0" smtClean="0"/>
              <a:t> Kashima et al., ICML ’03</a:t>
            </a:r>
          </a:p>
          <a:p>
            <a:pPr lvl="1"/>
            <a:r>
              <a:rPr lang="da-DK" altLang="zh-CN" dirty="0" smtClean="0"/>
              <a:t>Gaertner et al., COLT ’03</a:t>
            </a:r>
          </a:p>
          <a:p>
            <a:pPr lvl="1"/>
            <a:r>
              <a:rPr lang="da-DK" altLang="zh-CN" dirty="0" smtClean="0"/>
              <a:t>Mahe et al., ICML ’04</a:t>
            </a:r>
          </a:p>
          <a:p>
            <a:pPr lvl="1"/>
            <a:r>
              <a:rPr lang="da-DK" altLang="zh-CN" dirty="0" smtClean="0"/>
              <a:t>Vishwanathan et al., NIPS ‘06</a:t>
            </a:r>
          </a:p>
          <a:p>
            <a:r>
              <a:rPr lang="da-DK" altLang="zh-CN" dirty="0" smtClean="0"/>
              <a:t>  </a:t>
            </a:r>
            <a:r>
              <a:rPr lang="da-DK" altLang="zh-CN" dirty="0" smtClean="0">
                <a:solidFill>
                  <a:srgbClr val="0070C0"/>
                </a:solidFill>
              </a:rPr>
              <a:t>S</a:t>
            </a:r>
            <a:r>
              <a:rPr lang="da-DK" altLang="zh-CN" dirty="0" smtClean="0">
                <a:solidFill>
                  <a:srgbClr val="0000FF"/>
                </a:solidFill>
              </a:rPr>
              <a:t>hortest Path </a:t>
            </a:r>
          </a:p>
          <a:p>
            <a:pPr lvl="1"/>
            <a:r>
              <a:rPr lang="da-DK" altLang="zh-CN" dirty="0" smtClean="0"/>
              <a:t> Borgwardt et. al., ICDM ’05</a:t>
            </a:r>
          </a:p>
          <a:p>
            <a:r>
              <a:rPr lang="da-DK" altLang="zh-CN" dirty="0" smtClean="0"/>
              <a:t> </a:t>
            </a:r>
            <a:r>
              <a:rPr lang="da-DK" altLang="zh-CN" dirty="0" smtClean="0">
                <a:solidFill>
                  <a:srgbClr val="0000FF"/>
                </a:solidFill>
              </a:rPr>
              <a:t>Cyclic Pattern Kernel  </a:t>
            </a:r>
          </a:p>
          <a:p>
            <a:pPr lvl="1"/>
            <a:r>
              <a:rPr lang="da-DK" altLang="zh-CN" dirty="0" smtClean="0"/>
              <a:t> Horvath et al., KDD ’04</a:t>
            </a:r>
          </a:p>
          <a:p>
            <a:r>
              <a:rPr lang="da-DK" altLang="zh-CN" dirty="0" smtClean="0">
                <a:solidFill>
                  <a:srgbClr val="0070C0"/>
                </a:solidFill>
              </a:rPr>
              <a:t> </a:t>
            </a:r>
            <a:r>
              <a:rPr lang="da-DK" altLang="zh-CN" dirty="0" smtClean="0">
                <a:solidFill>
                  <a:srgbClr val="0000FF"/>
                </a:solidFill>
              </a:rPr>
              <a:t>Neighborhood Kernel</a:t>
            </a:r>
          </a:p>
          <a:p>
            <a:pPr lvl="1"/>
            <a:r>
              <a:rPr lang="da-DK" altLang="zh-CN" dirty="0" smtClean="0"/>
              <a:t>Wang et. al., EDBT ’09</a:t>
            </a:r>
          </a:p>
          <a:p>
            <a:r>
              <a:rPr lang="da-DK" altLang="zh-CN" dirty="0" smtClean="0">
                <a:solidFill>
                  <a:srgbClr val="0000FF"/>
                </a:solidFill>
              </a:rPr>
              <a:t>GED based query</a:t>
            </a:r>
          </a:p>
          <a:p>
            <a:pPr lvl="1"/>
            <a:r>
              <a:rPr lang="da-DK" altLang="zh-CN" dirty="0" smtClean="0"/>
              <a:t>Wang et al., TKDE 2012</a:t>
            </a:r>
          </a:p>
          <a:p>
            <a:pPr lvl="1"/>
            <a:r>
              <a:rPr lang="da-DK" altLang="zh-CN" dirty="0" smtClean="0"/>
              <a:t>Wang et al., </a:t>
            </a:r>
            <a:r>
              <a:rPr lang="en-US" altLang="zh-CN" dirty="0" smtClean="0"/>
              <a:t>ICDE</a:t>
            </a:r>
            <a:r>
              <a:rPr lang="da-DK" altLang="zh-CN" dirty="0" smtClean="0"/>
              <a:t> 2012</a:t>
            </a:r>
          </a:p>
          <a:p>
            <a:pPr lvl="1"/>
            <a:r>
              <a:rPr lang="en-US" altLang="zh-CN" dirty="0" smtClean="0"/>
              <a:t>Zhao et al., PVLDB 2013</a:t>
            </a:r>
          </a:p>
          <a:p>
            <a:pPr lvl="1"/>
            <a:r>
              <a:rPr lang="en-US" altLang="zh-CN" dirty="0" smtClean="0"/>
              <a:t>Zhao et al. VLDBJ 2013</a:t>
            </a:r>
            <a:endParaRPr lang="da-DK" altLang="zh-CN" dirty="0" smtClean="0">
              <a:solidFill>
                <a:srgbClr val="0070C0"/>
              </a:solidFill>
            </a:endParaRPr>
          </a:p>
          <a:p>
            <a:endParaRPr lang="zh-CN" altLang="en-US" dirty="0">
              <a:solidFill>
                <a:srgbClr val="0070C0"/>
              </a:solidFill>
            </a:endParaRPr>
          </a:p>
        </p:txBody>
      </p:sp>
    </p:spTree>
    <p:custDataLst>
      <p:tags r:id="rId1"/>
    </p:custDataLst>
    <p:extLst>
      <p:ext uri="{BB962C8B-B14F-4D97-AF65-F5344CB8AC3E}">
        <p14:creationId xmlns:p14="http://schemas.microsoft.com/office/powerpoint/2010/main" val="368488468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dirty="0" smtClean="0"/>
              <a:t>Extension: Approximate MCS</a:t>
            </a:r>
            <a:br>
              <a:rPr kumimoji="1" lang="en-US" altLang="zh-CN" dirty="0" smtClean="0"/>
            </a:br>
            <a:r>
              <a:rPr kumimoji="1" lang="en-US" altLang="zh-CN" sz="2400" dirty="0" smtClean="0"/>
              <a:t>Zhu</a:t>
            </a:r>
            <a:r>
              <a:rPr kumimoji="1" lang="zh-CN" altLang="en-US" sz="2400" dirty="0" smtClean="0"/>
              <a:t> </a:t>
            </a:r>
            <a:r>
              <a:rPr kumimoji="1" lang="en-US" altLang="zh-CN" sz="2400" dirty="0" smtClean="0"/>
              <a:t>et</a:t>
            </a:r>
            <a:r>
              <a:rPr kumimoji="1" lang="zh-CN" altLang="en-US" sz="2400" dirty="0" smtClean="0"/>
              <a:t> </a:t>
            </a:r>
            <a:r>
              <a:rPr kumimoji="1" lang="en-US" altLang="zh-CN" sz="2400" dirty="0" smtClean="0"/>
              <a:t>al., VLDBJ’</a:t>
            </a:r>
            <a:r>
              <a:rPr kumimoji="1" lang="zh-CN" altLang="en-US" sz="2400" dirty="0" smtClean="0"/>
              <a:t> </a:t>
            </a:r>
            <a:r>
              <a:rPr kumimoji="1" lang="en-US" altLang="zh-CN" sz="2400" dirty="0" smtClean="0"/>
              <a:t>13,</a:t>
            </a:r>
            <a:r>
              <a:rPr kumimoji="1" lang="zh-CN" altLang="en-US" sz="2400" dirty="0" smtClean="0"/>
              <a:t> </a:t>
            </a:r>
            <a:r>
              <a:rPr kumimoji="1" lang="en-US" altLang="zh-CN" sz="2400" dirty="0" smtClean="0"/>
              <a:t>BIBM</a:t>
            </a:r>
            <a:r>
              <a:rPr kumimoji="1" lang="zh-CN" altLang="en-US" sz="2400" dirty="0" smtClean="0"/>
              <a:t> </a:t>
            </a:r>
            <a:r>
              <a:rPr kumimoji="1" lang="en-US" altLang="zh-CN" sz="2400" dirty="0" smtClean="0"/>
              <a:t>‘17</a:t>
            </a:r>
            <a:endParaRPr kumimoji="1" lang="zh-CN" altLang="en-US" sz="2400" dirty="0"/>
          </a:p>
        </p:txBody>
      </p:sp>
      <p:sp>
        <p:nvSpPr>
          <p:cNvPr id="40" name="矩形 39"/>
          <p:cNvSpPr/>
          <p:nvPr/>
        </p:nvSpPr>
        <p:spPr>
          <a:xfrm>
            <a:off x="319534" y="3861048"/>
            <a:ext cx="8644259" cy="1656184"/>
          </a:xfrm>
          <a:prstGeom prst="rect">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aphicFrame>
        <p:nvGraphicFramePr>
          <p:cNvPr id="42" name="对象 8"/>
          <p:cNvGraphicFramePr>
            <a:graphicFrameLocks noChangeAspect="1"/>
          </p:cNvGraphicFramePr>
          <p:nvPr>
            <p:extLst>
              <p:ext uri="{D42A27DB-BD31-4B8C-83A1-F6EECF244321}">
                <p14:modId xmlns:p14="http://schemas.microsoft.com/office/powerpoint/2010/main" val="736315895"/>
              </p:ext>
            </p:extLst>
          </p:nvPr>
        </p:nvGraphicFramePr>
        <p:xfrm>
          <a:off x="3275856" y="1966268"/>
          <a:ext cx="1282700" cy="384175"/>
        </p:xfrm>
        <a:graphic>
          <a:graphicData uri="http://schemas.openxmlformats.org/presentationml/2006/ole">
            <mc:AlternateContent xmlns:mc="http://schemas.openxmlformats.org/markup-compatibility/2006">
              <mc:Choice xmlns:v="urn:schemas-microsoft-com:vml" Requires="v">
                <p:oleObj spid="_x0000_s32279" name="Equation" r:id="rId3" imgW="761669" imgH="228501" progId="Equation.DSMT4">
                  <p:embed/>
                </p:oleObj>
              </mc:Choice>
              <mc:Fallback>
                <p:oleObj name="Equation" r:id="rId3" imgW="761669" imgH="228501"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966268"/>
                        <a:ext cx="12827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 name="对象 9"/>
          <p:cNvGraphicFramePr>
            <a:graphicFrameLocks noChangeAspect="1"/>
          </p:cNvGraphicFramePr>
          <p:nvPr>
            <p:extLst>
              <p:ext uri="{D42A27DB-BD31-4B8C-83A1-F6EECF244321}">
                <p14:modId xmlns:p14="http://schemas.microsoft.com/office/powerpoint/2010/main" val="3135816625"/>
              </p:ext>
            </p:extLst>
          </p:nvPr>
        </p:nvGraphicFramePr>
        <p:xfrm>
          <a:off x="4683968" y="1966268"/>
          <a:ext cx="1370013" cy="384175"/>
        </p:xfrm>
        <a:graphic>
          <a:graphicData uri="http://schemas.openxmlformats.org/presentationml/2006/ole">
            <mc:AlternateContent xmlns:mc="http://schemas.openxmlformats.org/markup-compatibility/2006">
              <mc:Choice xmlns:v="urn:schemas-microsoft-com:vml" Requires="v">
                <p:oleObj spid="_x0000_s32280" name="Equation" r:id="rId5" imgW="812447" imgH="228501" progId="Equation.DSMT4">
                  <p:embed/>
                </p:oleObj>
              </mc:Choice>
              <mc:Fallback>
                <p:oleObj name="Equation" r:id="rId5" imgW="812447" imgH="228501"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968" y="1966268"/>
                        <a:ext cx="13700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 name="对象 10"/>
          <p:cNvGraphicFramePr>
            <a:graphicFrameLocks noChangeAspect="1"/>
          </p:cNvGraphicFramePr>
          <p:nvPr>
            <p:extLst>
              <p:ext uri="{D42A27DB-BD31-4B8C-83A1-F6EECF244321}">
                <p14:modId xmlns:p14="http://schemas.microsoft.com/office/powerpoint/2010/main" val="1898331128"/>
              </p:ext>
            </p:extLst>
          </p:nvPr>
        </p:nvGraphicFramePr>
        <p:xfrm>
          <a:off x="6700093" y="1974205"/>
          <a:ext cx="958850" cy="360363"/>
        </p:xfrm>
        <a:graphic>
          <a:graphicData uri="http://schemas.openxmlformats.org/presentationml/2006/ole">
            <mc:AlternateContent xmlns:mc="http://schemas.openxmlformats.org/markup-compatibility/2006">
              <mc:Choice xmlns:v="urn:schemas-microsoft-com:vml" Requires="v">
                <p:oleObj spid="_x0000_s32281" name="Equation" r:id="rId7" imgW="571252" imgH="228501" progId="Equation.DSMT4">
                  <p:embed/>
                </p:oleObj>
              </mc:Choice>
              <mc:Fallback>
                <p:oleObj name="Equation" r:id="rId7" imgW="571252" imgH="228501"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0093" y="1974205"/>
                        <a:ext cx="9588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 name="文本框 11"/>
          <p:cNvSpPr txBox="1">
            <a:spLocks noChangeArrowheads="1"/>
          </p:cNvSpPr>
          <p:nvPr/>
        </p:nvSpPr>
        <p:spPr bwMode="auto">
          <a:xfrm>
            <a:off x="319534" y="1937693"/>
            <a:ext cx="27979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dirty="0">
                <a:solidFill>
                  <a:schemeClr val="tx2"/>
                </a:solidFill>
                <a:latin typeface="Candara"/>
                <a:ea typeface="微软雅黑" charset="0"/>
                <a:cs typeface="Candara"/>
              </a:rPr>
              <a:t>Given two </a:t>
            </a:r>
            <a:r>
              <a:rPr lang="en-US" altLang="zh-CN" sz="2400" dirty="0" smtClean="0">
                <a:solidFill>
                  <a:schemeClr val="tx2"/>
                </a:solidFill>
                <a:latin typeface="Candara"/>
                <a:ea typeface="微软雅黑" charset="0"/>
                <a:cs typeface="Candara"/>
              </a:rPr>
              <a:t>networks</a:t>
            </a:r>
            <a:endParaRPr lang="zh-CN" altLang="en-US" sz="2400" dirty="0">
              <a:solidFill>
                <a:schemeClr val="tx2"/>
              </a:solidFill>
              <a:latin typeface="Candara"/>
              <a:ea typeface="微软雅黑" charset="0"/>
              <a:cs typeface="Candara"/>
            </a:endParaRPr>
          </a:p>
        </p:txBody>
      </p:sp>
      <p:sp>
        <p:nvSpPr>
          <p:cNvPr id="46" name="文本框 12"/>
          <p:cNvSpPr txBox="1">
            <a:spLocks noChangeArrowheads="1"/>
          </p:cNvSpPr>
          <p:nvPr/>
        </p:nvSpPr>
        <p:spPr bwMode="auto">
          <a:xfrm>
            <a:off x="6084168" y="1887215"/>
            <a:ext cx="6717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dirty="0">
                <a:solidFill>
                  <a:schemeClr val="tx2"/>
                </a:solidFill>
                <a:latin typeface="Candara"/>
                <a:ea typeface="微软雅黑" charset="0"/>
                <a:cs typeface="Candara"/>
              </a:rPr>
              <a:t>and</a:t>
            </a:r>
            <a:endParaRPr lang="zh-CN" altLang="en-US" sz="2400" dirty="0">
              <a:solidFill>
                <a:schemeClr val="tx2"/>
              </a:solidFill>
              <a:latin typeface="Candara"/>
              <a:ea typeface="微软雅黑" charset="0"/>
              <a:cs typeface="Candara"/>
            </a:endParaRPr>
          </a:p>
        </p:txBody>
      </p:sp>
      <p:sp>
        <p:nvSpPr>
          <p:cNvPr id="47" name="文本框 13"/>
          <p:cNvSpPr txBox="1">
            <a:spLocks noChangeArrowheads="1"/>
          </p:cNvSpPr>
          <p:nvPr/>
        </p:nvSpPr>
        <p:spPr bwMode="auto">
          <a:xfrm>
            <a:off x="321121" y="2521229"/>
            <a:ext cx="36648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dirty="0">
                <a:solidFill>
                  <a:schemeClr val="tx2"/>
                </a:solidFill>
                <a:latin typeface="Candara"/>
                <a:ea typeface="微软雅黑" charset="0"/>
                <a:cs typeface="Candara"/>
              </a:rPr>
              <a:t>F</a:t>
            </a:r>
            <a:r>
              <a:rPr lang="en-US" altLang="zh-CN" sz="2400" dirty="0" smtClean="0">
                <a:solidFill>
                  <a:schemeClr val="tx2"/>
                </a:solidFill>
                <a:latin typeface="Candara"/>
                <a:ea typeface="微软雅黑" charset="0"/>
                <a:cs typeface="Candara"/>
              </a:rPr>
              <a:t>ind </a:t>
            </a:r>
            <a:r>
              <a:rPr lang="en-US" altLang="zh-CN" sz="2400" dirty="0">
                <a:solidFill>
                  <a:schemeClr val="tx2"/>
                </a:solidFill>
                <a:latin typeface="Candara"/>
                <a:ea typeface="微软雅黑" charset="0"/>
                <a:cs typeface="Candara"/>
              </a:rPr>
              <a:t>a one-to-one mapping</a:t>
            </a:r>
          </a:p>
        </p:txBody>
      </p:sp>
      <p:graphicFrame>
        <p:nvGraphicFramePr>
          <p:cNvPr id="48" name="对象 14"/>
          <p:cNvGraphicFramePr>
            <a:graphicFrameLocks noChangeAspect="1"/>
          </p:cNvGraphicFramePr>
          <p:nvPr>
            <p:extLst>
              <p:ext uri="{D42A27DB-BD31-4B8C-83A1-F6EECF244321}">
                <p14:modId xmlns:p14="http://schemas.microsoft.com/office/powerpoint/2010/main" val="1806635251"/>
              </p:ext>
            </p:extLst>
          </p:nvPr>
        </p:nvGraphicFramePr>
        <p:xfrm>
          <a:off x="4067944" y="2562529"/>
          <a:ext cx="3920499" cy="434423"/>
        </p:xfrm>
        <a:graphic>
          <a:graphicData uri="http://schemas.openxmlformats.org/presentationml/2006/ole">
            <mc:AlternateContent xmlns:mc="http://schemas.openxmlformats.org/markup-compatibility/2006">
              <mc:Choice xmlns:v="urn:schemas-microsoft-com:vml" Requires="v">
                <p:oleObj spid="_x0000_s32282" name="Equation" r:id="rId9" imgW="2057400" imgH="228600" progId="Equation.DSMT4">
                  <p:embed/>
                </p:oleObj>
              </mc:Choice>
              <mc:Fallback>
                <p:oleObj name="Equation" r:id="rId9" imgW="2057400" imgH="2286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67944" y="2562529"/>
                        <a:ext cx="3920499" cy="434423"/>
                      </a:xfrm>
                      <a:prstGeom prst="rect">
                        <a:avLst/>
                      </a:prstGeom>
                      <a:noFill/>
                      <a:ln>
                        <a:noFill/>
                      </a:ln>
                    </p:spPr>
                  </p:pic>
                </p:oleObj>
              </mc:Fallback>
            </mc:AlternateContent>
          </a:graphicData>
        </a:graphic>
      </p:graphicFrame>
      <p:sp>
        <p:nvSpPr>
          <p:cNvPr id="49" name="文本框 15"/>
          <p:cNvSpPr txBox="1">
            <a:spLocks noChangeArrowheads="1"/>
          </p:cNvSpPr>
          <p:nvPr/>
        </p:nvSpPr>
        <p:spPr bwMode="auto">
          <a:xfrm>
            <a:off x="319534" y="3183359"/>
            <a:ext cx="27184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dirty="0">
                <a:latin typeface="Candara"/>
                <a:ea typeface="微软雅黑" charset="0"/>
                <a:cs typeface="Candara"/>
              </a:rPr>
              <a:t>O</a:t>
            </a:r>
            <a:r>
              <a:rPr lang="en-US" altLang="zh-CN" sz="2400" dirty="0" smtClean="0">
                <a:latin typeface="Candara"/>
                <a:ea typeface="微软雅黑" charset="0"/>
                <a:cs typeface="Candara"/>
              </a:rPr>
              <a:t>bjective </a:t>
            </a:r>
            <a:r>
              <a:rPr lang="en-US" altLang="zh-CN" sz="2400" dirty="0">
                <a:latin typeface="Candara"/>
                <a:ea typeface="微软雅黑" charset="0"/>
                <a:cs typeface="Candara"/>
              </a:rPr>
              <a:t>function</a:t>
            </a:r>
            <a:r>
              <a:rPr lang="zh-CN" altLang="en-US" sz="2400" dirty="0">
                <a:latin typeface="Candara"/>
                <a:ea typeface="微软雅黑" charset="0"/>
                <a:cs typeface="Candara"/>
              </a:rPr>
              <a:t> </a:t>
            </a:r>
            <a:r>
              <a:rPr lang="en-US" altLang="zh-CN" sz="2400" dirty="0">
                <a:latin typeface="Candara"/>
                <a:ea typeface="微软雅黑" charset="0"/>
                <a:cs typeface="Candara"/>
              </a:rPr>
              <a:t>:</a:t>
            </a:r>
            <a:endParaRPr lang="zh-CN" altLang="en-US" sz="2400" dirty="0">
              <a:latin typeface="Candara"/>
              <a:ea typeface="微软雅黑" charset="0"/>
              <a:cs typeface="Candara"/>
            </a:endParaRPr>
          </a:p>
        </p:txBody>
      </p:sp>
      <p:graphicFrame>
        <p:nvGraphicFramePr>
          <p:cNvPr id="50" name="对象 16"/>
          <p:cNvGraphicFramePr>
            <a:graphicFrameLocks noChangeAspect="1"/>
          </p:cNvGraphicFramePr>
          <p:nvPr>
            <p:extLst>
              <p:ext uri="{D42A27DB-BD31-4B8C-83A1-F6EECF244321}">
                <p14:modId xmlns:p14="http://schemas.microsoft.com/office/powerpoint/2010/main" val="3191456525"/>
              </p:ext>
            </p:extLst>
          </p:nvPr>
        </p:nvGraphicFramePr>
        <p:xfrm>
          <a:off x="682873" y="4077072"/>
          <a:ext cx="8202156" cy="954074"/>
        </p:xfrm>
        <a:graphic>
          <a:graphicData uri="http://schemas.openxmlformats.org/presentationml/2006/ole">
            <mc:AlternateContent xmlns:mc="http://schemas.openxmlformats.org/markup-compatibility/2006">
              <mc:Choice xmlns:v="urn:schemas-microsoft-com:vml" Requires="v">
                <p:oleObj spid="_x0000_s32283" name="Equation" r:id="rId11" imgW="3822700" imgH="444500" progId="Equation.DSMT4">
                  <p:embed/>
                </p:oleObj>
              </mc:Choice>
              <mc:Fallback>
                <p:oleObj name="Equation" r:id="rId11" imgW="3822700" imgH="4445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2873" y="4077072"/>
                        <a:ext cx="8202156" cy="95407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01354464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kumimoji="1" lang="en-US" altLang="zh-CN" dirty="0"/>
              <a:t>Extension: Approximate MCS</a:t>
            </a:r>
            <a:br>
              <a:rPr kumimoji="1" lang="en-US" altLang="zh-CN" dirty="0"/>
            </a:br>
            <a:r>
              <a:rPr kumimoji="1" lang="en-US" altLang="zh-CN" sz="2000" dirty="0"/>
              <a:t>Zhu</a:t>
            </a:r>
            <a:r>
              <a:rPr kumimoji="1" lang="zh-CN" altLang="en-US" sz="2000" dirty="0"/>
              <a:t> </a:t>
            </a:r>
            <a:r>
              <a:rPr kumimoji="1" lang="en-US" altLang="zh-CN" sz="2000" dirty="0"/>
              <a:t>et</a:t>
            </a:r>
            <a:r>
              <a:rPr kumimoji="1" lang="zh-CN" altLang="en-US" sz="2000" dirty="0"/>
              <a:t> </a:t>
            </a:r>
            <a:r>
              <a:rPr kumimoji="1" lang="en-US" altLang="zh-CN" sz="2000" dirty="0"/>
              <a:t>al., VLDBJ’</a:t>
            </a:r>
            <a:r>
              <a:rPr kumimoji="1" lang="zh-CN" altLang="en-US" sz="2000" dirty="0"/>
              <a:t> </a:t>
            </a:r>
            <a:r>
              <a:rPr kumimoji="1" lang="en-US" altLang="zh-CN" sz="2000" dirty="0"/>
              <a:t>13,</a:t>
            </a:r>
            <a:r>
              <a:rPr kumimoji="1" lang="zh-CN" altLang="en-US" sz="2000" dirty="0"/>
              <a:t> </a:t>
            </a:r>
            <a:r>
              <a:rPr kumimoji="1" lang="en-US" altLang="zh-CN" sz="2000" dirty="0"/>
              <a:t>BIBM</a:t>
            </a:r>
            <a:r>
              <a:rPr kumimoji="1" lang="zh-CN" altLang="en-US" sz="2000" dirty="0"/>
              <a:t> </a:t>
            </a:r>
            <a:r>
              <a:rPr kumimoji="1" lang="en-US" altLang="zh-CN" sz="2000" dirty="0"/>
              <a:t>‘</a:t>
            </a:r>
            <a:r>
              <a:rPr kumimoji="1" lang="en-US" altLang="zh-CN" sz="2000" dirty="0" smtClean="0"/>
              <a:t>17</a:t>
            </a:r>
            <a:endParaRPr lang="zh-CN" altLang="en-US" sz="2000" dirty="0"/>
          </a:p>
        </p:txBody>
      </p:sp>
      <p:sp>
        <p:nvSpPr>
          <p:cNvPr id="3" name="内容占位符 2"/>
          <p:cNvSpPr>
            <a:spLocks noGrp="1"/>
          </p:cNvSpPr>
          <p:nvPr>
            <p:ph idx="1"/>
          </p:nvPr>
        </p:nvSpPr>
        <p:spPr>
          <a:xfrm>
            <a:off x="457200" y="2719461"/>
            <a:ext cx="8229600" cy="3949899"/>
          </a:xfrm>
        </p:spPr>
        <p:txBody>
          <a:bodyPr>
            <a:normAutofit/>
          </a:bodyPr>
          <a:lstStyle/>
          <a:p>
            <a:r>
              <a:rPr lang="en-US" altLang="zh-CN" dirty="0" smtClean="0"/>
              <a:t>Node similarity Measure S</a:t>
            </a:r>
          </a:p>
          <a:p>
            <a:pPr marL="0" indent="0" algn="just">
              <a:lnSpc>
                <a:spcPct val="150000"/>
              </a:lnSpc>
              <a:spcBef>
                <a:spcPts val="600"/>
              </a:spcBef>
              <a:spcAft>
                <a:spcPts val="0"/>
              </a:spcAft>
              <a:buNone/>
            </a:pPr>
            <a:endParaRPr lang="zh-CN" altLang="zh-CN" sz="2200" kern="100" dirty="0" smtClean="0">
              <a:latin typeface="Candara"/>
              <a:cs typeface="Candara"/>
            </a:endParaRPr>
          </a:p>
          <a:p>
            <a:pPr lvl="1"/>
            <a:r>
              <a:rPr lang="en-US" altLang="zh-CN" kern="100" dirty="0" err="1" smtClean="0">
                <a:solidFill>
                  <a:schemeClr val="accent2"/>
                </a:solidFill>
                <a:latin typeface="Candara"/>
                <a:ea typeface="楷体"/>
                <a:cs typeface="Candara"/>
              </a:rPr>
              <a:t>S</a:t>
            </a:r>
            <a:r>
              <a:rPr lang="en-US" altLang="zh-CN" kern="100" baseline="-25000" dirty="0" err="1" smtClean="0">
                <a:solidFill>
                  <a:schemeClr val="accent2"/>
                </a:solidFill>
                <a:latin typeface="Candara"/>
                <a:ea typeface="楷体"/>
                <a:cs typeface="Candara"/>
              </a:rPr>
              <a:t>seq</a:t>
            </a:r>
            <a:r>
              <a:rPr lang="zh-CN" altLang="en-US" kern="100" baseline="-25000" dirty="0" smtClean="0">
                <a:solidFill>
                  <a:schemeClr val="accent2"/>
                </a:solidFill>
                <a:latin typeface="Candara"/>
                <a:ea typeface="楷体"/>
                <a:cs typeface="Candara"/>
              </a:rPr>
              <a:t> </a:t>
            </a:r>
            <a:r>
              <a:rPr lang="en-US" altLang="zh-CN" dirty="0">
                <a:solidFill>
                  <a:schemeClr val="accent2"/>
                </a:solidFill>
                <a:latin typeface="Candara"/>
                <a:cs typeface="Candara"/>
              </a:rPr>
              <a:t>(u,</a:t>
            </a:r>
            <a:r>
              <a:rPr lang="zh-CN" altLang="en-US" dirty="0">
                <a:solidFill>
                  <a:schemeClr val="accent2"/>
                </a:solidFill>
                <a:latin typeface="Candara"/>
                <a:cs typeface="Candara"/>
              </a:rPr>
              <a:t> </a:t>
            </a:r>
            <a:r>
              <a:rPr lang="en-US" altLang="zh-CN" dirty="0">
                <a:solidFill>
                  <a:schemeClr val="accent2"/>
                </a:solidFill>
                <a:latin typeface="Candara"/>
                <a:cs typeface="Candara"/>
              </a:rPr>
              <a:t>v) </a:t>
            </a:r>
            <a:r>
              <a:rPr lang="en-US" altLang="zh-CN" dirty="0" smtClean="0"/>
              <a:t>sequence</a:t>
            </a:r>
            <a:r>
              <a:rPr lang="en-US" altLang="zh-CN" dirty="0"/>
              <a:t>-based similarity score </a:t>
            </a:r>
            <a:endParaRPr lang="en-US" altLang="zh-CN" kern="100" dirty="0" smtClean="0">
              <a:solidFill>
                <a:schemeClr val="accent2"/>
              </a:solidFill>
              <a:latin typeface="Candara"/>
              <a:ea typeface="楷体"/>
              <a:cs typeface="Candara"/>
            </a:endParaRPr>
          </a:p>
          <a:p>
            <a:pPr lvl="1"/>
            <a:r>
              <a:rPr lang="en-US" altLang="zh-CN" kern="100" dirty="0" err="1" smtClean="0">
                <a:solidFill>
                  <a:schemeClr val="accent2"/>
                </a:solidFill>
                <a:latin typeface="Candara"/>
                <a:ea typeface="楷体"/>
                <a:cs typeface="Candara"/>
              </a:rPr>
              <a:t>S</a:t>
            </a:r>
            <a:r>
              <a:rPr lang="en-US" altLang="zh-CN" kern="100" baseline="-25000" dirty="0" err="1" smtClean="0">
                <a:solidFill>
                  <a:schemeClr val="accent2"/>
                </a:solidFill>
                <a:latin typeface="Candara"/>
                <a:ea typeface="楷体"/>
                <a:cs typeface="Candara"/>
              </a:rPr>
              <a:t>str</a:t>
            </a:r>
            <a:r>
              <a:rPr lang="en-US" altLang="zh-CN" dirty="0" smtClean="0">
                <a:solidFill>
                  <a:schemeClr val="accent2"/>
                </a:solidFill>
                <a:latin typeface="Candara"/>
                <a:cs typeface="Candara"/>
              </a:rPr>
              <a:t>(u,</a:t>
            </a:r>
            <a:r>
              <a:rPr lang="zh-CN" altLang="en-US" dirty="0" smtClean="0">
                <a:solidFill>
                  <a:schemeClr val="accent2"/>
                </a:solidFill>
                <a:latin typeface="Candara"/>
                <a:cs typeface="Candara"/>
              </a:rPr>
              <a:t> </a:t>
            </a:r>
            <a:r>
              <a:rPr lang="en-US" altLang="zh-CN" dirty="0" smtClean="0">
                <a:solidFill>
                  <a:schemeClr val="accent2"/>
                </a:solidFill>
                <a:latin typeface="Candara"/>
                <a:cs typeface="Candara"/>
              </a:rPr>
              <a:t>v) =</a:t>
            </a:r>
            <a:r>
              <a:rPr lang="en-US" altLang="zh-CN" dirty="0" err="1" smtClean="0">
                <a:solidFill>
                  <a:schemeClr val="accent2"/>
                </a:solidFill>
                <a:latin typeface="Candara"/>
                <a:cs typeface="Candara"/>
              </a:rPr>
              <a:t>S</a:t>
            </a:r>
            <a:r>
              <a:rPr lang="en-US" altLang="zh-CN" kern="100" baseline="-25000" dirty="0" err="1">
                <a:solidFill>
                  <a:schemeClr val="accent2"/>
                </a:solidFill>
                <a:latin typeface="Candara"/>
                <a:ea typeface="楷体"/>
                <a:cs typeface="Candara"/>
              </a:rPr>
              <a:t>g</a:t>
            </a:r>
            <a:r>
              <a:rPr lang="zh-CN" altLang="zh-CN" i="1" baseline="-25000" dirty="0" smtClean="0">
                <a:solidFill>
                  <a:schemeClr val="accent2"/>
                </a:solidFill>
                <a:latin typeface="Candara"/>
                <a:ea typeface="SimSun" charset="0"/>
                <a:cs typeface="Candara"/>
              </a:rPr>
              <a:t> </a:t>
            </a:r>
            <a:r>
              <a:rPr lang="en-US" altLang="zh-CN" dirty="0" smtClean="0">
                <a:solidFill>
                  <a:schemeClr val="accent2"/>
                </a:solidFill>
                <a:latin typeface="Candara"/>
                <a:cs typeface="Candara"/>
              </a:rPr>
              <a:t>(u,</a:t>
            </a:r>
            <a:r>
              <a:rPr lang="zh-CN" altLang="en-US" dirty="0" smtClean="0">
                <a:solidFill>
                  <a:schemeClr val="accent2"/>
                </a:solidFill>
                <a:latin typeface="Candara"/>
                <a:cs typeface="Candara"/>
              </a:rPr>
              <a:t> </a:t>
            </a:r>
            <a:r>
              <a:rPr lang="en-US" altLang="zh-CN" dirty="0" smtClean="0">
                <a:solidFill>
                  <a:schemeClr val="accent2"/>
                </a:solidFill>
                <a:latin typeface="Candara"/>
                <a:cs typeface="Candara"/>
              </a:rPr>
              <a:t>v) </a:t>
            </a:r>
            <a:r>
              <a:rPr lang="en-US" altLang="zh-CN" dirty="0" smtClean="0">
                <a:solidFill>
                  <a:schemeClr val="accent2"/>
                </a:solidFill>
                <a:latin typeface="Candara"/>
                <a:ea typeface="SimSun" charset="0"/>
                <a:cs typeface="Candara"/>
              </a:rPr>
              <a:t>×</a:t>
            </a:r>
            <a:r>
              <a:rPr lang="zh-CN" altLang="en-US" dirty="0" smtClean="0">
                <a:solidFill>
                  <a:schemeClr val="accent2"/>
                </a:solidFill>
                <a:latin typeface="Candara"/>
                <a:ea typeface="SimSun" charset="0"/>
                <a:cs typeface="Candara"/>
              </a:rPr>
              <a:t> </a:t>
            </a:r>
            <a:r>
              <a:rPr lang="en-US" altLang="zh-CN" dirty="0" err="1" smtClean="0">
                <a:solidFill>
                  <a:schemeClr val="accent2"/>
                </a:solidFill>
                <a:latin typeface="Candara"/>
                <a:cs typeface="Candara"/>
              </a:rPr>
              <a:t>S</a:t>
            </a:r>
            <a:r>
              <a:rPr lang="en-US" altLang="zh-CN" kern="100" baseline="-25000" dirty="0" err="1">
                <a:solidFill>
                  <a:schemeClr val="accent2"/>
                </a:solidFill>
                <a:latin typeface="Candara"/>
                <a:ea typeface="楷体"/>
                <a:cs typeface="Candara"/>
              </a:rPr>
              <a:t>l</a:t>
            </a:r>
            <a:r>
              <a:rPr lang="zh-CN" altLang="zh-CN" i="1" baseline="-25000" dirty="0" smtClean="0">
                <a:solidFill>
                  <a:schemeClr val="accent2"/>
                </a:solidFill>
                <a:latin typeface="Candara"/>
                <a:ea typeface="SimSun" charset="0"/>
                <a:cs typeface="Candara"/>
              </a:rPr>
              <a:t> </a:t>
            </a:r>
            <a:r>
              <a:rPr lang="en-US" altLang="zh-CN" dirty="0" smtClean="0">
                <a:solidFill>
                  <a:schemeClr val="accent2"/>
                </a:solidFill>
                <a:latin typeface="Candara"/>
                <a:cs typeface="Candara"/>
              </a:rPr>
              <a:t>(u,</a:t>
            </a:r>
            <a:r>
              <a:rPr lang="zh-CN" altLang="en-US" dirty="0" smtClean="0">
                <a:solidFill>
                  <a:schemeClr val="accent2"/>
                </a:solidFill>
                <a:latin typeface="Candara"/>
                <a:cs typeface="Candara"/>
              </a:rPr>
              <a:t> </a:t>
            </a:r>
            <a:r>
              <a:rPr lang="en-US" altLang="zh-CN" dirty="0" smtClean="0">
                <a:solidFill>
                  <a:schemeClr val="accent2"/>
                </a:solidFill>
                <a:latin typeface="Candara"/>
                <a:cs typeface="Candara"/>
              </a:rPr>
              <a:t>v)</a:t>
            </a:r>
            <a:r>
              <a:rPr lang="en-US" altLang="zh-CN" dirty="0" smtClean="0"/>
              <a:t>, for node u in G1 and v in G2</a:t>
            </a:r>
          </a:p>
          <a:p>
            <a:pPr lvl="1"/>
            <a:r>
              <a:rPr lang="en-US" altLang="zh-CN" dirty="0" err="1" smtClean="0">
                <a:solidFill>
                  <a:schemeClr val="accent2"/>
                </a:solidFill>
              </a:rPr>
              <a:t>S</a:t>
            </a:r>
            <a:r>
              <a:rPr lang="en-US" altLang="zh-CN" kern="100" baseline="-25000" dirty="0" err="1">
                <a:solidFill>
                  <a:schemeClr val="accent2"/>
                </a:solidFill>
                <a:latin typeface="Candara"/>
                <a:ea typeface="楷体"/>
                <a:cs typeface="Candara"/>
              </a:rPr>
              <a:t>g</a:t>
            </a:r>
            <a:r>
              <a:rPr lang="en-US" altLang="zh-CN" dirty="0" smtClean="0">
                <a:solidFill>
                  <a:schemeClr val="accent2"/>
                </a:solidFill>
              </a:rPr>
              <a:t>(u,</a:t>
            </a:r>
            <a:r>
              <a:rPr lang="zh-CN" altLang="en-US" dirty="0" smtClean="0">
                <a:solidFill>
                  <a:schemeClr val="accent2"/>
                </a:solidFill>
              </a:rPr>
              <a:t> </a:t>
            </a:r>
            <a:r>
              <a:rPr lang="en-US" altLang="zh-CN" dirty="0" smtClean="0">
                <a:solidFill>
                  <a:schemeClr val="accent2"/>
                </a:solidFill>
              </a:rPr>
              <a:t>v</a:t>
            </a:r>
            <a:r>
              <a:rPr lang="en-US" altLang="zh-CN" dirty="0">
                <a:solidFill>
                  <a:schemeClr val="accent2"/>
                </a:solidFill>
                <a:latin typeface="Candara"/>
                <a:cs typeface="Candara"/>
              </a:rPr>
              <a:t>)</a:t>
            </a:r>
            <a:r>
              <a:rPr lang="zh-CN" altLang="en-US" dirty="0" smtClean="0"/>
              <a:t> </a:t>
            </a:r>
            <a:r>
              <a:rPr lang="en-US" altLang="zh-CN" dirty="0" smtClean="0"/>
              <a:t>Global similarity in the entire graphs G1 and G2  </a:t>
            </a:r>
          </a:p>
          <a:p>
            <a:pPr lvl="1"/>
            <a:r>
              <a:rPr lang="en-US" altLang="zh-CN" dirty="0" err="1" smtClean="0">
                <a:solidFill>
                  <a:schemeClr val="accent2"/>
                </a:solidFill>
              </a:rPr>
              <a:t>S</a:t>
            </a:r>
            <a:r>
              <a:rPr lang="en-US" altLang="zh-CN" kern="100" baseline="-25000" dirty="0" err="1">
                <a:solidFill>
                  <a:schemeClr val="accent2"/>
                </a:solidFill>
                <a:latin typeface="Candara"/>
                <a:ea typeface="楷体"/>
                <a:cs typeface="Candara"/>
              </a:rPr>
              <a:t>l</a:t>
            </a:r>
            <a:r>
              <a:rPr lang="zh-CN" altLang="zh-CN" i="1" baseline="-25000" dirty="0" smtClean="0">
                <a:solidFill>
                  <a:schemeClr val="accent2"/>
                </a:solidFill>
                <a:latin typeface="Candara"/>
                <a:ea typeface="SimSun" charset="0"/>
                <a:cs typeface="Candara"/>
              </a:rPr>
              <a:t> </a:t>
            </a:r>
            <a:r>
              <a:rPr lang="en-US" altLang="zh-CN" dirty="0" smtClean="0">
                <a:solidFill>
                  <a:schemeClr val="accent2"/>
                </a:solidFill>
              </a:rPr>
              <a:t>(u,</a:t>
            </a:r>
            <a:r>
              <a:rPr lang="zh-CN" altLang="en-US" dirty="0" smtClean="0">
                <a:solidFill>
                  <a:schemeClr val="accent2"/>
                </a:solidFill>
              </a:rPr>
              <a:t> </a:t>
            </a:r>
            <a:r>
              <a:rPr lang="en-US" altLang="zh-CN" dirty="0" smtClean="0">
                <a:solidFill>
                  <a:schemeClr val="accent2"/>
                </a:solidFill>
              </a:rPr>
              <a:t>v</a:t>
            </a:r>
            <a:r>
              <a:rPr lang="en-US" altLang="zh-CN" dirty="0" smtClean="0">
                <a:solidFill>
                  <a:schemeClr val="accent2"/>
                </a:solidFill>
                <a:latin typeface="Candara"/>
                <a:cs typeface="Candara"/>
              </a:rPr>
              <a:t>)</a:t>
            </a:r>
            <a:r>
              <a:rPr lang="zh-CN" altLang="en-US" dirty="0" smtClean="0"/>
              <a:t> </a:t>
            </a:r>
            <a:r>
              <a:rPr lang="en-US" altLang="zh-CN" dirty="0" smtClean="0"/>
              <a:t>Local similarity in their neighborhoods.</a:t>
            </a:r>
          </a:p>
        </p:txBody>
      </p:sp>
      <p:pic>
        <p:nvPicPr>
          <p:cNvPr id="4" name="图片 3"/>
          <p:cNvPicPr>
            <a:picLocks noChangeAspect="1"/>
          </p:cNvPicPr>
          <p:nvPr/>
        </p:nvPicPr>
        <p:blipFill>
          <a:blip r:embed="rId3"/>
          <a:stretch>
            <a:fillRect/>
          </a:stretch>
        </p:blipFill>
        <p:spPr>
          <a:xfrm>
            <a:off x="755576" y="3308473"/>
            <a:ext cx="5384800" cy="419100"/>
          </a:xfrm>
          <a:prstGeom prst="rect">
            <a:avLst/>
          </a:prstGeom>
        </p:spPr>
      </p:pic>
      <p:pic>
        <p:nvPicPr>
          <p:cNvPr id="6" name="图片 5"/>
          <p:cNvPicPr>
            <a:picLocks noChangeAspect="1"/>
          </p:cNvPicPr>
          <p:nvPr/>
        </p:nvPicPr>
        <p:blipFill>
          <a:blip r:embed="rId4"/>
          <a:stretch>
            <a:fillRect/>
          </a:stretch>
        </p:blipFill>
        <p:spPr>
          <a:xfrm>
            <a:off x="1512168" y="5527773"/>
            <a:ext cx="5004048" cy="582819"/>
          </a:xfrm>
          <a:prstGeom prst="rect">
            <a:avLst/>
          </a:prstGeom>
        </p:spPr>
      </p:pic>
      <p:sp>
        <p:nvSpPr>
          <p:cNvPr id="7" name="TextBox 20"/>
          <p:cNvSpPr txBox="1"/>
          <p:nvPr/>
        </p:nvSpPr>
        <p:spPr>
          <a:xfrm>
            <a:off x="1221581" y="1807884"/>
            <a:ext cx="1355725" cy="584200"/>
          </a:xfrm>
          <a:prstGeom prst="rect">
            <a:avLst/>
          </a:prstGeom>
          <a:solidFill>
            <a:schemeClr val="accent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Calibri" charset="0"/>
                <a:ea typeface="宋体" charset="0"/>
                <a:cs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algn="ctr" eaLnBrk="1" hangingPunct="1"/>
            <a:r>
              <a:rPr lang="en-US" altLang="zh-CN" sz="1600" dirty="0">
                <a:solidFill>
                  <a:schemeClr val="bg1"/>
                </a:solidFill>
                <a:latin typeface="Times New Roman" charset="0"/>
                <a:ea typeface="微软雅黑" charset="0"/>
                <a:cs typeface="Times New Roman" charset="0"/>
              </a:rPr>
              <a:t>Compute Similarities</a:t>
            </a:r>
            <a:endParaRPr lang="zh-CN" altLang="en-US" sz="1600" dirty="0">
              <a:solidFill>
                <a:schemeClr val="bg1"/>
              </a:solidFill>
              <a:latin typeface="Times New Roman" charset="0"/>
              <a:ea typeface="微软雅黑" charset="0"/>
              <a:cs typeface="Times New Roman" charset="0"/>
            </a:endParaRPr>
          </a:p>
        </p:txBody>
      </p:sp>
      <p:sp>
        <p:nvSpPr>
          <p:cNvPr id="8" name="TextBox 20"/>
          <p:cNvSpPr txBox="1"/>
          <p:nvPr/>
        </p:nvSpPr>
        <p:spPr>
          <a:xfrm>
            <a:off x="3377406" y="1829762"/>
            <a:ext cx="1656085" cy="584776"/>
          </a:xfrm>
          <a:prstGeom prst="rect">
            <a:avLst/>
          </a:prstGeom>
          <a:ln w="19050"/>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Calibri" charset="0"/>
                <a:ea typeface="宋体" charset="0"/>
                <a:cs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algn="ctr" eaLnBrk="1" hangingPunct="1"/>
            <a:r>
              <a:rPr lang="en-US" altLang="zh-CN" sz="1600" dirty="0" smtClean="0">
                <a:latin typeface="Times New Roman" charset="0"/>
                <a:ea typeface="微软雅黑" charset="0"/>
                <a:cs typeface="Times New Roman" charset="0"/>
              </a:rPr>
              <a:t>Anchor</a:t>
            </a:r>
            <a:r>
              <a:rPr lang="zh-CN" altLang="en-US" sz="1600" dirty="0" smtClean="0">
                <a:latin typeface="Times New Roman" charset="0"/>
                <a:ea typeface="微软雅黑" charset="0"/>
                <a:cs typeface="Times New Roman" charset="0"/>
              </a:rPr>
              <a:t> </a:t>
            </a:r>
            <a:r>
              <a:rPr lang="en-US" altLang="zh-CN" sz="1600" dirty="0">
                <a:latin typeface="Times New Roman" charset="0"/>
                <a:ea typeface="微软雅黑" charset="0"/>
                <a:cs typeface="Times New Roman" charset="0"/>
              </a:rPr>
              <a:t>S</a:t>
            </a:r>
            <a:r>
              <a:rPr lang="en-US" altLang="zh-CN" sz="1600" dirty="0" smtClean="0">
                <a:latin typeface="Times New Roman" charset="0"/>
                <a:ea typeface="微软雅黑" charset="0"/>
                <a:cs typeface="Times New Roman" charset="0"/>
              </a:rPr>
              <a:t>election</a:t>
            </a:r>
            <a:r>
              <a:rPr lang="zh-CN" altLang="en-US" sz="1600" dirty="0" smtClean="0">
                <a:latin typeface="Times New Roman" charset="0"/>
                <a:ea typeface="微软雅黑" charset="0"/>
                <a:cs typeface="Times New Roman" charset="0"/>
              </a:rPr>
              <a:t> </a:t>
            </a:r>
            <a:r>
              <a:rPr lang="en-US" altLang="zh-CN" sz="1600" dirty="0" smtClean="0">
                <a:latin typeface="Times New Roman" charset="0"/>
                <a:ea typeface="微软雅黑" charset="0"/>
                <a:cs typeface="Times New Roman" charset="0"/>
              </a:rPr>
              <a:t>and</a:t>
            </a:r>
            <a:r>
              <a:rPr lang="zh-CN" altLang="en-US" sz="1600" dirty="0" smtClean="0">
                <a:latin typeface="Times New Roman" charset="0"/>
                <a:ea typeface="微软雅黑" charset="0"/>
                <a:cs typeface="Times New Roman" charset="0"/>
              </a:rPr>
              <a:t> </a:t>
            </a:r>
            <a:r>
              <a:rPr lang="en-US" altLang="zh-CN" sz="1600" dirty="0" smtClean="0">
                <a:latin typeface="Times New Roman" charset="0"/>
                <a:ea typeface="微软雅黑" charset="0"/>
                <a:cs typeface="Times New Roman" charset="0"/>
              </a:rPr>
              <a:t>Expansion</a:t>
            </a:r>
            <a:endParaRPr lang="zh-CN" altLang="en-US" sz="1600" dirty="0">
              <a:latin typeface="Times New Roman" charset="0"/>
              <a:ea typeface="微软雅黑" charset="0"/>
              <a:cs typeface="Times New Roman" charset="0"/>
            </a:endParaRPr>
          </a:p>
        </p:txBody>
      </p:sp>
      <p:sp>
        <p:nvSpPr>
          <p:cNvPr id="9" name="TextBox 20"/>
          <p:cNvSpPr txBox="1"/>
          <p:nvPr/>
        </p:nvSpPr>
        <p:spPr>
          <a:xfrm>
            <a:off x="5681563" y="1836112"/>
            <a:ext cx="1482725" cy="584776"/>
          </a:xfrm>
          <a:prstGeom prst="rect">
            <a:avLst/>
          </a:prstGeom>
          <a:ln w="19050"/>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Calibri" charset="0"/>
                <a:ea typeface="宋体" charset="0"/>
                <a:cs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algn="ctr" eaLnBrk="1" hangingPunct="1"/>
            <a:r>
              <a:rPr lang="en-US" altLang="zh-CN" sz="1600" dirty="0" smtClean="0">
                <a:latin typeface="Times New Roman" charset="0"/>
                <a:ea typeface="微软雅黑" charset="0"/>
                <a:cs typeface="Times New Roman" charset="0"/>
              </a:rPr>
              <a:t>Matching</a:t>
            </a:r>
            <a:r>
              <a:rPr lang="zh-CN" altLang="en-US" sz="1600" dirty="0" smtClean="0">
                <a:latin typeface="Times New Roman" charset="0"/>
                <a:ea typeface="微软雅黑" charset="0"/>
                <a:cs typeface="Times New Roman" charset="0"/>
              </a:rPr>
              <a:t> </a:t>
            </a:r>
            <a:r>
              <a:rPr lang="en-US" altLang="zh-CN" sz="1600" dirty="0" smtClean="0">
                <a:latin typeface="Times New Roman" charset="0"/>
                <a:ea typeface="微软雅黑" charset="0"/>
                <a:cs typeface="Times New Roman" charset="0"/>
              </a:rPr>
              <a:t>Refinement</a:t>
            </a:r>
            <a:endParaRPr lang="zh-CN" altLang="en-US" sz="1600" dirty="0">
              <a:latin typeface="Times New Roman" charset="0"/>
              <a:ea typeface="微软雅黑" charset="0"/>
              <a:cs typeface="Times New Roman" charset="0"/>
            </a:endParaRPr>
          </a:p>
        </p:txBody>
      </p:sp>
      <p:sp>
        <p:nvSpPr>
          <p:cNvPr id="10" name="右箭头 9"/>
          <p:cNvSpPr/>
          <p:nvPr/>
        </p:nvSpPr>
        <p:spPr>
          <a:xfrm>
            <a:off x="2793206" y="1993274"/>
            <a:ext cx="360363"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 name="右箭头 10"/>
          <p:cNvSpPr/>
          <p:nvPr/>
        </p:nvSpPr>
        <p:spPr>
          <a:xfrm>
            <a:off x="5177185" y="2013912"/>
            <a:ext cx="360362"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extLst>
      <p:ext uri="{BB962C8B-B14F-4D97-AF65-F5344CB8AC3E}">
        <p14:creationId xmlns:p14="http://schemas.microsoft.com/office/powerpoint/2010/main" val="318895779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kumimoji="1" lang="en-US" altLang="zh-CN" dirty="0"/>
              <a:t>Extension: Approximate MCS</a:t>
            </a:r>
            <a:br>
              <a:rPr kumimoji="1" lang="en-US" altLang="zh-CN" dirty="0"/>
            </a:br>
            <a:r>
              <a:rPr kumimoji="1" lang="en-US" altLang="zh-CN" sz="2000" dirty="0"/>
              <a:t>Zhu</a:t>
            </a:r>
            <a:r>
              <a:rPr kumimoji="1" lang="zh-CN" altLang="en-US" sz="2000" dirty="0"/>
              <a:t> </a:t>
            </a:r>
            <a:r>
              <a:rPr kumimoji="1" lang="en-US" altLang="zh-CN" sz="2000" dirty="0"/>
              <a:t>et</a:t>
            </a:r>
            <a:r>
              <a:rPr kumimoji="1" lang="zh-CN" altLang="en-US" sz="2000" dirty="0"/>
              <a:t> </a:t>
            </a:r>
            <a:r>
              <a:rPr kumimoji="1" lang="en-US" altLang="zh-CN" sz="2000" dirty="0"/>
              <a:t>al., VLDBJ’</a:t>
            </a:r>
            <a:r>
              <a:rPr kumimoji="1" lang="zh-CN" altLang="en-US" sz="2000" dirty="0"/>
              <a:t> </a:t>
            </a:r>
            <a:r>
              <a:rPr kumimoji="1" lang="en-US" altLang="zh-CN" sz="2000" dirty="0"/>
              <a:t>13,</a:t>
            </a:r>
            <a:r>
              <a:rPr kumimoji="1" lang="zh-CN" altLang="en-US" sz="2000" dirty="0"/>
              <a:t> </a:t>
            </a:r>
            <a:r>
              <a:rPr kumimoji="1" lang="en-US" altLang="zh-CN" sz="2000" dirty="0"/>
              <a:t>BIBM</a:t>
            </a:r>
            <a:r>
              <a:rPr kumimoji="1" lang="zh-CN" altLang="en-US" sz="2000" dirty="0"/>
              <a:t> </a:t>
            </a:r>
            <a:r>
              <a:rPr kumimoji="1" lang="en-US" altLang="zh-CN" sz="2000" dirty="0"/>
              <a:t>‘</a:t>
            </a:r>
            <a:r>
              <a:rPr kumimoji="1" lang="en-US" altLang="zh-CN" sz="2000" dirty="0" smtClean="0"/>
              <a:t>17</a:t>
            </a:r>
            <a:endParaRPr lang="zh-CN" altLang="en-US" sz="2000" dirty="0"/>
          </a:p>
        </p:txBody>
      </p:sp>
      <p:sp>
        <p:nvSpPr>
          <p:cNvPr id="7" name="TextBox 20"/>
          <p:cNvSpPr txBox="1"/>
          <p:nvPr/>
        </p:nvSpPr>
        <p:spPr>
          <a:xfrm>
            <a:off x="1221581" y="1807884"/>
            <a:ext cx="1355725" cy="584200"/>
          </a:xfrm>
          <a:prstGeom prst="rect">
            <a:avLst/>
          </a:prstGeom>
          <a:solidFill>
            <a:schemeClr val="accent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Calibri" charset="0"/>
                <a:ea typeface="宋体" charset="0"/>
                <a:cs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algn="ctr" eaLnBrk="1" hangingPunct="1"/>
            <a:r>
              <a:rPr lang="en-US" altLang="zh-CN" sz="1600" dirty="0">
                <a:solidFill>
                  <a:schemeClr val="bg1"/>
                </a:solidFill>
                <a:latin typeface="Times New Roman" charset="0"/>
                <a:ea typeface="微软雅黑" charset="0"/>
                <a:cs typeface="Times New Roman" charset="0"/>
              </a:rPr>
              <a:t>Compute Similarities</a:t>
            </a:r>
            <a:endParaRPr lang="zh-CN" altLang="en-US" sz="1600" dirty="0">
              <a:solidFill>
                <a:schemeClr val="bg1"/>
              </a:solidFill>
              <a:latin typeface="Times New Roman" charset="0"/>
              <a:ea typeface="微软雅黑" charset="0"/>
              <a:cs typeface="Times New Roman" charset="0"/>
            </a:endParaRPr>
          </a:p>
        </p:txBody>
      </p:sp>
      <p:sp>
        <p:nvSpPr>
          <p:cNvPr id="8" name="TextBox 20"/>
          <p:cNvSpPr txBox="1"/>
          <p:nvPr/>
        </p:nvSpPr>
        <p:spPr>
          <a:xfrm>
            <a:off x="3377406" y="1829762"/>
            <a:ext cx="1656085" cy="584776"/>
          </a:xfrm>
          <a:prstGeom prst="rect">
            <a:avLst/>
          </a:prstGeom>
          <a:ln w="19050"/>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Calibri" charset="0"/>
                <a:ea typeface="宋体" charset="0"/>
                <a:cs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algn="ctr" eaLnBrk="1" hangingPunct="1"/>
            <a:r>
              <a:rPr lang="en-US" altLang="zh-CN" sz="1600" dirty="0" smtClean="0">
                <a:latin typeface="Times New Roman" charset="0"/>
                <a:ea typeface="微软雅黑" charset="0"/>
                <a:cs typeface="Times New Roman" charset="0"/>
              </a:rPr>
              <a:t>Anchor</a:t>
            </a:r>
            <a:r>
              <a:rPr lang="zh-CN" altLang="en-US" sz="1600" dirty="0" smtClean="0">
                <a:latin typeface="Times New Roman" charset="0"/>
                <a:ea typeface="微软雅黑" charset="0"/>
                <a:cs typeface="Times New Roman" charset="0"/>
              </a:rPr>
              <a:t> </a:t>
            </a:r>
            <a:r>
              <a:rPr lang="en-US" altLang="zh-CN" sz="1600" dirty="0">
                <a:latin typeface="Times New Roman" charset="0"/>
                <a:ea typeface="微软雅黑" charset="0"/>
                <a:cs typeface="Times New Roman" charset="0"/>
              </a:rPr>
              <a:t>S</a:t>
            </a:r>
            <a:r>
              <a:rPr lang="en-US" altLang="zh-CN" sz="1600" dirty="0" smtClean="0">
                <a:latin typeface="Times New Roman" charset="0"/>
                <a:ea typeface="微软雅黑" charset="0"/>
                <a:cs typeface="Times New Roman" charset="0"/>
              </a:rPr>
              <a:t>election</a:t>
            </a:r>
            <a:r>
              <a:rPr lang="zh-CN" altLang="en-US" sz="1600" dirty="0" smtClean="0">
                <a:latin typeface="Times New Roman" charset="0"/>
                <a:ea typeface="微软雅黑" charset="0"/>
                <a:cs typeface="Times New Roman" charset="0"/>
              </a:rPr>
              <a:t> </a:t>
            </a:r>
            <a:r>
              <a:rPr lang="en-US" altLang="zh-CN" sz="1600" dirty="0" smtClean="0">
                <a:latin typeface="Times New Roman" charset="0"/>
                <a:ea typeface="微软雅黑" charset="0"/>
                <a:cs typeface="Times New Roman" charset="0"/>
              </a:rPr>
              <a:t>and</a:t>
            </a:r>
            <a:r>
              <a:rPr lang="zh-CN" altLang="en-US" sz="1600" dirty="0" smtClean="0">
                <a:latin typeface="Times New Roman" charset="0"/>
                <a:ea typeface="微软雅黑" charset="0"/>
                <a:cs typeface="Times New Roman" charset="0"/>
              </a:rPr>
              <a:t> </a:t>
            </a:r>
            <a:r>
              <a:rPr lang="en-US" altLang="zh-CN" sz="1600" dirty="0" smtClean="0">
                <a:latin typeface="Times New Roman" charset="0"/>
                <a:ea typeface="微软雅黑" charset="0"/>
                <a:cs typeface="Times New Roman" charset="0"/>
              </a:rPr>
              <a:t>Expansion</a:t>
            </a:r>
            <a:endParaRPr lang="zh-CN" altLang="en-US" sz="1600" dirty="0">
              <a:latin typeface="Times New Roman" charset="0"/>
              <a:ea typeface="微软雅黑" charset="0"/>
              <a:cs typeface="Times New Roman" charset="0"/>
            </a:endParaRPr>
          </a:p>
        </p:txBody>
      </p:sp>
      <p:sp>
        <p:nvSpPr>
          <p:cNvPr id="9" name="TextBox 20"/>
          <p:cNvSpPr txBox="1"/>
          <p:nvPr/>
        </p:nvSpPr>
        <p:spPr>
          <a:xfrm>
            <a:off x="5681563" y="1836112"/>
            <a:ext cx="1482725" cy="584776"/>
          </a:xfrm>
          <a:prstGeom prst="rect">
            <a:avLst/>
          </a:prstGeom>
          <a:ln w="19050"/>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Calibri" charset="0"/>
                <a:ea typeface="宋体" charset="0"/>
                <a:cs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algn="ctr" eaLnBrk="1" hangingPunct="1"/>
            <a:r>
              <a:rPr lang="en-US" altLang="zh-CN" sz="1600" dirty="0" smtClean="0">
                <a:latin typeface="Times New Roman" charset="0"/>
                <a:ea typeface="微软雅黑" charset="0"/>
                <a:cs typeface="Times New Roman" charset="0"/>
              </a:rPr>
              <a:t>Matching</a:t>
            </a:r>
            <a:r>
              <a:rPr lang="zh-CN" altLang="en-US" sz="1600" dirty="0" smtClean="0">
                <a:latin typeface="Times New Roman" charset="0"/>
                <a:ea typeface="微软雅黑" charset="0"/>
                <a:cs typeface="Times New Roman" charset="0"/>
              </a:rPr>
              <a:t> </a:t>
            </a:r>
            <a:r>
              <a:rPr lang="en-US" altLang="zh-CN" sz="1600" dirty="0" smtClean="0">
                <a:latin typeface="Times New Roman" charset="0"/>
                <a:ea typeface="微软雅黑" charset="0"/>
                <a:cs typeface="Times New Roman" charset="0"/>
              </a:rPr>
              <a:t>Refinement</a:t>
            </a:r>
            <a:endParaRPr lang="zh-CN" altLang="en-US" sz="1600" dirty="0">
              <a:latin typeface="Times New Roman" charset="0"/>
              <a:ea typeface="微软雅黑" charset="0"/>
              <a:cs typeface="Times New Roman" charset="0"/>
            </a:endParaRPr>
          </a:p>
        </p:txBody>
      </p:sp>
      <p:sp>
        <p:nvSpPr>
          <p:cNvPr id="10" name="右箭头 9"/>
          <p:cNvSpPr/>
          <p:nvPr/>
        </p:nvSpPr>
        <p:spPr>
          <a:xfrm>
            <a:off x="2793206" y="1993274"/>
            <a:ext cx="360363"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 name="右箭头 10"/>
          <p:cNvSpPr/>
          <p:nvPr/>
        </p:nvSpPr>
        <p:spPr>
          <a:xfrm>
            <a:off x="5177185" y="2013912"/>
            <a:ext cx="360362"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下箭头标注 11"/>
          <p:cNvSpPr/>
          <p:nvPr/>
        </p:nvSpPr>
        <p:spPr>
          <a:xfrm>
            <a:off x="471488" y="2791544"/>
            <a:ext cx="2376487" cy="936625"/>
          </a:xfrm>
          <a:prstGeom prst="downArrow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b="1">
                <a:solidFill>
                  <a:srgbClr val="FFFFFF"/>
                </a:solidFill>
                <a:effectLst>
                  <a:outerShdw blurRad="38100" dist="38100" dir="2700000" algn="tl">
                    <a:srgbClr val="000000"/>
                  </a:outerShdw>
                </a:effectLst>
                <a:latin typeface="Times New Roman" charset="0"/>
                <a:ea typeface="微软雅黑" charset="0"/>
                <a:cs typeface="Times New Roman" charset="0"/>
              </a:rPr>
              <a:t>Sort all node pairs in descending order</a:t>
            </a:r>
            <a:endParaRPr lang="zh-CN" altLang="en-US" b="1">
              <a:solidFill>
                <a:srgbClr val="FFFFFF"/>
              </a:solidFill>
              <a:effectLst>
                <a:outerShdw blurRad="38100" dist="38100" dir="2700000" algn="tl">
                  <a:srgbClr val="000000"/>
                </a:outerShdw>
              </a:effectLst>
              <a:latin typeface="Times New Roman" charset="0"/>
              <a:ea typeface="微软雅黑" charset="0"/>
              <a:cs typeface="Times New Roman" charset="0"/>
            </a:endParaRPr>
          </a:p>
        </p:txBody>
      </p:sp>
      <p:sp>
        <p:nvSpPr>
          <p:cNvPr id="13" name="下箭头标注 12"/>
          <p:cNvSpPr/>
          <p:nvPr/>
        </p:nvSpPr>
        <p:spPr>
          <a:xfrm>
            <a:off x="471488" y="3836119"/>
            <a:ext cx="2376487" cy="936625"/>
          </a:xfrm>
          <a:prstGeom prst="downArrow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b="1">
                <a:solidFill>
                  <a:srgbClr val="FFFFFF"/>
                </a:solidFill>
                <a:effectLst>
                  <a:outerShdw blurRad="38100" dist="38100" dir="2700000" algn="tl">
                    <a:srgbClr val="000000"/>
                  </a:outerShdw>
                </a:effectLst>
                <a:latin typeface="Times New Roman" charset="0"/>
                <a:ea typeface="微软雅黑" charset="0"/>
                <a:cs typeface="Times New Roman" charset="0"/>
              </a:rPr>
              <a:t>Select seeds with constraits</a:t>
            </a:r>
            <a:endParaRPr lang="zh-CN" altLang="en-US" b="1">
              <a:solidFill>
                <a:srgbClr val="FFFFFF"/>
              </a:solidFill>
              <a:effectLst>
                <a:outerShdw blurRad="38100" dist="38100" dir="2700000" algn="tl">
                  <a:srgbClr val="000000"/>
                </a:outerShdw>
              </a:effectLst>
              <a:latin typeface="Times New Roman" charset="0"/>
              <a:ea typeface="微软雅黑" charset="0"/>
              <a:cs typeface="Times New Roman" charset="0"/>
            </a:endParaRPr>
          </a:p>
        </p:txBody>
      </p:sp>
      <p:sp>
        <p:nvSpPr>
          <p:cNvPr id="14" name="下箭头标注 13"/>
          <p:cNvSpPr/>
          <p:nvPr/>
        </p:nvSpPr>
        <p:spPr>
          <a:xfrm>
            <a:off x="482600" y="4888631"/>
            <a:ext cx="2376488" cy="936625"/>
          </a:xfrm>
          <a:prstGeom prst="downArrow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b="1">
                <a:solidFill>
                  <a:srgbClr val="FFFFFF"/>
                </a:solidFill>
                <a:effectLst>
                  <a:outerShdw blurRad="38100" dist="38100" dir="2700000" algn="tl">
                    <a:srgbClr val="000000"/>
                  </a:outerShdw>
                </a:effectLst>
                <a:latin typeface="Times New Roman" charset="0"/>
                <a:ea typeface="微软雅黑" charset="0"/>
                <a:cs typeface="Times New Roman" charset="0"/>
              </a:rPr>
              <a:t>Expand to align neighbor nodes</a:t>
            </a:r>
            <a:endParaRPr lang="zh-CN" altLang="en-US" b="1">
              <a:solidFill>
                <a:srgbClr val="FFFFFF"/>
              </a:solidFill>
              <a:effectLst>
                <a:outerShdw blurRad="38100" dist="38100" dir="2700000" algn="tl">
                  <a:srgbClr val="000000"/>
                </a:outerShdw>
              </a:effectLst>
              <a:latin typeface="Times New Roman" charset="0"/>
              <a:ea typeface="微软雅黑" charset="0"/>
              <a:cs typeface="Times New Roman" charset="0"/>
            </a:endParaRPr>
          </a:p>
        </p:txBody>
      </p:sp>
      <p:sp>
        <p:nvSpPr>
          <p:cNvPr id="15" name="矩形 14"/>
          <p:cNvSpPr/>
          <p:nvPr/>
        </p:nvSpPr>
        <p:spPr>
          <a:xfrm>
            <a:off x="471488" y="5949081"/>
            <a:ext cx="2376487" cy="5762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b="1">
                <a:solidFill>
                  <a:srgbClr val="FFFFFF"/>
                </a:solidFill>
                <a:effectLst>
                  <a:outerShdw blurRad="38100" dist="38100" dir="2700000" algn="tl">
                    <a:srgbClr val="000000"/>
                  </a:outerShdw>
                </a:effectLst>
                <a:latin typeface="Times New Roman" charset="0"/>
                <a:ea typeface="微软雅黑" charset="0"/>
                <a:cs typeface="Times New Roman" charset="0"/>
              </a:rPr>
              <a:t>All nodes aligned. End</a:t>
            </a:r>
            <a:endParaRPr lang="zh-CN" altLang="en-US" b="1">
              <a:solidFill>
                <a:srgbClr val="FFFFFF"/>
              </a:solidFill>
              <a:effectLst>
                <a:outerShdw blurRad="38100" dist="38100" dir="2700000" algn="tl">
                  <a:srgbClr val="000000"/>
                </a:outerShdw>
              </a:effectLst>
              <a:latin typeface="Times New Roman" charset="0"/>
              <a:ea typeface="微软雅黑" charset="0"/>
              <a:cs typeface="Times New Roman" charset="0"/>
            </a:endParaRPr>
          </a:p>
        </p:txBody>
      </p:sp>
      <p:graphicFrame>
        <p:nvGraphicFramePr>
          <p:cNvPr id="16" name="对象 15"/>
          <p:cNvGraphicFramePr>
            <a:graphicFrameLocks noChangeAspect="1"/>
          </p:cNvGraphicFramePr>
          <p:nvPr>
            <p:extLst>
              <p:ext uri="{D42A27DB-BD31-4B8C-83A1-F6EECF244321}">
                <p14:modId xmlns:p14="http://schemas.microsoft.com/office/powerpoint/2010/main" val="3571835090"/>
              </p:ext>
            </p:extLst>
          </p:nvPr>
        </p:nvGraphicFramePr>
        <p:xfrm>
          <a:off x="3505200" y="2861344"/>
          <a:ext cx="4679950" cy="455612"/>
        </p:xfrm>
        <a:graphic>
          <a:graphicData uri="http://schemas.openxmlformats.org/presentationml/2006/ole">
            <mc:AlternateContent xmlns:mc="http://schemas.openxmlformats.org/markup-compatibility/2006">
              <mc:Choice xmlns:v="urn:schemas-microsoft-com:vml" Requires="v">
                <p:oleObj spid="_x0000_s35555" name="Equation" r:id="rId4" imgW="2501900" imgH="241300" progId="Equation.DSMT4">
                  <p:embed/>
                </p:oleObj>
              </mc:Choice>
              <mc:Fallback>
                <p:oleObj name="Equation" r:id="rId4" imgW="2501900" imgH="2413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861344"/>
                        <a:ext cx="467995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对象 16"/>
          <p:cNvGraphicFramePr>
            <a:graphicFrameLocks noChangeAspect="1"/>
          </p:cNvGraphicFramePr>
          <p:nvPr>
            <p:extLst>
              <p:ext uri="{D42A27DB-BD31-4B8C-83A1-F6EECF244321}">
                <p14:modId xmlns:p14="http://schemas.microsoft.com/office/powerpoint/2010/main" val="2276602820"/>
              </p:ext>
            </p:extLst>
          </p:nvPr>
        </p:nvGraphicFramePr>
        <p:xfrm>
          <a:off x="3530600" y="3853581"/>
          <a:ext cx="2432050" cy="393700"/>
        </p:xfrm>
        <a:graphic>
          <a:graphicData uri="http://schemas.openxmlformats.org/presentationml/2006/ole">
            <mc:AlternateContent xmlns:mc="http://schemas.openxmlformats.org/markup-compatibility/2006">
              <mc:Choice xmlns:v="urn:schemas-microsoft-com:vml" Requires="v">
                <p:oleObj spid="_x0000_s35556" name="Equation" r:id="rId6" imgW="1256755" imgH="203112" progId="Equation.DSMT4">
                  <p:embed/>
                </p:oleObj>
              </mc:Choice>
              <mc:Fallback>
                <p:oleObj name="Equation" r:id="rId6" imgW="1256755" imgH="203112"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0600" y="3853581"/>
                        <a:ext cx="24320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对象 17"/>
          <p:cNvGraphicFramePr>
            <a:graphicFrameLocks noChangeAspect="1"/>
          </p:cNvGraphicFramePr>
          <p:nvPr>
            <p:extLst>
              <p:ext uri="{D42A27DB-BD31-4B8C-83A1-F6EECF244321}">
                <p14:modId xmlns:p14="http://schemas.microsoft.com/office/powerpoint/2010/main" val="1070554845"/>
              </p:ext>
            </p:extLst>
          </p:nvPr>
        </p:nvGraphicFramePr>
        <p:xfrm>
          <a:off x="6172200" y="3729756"/>
          <a:ext cx="2419350" cy="647700"/>
        </p:xfrm>
        <a:graphic>
          <a:graphicData uri="http://schemas.openxmlformats.org/presentationml/2006/ole">
            <mc:AlternateContent xmlns:mc="http://schemas.openxmlformats.org/markup-compatibility/2006">
              <mc:Choice xmlns:v="urn:schemas-microsoft-com:vml" Requires="v">
                <p:oleObj spid="_x0000_s35557" name="Equation" r:id="rId8" imgW="1612900" imgH="431800" progId="Equation.DSMT4">
                  <p:embed/>
                </p:oleObj>
              </mc:Choice>
              <mc:Fallback>
                <p:oleObj name="Equation" r:id="rId8" imgW="1612900" imgH="4318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3729756"/>
                        <a:ext cx="24193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对象 18"/>
          <p:cNvGraphicFramePr>
            <a:graphicFrameLocks noChangeAspect="1"/>
          </p:cNvGraphicFramePr>
          <p:nvPr>
            <p:extLst>
              <p:ext uri="{D42A27DB-BD31-4B8C-83A1-F6EECF244321}">
                <p14:modId xmlns:p14="http://schemas.microsoft.com/office/powerpoint/2010/main" val="3962013069"/>
              </p:ext>
            </p:extLst>
          </p:nvPr>
        </p:nvGraphicFramePr>
        <p:xfrm>
          <a:off x="3530600" y="4317131"/>
          <a:ext cx="1257300" cy="379413"/>
        </p:xfrm>
        <a:graphic>
          <a:graphicData uri="http://schemas.openxmlformats.org/presentationml/2006/ole">
            <mc:AlternateContent xmlns:mc="http://schemas.openxmlformats.org/markup-compatibility/2006">
              <mc:Choice xmlns:v="urn:schemas-microsoft-com:vml" Requires="v">
                <p:oleObj spid="_x0000_s35558" name="Equation" r:id="rId10" imgW="672808" imgH="203112" progId="Equation.DSMT4">
                  <p:embed/>
                </p:oleObj>
              </mc:Choice>
              <mc:Fallback>
                <p:oleObj name="Equation" r:id="rId10" imgW="672808" imgH="203112"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30600" y="4317131"/>
                        <a:ext cx="12573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对象 19"/>
          <p:cNvGraphicFramePr>
            <a:graphicFrameLocks noChangeAspect="1"/>
          </p:cNvGraphicFramePr>
          <p:nvPr>
            <p:extLst>
              <p:ext uri="{D42A27DB-BD31-4B8C-83A1-F6EECF244321}">
                <p14:modId xmlns:p14="http://schemas.microsoft.com/office/powerpoint/2010/main" val="720108991"/>
              </p:ext>
            </p:extLst>
          </p:nvPr>
        </p:nvGraphicFramePr>
        <p:xfrm>
          <a:off x="5051425" y="4317131"/>
          <a:ext cx="911225" cy="354013"/>
        </p:xfrm>
        <a:graphic>
          <a:graphicData uri="http://schemas.openxmlformats.org/presentationml/2006/ole">
            <mc:AlternateContent xmlns:mc="http://schemas.openxmlformats.org/markup-compatibility/2006">
              <mc:Choice xmlns:v="urn:schemas-microsoft-com:vml" Requires="v">
                <p:oleObj spid="_x0000_s35559" name="Equation" r:id="rId12" imgW="457002" imgH="177723" progId="Equation.DSMT4">
                  <p:embed/>
                </p:oleObj>
              </mc:Choice>
              <mc:Fallback>
                <p:oleObj name="Equation" r:id="rId12" imgW="457002" imgH="177723"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51425" y="4317131"/>
                        <a:ext cx="9112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对象 20"/>
          <p:cNvGraphicFramePr>
            <a:graphicFrameLocks noChangeAspect="1"/>
          </p:cNvGraphicFramePr>
          <p:nvPr>
            <p:extLst>
              <p:ext uri="{D42A27DB-BD31-4B8C-83A1-F6EECF244321}">
                <p14:modId xmlns:p14="http://schemas.microsoft.com/office/powerpoint/2010/main" val="3329824218"/>
              </p:ext>
            </p:extLst>
          </p:nvPr>
        </p:nvGraphicFramePr>
        <p:xfrm>
          <a:off x="3505200" y="4790206"/>
          <a:ext cx="4581525" cy="430213"/>
        </p:xfrm>
        <a:graphic>
          <a:graphicData uri="http://schemas.openxmlformats.org/presentationml/2006/ole">
            <mc:AlternateContent xmlns:mc="http://schemas.openxmlformats.org/markup-compatibility/2006">
              <mc:Choice xmlns:v="urn:schemas-microsoft-com:vml" Requires="v">
                <p:oleObj spid="_x0000_s35560" name="Equation" r:id="rId14" imgW="2438400" imgH="228600" progId="Equation.DSMT4">
                  <p:embed/>
                </p:oleObj>
              </mc:Choice>
              <mc:Fallback>
                <p:oleObj name="Equation" r:id="rId14" imgW="2438400" imgH="2286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05200" y="4790206"/>
                        <a:ext cx="45815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对象 21"/>
          <p:cNvGraphicFramePr>
            <a:graphicFrameLocks noChangeAspect="1"/>
          </p:cNvGraphicFramePr>
          <p:nvPr>
            <p:extLst>
              <p:ext uri="{D42A27DB-BD31-4B8C-83A1-F6EECF244321}">
                <p14:modId xmlns:p14="http://schemas.microsoft.com/office/powerpoint/2010/main" val="1869497268"/>
              </p:ext>
            </p:extLst>
          </p:nvPr>
        </p:nvGraphicFramePr>
        <p:xfrm>
          <a:off x="3478213" y="5223594"/>
          <a:ext cx="4894262" cy="455612"/>
        </p:xfrm>
        <a:graphic>
          <a:graphicData uri="http://schemas.openxmlformats.org/presentationml/2006/ole">
            <mc:AlternateContent xmlns:mc="http://schemas.openxmlformats.org/markup-compatibility/2006">
              <mc:Choice xmlns:v="urn:schemas-microsoft-com:vml" Requires="v">
                <p:oleObj spid="_x0000_s35561" name="公式" r:id="rId16" imgW="2616200" imgH="241300" progId="Equation.3">
                  <p:embed/>
                </p:oleObj>
              </mc:Choice>
              <mc:Fallback>
                <p:oleObj name="公式" r:id="rId16" imgW="2616200" imgH="2413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78213" y="5223594"/>
                        <a:ext cx="48942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左大括号 22"/>
          <p:cNvSpPr/>
          <p:nvPr/>
        </p:nvSpPr>
        <p:spPr>
          <a:xfrm>
            <a:off x="3082925" y="2562944"/>
            <a:ext cx="284163" cy="1042987"/>
          </a:xfrm>
          <a:prstGeom prst="leftBrace">
            <a:avLst/>
          </a:pr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CN" altLang="en-US"/>
          </a:p>
        </p:txBody>
      </p:sp>
      <p:sp>
        <p:nvSpPr>
          <p:cNvPr id="24" name="左大括号 23"/>
          <p:cNvSpPr/>
          <p:nvPr/>
        </p:nvSpPr>
        <p:spPr>
          <a:xfrm>
            <a:off x="3082925" y="3921844"/>
            <a:ext cx="284163" cy="649287"/>
          </a:xfrm>
          <a:prstGeom prst="leftBrace">
            <a:avLst/>
          </a:pr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CN" altLang="en-US"/>
          </a:p>
        </p:txBody>
      </p:sp>
      <p:sp>
        <p:nvSpPr>
          <p:cNvPr id="25" name="左大括号 24"/>
          <p:cNvSpPr/>
          <p:nvPr/>
        </p:nvSpPr>
        <p:spPr>
          <a:xfrm>
            <a:off x="3082925" y="4894981"/>
            <a:ext cx="284163" cy="649288"/>
          </a:xfrm>
          <a:prstGeom prst="leftBrace">
            <a:avLst/>
          </a:pr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CN" altLang="en-US"/>
          </a:p>
        </p:txBody>
      </p:sp>
    </p:spTree>
    <p:extLst>
      <p:ext uri="{BB962C8B-B14F-4D97-AF65-F5344CB8AC3E}">
        <p14:creationId xmlns:p14="http://schemas.microsoft.com/office/powerpoint/2010/main" val="38166742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anim calcmode="lin" valueType="num">
                                      <p:cBhvr>
                                        <p:cTn id="25" dur="500" fill="hold"/>
                                        <p:tgtEl>
                                          <p:spTgt spid="13"/>
                                        </p:tgtEl>
                                        <p:attrNameLst>
                                          <p:attrName>ppt_x</p:attrName>
                                        </p:attrNameLst>
                                      </p:cBhvr>
                                      <p:tavLst>
                                        <p:tav tm="0">
                                          <p:val>
                                            <p:strVal val="#ppt_x"/>
                                          </p:val>
                                        </p:tav>
                                        <p:tav tm="100000">
                                          <p:val>
                                            <p:strVal val="#ppt_x"/>
                                          </p:val>
                                        </p:tav>
                                      </p:tavLst>
                                    </p:anim>
                                    <p:anim calcmode="lin" valueType="num">
                                      <p:cBhvr>
                                        <p:cTn id="26" dur="5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anim calcmode="lin" valueType="num">
                                      <p:cBhvr>
                                        <p:cTn id="30" dur="500" fill="hold"/>
                                        <p:tgtEl>
                                          <p:spTgt spid="24"/>
                                        </p:tgtEl>
                                        <p:attrNameLst>
                                          <p:attrName>ppt_x</p:attrName>
                                        </p:attrNameLst>
                                      </p:cBhvr>
                                      <p:tavLst>
                                        <p:tav tm="0">
                                          <p:val>
                                            <p:strVal val="#ppt_x"/>
                                          </p:val>
                                        </p:tav>
                                        <p:tav tm="100000">
                                          <p:val>
                                            <p:strVal val="#ppt_x"/>
                                          </p:val>
                                        </p:tav>
                                      </p:tavLst>
                                    </p:anim>
                                    <p:anim calcmode="lin" valueType="num">
                                      <p:cBhvr>
                                        <p:cTn id="31" dur="5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anim calcmode="lin" valueType="num">
                                      <p:cBhvr>
                                        <p:cTn id="35" dur="500" fill="hold"/>
                                        <p:tgtEl>
                                          <p:spTgt spid="17"/>
                                        </p:tgtEl>
                                        <p:attrNameLst>
                                          <p:attrName>ppt_x</p:attrName>
                                        </p:attrNameLst>
                                      </p:cBhvr>
                                      <p:tavLst>
                                        <p:tav tm="0">
                                          <p:val>
                                            <p:strVal val="#ppt_x"/>
                                          </p:val>
                                        </p:tav>
                                        <p:tav tm="100000">
                                          <p:val>
                                            <p:strVal val="#ppt_x"/>
                                          </p:val>
                                        </p:tav>
                                      </p:tavLst>
                                    </p:anim>
                                    <p:anim calcmode="lin" valueType="num">
                                      <p:cBhvr>
                                        <p:cTn id="36" dur="5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anim calcmode="lin" valueType="num">
                                      <p:cBhvr>
                                        <p:cTn id="40" dur="500" fill="hold"/>
                                        <p:tgtEl>
                                          <p:spTgt spid="18"/>
                                        </p:tgtEl>
                                        <p:attrNameLst>
                                          <p:attrName>ppt_x</p:attrName>
                                        </p:attrNameLst>
                                      </p:cBhvr>
                                      <p:tavLst>
                                        <p:tav tm="0">
                                          <p:val>
                                            <p:strVal val="#ppt_x"/>
                                          </p:val>
                                        </p:tav>
                                        <p:tav tm="100000">
                                          <p:val>
                                            <p:strVal val="#ppt_x"/>
                                          </p:val>
                                        </p:tav>
                                      </p:tavLst>
                                    </p:anim>
                                    <p:anim calcmode="lin" valueType="num">
                                      <p:cBhvr>
                                        <p:cTn id="41" dur="500" fill="hold"/>
                                        <p:tgtEl>
                                          <p:spTgt spid="1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anim calcmode="lin" valueType="num">
                                      <p:cBhvr>
                                        <p:cTn id="45" dur="500" fill="hold"/>
                                        <p:tgtEl>
                                          <p:spTgt spid="20"/>
                                        </p:tgtEl>
                                        <p:attrNameLst>
                                          <p:attrName>ppt_x</p:attrName>
                                        </p:attrNameLst>
                                      </p:cBhvr>
                                      <p:tavLst>
                                        <p:tav tm="0">
                                          <p:val>
                                            <p:strVal val="#ppt_x"/>
                                          </p:val>
                                        </p:tav>
                                        <p:tav tm="100000">
                                          <p:val>
                                            <p:strVal val="#ppt_x"/>
                                          </p:val>
                                        </p:tav>
                                      </p:tavLst>
                                    </p:anim>
                                    <p:anim calcmode="lin" valueType="num">
                                      <p:cBhvr>
                                        <p:cTn id="46" dur="5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anim calcmode="lin" valueType="num">
                                      <p:cBhvr>
                                        <p:cTn id="50" dur="500" fill="hold"/>
                                        <p:tgtEl>
                                          <p:spTgt spid="19"/>
                                        </p:tgtEl>
                                        <p:attrNameLst>
                                          <p:attrName>ppt_x</p:attrName>
                                        </p:attrNameLst>
                                      </p:cBhvr>
                                      <p:tavLst>
                                        <p:tav tm="0">
                                          <p:val>
                                            <p:strVal val="#ppt_x"/>
                                          </p:val>
                                        </p:tav>
                                        <p:tav tm="100000">
                                          <p:val>
                                            <p:strVal val="#ppt_x"/>
                                          </p:val>
                                        </p:tav>
                                      </p:tavLst>
                                    </p:anim>
                                    <p:anim calcmode="lin" valueType="num">
                                      <p:cBhvr>
                                        <p:cTn id="51"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anim calcmode="lin" valueType="num">
                                      <p:cBhvr>
                                        <p:cTn id="57" dur="500" fill="hold"/>
                                        <p:tgtEl>
                                          <p:spTgt spid="14"/>
                                        </p:tgtEl>
                                        <p:attrNameLst>
                                          <p:attrName>ppt_x</p:attrName>
                                        </p:attrNameLst>
                                      </p:cBhvr>
                                      <p:tavLst>
                                        <p:tav tm="0">
                                          <p:val>
                                            <p:strVal val="#ppt_x"/>
                                          </p:val>
                                        </p:tav>
                                        <p:tav tm="100000">
                                          <p:val>
                                            <p:strVal val="#ppt_x"/>
                                          </p:val>
                                        </p:tav>
                                      </p:tavLst>
                                    </p:anim>
                                    <p:anim calcmode="lin" valueType="num">
                                      <p:cBhvr>
                                        <p:cTn id="58" dur="500" fill="hold"/>
                                        <p:tgtEl>
                                          <p:spTgt spid="1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anim calcmode="lin" valueType="num">
                                      <p:cBhvr>
                                        <p:cTn id="62" dur="500" fill="hold"/>
                                        <p:tgtEl>
                                          <p:spTgt spid="25"/>
                                        </p:tgtEl>
                                        <p:attrNameLst>
                                          <p:attrName>ppt_x</p:attrName>
                                        </p:attrNameLst>
                                      </p:cBhvr>
                                      <p:tavLst>
                                        <p:tav tm="0">
                                          <p:val>
                                            <p:strVal val="#ppt_x"/>
                                          </p:val>
                                        </p:tav>
                                        <p:tav tm="100000">
                                          <p:val>
                                            <p:strVal val="#ppt_x"/>
                                          </p:val>
                                        </p:tav>
                                      </p:tavLst>
                                    </p:anim>
                                    <p:anim calcmode="lin" valueType="num">
                                      <p:cBhvr>
                                        <p:cTn id="63" dur="500" fill="hold"/>
                                        <p:tgtEl>
                                          <p:spTgt spid="25"/>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anim calcmode="lin" valueType="num">
                                      <p:cBhvr>
                                        <p:cTn id="67" dur="500" fill="hold"/>
                                        <p:tgtEl>
                                          <p:spTgt spid="21"/>
                                        </p:tgtEl>
                                        <p:attrNameLst>
                                          <p:attrName>ppt_x</p:attrName>
                                        </p:attrNameLst>
                                      </p:cBhvr>
                                      <p:tavLst>
                                        <p:tav tm="0">
                                          <p:val>
                                            <p:strVal val="#ppt_x"/>
                                          </p:val>
                                        </p:tav>
                                        <p:tav tm="100000">
                                          <p:val>
                                            <p:strVal val="#ppt_x"/>
                                          </p:val>
                                        </p:tav>
                                      </p:tavLst>
                                    </p:anim>
                                    <p:anim calcmode="lin" valueType="num">
                                      <p:cBhvr>
                                        <p:cTn id="68" dur="500" fill="hold"/>
                                        <p:tgtEl>
                                          <p:spTgt spid="21"/>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anim calcmode="lin" valueType="num">
                                      <p:cBhvr>
                                        <p:cTn id="72" dur="500" fill="hold"/>
                                        <p:tgtEl>
                                          <p:spTgt spid="22"/>
                                        </p:tgtEl>
                                        <p:attrNameLst>
                                          <p:attrName>ppt_x</p:attrName>
                                        </p:attrNameLst>
                                      </p:cBhvr>
                                      <p:tavLst>
                                        <p:tav tm="0">
                                          <p:val>
                                            <p:strVal val="#ppt_x"/>
                                          </p:val>
                                        </p:tav>
                                        <p:tav tm="100000">
                                          <p:val>
                                            <p:strVal val="#ppt_x"/>
                                          </p:val>
                                        </p:tav>
                                      </p:tavLst>
                                    </p:anim>
                                    <p:anim calcmode="lin" valueType="num">
                                      <p:cBhvr>
                                        <p:cTn id="7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anim calcmode="lin" valueType="num">
                                      <p:cBhvr>
                                        <p:cTn id="79" dur="500" fill="hold"/>
                                        <p:tgtEl>
                                          <p:spTgt spid="15"/>
                                        </p:tgtEl>
                                        <p:attrNameLst>
                                          <p:attrName>ppt_x</p:attrName>
                                        </p:attrNameLst>
                                      </p:cBhvr>
                                      <p:tavLst>
                                        <p:tav tm="0">
                                          <p:val>
                                            <p:strVal val="#ppt_x"/>
                                          </p:val>
                                        </p:tav>
                                        <p:tav tm="100000">
                                          <p:val>
                                            <p:strVal val="#ppt_x"/>
                                          </p:val>
                                        </p:tav>
                                      </p:tavLst>
                                    </p:anim>
                                    <p:anim calcmode="lin" valueType="num">
                                      <p:cBhvr>
                                        <p:cTn id="80"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23" grpId="0" animBg="1"/>
      <p:bldP spid="24" grpId="0" animBg="1"/>
      <p:bldP spid="2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kumimoji="1" lang="en-US" altLang="zh-CN" dirty="0"/>
              <a:t>Extension: Approximate </a:t>
            </a:r>
            <a:r>
              <a:rPr kumimoji="1" lang="en-US" altLang="zh-CN" dirty="0" smtClean="0"/>
              <a:t>MCS</a:t>
            </a:r>
            <a:br>
              <a:rPr kumimoji="1" lang="en-US" altLang="zh-CN" dirty="0" smtClean="0"/>
            </a:br>
            <a:r>
              <a:rPr kumimoji="1" lang="en-US" altLang="zh-CN" sz="2000" dirty="0"/>
              <a:t>Zhu</a:t>
            </a:r>
            <a:r>
              <a:rPr kumimoji="1" lang="zh-CN" altLang="en-US" sz="2000" dirty="0"/>
              <a:t> </a:t>
            </a:r>
            <a:r>
              <a:rPr kumimoji="1" lang="en-US" altLang="zh-CN" sz="2000" dirty="0"/>
              <a:t>et</a:t>
            </a:r>
            <a:r>
              <a:rPr kumimoji="1" lang="zh-CN" altLang="en-US" sz="2000" dirty="0"/>
              <a:t> </a:t>
            </a:r>
            <a:r>
              <a:rPr kumimoji="1" lang="en-US" altLang="zh-CN" sz="2000" dirty="0"/>
              <a:t>al., VLDBJ’</a:t>
            </a:r>
            <a:r>
              <a:rPr kumimoji="1" lang="zh-CN" altLang="en-US" sz="2000" dirty="0"/>
              <a:t> </a:t>
            </a:r>
            <a:r>
              <a:rPr kumimoji="1" lang="en-US" altLang="zh-CN" sz="2000" dirty="0"/>
              <a:t>13,</a:t>
            </a:r>
            <a:r>
              <a:rPr kumimoji="1" lang="zh-CN" altLang="en-US" sz="2000" dirty="0"/>
              <a:t> </a:t>
            </a:r>
            <a:r>
              <a:rPr kumimoji="1" lang="en-US" altLang="zh-CN" sz="2000" dirty="0"/>
              <a:t>BIBM</a:t>
            </a:r>
            <a:r>
              <a:rPr kumimoji="1" lang="zh-CN" altLang="en-US" sz="2000" dirty="0"/>
              <a:t> </a:t>
            </a:r>
            <a:r>
              <a:rPr kumimoji="1" lang="en-US" altLang="zh-CN" sz="2000" dirty="0"/>
              <a:t>‘17</a:t>
            </a:r>
            <a:endParaRPr lang="zh-CN" altLang="en-US" sz="2000" dirty="0"/>
          </a:p>
        </p:txBody>
      </p:sp>
      <p:sp>
        <p:nvSpPr>
          <p:cNvPr id="12" name="TextBox 20"/>
          <p:cNvSpPr txBox="1"/>
          <p:nvPr/>
        </p:nvSpPr>
        <p:spPr>
          <a:xfrm>
            <a:off x="1109365" y="1737116"/>
            <a:ext cx="1355725" cy="584200"/>
          </a:xfrm>
          <a:prstGeom prst="rect">
            <a:avLst/>
          </a:prstGeom>
          <a:solidFill>
            <a:schemeClr val="bg1"/>
          </a:solidFill>
          <a:ln w="19050">
            <a:solidFill>
              <a:schemeClr val="accent2"/>
            </a:solidFill>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Calibri" charset="0"/>
                <a:ea typeface="宋体" charset="0"/>
                <a:cs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algn="ctr" eaLnBrk="1" hangingPunct="1"/>
            <a:r>
              <a:rPr lang="en-US" altLang="zh-CN" sz="1600">
                <a:latin typeface="Times New Roman" charset="0"/>
                <a:ea typeface="微软雅黑" charset="0"/>
                <a:cs typeface="Times New Roman" charset="0"/>
              </a:rPr>
              <a:t>Compute Similarities</a:t>
            </a:r>
            <a:endParaRPr lang="zh-CN" altLang="en-US" sz="1600">
              <a:latin typeface="Times New Roman" charset="0"/>
              <a:ea typeface="微软雅黑" charset="0"/>
              <a:cs typeface="Times New Roman" charset="0"/>
            </a:endParaRPr>
          </a:p>
        </p:txBody>
      </p:sp>
      <p:sp>
        <p:nvSpPr>
          <p:cNvPr id="13" name="TextBox 20"/>
          <p:cNvSpPr txBox="1"/>
          <p:nvPr/>
        </p:nvSpPr>
        <p:spPr>
          <a:xfrm>
            <a:off x="3265190" y="1757754"/>
            <a:ext cx="1840359" cy="584776"/>
          </a:xfrm>
          <a:prstGeom prst="rect">
            <a:avLst/>
          </a:prstGeom>
          <a:solidFill>
            <a:schemeClr val="accent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Calibri" charset="0"/>
                <a:ea typeface="宋体" charset="0"/>
                <a:cs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algn="ctr" eaLnBrk="1" hangingPunct="1"/>
            <a:r>
              <a:rPr lang="en-US" altLang="zh-CN" sz="1600" dirty="0" smtClean="0">
                <a:solidFill>
                  <a:schemeClr val="bg1"/>
                </a:solidFill>
                <a:latin typeface="Times New Roman" charset="0"/>
                <a:ea typeface="微软雅黑" charset="0"/>
                <a:cs typeface="Times New Roman" charset="0"/>
              </a:rPr>
              <a:t>Anchor Selection and </a:t>
            </a:r>
            <a:r>
              <a:rPr lang="en-US" altLang="zh-CN" sz="1600" dirty="0">
                <a:solidFill>
                  <a:schemeClr val="bg1"/>
                </a:solidFill>
                <a:latin typeface="Times New Roman" charset="0"/>
                <a:ea typeface="微软雅黑" charset="0"/>
                <a:cs typeface="Times New Roman" charset="0"/>
              </a:rPr>
              <a:t>Expansion</a:t>
            </a:r>
            <a:endParaRPr lang="zh-CN" altLang="en-US" sz="1600" dirty="0">
              <a:solidFill>
                <a:schemeClr val="bg1"/>
              </a:solidFill>
              <a:latin typeface="Times New Roman" charset="0"/>
              <a:ea typeface="微软雅黑" charset="0"/>
              <a:cs typeface="Times New Roman" charset="0"/>
            </a:endParaRPr>
          </a:p>
        </p:txBody>
      </p:sp>
      <p:sp>
        <p:nvSpPr>
          <p:cNvPr id="14" name="TextBox 20"/>
          <p:cNvSpPr txBox="1"/>
          <p:nvPr/>
        </p:nvSpPr>
        <p:spPr>
          <a:xfrm>
            <a:off x="5825579" y="1764104"/>
            <a:ext cx="1482725" cy="584776"/>
          </a:xfrm>
          <a:prstGeom prst="rect">
            <a:avLst/>
          </a:prstGeom>
          <a:ln w="19050"/>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Calibri" charset="0"/>
                <a:ea typeface="宋体" charset="0"/>
                <a:cs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algn="ctr" eaLnBrk="1" hangingPunct="1"/>
            <a:r>
              <a:rPr lang="en-US" altLang="zh-CN" sz="1600" dirty="0" smtClean="0">
                <a:latin typeface="Times New Roman" charset="0"/>
                <a:ea typeface="微软雅黑" charset="0"/>
                <a:cs typeface="Times New Roman" charset="0"/>
              </a:rPr>
              <a:t>Matching</a:t>
            </a:r>
            <a:r>
              <a:rPr lang="zh-CN" altLang="en-US" sz="1600" dirty="0" smtClean="0">
                <a:latin typeface="Times New Roman" charset="0"/>
                <a:ea typeface="微软雅黑" charset="0"/>
                <a:cs typeface="Times New Roman" charset="0"/>
              </a:rPr>
              <a:t> </a:t>
            </a:r>
            <a:r>
              <a:rPr lang="en-US" altLang="zh-CN" sz="1600" dirty="0" smtClean="0">
                <a:latin typeface="Times New Roman" charset="0"/>
                <a:ea typeface="微软雅黑" charset="0"/>
                <a:cs typeface="Times New Roman" charset="0"/>
              </a:rPr>
              <a:t>Refinement</a:t>
            </a:r>
            <a:endParaRPr lang="zh-CN" altLang="en-US" sz="1600" dirty="0">
              <a:latin typeface="Times New Roman" charset="0"/>
              <a:ea typeface="微软雅黑" charset="0"/>
              <a:cs typeface="Times New Roman" charset="0"/>
            </a:endParaRPr>
          </a:p>
        </p:txBody>
      </p:sp>
      <p:sp>
        <p:nvSpPr>
          <p:cNvPr id="15" name="右箭头 14"/>
          <p:cNvSpPr/>
          <p:nvPr/>
        </p:nvSpPr>
        <p:spPr>
          <a:xfrm>
            <a:off x="2680990" y="1921266"/>
            <a:ext cx="360363"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6" name="右箭头 15"/>
          <p:cNvSpPr/>
          <p:nvPr/>
        </p:nvSpPr>
        <p:spPr>
          <a:xfrm>
            <a:off x="5285829" y="1941904"/>
            <a:ext cx="360363"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aphicFrame>
        <p:nvGraphicFramePr>
          <p:cNvPr id="17" name="对象 36"/>
          <p:cNvGraphicFramePr>
            <a:graphicFrameLocks noChangeAspect="1"/>
          </p:cNvGraphicFramePr>
          <p:nvPr>
            <p:extLst>
              <p:ext uri="{D42A27DB-BD31-4B8C-83A1-F6EECF244321}">
                <p14:modId xmlns:p14="http://schemas.microsoft.com/office/powerpoint/2010/main" val="4275536501"/>
              </p:ext>
            </p:extLst>
          </p:nvPr>
        </p:nvGraphicFramePr>
        <p:xfrm>
          <a:off x="6270625" y="3542109"/>
          <a:ext cx="914400" cy="198438"/>
        </p:xfrm>
        <a:graphic>
          <a:graphicData uri="http://schemas.openxmlformats.org/presentationml/2006/ole">
            <mc:AlternateContent xmlns:mc="http://schemas.openxmlformats.org/markup-compatibility/2006">
              <mc:Choice xmlns:v="urn:schemas-microsoft-com:vml" Requires="v">
                <p:oleObj spid="_x0000_s36054" name="Equation" r:id="rId4" imgW="435285" imgH="677109" progId="Equation.DSMT4">
                  <p:embed/>
                </p:oleObj>
              </mc:Choice>
              <mc:Fallback>
                <p:oleObj name="Equation" r:id="rId4" imgW="435285" imgH="67710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625" y="3542109"/>
                        <a:ext cx="9144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对象 11"/>
          <p:cNvGraphicFramePr>
            <a:graphicFrameLocks noChangeAspect="1"/>
          </p:cNvGraphicFramePr>
          <p:nvPr>
            <p:extLst>
              <p:ext uri="{D42A27DB-BD31-4B8C-83A1-F6EECF244321}">
                <p14:modId xmlns:p14="http://schemas.microsoft.com/office/powerpoint/2010/main" val="1718934483"/>
              </p:ext>
            </p:extLst>
          </p:nvPr>
        </p:nvGraphicFramePr>
        <p:xfrm>
          <a:off x="6270625" y="3542109"/>
          <a:ext cx="914400" cy="198438"/>
        </p:xfrm>
        <a:graphic>
          <a:graphicData uri="http://schemas.openxmlformats.org/presentationml/2006/ole">
            <mc:AlternateContent xmlns:mc="http://schemas.openxmlformats.org/markup-compatibility/2006">
              <mc:Choice xmlns:v="urn:schemas-microsoft-com:vml" Requires="v">
                <p:oleObj spid="_x0000_s36055" name="公式" r:id="rId6" imgW="435285" imgH="677109" progId="Equation.3">
                  <p:embed/>
                </p:oleObj>
              </mc:Choice>
              <mc:Fallback>
                <p:oleObj name="公式" r:id="rId6" imgW="435285" imgH="67710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625" y="3542109"/>
                        <a:ext cx="9144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Oval 3"/>
          <p:cNvSpPr>
            <a:spLocks noChangeArrowheads="1"/>
          </p:cNvSpPr>
          <p:nvPr/>
        </p:nvSpPr>
        <p:spPr bwMode="auto">
          <a:xfrm>
            <a:off x="3324225" y="33611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cxnSp>
        <p:nvCxnSpPr>
          <p:cNvPr id="20" name="AutoShape 4"/>
          <p:cNvCxnSpPr>
            <a:cxnSpLocks noChangeShapeType="1"/>
            <a:stCxn id="19" idx="2"/>
            <a:endCxn id="55" idx="7"/>
          </p:cNvCxnSpPr>
          <p:nvPr/>
        </p:nvCxnSpPr>
        <p:spPr bwMode="auto">
          <a:xfrm flipH="1">
            <a:off x="2387600" y="3437334"/>
            <a:ext cx="927100" cy="889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21" name="Text Box 5"/>
          <p:cNvSpPr txBox="1">
            <a:spLocks noChangeArrowheads="1"/>
          </p:cNvSpPr>
          <p:nvPr/>
        </p:nvSpPr>
        <p:spPr bwMode="auto">
          <a:xfrm>
            <a:off x="2409825" y="25229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Times New Roman" charset="0"/>
              </a:rPr>
              <a:t>14</a:t>
            </a:r>
          </a:p>
        </p:txBody>
      </p:sp>
      <p:sp>
        <p:nvSpPr>
          <p:cNvPr id="22" name="Text Box 6"/>
          <p:cNvSpPr txBox="1">
            <a:spLocks noChangeArrowheads="1"/>
          </p:cNvSpPr>
          <p:nvPr/>
        </p:nvSpPr>
        <p:spPr bwMode="auto">
          <a:xfrm>
            <a:off x="1343025" y="54185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Times New Roman" charset="0"/>
              </a:rPr>
              <a:t>13</a:t>
            </a:r>
          </a:p>
        </p:txBody>
      </p:sp>
      <p:sp>
        <p:nvSpPr>
          <p:cNvPr id="23" name="Oval 7"/>
          <p:cNvSpPr>
            <a:spLocks noChangeArrowheads="1"/>
          </p:cNvSpPr>
          <p:nvPr/>
        </p:nvSpPr>
        <p:spPr bwMode="auto">
          <a:xfrm>
            <a:off x="3324225" y="46565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24" name="Oval 8"/>
          <p:cNvSpPr>
            <a:spLocks noChangeArrowheads="1"/>
          </p:cNvSpPr>
          <p:nvPr/>
        </p:nvSpPr>
        <p:spPr bwMode="auto">
          <a:xfrm>
            <a:off x="3933825" y="55709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25" name="Oval 9"/>
          <p:cNvSpPr>
            <a:spLocks noChangeArrowheads="1"/>
          </p:cNvSpPr>
          <p:nvPr/>
        </p:nvSpPr>
        <p:spPr bwMode="auto">
          <a:xfrm>
            <a:off x="2562225" y="29039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26" name="Oval 10"/>
          <p:cNvSpPr>
            <a:spLocks noChangeArrowheads="1"/>
          </p:cNvSpPr>
          <p:nvPr/>
        </p:nvSpPr>
        <p:spPr bwMode="auto">
          <a:xfrm>
            <a:off x="3857625" y="40469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27" name="Oval 11"/>
          <p:cNvSpPr>
            <a:spLocks noChangeArrowheads="1"/>
          </p:cNvSpPr>
          <p:nvPr/>
        </p:nvSpPr>
        <p:spPr bwMode="auto">
          <a:xfrm>
            <a:off x="4086225" y="47327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28" name="Oval 12"/>
          <p:cNvSpPr>
            <a:spLocks noChangeArrowheads="1"/>
          </p:cNvSpPr>
          <p:nvPr/>
        </p:nvSpPr>
        <p:spPr bwMode="auto">
          <a:xfrm>
            <a:off x="4086225" y="61043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29" name="Oval 13"/>
          <p:cNvSpPr>
            <a:spLocks noChangeArrowheads="1"/>
          </p:cNvSpPr>
          <p:nvPr/>
        </p:nvSpPr>
        <p:spPr bwMode="auto">
          <a:xfrm>
            <a:off x="2867025" y="60281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30" name="Oval 14"/>
          <p:cNvSpPr>
            <a:spLocks noChangeArrowheads="1"/>
          </p:cNvSpPr>
          <p:nvPr/>
        </p:nvSpPr>
        <p:spPr bwMode="auto">
          <a:xfrm>
            <a:off x="2257425" y="55709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31" name="Oval 15"/>
          <p:cNvSpPr>
            <a:spLocks noChangeArrowheads="1"/>
          </p:cNvSpPr>
          <p:nvPr/>
        </p:nvSpPr>
        <p:spPr bwMode="auto">
          <a:xfrm>
            <a:off x="1419225" y="54185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32" name="Oval 16"/>
          <p:cNvSpPr>
            <a:spLocks noChangeArrowheads="1"/>
          </p:cNvSpPr>
          <p:nvPr/>
        </p:nvSpPr>
        <p:spPr bwMode="auto">
          <a:xfrm>
            <a:off x="1800225" y="45803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33" name="Oval 17"/>
          <p:cNvSpPr>
            <a:spLocks noChangeArrowheads="1"/>
          </p:cNvSpPr>
          <p:nvPr/>
        </p:nvSpPr>
        <p:spPr bwMode="auto">
          <a:xfrm>
            <a:off x="2486025" y="42755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34" name="Oval 18"/>
          <p:cNvSpPr>
            <a:spLocks noChangeArrowheads="1"/>
          </p:cNvSpPr>
          <p:nvPr/>
        </p:nvSpPr>
        <p:spPr bwMode="auto">
          <a:xfrm>
            <a:off x="1495425" y="38183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35" name="Oval 19"/>
          <p:cNvSpPr>
            <a:spLocks noChangeArrowheads="1"/>
          </p:cNvSpPr>
          <p:nvPr/>
        </p:nvSpPr>
        <p:spPr bwMode="auto">
          <a:xfrm>
            <a:off x="885825" y="48851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zh-CN" altLang="en-US">
              <a:latin typeface="Times New Roman" charset="0"/>
            </a:endParaRPr>
          </a:p>
        </p:txBody>
      </p:sp>
      <p:sp>
        <p:nvSpPr>
          <p:cNvPr id="36" name="Oval 20"/>
          <p:cNvSpPr>
            <a:spLocks noChangeArrowheads="1"/>
          </p:cNvSpPr>
          <p:nvPr/>
        </p:nvSpPr>
        <p:spPr bwMode="auto">
          <a:xfrm>
            <a:off x="428625" y="52661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cxnSp>
        <p:nvCxnSpPr>
          <p:cNvPr id="37" name="AutoShape 21"/>
          <p:cNvCxnSpPr>
            <a:cxnSpLocks noChangeShapeType="1"/>
            <a:stCxn id="19" idx="1"/>
            <a:endCxn id="25" idx="5"/>
          </p:cNvCxnSpPr>
          <p:nvPr/>
        </p:nvCxnSpPr>
        <p:spPr bwMode="auto">
          <a:xfrm flipH="1" flipV="1">
            <a:off x="2692400" y="3043634"/>
            <a:ext cx="654050" cy="3302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8" name="AutoShape 22"/>
          <p:cNvCxnSpPr>
            <a:cxnSpLocks noChangeShapeType="1"/>
            <a:stCxn id="26" idx="1"/>
            <a:endCxn id="19" idx="5"/>
          </p:cNvCxnSpPr>
          <p:nvPr/>
        </p:nvCxnSpPr>
        <p:spPr bwMode="auto">
          <a:xfrm flipH="1" flipV="1">
            <a:off x="3454400" y="3500834"/>
            <a:ext cx="425450" cy="5588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9" name="AutoShape 23"/>
          <p:cNvCxnSpPr>
            <a:cxnSpLocks noChangeShapeType="1"/>
            <a:stCxn id="55" idx="5"/>
            <a:endCxn id="23" idx="1"/>
          </p:cNvCxnSpPr>
          <p:nvPr/>
        </p:nvCxnSpPr>
        <p:spPr bwMode="auto">
          <a:xfrm>
            <a:off x="2387600" y="3653234"/>
            <a:ext cx="958850" cy="10160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0" name="AutoShape 24"/>
          <p:cNvCxnSpPr>
            <a:cxnSpLocks noChangeShapeType="1"/>
            <a:stCxn id="26" idx="2"/>
            <a:endCxn id="33" idx="6"/>
          </p:cNvCxnSpPr>
          <p:nvPr/>
        </p:nvCxnSpPr>
        <p:spPr bwMode="auto">
          <a:xfrm flipH="1">
            <a:off x="2647950" y="4123134"/>
            <a:ext cx="1200150" cy="2286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1" name="AutoShape 25"/>
          <p:cNvCxnSpPr>
            <a:cxnSpLocks noChangeShapeType="1"/>
            <a:stCxn id="24" idx="4"/>
            <a:endCxn id="28" idx="0"/>
          </p:cNvCxnSpPr>
          <p:nvPr/>
        </p:nvCxnSpPr>
        <p:spPr bwMode="auto">
          <a:xfrm>
            <a:off x="4010025" y="5732859"/>
            <a:ext cx="152400" cy="36195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2" name="AutoShape 26"/>
          <p:cNvCxnSpPr>
            <a:cxnSpLocks noChangeShapeType="1"/>
            <a:stCxn id="27" idx="2"/>
            <a:endCxn id="23" idx="6"/>
          </p:cNvCxnSpPr>
          <p:nvPr/>
        </p:nvCxnSpPr>
        <p:spPr bwMode="auto">
          <a:xfrm flipH="1" flipV="1">
            <a:off x="3486150" y="4732734"/>
            <a:ext cx="590550" cy="762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3" name="AutoShape 27"/>
          <p:cNvCxnSpPr>
            <a:cxnSpLocks noChangeShapeType="1"/>
            <a:stCxn id="24" idx="1"/>
            <a:endCxn id="23" idx="5"/>
          </p:cNvCxnSpPr>
          <p:nvPr/>
        </p:nvCxnSpPr>
        <p:spPr bwMode="auto">
          <a:xfrm flipH="1" flipV="1">
            <a:off x="3454400" y="4796234"/>
            <a:ext cx="501650" cy="7874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4" name="AutoShape 28"/>
          <p:cNvCxnSpPr>
            <a:cxnSpLocks noChangeShapeType="1"/>
            <a:stCxn id="31" idx="0"/>
            <a:endCxn id="32" idx="4"/>
          </p:cNvCxnSpPr>
          <p:nvPr/>
        </p:nvCxnSpPr>
        <p:spPr bwMode="auto">
          <a:xfrm flipV="1">
            <a:off x="1495425" y="4742259"/>
            <a:ext cx="381000" cy="66675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5" name="AutoShape 29"/>
          <p:cNvCxnSpPr>
            <a:cxnSpLocks noChangeShapeType="1"/>
            <a:stCxn id="35" idx="0"/>
            <a:endCxn id="34" idx="3"/>
          </p:cNvCxnSpPr>
          <p:nvPr/>
        </p:nvCxnSpPr>
        <p:spPr bwMode="auto">
          <a:xfrm flipV="1">
            <a:off x="962025" y="3958034"/>
            <a:ext cx="555625" cy="917575"/>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6" name="AutoShape 30"/>
          <p:cNvCxnSpPr>
            <a:cxnSpLocks noChangeShapeType="1"/>
            <a:stCxn id="35" idx="3"/>
            <a:endCxn id="36" idx="7"/>
          </p:cNvCxnSpPr>
          <p:nvPr/>
        </p:nvCxnSpPr>
        <p:spPr bwMode="auto">
          <a:xfrm flipH="1">
            <a:off x="558800" y="5024834"/>
            <a:ext cx="349250" cy="2540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7" name="AutoShape 31"/>
          <p:cNvCxnSpPr>
            <a:cxnSpLocks noChangeShapeType="1"/>
            <a:stCxn id="30" idx="0"/>
            <a:endCxn id="33" idx="3"/>
          </p:cNvCxnSpPr>
          <p:nvPr/>
        </p:nvCxnSpPr>
        <p:spPr bwMode="auto">
          <a:xfrm flipV="1">
            <a:off x="2333625" y="4415234"/>
            <a:ext cx="174625" cy="1146175"/>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8" name="AutoShape 32"/>
          <p:cNvCxnSpPr>
            <a:cxnSpLocks noChangeShapeType="1"/>
            <a:stCxn id="32" idx="1"/>
            <a:endCxn id="34" idx="4"/>
          </p:cNvCxnSpPr>
          <p:nvPr/>
        </p:nvCxnSpPr>
        <p:spPr bwMode="auto">
          <a:xfrm flipH="1" flipV="1">
            <a:off x="1571625" y="3980259"/>
            <a:ext cx="250825" cy="612775"/>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9" name="AutoShape 33"/>
          <p:cNvCxnSpPr>
            <a:cxnSpLocks noChangeShapeType="1"/>
            <a:stCxn id="30" idx="2"/>
            <a:endCxn id="31" idx="6"/>
          </p:cNvCxnSpPr>
          <p:nvPr/>
        </p:nvCxnSpPr>
        <p:spPr bwMode="auto">
          <a:xfrm flipH="1" flipV="1">
            <a:off x="1581150" y="5494734"/>
            <a:ext cx="666750" cy="1524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0" name="AutoShape 34"/>
          <p:cNvCxnSpPr>
            <a:cxnSpLocks noChangeShapeType="1"/>
            <a:stCxn id="29" idx="1"/>
            <a:endCxn id="30" idx="5"/>
          </p:cNvCxnSpPr>
          <p:nvPr/>
        </p:nvCxnSpPr>
        <p:spPr bwMode="auto">
          <a:xfrm flipH="1" flipV="1">
            <a:off x="2387600" y="5710634"/>
            <a:ext cx="501650" cy="3302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1" name="AutoShape 35"/>
          <p:cNvCxnSpPr>
            <a:cxnSpLocks noChangeShapeType="1"/>
            <a:stCxn id="32" idx="6"/>
            <a:endCxn id="33" idx="3"/>
          </p:cNvCxnSpPr>
          <p:nvPr/>
        </p:nvCxnSpPr>
        <p:spPr bwMode="auto">
          <a:xfrm flipV="1">
            <a:off x="1962150" y="4415234"/>
            <a:ext cx="546100" cy="2413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2" name="AutoShape 36"/>
          <p:cNvCxnSpPr>
            <a:cxnSpLocks noChangeShapeType="1"/>
            <a:stCxn id="32" idx="5"/>
            <a:endCxn id="23" idx="3"/>
          </p:cNvCxnSpPr>
          <p:nvPr/>
        </p:nvCxnSpPr>
        <p:spPr bwMode="auto">
          <a:xfrm>
            <a:off x="1930400" y="4720034"/>
            <a:ext cx="1416050" cy="762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3" name="AutoShape 37"/>
          <p:cNvCxnSpPr>
            <a:cxnSpLocks noChangeShapeType="1"/>
            <a:stCxn id="32" idx="7"/>
            <a:endCxn id="55" idx="3"/>
          </p:cNvCxnSpPr>
          <p:nvPr/>
        </p:nvCxnSpPr>
        <p:spPr bwMode="auto">
          <a:xfrm flipV="1">
            <a:off x="1930400" y="3653234"/>
            <a:ext cx="349250" cy="9398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4" name="AutoShape 38"/>
          <p:cNvCxnSpPr>
            <a:cxnSpLocks noChangeShapeType="1"/>
            <a:stCxn id="35" idx="7"/>
            <a:endCxn id="32" idx="2"/>
          </p:cNvCxnSpPr>
          <p:nvPr/>
        </p:nvCxnSpPr>
        <p:spPr bwMode="auto">
          <a:xfrm flipV="1">
            <a:off x="1016000" y="4656534"/>
            <a:ext cx="774700" cy="2413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55" name="Oval 39"/>
          <p:cNvSpPr>
            <a:spLocks noChangeArrowheads="1"/>
          </p:cNvSpPr>
          <p:nvPr/>
        </p:nvSpPr>
        <p:spPr bwMode="auto">
          <a:xfrm>
            <a:off x="2257425" y="35135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cxnSp>
        <p:nvCxnSpPr>
          <p:cNvPr id="56" name="AutoShape 40"/>
          <p:cNvCxnSpPr>
            <a:cxnSpLocks noChangeShapeType="1"/>
            <a:stCxn id="26" idx="5"/>
            <a:endCxn id="27" idx="0"/>
          </p:cNvCxnSpPr>
          <p:nvPr/>
        </p:nvCxnSpPr>
        <p:spPr bwMode="auto">
          <a:xfrm>
            <a:off x="3987800" y="4186634"/>
            <a:ext cx="174625" cy="536575"/>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7" name="AutoShape 41"/>
          <p:cNvCxnSpPr>
            <a:cxnSpLocks noChangeShapeType="1"/>
            <a:stCxn id="34" idx="4"/>
            <a:endCxn id="33" idx="2"/>
          </p:cNvCxnSpPr>
          <p:nvPr/>
        </p:nvCxnSpPr>
        <p:spPr bwMode="auto">
          <a:xfrm>
            <a:off x="1571625" y="3980259"/>
            <a:ext cx="904875" cy="371475"/>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8" name="AutoShape 42"/>
          <p:cNvCxnSpPr>
            <a:cxnSpLocks noChangeShapeType="1"/>
            <a:stCxn id="26" idx="3"/>
            <a:endCxn id="24" idx="0"/>
          </p:cNvCxnSpPr>
          <p:nvPr/>
        </p:nvCxnSpPr>
        <p:spPr bwMode="auto">
          <a:xfrm>
            <a:off x="3879850" y="4186634"/>
            <a:ext cx="130175" cy="1374775"/>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59" name="Text Box 43"/>
          <p:cNvSpPr txBox="1">
            <a:spLocks noChangeArrowheads="1"/>
          </p:cNvSpPr>
          <p:nvPr/>
        </p:nvSpPr>
        <p:spPr bwMode="auto">
          <a:xfrm>
            <a:off x="3095625" y="47327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Times New Roman" charset="0"/>
              </a:rPr>
              <a:t>1</a:t>
            </a:r>
          </a:p>
        </p:txBody>
      </p:sp>
      <p:sp>
        <p:nvSpPr>
          <p:cNvPr id="60" name="Text Box 44"/>
          <p:cNvSpPr txBox="1">
            <a:spLocks noChangeArrowheads="1"/>
          </p:cNvSpPr>
          <p:nvPr/>
        </p:nvSpPr>
        <p:spPr bwMode="auto">
          <a:xfrm>
            <a:off x="3248025" y="29801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Times New Roman" charset="0"/>
              </a:rPr>
              <a:t>4</a:t>
            </a:r>
          </a:p>
        </p:txBody>
      </p:sp>
      <p:sp>
        <p:nvSpPr>
          <p:cNvPr id="61" name="Text Box 45"/>
          <p:cNvSpPr txBox="1">
            <a:spLocks noChangeArrowheads="1"/>
          </p:cNvSpPr>
          <p:nvPr/>
        </p:nvSpPr>
        <p:spPr bwMode="auto">
          <a:xfrm>
            <a:off x="1952625" y="30563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Times New Roman" charset="0"/>
              </a:rPr>
              <a:t>5</a:t>
            </a:r>
          </a:p>
        </p:txBody>
      </p:sp>
      <p:sp>
        <p:nvSpPr>
          <p:cNvPr id="62" name="Text Box 46"/>
          <p:cNvSpPr txBox="1">
            <a:spLocks noChangeArrowheads="1"/>
          </p:cNvSpPr>
          <p:nvPr/>
        </p:nvSpPr>
        <p:spPr bwMode="auto">
          <a:xfrm>
            <a:off x="4010025" y="47327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Times New Roman" charset="0"/>
              </a:rPr>
              <a:t>2</a:t>
            </a:r>
          </a:p>
        </p:txBody>
      </p:sp>
      <p:sp>
        <p:nvSpPr>
          <p:cNvPr id="63" name="Text Box 47"/>
          <p:cNvSpPr txBox="1">
            <a:spLocks noChangeArrowheads="1"/>
          </p:cNvSpPr>
          <p:nvPr/>
        </p:nvSpPr>
        <p:spPr bwMode="auto">
          <a:xfrm>
            <a:off x="962025" y="34373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Times New Roman" charset="0"/>
              </a:rPr>
              <a:t>11</a:t>
            </a:r>
          </a:p>
        </p:txBody>
      </p:sp>
      <p:sp>
        <p:nvSpPr>
          <p:cNvPr id="64" name="Text Box 48"/>
          <p:cNvSpPr txBox="1">
            <a:spLocks noChangeArrowheads="1"/>
          </p:cNvSpPr>
          <p:nvPr/>
        </p:nvSpPr>
        <p:spPr bwMode="auto">
          <a:xfrm>
            <a:off x="2257425" y="38183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Times New Roman" charset="0"/>
              </a:rPr>
              <a:t>10</a:t>
            </a:r>
          </a:p>
        </p:txBody>
      </p:sp>
      <p:sp>
        <p:nvSpPr>
          <p:cNvPr id="65" name="Text Box 49"/>
          <p:cNvSpPr txBox="1">
            <a:spLocks noChangeArrowheads="1"/>
          </p:cNvSpPr>
          <p:nvPr/>
        </p:nvSpPr>
        <p:spPr bwMode="auto">
          <a:xfrm>
            <a:off x="3933825" y="37421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Times New Roman" charset="0"/>
              </a:rPr>
              <a:t>3</a:t>
            </a:r>
          </a:p>
        </p:txBody>
      </p:sp>
      <p:sp>
        <p:nvSpPr>
          <p:cNvPr id="66" name="Text Box 50"/>
          <p:cNvSpPr txBox="1">
            <a:spLocks noChangeArrowheads="1"/>
          </p:cNvSpPr>
          <p:nvPr/>
        </p:nvSpPr>
        <p:spPr bwMode="auto">
          <a:xfrm>
            <a:off x="352425" y="44279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Times New Roman" charset="0"/>
              </a:rPr>
              <a:t>12</a:t>
            </a:r>
          </a:p>
        </p:txBody>
      </p:sp>
      <p:sp>
        <p:nvSpPr>
          <p:cNvPr id="67" name="Text Box 51"/>
          <p:cNvSpPr txBox="1">
            <a:spLocks noChangeArrowheads="1"/>
          </p:cNvSpPr>
          <p:nvPr/>
        </p:nvSpPr>
        <p:spPr bwMode="auto">
          <a:xfrm>
            <a:off x="1800225" y="46565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Times New Roman" charset="0"/>
              </a:rPr>
              <a:t>8</a:t>
            </a:r>
          </a:p>
        </p:txBody>
      </p:sp>
      <p:sp>
        <p:nvSpPr>
          <p:cNvPr id="68" name="Text Box 52"/>
          <p:cNvSpPr txBox="1">
            <a:spLocks noChangeArrowheads="1"/>
          </p:cNvSpPr>
          <p:nvPr/>
        </p:nvSpPr>
        <p:spPr bwMode="auto">
          <a:xfrm>
            <a:off x="276225" y="53423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Times New Roman" charset="0"/>
              </a:rPr>
              <a:t>16</a:t>
            </a:r>
          </a:p>
        </p:txBody>
      </p:sp>
      <p:sp>
        <p:nvSpPr>
          <p:cNvPr id="69" name="Text Box 53"/>
          <p:cNvSpPr txBox="1">
            <a:spLocks noChangeArrowheads="1"/>
          </p:cNvSpPr>
          <p:nvPr/>
        </p:nvSpPr>
        <p:spPr bwMode="auto">
          <a:xfrm>
            <a:off x="2333625" y="58757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Times New Roman" charset="0"/>
              </a:rPr>
              <a:t>15</a:t>
            </a:r>
          </a:p>
        </p:txBody>
      </p:sp>
      <p:sp>
        <p:nvSpPr>
          <p:cNvPr id="70" name="Text Box 54"/>
          <p:cNvSpPr txBox="1">
            <a:spLocks noChangeArrowheads="1"/>
          </p:cNvSpPr>
          <p:nvPr/>
        </p:nvSpPr>
        <p:spPr bwMode="auto">
          <a:xfrm>
            <a:off x="3476625" y="53423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Times New Roman" charset="0"/>
              </a:rPr>
              <a:t>7</a:t>
            </a:r>
          </a:p>
        </p:txBody>
      </p:sp>
      <p:sp>
        <p:nvSpPr>
          <p:cNvPr id="71" name="Text Box 55"/>
          <p:cNvSpPr txBox="1">
            <a:spLocks noChangeArrowheads="1"/>
          </p:cNvSpPr>
          <p:nvPr/>
        </p:nvSpPr>
        <p:spPr bwMode="auto">
          <a:xfrm>
            <a:off x="3629025" y="58757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Times New Roman" charset="0"/>
              </a:rPr>
              <a:t>9</a:t>
            </a:r>
          </a:p>
        </p:txBody>
      </p:sp>
      <p:sp>
        <p:nvSpPr>
          <p:cNvPr id="72" name="Text Box 56"/>
          <p:cNvSpPr txBox="1">
            <a:spLocks noChangeArrowheads="1"/>
          </p:cNvSpPr>
          <p:nvPr/>
        </p:nvSpPr>
        <p:spPr bwMode="auto">
          <a:xfrm>
            <a:off x="2333625" y="53423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Times New Roman" charset="0"/>
              </a:rPr>
              <a:t>6</a:t>
            </a:r>
          </a:p>
        </p:txBody>
      </p:sp>
      <p:sp>
        <p:nvSpPr>
          <p:cNvPr id="73" name="Text Box 57"/>
          <p:cNvSpPr txBox="1">
            <a:spLocks noChangeArrowheads="1"/>
          </p:cNvSpPr>
          <p:nvPr/>
        </p:nvSpPr>
        <p:spPr bwMode="auto">
          <a:xfrm>
            <a:off x="2181225" y="6366272"/>
            <a:ext cx="914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b="1" i="1">
                <a:latin typeface="Times New Roman" charset="0"/>
              </a:rPr>
              <a:t>G</a:t>
            </a:r>
            <a:r>
              <a:rPr lang="en-US" altLang="zh-CN" b="1" baseline="-25000">
                <a:latin typeface="Times New Roman" charset="0"/>
              </a:rPr>
              <a:t>1</a:t>
            </a:r>
          </a:p>
        </p:txBody>
      </p:sp>
      <p:sp>
        <p:nvSpPr>
          <p:cNvPr id="74" name="Text Box 58"/>
          <p:cNvSpPr txBox="1">
            <a:spLocks noChangeArrowheads="1"/>
          </p:cNvSpPr>
          <p:nvPr/>
        </p:nvSpPr>
        <p:spPr bwMode="auto">
          <a:xfrm>
            <a:off x="7058025" y="6366272"/>
            <a:ext cx="838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b="1" i="1">
                <a:latin typeface="Times New Roman" charset="0"/>
              </a:rPr>
              <a:t>G</a:t>
            </a:r>
            <a:r>
              <a:rPr lang="en-US" altLang="zh-CN" b="1" baseline="-25000">
                <a:latin typeface="Times New Roman" charset="0"/>
              </a:rPr>
              <a:t>2</a:t>
            </a:r>
          </a:p>
        </p:txBody>
      </p:sp>
      <p:sp>
        <p:nvSpPr>
          <p:cNvPr id="75" name="Oval 59"/>
          <p:cNvSpPr>
            <a:spLocks noChangeArrowheads="1"/>
          </p:cNvSpPr>
          <p:nvPr/>
        </p:nvSpPr>
        <p:spPr bwMode="auto">
          <a:xfrm>
            <a:off x="7743825" y="33611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cxnSp>
        <p:nvCxnSpPr>
          <p:cNvPr id="76" name="AutoShape 60"/>
          <p:cNvCxnSpPr>
            <a:cxnSpLocks noChangeShapeType="1"/>
            <a:stCxn id="75" idx="2"/>
            <a:endCxn id="112" idx="7"/>
          </p:cNvCxnSpPr>
          <p:nvPr/>
        </p:nvCxnSpPr>
        <p:spPr bwMode="auto">
          <a:xfrm flipH="1">
            <a:off x="6807200" y="3437334"/>
            <a:ext cx="927100" cy="889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77" name="Text Box 61"/>
          <p:cNvSpPr txBox="1">
            <a:spLocks noChangeArrowheads="1"/>
          </p:cNvSpPr>
          <p:nvPr/>
        </p:nvSpPr>
        <p:spPr bwMode="auto">
          <a:xfrm>
            <a:off x="6829425" y="25229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Times New Roman" charset="0"/>
              </a:rPr>
              <a:t>14</a:t>
            </a:r>
          </a:p>
        </p:txBody>
      </p:sp>
      <p:sp>
        <p:nvSpPr>
          <p:cNvPr id="78" name="Text Box 62"/>
          <p:cNvSpPr txBox="1">
            <a:spLocks noChangeArrowheads="1"/>
          </p:cNvSpPr>
          <p:nvPr/>
        </p:nvSpPr>
        <p:spPr bwMode="auto">
          <a:xfrm>
            <a:off x="5762625" y="54185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Times New Roman" charset="0"/>
              </a:rPr>
              <a:t>13</a:t>
            </a:r>
          </a:p>
        </p:txBody>
      </p:sp>
      <p:sp>
        <p:nvSpPr>
          <p:cNvPr id="79" name="Oval 63"/>
          <p:cNvSpPr>
            <a:spLocks noChangeArrowheads="1"/>
          </p:cNvSpPr>
          <p:nvPr/>
        </p:nvSpPr>
        <p:spPr bwMode="auto">
          <a:xfrm>
            <a:off x="7743825" y="46565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80" name="Oval 64"/>
          <p:cNvSpPr>
            <a:spLocks noChangeArrowheads="1"/>
          </p:cNvSpPr>
          <p:nvPr/>
        </p:nvSpPr>
        <p:spPr bwMode="auto">
          <a:xfrm>
            <a:off x="8353425" y="55709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81" name="Oval 65"/>
          <p:cNvSpPr>
            <a:spLocks noChangeArrowheads="1"/>
          </p:cNvSpPr>
          <p:nvPr/>
        </p:nvSpPr>
        <p:spPr bwMode="auto">
          <a:xfrm>
            <a:off x="6981825" y="29039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82" name="Oval 66"/>
          <p:cNvSpPr>
            <a:spLocks noChangeArrowheads="1"/>
          </p:cNvSpPr>
          <p:nvPr/>
        </p:nvSpPr>
        <p:spPr bwMode="auto">
          <a:xfrm>
            <a:off x="8277225" y="40469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83" name="Oval 67"/>
          <p:cNvSpPr>
            <a:spLocks noChangeArrowheads="1"/>
          </p:cNvSpPr>
          <p:nvPr/>
        </p:nvSpPr>
        <p:spPr bwMode="auto">
          <a:xfrm>
            <a:off x="8505825" y="47327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84" name="Oval 68"/>
          <p:cNvSpPr>
            <a:spLocks noChangeArrowheads="1"/>
          </p:cNvSpPr>
          <p:nvPr/>
        </p:nvSpPr>
        <p:spPr bwMode="auto">
          <a:xfrm>
            <a:off x="8505825" y="61043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85" name="Oval 69"/>
          <p:cNvSpPr>
            <a:spLocks noChangeArrowheads="1"/>
          </p:cNvSpPr>
          <p:nvPr/>
        </p:nvSpPr>
        <p:spPr bwMode="auto">
          <a:xfrm>
            <a:off x="7286625" y="60281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86" name="Oval 70"/>
          <p:cNvSpPr>
            <a:spLocks noChangeArrowheads="1"/>
          </p:cNvSpPr>
          <p:nvPr/>
        </p:nvSpPr>
        <p:spPr bwMode="auto">
          <a:xfrm>
            <a:off x="6677025" y="55709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87" name="Oval 71"/>
          <p:cNvSpPr>
            <a:spLocks noChangeArrowheads="1"/>
          </p:cNvSpPr>
          <p:nvPr/>
        </p:nvSpPr>
        <p:spPr bwMode="auto">
          <a:xfrm>
            <a:off x="5838825" y="54185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88" name="Oval 72"/>
          <p:cNvSpPr>
            <a:spLocks noChangeArrowheads="1"/>
          </p:cNvSpPr>
          <p:nvPr/>
        </p:nvSpPr>
        <p:spPr bwMode="auto">
          <a:xfrm>
            <a:off x="6219825" y="45803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89" name="Oval 73"/>
          <p:cNvSpPr>
            <a:spLocks noChangeArrowheads="1"/>
          </p:cNvSpPr>
          <p:nvPr/>
        </p:nvSpPr>
        <p:spPr bwMode="auto">
          <a:xfrm>
            <a:off x="6905625" y="42755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90" name="Oval 74"/>
          <p:cNvSpPr>
            <a:spLocks noChangeArrowheads="1"/>
          </p:cNvSpPr>
          <p:nvPr/>
        </p:nvSpPr>
        <p:spPr bwMode="auto">
          <a:xfrm>
            <a:off x="5915025" y="38183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91" name="Oval 75"/>
          <p:cNvSpPr>
            <a:spLocks noChangeArrowheads="1"/>
          </p:cNvSpPr>
          <p:nvPr/>
        </p:nvSpPr>
        <p:spPr bwMode="auto">
          <a:xfrm>
            <a:off x="5305425" y="48851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92" name="Oval 76"/>
          <p:cNvSpPr>
            <a:spLocks noChangeArrowheads="1"/>
          </p:cNvSpPr>
          <p:nvPr/>
        </p:nvSpPr>
        <p:spPr bwMode="auto">
          <a:xfrm>
            <a:off x="4848225" y="52661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cxnSp>
        <p:nvCxnSpPr>
          <p:cNvPr id="93" name="AutoShape 77"/>
          <p:cNvCxnSpPr>
            <a:cxnSpLocks noChangeShapeType="1"/>
            <a:stCxn id="79" idx="0"/>
            <a:endCxn id="75" idx="4"/>
          </p:cNvCxnSpPr>
          <p:nvPr/>
        </p:nvCxnSpPr>
        <p:spPr bwMode="auto">
          <a:xfrm flipV="1">
            <a:off x="7820025" y="3523059"/>
            <a:ext cx="0" cy="112395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94" name="AutoShape 78"/>
          <p:cNvCxnSpPr>
            <a:cxnSpLocks noChangeShapeType="1"/>
            <a:stCxn id="75" idx="1"/>
            <a:endCxn id="81" idx="5"/>
          </p:cNvCxnSpPr>
          <p:nvPr/>
        </p:nvCxnSpPr>
        <p:spPr bwMode="auto">
          <a:xfrm flipH="1" flipV="1">
            <a:off x="7112000" y="3043634"/>
            <a:ext cx="654050" cy="3302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95" name="AutoShape 79"/>
          <p:cNvCxnSpPr>
            <a:cxnSpLocks noChangeShapeType="1"/>
            <a:stCxn id="82" idx="1"/>
            <a:endCxn id="75" idx="5"/>
          </p:cNvCxnSpPr>
          <p:nvPr/>
        </p:nvCxnSpPr>
        <p:spPr bwMode="auto">
          <a:xfrm flipH="1" flipV="1">
            <a:off x="7874000" y="3500834"/>
            <a:ext cx="425450" cy="5588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96" name="AutoShape 80"/>
          <p:cNvCxnSpPr>
            <a:cxnSpLocks noChangeShapeType="1"/>
            <a:stCxn id="112" idx="5"/>
            <a:endCxn id="79" idx="1"/>
          </p:cNvCxnSpPr>
          <p:nvPr/>
        </p:nvCxnSpPr>
        <p:spPr bwMode="auto">
          <a:xfrm>
            <a:off x="6807200" y="3653234"/>
            <a:ext cx="958850" cy="10160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97" name="AutoShape 81"/>
          <p:cNvCxnSpPr>
            <a:cxnSpLocks noChangeShapeType="1"/>
            <a:stCxn id="82" idx="2"/>
            <a:endCxn id="89" idx="6"/>
          </p:cNvCxnSpPr>
          <p:nvPr/>
        </p:nvCxnSpPr>
        <p:spPr bwMode="auto">
          <a:xfrm flipH="1">
            <a:off x="7067550" y="4123134"/>
            <a:ext cx="1200150" cy="2286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98" name="AutoShape 82"/>
          <p:cNvCxnSpPr>
            <a:cxnSpLocks noChangeShapeType="1"/>
            <a:stCxn id="80" idx="4"/>
            <a:endCxn id="84" idx="0"/>
          </p:cNvCxnSpPr>
          <p:nvPr/>
        </p:nvCxnSpPr>
        <p:spPr bwMode="auto">
          <a:xfrm>
            <a:off x="8429625" y="5732859"/>
            <a:ext cx="152400" cy="36195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99" name="AutoShape 83"/>
          <p:cNvCxnSpPr>
            <a:cxnSpLocks noChangeShapeType="1"/>
            <a:stCxn id="83" idx="2"/>
            <a:endCxn id="79" idx="6"/>
          </p:cNvCxnSpPr>
          <p:nvPr/>
        </p:nvCxnSpPr>
        <p:spPr bwMode="auto">
          <a:xfrm flipH="1" flipV="1">
            <a:off x="7905750" y="4732734"/>
            <a:ext cx="590550" cy="762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00" name="AutoShape 84"/>
          <p:cNvCxnSpPr>
            <a:cxnSpLocks noChangeShapeType="1"/>
            <a:stCxn id="80" idx="1"/>
            <a:endCxn id="79" idx="5"/>
          </p:cNvCxnSpPr>
          <p:nvPr/>
        </p:nvCxnSpPr>
        <p:spPr bwMode="auto">
          <a:xfrm flipH="1" flipV="1">
            <a:off x="7874000" y="4796234"/>
            <a:ext cx="501650" cy="7874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01" name="AutoShape 85"/>
          <p:cNvCxnSpPr>
            <a:cxnSpLocks noChangeShapeType="1"/>
            <a:stCxn id="87" idx="0"/>
            <a:endCxn id="88" idx="4"/>
          </p:cNvCxnSpPr>
          <p:nvPr/>
        </p:nvCxnSpPr>
        <p:spPr bwMode="auto">
          <a:xfrm flipV="1">
            <a:off x="5915025" y="4742259"/>
            <a:ext cx="381000" cy="66675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02" name="AutoShape 86"/>
          <p:cNvCxnSpPr>
            <a:cxnSpLocks noChangeShapeType="1"/>
            <a:stCxn id="91" idx="0"/>
            <a:endCxn id="90" idx="3"/>
          </p:cNvCxnSpPr>
          <p:nvPr/>
        </p:nvCxnSpPr>
        <p:spPr bwMode="auto">
          <a:xfrm flipV="1">
            <a:off x="5381625" y="3958034"/>
            <a:ext cx="555625" cy="917575"/>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03" name="AutoShape 87"/>
          <p:cNvCxnSpPr>
            <a:cxnSpLocks noChangeShapeType="1"/>
            <a:stCxn id="91" idx="3"/>
            <a:endCxn id="92" idx="7"/>
          </p:cNvCxnSpPr>
          <p:nvPr/>
        </p:nvCxnSpPr>
        <p:spPr bwMode="auto">
          <a:xfrm flipH="1">
            <a:off x="4978400" y="5024834"/>
            <a:ext cx="349250" cy="2540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04" name="AutoShape 88"/>
          <p:cNvCxnSpPr>
            <a:cxnSpLocks noChangeShapeType="1"/>
            <a:stCxn id="86" idx="0"/>
            <a:endCxn id="89" idx="3"/>
          </p:cNvCxnSpPr>
          <p:nvPr/>
        </p:nvCxnSpPr>
        <p:spPr bwMode="auto">
          <a:xfrm flipV="1">
            <a:off x="6753225" y="4415234"/>
            <a:ext cx="174625" cy="1146175"/>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05" name="AutoShape 89"/>
          <p:cNvCxnSpPr>
            <a:cxnSpLocks noChangeShapeType="1"/>
            <a:stCxn id="88" idx="1"/>
            <a:endCxn id="90" idx="4"/>
          </p:cNvCxnSpPr>
          <p:nvPr/>
        </p:nvCxnSpPr>
        <p:spPr bwMode="auto">
          <a:xfrm flipH="1" flipV="1">
            <a:off x="5991225" y="3980259"/>
            <a:ext cx="250825" cy="612775"/>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06" name="AutoShape 90"/>
          <p:cNvCxnSpPr>
            <a:cxnSpLocks noChangeShapeType="1"/>
            <a:stCxn id="86" idx="2"/>
            <a:endCxn id="87" idx="6"/>
          </p:cNvCxnSpPr>
          <p:nvPr/>
        </p:nvCxnSpPr>
        <p:spPr bwMode="auto">
          <a:xfrm flipH="1" flipV="1">
            <a:off x="6000750" y="5494734"/>
            <a:ext cx="666750" cy="1524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07" name="AutoShape 91"/>
          <p:cNvCxnSpPr>
            <a:cxnSpLocks noChangeShapeType="1"/>
            <a:stCxn id="85" idx="1"/>
            <a:endCxn id="86" idx="5"/>
          </p:cNvCxnSpPr>
          <p:nvPr/>
        </p:nvCxnSpPr>
        <p:spPr bwMode="auto">
          <a:xfrm flipH="1" flipV="1">
            <a:off x="6807200" y="5710634"/>
            <a:ext cx="501650" cy="3302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08" name="AutoShape 92"/>
          <p:cNvCxnSpPr>
            <a:cxnSpLocks noChangeShapeType="1"/>
            <a:stCxn id="88" idx="6"/>
            <a:endCxn id="89" idx="3"/>
          </p:cNvCxnSpPr>
          <p:nvPr/>
        </p:nvCxnSpPr>
        <p:spPr bwMode="auto">
          <a:xfrm flipV="1">
            <a:off x="6381750" y="4415234"/>
            <a:ext cx="546100" cy="2413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09" name="AutoShape 93"/>
          <p:cNvCxnSpPr>
            <a:cxnSpLocks noChangeShapeType="1"/>
            <a:stCxn id="88" idx="5"/>
            <a:endCxn id="79" idx="3"/>
          </p:cNvCxnSpPr>
          <p:nvPr/>
        </p:nvCxnSpPr>
        <p:spPr bwMode="auto">
          <a:xfrm>
            <a:off x="6350000" y="4720034"/>
            <a:ext cx="1416050" cy="762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0" name="AutoShape 94"/>
          <p:cNvCxnSpPr>
            <a:cxnSpLocks noChangeShapeType="1"/>
            <a:stCxn id="88" idx="7"/>
            <a:endCxn id="112" idx="3"/>
          </p:cNvCxnSpPr>
          <p:nvPr/>
        </p:nvCxnSpPr>
        <p:spPr bwMode="auto">
          <a:xfrm flipV="1">
            <a:off x="6350000" y="3653234"/>
            <a:ext cx="349250" cy="9398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1" name="AutoShape 95"/>
          <p:cNvCxnSpPr>
            <a:cxnSpLocks noChangeShapeType="1"/>
            <a:stCxn id="91" idx="7"/>
            <a:endCxn id="88" idx="2"/>
          </p:cNvCxnSpPr>
          <p:nvPr/>
        </p:nvCxnSpPr>
        <p:spPr bwMode="auto">
          <a:xfrm flipV="1">
            <a:off x="5435600" y="4656534"/>
            <a:ext cx="774700" cy="2413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112" name="Oval 96"/>
          <p:cNvSpPr>
            <a:spLocks noChangeArrowheads="1"/>
          </p:cNvSpPr>
          <p:nvPr/>
        </p:nvSpPr>
        <p:spPr bwMode="auto">
          <a:xfrm>
            <a:off x="6677025" y="35135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cxnSp>
        <p:nvCxnSpPr>
          <p:cNvPr id="113" name="AutoShape 97"/>
          <p:cNvCxnSpPr>
            <a:cxnSpLocks noChangeShapeType="1"/>
            <a:stCxn id="82" idx="5"/>
            <a:endCxn id="83" idx="0"/>
          </p:cNvCxnSpPr>
          <p:nvPr/>
        </p:nvCxnSpPr>
        <p:spPr bwMode="auto">
          <a:xfrm>
            <a:off x="8407400" y="4186634"/>
            <a:ext cx="174625" cy="536575"/>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4" name="AutoShape 98"/>
          <p:cNvCxnSpPr>
            <a:cxnSpLocks noChangeShapeType="1"/>
            <a:stCxn id="81" idx="5"/>
            <a:endCxn id="82" idx="1"/>
          </p:cNvCxnSpPr>
          <p:nvPr/>
        </p:nvCxnSpPr>
        <p:spPr bwMode="auto">
          <a:xfrm>
            <a:off x="7112000" y="3043634"/>
            <a:ext cx="1187450" cy="10160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115" name="Text Box 99"/>
          <p:cNvSpPr txBox="1">
            <a:spLocks noChangeArrowheads="1"/>
          </p:cNvSpPr>
          <p:nvPr/>
        </p:nvSpPr>
        <p:spPr bwMode="auto">
          <a:xfrm>
            <a:off x="7515225" y="47327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Times New Roman" charset="0"/>
              </a:rPr>
              <a:t>1</a:t>
            </a:r>
          </a:p>
        </p:txBody>
      </p:sp>
      <p:sp>
        <p:nvSpPr>
          <p:cNvPr id="116" name="Text Box 100"/>
          <p:cNvSpPr txBox="1">
            <a:spLocks noChangeArrowheads="1"/>
          </p:cNvSpPr>
          <p:nvPr/>
        </p:nvSpPr>
        <p:spPr bwMode="auto">
          <a:xfrm>
            <a:off x="7667625" y="29801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Times New Roman" charset="0"/>
              </a:rPr>
              <a:t>4</a:t>
            </a:r>
          </a:p>
        </p:txBody>
      </p:sp>
      <p:sp>
        <p:nvSpPr>
          <p:cNvPr id="117" name="Text Box 101"/>
          <p:cNvSpPr txBox="1">
            <a:spLocks noChangeArrowheads="1"/>
          </p:cNvSpPr>
          <p:nvPr/>
        </p:nvSpPr>
        <p:spPr bwMode="auto">
          <a:xfrm>
            <a:off x="6372225" y="30563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Times New Roman" charset="0"/>
              </a:rPr>
              <a:t>5</a:t>
            </a:r>
          </a:p>
        </p:txBody>
      </p:sp>
      <p:sp>
        <p:nvSpPr>
          <p:cNvPr id="118" name="Text Box 103"/>
          <p:cNvSpPr txBox="1">
            <a:spLocks noChangeArrowheads="1"/>
          </p:cNvSpPr>
          <p:nvPr/>
        </p:nvSpPr>
        <p:spPr bwMode="auto">
          <a:xfrm>
            <a:off x="5381625" y="34373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Times New Roman" charset="0"/>
              </a:rPr>
              <a:t>11</a:t>
            </a:r>
          </a:p>
        </p:txBody>
      </p:sp>
      <p:sp>
        <p:nvSpPr>
          <p:cNvPr id="119" name="Text Box 104"/>
          <p:cNvSpPr txBox="1">
            <a:spLocks noChangeArrowheads="1"/>
          </p:cNvSpPr>
          <p:nvPr/>
        </p:nvSpPr>
        <p:spPr bwMode="auto">
          <a:xfrm>
            <a:off x="6677025" y="38183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Times New Roman" charset="0"/>
              </a:rPr>
              <a:t>10</a:t>
            </a:r>
          </a:p>
        </p:txBody>
      </p:sp>
      <p:sp>
        <p:nvSpPr>
          <p:cNvPr id="120" name="Text Box 106"/>
          <p:cNvSpPr txBox="1">
            <a:spLocks noChangeArrowheads="1"/>
          </p:cNvSpPr>
          <p:nvPr/>
        </p:nvSpPr>
        <p:spPr bwMode="auto">
          <a:xfrm>
            <a:off x="4772025" y="44279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Times New Roman" charset="0"/>
              </a:rPr>
              <a:t>12</a:t>
            </a:r>
          </a:p>
        </p:txBody>
      </p:sp>
      <p:sp>
        <p:nvSpPr>
          <p:cNvPr id="121" name="Text Box 107"/>
          <p:cNvSpPr txBox="1">
            <a:spLocks noChangeArrowheads="1"/>
          </p:cNvSpPr>
          <p:nvPr/>
        </p:nvSpPr>
        <p:spPr bwMode="auto">
          <a:xfrm>
            <a:off x="6219825" y="46565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Times New Roman" charset="0"/>
              </a:rPr>
              <a:t>8</a:t>
            </a:r>
          </a:p>
        </p:txBody>
      </p:sp>
      <p:sp>
        <p:nvSpPr>
          <p:cNvPr id="122" name="Text Box 108"/>
          <p:cNvSpPr txBox="1">
            <a:spLocks noChangeArrowheads="1"/>
          </p:cNvSpPr>
          <p:nvPr/>
        </p:nvSpPr>
        <p:spPr bwMode="auto">
          <a:xfrm>
            <a:off x="4695825" y="53423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Times New Roman" charset="0"/>
              </a:rPr>
              <a:t>16</a:t>
            </a:r>
          </a:p>
        </p:txBody>
      </p:sp>
      <p:sp>
        <p:nvSpPr>
          <p:cNvPr id="123" name="Text Box 109"/>
          <p:cNvSpPr txBox="1">
            <a:spLocks noChangeArrowheads="1"/>
          </p:cNvSpPr>
          <p:nvPr/>
        </p:nvSpPr>
        <p:spPr bwMode="auto">
          <a:xfrm>
            <a:off x="6753225" y="58757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Times New Roman" charset="0"/>
              </a:rPr>
              <a:t>15</a:t>
            </a:r>
          </a:p>
        </p:txBody>
      </p:sp>
      <p:sp>
        <p:nvSpPr>
          <p:cNvPr id="124" name="Text Box 110"/>
          <p:cNvSpPr txBox="1">
            <a:spLocks noChangeArrowheads="1"/>
          </p:cNvSpPr>
          <p:nvPr/>
        </p:nvSpPr>
        <p:spPr bwMode="auto">
          <a:xfrm>
            <a:off x="7896225" y="53423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Times New Roman" charset="0"/>
              </a:rPr>
              <a:t>7</a:t>
            </a:r>
          </a:p>
        </p:txBody>
      </p:sp>
      <p:sp>
        <p:nvSpPr>
          <p:cNvPr id="125" name="Text Box 111"/>
          <p:cNvSpPr txBox="1">
            <a:spLocks noChangeArrowheads="1"/>
          </p:cNvSpPr>
          <p:nvPr/>
        </p:nvSpPr>
        <p:spPr bwMode="auto">
          <a:xfrm>
            <a:off x="8048625" y="58757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Times New Roman" charset="0"/>
              </a:rPr>
              <a:t>9</a:t>
            </a:r>
          </a:p>
        </p:txBody>
      </p:sp>
      <p:sp>
        <p:nvSpPr>
          <p:cNvPr id="126" name="Text Box 112"/>
          <p:cNvSpPr txBox="1">
            <a:spLocks noChangeArrowheads="1"/>
          </p:cNvSpPr>
          <p:nvPr/>
        </p:nvSpPr>
        <p:spPr bwMode="auto">
          <a:xfrm>
            <a:off x="6753225" y="53423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Times New Roman" charset="0"/>
              </a:rPr>
              <a:t>6</a:t>
            </a:r>
          </a:p>
        </p:txBody>
      </p:sp>
      <p:sp>
        <p:nvSpPr>
          <p:cNvPr id="127" name="Oval 113"/>
          <p:cNvSpPr>
            <a:spLocks noChangeArrowheads="1"/>
          </p:cNvSpPr>
          <p:nvPr/>
        </p:nvSpPr>
        <p:spPr bwMode="auto">
          <a:xfrm>
            <a:off x="5686425" y="6028134"/>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cxnSp>
        <p:nvCxnSpPr>
          <p:cNvPr id="128" name="AutoShape 114"/>
          <p:cNvCxnSpPr>
            <a:cxnSpLocks noChangeShapeType="1"/>
            <a:stCxn id="87" idx="3"/>
            <a:endCxn id="127" idx="0"/>
          </p:cNvCxnSpPr>
          <p:nvPr/>
        </p:nvCxnSpPr>
        <p:spPr bwMode="auto">
          <a:xfrm flipH="1">
            <a:off x="5762625" y="5558234"/>
            <a:ext cx="98425" cy="460375"/>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129" name="Text Box 115"/>
          <p:cNvSpPr txBox="1">
            <a:spLocks noChangeArrowheads="1"/>
          </p:cNvSpPr>
          <p:nvPr/>
        </p:nvSpPr>
        <p:spPr bwMode="auto">
          <a:xfrm>
            <a:off x="5153025" y="5875734"/>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Times New Roman" charset="0"/>
              </a:rPr>
              <a:t>17</a:t>
            </a:r>
          </a:p>
        </p:txBody>
      </p:sp>
      <p:sp>
        <p:nvSpPr>
          <p:cNvPr id="130" name="Oval 116"/>
          <p:cNvSpPr>
            <a:spLocks noChangeArrowheads="1"/>
          </p:cNvSpPr>
          <p:nvPr/>
        </p:nvSpPr>
        <p:spPr bwMode="auto">
          <a:xfrm>
            <a:off x="1724025" y="4504134"/>
            <a:ext cx="304800" cy="304800"/>
          </a:xfrm>
          <a:prstGeom prst="ellipse">
            <a:avLst/>
          </a:prstGeom>
          <a:noFill/>
          <a:ln w="1905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131" name="Oval 117"/>
          <p:cNvSpPr>
            <a:spLocks noChangeArrowheads="1"/>
          </p:cNvSpPr>
          <p:nvPr/>
        </p:nvSpPr>
        <p:spPr bwMode="auto">
          <a:xfrm>
            <a:off x="6143625" y="4504134"/>
            <a:ext cx="304800" cy="304800"/>
          </a:xfrm>
          <a:prstGeom prst="ellipse">
            <a:avLst/>
          </a:prstGeom>
          <a:noFill/>
          <a:ln w="1905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132" name="Oval 118"/>
          <p:cNvSpPr>
            <a:spLocks noChangeArrowheads="1"/>
          </p:cNvSpPr>
          <p:nvPr/>
        </p:nvSpPr>
        <p:spPr bwMode="auto">
          <a:xfrm>
            <a:off x="3248025" y="4580334"/>
            <a:ext cx="304800" cy="304800"/>
          </a:xfrm>
          <a:prstGeom prst="ellipse">
            <a:avLst/>
          </a:prstGeom>
          <a:noFill/>
          <a:ln w="1905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133" name="Oval 119"/>
          <p:cNvSpPr>
            <a:spLocks noChangeArrowheads="1"/>
          </p:cNvSpPr>
          <p:nvPr/>
        </p:nvSpPr>
        <p:spPr bwMode="auto">
          <a:xfrm>
            <a:off x="7667625" y="4580334"/>
            <a:ext cx="304800" cy="304800"/>
          </a:xfrm>
          <a:prstGeom prst="ellipse">
            <a:avLst/>
          </a:prstGeom>
          <a:noFill/>
          <a:ln w="1905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cxnSp>
        <p:nvCxnSpPr>
          <p:cNvPr id="134" name="AutoShape 120"/>
          <p:cNvCxnSpPr>
            <a:cxnSpLocks noChangeShapeType="1"/>
            <a:stCxn id="23" idx="0"/>
            <a:endCxn id="19" idx="4"/>
          </p:cNvCxnSpPr>
          <p:nvPr/>
        </p:nvCxnSpPr>
        <p:spPr bwMode="auto">
          <a:xfrm flipV="1">
            <a:off x="3400425" y="3523059"/>
            <a:ext cx="0" cy="112395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5539271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blinds(horizontal)">
                                      <p:cBhvr>
                                        <p:cTn id="7" dur="500"/>
                                        <p:tgtEl>
                                          <p:spTgt spid="13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2"/>
                                        </p:tgtEl>
                                        <p:attrNameLst>
                                          <p:attrName>style.visibility</p:attrName>
                                        </p:attrNameLst>
                                      </p:cBhvr>
                                      <p:to>
                                        <p:strVal val="visible"/>
                                      </p:to>
                                    </p:set>
                                    <p:animEffect transition="in" filter="blinds(horizontal)">
                                      <p:cBhvr>
                                        <p:cTn id="10" dur="500"/>
                                        <p:tgtEl>
                                          <p:spTgt spid="13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1"/>
                                        </p:tgtEl>
                                        <p:attrNameLst>
                                          <p:attrName>style.visibility</p:attrName>
                                        </p:attrNameLst>
                                      </p:cBhvr>
                                      <p:to>
                                        <p:strVal val="visible"/>
                                      </p:to>
                                    </p:set>
                                    <p:animEffect transition="in" filter="blinds(horizontal)">
                                      <p:cBhvr>
                                        <p:cTn id="13" dur="500"/>
                                        <p:tgtEl>
                                          <p:spTgt spid="13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3"/>
                                        </p:tgtEl>
                                        <p:attrNameLst>
                                          <p:attrName>style.visibility</p:attrName>
                                        </p:attrNameLst>
                                      </p:cBhvr>
                                      <p:to>
                                        <p:strVal val="visible"/>
                                      </p:to>
                                    </p:set>
                                    <p:animEffect transition="in" filter="blinds(horizontal)">
                                      <p:cBhvr>
                                        <p:cTn id="16" dur="500"/>
                                        <p:tgtEl>
                                          <p:spTgt spid="13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32"/>
                                        </p:tgtEl>
                                        <p:attrNameLst>
                                          <p:attrName>fillcolor</p:attrName>
                                        </p:attrNameLst>
                                      </p:cBhvr>
                                      <p:to>
                                        <a:srgbClr val="FF0000"/>
                                      </p:to>
                                    </p:animClr>
                                    <p:set>
                                      <p:cBhvr>
                                        <p:cTn id="21" dur="500" fill="hold"/>
                                        <p:tgtEl>
                                          <p:spTgt spid="32"/>
                                        </p:tgtEl>
                                        <p:attrNameLst>
                                          <p:attrName>fill.type</p:attrName>
                                        </p:attrNameLst>
                                      </p:cBhvr>
                                      <p:to>
                                        <p:strVal val="solid"/>
                                      </p:to>
                                    </p:set>
                                    <p:set>
                                      <p:cBhvr>
                                        <p:cTn id="22" dur="500" fill="hold"/>
                                        <p:tgtEl>
                                          <p:spTgt spid="32"/>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500" fill="hold"/>
                                        <p:tgtEl>
                                          <p:spTgt spid="23"/>
                                        </p:tgtEl>
                                        <p:attrNameLst>
                                          <p:attrName>fillcolor</p:attrName>
                                        </p:attrNameLst>
                                      </p:cBhvr>
                                      <p:to>
                                        <a:srgbClr val="FF0000"/>
                                      </p:to>
                                    </p:animClr>
                                    <p:set>
                                      <p:cBhvr>
                                        <p:cTn id="25" dur="500" fill="hold"/>
                                        <p:tgtEl>
                                          <p:spTgt spid="23"/>
                                        </p:tgtEl>
                                        <p:attrNameLst>
                                          <p:attrName>fill.type</p:attrName>
                                        </p:attrNameLst>
                                      </p:cBhvr>
                                      <p:to>
                                        <p:strVal val="solid"/>
                                      </p:to>
                                    </p:set>
                                    <p:set>
                                      <p:cBhvr>
                                        <p:cTn id="26" dur="500" fill="hold"/>
                                        <p:tgtEl>
                                          <p:spTgt spid="23"/>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500" fill="hold"/>
                                        <p:tgtEl>
                                          <p:spTgt spid="88"/>
                                        </p:tgtEl>
                                        <p:attrNameLst>
                                          <p:attrName>fillcolor</p:attrName>
                                        </p:attrNameLst>
                                      </p:cBhvr>
                                      <p:to>
                                        <a:srgbClr val="FF0000"/>
                                      </p:to>
                                    </p:animClr>
                                    <p:set>
                                      <p:cBhvr>
                                        <p:cTn id="29" dur="500" fill="hold"/>
                                        <p:tgtEl>
                                          <p:spTgt spid="88"/>
                                        </p:tgtEl>
                                        <p:attrNameLst>
                                          <p:attrName>fill.type</p:attrName>
                                        </p:attrNameLst>
                                      </p:cBhvr>
                                      <p:to>
                                        <p:strVal val="solid"/>
                                      </p:to>
                                    </p:set>
                                    <p:set>
                                      <p:cBhvr>
                                        <p:cTn id="30" dur="500" fill="hold"/>
                                        <p:tgtEl>
                                          <p:spTgt spid="88"/>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500" fill="hold"/>
                                        <p:tgtEl>
                                          <p:spTgt spid="79"/>
                                        </p:tgtEl>
                                        <p:attrNameLst>
                                          <p:attrName>fillcolor</p:attrName>
                                        </p:attrNameLst>
                                      </p:cBhvr>
                                      <p:to>
                                        <a:srgbClr val="FF0000"/>
                                      </p:to>
                                    </p:animClr>
                                    <p:set>
                                      <p:cBhvr>
                                        <p:cTn id="33" dur="500" fill="hold"/>
                                        <p:tgtEl>
                                          <p:spTgt spid="79"/>
                                        </p:tgtEl>
                                        <p:attrNameLst>
                                          <p:attrName>fill.type</p:attrName>
                                        </p:attrNameLst>
                                      </p:cBhvr>
                                      <p:to>
                                        <p:strVal val="solid"/>
                                      </p:to>
                                    </p:set>
                                    <p:set>
                                      <p:cBhvr>
                                        <p:cTn id="34" dur="500" fill="hold"/>
                                        <p:tgtEl>
                                          <p:spTgt spid="79"/>
                                        </p:tgtEl>
                                        <p:attrNameLst>
                                          <p:attrName>fill.on</p:attrName>
                                        </p:attrNameLst>
                                      </p:cBhvr>
                                      <p:to>
                                        <p:strVal val="true"/>
                                      </p:to>
                                    </p:set>
                                  </p:childTnLst>
                                </p:cTn>
                              </p:par>
                              <p:par>
                                <p:cTn id="35" presetID="7" presetClass="emph" presetSubtype="2" fill="hold" nodeType="withEffect">
                                  <p:stCondLst>
                                    <p:cond delay="0"/>
                                  </p:stCondLst>
                                  <p:childTnLst>
                                    <p:animClr clrSpc="rgb" dir="cw">
                                      <p:cBhvr>
                                        <p:cTn id="36" dur="500" fill="hold"/>
                                        <p:tgtEl>
                                          <p:spTgt spid="109"/>
                                        </p:tgtEl>
                                        <p:attrNameLst>
                                          <p:attrName>stroke.color</p:attrName>
                                        </p:attrNameLst>
                                      </p:cBhvr>
                                      <p:to>
                                        <a:srgbClr val="FF0000"/>
                                      </p:to>
                                    </p:animClr>
                                    <p:set>
                                      <p:cBhvr>
                                        <p:cTn id="37" dur="500" fill="hold"/>
                                        <p:tgtEl>
                                          <p:spTgt spid="109"/>
                                        </p:tgtEl>
                                        <p:attrNameLst>
                                          <p:attrName>stroke.on</p:attrName>
                                        </p:attrNameLst>
                                      </p:cBhvr>
                                      <p:to>
                                        <p:strVal val="true"/>
                                      </p:to>
                                    </p:set>
                                  </p:childTnLst>
                                </p:cTn>
                              </p:par>
                              <p:par>
                                <p:cTn id="38" presetID="7" presetClass="emph" presetSubtype="2" fill="hold" nodeType="withEffect">
                                  <p:stCondLst>
                                    <p:cond delay="0"/>
                                  </p:stCondLst>
                                  <p:childTnLst>
                                    <p:animClr clrSpc="rgb" dir="cw">
                                      <p:cBhvr>
                                        <p:cTn id="39" dur="500" fill="hold"/>
                                        <p:tgtEl>
                                          <p:spTgt spid="52"/>
                                        </p:tgtEl>
                                        <p:attrNameLst>
                                          <p:attrName>stroke.color</p:attrName>
                                        </p:attrNameLst>
                                      </p:cBhvr>
                                      <p:to>
                                        <a:srgbClr val="FF0000"/>
                                      </p:to>
                                    </p:animClr>
                                    <p:set>
                                      <p:cBhvr>
                                        <p:cTn id="40" dur="500" fill="hold"/>
                                        <p:tgtEl>
                                          <p:spTgt spid="52"/>
                                        </p:tgtEl>
                                        <p:attrNameLst>
                                          <p:attrName>stroke.on</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55"/>
                                        </p:tgtEl>
                                        <p:attrNameLst>
                                          <p:attrName>fillcolor</p:attrName>
                                        </p:attrNameLst>
                                      </p:cBhvr>
                                      <p:to>
                                        <a:srgbClr val="FF0000"/>
                                      </p:to>
                                    </p:animClr>
                                    <p:set>
                                      <p:cBhvr>
                                        <p:cTn id="45" dur="2000" fill="hold"/>
                                        <p:tgtEl>
                                          <p:spTgt spid="55"/>
                                        </p:tgtEl>
                                        <p:attrNameLst>
                                          <p:attrName>fill.type</p:attrName>
                                        </p:attrNameLst>
                                      </p:cBhvr>
                                      <p:to>
                                        <p:strVal val="solid"/>
                                      </p:to>
                                    </p:set>
                                    <p:set>
                                      <p:cBhvr>
                                        <p:cTn id="46" dur="2000" fill="hold"/>
                                        <p:tgtEl>
                                          <p:spTgt spid="55"/>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2000" fill="hold"/>
                                        <p:tgtEl>
                                          <p:spTgt spid="112"/>
                                        </p:tgtEl>
                                        <p:attrNameLst>
                                          <p:attrName>fillcolor</p:attrName>
                                        </p:attrNameLst>
                                      </p:cBhvr>
                                      <p:to>
                                        <a:srgbClr val="FF0000"/>
                                      </p:to>
                                    </p:animClr>
                                    <p:set>
                                      <p:cBhvr>
                                        <p:cTn id="49" dur="2000" fill="hold"/>
                                        <p:tgtEl>
                                          <p:spTgt spid="112"/>
                                        </p:tgtEl>
                                        <p:attrNameLst>
                                          <p:attrName>fill.type</p:attrName>
                                        </p:attrNameLst>
                                      </p:cBhvr>
                                      <p:to>
                                        <p:strVal val="solid"/>
                                      </p:to>
                                    </p:set>
                                    <p:set>
                                      <p:cBhvr>
                                        <p:cTn id="50" dur="2000" fill="hold"/>
                                        <p:tgtEl>
                                          <p:spTgt spid="112"/>
                                        </p:tgtEl>
                                        <p:attrNameLst>
                                          <p:attrName>fill.on</p:attrName>
                                        </p:attrNameLst>
                                      </p:cBhvr>
                                      <p:to>
                                        <p:strVal val="true"/>
                                      </p:to>
                                    </p:set>
                                  </p:childTnLst>
                                </p:cTn>
                              </p:par>
                              <p:par>
                                <p:cTn id="51" presetID="7" presetClass="emph" presetSubtype="2" fill="hold" nodeType="withEffect">
                                  <p:stCondLst>
                                    <p:cond delay="0"/>
                                  </p:stCondLst>
                                  <p:childTnLst>
                                    <p:animClr clrSpc="rgb" dir="cw">
                                      <p:cBhvr>
                                        <p:cTn id="52" dur="2000" fill="hold"/>
                                        <p:tgtEl>
                                          <p:spTgt spid="110"/>
                                        </p:tgtEl>
                                        <p:attrNameLst>
                                          <p:attrName>stroke.color</p:attrName>
                                        </p:attrNameLst>
                                      </p:cBhvr>
                                      <p:to>
                                        <a:srgbClr val="FF0000"/>
                                      </p:to>
                                    </p:animClr>
                                    <p:set>
                                      <p:cBhvr>
                                        <p:cTn id="53" dur="2000" fill="hold"/>
                                        <p:tgtEl>
                                          <p:spTgt spid="110"/>
                                        </p:tgtEl>
                                        <p:attrNameLst>
                                          <p:attrName>stroke.on</p:attrName>
                                        </p:attrNameLst>
                                      </p:cBhvr>
                                      <p:to>
                                        <p:strVal val="true"/>
                                      </p:to>
                                    </p:set>
                                  </p:childTnLst>
                                </p:cTn>
                              </p:par>
                              <p:par>
                                <p:cTn id="54" presetID="7" presetClass="emph" presetSubtype="2" fill="hold" nodeType="withEffect">
                                  <p:stCondLst>
                                    <p:cond delay="0"/>
                                  </p:stCondLst>
                                  <p:childTnLst>
                                    <p:animClr clrSpc="rgb" dir="cw">
                                      <p:cBhvr>
                                        <p:cTn id="55" dur="2000" fill="hold"/>
                                        <p:tgtEl>
                                          <p:spTgt spid="96"/>
                                        </p:tgtEl>
                                        <p:attrNameLst>
                                          <p:attrName>stroke.color</p:attrName>
                                        </p:attrNameLst>
                                      </p:cBhvr>
                                      <p:to>
                                        <a:srgbClr val="FF0000"/>
                                      </p:to>
                                    </p:animClr>
                                    <p:set>
                                      <p:cBhvr>
                                        <p:cTn id="56" dur="2000" fill="hold"/>
                                        <p:tgtEl>
                                          <p:spTgt spid="96"/>
                                        </p:tgtEl>
                                        <p:attrNameLst>
                                          <p:attrName>stroke.on</p:attrName>
                                        </p:attrNameLst>
                                      </p:cBhvr>
                                      <p:to>
                                        <p:strVal val="true"/>
                                      </p:to>
                                    </p:set>
                                  </p:childTnLst>
                                </p:cTn>
                              </p:par>
                              <p:par>
                                <p:cTn id="57" presetID="7" presetClass="emph" presetSubtype="2" fill="hold" nodeType="withEffect">
                                  <p:stCondLst>
                                    <p:cond delay="0"/>
                                  </p:stCondLst>
                                  <p:childTnLst>
                                    <p:animClr clrSpc="rgb" dir="cw">
                                      <p:cBhvr>
                                        <p:cTn id="58" dur="2000" fill="hold"/>
                                        <p:tgtEl>
                                          <p:spTgt spid="53"/>
                                        </p:tgtEl>
                                        <p:attrNameLst>
                                          <p:attrName>stroke.color</p:attrName>
                                        </p:attrNameLst>
                                      </p:cBhvr>
                                      <p:to>
                                        <a:srgbClr val="FF0000"/>
                                      </p:to>
                                    </p:animClr>
                                    <p:set>
                                      <p:cBhvr>
                                        <p:cTn id="59" dur="2000" fill="hold"/>
                                        <p:tgtEl>
                                          <p:spTgt spid="53"/>
                                        </p:tgtEl>
                                        <p:attrNameLst>
                                          <p:attrName>stroke.on</p:attrName>
                                        </p:attrNameLst>
                                      </p:cBhvr>
                                      <p:to>
                                        <p:strVal val="true"/>
                                      </p:to>
                                    </p:set>
                                  </p:childTnLst>
                                </p:cTn>
                              </p:par>
                              <p:par>
                                <p:cTn id="60" presetID="7" presetClass="emph" presetSubtype="2" fill="hold" nodeType="withEffect">
                                  <p:stCondLst>
                                    <p:cond delay="0"/>
                                  </p:stCondLst>
                                  <p:childTnLst>
                                    <p:animClr clrSpc="rgb" dir="cw">
                                      <p:cBhvr>
                                        <p:cTn id="61" dur="2000" fill="hold"/>
                                        <p:tgtEl>
                                          <p:spTgt spid="39"/>
                                        </p:tgtEl>
                                        <p:attrNameLst>
                                          <p:attrName>stroke.color</p:attrName>
                                        </p:attrNameLst>
                                      </p:cBhvr>
                                      <p:to>
                                        <a:srgbClr val="FF0000"/>
                                      </p:to>
                                    </p:animClr>
                                    <p:set>
                                      <p:cBhvr>
                                        <p:cTn id="62" dur="2000" fill="hold"/>
                                        <p:tgtEl>
                                          <p:spTgt spid="39"/>
                                        </p:tgtEl>
                                        <p:attrNameLst>
                                          <p:attrName>stroke.on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19"/>
                                        </p:tgtEl>
                                        <p:attrNameLst>
                                          <p:attrName>fillcolor</p:attrName>
                                        </p:attrNameLst>
                                      </p:cBhvr>
                                      <p:to>
                                        <a:srgbClr val="FF0000"/>
                                      </p:to>
                                    </p:animClr>
                                    <p:set>
                                      <p:cBhvr>
                                        <p:cTn id="67" dur="500" fill="hold"/>
                                        <p:tgtEl>
                                          <p:spTgt spid="19"/>
                                        </p:tgtEl>
                                        <p:attrNameLst>
                                          <p:attrName>fill.type</p:attrName>
                                        </p:attrNameLst>
                                      </p:cBhvr>
                                      <p:to>
                                        <p:strVal val="solid"/>
                                      </p:to>
                                    </p:set>
                                    <p:set>
                                      <p:cBhvr>
                                        <p:cTn id="68" dur="500" fill="hold"/>
                                        <p:tgtEl>
                                          <p:spTgt spid="19"/>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500" fill="hold"/>
                                        <p:tgtEl>
                                          <p:spTgt spid="75"/>
                                        </p:tgtEl>
                                        <p:attrNameLst>
                                          <p:attrName>fillcolor</p:attrName>
                                        </p:attrNameLst>
                                      </p:cBhvr>
                                      <p:to>
                                        <a:srgbClr val="FF0000"/>
                                      </p:to>
                                    </p:animClr>
                                    <p:set>
                                      <p:cBhvr>
                                        <p:cTn id="71" dur="500" fill="hold"/>
                                        <p:tgtEl>
                                          <p:spTgt spid="75"/>
                                        </p:tgtEl>
                                        <p:attrNameLst>
                                          <p:attrName>fill.type</p:attrName>
                                        </p:attrNameLst>
                                      </p:cBhvr>
                                      <p:to>
                                        <p:strVal val="solid"/>
                                      </p:to>
                                    </p:set>
                                    <p:set>
                                      <p:cBhvr>
                                        <p:cTn id="72" dur="500" fill="hold"/>
                                        <p:tgtEl>
                                          <p:spTgt spid="75"/>
                                        </p:tgtEl>
                                        <p:attrNameLst>
                                          <p:attrName>fill.on</p:attrName>
                                        </p:attrNameLst>
                                      </p:cBhvr>
                                      <p:to>
                                        <p:strVal val="true"/>
                                      </p:to>
                                    </p:set>
                                  </p:childTnLst>
                                </p:cTn>
                              </p:par>
                              <p:par>
                                <p:cTn id="73" presetID="7" presetClass="emph" presetSubtype="2" fill="hold" nodeType="withEffect">
                                  <p:stCondLst>
                                    <p:cond delay="0"/>
                                  </p:stCondLst>
                                  <p:childTnLst>
                                    <p:animClr clrSpc="rgb" dir="cw">
                                      <p:cBhvr>
                                        <p:cTn id="74" dur="500" fill="hold"/>
                                        <p:tgtEl>
                                          <p:spTgt spid="134"/>
                                        </p:tgtEl>
                                        <p:attrNameLst>
                                          <p:attrName>stroke.color</p:attrName>
                                        </p:attrNameLst>
                                      </p:cBhvr>
                                      <p:to>
                                        <a:srgbClr val="FF0000"/>
                                      </p:to>
                                    </p:animClr>
                                    <p:set>
                                      <p:cBhvr>
                                        <p:cTn id="75" dur="500" fill="hold"/>
                                        <p:tgtEl>
                                          <p:spTgt spid="134"/>
                                        </p:tgtEl>
                                        <p:attrNameLst>
                                          <p:attrName>stroke.on</p:attrName>
                                        </p:attrNameLst>
                                      </p:cBhvr>
                                      <p:to>
                                        <p:strVal val="true"/>
                                      </p:to>
                                    </p:set>
                                  </p:childTnLst>
                                </p:cTn>
                              </p:par>
                              <p:par>
                                <p:cTn id="76" presetID="7" presetClass="emph" presetSubtype="2" fill="hold" nodeType="withEffect">
                                  <p:stCondLst>
                                    <p:cond delay="0"/>
                                  </p:stCondLst>
                                  <p:childTnLst>
                                    <p:animClr clrSpc="rgb" dir="cw">
                                      <p:cBhvr>
                                        <p:cTn id="77" dur="500" fill="hold"/>
                                        <p:tgtEl>
                                          <p:spTgt spid="20"/>
                                        </p:tgtEl>
                                        <p:attrNameLst>
                                          <p:attrName>stroke.color</p:attrName>
                                        </p:attrNameLst>
                                      </p:cBhvr>
                                      <p:to>
                                        <a:srgbClr val="FF0000"/>
                                      </p:to>
                                    </p:animClr>
                                    <p:set>
                                      <p:cBhvr>
                                        <p:cTn id="78" dur="500" fill="hold"/>
                                        <p:tgtEl>
                                          <p:spTgt spid="20"/>
                                        </p:tgtEl>
                                        <p:attrNameLst>
                                          <p:attrName>stroke.on</p:attrName>
                                        </p:attrNameLst>
                                      </p:cBhvr>
                                      <p:to>
                                        <p:strVal val="true"/>
                                      </p:to>
                                    </p:set>
                                  </p:childTnLst>
                                </p:cTn>
                              </p:par>
                              <p:par>
                                <p:cTn id="79" presetID="7" presetClass="emph" presetSubtype="2" fill="hold" nodeType="withEffect">
                                  <p:stCondLst>
                                    <p:cond delay="0"/>
                                  </p:stCondLst>
                                  <p:childTnLst>
                                    <p:animClr clrSpc="rgb" dir="cw">
                                      <p:cBhvr>
                                        <p:cTn id="80" dur="500" fill="hold"/>
                                        <p:tgtEl>
                                          <p:spTgt spid="76"/>
                                        </p:tgtEl>
                                        <p:attrNameLst>
                                          <p:attrName>stroke.color</p:attrName>
                                        </p:attrNameLst>
                                      </p:cBhvr>
                                      <p:to>
                                        <a:srgbClr val="FF0000"/>
                                      </p:to>
                                    </p:animClr>
                                    <p:set>
                                      <p:cBhvr>
                                        <p:cTn id="81" dur="500" fill="hold"/>
                                        <p:tgtEl>
                                          <p:spTgt spid="76"/>
                                        </p:tgtEl>
                                        <p:attrNameLst>
                                          <p:attrName>stroke.on</p:attrName>
                                        </p:attrNameLst>
                                      </p:cBhvr>
                                      <p:to>
                                        <p:strVal val="true"/>
                                      </p:to>
                                    </p:set>
                                  </p:childTnLst>
                                </p:cTn>
                              </p:par>
                              <p:par>
                                <p:cTn id="82" presetID="7" presetClass="emph" presetSubtype="2" fill="hold" nodeType="withEffect">
                                  <p:stCondLst>
                                    <p:cond delay="0"/>
                                  </p:stCondLst>
                                  <p:childTnLst>
                                    <p:animClr clrSpc="rgb" dir="cw">
                                      <p:cBhvr>
                                        <p:cTn id="83" dur="500" fill="hold"/>
                                        <p:tgtEl>
                                          <p:spTgt spid="93"/>
                                        </p:tgtEl>
                                        <p:attrNameLst>
                                          <p:attrName>stroke.color</p:attrName>
                                        </p:attrNameLst>
                                      </p:cBhvr>
                                      <p:to>
                                        <a:srgbClr val="FF0000"/>
                                      </p:to>
                                    </p:animClr>
                                    <p:set>
                                      <p:cBhvr>
                                        <p:cTn id="84" dur="500" fill="hold"/>
                                        <p:tgtEl>
                                          <p:spTgt spid="93"/>
                                        </p:tgtEl>
                                        <p:attrNameLst>
                                          <p:attrName>stroke.on</p:attrName>
                                        </p:attrNameLst>
                                      </p:cBhvr>
                                      <p:to>
                                        <p:strVal val="true"/>
                                      </p:to>
                                    </p:set>
                                  </p:childTnLst>
                                </p:cTn>
                              </p:par>
                            </p:childTnLst>
                          </p:cTn>
                        </p:par>
                      </p:childTnLst>
                    </p:cTn>
                  </p:par>
                  <p:par>
                    <p:cTn id="85" fill="hold">
                      <p:stCondLst>
                        <p:cond delay="indefinite"/>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35"/>
                                        </p:tgtEl>
                                        <p:attrNameLst>
                                          <p:attrName>fillcolor</p:attrName>
                                        </p:attrNameLst>
                                      </p:cBhvr>
                                      <p:to>
                                        <a:srgbClr val="FF0000"/>
                                      </p:to>
                                    </p:animClr>
                                    <p:set>
                                      <p:cBhvr>
                                        <p:cTn id="89" dur="500" fill="hold"/>
                                        <p:tgtEl>
                                          <p:spTgt spid="35"/>
                                        </p:tgtEl>
                                        <p:attrNameLst>
                                          <p:attrName>fill.type</p:attrName>
                                        </p:attrNameLst>
                                      </p:cBhvr>
                                      <p:to>
                                        <p:strVal val="solid"/>
                                      </p:to>
                                    </p:set>
                                    <p:set>
                                      <p:cBhvr>
                                        <p:cTn id="90" dur="500" fill="hold"/>
                                        <p:tgtEl>
                                          <p:spTgt spid="35"/>
                                        </p:tgtEl>
                                        <p:attrNameLst>
                                          <p:attrName>fill.on</p:attrName>
                                        </p:attrNameLst>
                                      </p:cBhvr>
                                      <p:to>
                                        <p:strVal val="true"/>
                                      </p:to>
                                    </p:set>
                                  </p:childTnLst>
                                </p:cTn>
                              </p:par>
                              <p:par>
                                <p:cTn id="91" presetID="1" presetClass="emph" presetSubtype="2" fill="hold" nodeType="withEffect">
                                  <p:stCondLst>
                                    <p:cond delay="0"/>
                                  </p:stCondLst>
                                  <p:childTnLst>
                                    <p:animClr clrSpc="rgb" dir="cw">
                                      <p:cBhvr>
                                        <p:cTn id="92" dur="500" fill="hold"/>
                                        <p:tgtEl>
                                          <p:spTgt spid="91"/>
                                        </p:tgtEl>
                                        <p:attrNameLst>
                                          <p:attrName>fillcolor</p:attrName>
                                        </p:attrNameLst>
                                      </p:cBhvr>
                                      <p:to>
                                        <a:srgbClr val="FF0000"/>
                                      </p:to>
                                    </p:animClr>
                                    <p:set>
                                      <p:cBhvr>
                                        <p:cTn id="93" dur="500" fill="hold"/>
                                        <p:tgtEl>
                                          <p:spTgt spid="91"/>
                                        </p:tgtEl>
                                        <p:attrNameLst>
                                          <p:attrName>fill.type</p:attrName>
                                        </p:attrNameLst>
                                      </p:cBhvr>
                                      <p:to>
                                        <p:strVal val="solid"/>
                                      </p:to>
                                    </p:set>
                                    <p:set>
                                      <p:cBhvr>
                                        <p:cTn id="94" dur="500" fill="hold"/>
                                        <p:tgtEl>
                                          <p:spTgt spid="91"/>
                                        </p:tgtEl>
                                        <p:attrNameLst>
                                          <p:attrName>fill.on</p:attrName>
                                        </p:attrNameLst>
                                      </p:cBhvr>
                                      <p:to>
                                        <p:strVal val="true"/>
                                      </p:to>
                                    </p:set>
                                  </p:childTnLst>
                                </p:cTn>
                              </p:par>
                              <p:par>
                                <p:cTn id="95" presetID="7" presetClass="emph" presetSubtype="2" fill="hold" nodeType="withEffect">
                                  <p:stCondLst>
                                    <p:cond delay="0"/>
                                  </p:stCondLst>
                                  <p:childTnLst>
                                    <p:animClr clrSpc="rgb" dir="cw">
                                      <p:cBhvr>
                                        <p:cTn id="96" dur="500" fill="hold"/>
                                        <p:tgtEl>
                                          <p:spTgt spid="54"/>
                                        </p:tgtEl>
                                        <p:attrNameLst>
                                          <p:attrName>stroke.color</p:attrName>
                                        </p:attrNameLst>
                                      </p:cBhvr>
                                      <p:to>
                                        <a:srgbClr val="FF0000"/>
                                      </p:to>
                                    </p:animClr>
                                    <p:set>
                                      <p:cBhvr>
                                        <p:cTn id="97" dur="500" fill="hold"/>
                                        <p:tgtEl>
                                          <p:spTgt spid="54"/>
                                        </p:tgtEl>
                                        <p:attrNameLst>
                                          <p:attrName>stroke.on</p:attrName>
                                        </p:attrNameLst>
                                      </p:cBhvr>
                                      <p:to>
                                        <p:strVal val="true"/>
                                      </p:to>
                                    </p:set>
                                  </p:childTnLst>
                                </p:cTn>
                              </p:par>
                              <p:par>
                                <p:cTn id="98" presetID="7" presetClass="emph" presetSubtype="2" fill="hold" nodeType="withEffect">
                                  <p:stCondLst>
                                    <p:cond delay="0"/>
                                  </p:stCondLst>
                                  <p:childTnLst>
                                    <p:animClr clrSpc="rgb" dir="cw">
                                      <p:cBhvr>
                                        <p:cTn id="99" dur="500" fill="hold"/>
                                        <p:tgtEl>
                                          <p:spTgt spid="111"/>
                                        </p:tgtEl>
                                        <p:attrNameLst>
                                          <p:attrName>stroke.color</p:attrName>
                                        </p:attrNameLst>
                                      </p:cBhvr>
                                      <p:to>
                                        <a:srgbClr val="FF0000"/>
                                      </p:to>
                                    </p:animClr>
                                    <p:set>
                                      <p:cBhvr>
                                        <p:cTn id="100" dur="500" fill="hold"/>
                                        <p:tgtEl>
                                          <p:spTgt spid="111"/>
                                        </p:tgtEl>
                                        <p:attrNameLst>
                                          <p:attrName>stroke.on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mph" presetSubtype="2" fill="hold" nodeType="clickEffect">
                                  <p:stCondLst>
                                    <p:cond delay="0"/>
                                  </p:stCondLst>
                                  <p:childTnLst>
                                    <p:animClr clrSpc="rgb" dir="cw">
                                      <p:cBhvr>
                                        <p:cTn id="104" dur="500" fill="hold"/>
                                        <p:tgtEl>
                                          <p:spTgt spid="36"/>
                                        </p:tgtEl>
                                        <p:attrNameLst>
                                          <p:attrName>fillcolor</p:attrName>
                                        </p:attrNameLst>
                                      </p:cBhvr>
                                      <p:to>
                                        <a:srgbClr val="FF0000"/>
                                      </p:to>
                                    </p:animClr>
                                    <p:set>
                                      <p:cBhvr>
                                        <p:cTn id="105" dur="500" fill="hold"/>
                                        <p:tgtEl>
                                          <p:spTgt spid="36"/>
                                        </p:tgtEl>
                                        <p:attrNameLst>
                                          <p:attrName>fill.type</p:attrName>
                                        </p:attrNameLst>
                                      </p:cBhvr>
                                      <p:to>
                                        <p:strVal val="solid"/>
                                      </p:to>
                                    </p:set>
                                    <p:set>
                                      <p:cBhvr>
                                        <p:cTn id="106" dur="500" fill="hold"/>
                                        <p:tgtEl>
                                          <p:spTgt spid="36"/>
                                        </p:tgtEl>
                                        <p:attrNameLst>
                                          <p:attrName>fill.on</p:attrName>
                                        </p:attrNameLst>
                                      </p:cBhvr>
                                      <p:to>
                                        <p:strVal val="true"/>
                                      </p:to>
                                    </p:set>
                                  </p:childTnLst>
                                </p:cTn>
                              </p:par>
                              <p:par>
                                <p:cTn id="107" presetID="1" presetClass="emph" presetSubtype="2" fill="hold" nodeType="withEffect">
                                  <p:stCondLst>
                                    <p:cond delay="0"/>
                                  </p:stCondLst>
                                  <p:childTnLst>
                                    <p:animClr clrSpc="rgb" dir="cw">
                                      <p:cBhvr>
                                        <p:cTn id="108" dur="500" fill="hold"/>
                                        <p:tgtEl>
                                          <p:spTgt spid="92"/>
                                        </p:tgtEl>
                                        <p:attrNameLst>
                                          <p:attrName>fillcolor</p:attrName>
                                        </p:attrNameLst>
                                      </p:cBhvr>
                                      <p:to>
                                        <a:srgbClr val="FF0000"/>
                                      </p:to>
                                    </p:animClr>
                                    <p:set>
                                      <p:cBhvr>
                                        <p:cTn id="109" dur="500" fill="hold"/>
                                        <p:tgtEl>
                                          <p:spTgt spid="92"/>
                                        </p:tgtEl>
                                        <p:attrNameLst>
                                          <p:attrName>fill.type</p:attrName>
                                        </p:attrNameLst>
                                      </p:cBhvr>
                                      <p:to>
                                        <p:strVal val="solid"/>
                                      </p:to>
                                    </p:set>
                                    <p:set>
                                      <p:cBhvr>
                                        <p:cTn id="110" dur="500" fill="hold"/>
                                        <p:tgtEl>
                                          <p:spTgt spid="92"/>
                                        </p:tgtEl>
                                        <p:attrNameLst>
                                          <p:attrName>fill.on</p:attrName>
                                        </p:attrNameLst>
                                      </p:cBhvr>
                                      <p:to>
                                        <p:strVal val="true"/>
                                      </p:to>
                                    </p:set>
                                  </p:childTnLst>
                                </p:cTn>
                              </p:par>
                              <p:par>
                                <p:cTn id="111" presetID="7" presetClass="emph" presetSubtype="2" fill="hold" nodeType="withEffect">
                                  <p:stCondLst>
                                    <p:cond delay="0"/>
                                  </p:stCondLst>
                                  <p:childTnLst>
                                    <p:animClr clrSpc="rgb" dir="cw">
                                      <p:cBhvr>
                                        <p:cTn id="112" dur="500" fill="hold"/>
                                        <p:tgtEl>
                                          <p:spTgt spid="46"/>
                                        </p:tgtEl>
                                        <p:attrNameLst>
                                          <p:attrName>stroke.color</p:attrName>
                                        </p:attrNameLst>
                                      </p:cBhvr>
                                      <p:to>
                                        <a:srgbClr val="FF0000"/>
                                      </p:to>
                                    </p:animClr>
                                    <p:set>
                                      <p:cBhvr>
                                        <p:cTn id="113" dur="500" fill="hold"/>
                                        <p:tgtEl>
                                          <p:spTgt spid="46"/>
                                        </p:tgtEl>
                                        <p:attrNameLst>
                                          <p:attrName>stroke.on</p:attrName>
                                        </p:attrNameLst>
                                      </p:cBhvr>
                                      <p:to>
                                        <p:strVal val="true"/>
                                      </p:to>
                                    </p:set>
                                  </p:childTnLst>
                                </p:cTn>
                              </p:par>
                              <p:par>
                                <p:cTn id="114" presetID="7" presetClass="emph" presetSubtype="2" fill="hold" nodeType="withEffect">
                                  <p:stCondLst>
                                    <p:cond delay="0"/>
                                  </p:stCondLst>
                                  <p:childTnLst>
                                    <p:animClr clrSpc="rgb" dir="cw">
                                      <p:cBhvr>
                                        <p:cTn id="115" dur="500" fill="hold"/>
                                        <p:tgtEl>
                                          <p:spTgt spid="103"/>
                                        </p:tgtEl>
                                        <p:attrNameLst>
                                          <p:attrName>stroke.color</p:attrName>
                                        </p:attrNameLst>
                                      </p:cBhvr>
                                      <p:to>
                                        <a:srgbClr val="FF0000"/>
                                      </p:to>
                                    </p:animClr>
                                    <p:set>
                                      <p:cBhvr>
                                        <p:cTn id="116" dur="500" fill="hold"/>
                                        <p:tgtEl>
                                          <p:spTgt spid="103"/>
                                        </p:tgtEl>
                                        <p:attrNameLst>
                                          <p:attrName>stroke.on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7" presetClass="emph" presetSubtype="2" fill="hold" nodeType="clickEffect">
                                  <p:stCondLst>
                                    <p:cond delay="0"/>
                                  </p:stCondLst>
                                  <p:childTnLst>
                                    <p:animClr clrSpc="rgb" dir="cw">
                                      <p:cBhvr>
                                        <p:cTn id="120" dur="500" fill="hold"/>
                                        <p:tgtEl>
                                          <p:spTgt spid="51"/>
                                        </p:tgtEl>
                                        <p:attrNameLst>
                                          <p:attrName>stroke.color</p:attrName>
                                        </p:attrNameLst>
                                      </p:cBhvr>
                                      <p:to>
                                        <a:srgbClr val="FF0000"/>
                                      </p:to>
                                    </p:animClr>
                                    <p:set>
                                      <p:cBhvr>
                                        <p:cTn id="121" dur="500" fill="hold"/>
                                        <p:tgtEl>
                                          <p:spTgt spid="51"/>
                                        </p:tgtEl>
                                        <p:attrNameLst>
                                          <p:attrName>stroke.on</p:attrName>
                                        </p:attrNameLst>
                                      </p:cBhvr>
                                      <p:to>
                                        <p:strVal val="true"/>
                                      </p:to>
                                    </p:set>
                                  </p:childTnLst>
                                </p:cTn>
                              </p:par>
                              <p:par>
                                <p:cTn id="122" presetID="7" presetClass="emph" presetSubtype="2" fill="hold" nodeType="withEffect">
                                  <p:stCondLst>
                                    <p:cond delay="0"/>
                                  </p:stCondLst>
                                  <p:childTnLst>
                                    <p:animClr clrSpc="rgb" dir="cw">
                                      <p:cBhvr>
                                        <p:cTn id="123" dur="500" fill="hold"/>
                                        <p:tgtEl>
                                          <p:spTgt spid="108"/>
                                        </p:tgtEl>
                                        <p:attrNameLst>
                                          <p:attrName>stroke.color</p:attrName>
                                        </p:attrNameLst>
                                      </p:cBhvr>
                                      <p:to>
                                        <a:srgbClr val="FF0000"/>
                                      </p:to>
                                    </p:animClr>
                                    <p:set>
                                      <p:cBhvr>
                                        <p:cTn id="124" dur="500" fill="hold"/>
                                        <p:tgtEl>
                                          <p:spTgt spid="108"/>
                                        </p:tgtEl>
                                        <p:attrNameLst>
                                          <p:attrName>stroke.on</p:attrName>
                                        </p:attrNameLst>
                                      </p:cBhvr>
                                      <p:to>
                                        <p:strVal val="true"/>
                                      </p:to>
                                    </p:set>
                                  </p:childTnLst>
                                </p:cTn>
                              </p:par>
                              <p:par>
                                <p:cTn id="125" presetID="1" presetClass="emph" presetSubtype="2" fill="hold" nodeType="withEffect">
                                  <p:stCondLst>
                                    <p:cond delay="0"/>
                                  </p:stCondLst>
                                  <p:childTnLst>
                                    <p:animClr clrSpc="rgb" dir="cw">
                                      <p:cBhvr>
                                        <p:cTn id="126" dur="500" fill="hold"/>
                                        <p:tgtEl>
                                          <p:spTgt spid="89"/>
                                        </p:tgtEl>
                                        <p:attrNameLst>
                                          <p:attrName>fillcolor</p:attrName>
                                        </p:attrNameLst>
                                      </p:cBhvr>
                                      <p:to>
                                        <a:srgbClr val="FF0000"/>
                                      </p:to>
                                    </p:animClr>
                                    <p:set>
                                      <p:cBhvr>
                                        <p:cTn id="127" dur="500" fill="hold"/>
                                        <p:tgtEl>
                                          <p:spTgt spid="89"/>
                                        </p:tgtEl>
                                        <p:attrNameLst>
                                          <p:attrName>fill.type</p:attrName>
                                        </p:attrNameLst>
                                      </p:cBhvr>
                                      <p:to>
                                        <p:strVal val="solid"/>
                                      </p:to>
                                    </p:set>
                                    <p:set>
                                      <p:cBhvr>
                                        <p:cTn id="128" dur="500" fill="hold"/>
                                        <p:tgtEl>
                                          <p:spTgt spid="89"/>
                                        </p:tgtEl>
                                        <p:attrNameLst>
                                          <p:attrName>fill.on</p:attrName>
                                        </p:attrNameLst>
                                      </p:cBhvr>
                                      <p:to>
                                        <p:strVal val="true"/>
                                      </p:to>
                                    </p:set>
                                  </p:childTnLst>
                                </p:cTn>
                              </p:par>
                              <p:par>
                                <p:cTn id="129" presetID="1" presetClass="emph" presetSubtype="2" fill="hold" nodeType="withEffect">
                                  <p:stCondLst>
                                    <p:cond delay="0"/>
                                  </p:stCondLst>
                                  <p:childTnLst>
                                    <p:animClr clrSpc="rgb" dir="cw">
                                      <p:cBhvr>
                                        <p:cTn id="130" dur="500" fill="hold"/>
                                        <p:tgtEl>
                                          <p:spTgt spid="33"/>
                                        </p:tgtEl>
                                        <p:attrNameLst>
                                          <p:attrName>fillcolor</p:attrName>
                                        </p:attrNameLst>
                                      </p:cBhvr>
                                      <p:to>
                                        <a:srgbClr val="FF0000"/>
                                      </p:to>
                                    </p:animClr>
                                    <p:set>
                                      <p:cBhvr>
                                        <p:cTn id="131" dur="500" fill="hold"/>
                                        <p:tgtEl>
                                          <p:spTgt spid="33"/>
                                        </p:tgtEl>
                                        <p:attrNameLst>
                                          <p:attrName>fill.type</p:attrName>
                                        </p:attrNameLst>
                                      </p:cBhvr>
                                      <p:to>
                                        <p:strVal val="solid"/>
                                      </p:to>
                                    </p:set>
                                    <p:set>
                                      <p:cBhvr>
                                        <p:cTn id="132" dur="500" fill="hold"/>
                                        <p:tgtEl>
                                          <p:spTgt spid="33"/>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1" presetClass="emph" presetSubtype="2" fill="hold" nodeType="clickEffect">
                                  <p:stCondLst>
                                    <p:cond delay="0"/>
                                  </p:stCondLst>
                                  <p:childTnLst>
                                    <p:animClr clrSpc="rgb" dir="cw">
                                      <p:cBhvr>
                                        <p:cTn id="136" dur="500" fill="hold"/>
                                        <p:tgtEl>
                                          <p:spTgt spid="31"/>
                                        </p:tgtEl>
                                        <p:attrNameLst>
                                          <p:attrName>fillcolor</p:attrName>
                                        </p:attrNameLst>
                                      </p:cBhvr>
                                      <p:to>
                                        <a:srgbClr val="0000FF"/>
                                      </p:to>
                                    </p:animClr>
                                    <p:set>
                                      <p:cBhvr>
                                        <p:cTn id="137" dur="500" fill="hold"/>
                                        <p:tgtEl>
                                          <p:spTgt spid="31"/>
                                        </p:tgtEl>
                                        <p:attrNameLst>
                                          <p:attrName>fill.type</p:attrName>
                                        </p:attrNameLst>
                                      </p:cBhvr>
                                      <p:to>
                                        <p:strVal val="solid"/>
                                      </p:to>
                                    </p:set>
                                    <p:set>
                                      <p:cBhvr>
                                        <p:cTn id="138" dur="500" fill="hold"/>
                                        <p:tgtEl>
                                          <p:spTgt spid="31"/>
                                        </p:tgtEl>
                                        <p:attrNameLst>
                                          <p:attrName>fill.on</p:attrName>
                                        </p:attrNameLst>
                                      </p:cBhvr>
                                      <p:to>
                                        <p:strVal val="true"/>
                                      </p:to>
                                    </p:set>
                                  </p:childTnLst>
                                </p:cTn>
                              </p:par>
                              <p:par>
                                <p:cTn id="139" presetID="1" presetClass="emph" presetSubtype="2" fill="hold" nodeType="withEffect">
                                  <p:stCondLst>
                                    <p:cond delay="0"/>
                                  </p:stCondLst>
                                  <p:childTnLst>
                                    <p:animClr clrSpc="rgb" dir="cw">
                                      <p:cBhvr>
                                        <p:cTn id="140" dur="500" fill="hold"/>
                                        <p:tgtEl>
                                          <p:spTgt spid="90"/>
                                        </p:tgtEl>
                                        <p:attrNameLst>
                                          <p:attrName>fillcolor</p:attrName>
                                        </p:attrNameLst>
                                      </p:cBhvr>
                                      <p:to>
                                        <a:srgbClr val="0000FF"/>
                                      </p:to>
                                    </p:animClr>
                                    <p:set>
                                      <p:cBhvr>
                                        <p:cTn id="141" dur="500" fill="hold"/>
                                        <p:tgtEl>
                                          <p:spTgt spid="90"/>
                                        </p:tgtEl>
                                        <p:attrNameLst>
                                          <p:attrName>fill.type</p:attrName>
                                        </p:attrNameLst>
                                      </p:cBhvr>
                                      <p:to>
                                        <p:strVal val="solid"/>
                                      </p:to>
                                    </p:set>
                                    <p:set>
                                      <p:cBhvr>
                                        <p:cTn id="142" dur="500" fill="hold"/>
                                        <p:tgtEl>
                                          <p:spTgt spid="90"/>
                                        </p:tgtEl>
                                        <p:attrNameLst>
                                          <p:attrName>fill.on</p:attrName>
                                        </p:attrNameLst>
                                      </p:cBhvr>
                                      <p:to>
                                        <p:strVal val="true"/>
                                      </p:to>
                                    </p:set>
                                  </p:childTnLst>
                                </p:cTn>
                              </p:par>
                              <p:par>
                                <p:cTn id="143" presetID="7" presetClass="emph" presetSubtype="2" fill="hold" nodeType="withEffect">
                                  <p:stCondLst>
                                    <p:cond delay="0"/>
                                  </p:stCondLst>
                                  <p:childTnLst>
                                    <p:animClr clrSpc="rgb" dir="cw">
                                      <p:cBhvr>
                                        <p:cTn id="144" dur="500" fill="hold"/>
                                        <p:tgtEl>
                                          <p:spTgt spid="105"/>
                                        </p:tgtEl>
                                        <p:attrNameLst>
                                          <p:attrName>stroke.color</p:attrName>
                                        </p:attrNameLst>
                                      </p:cBhvr>
                                      <p:to>
                                        <a:srgbClr val="FF0000"/>
                                      </p:to>
                                    </p:animClr>
                                    <p:set>
                                      <p:cBhvr>
                                        <p:cTn id="145" dur="500" fill="hold"/>
                                        <p:tgtEl>
                                          <p:spTgt spid="105"/>
                                        </p:tgtEl>
                                        <p:attrNameLst>
                                          <p:attrName>stroke.on</p:attrName>
                                        </p:attrNameLst>
                                      </p:cBhvr>
                                      <p:to>
                                        <p:strVal val="true"/>
                                      </p:to>
                                    </p:set>
                                  </p:childTnLst>
                                </p:cTn>
                              </p:par>
                              <p:par>
                                <p:cTn id="146" presetID="7" presetClass="emph" presetSubtype="2" fill="hold" nodeType="withEffect">
                                  <p:stCondLst>
                                    <p:cond delay="0"/>
                                  </p:stCondLst>
                                  <p:childTnLst>
                                    <p:animClr clrSpc="rgb" dir="cw">
                                      <p:cBhvr>
                                        <p:cTn id="147" dur="500" fill="hold"/>
                                        <p:tgtEl>
                                          <p:spTgt spid="44"/>
                                        </p:tgtEl>
                                        <p:attrNameLst>
                                          <p:attrName>stroke.color</p:attrName>
                                        </p:attrNameLst>
                                      </p:cBhvr>
                                      <p:to>
                                        <a:srgbClr val="FF0000"/>
                                      </p:to>
                                    </p:animClr>
                                    <p:set>
                                      <p:cBhvr>
                                        <p:cTn id="148" dur="500" fill="hold"/>
                                        <p:tgtEl>
                                          <p:spTgt spid="44"/>
                                        </p:tgtEl>
                                        <p:attrNameLst>
                                          <p:attrName>stroke.on</p:attrName>
                                        </p:attrNameLst>
                                      </p:cBhvr>
                                      <p:to>
                                        <p:strVal val="true"/>
                                      </p:to>
                                    </p:set>
                                  </p:childTnLst>
                                </p:cTn>
                              </p:par>
                            </p:childTnLst>
                          </p:cTn>
                        </p:par>
                      </p:childTnLst>
                    </p:cTn>
                  </p:par>
                  <p:par>
                    <p:cTn id="149" fill="hold">
                      <p:stCondLst>
                        <p:cond delay="indefinite"/>
                      </p:stCondLst>
                      <p:childTnLst>
                        <p:par>
                          <p:cTn id="150" fill="hold">
                            <p:stCondLst>
                              <p:cond delay="0"/>
                            </p:stCondLst>
                            <p:childTnLst>
                              <p:par>
                                <p:cTn id="151" presetID="1" presetClass="emph" presetSubtype="2" fill="hold" nodeType="clickEffect">
                                  <p:stCondLst>
                                    <p:cond delay="0"/>
                                  </p:stCondLst>
                                  <p:childTnLst>
                                    <p:animClr clrSpc="rgb" dir="cw">
                                      <p:cBhvr>
                                        <p:cTn id="152" dur="500" fill="hold"/>
                                        <p:tgtEl>
                                          <p:spTgt spid="27"/>
                                        </p:tgtEl>
                                        <p:attrNameLst>
                                          <p:attrName>fillcolor</p:attrName>
                                        </p:attrNameLst>
                                      </p:cBhvr>
                                      <p:to>
                                        <a:srgbClr val="FF9900"/>
                                      </p:to>
                                    </p:animClr>
                                    <p:set>
                                      <p:cBhvr>
                                        <p:cTn id="153" dur="500" fill="hold"/>
                                        <p:tgtEl>
                                          <p:spTgt spid="27"/>
                                        </p:tgtEl>
                                        <p:attrNameLst>
                                          <p:attrName>fill.type</p:attrName>
                                        </p:attrNameLst>
                                      </p:cBhvr>
                                      <p:to>
                                        <p:strVal val="solid"/>
                                      </p:to>
                                    </p:set>
                                    <p:set>
                                      <p:cBhvr>
                                        <p:cTn id="154" dur="500" fill="hold"/>
                                        <p:tgtEl>
                                          <p:spTgt spid="27"/>
                                        </p:tgtEl>
                                        <p:attrNameLst>
                                          <p:attrName>fill.on</p:attrName>
                                        </p:attrNameLst>
                                      </p:cBhvr>
                                      <p:to>
                                        <p:strVal val="true"/>
                                      </p:to>
                                    </p:set>
                                  </p:childTnLst>
                                </p:cTn>
                              </p:par>
                              <p:par>
                                <p:cTn id="155" presetID="1" presetClass="emph" presetSubtype="2" fill="hold" nodeType="withEffect">
                                  <p:stCondLst>
                                    <p:cond delay="0"/>
                                  </p:stCondLst>
                                  <p:childTnLst>
                                    <p:animClr clrSpc="rgb" dir="cw">
                                      <p:cBhvr>
                                        <p:cTn id="156" dur="500" fill="hold"/>
                                        <p:tgtEl>
                                          <p:spTgt spid="80"/>
                                        </p:tgtEl>
                                        <p:attrNameLst>
                                          <p:attrName>fillcolor</p:attrName>
                                        </p:attrNameLst>
                                      </p:cBhvr>
                                      <p:to>
                                        <a:srgbClr val="FF9900"/>
                                      </p:to>
                                    </p:animClr>
                                    <p:set>
                                      <p:cBhvr>
                                        <p:cTn id="157" dur="500" fill="hold"/>
                                        <p:tgtEl>
                                          <p:spTgt spid="80"/>
                                        </p:tgtEl>
                                        <p:attrNameLst>
                                          <p:attrName>fill.type</p:attrName>
                                        </p:attrNameLst>
                                      </p:cBhvr>
                                      <p:to>
                                        <p:strVal val="solid"/>
                                      </p:to>
                                    </p:set>
                                    <p:set>
                                      <p:cBhvr>
                                        <p:cTn id="158" dur="500" fill="hold"/>
                                        <p:tgtEl>
                                          <p:spTgt spid="80"/>
                                        </p:tgtEl>
                                        <p:attrNameLst>
                                          <p:attrName>fill.on</p:attrName>
                                        </p:attrNameLst>
                                      </p:cBhvr>
                                      <p:to>
                                        <p:strVal val="true"/>
                                      </p:to>
                                    </p:set>
                                  </p:childTnLst>
                                </p:cTn>
                              </p:par>
                              <p:par>
                                <p:cTn id="159" presetID="7" presetClass="emph" presetSubtype="2" fill="hold" nodeType="withEffect">
                                  <p:stCondLst>
                                    <p:cond delay="0"/>
                                  </p:stCondLst>
                                  <p:childTnLst>
                                    <p:animClr clrSpc="rgb" dir="cw">
                                      <p:cBhvr>
                                        <p:cTn id="160" dur="500" fill="hold"/>
                                        <p:tgtEl>
                                          <p:spTgt spid="42"/>
                                        </p:tgtEl>
                                        <p:attrNameLst>
                                          <p:attrName>stroke.color</p:attrName>
                                        </p:attrNameLst>
                                      </p:cBhvr>
                                      <p:to>
                                        <a:srgbClr val="FF0000"/>
                                      </p:to>
                                    </p:animClr>
                                    <p:set>
                                      <p:cBhvr>
                                        <p:cTn id="161" dur="500" fill="hold"/>
                                        <p:tgtEl>
                                          <p:spTgt spid="42"/>
                                        </p:tgtEl>
                                        <p:attrNameLst>
                                          <p:attrName>stroke.on</p:attrName>
                                        </p:attrNameLst>
                                      </p:cBhvr>
                                      <p:to>
                                        <p:strVal val="true"/>
                                      </p:to>
                                    </p:set>
                                  </p:childTnLst>
                                </p:cTn>
                              </p:par>
                              <p:par>
                                <p:cTn id="162" presetID="7" presetClass="emph" presetSubtype="2" fill="hold" nodeType="withEffect">
                                  <p:stCondLst>
                                    <p:cond delay="0"/>
                                  </p:stCondLst>
                                  <p:childTnLst>
                                    <p:animClr clrSpc="rgb" dir="cw">
                                      <p:cBhvr>
                                        <p:cTn id="163" dur="500" fill="hold"/>
                                        <p:tgtEl>
                                          <p:spTgt spid="100"/>
                                        </p:tgtEl>
                                        <p:attrNameLst>
                                          <p:attrName>stroke.color</p:attrName>
                                        </p:attrNameLst>
                                      </p:cBhvr>
                                      <p:to>
                                        <a:srgbClr val="FF0000"/>
                                      </p:to>
                                    </p:animClr>
                                    <p:set>
                                      <p:cBhvr>
                                        <p:cTn id="164" dur="500" fill="hold"/>
                                        <p:tgtEl>
                                          <p:spTgt spid="100"/>
                                        </p:tgtEl>
                                        <p:attrNameLst>
                                          <p:attrName>stroke.on</p:attrName>
                                        </p:attrNameLst>
                                      </p:cBhvr>
                                      <p:to>
                                        <p:strVal val="true"/>
                                      </p:to>
                                    </p:set>
                                  </p:childTnLst>
                                </p:cTn>
                              </p:par>
                            </p:childTnLst>
                          </p:cTn>
                        </p:par>
                      </p:childTnLst>
                    </p:cTn>
                  </p:par>
                  <p:par>
                    <p:cTn id="165" fill="hold">
                      <p:stCondLst>
                        <p:cond delay="indefinite"/>
                      </p:stCondLst>
                      <p:childTnLst>
                        <p:par>
                          <p:cTn id="166" fill="hold">
                            <p:stCondLst>
                              <p:cond delay="0"/>
                            </p:stCondLst>
                            <p:childTnLst>
                              <p:par>
                                <p:cTn id="167" presetID="1" presetClass="emph" presetSubtype="2" fill="hold" nodeType="clickEffect">
                                  <p:stCondLst>
                                    <p:cond delay="0"/>
                                  </p:stCondLst>
                                  <p:childTnLst>
                                    <p:animClr clrSpc="rgb" dir="cw">
                                      <p:cBhvr>
                                        <p:cTn id="168" dur="500" fill="hold"/>
                                        <p:tgtEl>
                                          <p:spTgt spid="30"/>
                                        </p:tgtEl>
                                        <p:attrNameLst>
                                          <p:attrName>fillcolor</p:attrName>
                                        </p:attrNameLst>
                                      </p:cBhvr>
                                      <p:to>
                                        <a:srgbClr val="FF0000"/>
                                      </p:to>
                                    </p:animClr>
                                    <p:set>
                                      <p:cBhvr>
                                        <p:cTn id="169" dur="500" fill="hold"/>
                                        <p:tgtEl>
                                          <p:spTgt spid="30"/>
                                        </p:tgtEl>
                                        <p:attrNameLst>
                                          <p:attrName>fill.type</p:attrName>
                                        </p:attrNameLst>
                                      </p:cBhvr>
                                      <p:to>
                                        <p:strVal val="solid"/>
                                      </p:to>
                                    </p:set>
                                    <p:set>
                                      <p:cBhvr>
                                        <p:cTn id="170" dur="500" fill="hold"/>
                                        <p:tgtEl>
                                          <p:spTgt spid="30"/>
                                        </p:tgtEl>
                                        <p:attrNameLst>
                                          <p:attrName>fill.on</p:attrName>
                                        </p:attrNameLst>
                                      </p:cBhvr>
                                      <p:to>
                                        <p:strVal val="true"/>
                                      </p:to>
                                    </p:set>
                                  </p:childTnLst>
                                </p:cTn>
                              </p:par>
                              <p:par>
                                <p:cTn id="171" presetID="1" presetClass="emph" presetSubtype="2" fill="hold" nodeType="withEffect">
                                  <p:stCondLst>
                                    <p:cond delay="0"/>
                                  </p:stCondLst>
                                  <p:childTnLst>
                                    <p:animClr clrSpc="rgb" dir="cw">
                                      <p:cBhvr>
                                        <p:cTn id="172" dur="500" fill="hold"/>
                                        <p:tgtEl>
                                          <p:spTgt spid="86"/>
                                        </p:tgtEl>
                                        <p:attrNameLst>
                                          <p:attrName>fillcolor</p:attrName>
                                        </p:attrNameLst>
                                      </p:cBhvr>
                                      <p:to>
                                        <a:srgbClr val="FF0000"/>
                                      </p:to>
                                    </p:animClr>
                                    <p:set>
                                      <p:cBhvr>
                                        <p:cTn id="173" dur="500" fill="hold"/>
                                        <p:tgtEl>
                                          <p:spTgt spid="86"/>
                                        </p:tgtEl>
                                        <p:attrNameLst>
                                          <p:attrName>fill.type</p:attrName>
                                        </p:attrNameLst>
                                      </p:cBhvr>
                                      <p:to>
                                        <p:strVal val="solid"/>
                                      </p:to>
                                    </p:set>
                                    <p:set>
                                      <p:cBhvr>
                                        <p:cTn id="174" dur="500" fill="hold"/>
                                        <p:tgtEl>
                                          <p:spTgt spid="86"/>
                                        </p:tgtEl>
                                        <p:attrNameLst>
                                          <p:attrName>fill.on</p:attrName>
                                        </p:attrNameLst>
                                      </p:cBhvr>
                                      <p:to>
                                        <p:strVal val="true"/>
                                      </p:to>
                                    </p:set>
                                  </p:childTnLst>
                                </p:cTn>
                              </p:par>
                              <p:par>
                                <p:cTn id="175" presetID="7" presetClass="emph" presetSubtype="2" fill="hold" nodeType="withEffect">
                                  <p:stCondLst>
                                    <p:cond delay="0"/>
                                  </p:stCondLst>
                                  <p:childTnLst>
                                    <p:animClr clrSpc="rgb" dir="cw">
                                      <p:cBhvr>
                                        <p:cTn id="176" dur="500" fill="hold"/>
                                        <p:tgtEl>
                                          <p:spTgt spid="104"/>
                                        </p:tgtEl>
                                        <p:attrNameLst>
                                          <p:attrName>stroke.color</p:attrName>
                                        </p:attrNameLst>
                                      </p:cBhvr>
                                      <p:to>
                                        <a:srgbClr val="FF0000"/>
                                      </p:to>
                                    </p:animClr>
                                    <p:set>
                                      <p:cBhvr>
                                        <p:cTn id="177" dur="500" fill="hold"/>
                                        <p:tgtEl>
                                          <p:spTgt spid="104"/>
                                        </p:tgtEl>
                                        <p:attrNameLst>
                                          <p:attrName>stroke.on</p:attrName>
                                        </p:attrNameLst>
                                      </p:cBhvr>
                                      <p:to>
                                        <p:strVal val="true"/>
                                      </p:to>
                                    </p:set>
                                  </p:childTnLst>
                                </p:cTn>
                              </p:par>
                              <p:par>
                                <p:cTn id="178" presetID="7" presetClass="emph" presetSubtype="2" fill="hold" nodeType="withEffect">
                                  <p:stCondLst>
                                    <p:cond delay="0"/>
                                  </p:stCondLst>
                                  <p:childTnLst>
                                    <p:animClr clrSpc="rgb" dir="cw">
                                      <p:cBhvr>
                                        <p:cTn id="179" dur="500" fill="hold"/>
                                        <p:tgtEl>
                                          <p:spTgt spid="47"/>
                                        </p:tgtEl>
                                        <p:attrNameLst>
                                          <p:attrName>stroke.color</p:attrName>
                                        </p:attrNameLst>
                                      </p:cBhvr>
                                      <p:to>
                                        <a:srgbClr val="FF0000"/>
                                      </p:to>
                                    </p:animClr>
                                    <p:set>
                                      <p:cBhvr>
                                        <p:cTn id="180" dur="500" fill="hold"/>
                                        <p:tgtEl>
                                          <p:spTgt spid="47"/>
                                        </p:tgtEl>
                                        <p:attrNameLst>
                                          <p:attrName>stroke.on</p:attrName>
                                        </p:attrNameLst>
                                      </p:cBhvr>
                                      <p:to>
                                        <p:strVal val="true"/>
                                      </p:to>
                                    </p:set>
                                  </p:childTnLst>
                                </p:cTn>
                              </p:par>
                            </p:childTnLst>
                          </p:cTn>
                        </p:par>
                      </p:childTnLst>
                    </p:cTn>
                  </p:par>
                  <p:par>
                    <p:cTn id="181" fill="hold">
                      <p:stCondLst>
                        <p:cond delay="indefinite"/>
                      </p:stCondLst>
                      <p:childTnLst>
                        <p:par>
                          <p:cTn id="182" fill="hold">
                            <p:stCondLst>
                              <p:cond delay="0"/>
                            </p:stCondLst>
                            <p:childTnLst>
                              <p:par>
                                <p:cTn id="183" presetID="1" presetClass="emph" presetSubtype="2" fill="hold" nodeType="clickEffect">
                                  <p:stCondLst>
                                    <p:cond delay="0"/>
                                  </p:stCondLst>
                                  <p:childTnLst>
                                    <p:animClr clrSpc="rgb" dir="cw">
                                      <p:cBhvr>
                                        <p:cTn id="184" dur="500" fill="hold"/>
                                        <p:tgtEl>
                                          <p:spTgt spid="29"/>
                                        </p:tgtEl>
                                        <p:attrNameLst>
                                          <p:attrName>fillcolor</p:attrName>
                                        </p:attrNameLst>
                                      </p:cBhvr>
                                      <p:to>
                                        <a:srgbClr val="FF0000"/>
                                      </p:to>
                                    </p:animClr>
                                    <p:set>
                                      <p:cBhvr>
                                        <p:cTn id="185" dur="500" fill="hold"/>
                                        <p:tgtEl>
                                          <p:spTgt spid="29"/>
                                        </p:tgtEl>
                                        <p:attrNameLst>
                                          <p:attrName>fill.type</p:attrName>
                                        </p:attrNameLst>
                                      </p:cBhvr>
                                      <p:to>
                                        <p:strVal val="solid"/>
                                      </p:to>
                                    </p:set>
                                    <p:set>
                                      <p:cBhvr>
                                        <p:cTn id="186" dur="500" fill="hold"/>
                                        <p:tgtEl>
                                          <p:spTgt spid="29"/>
                                        </p:tgtEl>
                                        <p:attrNameLst>
                                          <p:attrName>fill.on</p:attrName>
                                        </p:attrNameLst>
                                      </p:cBhvr>
                                      <p:to>
                                        <p:strVal val="true"/>
                                      </p:to>
                                    </p:set>
                                  </p:childTnLst>
                                </p:cTn>
                              </p:par>
                              <p:par>
                                <p:cTn id="187" presetID="1" presetClass="emph" presetSubtype="2" fill="hold" nodeType="withEffect">
                                  <p:stCondLst>
                                    <p:cond delay="0"/>
                                  </p:stCondLst>
                                  <p:childTnLst>
                                    <p:animClr clrSpc="rgb" dir="cw">
                                      <p:cBhvr>
                                        <p:cTn id="188" dur="500" fill="hold"/>
                                        <p:tgtEl>
                                          <p:spTgt spid="85"/>
                                        </p:tgtEl>
                                        <p:attrNameLst>
                                          <p:attrName>fillcolor</p:attrName>
                                        </p:attrNameLst>
                                      </p:cBhvr>
                                      <p:to>
                                        <a:srgbClr val="FF0000"/>
                                      </p:to>
                                    </p:animClr>
                                    <p:set>
                                      <p:cBhvr>
                                        <p:cTn id="189" dur="500" fill="hold"/>
                                        <p:tgtEl>
                                          <p:spTgt spid="85"/>
                                        </p:tgtEl>
                                        <p:attrNameLst>
                                          <p:attrName>fill.type</p:attrName>
                                        </p:attrNameLst>
                                      </p:cBhvr>
                                      <p:to>
                                        <p:strVal val="solid"/>
                                      </p:to>
                                    </p:set>
                                    <p:set>
                                      <p:cBhvr>
                                        <p:cTn id="190" dur="500" fill="hold"/>
                                        <p:tgtEl>
                                          <p:spTgt spid="85"/>
                                        </p:tgtEl>
                                        <p:attrNameLst>
                                          <p:attrName>fill.on</p:attrName>
                                        </p:attrNameLst>
                                      </p:cBhvr>
                                      <p:to>
                                        <p:strVal val="true"/>
                                      </p:to>
                                    </p:set>
                                  </p:childTnLst>
                                </p:cTn>
                              </p:par>
                              <p:par>
                                <p:cTn id="191" presetID="7" presetClass="emph" presetSubtype="2" fill="hold" nodeType="withEffect">
                                  <p:stCondLst>
                                    <p:cond delay="0"/>
                                  </p:stCondLst>
                                  <p:childTnLst>
                                    <p:animClr clrSpc="rgb" dir="cw">
                                      <p:cBhvr>
                                        <p:cTn id="192" dur="500" fill="hold"/>
                                        <p:tgtEl>
                                          <p:spTgt spid="50"/>
                                        </p:tgtEl>
                                        <p:attrNameLst>
                                          <p:attrName>stroke.color</p:attrName>
                                        </p:attrNameLst>
                                      </p:cBhvr>
                                      <p:to>
                                        <a:srgbClr val="FF0000"/>
                                      </p:to>
                                    </p:animClr>
                                    <p:set>
                                      <p:cBhvr>
                                        <p:cTn id="193" dur="500" fill="hold"/>
                                        <p:tgtEl>
                                          <p:spTgt spid="50"/>
                                        </p:tgtEl>
                                        <p:attrNameLst>
                                          <p:attrName>stroke.on</p:attrName>
                                        </p:attrNameLst>
                                      </p:cBhvr>
                                      <p:to>
                                        <p:strVal val="true"/>
                                      </p:to>
                                    </p:set>
                                  </p:childTnLst>
                                </p:cTn>
                              </p:par>
                              <p:par>
                                <p:cTn id="194" presetID="7" presetClass="emph" presetSubtype="2" fill="hold" nodeType="withEffect">
                                  <p:stCondLst>
                                    <p:cond delay="0"/>
                                  </p:stCondLst>
                                  <p:childTnLst>
                                    <p:animClr clrSpc="rgb" dir="cw">
                                      <p:cBhvr>
                                        <p:cTn id="195" dur="500" fill="hold"/>
                                        <p:tgtEl>
                                          <p:spTgt spid="107"/>
                                        </p:tgtEl>
                                        <p:attrNameLst>
                                          <p:attrName>stroke.color</p:attrName>
                                        </p:attrNameLst>
                                      </p:cBhvr>
                                      <p:to>
                                        <a:srgbClr val="FF0000"/>
                                      </p:to>
                                    </p:animClr>
                                    <p:set>
                                      <p:cBhvr>
                                        <p:cTn id="196" dur="500" fill="hold"/>
                                        <p:tgtEl>
                                          <p:spTgt spid="107"/>
                                        </p:tgtEl>
                                        <p:attrNameLst>
                                          <p:attrName>stroke.on</p:attrName>
                                        </p:attrNameLst>
                                      </p:cBhvr>
                                      <p:to>
                                        <p:strVal val="true"/>
                                      </p:to>
                                    </p:set>
                                  </p:childTnLst>
                                </p:cTn>
                              </p:par>
                            </p:childTnLst>
                          </p:cTn>
                        </p:par>
                      </p:childTnLst>
                    </p:cTn>
                  </p:par>
                  <p:par>
                    <p:cTn id="197" fill="hold">
                      <p:stCondLst>
                        <p:cond delay="indefinite"/>
                      </p:stCondLst>
                      <p:childTnLst>
                        <p:par>
                          <p:cTn id="198" fill="hold">
                            <p:stCondLst>
                              <p:cond delay="0"/>
                            </p:stCondLst>
                            <p:childTnLst>
                              <p:par>
                                <p:cTn id="199" presetID="1" presetClass="emph" presetSubtype="2" fill="hold" nodeType="clickEffect">
                                  <p:stCondLst>
                                    <p:cond delay="0"/>
                                  </p:stCondLst>
                                  <p:childTnLst>
                                    <p:animClr clrSpc="rgb" dir="cw">
                                      <p:cBhvr>
                                        <p:cTn id="200" dur="2000" fill="hold"/>
                                        <p:tgtEl>
                                          <p:spTgt spid="34"/>
                                        </p:tgtEl>
                                        <p:attrNameLst>
                                          <p:attrName>fillcolor</p:attrName>
                                        </p:attrNameLst>
                                      </p:cBhvr>
                                      <p:to>
                                        <a:srgbClr val="33CC33"/>
                                      </p:to>
                                    </p:animClr>
                                    <p:set>
                                      <p:cBhvr>
                                        <p:cTn id="201" dur="2000" fill="hold"/>
                                        <p:tgtEl>
                                          <p:spTgt spid="34"/>
                                        </p:tgtEl>
                                        <p:attrNameLst>
                                          <p:attrName>fill.type</p:attrName>
                                        </p:attrNameLst>
                                      </p:cBhvr>
                                      <p:to>
                                        <p:strVal val="solid"/>
                                      </p:to>
                                    </p:set>
                                    <p:set>
                                      <p:cBhvr>
                                        <p:cTn id="202" dur="2000" fill="hold"/>
                                        <p:tgtEl>
                                          <p:spTgt spid="34"/>
                                        </p:tgtEl>
                                        <p:attrNameLst>
                                          <p:attrName>fill.on</p:attrName>
                                        </p:attrNameLst>
                                      </p:cBhvr>
                                      <p:to>
                                        <p:strVal val="true"/>
                                      </p:to>
                                    </p:set>
                                  </p:childTnLst>
                                </p:cTn>
                              </p:par>
                              <p:par>
                                <p:cTn id="203" presetID="1" presetClass="emph" presetSubtype="2" fill="hold" nodeType="withEffect">
                                  <p:stCondLst>
                                    <p:cond delay="0"/>
                                  </p:stCondLst>
                                  <p:childTnLst>
                                    <p:animClr clrSpc="rgb" dir="cw">
                                      <p:cBhvr>
                                        <p:cTn id="204" dur="2000" fill="hold"/>
                                        <p:tgtEl>
                                          <p:spTgt spid="87"/>
                                        </p:tgtEl>
                                        <p:attrNameLst>
                                          <p:attrName>fillcolor</p:attrName>
                                        </p:attrNameLst>
                                      </p:cBhvr>
                                      <p:to>
                                        <a:srgbClr val="33CC33"/>
                                      </p:to>
                                    </p:animClr>
                                    <p:set>
                                      <p:cBhvr>
                                        <p:cTn id="205" dur="2000" fill="hold"/>
                                        <p:tgtEl>
                                          <p:spTgt spid="87"/>
                                        </p:tgtEl>
                                        <p:attrNameLst>
                                          <p:attrName>fill.type</p:attrName>
                                        </p:attrNameLst>
                                      </p:cBhvr>
                                      <p:to>
                                        <p:strVal val="solid"/>
                                      </p:to>
                                    </p:set>
                                    <p:set>
                                      <p:cBhvr>
                                        <p:cTn id="206" dur="2000" fill="hold"/>
                                        <p:tgtEl>
                                          <p:spTgt spid="87"/>
                                        </p:tgtEl>
                                        <p:attrNameLst>
                                          <p:attrName>fill.on</p:attrName>
                                        </p:attrNameLst>
                                      </p:cBhvr>
                                      <p:to>
                                        <p:strVal val="true"/>
                                      </p:to>
                                    </p:set>
                                  </p:childTnLst>
                                </p:cTn>
                              </p:par>
                              <p:par>
                                <p:cTn id="207" presetID="7" presetClass="emph" presetSubtype="2" fill="hold" nodeType="withEffect">
                                  <p:stCondLst>
                                    <p:cond delay="0"/>
                                  </p:stCondLst>
                                  <p:childTnLst>
                                    <p:animClr clrSpc="rgb" dir="cw">
                                      <p:cBhvr>
                                        <p:cTn id="208" dur="500" fill="hold"/>
                                        <p:tgtEl>
                                          <p:spTgt spid="101"/>
                                        </p:tgtEl>
                                        <p:attrNameLst>
                                          <p:attrName>stroke.color</p:attrName>
                                        </p:attrNameLst>
                                      </p:cBhvr>
                                      <p:to>
                                        <a:srgbClr val="FF0000"/>
                                      </p:to>
                                    </p:animClr>
                                    <p:set>
                                      <p:cBhvr>
                                        <p:cTn id="209" dur="500" fill="hold"/>
                                        <p:tgtEl>
                                          <p:spTgt spid="101"/>
                                        </p:tgtEl>
                                        <p:attrNameLst>
                                          <p:attrName>stroke.on</p:attrName>
                                        </p:attrNameLst>
                                      </p:cBhvr>
                                      <p:to>
                                        <p:strVal val="true"/>
                                      </p:to>
                                    </p:set>
                                  </p:childTnLst>
                                </p:cTn>
                              </p:par>
                              <p:par>
                                <p:cTn id="210" presetID="7" presetClass="emph" presetSubtype="2" fill="hold" nodeType="withEffect">
                                  <p:stCondLst>
                                    <p:cond delay="0"/>
                                  </p:stCondLst>
                                  <p:childTnLst>
                                    <p:animClr clrSpc="rgb" dir="cw">
                                      <p:cBhvr>
                                        <p:cTn id="211" dur="500" fill="hold"/>
                                        <p:tgtEl>
                                          <p:spTgt spid="48"/>
                                        </p:tgtEl>
                                        <p:attrNameLst>
                                          <p:attrName>stroke.color</p:attrName>
                                        </p:attrNameLst>
                                      </p:cBhvr>
                                      <p:to>
                                        <a:srgbClr val="FF0000"/>
                                      </p:to>
                                    </p:animClr>
                                    <p:set>
                                      <p:cBhvr>
                                        <p:cTn id="212" dur="500" fill="hold"/>
                                        <p:tgtEl>
                                          <p:spTgt spid="48"/>
                                        </p:tgtEl>
                                        <p:attrNameLst>
                                          <p:attrName>stroke.on</p:attrName>
                                        </p:attrNameLst>
                                      </p:cBhvr>
                                      <p:to>
                                        <p:strVal val="true"/>
                                      </p:to>
                                    </p:set>
                                  </p:childTnLst>
                                </p:cTn>
                              </p:par>
                            </p:childTnLst>
                          </p:cTn>
                        </p:par>
                      </p:childTnLst>
                    </p:cTn>
                  </p:par>
                  <p:par>
                    <p:cTn id="213" fill="hold">
                      <p:stCondLst>
                        <p:cond delay="indefinite"/>
                      </p:stCondLst>
                      <p:childTnLst>
                        <p:par>
                          <p:cTn id="214" fill="hold">
                            <p:stCondLst>
                              <p:cond delay="0"/>
                            </p:stCondLst>
                            <p:childTnLst>
                              <p:par>
                                <p:cTn id="215" presetID="1" presetClass="emph" presetSubtype="2" fill="hold" nodeType="clickEffect">
                                  <p:stCondLst>
                                    <p:cond delay="0"/>
                                  </p:stCondLst>
                                  <p:childTnLst>
                                    <p:animClr clrSpc="rgb" dir="cw">
                                      <p:cBhvr>
                                        <p:cTn id="216" dur="500" fill="hold"/>
                                        <p:tgtEl>
                                          <p:spTgt spid="82"/>
                                        </p:tgtEl>
                                        <p:attrNameLst>
                                          <p:attrName>fillcolor</p:attrName>
                                        </p:attrNameLst>
                                      </p:cBhvr>
                                      <p:to>
                                        <a:srgbClr val="FF0000"/>
                                      </p:to>
                                    </p:animClr>
                                    <p:set>
                                      <p:cBhvr>
                                        <p:cTn id="217" dur="500" fill="hold"/>
                                        <p:tgtEl>
                                          <p:spTgt spid="82"/>
                                        </p:tgtEl>
                                        <p:attrNameLst>
                                          <p:attrName>fill.type</p:attrName>
                                        </p:attrNameLst>
                                      </p:cBhvr>
                                      <p:to>
                                        <p:strVal val="solid"/>
                                      </p:to>
                                    </p:set>
                                    <p:set>
                                      <p:cBhvr>
                                        <p:cTn id="218" dur="500" fill="hold"/>
                                        <p:tgtEl>
                                          <p:spTgt spid="82"/>
                                        </p:tgtEl>
                                        <p:attrNameLst>
                                          <p:attrName>fill.on</p:attrName>
                                        </p:attrNameLst>
                                      </p:cBhvr>
                                      <p:to>
                                        <p:strVal val="true"/>
                                      </p:to>
                                    </p:set>
                                  </p:childTnLst>
                                </p:cTn>
                              </p:par>
                              <p:par>
                                <p:cTn id="219" presetID="1" presetClass="emph" presetSubtype="2" fill="hold" nodeType="withEffect">
                                  <p:stCondLst>
                                    <p:cond delay="0"/>
                                  </p:stCondLst>
                                  <p:childTnLst>
                                    <p:animClr clrSpc="rgb" dir="cw">
                                      <p:cBhvr>
                                        <p:cTn id="220" dur="500" fill="hold"/>
                                        <p:tgtEl>
                                          <p:spTgt spid="26"/>
                                        </p:tgtEl>
                                        <p:attrNameLst>
                                          <p:attrName>fillcolor</p:attrName>
                                        </p:attrNameLst>
                                      </p:cBhvr>
                                      <p:to>
                                        <a:srgbClr val="FF0000"/>
                                      </p:to>
                                    </p:animClr>
                                    <p:set>
                                      <p:cBhvr>
                                        <p:cTn id="221" dur="500" fill="hold"/>
                                        <p:tgtEl>
                                          <p:spTgt spid="26"/>
                                        </p:tgtEl>
                                        <p:attrNameLst>
                                          <p:attrName>fill.type</p:attrName>
                                        </p:attrNameLst>
                                      </p:cBhvr>
                                      <p:to>
                                        <p:strVal val="solid"/>
                                      </p:to>
                                    </p:set>
                                    <p:set>
                                      <p:cBhvr>
                                        <p:cTn id="222" dur="500" fill="hold"/>
                                        <p:tgtEl>
                                          <p:spTgt spid="26"/>
                                        </p:tgtEl>
                                        <p:attrNameLst>
                                          <p:attrName>fill.on</p:attrName>
                                        </p:attrNameLst>
                                      </p:cBhvr>
                                      <p:to>
                                        <p:strVal val="true"/>
                                      </p:to>
                                    </p:set>
                                  </p:childTnLst>
                                </p:cTn>
                              </p:par>
                              <p:par>
                                <p:cTn id="223" presetID="7" presetClass="emph" presetSubtype="2" fill="hold" nodeType="withEffect">
                                  <p:stCondLst>
                                    <p:cond delay="0"/>
                                  </p:stCondLst>
                                  <p:childTnLst>
                                    <p:animClr clrSpc="rgb" dir="cw">
                                      <p:cBhvr>
                                        <p:cTn id="224" dur="500" fill="hold"/>
                                        <p:tgtEl>
                                          <p:spTgt spid="38"/>
                                        </p:tgtEl>
                                        <p:attrNameLst>
                                          <p:attrName>stroke.color</p:attrName>
                                        </p:attrNameLst>
                                      </p:cBhvr>
                                      <p:to>
                                        <a:srgbClr val="FF0000"/>
                                      </p:to>
                                    </p:animClr>
                                    <p:set>
                                      <p:cBhvr>
                                        <p:cTn id="225" dur="500" fill="hold"/>
                                        <p:tgtEl>
                                          <p:spTgt spid="38"/>
                                        </p:tgtEl>
                                        <p:attrNameLst>
                                          <p:attrName>stroke.on</p:attrName>
                                        </p:attrNameLst>
                                      </p:cBhvr>
                                      <p:to>
                                        <p:strVal val="true"/>
                                      </p:to>
                                    </p:set>
                                  </p:childTnLst>
                                </p:cTn>
                              </p:par>
                              <p:par>
                                <p:cTn id="226" presetID="7" presetClass="emph" presetSubtype="2" fill="hold" nodeType="withEffect">
                                  <p:stCondLst>
                                    <p:cond delay="0"/>
                                  </p:stCondLst>
                                  <p:childTnLst>
                                    <p:animClr clrSpc="rgb" dir="cw">
                                      <p:cBhvr>
                                        <p:cTn id="227" dur="500" fill="hold"/>
                                        <p:tgtEl>
                                          <p:spTgt spid="40"/>
                                        </p:tgtEl>
                                        <p:attrNameLst>
                                          <p:attrName>stroke.color</p:attrName>
                                        </p:attrNameLst>
                                      </p:cBhvr>
                                      <p:to>
                                        <a:srgbClr val="FF0000"/>
                                      </p:to>
                                    </p:animClr>
                                    <p:set>
                                      <p:cBhvr>
                                        <p:cTn id="228" dur="500" fill="hold"/>
                                        <p:tgtEl>
                                          <p:spTgt spid="40"/>
                                        </p:tgtEl>
                                        <p:attrNameLst>
                                          <p:attrName>stroke.on</p:attrName>
                                        </p:attrNameLst>
                                      </p:cBhvr>
                                      <p:to>
                                        <p:strVal val="true"/>
                                      </p:to>
                                    </p:set>
                                  </p:childTnLst>
                                </p:cTn>
                              </p:par>
                              <p:par>
                                <p:cTn id="229" presetID="7" presetClass="emph" presetSubtype="2" fill="hold" nodeType="withEffect">
                                  <p:stCondLst>
                                    <p:cond delay="0"/>
                                  </p:stCondLst>
                                  <p:childTnLst>
                                    <p:animClr clrSpc="rgb" dir="cw">
                                      <p:cBhvr>
                                        <p:cTn id="230" dur="500" fill="hold"/>
                                        <p:tgtEl>
                                          <p:spTgt spid="97"/>
                                        </p:tgtEl>
                                        <p:attrNameLst>
                                          <p:attrName>stroke.color</p:attrName>
                                        </p:attrNameLst>
                                      </p:cBhvr>
                                      <p:to>
                                        <a:srgbClr val="FF0000"/>
                                      </p:to>
                                    </p:animClr>
                                    <p:set>
                                      <p:cBhvr>
                                        <p:cTn id="231" dur="500" fill="hold"/>
                                        <p:tgtEl>
                                          <p:spTgt spid="97"/>
                                        </p:tgtEl>
                                        <p:attrNameLst>
                                          <p:attrName>stroke.on</p:attrName>
                                        </p:attrNameLst>
                                      </p:cBhvr>
                                      <p:to>
                                        <p:strVal val="true"/>
                                      </p:to>
                                    </p:set>
                                  </p:childTnLst>
                                </p:cTn>
                              </p:par>
                              <p:par>
                                <p:cTn id="232" presetID="7" presetClass="emph" presetSubtype="2" fill="hold" nodeType="withEffect">
                                  <p:stCondLst>
                                    <p:cond delay="0"/>
                                  </p:stCondLst>
                                  <p:childTnLst>
                                    <p:animClr clrSpc="rgb" dir="cw">
                                      <p:cBhvr>
                                        <p:cTn id="233" dur="500" fill="hold"/>
                                        <p:tgtEl>
                                          <p:spTgt spid="95"/>
                                        </p:tgtEl>
                                        <p:attrNameLst>
                                          <p:attrName>stroke.color</p:attrName>
                                        </p:attrNameLst>
                                      </p:cBhvr>
                                      <p:to>
                                        <a:srgbClr val="FF0000"/>
                                      </p:to>
                                    </p:animClr>
                                    <p:set>
                                      <p:cBhvr>
                                        <p:cTn id="234" dur="500" fill="hold"/>
                                        <p:tgtEl>
                                          <p:spTgt spid="95"/>
                                        </p:tgtEl>
                                        <p:attrNameLst>
                                          <p:attrName>stroke.on</p:attrName>
                                        </p:attrNameLst>
                                      </p:cBhvr>
                                      <p:to>
                                        <p:strVal val="true"/>
                                      </p:to>
                                    </p:set>
                                  </p:childTnLst>
                                </p:cTn>
                              </p:par>
                            </p:childTnLst>
                          </p:cTn>
                        </p:par>
                      </p:childTnLst>
                    </p:cTn>
                  </p:par>
                  <p:par>
                    <p:cTn id="235" fill="hold">
                      <p:stCondLst>
                        <p:cond delay="indefinite"/>
                      </p:stCondLst>
                      <p:childTnLst>
                        <p:par>
                          <p:cTn id="236" fill="hold">
                            <p:stCondLst>
                              <p:cond delay="0"/>
                            </p:stCondLst>
                            <p:childTnLst>
                              <p:par>
                                <p:cTn id="237" presetID="1" presetClass="emph" presetSubtype="2" fill="hold" nodeType="clickEffect">
                                  <p:stCondLst>
                                    <p:cond delay="0"/>
                                  </p:stCondLst>
                                  <p:childTnLst>
                                    <p:animClr clrSpc="rgb" dir="cw">
                                      <p:cBhvr>
                                        <p:cTn id="238" dur="500" fill="hold"/>
                                        <p:tgtEl>
                                          <p:spTgt spid="83"/>
                                        </p:tgtEl>
                                        <p:attrNameLst>
                                          <p:attrName>fillcolor</p:attrName>
                                        </p:attrNameLst>
                                      </p:cBhvr>
                                      <p:to>
                                        <a:srgbClr val="FF66FF"/>
                                      </p:to>
                                    </p:animClr>
                                    <p:set>
                                      <p:cBhvr>
                                        <p:cTn id="239" dur="500" fill="hold"/>
                                        <p:tgtEl>
                                          <p:spTgt spid="83"/>
                                        </p:tgtEl>
                                        <p:attrNameLst>
                                          <p:attrName>fill.type</p:attrName>
                                        </p:attrNameLst>
                                      </p:cBhvr>
                                      <p:to>
                                        <p:strVal val="solid"/>
                                      </p:to>
                                    </p:set>
                                    <p:set>
                                      <p:cBhvr>
                                        <p:cTn id="240" dur="500" fill="hold"/>
                                        <p:tgtEl>
                                          <p:spTgt spid="83"/>
                                        </p:tgtEl>
                                        <p:attrNameLst>
                                          <p:attrName>fill.on</p:attrName>
                                        </p:attrNameLst>
                                      </p:cBhvr>
                                      <p:to>
                                        <p:strVal val="true"/>
                                      </p:to>
                                    </p:set>
                                  </p:childTnLst>
                                </p:cTn>
                              </p:par>
                              <p:par>
                                <p:cTn id="241" presetID="1" presetClass="emph" presetSubtype="2" fill="hold" nodeType="withEffect">
                                  <p:stCondLst>
                                    <p:cond delay="0"/>
                                  </p:stCondLst>
                                  <p:childTnLst>
                                    <p:animClr clrSpc="rgb" dir="cw">
                                      <p:cBhvr>
                                        <p:cTn id="242" dur="500" fill="hold"/>
                                        <p:tgtEl>
                                          <p:spTgt spid="24"/>
                                        </p:tgtEl>
                                        <p:attrNameLst>
                                          <p:attrName>fillcolor</p:attrName>
                                        </p:attrNameLst>
                                      </p:cBhvr>
                                      <p:to>
                                        <a:srgbClr val="FF66FF"/>
                                      </p:to>
                                    </p:animClr>
                                    <p:set>
                                      <p:cBhvr>
                                        <p:cTn id="243" dur="500" fill="hold"/>
                                        <p:tgtEl>
                                          <p:spTgt spid="24"/>
                                        </p:tgtEl>
                                        <p:attrNameLst>
                                          <p:attrName>fill.type</p:attrName>
                                        </p:attrNameLst>
                                      </p:cBhvr>
                                      <p:to>
                                        <p:strVal val="solid"/>
                                      </p:to>
                                    </p:set>
                                    <p:set>
                                      <p:cBhvr>
                                        <p:cTn id="244" dur="500" fill="hold"/>
                                        <p:tgtEl>
                                          <p:spTgt spid="24"/>
                                        </p:tgtEl>
                                        <p:attrNameLst>
                                          <p:attrName>fill.on</p:attrName>
                                        </p:attrNameLst>
                                      </p:cBhvr>
                                      <p:to>
                                        <p:strVal val="true"/>
                                      </p:to>
                                    </p:set>
                                  </p:childTnLst>
                                </p:cTn>
                              </p:par>
                              <p:par>
                                <p:cTn id="245" presetID="7" presetClass="emph" presetSubtype="2" fill="hold" nodeType="withEffect">
                                  <p:stCondLst>
                                    <p:cond delay="0"/>
                                  </p:stCondLst>
                                  <p:childTnLst>
                                    <p:animClr clrSpc="rgb" dir="cw">
                                      <p:cBhvr>
                                        <p:cTn id="246" dur="500" fill="hold"/>
                                        <p:tgtEl>
                                          <p:spTgt spid="58"/>
                                        </p:tgtEl>
                                        <p:attrNameLst>
                                          <p:attrName>stroke.color</p:attrName>
                                        </p:attrNameLst>
                                      </p:cBhvr>
                                      <p:to>
                                        <a:srgbClr val="FF0000"/>
                                      </p:to>
                                    </p:animClr>
                                    <p:set>
                                      <p:cBhvr>
                                        <p:cTn id="247" dur="500" fill="hold"/>
                                        <p:tgtEl>
                                          <p:spTgt spid="58"/>
                                        </p:tgtEl>
                                        <p:attrNameLst>
                                          <p:attrName>stroke.on</p:attrName>
                                        </p:attrNameLst>
                                      </p:cBhvr>
                                      <p:to>
                                        <p:strVal val="true"/>
                                      </p:to>
                                    </p:set>
                                  </p:childTnLst>
                                </p:cTn>
                              </p:par>
                              <p:par>
                                <p:cTn id="248" presetID="7" presetClass="emph" presetSubtype="2" fill="hold" nodeType="withEffect">
                                  <p:stCondLst>
                                    <p:cond delay="0"/>
                                  </p:stCondLst>
                                  <p:childTnLst>
                                    <p:animClr clrSpc="rgb" dir="cw">
                                      <p:cBhvr>
                                        <p:cTn id="249" dur="500" fill="hold"/>
                                        <p:tgtEl>
                                          <p:spTgt spid="43"/>
                                        </p:tgtEl>
                                        <p:attrNameLst>
                                          <p:attrName>stroke.color</p:attrName>
                                        </p:attrNameLst>
                                      </p:cBhvr>
                                      <p:to>
                                        <a:srgbClr val="FF0000"/>
                                      </p:to>
                                    </p:animClr>
                                    <p:set>
                                      <p:cBhvr>
                                        <p:cTn id="250" dur="500" fill="hold"/>
                                        <p:tgtEl>
                                          <p:spTgt spid="43"/>
                                        </p:tgtEl>
                                        <p:attrNameLst>
                                          <p:attrName>stroke.on</p:attrName>
                                        </p:attrNameLst>
                                      </p:cBhvr>
                                      <p:to>
                                        <p:strVal val="true"/>
                                      </p:to>
                                    </p:set>
                                  </p:childTnLst>
                                </p:cTn>
                              </p:par>
                              <p:par>
                                <p:cTn id="251" presetID="7" presetClass="emph" presetSubtype="2" fill="hold" nodeType="withEffect">
                                  <p:stCondLst>
                                    <p:cond delay="0"/>
                                  </p:stCondLst>
                                  <p:childTnLst>
                                    <p:animClr clrSpc="rgb" dir="cw">
                                      <p:cBhvr>
                                        <p:cTn id="252" dur="500" fill="hold"/>
                                        <p:tgtEl>
                                          <p:spTgt spid="99"/>
                                        </p:tgtEl>
                                        <p:attrNameLst>
                                          <p:attrName>stroke.color</p:attrName>
                                        </p:attrNameLst>
                                      </p:cBhvr>
                                      <p:to>
                                        <a:srgbClr val="FF0000"/>
                                      </p:to>
                                    </p:animClr>
                                    <p:set>
                                      <p:cBhvr>
                                        <p:cTn id="253" dur="500" fill="hold"/>
                                        <p:tgtEl>
                                          <p:spTgt spid="99"/>
                                        </p:tgtEl>
                                        <p:attrNameLst>
                                          <p:attrName>stroke.on</p:attrName>
                                        </p:attrNameLst>
                                      </p:cBhvr>
                                      <p:to>
                                        <p:strVal val="true"/>
                                      </p:to>
                                    </p:set>
                                  </p:childTnLst>
                                </p:cTn>
                              </p:par>
                              <p:par>
                                <p:cTn id="254" presetID="7" presetClass="emph" presetSubtype="2" fill="hold" nodeType="withEffect">
                                  <p:stCondLst>
                                    <p:cond delay="0"/>
                                  </p:stCondLst>
                                  <p:childTnLst>
                                    <p:animClr clrSpc="rgb" dir="cw">
                                      <p:cBhvr>
                                        <p:cTn id="255" dur="500" fill="hold"/>
                                        <p:tgtEl>
                                          <p:spTgt spid="113"/>
                                        </p:tgtEl>
                                        <p:attrNameLst>
                                          <p:attrName>stroke.color</p:attrName>
                                        </p:attrNameLst>
                                      </p:cBhvr>
                                      <p:to>
                                        <a:srgbClr val="FF0000"/>
                                      </p:to>
                                    </p:animClr>
                                    <p:set>
                                      <p:cBhvr>
                                        <p:cTn id="256" dur="500" fill="hold"/>
                                        <p:tgtEl>
                                          <p:spTgt spid="113"/>
                                        </p:tgtEl>
                                        <p:attrNameLst>
                                          <p:attrName>stroke.on</p:attrName>
                                        </p:attrNameLst>
                                      </p:cBhvr>
                                      <p:to>
                                        <p:strVal val="true"/>
                                      </p:to>
                                    </p:set>
                                  </p:childTnLst>
                                </p:cTn>
                              </p:par>
                            </p:childTnLst>
                          </p:cTn>
                        </p:par>
                      </p:childTnLst>
                    </p:cTn>
                  </p:par>
                  <p:par>
                    <p:cTn id="257" fill="hold">
                      <p:stCondLst>
                        <p:cond delay="indefinite"/>
                      </p:stCondLst>
                      <p:childTnLst>
                        <p:par>
                          <p:cTn id="258" fill="hold">
                            <p:stCondLst>
                              <p:cond delay="0"/>
                            </p:stCondLst>
                            <p:childTnLst>
                              <p:par>
                                <p:cTn id="259" presetID="1" presetClass="emph" presetSubtype="2" fill="hold" nodeType="clickEffect">
                                  <p:stCondLst>
                                    <p:cond delay="0"/>
                                  </p:stCondLst>
                                  <p:childTnLst>
                                    <p:animClr clrSpc="rgb" dir="cw">
                                      <p:cBhvr>
                                        <p:cTn id="260" dur="2000" fill="hold"/>
                                        <p:tgtEl>
                                          <p:spTgt spid="25"/>
                                        </p:tgtEl>
                                        <p:attrNameLst>
                                          <p:attrName>fillcolor</p:attrName>
                                        </p:attrNameLst>
                                      </p:cBhvr>
                                      <p:to>
                                        <a:srgbClr val="FF0000"/>
                                      </p:to>
                                    </p:animClr>
                                    <p:set>
                                      <p:cBhvr>
                                        <p:cTn id="261" dur="2000" fill="hold"/>
                                        <p:tgtEl>
                                          <p:spTgt spid="25"/>
                                        </p:tgtEl>
                                        <p:attrNameLst>
                                          <p:attrName>fill.type</p:attrName>
                                        </p:attrNameLst>
                                      </p:cBhvr>
                                      <p:to>
                                        <p:strVal val="solid"/>
                                      </p:to>
                                    </p:set>
                                    <p:set>
                                      <p:cBhvr>
                                        <p:cTn id="262" dur="2000" fill="hold"/>
                                        <p:tgtEl>
                                          <p:spTgt spid="25"/>
                                        </p:tgtEl>
                                        <p:attrNameLst>
                                          <p:attrName>fill.on</p:attrName>
                                        </p:attrNameLst>
                                      </p:cBhvr>
                                      <p:to>
                                        <p:strVal val="true"/>
                                      </p:to>
                                    </p:set>
                                  </p:childTnLst>
                                </p:cTn>
                              </p:par>
                              <p:par>
                                <p:cTn id="263" presetID="1" presetClass="emph" presetSubtype="2" fill="hold" nodeType="withEffect">
                                  <p:stCondLst>
                                    <p:cond delay="0"/>
                                  </p:stCondLst>
                                  <p:childTnLst>
                                    <p:animClr clrSpc="rgb" dir="cw">
                                      <p:cBhvr>
                                        <p:cTn id="264" dur="2000" fill="hold"/>
                                        <p:tgtEl>
                                          <p:spTgt spid="81"/>
                                        </p:tgtEl>
                                        <p:attrNameLst>
                                          <p:attrName>fillcolor</p:attrName>
                                        </p:attrNameLst>
                                      </p:cBhvr>
                                      <p:to>
                                        <a:srgbClr val="FF0000"/>
                                      </p:to>
                                    </p:animClr>
                                    <p:set>
                                      <p:cBhvr>
                                        <p:cTn id="265" dur="2000" fill="hold"/>
                                        <p:tgtEl>
                                          <p:spTgt spid="81"/>
                                        </p:tgtEl>
                                        <p:attrNameLst>
                                          <p:attrName>fill.type</p:attrName>
                                        </p:attrNameLst>
                                      </p:cBhvr>
                                      <p:to>
                                        <p:strVal val="solid"/>
                                      </p:to>
                                    </p:set>
                                    <p:set>
                                      <p:cBhvr>
                                        <p:cTn id="266" dur="2000" fill="hold"/>
                                        <p:tgtEl>
                                          <p:spTgt spid="81"/>
                                        </p:tgtEl>
                                        <p:attrNameLst>
                                          <p:attrName>fill.on</p:attrName>
                                        </p:attrNameLst>
                                      </p:cBhvr>
                                      <p:to>
                                        <p:strVal val="true"/>
                                      </p:to>
                                    </p:set>
                                  </p:childTnLst>
                                </p:cTn>
                              </p:par>
                              <p:par>
                                <p:cTn id="267" presetID="7" presetClass="emph" presetSubtype="2" fill="hold" nodeType="withEffect">
                                  <p:stCondLst>
                                    <p:cond delay="0"/>
                                  </p:stCondLst>
                                  <p:childTnLst>
                                    <p:animClr clrSpc="rgb" dir="cw">
                                      <p:cBhvr>
                                        <p:cTn id="268" dur="500" fill="hold"/>
                                        <p:tgtEl>
                                          <p:spTgt spid="94"/>
                                        </p:tgtEl>
                                        <p:attrNameLst>
                                          <p:attrName>stroke.color</p:attrName>
                                        </p:attrNameLst>
                                      </p:cBhvr>
                                      <p:to>
                                        <a:srgbClr val="FF0000"/>
                                      </p:to>
                                    </p:animClr>
                                    <p:set>
                                      <p:cBhvr>
                                        <p:cTn id="269" dur="500" fill="hold"/>
                                        <p:tgtEl>
                                          <p:spTgt spid="94"/>
                                        </p:tgtEl>
                                        <p:attrNameLst>
                                          <p:attrName>stroke.on</p:attrName>
                                        </p:attrNameLst>
                                      </p:cBhvr>
                                      <p:to>
                                        <p:strVal val="true"/>
                                      </p:to>
                                    </p:set>
                                  </p:childTnLst>
                                </p:cTn>
                              </p:par>
                              <p:par>
                                <p:cTn id="270" presetID="7" presetClass="emph" presetSubtype="2" fill="hold" nodeType="withEffect">
                                  <p:stCondLst>
                                    <p:cond delay="0"/>
                                  </p:stCondLst>
                                  <p:childTnLst>
                                    <p:animClr clrSpc="rgb" dir="cw">
                                      <p:cBhvr>
                                        <p:cTn id="271" dur="500" fill="hold"/>
                                        <p:tgtEl>
                                          <p:spTgt spid="37"/>
                                        </p:tgtEl>
                                        <p:attrNameLst>
                                          <p:attrName>stroke.color</p:attrName>
                                        </p:attrNameLst>
                                      </p:cBhvr>
                                      <p:to>
                                        <a:srgbClr val="FF0000"/>
                                      </p:to>
                                    </p:animClr>
                                    <p:set>
                                      <p:cBhvr>
                                        <p:cTn id="272" dur="500" fill="hold"/>
                                        <p:tgtEl>
                                          <p:spTgt spid="37"/>
                                        </p:tgtEl>
                                        <p:attrNameLst>
                                          <p:attrName>stroke.on</p:attrName>
                                        </p:attrNameLst>
                                      </p:cBhvr>
                                      <p:to>
                                        <p:strVal val="true"/>
                                      </p:to>
                                    </p:set>
                                  </p:childTnLst>
                                </p:cTn>
                              </p:par>
                            </p:childTnLst>
                          </p:cTn>
                        </p:par>
                      </p:childTnLst>
                    </p:cTn>
                  </p:par>
                  <p:par>
                    <p:cTn id="273" fill="hold">
                      <p:stCondLst>
                        <p:cond delay="indefinite"/>
                      </p:stCondLst>
                      <p:childTnLst>
                        <p:par>
                          <p:cTn id="274" fill="hold">
                            <p:stCondLst>
                              <p:cond delay="0"/>
                            </p:stCondLst>
                            <p:childTnLst>
                              <p:par>
                                <p:cTn id="275" presetID="1" presetClass="emph" presetSubtype="2" fill="hold" nodeType="clickEffect">
                                  <p:stCondLst>
                                    <p:cond delay="0"/>
                                  </p:stCondLst>
                                  <p:childTnLst>
                                    <p:animClr clrSpc="rgb" dir="cw">
                                      <p:cBhvr>
                                        <p:cTn id="276" dur="500" fill="hold"/>
                                        <p:tgtEl>
                                          <p:spTgt spid="28"/>
                                        </p:tgtEl>
                                        <p:attrNameLst>
                                          <p:attrName>fillcolor</p:attrName>
                                        </p:attrNameLst>
                                      </p:cBhvr>
                                      <p:to>
                                        <a:srgbClr val="FF0000"/>
                                      </p:to>
                                    </p:animClr>
                                    <p:set>
                                      <p:cBhvr>
                                        <p:cTn id="277" dur="500" fill="hold"/>
                                        <p:tgtEl>
                                          <p:spTgt spid="28"/>
                                        </p:tgtEl>
                                        <p:attrNameLst>
                                          <p:attrName>fill.type</p:attrName>
                                        </p:attrNameLst>
                                      </p:cBhvr>
                                      <p:to>
                                        <p:strVal val="solid"/>
                                      </p:to>
                                    </p:set>
                                    <p:set>
                                      <p:cBhvr>
                                        <p:cTn id="278" dur="500" fill="hold"/>
                                        <p:tgtEl>
                                          <p:spTgt spid="28"/>
                                        </p:tgtEl>
                                        <p:attrNameLst>
                                          <p:attrName>fill.on</p:attrName>
                                        </p:attrNameLst>
                                      </p:cBhvr>
                                      <p:to>
                                        <p:strVal val="true"/>
                                      </p:to>
                                    </p:set>
                                  </p:childTnLst>
                                </p:cTn>
                              </p:par>
                              <p:par>
                                <p:cTn id="279" presetID="1" presetClass="emph" presetSubtype="2" fill="hold" nodeType="withEffect">
                                  <p:stCondLst>
                                    <p:cond delay="0"/>
                                  </p:stCondLst>
                                  <p:childTnLst>
                                    <p:animClr clrSpc="rgb" dir="cw">
                                      <p:cBhvr>
                                        <p:cTn id="280" dur="500" fill="hold"/>
                                        <p:tgtEl>
                                          <p:spTgt spid="84"/>
                                        </p:tgtEl>
                                        <p:attrNameLst>
                                          <p:attrName>fillcolor</p:attrName>
                                        </p:attrNameLst>
                                      </p:cBhvr>
                                      <p:to>
                                        <a:srgbClr val="FF0000"/>
                                      </p:to>
                                    </p:animClr>
                                    <p:set>
                                      <p:cBhvr>
                                        <p:cTn id="281" dur="500" fill="hold"/>
                                        <p:tgtEl>
                                          <p:spTgt spid="84"/>
                                        </p:tgtEl>
                                        <p:attrNameLst>
                                          <p:attrName>fill.type</p:attrName>
                                        </p:attrNameLst>
                                      </p:cBhvr>
                                      <p:to>
                                        <p:strVal val="solid"/>
                                      </p:to>
                                    </p:set>
                                    <p:set>
                                      <p:cBhvr>
                                        <p:cTn id="282" dur="500" fill="hold"/>
                                        <p:tgtEl>
                                          <p:spTgt spid="8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autoUpdateAnimBg="0"/>
      <p:bldP spid="131" grpId="0" animBg="1" autoUpdateAnimBg="0"/>
      <p:bldP spid="132" grpId="0" animBg="1" autoUpdateAnimBg="0"/>
      <p:bldP spid="133"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kumimoji="1" lang="en-US" altLang="zh-CN" dirty="0"/>
              <a:t>Extension: </a:t>
            </a:r>
            <a:r>
              <a:rPr kumimoji="1" lang="en-US" altLang="zh-CN" dirty="0" smtClean="0"/>
              <a:t>Approximate MCS</a:t>
            </a:r>
            <a:br>
              <a:rPr kumimoji="1" lang="en-US" altLang="zh-CN" dirty="0" smtClean="0"/>
            </a:br>
            <a:r>
              <a:rPr kumimoji="1" lang="en-US" altLang="zh-CN" sz="2000" dirty="0"/>
              <a:t>Zhu</a:t>
            </a:r>
            <a:r>
              <a:rPr kumimoji="1" lang="zh-CN" altLang="en-US" sz="2000" dirty="0"/>
              <a:t> </a:t>
            </a:r>
            <a:r>
              <a:rPr kumimoji="1" lang="en-US" altLang="zh-CN" sz="2000" dirty="0"/>
              <a:t>et</a:t>
            </a:r>
            <a:r>
              <a:rPr kumimoji="1" lang="zh-CN" altLang="en-US" sz="2000" dirty="0"/>
              <a:t> </a:t>
            </a:r>
            <a:r>
              <a:rPr kumimoji="1" lang="en-US" altLang="zh-CN" sz="2000" dirty="0"/>
              <a:t>al., VLDBJ’</a:t>
            </a:r>
            <a:r>
              <a:rPr kumimoji="1" lang="zh-CN" altLang="en-US" sz="2000" dirty="0"/>
              <a:t> </a:t>
            </a:r>
            <a:r>
              <a:rPr kumimoji="1" lang="en-US" altLang="zh-CN" sz="2000" dirty="0"/>
              <a:t>13,</a:t>
            </a:r>
            <a:r>
              <a:rPr kumimoji="1" lang="zh-CN" altLang="en-US" sz="2000" dirty="0"/>
              <a:t> </a:t>
            </a:r>
            <a:r>
              <a:rPr kumimoji="1" lang="en-US" altLang="zh-CN" sz="2000" dirty="0"/>
              <a:t>BIBM</a:t>
            </a:r>
            <a:r>
              <a:rPr kumimoji="1" lang="zh-CN" altLang="en-US" sz="2000" dirty="0"/>
              <a:t> </a:t>
            </a:r>
            <a:r>
              <a:rPr kumimoji="1" lang="en-US" altLang="zh-CN" sz="2000" dirty="0"/>
              <a:t>‘17</a:t>
            </a:r>
            <a:endParaRPr lang="zh-CN" altLang="en-US" sz="2000" dirty="0"/>
          </a:p>
        </p:txBody>
      </p:sp>
      <p:sp>
        <p:nvSpPr>
          <p:cNvPr id="12" name="TextBox 20"/>
          <p:cNvSpPr txBox="1"/>
          <p:nvPr/>
        </p:nvSpPr>
        <p:spPr>
          <a:xfrm>
            <a:off x="1416075" y="1556792"/>
            <a:ext cx="1355725" cy="584200"/>
          </a:xfrm>
          <a:prstGeom prst="rect">
            <a:avLst/>
          </a:prstGeom>
          <a:solidFill>
            <a:schemeClr val="bg1"/>
          </a:solidFill>
          <a:ln w="19050">
            <a:solidFill>
              <a:schemeClr val="accent2"/>
            </a:solidFill>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Calibri" charset="0"/>
                <a:ea typeface="宋体" charset="0"/>
                <a:cs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algn="ctr" eaLnBrk="1" hangingPunct="1"/>
            <a:r>
              <a:rPr lang="en-US" altLang="zh-CN" sz="1600" dirty="0">
                <a:latin typeface="Times New Roman" charset="0"/>
                <a:ea typeface="微软雅黑" charset="0"/>
                <a:cs typeface="Times New Roman" charset="0"/>
              </a:rPr>
              <a:t>Compute Similarities</a:t>
            </a:r>
            <a:endParaRPr lang="zh-CN" altLang="en-US" sz="1600" dirty="0">
              <a:latin typeface="Times New Roman" charset="0"/>
              <a:ea typeface="微软雅黑" charset="0"/>
              <a:cs typeface="Times New Roman" charset="0"/>
            </a:endParaRPr>
          </a:p>
        </p:txBody>
      </p:sp>
      <p:sp>
        <p:nvSpPr>
          <p:cNvPr id="13" name="TextBox 20"/>
          <p:cNvSpPr txBox="1"/>
          <p:nvPr/>
        </p:nvSpPr>
        <p:spPr>
          <a:xfrm>
            <a:off x="5755977" y="1577430"/>
            <a:ext cx="1840359" cy="584776"/>
          </a:xfrm>
          <a:prstGeom prst="rect">
            <a:avLst/>
          </a:prstGeom>
          <a:solidFill>
            <a:schemeClr val="accent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Calibri" charset="0"/>
                <a:ea typeface="宋体" charset="0"/>
                <a:cs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algn="ctr" eaLnBrk="1" hangingPunct="1"/>
            <a:r>
              <a:rPr lang="en-US" altLang="zh-CN" sz="1600" dirty="0" smtClean="0">
                <a:solidFill>
                  <a:schemeClr val="bg1"/>
                </a:solidFill>
                <a:latin typeface="Times New Roman" charset="0"/>
                <a:ea typeface="微软雅黑" charset="0"/>
                <a:cs typeface="Times New Roman" charset="0"/>
              </a:rPr>
              <a:t>Matching</a:t>
            </a:r>
            <a:r>
              <a:rPr lang="zh-CN" altLang="en-US" sz="1600" dirty="0" smtClean="0">
                <a:solidFill>
                  <a:schemeClr val="bg1"/>
                </a:solidFill>
                <a:latin typeface="Times New Roman" charset="0"/>
                <a:ea typeface="微软雅黑" charset="0"/>
                <a:cs typeface="Times New Roman" charset="0"/>
              </a:rPr>
              <a:t> </a:t>
            </a:r>
            <a:r>
              <a:rPr lang="en-US" altLang="zh-CN" sz="1600" dirty="0" err="1" smtClean="0">
                <a:solidFill>
                  <a:schemeClr val="bg1"/>
                </a:solidFill>
                <a:latin typeface="Times New Roman" charset="0"/>
                <a:ea typeface="微软雅黑" charset="0"/>
                <a:cs typeface="Times New Roman" charset="0"/>
              </a:rPr>
              <a:t>Refienment</a:t>
            </a:r>
            <a:endParaRPr lang="zh-CN" altLang="en-US" sz="1600" dirty="0">
              <a:solidFill>
                <a:schemeClr val="bg1"/>
              </a:solidFill>
              <a:latin typeface="Times New Roman" charset="0"/>
              <a:ea typeface="微软雅黑" charset="0"/>
              <a:cs typeface="Times New Roman" charset="0"/>
            </a:endParaRPr>
          </a:p>
        </p:txBody>
      </p:sp>
      <p:sp>
        <p:nvSpPr>
          <p:cNvPr id="15" name="右箭头 14"/>
          <p:cNvSpPr/>
          <p:nvPr/>
        </p:nvSpPr>
        <p:spPr>
          <a:xfrm>
            <a:off x="2915493" y="1772816"/>
            <a:ext cx="360363"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6" name="右箭头 15"/>
          <p:cNvSpPr/>
          <p:nvPr/>
        </p:nvSpPr>
        <p:spPr>
          <a:xfrm>
            <a:off x="5285829" y="1772816"/>
            <a:ext cx="360363"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5" name="TextBox 20"/>
          <p:cNvSpPr txBox="1"/>
          <p:nvPr/>
        </p:nvSpPr>
        <p:spPr>
          <a:xfrm>
            <a:off x="3377406" y="1583780"/>
            <a:ext cx="1656085" cy="584776"/>
          </a:xfrm>
          <a:prstGeom prst="rect">
            <a:avLst/>
          </a:prstGeom>
          <a:ln w="19050"/>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Calibri" charset="0"/>
                <a:ea typeface="宋体" charset="0"/>
                <a:cs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algn="ctr" eaLnBrk="1" hangingPunct="1"/>
            <a:r>
              <a:rPr lang="en-US" altLang="zh-CN" sz="1600" dirty="0" smtClean="0">
                <a:latin typeface="Times New Roman" charset="0"/>
                <a:ea typeface="微软雅黑" charset="0"/>
                <a:cs typeface="Times New Roman" charset="0"/>
              </a:rPr>
              <a:t>Anchor</a:t>
            </a:r>
            <a:r>
              <a:rPr lang="zh-CN" altLang="en-US" sz="1600" dirty="0" smtClean="0">
                <a:latin typeface="Times New Roman" charset="0"/>
                <a:ea typeface="微软雅黑" charset="0"/>
                <a:cs typeface="Times New Roman" charset="0"/>
              </a:rPr>
              <a:t> </a:t>
            </a:r>
            <a:r>
              <a:rPr lang="en-US" altLang="zh-CN" sz="1600" dirty="0">
                <a:latin typeface="Times New Roman" charset="0"/>
                <a:ea typeface="微软雅黑" charset="0"/>
                <a:cs typeface="Times New Roman" charset="0"/>
              </a:rPr>
              <a:t>S</a:t>
            </a:r>
            <a:r>
              <a:rPr lang="en-US" altLang="zh-CN" sz="1600" dirty="0" smtClean="0">
                <a:latin typeface="Times New Roman" charset="0"/>
                <a:ea typeface="微软雅黑" charset="0"/>
                <a:cs typeface="Times New Roman" charset="0"/>
              </a:rPr>
              <a:t>election</a:t>
            </a:r>
            <a:r>
              <a:rPr lang="zh-CN" altLang="en-US" sz="1600" dirty="0" smtClean="0">
                <a:latin typeface="Times New Roman" charset="0"/>
                <a:ea typeface="微软雅黑" charset="0"/>
                <a:cs typeface="Times New Roman" charset="0"/>
              </a:rPr>
              <a:t> </a:t>
            </a:r>
            <a:r>
              <a:rPr lang="en-US" altLang="zh-CN" sz="1600" dirty="0" smtClean="0">
                <a:latin typeface="Times New Roman" charset="0"/>
                <a:ea typeface="微软雅黑" charset="0"/>
                <a:cs typeface="Times New Roman" charset="0"/>
              </a:rPr>
              <a:t>and</a:t>
            </a:r>
            <a:r>
              <a:rPr lang="zh-CN" altLang="en-US" sz="1600" dirty="0" smtClean="0">
                <a:latin typeface="Times New Roman" charset="0"/>
                <a:ea typeface="微软雅黑" charset="0"/>
                <a:cs typeface="Times New Roman" charset="0"/>
              </a:rPr>
              <a:t> </a:t>
            </a:r>
            <a:r>
              <a:rPr lang="en-US" altLang="zh-CN" sz="1600" dirty="0" smtClean="0">
                <a:latin typeface="Times New Roman" charset="0"/>
                <a:ea typeface="微软雅黑" charset="0"/>
                <a:cs typeface="Times New Roman" charset="0"/>
              </a:rPr>
              <a:t>Expansion</a:t>
            </a:r>
            <a:endParaRPr lang="zh-CN" altLang="en-US" sz="1600" dirty="0">
              <a:latin typeface="Times New Roman" charset="0"/>
              <a:ea typeface="微软雅黑" charset="0"/>
              <a:cs typeface="Times New Roman" charset="0"/>
            </a:endParaRPr>
          </a:p>
        </p:txBody>
      </p:sp>
      <p:graphicFrame>
        <p:nvGraphicFramePr>
          <p:cNvPr id="136" name="对象 36"/>
          <p:cNvGraphicFramePr>
            <a:graphicFrameLocks noChangeAspect="1"/>
          </p:cNvGraphicFramePr>
          <p:nvPr>
            <p:extLst>
              <p:ext uri="{D42A27DB-BD31-4B8C-83A1-F6EECF244321}">
                <p14:modId xmlns:p14="http://schemas.microsoft.com/office/powerpoint/2010/main" val="798602517"/>
              </p:ext>
            </p:extLst>
          </p:nvPr>
        </p:nvGraphicFramePr>
        <p:xfrm>
          <a:off x="6181725" y="3236739"/>
          <a:ext cx="914400" cy="198437"/>
        </p:xfrm>
        <a:graphic>
          <a:graphicData uri="http://schemas.openxmlformats.org/presentationml/2006/ole">
            <mc:AlternateContent xmlns:mc="http://schemas.openxmlformats.org/markup-compatibility/2006">
              <mc:Choice xmlns:v="urn:schemas-microsoft-com:vml" Requires="v">
                <p:oleObj spid="_x0000_s37078" name="Equation" r:id="rId4" imgW="435285" imgH="677109" progId="Equation.DSMT4">
                  <p:embed/>
                </p:oleObj>
              </mc:Choice>
              <mc:Fallback>
                <p:oleObj name="Equation" r:id="rId4" imgW="435285" imgH="67710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1725" y="3236739"/>
                        <a:ext cx="9144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7" name="对象 136"/>
          <p:cNvGraphicFramePr>
            <a:graphicFrameLocks noChangeAspect="1"/>
          </p:cNvGraphicFramePr>
          <p:nvPr>
            <p:extLst>
              <p:ext uri="{D42A27DB-BD31-4B8C-83A1-F6EECF244321}">
                <p14:modId xmlns:p14="http://schemas.microsoft.com/office/powerpoint/2010/main" val="568055140"/>
              </p:ext>
            </p:extLst>
          </p:nvPr>
        </p:nvGraphicFramePr>
        <p:xfrm>
          <a:off x="5127625" y="5484639"/>
          <a:ext cx="3938588" cy="381000"/>
        </p:xfrm>
        <a:graphic>
          <a:graphicData uri="http://schemas.openxmlformats.org/presentationml/2006/ole">
            <mc:AlternateContent xmlns:mc="http://schemas.openxmlformats.org/markup-compatibility/2006">
              <mc:Choice xmlns:v="urn:schemas-microsoft-com:vml" Requires="v">
                <p:oleObj spid="_x0000_s37079" name="公式" r:id="rId6" imgW="2362200" imgH="228600" progId="Equation.3">
                  <p:embed/>
                </p:oleObj>
              </mc:Choice>
              <mc:Fallback>
                <p:oleObj name="公式" r:id="rId6" imgW="23622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7625" y="5484639"/>
                        <a:ext cx="39385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8" name="Oval 3"/>
          <p:cNvSpPr>
            <a:spLocks noChangeArrowheads="1"/>
          </p:cNvSpPr>
          <p:nvPr/>
        </p:nvSpPr>
        <p:spPr bwMode="auto">
          <a:xfrm>
            <a:off x="3235325" y="2850976"/>
            <a:ext cx="152400" cy="152400"/>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cxnSp>
        <p:nvCxnSpPr>
          <p:cNvPr id="139" name="AutoShape 4"/>
          <p:cNvCxnSpPr>
            <a:cxnSpLocks noChangeShapeType="1"/>
            <a:stCxn id="138" idx="2"/>
            <a:endCxn id="176" idx="7"/>
          </p:cNvCxnSpPr>
          <p:nvPr/>
        </p:nvCxnSpPr>
        <p:spPr bwMode="auto">
          <a:xfrm flipH="1">
            <a:off x="2298700" y="2927176"/>
            <a:ext cx="927100" cy="889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140" name="Text Box 5"/>
          <p:cNvSpPr txBox="1">
            <a:spLocks noChangeArrowheads="1"/>
          </p:cNvSpPr>
          <p:nvPr/>
        </p:nvSpPr>
        <p:spPr bwMode="auto">
          <a:xfrm>
            <a:off x="2320925" y="1963688"/>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Arial" charset="0"/>
              </a:rPr>
              <a:t>14</a:t>
            </a:r>
          </a:p>
        </p:txBody>
      </p:sp>
      <p:sp>
        <p:nvSpPr>
          <p:cNvPr id="141" name="Oval 6"/>
          <p:cNvSpPr>
            <a:spLocks noChangeArrowheads="1"/>
          </p:cNvSpPr>
          <p:nvPr/>
        </p:nvSpPr>
        <p:spPr bwMode="auto">
          <a:xfrm>
            <a:off x="3235325" y="4146376"/>
            <a:ext cx="152400" cy="152400"/>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sp>
        <p:nvSpPr>
          <p:cNvPr id="142" name="Oval 7"/>
          <p:cNvSpPr>
            <a:spLocks noChangeArrowheads="1"/>
          </p:cNvSpPr>
          <p:nvPr/>
        </p:nvSpPr>
        <p:spPr bwMode="auto">
          <a:xfrm>
            <a:off x="3844925" y="5060776"/>
            <a:ext cx="152400" cy="152400"/>
          </a:xfrm>
          <a:prstGeom prst="ellipse">
            <a:avLst/>
          </a:prstGeom>
          <a:solidFill>
            <a:srgbClr val="FF66FF"/>
          </a:solidFill>
          <a:ln w="19050">
            <a:solidFill>
              <a:schemeClr val="tx1"/>
            </a:solidFill>
            <a:round/>
            <a:headEnd/>
            <a:tailEnd/>
          </a:ln>
        </p:spPr>
        <p:txBody>
          <a:bodyPr wrap="none" anchor="ctr"/>
          <a:lstStyle/>
          <a:p>
            <a:pPr eaLnBrk="1" hangingPunct="1"/>
            <a:endParaRPr lang="zh-CN" altLang="en-US"/>
          </a:p>
        </p:txBody>
      </p:sp>
      <p:sp>
        <p:nvSpPr>
          <p:cNvPr id="143" name="Oval 8"/>
          <p:cNvSpPr>
            <a:spLocks noChangeArrowheads="1"/>
          </p:cNvSpPr>
          <p:nvPr/>
        </p:nvSpPr>
        <p:spPr bwMode="auto">
          <a:xfrm>
            <a:off x="2473325" y="2393776"/>
            <a:ext cx="152400" cy="152400"/>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sp>
        <p:nvSpPr>
          <p:cNvPr id="144" name="Oval 9"/>
          <p:cNvSpPr>
            <a:spLocks noChangeArrowheads="1"/>
          </p:cNvSpPr>
          <p:nvPr/>
        </p:nvSpPr>
        <p:spPr bwMode="auto">
          <a:xfrm>
            <a:off x="3768725" y="3536776"/>
            <a:ext cx="152400" cy="152400"/>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sp>
        <p:nvSpPr>
          <p:cNvPr id="145" name="Oval 10"/>
          <p:cNvSpPr>
            <a:spLocks noChangeArrowheads="1"/>
          </p:cNvSpPr>
          <p:nvPr/>
        </p:nvSpPr>
        <p:spPr bwMode="auto">
          <a:xfrm>
            <a:off x="3997325" y="4222576"/>
            <a:ext cx="152400" cy="152400"/>
          </a:xfrm>
          <a:prstGeom prst="ellipse">
            <a:avLst/>
          </a:prstGeom>
          <a:solidFill>
            <a:schemeClr val="accent1"/>
          </a:solidFill>
          <a:ln w="19050">
            <a:solidFill>
              <a:schemeClr val="tx1"/>
            </a:solidFill>
            <a:round/>
            <a:headEnd/>
            <a:tailEnd/>
          </a:ln>
        </p:spPr>
        <p:txBody>
          <a:bodyPr wrap="none" anchor="ctr"/>
          <a:lstStyle/>
          <a:p>
            <a:pPr eaLnBrk="1" hangingPunct="1"/>
            <a:endParaRPr lang="zh-CN" altLang="en-US"/>
          </a:p>
        </p:txBody>
      </p:sp>
      <p:sp>
        <p:nvSpPr>
          <p:cNvPr id="146" name="Oval 11"/>
          <p:cNvSpPr>
            <a:spLocks noChangeArrowheads="1"/>
          </p:cNvSpPr>
          <p:nvPr/>
        </p:nvSpPr>
        <p:spPr bwMode="auto">
          <a:xfrm>
            <a:off x="3997325" y="5594176"/>
            <a:ext cx="152400" cy="152400"/>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sp>
        <p:nvSpPr>
          <p:cNvPr id="147" name="Oval 12"/>
          <p:cNvSpPr>
            <a:spLocks noChangeArrowheads="1"/>
          </p:cNvSpPr>
          <p:nvPr/>
        </p:nvSpPr>
        <p:spPr bwMode="auto">
          <a:xfrm>
            <a:off x="2778125" y="5517976"/>
            <a:ext cx="152400" cy="152400"/>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sp>
        <p:nvSpPr>
          <p:cNvPr id="148" name="Oval 13"/>
          <p:cNvSpPr>
            <a:spLocks noChangeArrowheads="1"/>
          </p:cNvSpPr>
          <p:nvPr/>
        </p:nvSpPr>
        <p:spPr bwMode="auto">
          <a:xfrm>
            <a:off x="2397125" y="3765376"/>
            <a:ext cx="152400" cy="152400"/>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sp>
        <p:nvSpPr>
          <p:cNvPr id="149" name="Oval 14"/>
          <p:cNvSpPr>
            <a:spLocks noChangeArrowheads="1"/>
          </p:cNvSpPr>
          <p:nvPr/>
        </p:nvSpPr>
        <p:spPr bwMode="auto">
          <a:xfrm>
            <a:off x="339725" y="4755976"/>
            <a:ext cx="152400" cy="152400"/>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cxnSp>
        <p:nvCxnSpPr>
          <p:cNvPr id="150" name="AutoShape 15"/>
          <p:cNvCxnSpPr>
            <a:cxnSpLocks noChangeShapeType="1"/>
            <a:stCxn id="138" idx="1"/>
            <a:endCxn id="143" idx="5"/>
          </p:cNvCxnSpPr>
          <p:nvPr/>
        </p:nvCxnSpPr>
        <p:spPr bwMode="auto">
          <a:xfrm flipH="1" flipV="1">
            <a:off x="2603500" y="2533476"/>
            <a:ext cx="654050" cy="3302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151" name="AutoShape 16"/>
          <p:cNvCxnSpPr>
            <a:cxnSpLocks noChangeShapeType="1"/>
            <a:stCxn id="144" idx="1"/>
            <a:endCxn id="138" idx="5"/>
          </p:cNvCxnSpPr>
          <p:nvPr/>
        </p:nvCxnSpPr>
        <p:spPr bwMode="auto">
          <a:xfrm flipH="1" flipV="1">
            <a:off x="3365500" y="2990676"/>
            <a:ext cx="425450" cy="5588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152" name="AutoShape 17"/>
          <p:cNvCxnSpPr>
            <a:cxnSpLocks noChangeShapeType="1"/>
            <a:stCxn id="176" idx="5"/>
            <a:endCxn id="141" idx="1"/>
          </p:cNvCxnSpPr>
          <p:nvPr/>
        </p:nvCxnSpPr>
        <p:spPr bwMode="auto">
          <a:xfrm>
            <a:off x="2298700" y="3143076"/>
            <a:ext cx="958850" cy="10160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153" name="AutoShape 18"/>
          <p:cNvCxnSpPr>
            <a:cxnSpLocks noChangeShapeType="1"/>
            <a:stCxn id="144" idx="2"/>
            <a:endCxn id="148" idx="6"/>
          </p:cNvCxnSpPr>
          <p:nvPr/>
        </p:nvCxnSpPr>
        <p:spPr bwMode="auto">
          <a:xfrm flipH="1">
            <a:off x="2559050" y="3612976"/>
            <a:ext cx="1200150" cy="2286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154" name="AutoShape 19"/>
          <p:cNvCxnSpPr>
            <a:cxnSpLocks noChangeShapeType="1"/>
            <a:stCxn id="142" idx="4"/>
            <a:endCxn id="146" idx="0"/>
          </p:cNvCxnSpPr>
          <p:nvPr/>
        </p:nvCxnSpPr>
        <p:spPr bwMode="auto">
          <a:xfrm>
            <a:off x="3921125" y="5222701"/>
            <a:ext cx="152400" cy="36195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55" name="AutoShape 20"/>
          <p:cNvCxnSpPr>
            <a:cxnSpLocks noChangeShapeType="1"/>
            <a:stCxn id="145" idx="2"/>
            <a:endCxn id="141" idx="6"/>
          </p:cNvCxnSpPr>
          <p:nvPr/>
        </p:nvCxnSpPr>
        <p:spPr bwMode="auto">
          <a:xfrm flipH="1" flipV="1">
            <a:off x="3397250" y="4222576"/>
            <a:ext cx="590550" cy="762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156" name="AutoShape 21"/>
          <p:cNvCxnSpPr>
            <a:cxnSpLocks noChangeShapeType="1"/>
            <a:stCxn id="142" idx="1"/>
            <a:endCxn id="141" idx="5"/>
          </p:cNvCxnSpPr>
          <p:nvPr/>
        </p:nvCxnSpPr>
        <p:spPr bwMode="auto">
          <a:xfrm flipH="1" flipV="1">
            <a:off x="3365500" y="4286076"/>
            <a:ext cx="501650" cy="7874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157" name="AutoShape 22"/>
          <p:cNvCxnSpPr>
            <a:cxnSpLocks noChangeShapeType="1"/>
            <a:endCxn id="149" idx="7"/>
          </p:cNvCxnSpPr>
          <p:nvPr/>
        </p:nvCxnSpPr>
        <p:spPr bwMode="auto">
          <a:xfrm flipH="1">
            <a:off x="469900" y="4514676"/>
            <a:ext cx="349250" cy="2540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158" name="AutoShape 23"/>
          <p:cNvCxnSpPr>
            <a:cxnSpLocks noChangeShapeType="1"/>
            <a:endCxn id="148" idx="3"/>
          </p:cNvCxnSpPr>
          <p:nvPr/>
        </p:nvCxnSpPr>
        <p:spPr bwMode="auto">
          <a:xfrm flipV="1">
            <a:off x="2244725" y="3905076"/>
            <a:ext cx="174625" cy="1146175"/>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159" name="AutoShape 24"/>
          <p:cNvCxnSpPr>
            <a:cxnSpLocks noChangeShapeType="1"/>
            <a:stCxn id="147" idx="1"/>
          </p:cNvCxnSpPr>
          <p:nvPr/>
        </p:nvCxnSpPr>
        <p:spPr bwMode="auto">
          <a:xfrm flipH="1" flipV="1">
            <a:off x="2298700" y="5200476"/>
            <a:ext cx="501650" cy="3302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160" name="AutoShape 25"/>
          <p:cNvCxnSpPr>
            <a:cxnSpLocks noChangeShapeType="1"/>
            <a:endCxn id="148" idx="3"/>
          </p:cNvCxnSpPr>
          <p:nvPr/>
        </p:nvCxnSpPr>
        <p:spPr bwMode="auto">
          <a:xfrm flipV="1">
            <a:off x="1873250" y="3905076"/>
            <a:ext cx="546100" cy="2413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161" name="AutoShape 26"/>
          <p:cNvCxnSpPr>
            <a:cxnSpLocks noChangeShapeType="1"/>
            <a:endCxn id="141" idx="3"/>
          </p:cNvCxnSpPr>
          <p:nvPr/>
        </p:nvCxnSpPr>
        <p:spPr bwMode="auto">
          <a:xfrm>
            <a:off x="1841500" y="4209876"/>
            <a:ext cx="1416050" cy="762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162" name="AutoShape 27"/>
          <p:cNvCxnSpPr>
            <a:cxnSpLocks noChangeShapeType="1"/>
            <a:endCxn id="176" idx="3"/>
          </p:cNvCxnSpPr>
          <p:nvPr/>
        </p:nvCxnSpPr>
        <p:spPr bwMode="auto">
          <a:xfrm flipV="1">
            <a:off x="1841500" y="3143076"/>
            <a:ext cx="349250" cy="9398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163" name="AutoShape 28"/>
          <p:cNvCxnSpPr>
            <a:cxnSpLocks noChangeShapeType="1"/>
            <a:stCxn id="144" idx="5"/>
            <a:endCxn id="145" idx="0"/>
          </p:cNvCxnSpPr>
          <p:nvPr/>
        </p:nvCxnSpPr>
        <p:spPr bwMode="auto">
          <a:xfrm>
            <a:off x="3898900" y="3676476"/>
            <a:ext cx="174625" cy="536575"/>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64" name="AutoShape 29"/>
          <p:cNvCxnSpPr>
            <a:cxnSpLocks noChangeShapeType="1"/>
            <a:endCxn id="148" idx="2"/>
          </p:cNvCxnSpPr>
          <p:nvPr/>
        </p:nvCxnSpPr>
        <p:spPr bwMode="auto">
          <a:xfrm>
            <a:off x="1482725" y="3470101"/>
            <a:ext cx="904875" cy="371475"/>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65" name="AutoShape 30"/>
          <p:cNvCxnSpPr>
            <a:cxnSpLocks noChangeShapeType="1"/>
            <a:stCxn id="144" idx="3"/>
            <a:endCxn id="142" idx="0"/>
          </p:cNvCxnSpPr>
          <p:nvPr/>
        </p:nvCxnSpPr>
        <p:spPr bwMode="auto">
          <a:xfrm>
            <a:off x="3790950" y="3676476"/>
            <a:ext cx="130175" cy="1374775"/>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166" name="Text Box 31"/>
          <p:cNvSpPr txBox="1">
            <a:spLocks noChangeArrowheads="1"/>
          </p:cNvSpPr>
          <p:nvPr/>
        </p:nvSpPr>
        <p:spPr bwMode="auto">
          <a:xfrm>
            <a:off x="3006725" y="422257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Arial" charset="0"/>
              </a:rPr>
              <a:t>1</a:t>
            </a:r>
          </a:p>
        </p:txBody>
      </p:sp>
      <p:sp>
        <p:nvSpPr>
          <p:cNvPr id="167" name="Text Box 32"/>
          <p:cNvSpPr txBox="1">
            <a:spLocks noChangeArrowheads="1"/>
          </p:cNvSpPr>
          <p:nvPr/>
        </p:nvSpPr>
        <p:spPr bwMode="auto">
          <a:xfrm>
            <a:off x="3159125" y="246997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Arial" charset="0"/>
              </a:rPr>
              <a:t>4</a:t>
            </a:r>
          </a:p>
        </p:txBody>
      </p:sp>
      <p:sp>
        <p:nvSpPr>
          <p:cNvPr id="168" name="Text Box 33"/>
          <p:cNvSpPr txBox="1">
            <a:spLocks noChangeArrowheads="1"/>
          </p:cNvSpPr>
          <p:nvPr/>
        </p:nvSpPr>
        <p:spPr bwMode="auto">
          <a:xfrm>
            <a:off x="1863725" y="254617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Arial" charset="0"/>
              </a:rPr>
              <a:t>5</a:t>
            </a:r>
          </a:p>
        </p:txBody>
      </p:sp>
      <p:sp>
        <p:nvSpPr>
          <p:cNvPr id="169" name="Text Box 34"/>
          <p:cNvSpPr txBox="1">
            <a:spLocks noChangeArrowheads="1"/>
          </p:cNvSpPr>
          <p:nvPr/>
        </p:nvSpPr>
        <p:spPr bwMode="auto">
          <a:xfrm>
            <a:off x="3921125" y="422257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Arial" charset="0"/>
              </a:rPr>
              <a:t>2</a:t>
            </a:r>
          </a:p>
        </p:txBody>
      </p:sp>
      <p:sp>
        <p:nvSpPr>
          <p:cNvPr id="170" name="Text Box 35"/>
          <p:cNvSpPr txBox="1">
            <a:spLocks noChangeArrowheads="1"/>
          </p:cNvSpPr>
          <p:nvPr/>
        </p:nvSpPr>
        <p:spPr bwMode="auto">
          <a:xfrm>
            <a:off x="2168525" y="330817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Arial" charset="0"/>
              </a:rPr>
              <a:t>10</a:t>
            </a:r>
          </a:p>
        </p:txBody>
      </p:sp>
      <p:sp>
        <p:nvSpPr>
          <p:cNvPr id="171" name="Text Box 36"/>
          <p:cNvSpPr txBox="1">
            <a:spLocks noChangeArrowheads="1"/>
          </p:cNvSpPr>
          <p:nvPr/>
        </p:nvSpPr>
        <p:spPr bwMode="auto">
          <a:xfrm>
            <a:off x="3844925" y="323197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Arial" charset="0"/>
              </a:rPr>
              <a:t>3</a:t>
            </a:r>
          </a:p>
        </p:txBody>
      </p:sp>
      <p:sp>
        <p:nvSpPr>
          <p:cNvPr id="172" name="Text Box 37"/>
          <p:cNvSpPr txBox="1">
            <a:spLocks noChangeArrowheads="1"/>
          </p:cNvSpPr>
          <p:nvPr/>
        </p:nvSpPr>
        <p:spPr bwMode="auto">
          <a:xfrm>
            <a:off x="187325" y="483217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Arial" charset="0"/>
              </a:rPr>
              <a:t>16</a:t>
            </a:r>
          </a:p>
        </p:txBody>
      </p:sp>
      <p:sp>
        <p:nvSpPr>
          <p:cNvPr id="173" name="Text Box 38"/>
          <p:cNvSpPr txBox="1">
            <a:spLocks noChangeArrowheads="1"/>
          </p:cNvSpPr>
          <p:nvPr/>
        </p:nvSpPr>
        <p:spPr bwMode="auto">
          <a:xfrm>
            <a:off x="2244725" y="536557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Arial" charset="0"/>
              </a:rPr>
              <a:t>15</a:t>
            </a:r>
          </a:p>
        </p:txBody>
      </p:sp>
      <p:sp>
        <p:nvSpPr>
          <p:cNvPr id="174" name="Text Box 39"/>
          <p:cNvSpPr txBox="1">
            <a:spLocks noChangeArrowheads="1"/>
          </p:cNvSpPr>
          <p:nvPr/>
        </p:nvSpPr>
        <p:spPr bwMode="auto">
          <a:xfrm>
            <a:off x="3387725" y="483217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Arial" charset="0"/>
              </a:rPr>
              <a:t>7</a:t>
            </a:r>
          </a:p>
        </p:txBody>
      </p:sp>
      <p:sp>
        <p:nvSpPr>
          <p:cNvPr id="175" name="Text Box 40"/>
          <p:cNvSpPr txBox="1">
            <a:spLocks noChangeArrowheads="1"/>
          </p:cNvSpPr>
          <p:nvPr/>
        </p:nvSpPr>
        <p:spPr bwMode="auto">
          <a:xfrm>
            <a:off x="3540125" y="536557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Arial" charset="0"/>
              </a:rPr>
              <a:t>9</a:t>
            </a:r>
          </a:p>
        </p:txBody>
      </p:sp>
      <p:sp>
        <p:nvSpPr>
          <p:cNvPr id="176" name="Oval 41"/>
          <p:cNvSpPr>
            <a:spLocks noChangeArrowheads="1"/>
          </p:cNvSpPr>
          <p:nvPr/>
        </p:nvSpPr>
        <p:spPr bwMode="auto">
          <a:xfrm>
            <a:off x="2168525" y="3003376"/>
            <a:ext cx="152400" cy="152400"/>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grpSp>
        <p:nvGrpSpPr>
          <p:cNvPr id="177" name="Group 42"/>
          <p:cNvGrpSpPr>
            <a:grpSpLocks/>
          </p:cNvGrpSpPr>
          <p:nvPr/>
        </p:nvGrpSpPr>
        <p:grpSpPr bwMode="auto">
          <a:xfrm>
            <a:off x="263525" y="2927176"/>
            <a:ext cx="2667000" cy="2438400"/>
            <a:chOff x="0" y="0"/>
            <a:chExt cx="1680" cy="1536"/>
          </a:xfrm>
        </p:grpSpPr>
        <p:sp>
          <p:nvSpPr>
            <p:cNvPr id="178" name="Oval 43"/>
            <p:cNvSpPr>
              <a:spLocks noChangeArrowheads="1"/>
            </p:cNvSpPr>
            <p:nvPr/>
          </p:nvSpPr>
          <p:spPr bwMode="auto">
            <a:xfrm>
              <a:off x="1200" y="1344"/>
              <a:ext cx="96" cy="96"/>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sp>
          <p:nvSpPr>
            <p:cNvPr id="179" name="Oval 44"/>
            <p:cNvSpPr>
              <a:spLocks noChangeArrowheads="1"/>
            </p:cNvSpPr>
            <p:nvPr/>
          </p:nvSpPr>
          <p:spPr bwMode="auto">
            <a:xfrm>
              <a:off x="672" y="1248"/>
              <a:ext cx="96" cy="96"/>
            </a:xfrm>
            <a:prstGeom prst="ellipse">
              <a:avLst/>
            </a:prstGeom>
            <a:solidFill>
              <a:srgbClr val="0000FF"/>
            </a:solidFill>
            <a:ln w="19050">
              <a:solidFill>
                <a:schemeClr val="tx1"/>
              </a:solidFill>
              <a:round/>
              <a:headEnd/>
              <a:tailEnd/>
            </a:ln>
          </p:spPr>
          <p:txBody>
            <a:bodyPr wrap="none" anchor="ctr"/>
            <a:lstStyle/>
            <a:p>
              <a:pPr eaLnBrk="1" hangingPunct="1"/>
              <a:endParaRPr lang="zh-CN" altLang="en-US"/>
            </a:p>
          </p:txBody>
        </p:sp>
        <p:sp>
          <p:nvSpPr>
            <p:cNvPr id="180" name="Oval 45"/>
            <p:cNvSpPr>
              <a:spLocks noChangeArrowheads="1"/>
            </p:cNvSpPr>
            <p:nvPr/>
          </p:nvSpPr>
          <p:spPr bwMode="auto">
            <a:xfrm>
              <a:off x="912" y="720"/>
              <a:ext cx="96" cy="96"/>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sp>
          <p:nvSpPr>
            <p:cNvPr id="181" name="Oval 46"/>
            <p:cNvSpPr>
              <a:spLocks noChangeArrowheads="1"/>
            </p:cNvSpPr>
            <p:nvPr/>
          </p:nvSpPr>
          <p:spPr bwMode="auto">
            <a:xfrm>
              <a:off x="720" y="240"/>
              <a:ext cx="96" cy="96"/>
            </a:xfrm>
            <a:prstGeom prst="ellipse">
              <a:avLst/>
            </a:prstGeom>
            <a:solidFill>
              <a:srgbClr val="33CC33"/>
            </a:solidFill>
            <a:ln w="19050">
              <a:solidFill>
                <a:schemeClr val="tx1"/>
              </a:solidFill>
              <a:round/>
              <a:headEnd/>
              <a:tailEnd/>
            </a:ln>
          </p:spPr>
          <p:txBody>
            <a:bodyPr wrap="none" anchor="ctr"/>
            <a:lstStyle/>
            <a:p>
              <a:pPr eaLnBrk="1" hangingPunct="1"/>
              <a:endParaRPr lang="zh-CN" altLang="en-US"/>
            </a:p>
          </p:txBody>
        </p:sp>
        <p:sp>
          <p:nvSpPr>
            <p:cNvPr id="182" name="Oval 47"/>
            <p:cNvSpPr>
              <a:spLocks noChangeArrowheads="1"/>
            </p:cNvSpPr>
            <p:nvPr/>
          </p:nvSpPr>
          <p:spPr bwMode="auto">
            <a:xfrm>
              <a:off x="336" y="912"/>
              <a:ext cx="96" cy="96"/>
            </a:xfrm>
            <a:prstGeom prst="ellipse">
              <a:avLst/>
            </a:prstGeom>
            <a:solidFill>
              <a:srgbClr val="FF0000"/>
            </a:solidFill>
            <a:ln w="19050">
              <a:solidFill>
                <a:schemeClr val="tx1"/>
              </a:solidFill>
              <a:round/>
              <a:headEnd/>
              <a:tailEnd/>
            </a:ln>
          </p:spPr>
          <p:txBody>
            <a:bodyPr wrap="none" anchor="ctr"/>
            <a:lstStyle/>
            <a:p>
              <a:pPr algn="ctr" eaLnBrk="1" hangingPunct="1"/>
              <a:endParaRPr lang="zh-CN" altLang="en-US">
                <a:latin typeface="Arial" charset="0"/>
              </a:endParaRPr>
            </a:p>
          </p:txBody>
        </p:sp>
        <p:cxnSp>
          <p:nvCxnSpPr>
            <p:cNvPr id="183" name="AutoShape 48"/>
            <p:cNvCxnSpPr>
              <a:cxnSpLocks noChangeShapeType="1"/>
              <a:stCxn id="179" idx="0"/>
              <a:endCxn id="180" idx="4"/>
            </p:cNvCxnSpPr>
            <p:nvPr/>
          </p:nvCxnSpPr>
          <p:spPr bwMode="auto">
            <a:xfrm flipV="1">
              <a:off x="720" y="822"/>
              <a:ext cx="240" cy="42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184" name="AutoShape 49"/>
            <p:cNvCxnSpPr>
              <a:cxnSpLocks noChangeShapeType="1"/>
              <a:stCxn id="182" idx="0"/>
              <a:endCxn id="181" idx="3"/>
            </p:cNvCxnSpPr>
            <p:nvPr/>
          </p:nvCxnSpPr>
          <p:spPr bwMode="auto">
            <a:xfrm flipV="1">
              <a:off x="384" y="328"/>
              <a:ext cx="350" cy="578"/>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85" name="AutoShape 50"/>
            <p:cNvCxnSpPr>
              <a:cxnSpLocks noChangeShapeType="1"/>
              <a:stCxn id="180" idx="1"/>
              <a:endCxn id="181" idx="4"/>
            </p:cNvCxnSpPr>
            <p:nvPr/>
          </p:nvCxnSpPr>
          <p:spPr bwMode="auto">
            <a:xfrm flipH="1" flipV="1">
              <a:off x="768" y="342"/>
              <a:ext cx="158" cy="386"/>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186" name="AutoShape 51"/>
            <p:cNvCxnSpPr>
              <a:cxnSpLocks noChangeShapeType="1"/>
              <a:stCxn id="178" idx="2"/>
              <a:endCxn id="179" idx="6"/>
            </p:cNvCxnSpPr>
            <p:nvPr/>
          </p:nvCxnSpPr>
          <p:spPr bwMode="auto">
            <a:xfrm flipH="1" flipV="1">
              <a:off x="774" y="1296"/>
              <a:ext cx="420" cy="96"/>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87" name="AutoShape 52"/>
            <p:cNvCxnSpPr>
              <a:cxnSpLocks noChangeShapeType="1"/>
              <a:stCxn id="182" idx="7"/>
              <a:endCxn id="180" idx="2"/>
            </p:cNvCxnSpPr>
            <p:nvPr/>
          </p:nvCxnSpPr>
          <p:spPr bwMode="auto">
            <a:xfrm flipV="1">
              <a:off x="418" y="768"/>
              <a:ext cx="488" cy="152"/>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188" name="Text Box 53"/>
            <p:cNvSpPr txBox="1">
              <a:spLocks noChangeArrowheads="1"/>
            </p:cNvSpPr>
            <p:nvPr/>
          </p:nvSpPr>
          <p:spPr bwMode="auto">
            <a:xfrm>
              <a:off x="624" y="1248"/>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Arial" charset="0"/>
                </a:rPr>
                <a:t>13</a:t>
              </a:r>
            </a:p>
          </p:txBody>
        </p:sp>
        <p:sp>
          <p:nvSpPr>
            <p:cNvPr id="189" name="Text Box 54"/>
            <p:cNvSpPr txBox="1">
              <a:spLocks noChangeArrowheads="1"/>
            </p:cNvSpPr>
            <p:nvPr/>
          </p:nvSpPr>
          <p:spPr bwMode="auto">
            <a:xfrm>
              <a:off x="384" y="0"/>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Arial" charset="0"/>
                </a:rPr>
                <a:t>11</a:t>
              </a:r>
            </a:p>
          </p:txBody>
        </p:sp>
        <p:sp>
          <p:nvSpPr>
            <p:cNvPr id="190" name="Text Box 55"/>
            <p:cNvSpPr txBox="1">
              <a:spLocks noChangeArrowheads="1"/>
            </p:cNvSpPr>
            <p:nvPr/>
          </p:nvSpPr>
          <p:spPr bwMode="auto">
            <a:xfrm>
              <a:off x="0" y="624"/>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Arial" charset="0"/>
                </a:rPr>
                <a:t>12</a:t>
              </a:r>
            </a:p>
          </p:txBody>
        </p:sp>
        <p:sp>
          <p:nvSpPr>
            <p:cNvPr id="191" name="Text Box 56"/>
            <p:cNvSpPr txBox="1">
              <a:spLocks noChangeArrowheads="1"/>
            </p:cNvSpPr>
            <p:nvPr/>
          </p:nvSpPr>
          <p:spPr bwMode="auto">
            <a:xfrm>
              <a:off x="912" y="768"/>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Arial" charset="0"/>
                </a:rPr>
                <a:t>8</a:t>
              </a:r>
            </a:p>
          </p:txBody>
        </p:sp>
        <p:sp>
          <p:nvSpPr>
            <p:cNvPr id="192" name="Text Box 57"/>
            <p:cNvSpPr txBox="1">
              <a:spLocks noChangeArrowheads="1"/>
            </p:cNvSpPr>
            <p:nvPr/>
          </p:nvSpPr>
          <p:spPr bwMode="auto">
            <a:xfrm>
              <a:off x="1248" y="1200"/>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Arial" charset="0"/>
                </a:rPr>
                <a:t>6</a:t>
              </a:r>
            </a:p>
          </p:txBody>
        </p:sp>
      </p:grpSp>
      <p:sp>
        <p:nvSpPr>
          <p:cNvPr id="193" name="Text Box 58"/>
          <p:cNvSpPr txBox="1">
            <a:spLocks noChangeArrowheads="1"/>
          </p:cNvSpPr>
          <p:nvPr/>
        </p:nvSpPr>
        <p:spPr bwMode="auto">
          <a:xfrm>
            <a:off x="1787525" y="5898976"/>
            <a:ext cx="91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b="1" i="1">
                <a:latin typeface="Times New Roman" charset="0"/>
              </a:rPr>
              <a:t>G</a:t>
            </a:r>
            <a:r>
              <a:rPr lang="en-US" altLang="zh-CN" b="1" baseline="-25000">
                <a:latin typeface="Arial" charset="0"/>
              </a:rPr>
              <a:t>1</a:t>
            </a:r>
          </a:p>
        </p:txBody>
      </p:sp>
      <p:sp>
        <p:nvSpPr>
          <p:cNvPr id="194" name="Text Box 59"/>
          <p:cNvSpPr txBox="1">
            <a:spLocks noChangeArrowheads="1"/>
          </p:cNvSpPr>
          <p:nvPr/>
        </p:nvSpPr>
        <p:spPr bwMode="auto">
          <a:xfrm>
            <a:off x="6892925" y="5898976"/>
            <a:ext cx="838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b="1" i="1">
                <a:latin typeface="Times New Roman" charset="0"/>
              </a:rPr>
              <a:t>G</a:t>
            </a:r>
            <a:r>
              <a:rPr lang="en-US" altLang="zh-CN" b="1" baseline="-25000">
                <a:latin typeface="Arial" charset="0"/>
              </a:rPr>
              <a:t>2</a:t>
            </a:r>
          </a:p>
        </p:txBody>
      </p:sp>
      <p:sp>
        <p:nvSpPr>
          <p:cNvPr id="195" name="Oval 60"/>
          <p:cNvSpPr>
            <a:spLocks noChangeArrowheads="1"/>
          </p:cNvSpPr>
          <p:nvPr/>
        </p:nvSpPr>
        <p:spPr bwMode="auto">
          <a:xfrm>
            <a:off x="7654925" y="2850976"/>
            <a:ext cx="152400" cy="152400"/>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cxnSp>
        <p:nvCxnSpPr>
          <p:cNvPr id="196" name="AutoShape 61"/>
          <p:cNvCxnSpPr>
            <a:cxnSpLocks noChangeShapeType="1"/>
            <a:stCxn id="195" idx="2"/>
            <a:endCxn id="221" idx="7"/>
          </p:cNvCxnSpPr>
          <p:nvPr/>
        </p:nvCxnSpPr>
        <p:spPr bwMode="auto">
          <a:xfrm flipH="1">
            <a:off x="6718300" y="2927176"/>
            <a:ext cx="927100" cy="889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197" name="Text Box 62"/>
          <p:cNvSpPr txBox="1">
            <a:spLocks noChangeArrowheads="1"/>
          </p:cNvSpPr>
          <p:nvPr/>
        </p:nvSpPr>
        <p:spPr bwMode="auto">
          <a:xfrm>
            <a:off x="6740525" y="198884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dirty="0">
                <a:latin typeface="Times New Roman" charset="0"/>
              </a:rPr>
              <a:t>v</a:t>
            </a:r>
            <a:r>
              <a:rPr lang="en-US" altLang="zh-CN" sz="2400" b="1" baseline="-25000" dirty="0">
                <a:latin typeface="Arial" charset="0"/>
              </a:rPr>
              <a:t>14</a:t>
            </a:r>
          </a:p>
        </p:txBody>
      </p:sp>
      <p:sp>
        <p:nvSpPr>
          <p:cNvPr id="198" name="Oval 63"/>
          <p:cNvSpPr>
            <a:spLocks noChangeArrowheads="1"/>
          </p:cNvSpPr>
          <p:nvPr/>
        </p:nvSpPr>
        <p:spPr bwMode="auto">
          <a:xfrm>
            <a:off x="7654925" y="4146376"/>
            <a:ext cx="152400" cy="152400"/>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sp>
        <p:nvSpPr>
          <p:cNvPr id="199" name="Oval 64"/>
          <p:cNvSpPr>
            <a:spLocks noChangeArrowheads="1"/>
          </p:cNvSpPr>
          <p:nvPr/>
        </p:nvSpPr>
        <p:spPr bwMode="auto">
          <a:xfrm>
            <a:off x="8264525" y="5060776"/>
            <a:ext cx="152400" cy="152400"/>
          </a:xfrm>
          <a:prstGeom prst="ellipse">
            <a:avLst/>
          </a:prstGeom>
          <a:solidFill>
            <a:schemeClr val="accent1"/>
          </a:solidFill>
          <a:ln w="19050">
            <a:solidFill>
              <a:schemeClr val="tx1"/>
            </a:solidFill>
            <a:round/>
            <a:headEnd/>
            <a:tailEnd/>
          </a:ln>
        </p:spPr>
        <p:txBody>
          <a:bodyPr wrap="none" anchor="ctr"/>
          <a:lstStyle/>
          <a:p>
            <a:pPr eaLnBrk="1" hangingPunct="1"/>
            <a:endParaRPr lang="zh-CN" altLang="en-US"/>
          </a:p>
        </p:txBody>
      </p:sp>
      <p:sp>
        <p:nvSpPr>
          <p:cNvPr id="200" name="Oval 65"/>
          <p:cNvSpPr>
            <a:spLocks noChangeArrowheads="1"/>
          </p:cNvSpPr>
          <p:nvPr/>
        </p:nvSpPr>
        <p:spPr bwMode="auto">
          <a:xfrm>
            <a:off x="6892925" y="2393776"/>
            <a:ext cx="152400" cy="152400"/>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sp>
        <p:nvSpPr>
          <p:cNvPr id="201" name="Oval 66"/>
          <p:cNvSpPr>
            <a:spLocks noChangeArrowheads="1"/>
          </p:cNvSpPr>
          <p:nvPr/>
        </p:nvSpPr>
        <p:spPr bwMode="auto">
          <a:xfrm>
            <a:off x="8188325" y="3536776"/>
            <a:ext cx="152400" cy="152400"/>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sp>
        <p:nvSpPr>
          <p:cNvPr id="202" name="Oval 67"/>
          <p:cNvSpPr>
            <a:spLocks noChangeArrowheads="1"/>
          </p:cNvSpPr>
          <p:nvPr/>
        </p:nvSpPr>
        <p:spPr bwMode="auto">
          <a:xfrm>
            <a:off x="8416925" y="4222576"/>
            <a:ext cx="152400" cy="152400"/>
          </a:xfrm>
          <a:prstGeom prst="ellipse">
            <a:avLst/>
          </a:prstGeom>
          <a:solidFill>
            <a:srgbClr val="FF66FF"/>
          </a:solidFill>
          <a:ln w="19050">
            <a:solidFill>
              <a:schemeClr val="tx1"/>
            </a:solidFill>
            <a:round/>
            <a:headEnd/>
            <a:tailEnd/>
          </a:ln>
        </p:spPr>
        <p:txBody>
          <a:bodyPr wrap="none" anchor="ctr"/>
          <a:lstStyle/>
          <a:p>
            <a:pPr eaLnBrk="1" hangingPunct="1"/>
            <a:endParaRPr lang="zh-CN" altLang="en-US"/>
          </a:p>
        </p:txBody>
      </p:sp>
      <p:sp>
        <p:nvSpPr>
          <p:cNvPr id="203" name="Oval 68"/>
          <p:cNvSpPr>
            <a:spLocks noChangeArrowheads="1"/>
          </p:cNvSpPr>
          <p:nvPr/>
        </p:nvSpPr>
        <p:spPr bwMode="auto">
          <a:xfrm>
            <a:off x="8416925" y="5594176"/>
            <a:ext cx="152400" cy="152400"/>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sp>
        <p:nvSpPr>
          <p:cNvPr id="204" name="Oval 69"/>
          <p:cNvSpPr>
            <a:spLocks noChangeArrowheads="1"/>
          </p:cNvSpPr>
          <p:nvPr/>
        </p:nvSpPr>
        <p:spPr bwMode="auto">
          <a:xfrm>
            <a:off x="7197725" y="5517976"/>
            <a:ext cx="152400" cy="152400"/>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sp>
        <p:nvSpPr>
          <p:cNvPr id="205" name="Oval 70"/>
          <p:cNvSpPr>
            <a:spLocks noChangeArrowheads="1"/>
          </p:cNvSpPr>
          <p:nvPr/>
        </p:nvSpPr>
        <p:spPr bwMode="auto">
          <a:xfrm>
            <a:off x="6816725" y="3765376"/>
            <a:ext cx="152400" cy="152400"/>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sp>
        <p:nvSpPr>
          <p:cNvPr id="206" name="Oval 71"/>
          <p:cNvSpPr>
            <a:spLocks noChangeArrowheads="1"/>
          </p:cNvSpPr>
          <p:nvPr/>
        </p:nvSpPr>
        <p:spPr bwMode="auto">
          <a:xfrm>
            <a:off x="4759325" y="4755976"/>
            <a:ext cx="152400" cy="152400"/>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cxnSp>
        <p:nvCxnSpPr>
          <p:cNvPr id="207" name="AutoShape 72"/>
          <p:cNvCxnSpPr>
            <a:cxnSpLocks noChangeShapeType="1"/>
            <a:stCxn id="198" idx="0"/>
            <a:endCxn id="195" idx="4"/>
          </p:cNvCxnSpPr>
          <p:nvPr/>
        </p:nvCxnSpPr>
        <p:spPr bwMode="auto">
          <a:xfrm flipV="1">
            <a:off x="7731125" y="3012901"/>
            <a:ext cx="0" cy="112395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208" name="AutoShape 73"/>
          <p:cNvCxnSpPr>
            <a:cxnSpLocks noChangeShapeType="1"/>
            <a:stCxn id="195" idx="1"/>
            <a:endCxn id="200" idx="5"/>
          </p:cNvCxnSpPr>
          <p:nvPr/>
        </p:nvCxnSpPr>
        <p:spPr bwMode="auto">
          <a:xfrm flipH="1" flipV="1">
            <a:off x="7023100" y="2533476"/>
            <a:ext cx="654050" cy="3302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209" name="AutoShape 74"/>
          <p:cNvCxnSpPr>
            <a:cxnSpLocks noChangeShapeType="1"/>
            <a:stCxn id="201" idx="1"/>
            <a:endCxn id="195" idx="5"/>
          </p:cNvCxnSpPr>
          <p:nvPr/>
        </p:nvCxnSpPr>
        <p:spPr bwMode="auto">
          <a:xfrm flipH="1" flipV="1">
            <a:off x="7785100" y="2990676"/>
            <a:ext cx="425450" cy="5588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210" name="AutoShape 75"/>
          <p:cNvCxnSpPr>
            <a:cxnSpLocks noChangeShapeType="1"/>
            <a:stCxn id="221" idx="5"/>
            <a:endCxn id="198" idx="1"/>
          </p:cNvCxnSpPr>
          <p:nvPr/>
        </p:nvCxnSpPr>
        <p:spPr bwMode="auto">
          <a:xfrm>
            <a:off x="6718300" y="3143076"/>
            <a:ext cx="958850" cy="10160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211" name="AutoShape 76"/>
          <p:cNvCxnSpPr>
            <a:cxnSpLocks noChangeShapeType="1"/>
            <a:stCxn id="201" idx="2"/>
            <a:endCxn id="205" idx="6"/>
          </p:cNvCxnSpPr>
          <p:nvPr/>
        </p:nvCxnSpPr>
        <p:spPr bwMode="auto">
          <a:xfrm flipH="1">
            <a:off x="6978650" y="3612976"/>
            <a:ext cx="1200150" cy="2286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212" name="AutoShape 77"/>
          <p:cNvCxnSpPr>
            <a:cxnSpLocks noChangeShapeType="1"/>
            <a:stCxn id="199" idx="4"/>
            <a:endCxn id="203" idx="0"/>
          </p:cNvCxnSpPr>
          <p:nvPr/>
        </p:nvCxnSpPr>
        <p:spPr bwMode="auto">
          <a:xfrm>
            <a:off x="8340725" y="5222701"/>
            <a:ext cx="152400" cy="36195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13" name="AutoShape 78"/>
          <p:cNvCxnSpPr>
            <a:cxnSpLocks noChangeShapeType="1"/>
            <a:stCxn id="202" idx="2"/>
            <a:endCxn id="198" idx="6"/>
          </p:cNvCxnSpPr>
          <p:nvPr/>
        </p:nvCxnSpPr>
        <p:spPr bwMode="auto">
          <a:xfrm flipH="1" flipV="1">
            <a:off x="7816850" y="4222576"/>
            <a:ext cx="590550" cy="762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214" name="AutoShape 79"/>
          <p:cNvCxnSpPr>
            <a:cxnSpLocks noChangeShapeType="1"/>
            <a:stCxn id="199" idx="1"/>
            <a:endCxn id="198" idx="5"/>
          </p:cNvCxnSpPr>
          <p:nvPr/>
        </p:nvCxnSpPr>
        <p:spPr bwMode="auto">
          <a:xfrm flipH="1" flipV="1">
            <a:off x="7785100" y="4286076"/>
            <a:ext cx="501650" cy="7874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215" name="AutoShape 80"/>
          <p:cNvCxnSpPr>
            <a:cxnSpLocks noChangeShapeType="1"/>
            <a:endCxn id="206" idx="7"/>
          </p:cNvCxnSpPr>
          <p:nvPr/>
        </p:nvCxnSpPr>
        <p:spPr bwMode="auto">
          <a:xfrm flipH="1">
            <a:off x="4889500" y="4514676"/>
            <a:ext cx="349250" cy="2540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216" name="AutoShape 81"/>
          <p:cNvCxnSpPr>
            <a:cxnSpLocks noChangeShapeType="1"/>
            <a:endCxn id="205" idx="3"/>
          </p:cNvCxnSpPr>
          <p:nvPr/>
        </p:nvCxnSpPr>
        <p:spPr bwMode="auto">
          <a:xfrm flipV="1">
            <a:off x="6664325" y="3905076"/>
            <a:ext cx="174625" cy="1146175"/>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217" name="AutoShape 82"/>
          <p:cNvCxnSpPr>
            <a:cxnSpLocks noChangeShapeType="1"/>
            <a:stCxn id="204" idx="1"/>
          </p:cNvCxnSpPr>
          <p:nvPr/>
        </p:nvCxnSpPr>
        <p:spPr bwMode="auto">
          <a:xfrm flipH="1" flipV="1">
            <a:off x="6718300" y="5200476"/>
            <a:ext cx="501650" cy="3302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218" name="AutoShape 83"/>
          <p:cNvCxnSpPr>
            <a:cxnSpLocks noChangeShapeType="1"/>
            <a:endCxn id="205" idx="3"/>
          </p:cNvCxnSpPr>
          <p:nvPr/>
        </p:nvCxnSpPr>
        <p:spPr bwMode="auto">
          <a:xfrm flipV="1">
            <a:off x="6292850" y="3905076"/>
            <a:ext cx="546100" cy="2413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219" name="AutoShape 84"/>
          <p:cNvCxnSpPr>
            <a:cxnSpLocks noChangeShapeType="1"/>
            <a:endCxn id="198" idx="3"/>
          </p:cNvCxnSpPr>
          <p:nvPr/>
        </p:nvCxnSpPr>
        <p:spPr bwMode="auto">
          <a:xfrm>
            <a:off x="6261100" y="4209876"/>
            <a:ext cx="1416050" cy="762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220" name="AutoShape 85"/>
          <p:cNvCxnSpPr>
            <a:cxnSpLocks noChangeShapeType="1"/>
            <a:endCxn id="221" idx="3"/>
          </p:cNvCxnSpPr>
          <p:nvPr/>
        </p:nvCxnSpPr>
        <p:spPr bwMode="auto">
          <a:xfrm flipV="1">
            <a:off x="6261100" y="3143076"/>
            <a:ext cx="349250" cy="93980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221" name="Oval 86"/>
          <p:cNvSpPr>
            <a:spLocks noChangeArrowheads="1"/>
          </p:cNvSpPr>
          <p:nvPr/>
        </p:nvSpPr>
        <p:spPr bwMode="auto">
          <a:xfrm>
            <a:off x="6588125" y="3003376"/>
            <a:ext cx="152400" cy="152400"/>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cxnSp>
        <p:nvCxnSpPr>
          <p:cNvPr id="222" name="AutoShape 87"/>
          <p:cNvCxnSpPr>
            <a:cxnSpLocks noChangeShapeType="1"/>
            <a:stCxn id="201" idx="5"/>
            <a:endCxn id="202" idx="0"/>
          </p:cNvCxnSpPr>
          <p:nvPr/>
        </p:nvCxnSpPr>
        <p:spPr bwMode="auto">
          <a:xfrm>
            <a:off x="8318500" y="3676476"/>
            <a:ext cx="174625" cy="536575"/>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223" name="AutoShape 88"/>
          <p:cNvCxnSpPr>
            <a:cxnSpLocks noChangeShapeType="1"/>
            <a:stCxn id="200" idx="5"/>
            <a:endCxn id="201" idx="1"/>
          </p:cNvCxnSpPr>
          <p:nvPr/>
        </p:nvCxnSpPr>
        <p:spPr bwMode="auto">
          <a:xfrm>
            <a:off x="7023100" y="2533476"/>
            <a:ext cx="1187450" cy="10160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224" name="Text Box 89"/>
          <p:cNvSpPr txBox="1">
            <a:spLocks noChangeArrowheads="1"/>
          </p:cNvSpPr>
          <p:nvPr/>
        </p:nvSpPr>
        <p:spPr bwMode="auto">
          <a:xfrm>
            <a:off x="7426325" y="422257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Arial" charset="0"/>
              </a:rPr>
              <a:t>1</a:t>
            </a:r>
          </a:p>
        </p:txBody>
      </p:sp>
      <p:sp>
        <p:nvSpPr>
          <p:cNvPr id="225" name="Text Box 90"/>
          <p:cNvSpPr txBox="1">
            <a:spLocks noChangeArrowheads="1"/>
          </p:cNvSpPr>
          <p:nvPr/>
        </p:nvSpPr>
        <p:spPr bwMode="auto">
          <a:xfrm>
            <a:off x="7578725" y="246997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Arial" charset="0"/>
              </a:rPr>
              <a:t>4</a:t>
            </a:r>
          </a:p>
        </p:txBody>
      </p:sp>
      <p:sp>
        <p:nvSpPr>
          <p:cNvPr id="226" name="Text Box 91"/>
          <p:cNvSpPr txBox="1">
            <a:spLocks noChangeArrowheads="1"/>
          </p:cNvSpPr>
          <p:nvPr/>
        </p:nvSpPr>
        <p:spPr bwMode="auto">
          <a:xfrm>
            <a:off x="6283325" y="254617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Arial" charset="0"/>
              </a:rPr>
              <a:t>5</a:t>
            </a:r>
          </a:p>
        </p:txBody>
      </p:sp>
      <p:sp>
        <p:nvSpPr>
          <p:cNvPr id="227" name="Text Box 92"/>
          <p:cNvSpPr txBox="1">
            <a:spLocks noChangeArrowheads="1"/>
          </p:cNvSpPr>
          <p:nvPr/>
        </p:nvSpPr>
        <p:spPr bwMode="auto">
          <a:xfrm>
            <a:off x="8340725" y="422257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Arial" charset="0"/>
              </a:rPr>
              <a:t>2</a:t>
            </a:r>
          </a:p>
        </p:txBody>
      </p:sp>
      <p:sp>
        <p:nvSpPr>
          <p:cNvPr id="228" name="Text Box 93"/>
          <p:cNvSpPr txBox="1">
            <a:spLocks noChangeArrowheads="1"/>
          </p:cNvSpPr>
          <p:nvPr/>
        </p:nvSpPr>
        <p:spPr bwMode="auto">
          <a:xfrm>
            <a:off x="6588125" y="330817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Arial" charset="0"/>
              </a:rPr>
              <a:t>10</a:t>
            </a:r>
          </a:p>
        </p:txBody>
      </p:sp>
      <p:sp>
        <p:nvSpPr>
          <p:cNvPr id="229" name="Text Box 94"/>
          <p:cNvSpPr txBox="1">
            <a:spLocks noChangeArrowheads="1"/>
          </p:cNvSpPr>
          <p:nvPr/>
        </p:nvSpPr>
        <p:spPr bwMode="auto">
          <a:xfrm>
            <a:off x="8264525" y="323197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Arial" charset="0"/>
              </a:rPr>
              <a:t>3</a:t>
            </a:r>
          </a:p>
        </p:txBody>
      </p:sp>
      <p:sp>
        <p:nvSpPr>
          <p:cNvPr id="230" name="Text Box 95"/>
          <p:cNvSpPr txBox="1">
            <a:spLocks noChangeArrowheads="1"/>
          </p:cNvSpPr>
          <p:nvPr/>
        </p:nvSpPr>
        <p:spPr bwMode="auto">
          <a:xfrm>
            <a:off x="4606925" y="483217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Arial" charset="0"/>
              </a:rPr>
              <a:t>16</a:t>
            </a:r>
          </a:p>
        </p:txBody>
      </p:sp>
      <p:sp>
        <p:nvSpPr>
          <p:cNvPr id="231" name="Text Box 96"/>
          <p:cNvSpPr txBox="1">
            <a:spLocks noChangeArrowheads="1"/>
          </p:cNvSpPr>
          <p:nvPr/>
        </p:nvSpPr>
        <p:spPr bwMode="auto">
          <a:xfrm>
            <a:off x="6664325" y="536557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Arial" charset="0"/>
              </a:rPr>
              <a:t>15</a:t>
            </a:r>
          </a:p>
        </p:txBody>
      </p:sp>
      <p:sp>
        <p:nvSpPr>
          <p:cNvPr id="232" name="Text Box 97"/>
          <p:cNvSpPr txBox="1">
            <a:spLocks noChangeArrowheads="1"/>
          </p:cNvSpPr>
          <p:nvPr/>
        </p:nvSpPr>
        <p:spPr bwMode="auto">
          <a:xfrm>
            <a:off x="7807325" y="483217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Arial" charset="0"/>
              </a:rPr>
              <a:t>7</a:t>
            </a:r>
          </a:p>
        </p:txBody>
      </p:sp>
      <p:sp>
        <p:nvSpPr>
          <p:cNvPr id="233" name="Text Box 98"/>
          <p:cNvSpPr txBox="1">
            <a:spLocks noChangeArrowheads="1"/>
          </p:cNvSpPr>
          <p:nvPr/>
        </p:nvSpPr>
        <p:spPr bwMode="auto">
          <a:xfrm>
            <a:off x="7959725" y="536557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Arial" charset="0"/>
              </a:rPr>
              <a:t>9</a:t>
            </a:r>
          </a:p>
        </p:txBody>
      </p:sp>
      <p:grpSp>
        <p:nvGrpSpPr>
          <p:cNvPr id="234" name="Group 99"/>
          <p:cNvGrpSpPr>
            <a:grpSpLocks/>
          </p:cNvGrpSpPr>
          <p:nvPr/>
        </p:nvGrpSpPr>
        <p:grpSpPr bwMode="auto">
          <a:xfrm>
            <a:off x="4683125" y="2927176"/>
            <a:ext cx="2667000" cy="2438400"/>
            <a:chOff x="0" y="0"/>
            <a:chExt cx="1680" cy="1536"/>
          </a:xfrm>
        </p:grpSpPr>
        <p:grpSp>
          <p:nvGrpSpPr>
            <p:cNvPr id="235" name="Group 100"/>
            <p:cNvGrpSpPr>
              <a:grpSpLocks/>
            </p:cNvGrpSpPr>
            <p:nvPr/>
          </p:nvGrpSpPr>
          <p:grpSpPr bwMode="auto">
            <a:xfrm>
              <a:off x="336" y="240"/>
              <a:ext cx="960" cy="1200"/>
              <a:chOff x="0" y="0"/>
              <a:chExt cx="960" cy="1200"/>
            </a:xfrm>
          </p:grpSpPr>
          <p:sp>
            <p:nvSpPr>
              <p:cNvPr id="242" name="Oval 101"/>
              <p:cNvSpPr>
                <a:spLocks noChangeArrowheads="1"/>
              </p:cNvSpPr>
              <p:nvPr/>
            </p:nvSpPr>
            <p:spPr bwMode="auto">
              <a:xfrm>
                <a:off x="864" y="1104"/>
                <a:ext cx="96" cy="96"/>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sp>
            <p:nvSpPr>
              <p:cNvPr id="243" name="Oval 102"/>
              <p:cNvSpPr>
                <a:spLocks noChangeArrowheads="1"/>
              </p:cNvSpPr>
              <p:nvPr/>
            </p:nvSpPr>
            <p:spPr bwMode="auto">
              <a:xfrm>
                <a:off x="336" y="1008"/>
                <a:ext cx="96" cy="96"/>
              </a:xfrm>
              <a:prstGeom prst="ellipse">
                <a:avLst/>
              </a:prstGeom>
              <a:solidFill>
                <a:srgbClr val="33CC33"/>
              </a:solidFill>
              <a:ln w="19050">
                <a:solidFill>
                  <a:schemeClr val="tx1"/>
                </a:solidFill>
                <a:round/>
                <a:headEnd/>
                <a:tailEnd/>
              </a:ln>
            </p:spPr>
            <p:txBody>
              <a:bodyPr wrap="none" anchor="ctr"/>
              <a:lstStyle/>
              <a:p>
                <a:pPr eaLnBrk="1" hangingPunct="1"/>
                <a:endParaRPr lang="zh-CN" altLang="en-US"/>
              </a:p>
            </p:txBody>
          </p:sp>
          <p:sp>
            <p:nvSpPr>
              <p:cNvPr id="244" name="Oval 103"/>
              <p:cNvSpPr>
                <a:spLocks noChangeArrowheads="1"/>
              </p:cNvSpPr>
              <p:nvPr/>
            </p:nvSpPr>
            <p:spPr bwMode="auto">
              <a:xfrm>
                <a:off x="576" y="480"/>
                <a:ext cx="96" cy="96"/>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sp>
            <p:nvSpPr>
              <p:cNvPr id="245" name="Oval 104"/>
              <p:cNvSpPr>
                <a:spLocks noChangeArrowheads="1"/>
              </p:cNvSpPr>
              <p:nvPr/>
            </p:nvSpPr>
            <p:spPr bwMode="auto">
              <a:xfrm>
                <a:off x="384" y="0"/>
                <a:ext cx="96" cy="96"/>
              </a:xfrm>
              <a:prstGeom prst="ellipse">
                <a:avLst/>
              </a:prstGeom>
              <a:solidFill>
                <a:srgbClr val="0000FF"/>
              </a:solidFill>
              <a:ln w="19050">
                <a:solidFill>
                  <a:schemeClr val="tx1"/>
                </a:solidFill>
                <a:round/>
                <a:headEnd/>
                <a:tailEnd/>
              </a:ln>
            </p:spPr>
            <p:txBody>
              <a:bodyPr wrap="none" anchor="ctr"/>
              <a:lstStyle/>
              <a:p>
                <a:pPr eaLnBrk="1" hangingPunct="1"/>
                <a:endParaRPr lang="zh-CN" altLang="en-US"/>
              </a:p>
            </p:txBody>
          </p:sp>
          <p:sp>
            <p:nvSpPr>
              <p:cNvPr id="246" name="Oval 105"/>
              <p:cNvSpPr>
                <a:spLocks noChangeArrowheads="1"/>
              </p:cNvSpPr>
              <p:nvPr/>
            </p:nvSpPr>
            <p:spPr bwMode="auto">
              <a:xfrm>
                <a:off x="0" y="672"/>
                <a:ext cx="96" cy="96"/>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cxnSp>
            <p:nvCxnSpPr>
              <p:cNvPr id="247" name="AutoShape 106"/>
              <p:cNvCxnSpPr>
                <a:cxnSpLocks noChangeShapeType="1"/>
                <a:stCxn id="243" idx="0"/>
                <a:endCxn id="244" idx="4"/>
              </p:cNvCxnSpPr>
              <p:nvPr/>
            </p:nvCxnSpPr>
            <p:spPr bwMode="auto">
              <a:xfrm flipV="1">
                <a:off x="384" y="582"/>
                <a:ext cx="240" cy="42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248" name="AutoShape 107"/>
              <p:cNvCxnSpPr>
                <a:cxnSpLocks noChangeShapeType="1"/>
                <a:stCxn id="246" idx="0"/>
                <a:endCxn id="245" idx="3"/>
              </p:cNvCxnSpPr>
              <p:nvPr/>
            </p:nvCxnSpPr>
            <p:spPr bwMode="auto">
              <a:xfrm flipV="1">
                <a:off x="48" y="88"/>
                <a:ext cx="350" cy="578"/>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49" name="AutoShape 108"/>
              <p:cNvCxnSpPr>
                <a:cxnSpLocks noChangeShapeType="1"/>
                <a:stCxn id="244" idx="1"/>
                <a:endCxn id="245" idx="4"/>
              </p:cNvCxnSpPr>
              <p:nvPr/>
            </p:nvCxnSpPr>
            <p:spPr bwMode="auto">
              <a:xfrm flipH="1" flipV="1">
                <a:off x="432" y="102"/>
                <a:ext cx="158" cy="386"/>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250" name="AutoShape 109"/>
              <p:cNvCxnSpPr>
                <a:cxnSpLocks noChangeShapeType="1"/>
                <a:stCxn id="242" idx="2"/>
                <a:endCxn id="243" idx="6"/>
              </p:cNvCxnSpPr>
              <p:nvPr/>
            </p:nvCxnSpPr>
            <p:spPr bwMode="auto">
              <a:xfrm flipH="1" flipV="1">
                <a:off x="438" y="1056"/>
                <a:ext cx="420" cy="96"/>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51" name="AutoShape 110"/>
              <p:cNvCxnSpPr>
                <a:cxnSpLocks noChangeShapeType="1"/>
                <a:stCxn id="246" idx="7"/>
                <a:endCxn id="244" idx="2"/>
              </p:cNvCxnSpPr>
              <p:nvPr/>
            </p:nvCxnSpPr>
            <p:spPr bwMode="auto">
              <a:xfrm flipV="1">
                <a:off x="82" y="528"/>
                <a:ext cx="488" cy="152"/>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grpSp>
        <p:grpSp>
          <p:nvGrpSpPr>
            <p:cNvPr id="236" name="Group 111"/>
            <p:cNvGrpSpPr>
              <a:grpSpLocks/>
            </p:cNvGrpSpPr>
            <p:nvPr/>
          </p:nvGrpSpPr>
          <p:grpSpPr bwMode="auto">
            <a:xfrm>
              <a:off x="0" y="0"/>
              <a:ext cx="1680" cy="1536"/>
              <a:chOff x="0" y="0"/>
              <a:chExt cx="1680" cy="1536"/>
            </a:xfrm>
          </p:grpSpPr>
          <p:sp>
            <p:nvSpPr>
              <p:cNvPr id="237" name="Text Box 112"/>
              <p:cNvSpPr txBox="1">
                <a:spLocks noChangeArrowheads="1"/>
              </p:cNvSpPr>
              <p:nvPr/>
            </p:nvSpPr>
            <p:spPr bwMode="auto">
              <a:xfrm>
                <a:off x="624" y="1248"/>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Arial" charset="0"/>
                  </a:rPr>
                  <a:t>13</a:t>
                </a:r>
              </a:p>
            </p:txBody>
          </p:sp>
          <p:sp>
            <p:nvSpPr>
              <p:cNvPr id="238" name="Text Box 113"/>
              <p:cNvSpPr txBox="1">
                <a:spLocks noChangeArrowheads="1"/>
              </p:cNvSpPr>
              <p:nvPr/>
            </p:nvSpPr>
            <p:spPr bwMode="auto">
              <a:xfrm>
                <a:off x="384" y="0"/>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Arial" charset="0"/>
                  </a:rPr>
                  <a:t>11</a:t>
                </a:r>
              </a:p>
            </p:txBody>
          </p:sp>
          <p:sp>
            <p:nvSpPr>
              <p:cNvPr id="239" name="Text Box 114"/>
              <p:cNvSpPr txBox="1">
                <a:spLocks noChangeArrowheads="1"/>
              </p:cNvSpPr>
              <p:nvPr/>
            </p:nvSpPr>
            <p:spPr bwMode="auto">
              <a:xfrm>
                <a:off x="0" y="624"/>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Arial" charset="0"/>
                  </a:rPr>
                  <a:t>12</a:t>
                </a:r>
              </a:p>
            </p:txBody>
          </p:sp>
          <p:sp>
            <p:nvSpPr>
              <p:cNvPr id="240" name="Text Box 115"/>
              <p:cNvSpPr txBox="1">
                <a:spLocks noChangeArrowheads="1"/>
              </p:cNvSpPr>
              <p:nvPr/>
            </p:nvSpPr>
            <p:spPr bwMode="auto">
              <a:xfrm>
                <a:off x="912" y="768"/>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Arial" charset="0"/>
                  </a:rPr>
                  <a:t>8</a:t>
                </a:r>
              </a:p>
            </p:txBody>
          </p:sp>
          <p:sp>
            <p:nvSpPr>
              <p:cNvPr id="241" name="Text Box 116"/>
              <p:cNvSpPr txBox="1">
                <a:spLocks noChangeArrowheads="1"/>
              </p:cNvSpPr>
              <p:nvPr/>
            </p:nvSpPr>
            <p:spPr bwMode="auto">
              <a:xfrm>
                <a:off x="1248" y="1200"/>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Arial" charset="0"/>
                  </a:rPr>
                  <a:t>6</a:t>
                </a:r>
              </a:p>
            </p:txBody>
          </p:sp>
        </p:grpSp>
      </p:grpSp>
      <p:sp>
        <p:nvSpPr>
          <p:cNvPr id="252" name="Oval 117"/>
          <p:cNvSpPr>
            <a:spLocks noChangeArrowheads="1"/>
          </p:cNvSpPr>
          <p:nvPr/>
        </p:nvSpPr>
        <p:spPr bwMode="auto">
          <a:xfrm>
            <a:off x="5597525" y="5517976"/>
            <a:ext cx="152400" cy="152400"/>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cxnSp>
        <p:nvCxnSpPr>
          <p:cNvPr id="253" name="AutoShape 118"/>
          <p:cNvCxnSpPr>
            <a:cxnSpLocks noChangeShapeType="1"/>
            <a:endCxn id="252" idx="0"/>
          </p:cNvCxnSpPr>
          <p:nvPr/>
        </p:nvCxnSpPr>
        <p:spPr bwMode="auto">
          <a:xfrm flipH="1">
            <a:off x="5673725" y="5048076"/>
            <a:ext cx="98425" cy="460375"/>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254" name="Text Box 119"/>
          <p:cNvSpPr txBox="1">
            <a:spLocks noChangeArrowheads="1"/>
          </p:cNvSpPr>
          <p:nvPr/>
        </p:nvSpPr>
        <p:spPr bwMode="auto">
          <a:xfrm>
            <a:off x="5064125" y="536557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Arial" charset="0"/>
              </a:rPr>
              <a:t>17</a:t>
            </a:r>
          </a:p>
        </p:txBody>
      </p:sp>
      <p:cxnSp>
        <p:nvCxnSpPr>
          <p:cNvPr id="255" name="AutoShape 120"/>
          <p:cNvCxnSpPr>
            <a:cxnSpLocks noChangeShapeType="1"/>
            <a:stCxn id="141" idx="0"/>
            <a:endCxn id="138" idx="4"/>
          </p:cNvCxnSpPr>
          <p:nvPr/>
        </p:nvCxnSpPr>
        <p:spPr bwMode="auto">
          <a:xfrm flipV="1">
            <a:off x="3311525" y="3012901"/>
            <a:ext cx="0" cy="112395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256" name="Rectangle 122"/>
          <p:cNvSpPr>
            <a:spLocks noChangeArrowheads="1"/>
          </p:cNvSpPr>
          <p:nvPr/>
        </p:nvSpPr>
        <p:spPr bwMode="auto">
          <a:xfrm>
            <a:off x="4249738" y="2285826"/>
            <a:ext cx="2192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altLang="zh-CN" sz="2400" i="1">
                <a:solidFill>
                  <a:srgbClr val="CC0000"/>
                </a:solidFill>
                <a:latin typeface="Times New Roman" charset="0"/>
              </a:rPr>
              <a:t>C </a:t>
            </a:r>
            <a:r>
              <a:rPr lang="en-US" altLang="zh-CN" sz="2400">
                <a:solidFill>
                  <a:srgbClr val="CC0000"/>
                </a:solidFill>
                <a:latin typeface="Times New Roman" charset="0"/>
              </a:rPr>
              <a:t>= {</a:t>
            </a:r>
            <a:r>
              <a:rPr lang="en-US" altLang="zh-CN" sz="2400" i="1">
                <a:solidFill>
                  <a:srgbClr val="CC0000"/>
                </a:solidFill>
                <a:latin typeface="Times New Roman" charset="0"/>
              </a:rPr>
              <a:t>u</a:t>
            </a:r>
            <a:r>
              <a:rPr lang="en-US" altLang="zh-CN" sz="2400" baseline="-25000">
                <a:solidFill>
                  <a:srgbClr val="CC0000"/>
                </a:solidFill>
                <a:latin typeface="Times New Roman" charset="0"/>
              </a:rPr>
              <a:t>6</a:t>
            </a:r>
            <a:r>
              <a:rPr lang="en-US" altLang="zh-CN" sz="2400">
                <a:solidFill>
                  <a:srgbClr val="CC0000"/>
                </a:solidFill>
                <a:latin typeface="Times New Roman" charset="0"/>
              </a:rPr>
              <a:t>, </a:t>
            </a:r>
            <a:r>
              <a:rPr lang="en-US" altLang="zh-CN" sz="2400" i="1">
                <a:solidFill>
                  <a:srgbClr val="CC0000"/>
                </a:solidFill>
                <a:latin typeface="Times New Roman" charset="0"/>
              </a:rPr>
              <a:t>u</a:t>
            </a:r>
            <a:r>
              <a:rPr lang="en-US" altLang="zh-CN" sz="2400" baseline="-25000">
                <a:solidFill>
                  <a:srgbClr val="CC0000"/>
                </a:solidFill>
                <a:latin typeface="Times New Roman" charset="0"/>
              </a:rPr>
              <a:t>8</a:t>
            </a:r>
            <a:r>
              <a:rPr lang="en-US" altLang="zh-CN" sz="2400">
                <a:solidFill>
                  <a:srgbClr val="CC0000"/>
                </a:solidFill>
                <a:latin typeface="Times New Roman" charset="0"/>
              </a:rPr>
              <a:t>, </a:t>
            </a:r>
            <a:r>
              <a:rPr lang="en-US" altLang="zh-CN" sz="2400" i="1">
                <a:solidFill>
                  <a:srgbClr val="CC0000"/>
                </a:solidFill>
                <a:latin typeface="Times New Roman" charset="0"/>
              </a:rPr>
              <a:t>u</a:t>
            </a:r>
            <a:r>
              <a:rPr lang="en-US" altLang="zh-CN" sz="2400" baseline="-25000">
                <a:solidFill>
                  <a:srgbClr val="CC0000"/>
                </a:solidFill>
                <a:latin typeface="Times New Roman" charset="0"/>
              </a:rPr>
              <a:t>12</a:t>
            </a:r>
            <a:r>
              <a:rPr lang="en-US" altLang="zh-CN" sz="2400">
                <a:solidFill>
                  <a:srgbClr val="CC0000"/>
                </a:solidFill>
                <a:latin typeface="Times New Roman" charset="0"/>
              </a:rPr>
              <a:t>}</a:t>
            </a:r>
          </a:p>
        </p:txBody>
      </p:sp>
      <p:sp>
        <p:nvSpPr>
          <p:cNvPr id="257" name="Oval 123"/>
          <p:cNvSpPr>
            <a:spLocks noChangeArrowheads="1"/>
          </p:cNvSpPr>
          <p:nvPr/>
        </p:nvSpPr>
        <p:spPr bwMode="auto">
          <a:xfrm>
            <a:off x="1482725" y="2698576"/>
            <a:ext cx="304800" cy="304800"/>
          </a:xfrm>
          <a:prstGeom prst="ellipse">
            <a:avLst/>
          </a:prstGeom>
          <a:noFill/>
          <a:ln w="1905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258" name="Oval 124"/>
          <p:cNvSpPr>
            <a:spLocks noChangeArrowheads="1"/>
          </p:cNvSpPr>
          <p:nvPr/>
        </p:nvSpPr>
        <p:spPr bwMode="auto">
          <a:xfrm>
            <a:off x="568325" y="3003376"/>
            <a:ext cx="304800" cy="304800"/>
          </a:xfrm>
          <a:prstGeom prst="ellipse">
            <a:avLst/>
          </a:prstGeom>
          <a:noFill/>
          <a:ln w="1905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259" name="Oval 125"/>
          <p:cNvSpPr>
            <a:spLocks noChangeArrowheads="1"/>
          </p:cNvSpPr>
          <p:nvPr/>
        </p:nvSpPr>
        <p:spPr bwMode="auto">
          <a:xfrm>
            <a:off x="1939925" y="3689176"/>
            <a:ext cx="304800" cy="304800"/>
          </a:xfrm>
          <a:prstGeom prst="ellipse">
            <a:avLst/>
          </a:prstGeom>
          <a:noFill/>
          <a:ln w="1905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grpSp>
        <p:nvGrpSpPr>
          <p:cNvPr id="260" name="Group 126"/>
          <p:cNvGrpSpPr>
            <a:grpSpLocks/>
          </p:cNvGrpSpPr>
          <p:nvPr/>
        </p:nvGrpSpPr>
        <p:grpSpPr bwMode="auto">
          <a:xfrm>
            <a:off x="5292725" y="3458989"/>
            <a:ext cx="2590800" cy="1754187"/>
            <a:chOff x="0" y="0"/>
            <a:chExt cx="1632" cy="1105"/>
          </a:xfrm>
        </p:grpSpPr>
        <p:sp>
          <p:nvSpPr>
            <p:cNvPr id="261" name="Oval 127"/>
            <p:cNvSpPr>
              <a:spLocks noChangeArrowheads="1"/>
            </p:cNvSpPr>
            <p:nvPr/>
          </p:nvSpPr>
          <p:spPr bwMode="auto">
            <a:xfrm>
              <a:off x="336" y="433"/>
              <a:ext cx="103" cy="10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262" name="Oval 128"/>
            <p:cNvSpPr>
              <a:spLocks noChangeArrowheads="1"/>
            </p:cNvSpPr>
            <p:nvPr/>
          </p:nvSpPr>
          <p:spPr bwMode="auto">
            <a:xfrm>
              <a:off x="336" y="950"/>
              <a:ext cx="103" cy="10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263" name="Oval 129"/>
            <p:cNvSpPr>
              <a:spLocks noChangeArrowheads="1"/>
            </p:cNvSpPr>
            <p:nvPr/>
          </p:nvSpPr>
          <p:spPr bwMode="auto">
            <a:xfrm>
              <a:off x="1116" y="415"/>
              <a:ext cx="103" cy="107"/>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264" name="Oval 130"/>
            <p:cNvSpPr>
              <a:spLocks noChangeArrowheads="1"/>
            </p:cNvSpPr>
            <p:nvPr/>
          </p:nvSpPr>
          <p:spPr bwMode="auto">
            <a:xfrm>
              <a:off x="1110" y="956"/>
              <a:ext cx="103" cy="10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en-US"/>
            </a:p>
          </p:txBody>
        </p:sp>
        <p:sp>
          <p:nvSpPr>
            <p:cNvPr id="265" name="Text Box 131"/>
            <p:cNvSpPr txBox="1">
              <a:spLocks noChangeArrowheads="1"/>
            </p:cNvSpPr>
            <p:nvPr/>
          </p:nvSpPr>
          <p:spPr bwMode="auto">
            <a:xfrm>
              <a:off x="0" y="289"/>
              <a:ext cx="4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Times New Roman" charset="0"/>
                </a:rPr>
                <a:t>11</a:t>
              </a:r>
            </a:p>
          </p:txBody>
        </p:sp>
        <p:sp>
          <p:nvSpPr>
            <p:cNvPr id="266" name="Text Box 132"/>
            <p:cNvSpPr txBox="1">
              <a:spLocks noChangeArrowheads="1"/>
            </p:cNvSpPr>
            <p:nvPr/>
          </p:nvSpPr>
          <p:spPr bwMode="auto">
            <a:xfrm>
              <a:off x="0" y="769"/>
              <a:ext cx="4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Times New Roman" charset="0"/>
                </a:rPr>
                <a:t>13</a:t>
              </a:r>
            </a:p>
          </p:txBody>
        </p:sp>
        <p:sp>
          <p:nvSpPr>
            <p:cNvPr id="267" name="Text Box 133"/>
            <p:cNvSpPr txBox="1">
              <a:spLocks noChangeArrowheads="1"/>
            </p:cNvSpPr>
            <p:nvPr/>
          </p:nvSpPr>
          <p:spPr bwMode="auto">
            <a:xfrm>
              <a:off x="1189" y="817"/>
              <a:ext cx="4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Times New Roman" charset="0"/>
                </a:rPr>
                <a:t>11</a:t>
              </a:r>
            </a:p>
          </p:txBody>
        </p:sp>
        <p:sp>
          <p:nvSpPr>
            <p:cNvPr id="268" name="Text Box 134"/>
            <p:cNvSpPr txBox="1">
              <a:spLocks noChangeArrowheads="1"/>
            </p:cNvSpPr>
            <p:nvPr/>
          </p:nvSpPr>
          <p:spPr bwMode="auto">
            <a:xfrm>
              <a:off x="1189" y="289"/>
              <a:ext cx="4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Times New Roman" charset="0"/>
                </a:rPr>
                <a:t>13</a:t>
              </a:r>
            </a:p>
          </p:txBody>
        </p:sp>
        <p:sp>
          <p:nvSpPr>
            <p:cNvPr id="269" name="Rectangle 135"/>
            <p:cNvSpPr>
              <a:spLocks noChangeArrowheads="1"/>
            </p:cNvSpPr>
            <p:nvPr/>
          </p:nvSpPr>
          <p:spPr bwMode="auto">
            <a:xfrm>
              <a:off x="57" y="0"/>
              <a:ext cx="53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altLang="zh-CN" sz="2000" i="1">
                  <a:latin typeface="Times New Roman" charset="0"/>
                </a:rPr>
                <a:t>V</a:t>
              </a:r>
              <a:r>
                <a:rPr lang="en-US" altLang="zh-CN" sz="2000" baseline="-25000">
                  <a:latin typeface="Times New Roman" charset="0"/>
                </a:rPr>
                <a:t>1</a:t>
              </a:r>
              <a:r>
                <a:rPr lang="en-US" altLang="zh-CN" sz="2000" i="1">
                  <a:latin typeface="Times New Roman" charset="0"/>
                </a:rPr>
                <a:t>−F</a:t>
              </a:r>
              <a:r>
                <a:rPr lang="en-US" altLang="zh-CN" sz="2000" baseline="-25000">
                  <a:latin typeface="Times New Roman" charset="0"/>
                </a:rPr>
                <a:t>1</a:t>
              </a:r>
            </a:p>
          </p:txBody>
        </p:sp>
        <p:sp>
          <p:nvSpPr>
            <p:cNvPr id="270" name="Rectangle 136"/>
            <p:cNvSpPr>
              <a:spLocks noChangeArrowheads="1"/>
            </p:cNvSpPr>
            <p:nvPr/>
          </p:nvSpPr>
          <p:spPr bwMode="auto">
            <a:xfrm>
              <a:off x="957" y="39"/>
              <a:ext cx="53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altLang="zh-CN" sz="2000" i="1">
                  <a:latin typeface="Times New Roman" charset="0"/>
                </a:rPr>
                <a:t>V</a:t>
              </a:r>
              <a:r>
                <a:rPr lang="en-US" altLang="zh-CN" sz="2000" baseline="-25000">
                  <a:latin typeface="Times New Roman" charset="0"/>
                </a:rPr>
                <a:t>2</a:t>
              </a:r>
              <a:r>
                <a:rPr lang="en-US" altLang="zh-CN" sz="2000" i="1">
                  <a:latin typeface="Times New Roman" charset="0"/>
                </a:rPr>
                <a:t>−F</a:t>
              </a:r>
              <a:r>
                <a:rPr lang="en-US" altLang="zh-CN" sz="2000" baseline="-25000">
                  <a:latin typeface="Times New Roman" charset="0"/>
                </a:rPr>
                <a:t>2</a:t>
              </a:r>
            </a:p>
          </p:txBody>
        </p:sp>
      </p:grpSp>
      <p:grpSp>
        <p:nvGrpSpPr>
          <p:cNvPr id="271" name="Group 137"/>
          <p:cNvGrpSpPr>
            <a:grpSpLocks/>
          </p:cNvGrpSpPr>
          <p:nvPr/>
        </p:nvGrpSpPr>
        <p:grpSpPr bwMode="auto">
          <a:xfrm>
            <a:off x="5965825" y="3825701"/>
            <a:ext cx="1122363" cy="1616075"/>
            <a:chOff x="0" y="0"/>
            <a:chExt cx="707" cy="1018"/>
          </a:xfrm>
        </p:grpSpPr>
        <p:sp>
          <p:nvSpPr>
            <p:cNvPr id="272" name="Text Box 138"/>
            <p:cNvSpPr txBox="1">
              <a:spLocks noChangeArrowheads="1"/>
            </p:cNvSpPr>
            <p:nvPr/>
          </p:nvSpPr>
          <p:spPr bwMode="auto">
            <a:xfrm>
              <a:off x="237" y="0"/>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000">
                  <a:latin typeface="Times New Roman" charset="0"/>
                </a:rPr>
                <a:t>1</a:t>
              </a:r>
            </a:p>
          </p:txBody>
        </p:sp>
        <p:sp>
          <p:nvSpPr>
            <p:cNvPr id="273" name="Text Box 139"/>
            <p:cNvSpPr txBox="1">
              <a:spLocks noChangeArrowheads="1"/>
            </p:cNvSpPr>
            <p:nvPr/>
          </p:nvSpPr>
          <p:spPr bwMode="auto">
            <a:xfrm>
              <a:off x="344" y="240"/>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000">
                  <a:latin typeface="Times New Roman" charset="0"/>
                </a:rPr>
                <a:t>2</a:t>
              </a:r>
            </a:p>
          </p:txBody>
        </p:sp>
        <p:sp>
          <p:nvSpPr>
            <p:cNvPr id="274" name="Text Box 140"/>
            <p:cNvSpPr txBox="1">
              <a:spLocks noChangeArrowheads="1"/>
            </p:cNvSpPr>
            <p:nvPr/>
          </p:nvSpPr>
          <p:spPr bwMode="auto">
            <a:xfrm>
              <a:off x="340" y="538"/>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000">
                  <a:latin typeface="Times New Roman" charset="0"/>
                </a:rPr>
                <a:t>2</a:t>
              </a:r>
            </a:p>
          </p:txBody>
        </p:sp>
        <p:sp>
          <p:nvSpPr>
            <p:cNvPr id="275" name="Text Box 141"/>
            <p:cNvSpPr txBox="1">
              <a:spLocks noChangeArrowheads="1"/>
            </p:cNvSpPr>
            <p:nvPr/>
          </p:nvSpPr>
          <p:spPr bwMode="auto">
            <a:xfrm>
              <a:off x="248" y="768"/>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000">
                  <a:latin typeface="Times New Roman" charset="0"/>
                </a:rPr>
                <a:t>1</a:t>
              </a:r>
            </a:p>
          </p:txBody>
        </p:sp>
        <p:cxnSp>
          <p:nvCxnSpPr>
            <p:cNvPr id="276" name="AutoShape 142"/>
            <p:cNvCxnSpPr>
              <a:cxnSpLocks noChangeShapeType="1"/>
            </p:cNvCxnSpPr>
            <p:nvPr/>
          </p:nvCxnSpPr>
          <p:spPr bwMode="auto">
            <a:xfrm>
              <a:off x="21" y="256"/>
              <a:ext cx="665" cy="522"/>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77" name="AutoShape 143"/>
            <p:cNvCxnSpPr>
              <a:cxnSpLocks noChangeShapeType="1"/>
            </p:cNvCxnSpPr>
            <p:nvPr/>
          </p:nvCxnSpPr>
          <p:spPr bwMode="auto">
            <a:xfrm flipV="1">
              <a:off x="21" y="245"/>
              <a:ext cx="680" cy="1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78" name="AutoShape 144"/>
            <p:cNvCxnSpPr>
              <a:cxnSpLocks noChangeShapeType="1"/>
            </p:cNvCxnSpPr>
            <p:nvPr/>
          </p:nvCxnSpPr>
          <p:spPr bwMode="auto">
            <a:xfrm>
              <a:off x="21" y="773"/>
              <a:ext cx="665" cy="5"/>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79" name="AutoShape 145"/>
            <p:cNvCxnSpPr>
              <a:cxnSpLocks noChangeShapeType="1"/>
              <a:stCxn id="263" idx="3"/>
            </p:cNvCxnSpPr>
            <p:nvPr/>
          </p:nvCxnSpPr>
          <p:spPr bwMode="auto">
            <a:xfrm flipH="1">
              <a:off x="0" y="247"/>
              <a:ext cx="707" cy="454"/>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grpSp>
        <p:nvGrpSpPr>
          <p:cNvPr id="280" name="Group 146"/>
          <p:cNvGrpSpPr>
            <a:grpSpLocks/>
          </p:cNvGrpSpPr>
          <p:nvPr/>
        </p:nvGrpSpPr>
        <p:grpSpPr bwMode="auto">
          <a:xfrm>
            <a:off x="5978525" y="4217813"/>
            <a:ext cx="1109663" cy="842963"/>
            <a:chOff x="0" y="-9"/>
            <a:chExt cx="699" cy="531"/>
          </a:xfrm>
        </p:grpSpPr>
        <p:cxnSp>
          <p:nvCxnSpPr>
            <p:cNvPr id="281" name="AutoShape 147"/>
            <p:cNvCxnSpPr>
              <a:cxnSpLocks noChangeShapeType="1"/>
            </p:cNvCxnSpPr>
            <p:nvPr/>
          </p:nvCxnSpPr>
          <p:spPr bwMode="auto">
            <a:xfrm>
              <a:off x="21" y="0"/>
              <a:ext cx="665" cy="522"/>
            </a:xfrm>
            <a:prstGeom prst="straightConnector1">
              <a:avLst/>
            </a:prstGeom>
            <a:noFill/>
            <a:ln w="28575">
              <a:solidFill>
                <a:srgbClr val="FF0000"/>
              </a:solidFill>
              <a:round/>
              <a:headEnd/>
              <a:tailEnd/>
            </a:ln>
            <a:extLst>
              <a:ext uri="{909E8E84-426E-40dd-AFC4-6F175D3DCCD1}">
                <a14:hiddenFill xmlns:a14="http://schemas.microsoft.com/office/drawing/2010/main">
                  <a:noFill/>
                </a14:hiddenFill>
              </a:ext>
            </a:extLst>
          </p:spPr>
        </p:cxnSp>
        <p:cxnSp>
          <p:nvCxnSpPr>
            <p:cNvPr id="282" name="AutoShape 148"/>
            <p:cNvCxnSpPr>
              <a:cxnSpLocks noChangeShapeType="1"/>
              <a:stCxn id="263" idx="3"/>
            </p:cNvCxnSpPr>
            <p:nvPr/>
          </p:nvCxnSpPr>
          <p:spPr bwMode="auto">
            <a:xfrm flipH="1">
              <a:off x="0" y="-9"/>
              <a:ext cx="699" cy="454"/>
            </a:xfrm>
            <a:prstGeom prst="straightConnector1">
              <a:avLst/>
            </a:prstGeom>
            <a:noFill/>
            <a:ln w="28575">
              <a:solidFill>
                <a:srgbClr val="FF0000"/>
              </a:solidFill>
              <a:round/>
              <a:headEnd/>
              <a:tailEnd/>
            </a:ln>
            <a:extLst>
              <a:ext uri="{909E8E84-426E-40dd-AFC4-6F175D3DCCD1}">
                <a14:hiddenFill xmlns:a14="http://schemas.microsoft.com/office/drawing/2010/main">
                  <a:noFill/>
                </a14:hiddenFill>
              </a:ext>
            </a:extLst>
          </p:spPr>
        </p:cxnSp>
      </p:grpSp>
      <p:grpSp>
        <p:nvGrpSpPr>
          <p:cNvPr id="283" name="Group 149"/>
          <p:cNvGrpSpPr>
            <a:grpSpLocks/>
          </p:cNvGrpSpPr>
          <p:nvPr/>
        </p:nvGrpSpPr>
        <p:grpSpPr bwMode="auto">
          <a:xfrm>
            <a:off x="187325" y="4298776"/>
            <a:ext cx="5181600" cy="2514600"/>
            <a:chOff x="0" y="0"/>
            <a:chExt cx="3264" cy="1584"/>
          </a:xfrm>
        </p:grpSpPr>
        <p:sp>
          <p:nvSpPr>
            <p:cNvPr id="284" name="Oval 150"/>
            <p:cNvSpPr>
              <a:spLocks noChangeArrowheads="1"/>
            </p:cNvSpPr>
            <p:nvPr/>
          </p:nvSpPr>
          <p:spPr bwMode="auto">
            <a:xfrm>
              <a:off x="1248" y="1392"/>
              <a:ext cx="96" cy="96"/>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sp>
          <p:nvSpPr>
            <p:cNvPr id="285" name="Oval 151"/>
            <p:cNvSpPr>
              <a:spLocks noChangeArrowheads="1"/>
            </p:cNvSpPr>
            <p:nvPr/>
          </p:nvSpPr>
          <p:spPr bwMode="auto">
            <a:xfrm>
              <a:off x="720" y="1296"/>
              <a:ext cx="96" cy="96"/>
            </a:xfrm>
            <a:prstGeom prst="ellipse">
              <a:avLst/>
            </a:prstGeom>
            <a:solidFill>
              <a:srgbClr val="0000FF"/>
            </a:solidFill>
            <a:ln w="19050">
              <a:solidFill>
                <a:schemeClr val="tx1"/>
              </a:solidFill>
              <a:round/>
              <a:headEnd/>
              <a:tailEnd/>
            </a:ln>
          </p:spPr>
          <p:txBody>
            <a:bodyPr wrap="none" anchor="ctr"/>
            <a:lstStyle/>
            <a:p>
              <a:pPr eaLnBrk="1" hangingPunct="1"/>
              <a:endParaRPr lang="zh-CN" altLang="en-US"/>
            </a:p>
          </p:txBody>
        </p:sp>
        <p:sp>
          <p:nvSpPr>
            <p:cNvPr id="286" name="Oval 152"/>
            <p:cNvSpPr>
              <a:spLocks noChangeArrowheads="1"/>
            </p:cNvSpPr>
            <p:nvPr/>
          </p:nvSpPr>
          <p:spPr bwMode="auto">
            <a:xfrm>
              <a:off x="960" y="768"/>
              <a:ext cx="96" cy="96"/>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sp>
          <p:nvSpPr>
            <p:cNvPr id="287" name="Oval 153"/>
            <p:cNvSpPr>
              <a:spLocks noChangeArrowheads="1"/>
            </p:cNvSpPr>
            <p:nvPr/>
          </p:nvSpPr>
          <p:spPr bwMode="auto">
            <a:xfrm>
              <a:off x="768" y="288"/>
              <a:ext cx="96" cy="96"/>
            </a:xfrm>
            <a:prstGeom prst="ellipse">
              <a:avLst/>
            </a:prstGeom>
            <a:solidFill>
              <a:srgbClr val="33CC33"/>
            </a:solidFill>
            <a:ln w="19050">
              <a:solidFill>
                <a:schemeClr val="tx1"/>
              </a:solidFill>
              <a:round/>
              <a:headEnd/>
              <a:tailEnd/>
            </a:ln>
          </p:spPr>
          <p:txBody>
            <a:bodyPr wrap="none" anchor="ctr"/>
            <a:lstStyle/>
            <a:p>
              <a:pPr eaLnBrk="1" hangingPunct="1"/>
              <a:endParaRPr lang="zh-CN" altLang="en-US"/>
            </a:p>
          </p:txBody>
        </p:sp>
        <p:sp>
          <p:nvSpPr>
            <p:cNvPr id="288" name="Oval 154"/>
            <p:cNvSpPr>
              <a:spLocks noChangeArrowheads="1"/>
            </p:cNvSpPr>
            <p:nvPr/>
          </p:nvSpPr>
          <p:spPr bwMode="auto">
            <a:xfrm>
              <a:off x="384" y="960"/>
              <a:ext cx="96" cy="96"/>
            </a:xfrm>
            <a:prstGeom prst="ellipse">
              <a:avLst/>
            </a:prstGeom>
            <a:solidFill>
              <a:srgbClr val="FF0000"/>
            </a:solidFill>
            <a:ln w="19050">
              <a:solidFill>
                <a:schemeClr val="tx1"/>
              </a:solidFill>
              <a:round/>
              <a:headEnd/>
              <a:tailEnd/>
            </a:ln>
          </p:spPr>
          <p:txBody>
            <a:bodyPr wrap="none" anchor="ctr"/>
            <a:lstStyle/>
            <a:p>
              <a:pPr algn="ctr" eaLnBrk="1" hangingPunct="1"/>
              <a:endParaRPr lang="zh-CN" altLang="en-US">
                <a:latin typeface="Arial" charset="0"/>
              </a:endParaRPr>
            </a:p>
          </p:txBody>
        </p:sp>
        <p:cxnSp>
          <p:nvCxnSpPr>
            <p:cNvPr id="289" name="AutoShape 155"/>
            <p:cNvCxnSpPr>
              <a:cxnSpLocks noChangeShapeType="1"/>
              <a:stCxn id="285" idx="0"/>
              <a:endCxn id="286" idx="4"/>
            </p:cNvCxnSpPr>
            <p:nvPr/>
          </p:nvCxnSpPr>
          <p:spPr bwMode="auto">
            <a:xfrm flipV="1">
              <a:off x="768" y="870"/>
              <a:ext cx="240" cy="42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290" name="AutoShape 156"/>
            <p:cNvCxnSpPr>
              <a:cxnSpLocks noChangeShapeType="1"/>
              <a:stCxn id="288" idx="0"/>
              <a:endCxn id="287" idx="3"/>
            </p:cNvCxnSpPr>
            <p:nvPr/>
          </p:nvCxnSpPr>
          <p:spPr bwMode="auto">
            <a:xfrm flipV="1">
              <a:off x="432" y="376"/>
              <a:ext cx="350" cy="578"/>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291" name="AutoShape 157"/>
            <p:cNvCxnSpPr>
              <a:cxnSpLocks noChangeShapeType="1"/>
              <a:stCxn id="286" idx="1"/>
              <a:endCxn id="287" idx="4"/>
            </p:cNvCxnSpPr>
            <p:nvPr/>
          </p:nvCxnSpPr>
          <p:spPr bwMode="auto">
            <a:xfrm flipH="1" flipV="1">
              <a:off x="816" y="390"/>
              <a:ext cx="158" cy="386"/>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292" name="AutoShape 158"/>
            <p:cNvCxnSpPr>
              <a:cxnSpLocks noChangeShapeType="1"/>
              <a:stCxn id="284" idx="2"/>
              <a:endCxn id="285" idx="6"/>
            </p:cNvCxnSpPr>
            <p:nvPr/>
          </p:nvCxnSpPr>
          <p:spPr bwMode="auto">
            <a:xfrm flipH="1" flipV="1">
              <a:off x="822" y="1344"/>
              <a:ext cx="420" cy="96"/>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293" name="AutoShape 159"/>
            <p:cNvCxnSpPr>
              <a:cxnSpLocks noChangeShapeType="1"/>
              <a:stCxn id="288" idx="7"/>
              <a:endCxn id="286" idx="2"/>
            </p:cNvCxnSpPr>
            <p:nvPr/>
          </p:nvCxnSpPr>
          <p:spPr bwMode="auto">
            <a:xfrm flipV="1">
              <a:off x="466" y="816"/>
              <a:ext cx="488" cy="152"/>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294" name="Text Box 160"/>
            <p:cNvSpPr txBox="1">
              <a:spLocks noChangeArrowheads="1"/>
            </p:cNvSpPr>
            <p:nvPr/>
          </p:nvSpPr>
          <p:spPr bwMode="auto">
            <a:xfrm>
              <a:off x="672" y="1296"/>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Arial" charset="0"/>
                </a:rPr>
                <a:t>13</a:t>
              </a:r>
            </a:p>
          </p:txBody>
        </p:sp>
        <p:sp>
          <p:nvSpPr>
            <p:cNvPr id="295" name="Text Box 161"/>
            <p:cNvSpPr txBox="1">
              <a:spLocks noChangeArrowheads="1"/>
            </p:cNvSpPr>
            <p:nvPr/>
          </p:nvSpPr>
          <p:spPr bwMode="auto">
            <a:xfrm>
              <a:off x="432" y="48"/>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Arial" charset="0"/>
                </a:rPr>
                <a:t>11</a:t>
              </a:r>
            </a:p>
          </p:txBody>
        </p:sp>
        <p:sp>
          <p:nvSpPr>
            <p:cNvPr id="296" name="Text Box 162"/>
            <p:cNvSpPr txBox="1">
              <a:spLocks noChangeArrowheads="1"/>
            </p:cNvSpPr>
            <p:nvPr/>
          </p:nvSpPr>
          <p:spPr bwMode="auto">
            <a:xfrm>
              <a:off x="0" y="672"/>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Arial" charset="0"/>
                </a:rPr>
                <a:t>12</a:t>
              </a:r>
            </a:p>
          </p:txBody>
        </p:sp>
        <p:sp>
          <p:nvSpPr>
            <p:cNvPr id="297" name="Text Box 163"/>
            <p:cNvSpPr txBox="1">
              <a:spLocks noChangeArrowheads="1"/>
            </p:cNvSpPr>
            <p:nvPr/>
          </p:nvSpPr>
          <p:spPr bwMode="auto">
            <a:xfrm>
              <a:off x="960" y="816"/>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u</a:t>
              </a:r>
              <a:r>
                <a:rPr lang="en-US" altLang="zh-CN" sz="2400" b="1" baseline="-25000">
                  <a:latin typeface="Arial" charset="0"/>
                </a:rPr>
                <a:t>8</a:t>
              </a:r>
            </a:p>
          </p:txBody>
        </p:sp>
        <p:sp>
          <p:nvSpPr>
            <p:cNvPr id="298" name="Text Box 164"/>
            <p:cNvSpPr txBox="1">
              <a:spLocks noChangeArrowheads="1"/>
            </p:cNvSpPr>
            <p:nvPr/>
          </p:nvSpPr>
          <p:spPr bwMode="auto">
            <a:xfrm>
              <a:off x="1296" y="1248"/>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dirty="0">
                  <a:latin typeface="Times New Roman" charset="0"/>
                </a:rPr>
                <a:t>u</a:t>
              </a:r>
              <a:r>
                <a:rPr lang="en-US" altLang="zh-CN" sz="2400" b="1" baseline="-25000" dirty="0">
                  <a:latin typeface="Arial" charset="0"/>
                </a:rPr>
                <a:t>6</a:t>
              </a:r>
            </a:p>
          </p:txBody>
        </p:sp>
        <p:sp>
          <p:nvSpPr>
            <p:cNvPr id="299" name="Oval 165"/>
            <p:cNvSpPr>
              <a:spLocks noChangeArrowheads="1"/>
            </p:cNvSpPr>
            <p:nvPr/>
          </p:nvSpPr>
          <p:spPr bwMode="auto">
            <a:xfrm>
              <a:off x="2784" y="1344"/>
              <a:ext cx="96" cy="96"/>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sp>
          <p:nvSpPr>
            <p:cNvPr id="300" name="Oval 166"/>
            <p:cNvSpPr>
              <a:spLocks noChangeArrowheads="1"/>
            </p:cNvSpPr>
            <p:nvPr/>
          </p:nvSpPr>
          <p:spPr bwMode="auto">
            <a:xfrm>
              <a:off x="2256" y="1248"/>
              <a:ext cx="96" cy="96"/>
            </a:xfrm>
            <a:prstGeom prst="ellipse">
              <a:avLst/>
            </a:prstGeom>
            <a:solidFill>
              <a:srgbClr val="0000FF"/>
            </a:solidFill>
            <a:ln w="19050">
              <a:solidFill>
                <a:schemeClr val="tx1"/>
              </a:solidFill>
              <a:round/>
              <a:headEnd/>
              <a:tailEnd/>
            </a:ln>
          </p:spPr>
          <p:txBody>
            <a:bodyPr wrap="none" anchor="ctr"/>
            <a:lstStyle/>
            <a:p>
              <a:pPr eaLnBrk="1" hangingPunct="1"/>
              <a:endParaRPr lang="zh-CN" altLang="en-US"/>
            </a:p>
          </p:txBody>
        </p:sp>
        <p:sp>
          <p:nvSpPr>
            <p:cNvPr id="301" name="Oval 167"/>
            <p:cNvSpPr>
              <a:spLocks noChangeArrowheads="1"/>
            </p:cNvSpPr>
            <p:nvPr/>
          </p:nvSpPr>
          <p:spPr bwMode="auto">
            <a:xfrm>
              <a:off x="2496" y="720"/>
              <a:ext cx="96" cy="96"/>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sp>
          <p:nvSpPr>
            <p:cNvPr id="302" name="Oval 168"/>
            <p:cNvSpPr>
              <a:spLocks noChangeArrowheads="1"/>
            </p:cNvSpPr>
            <p:nvPr/>
          </p:nvSpPr>
          <p:spPr bwMode="auto">
            <a:xfrm>
              <a:off x="2304" y="240"/>
              <a:ext cx="96" cy="96"/>
            </a:xfrm>
            <a:prstGeom prst="ellipse">
              <a:avLst/>
            </a:prstGeom>
            <a:solidFill>
              <a:srgbClr val="33CC33"/>
            </a:solidFill>
            <a:ln w="19050">
              <a:solidFill>
                <a:schemeClr val="tx1"/>
              </a:solidFill>
              <a:round/>
              <a:headEnd/>
              <a:tailEnd/>
            </a:ln>
          </p:spPr>
          <p:txBody>
            <a:bodyPr wrap="none" anchor="ctr"/>
            <a:lstStyle/>
            <a:p>
              <a:pPr eaLnBrk="1" hangingPunct="1"/>
              <a:endParaRPr lang="zh-CN" altLang="en-US"/>
            </a:p>
          </p:txBody>
        </p:sp>
        <p:sp>
          <p:nvSpPr>
            <p:cNvPr id="303" name="Oval 169"/>
            <p:cNvSpPr>
              <a:spLocks noChangeArrowheads="1"/>
            </p:cNvSpPr>
            <p:nvPr/>
          </p:nvSpPr>
          <p:spPr bwMode="auto">
            <a:xfrm>
              <a:off x="1920" y="912"/>
              <a:ext cx="96" cy="96"/>
            </a:xfrm>
            <a:prstGeom prst="ellipse">
              <a:avLst/>
            </a:prstGeom>
            <a:solidFill>
              <a:srgbClr val="FF0000"/>
            </a:solidFill>
            <a:ln w="19050">
              <a:solidFill>
                <a:schemeClr val="tx1"/>
              </a:solidFill>
              <a:round/>
              <a:headEnd/>
              <a:tailEnd/>
            </a:ln>
          </p:spPr>
          <p:txBody>
            <a:bodyPr wrap="none" anchor="ctr"/>
            <a:lstStyle/>
            <a:p>
              <a:pPr eaLnBrk="1" hangingPunct="1"/>
              <a:endParaRPr lang="zh-CN" altLang="en-US"/>
            </a:p>
          </p:txBody>
        </p:sp>
        <p:cxnSp>
          <p:nvCxnSpPr>
            <p:cNvPr id="304" name="AutoShape 170"/>
            <p:cNvCxnSpPr>
              <a:cxnSpLocks noChangeShapeType="1"/>
              <a:stCxn id="300" idx="0"/>
              <a:endCxn id="301" idx="4"/>
            </p:cNvCxnSpPr>
            <p:nvPr/>
          </p:nvCxnSpPr>
          <p:spPr bwMode="auto">
            <a:xfrm flipV="1">
              <a:off x="2304" y="822"/>
              <a:ext cx="240" cy="420"/>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305" name="AutoShape 171"/>
            <p:cNvCxnSpPr>
              <a:cxnSpLocks noChangeShapeType="1"/>
              <a:stCxn id="303" idx="0"/>
              <a:endCxn id="302" idx="3"/>
            </p:cNvCxnSpPr>
            <p:nvPr/>
          </p:nvCxnSpPr>
          <p:spPr bwMode="auto">
            <a:xfrm flipV="1">
              <a:off x="1968" y="328"/>
              <a:ext cx="350" cy="578"/>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306" name="AutoShape 172"/>
            <p:cNvCxnSpPr>
              <a:cxnSpLocks noChangeShapeType="1"/>
              <a:stCxn id="301" idx="1"/>
              <a:endCxn id="302" idx="4"/>
            </p:cNvCxnSpPr>
            <p:nvPr/>
          </p:nvCxnSpPr>
          <p:spPr bwMode="auto">
            <a:xfrm flipH="1" flipV="1">
              <a:off x="2352" y="342"/>
              <a:ext cx="158" cy="386"/>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307" name="AutoShape 173"/>
            <p:cNvCxnSpPr>
              <a:cxnSpLocks noChangeShapeType="1"/>
              <a:stCxn id="299" idx="2"/>
              <a:endCxn id="300" idx="6"/>
            </p:cNvCxnSpPr>
            <p:nvPr/>
          </p:nvCxnSpPr>
          <p:spPr bwMode="auto">
            <a:xfrm flipH="1" flipV="1">
              <a:off x="2358" y="1296"/>
              <a:ext cx="420" cy="96"/>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308" name="AutoShape 174"/>
            <p:cNvCxnSpPr>
              <a:cxnSpLocks noChangeShapeType="1"/>
              <a:stCxn id="303" idx="7"/>
              <a:endCxn id="301" idx="2"/>
            </p:cNvCxnSpPr>
            <p:nvPr/>
          </p:nvCxnSpPr>
          <p:spPr bwMode="auto">
            <a:xfrm flipV="1">
              <a:off x="2002" y="768"/>
              <a:ext cx="488" cy="152"/>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309" name="Text Box 175"/>
            <p:cNvSpPr txBox="1">
              <a:spLocks noChangeArrowheads="1"/>
            </p:cNvSpPr>
            <p:nvPr/>
          </p:nvSpPr>
          <p:spPr bwMode="auto">
            <a:xfrm>
              <a:off x="2208" y="1248"/>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Arial" charset="0"/>
                </a:rPr>
                <a:t>13</a:t>
              </a:r>
            </a:p>
          </p:txBody>
        </p:sp>
        <p:sp>
          <p:nvSpPr>
            <p:cNvPr id="310" name="Text Box 176"/>
            <p:cNvSpPr txBox="1">
              <a:spLocks noChangeArrowheads="1"/>
            </p:cNvSpPr>
            <p:nvPr/>
          </p:nvSpPr>
          <p:spPr bwMode="auto">
            <a:xfrm>
              <a:off x="1968" y="0"/>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Arial" charset="0"/>
                </a:rPr>
                <a:t>11</a:t>
              </a:r>
            </a:p>
          </p:txBody>
        </p:sp>
        <p:sp>
          <p:nvSpPr>
            <p:cNvPr id="311" name="Text Box 177"/>
            <p:cNvSpPr txBox="1">
              <a:spLocks noChangeArrowheads="1"/>
            </p:cNvSpPr>
            <p:nvPr/>
          </p:nvSpPr>
          <p:spPr bwMode="auto">
            <a:xfrm>
              <a:off x="1584" y="624"/>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Arial" charset="0"/>
                </a:rPr>
                <a:t>12</a:t>
              </a:r>
            </a:p>
          </p:txBody>
        </p:sp>
        <p:sp>
          <p:nvSpPr>
            <p:cNvPr id="312" name="Text Box 178"/>
            <p:cNvSpPr txBox="1">
              <a:spLocks noChangeArrowheads="1"/>
            </p:cNvSpPr>
            <p:nvPr/>
          </p:nvSpPr>
          <p:spPr bwMode="auto">
            <a:xfrm>
              <a:off x="2496" y="768"/>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Arial" charset="0"/>
                </a:rPr>
                <a:t>8</a:t>
              </a:r>
            </a:p>
          </p:txBody>
        </p:sp>
        <p:sp>
          <p:nvSpPr>
            <p:cNvPr id="313" name="Text Box 179"/>
            <p:cNvSpPr txBox="1">
              <a:spLocks noChangeArrowheads="1"/>
            </p:cNvSpPr>
            <p:nvPr/>
          </p:nvSpPr>
          <p:spPr bwMode="auto">
            <a:xfrm>
              <a:off x="2832" y="1200"/>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r>
                <a:rPr lang="en-US" altLang="zh-CN" sz="2400" b="1" i="1">
                  <a:latin typeface="Times New Roman" charset="0"/>
                </a:rPr>
                <a:t>v</a:t>
              </a:r>
              <a:r>
                <a:rPr lang="en-US" altLang="zh-CN" sz="2400" b="1" baseline="-25000">
                  <a:latin typeface="Arial" charset="0"/>
                </a:rPr>
                <a:t>6</a:t>
              </a:r>
            </a:p>
          </p:txBody>
        </p:sp>
      </p:grpSp>
      <p:sp>
        <p:nvSpPr>
          <p:cNvPr id="314" name="Rectangle 180"/>
          <p:cNvSpPr>
            <a:spLocks noChangeArrowheads="1"/>
          </p:cNvSpPr>
          <p:nvPr/>
        </p:nvSpPr>
        <p:spPr bwMode="auto">
          <a:xfrm>
            <a:off x="5322888" y="5827539"/>
            <a:ext cx="2900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zh-CN" altLang="en-US" sz="2400" i="1">
                <a:solidFill>
                  <a:srgbClr val="CC0000"/>
                </a:solidFill>
                <a:latin typeface="Times New Roman" charset="0"/>
                <a:sym typeface="Arial" charset="0"/>
              </a:rPr>
              <a:t>score</a:t>
            </a:r>
            <a:r>
              <a:rPr lang="zh-CN" altLang="en-US" sz="2400">
                <a:solidFill>
                  <a:srgbClr val="CC0000"/>
                </a:solidFill>
                <a:latin typeface="Times New Roman" charset="0"/>
                <a:sym typeface="Arial" charset="0"/>
              </a:rPr>
              <a:t>(</a:t>
            </a:r>
            <a:r>
              <a:rPr lang="zh-CN" altLang="en-US" sz="2400" i="1">
                <a:solidFill>
                  <a:srgbClr val="CC0000"/>
                </a:solidFill>
                <a:latin typeface="Times New Roman" charset="0"/>
                <a:sym typeface="Arial" charset="0"/>
              </a:rPr>
              <a:t>M*</a:t>
            </a:r>
            <a:r>
              <a:rPr lang="zh-CN" altLang="en-US" sz="2400">
                <a:solidFill>
                  <a:srgbClr val="CC0000"/>
                </a:solidFill>
                <a:latin typeface="Times New Roman" charset="0"/>
                <a:sym typeface="Arial" charset="0"/>
              </a:rPr>
              <a:t>)</a:t>
            </a:r>
            <a:r>
              <a:rPr lang="zh-CN" altLang="en-US" sz="2400">
                <a:solidFill>
                  <a:srgbClr val="CC0000"/>
                </a:solidFill>
                <a:latin typeface="Times New Roman" charset="0"/>
              </a:rPr>
              <a:t> </a:t>
            </a:r>
            <a:r>
              <a:rPr lang="en-US" altLang="zh-CN" sz="2400">
                <a:solidFill>
                  <a:srgbClr val="CC0000"/>
                </a:solidFill>
                <a:latin typeface="Times New Roman" charset="0"/>
              </a:rPr>
              <a:t>&gt; </a:t>
            </a:r>
            <a:r>
              <a:rPr lang="zh-CN" altLang="en-US" sz="2400" i="1">
                <a:solidFill>
                  <a:srgbClr val="CC0000"/>
                </a:solidFill>
                <a:latin typeface="Times New Roman" charset="0"/>
                <a:sym typeface="Arial" charset="0"/>
              </a:rPr>
              <a:t>score</a:t>
            </a:r>
            <a:r>
              <a:rPr lang="zh-CN" altLang="en-US" sz="2400">
                <a:solidFill>
                  <a:srgbClr val="CC0000"/>
                </a:solidFill>
                <a:latin typeface="Times New Roman" charset="0"/>
                <a:sym typeface="Arial" charset="0"/>
              </a:rPr>
              <a:t>(</a:t>
            </a:r>
            <a:r>
              <a:rPr lang="zh-CN" altLang="en-US" sz="2400" i="1">
                <a:solidFill>
                  <a:srgbClr val="CC0000"/>
                </a:solidFill>
                <a:latin typeface="Times New Roman" charset="0"/>
                <a:sym typeface="Arial" charset="0"/>
              </a:rPr>
              <a:t>M</a:t>
            </a:r>
            <a:r>
              <a:rPr lang="zh-CN" altLang="en-US" sz="2400">
                <a:solidFill>
                  <a:srgbClr val="CC0000"/>
                </a:solidFill>
                <a:latin typeface="Times New Roman" charset="0"/>
                <a:sym typeface="Arial" charset="0"/>
              </a:rPr>
              <a:t>)</a:t>
            </a:r>
            <a:endParaRPr lang="en-US" altLang="zh-CN" sz="2400">
              <a:solidFill>
                <a:srgbClr val="CC0000"/>
              </a:solidFill>
              <a:latin typeface="Times New Roman" charset="0"/>
            </a:endParaRPr>
          </a:p>
        </p:txBody>
      </p:sp>
      <p:sp>
        <p:nvSpPr>
          <p:cNvPr id="315" name="Line 181"/>
          <p:cNvSpPr>
            <a:spLocks noChangeShapeType="1"/>
          </p:cNvSpPr>
          <p:nvPr/>
        </p:nvSpPr>
        <p:spPr bwMode="auto">
          <a:xfrm>
            <a:off x="1482725" y="2088976"/>
            <a:ext cx="4343400" cy="213360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16" name="Line 182"/>
          <p:cNvSpPr>
            <a:spLocks noChangeShapeType="1"/>
          </p:cNvSpPr>
          <p:nvPr/>
        </p:nvSpPr>
        <p:spPr bwMode="auto">
          <a:xfrm>
            <a:off x="1406525" y="3841576"/>
            <a:ext cx="4419600" cy="121920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17" name="AutoShape 183"/>
          <p:cNvSpPr>
            <a:spLocks noChangeArrowheads="1"/>
          </p:cNvSpPr>
          <p:nvPr/>
        </p:nvSpPr>
        <p:spPr bwMode="auto">
          <a:xfrm rot="1440648">
            <a:off x="4683125" y="3384376"/>
            <a:ext cx="838200" cy="228600"/>
          </a:xfrm>
          <a:prstGeom prst="rightArrow">
            <a:avLst>
              <a:gd name="adj1" fmla="val 50000"/>
              <a:gd name="adj2" fmla="val 91667"/>
            </a:avLst>
          </a:prstGeom>
          <a:solidFill>
            <a:schemeClr val="accent1"/>
          </a:solidFill>
          <a:ln w="9525">
            <a:solidFill>
              <a:schemeClr val="tx1"/>
            </a:solidFill>
            <a:miter lim="800000"/>
            <a:headEnd/>
            <a:tailEnd/>
          </a:ln>
        </p:spPr>
        <p:txBody>
          <a:bodyPr wrap="none" anchor="ctr"/>
          <a:lstStyle/>
          <a:p>
            <a:pPr eaLnBrk="1" hangingPunct="1"/>
            <a:endParaRPr lang="zh-CN" altLang="en-US"/>
          </a:p>
        </p:txBody>
      </p:sp>
      <p:sp>
        <p:nvSpPr>
          <p:cNvPr id="318" name="AutoShape 184"/>
          <p:cNvSpPr>
            <a:spLocks noChangeArrowheads="1"/>
          </p:cNvSpPr>
          <p:nvPr/>
        </p:nvSpPr>
        <p:spPr bwMode="auto">
          <a:xfrm rot="9858675">
            <a:off x="4530725" y="5060776"/>
            <a:ext cx="838200" cy="228600"/>
          </a:xfrm>
          <a:prstGeom prst="rightArrow">
            <a:avLst>
              <a:gd name="adj1" fmla="val 50000"/>
              <a:gd name="adj2" fmla="val 91667"/>
            </a:avLst>
          </a:prstGeom>
          <a:solidFill>
            <a:schemeClr val="accent1"/>
          </a:solidFill>
          <a:ln w="9525">
            <a:solidFill>
              <a:schemeClr val="tx1"/>
            </a:solidFill>
            <a:miter lim="800000"/>
            <a:headEnd/>
            <a:tailEnd/>
          </a:ln>
        </p:spPr>
        <p:txBody>
          <a:bodyPr wrap="none" anchor="ctr"/>
          <a:lstStyle/>
          <a:p>
            <a:pPr eaLnBrk="1" hangingPunct="1"/>
            <a:endParaRPr lang="zh-CN" altLang="en-US"/>
          </a:p>
        </p:txBody>
      </p:sp>
    </p:spTree>
    <p:extLst>
      <p:ext uri="{BB962C8B-B14F-4D97-AF65-F5344CB8AC3E}">
        <p14:creationId xmlns:p14="http://schemas.microsoft.com/office/powerpoint/2010/main" val="1030617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38"/>
                                        </p:tgtEl>
                                      </p:cBhvr>
                                    </p:animEffect>
                                    <p:set>
                                      <p:cBhvr>
                                        <p:cTn id="7" dur="1" fill="hold">
                                          <p:stCondLst>
                                            <p:cond delay="499"/>
                                          </p:stCondLst>
                                        </p:cTn>
                                        <p:tgtEl>
                                          <p:spTgt spid="138"/>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139"/>
                                        </p:tgtEl>
                                      </p:cBhvr>
                                    </p:animEffect>
                                    <p:set>
                                      <p:cBhvr>
                                        <p:cTn id="10" dur="1" fill="hold">
                                          <p:stCondLst>
                                            <p:cond delay="499"/>
                                          </p:stCondLst>
                                        </p:cTn>
                                        <p:tgtEl>
                                          <p:spTgt spid="139"/>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141"/>
                                        </p:tgtEl>
                                      </p:cBhvr>
                                    </p:animEffect>
                                    <p:set>
                                      <p:cBhvr>
                                        <p:cTn id="13" dur="1" fill="hold">
                                          <p:stCondLst>
                                            <p:cond delay="499"/>
                                          </p:stCondLst>
                                        </p:cTn>
                                        <p:tgtEl>
                                          <p:spTgt spid="141"/>
                                        </p:tgtEl>
                                        <p:attrNameLst>
                                          <p:attrName>style.visibility</p:attrName>
                                        </p:attrNameLst>
                                      </p:cBhvr>
                                      <p:to>
                                        <p:strVal val="hidden"/>
                                      </p:to>
                                    </p:set>
                                  </p:childTnLst>
                                </p:cTn>
                              </p:par>
                              <p:par>
                                <p:cTn id="14" presetID="3" presetClass="exit" presetSubtype="10" fill="hold" grpId="0" nodeType="withEffect">
                                  <p:stCondLst>
                                    <p:cond delay="0"/>
                                  </p:stCondLst>
                                  <p:childTnLst>
                                    <p:animEffect transition="out" filter="blinds(horizontal)">
                                      <p:cBhvr>
                                        <p:cTn id="15" dur="500"/>
                                        <p:tgtEl>
                                          <p:spTgt spid="142"/>
                                        </p:tgtEl>
                                      </p:cBhvr>
                                    </p:animEffect>
                                    <p:set>
                                      <p:cBhvr>
                                        <p:cTn id="16" dur="1" fill="hold">
                                          <p:stCondLst>
                                            <p:cond delay="499"/>
                                          </p:stCondLst>
                                        </p:cTn>
                                        <p:tgtEl>
                                          <p:spTgt spid="142"/>
                                        </p:tgtEl>
                                        <p:attrNameLst>
                                          <p:attrName>style.visibility</p:attrName>
                                        </p:attrNameLst>
                                      </p:cBhvr>
                                      <p:to>
                                        <p:strVal val="hidden"/>
                                      </p:to>
                                    </p:set>
                                  </p:childTnLst>
                                </p:cTn>
                              </p:par>
                              <p:par>
                                <p:cTn id="17" presetID="3" presetClass="exit" presetSubtype="10" fill="hold" grpId="0" nodeType="withEffect">
                                  <p:stCondLst>
                                    <p:cond delay="0"/>
                                  </p:stCondLst>
                                  <p:childTnLst>
                                    <p:animEffect transition="out" filter="blinds(horizontal)">
                                      <p:cBhvr>
                                        <p:cTn id="18" dur="500"/>
                                        <p:tgtEl>
                                          <p:spTgt spid="143"/>
                                        </p:tgtEl>
                                      </p:cBhvr>
                                    </p:animEffect>
                                    <p:set>
                                      <p:cBhvr>
                                        <p:cTn id="19" dur="1" fill="hold">
                                          <p:stCondLst>
                                            <p:cond delay="499"/>
                                          </p:stCondLst>
                                        </p:cTn>
                                        <p:tgtEl>
                                          <p:spTgt spid="143"/>
                                        </p:tgtEl>
                                        <p:attrNameLst>
                                          <p:attrName>style.visibility</p:attrName>
                                        </p:attrNameLst>
                                      </p:cBhvr>
                                      <p:to>
                                        <p:strVal val="hidden"/>
                                      </p:to>
                                    </p:set>
                                  </p:childTnLst>
                                </p:cTn>
                              </p:par>
                              <p:par>
                                <p:cTn id="20" presetID="3" presetClass="exit" presetSubtype="10" fill="hold" grpId="0" nodeType="withEffect">
                                  <p:stCondLst>
                                    <p:cond delay="0"/>
                                  </p:stCondLst>
                                  <p:childTnLst>
                                    <p:animEffect transition="out" filter="blinds(horizontal)">
                                      <p:cBhvr>
                                        <p:cTn id="21" dur="500"/>
                                        <p:tgtEl>
                                          <p:spTgt spid="144"/>
                                        </p:tgtEl>
                                      </p:cBhvr>
                                    </p:animEffect>
                                    <p:set>
                                      <p:cBhvr>
                                        <p:cTn id="22" dur="1" fill="hold">
                                          <p:stCondLst>
                                            <p:cond delay="499"/>
                                          </p:stCondLst>
                                        </p:cTn>
                                        <p:tgtEl>
                                          <p:spTgt spid="144"/>
                                        </p:tgtEl>
                                        <p:attrNameLst>
                                          <p:attrName>style.visibility</p:attrName>
                                        </p:attrNameLst>
                                      </p:cBhvr>
                                      <p:to>
                                        <p:strVal val="hidden"/>
                                      </p:to>
                                    </p:set>
                                  </p:childTnLst>
                                </p:cTn>
                              </p:par>
                              <p:par>
                                <p:cTn id="23" presetID="3" presetClass="exit" presetSubtype="10" fill="hold" grpId="0" nodeType="withEffect">
                                  <p:stCondLst>
                                    <p:cond delay="0"/>
                                  </p:stCondLst>
                                  <p:childTnLst>
                                    <p:animEffect transition="out" filter="blinds(horizontal)">
                                      <p:cBhvr>
                                        <p:cTn id="24" dur="500"/>
                                        <p:tgtEl>
                                          <p:spTgt spid="145"/>
                                        </p:tgtEl>
                                      </p:cBhvr>
                                    </p:animEffect>
                                    <p:set>
                                      <p:cBhvr>
                                        <p:cTn id="25" dur="1" fill="hold">
                                          <p:stCondLst>
                                            <p:cond delay="499"/>
                                          </p:stCondLst>
                                        </p:cTn>
                                        <p:tgtEl>
                                          <p:spTgt spid="145"/>
                                        </p:tgtEl>
                                        <p:attrNameLst>
                                          <p:attrName>style.visibility</p:attrName>
                                        </p:attrNameLst>
                                      </p:cBhvr>
                                      <p:to>
                                        <p:strVal val="hidden"/>
                                      </p:to>
                                    </p:set>
                                  </p:childTnLst>
                                </p:cTn>
                              </p:par>
                              <p:par>
                                <p:cTn id="26" presetID="3" presetClass="exit" presetSubtype="10" fill="hold" grpId="0" nodeType="withEffect">
                                  <p:stCondLst>
                                    <p:cond delay="0"/>
                                  </p:stCondLst>
                                  <p:childTnLst>
                                    <p:animEffect transition="out" filter="blinds(horizontal)">
                                      <p:cBhvr>
                                        <p:cTn id="27" dur="500"/>
                                        <p:tgtEl>
                                          <p:spTgt spid="146"/>
                                        </p:tgtEl>
                                      </p:cBhvr>
                                    </p:animEffect>
                                    <p:set>
                                      <p:cBhvr>
                                        <p:cTn id="28" dur="1" fill="hold">
                                          <p:stCondLst>
                                            <p:cond delay="499"/>
                                          </p:stCondLst>
                                        </p:cTn>
                                        <p:tgtEl>
                                          <p:spTgt spid="146"/>
                                        </p:tgtEl>
                                        <p:attrNameLst>
                                          <p:attrName>style.visibility</p:attrName>
                                        </p:attrNameLst>
                                      </p:cBhvr>
                                      <p:to>
                                        <p:strVal val="hidden"/>
                                      </p:to>
                                    </p:set>
                                  </p:childTnLst>
                                </p:cTn>
                              </p:par>
                              <p:par>
                                <p:cTn id="29" presetID="3" presetClass="exit" presetSubtype="10" fill="hold" grpId="0" nodeType="withEffect">
                                  <p:stCondLst>
                                    <p:cond delay="0"/>
                                  </p:stCondLst>
                                  <p:childTnLst>
                                    <p:animEffect transition="out" filter="blinds(horizontal)">
                                      <p:cBhvr>
                                        <p:cTn id="30" dur="500"/>
                                        <p:tgtEl>
                                          <p:spTgt spid="147"/>
                                        </p:tgtEl>
                                      </p:cBhvr>
                                    </p:animEffect>
                                    <p:set>
                                      <p:cBhvr>
                                        <p:cTn id="31" dur="1" fill="hold">
                                          <p:stCondLst>
                                            <p:cond delay="499"/>
                                          </p:stCondLst>
                                        </p:cTn>
                                        <p:tgtEl>
                                          <p:spTgt spid="147"/>
                                        </p:tgtEl>
                                        <p:attrNameLst>
                                          <p:attrName>style.visibility</p:attrName>
                                        </p:attrNameLst>
                                      </p:cBhvr>
                                      <p:to>
                                        <p:strVal val="hidden"/>
                                      </p:to>
                                    </p:set>
                                  </p:childTnLst>
                                </p:cTn>
                              </p:par>
                              <p:par>
                                <p:cTn id="32" presetID="3" presetClass="exit" presetSubtype="10" fill="hold" grpId="0" nodeType="withEffect">
                                  <p:stCondLst>
                                    <p:cond delay="0"/>
                                  </p:stCondLst>
                                  <p:childTnLst>
                                    <p:animEffect transition="out" filter="blinds(horizontal)">
                                      <p:cBhvr>
                                        <p:cTn id="33" dur="500"/>
                                        <p:tgtEl>
                                          <p:spTgt spid="148"/>
                                        </p:tgtEl>
                                      </p:cBhvr>
                                    </p:animEffect>
                                    <p:set>
                                      <p:cBhvr>
                                        <p:cTn id="34" dur="1" fill="hold">
                                          <p:stCondLst>
                                            <p:cond delay="499"/>
                                          </p:stCondLst>
                                        </p:cTn>
                                        <p:tgtEl>
                                          <p:spTgt spid="148"/>
                                        </p:tgtEl>
                                        <p:attrNameLst>
                                          <p:attrName>style.visibility</p:attrName>
                                        </p:attrNameLst>
                                      </p:cBhvr>
                                      <p:to>
                                        <p:strVal val="hidden"/>
                                      </p:to>
                                    </p:set>
                                  </p:childTnLst>
                                </p:cTn>
                              </p:par>
                              <p:par>
                                <p:cTn id="35" presetID="3" presetClass="exit" presetSubtype="10" fill="hold" grpId="0" nodeType="withEffect">
                                  <p:stCondLst>
                                    <p:cond delay="0"/>
                                  </p:stCondLst>
                                  <p:childTnLst>
                                    <p:animEffect transition="out" filter="blinds(horizontal)">
                                      <p:cBhvr>
                                        <p:cTn id="36" dur="500"/>
                                        <p:tgtEl>
                                          <p:spTgt spid="149"/>
                                        </p:tgtEl>
                                      </p:cBhvr>
                                    </p:animEffect>
                                    <p:set>
                                      <p:cBhvr>
                                        <p:cTn id="37" dur="1" fill="hold">
                                          <p:stCondLst>
                                            <p:cond delay="499"/>
                                          </p:stCondLst>
                                        </p:cTn>
                                        <p:tgtEl>
                                          <p:spTgt spid="149"/>
                                        </p:tgtEl>
                                        <p:attrNameLst>
                                          <p:attrName>style.visibility</p:attrName>
                                        </p:attrNameLst>
                                      </p:cBhvr>
                                      <p:to>
                                        <p:strVal val="hidden"/>
                                      </p:to>
                                    </p:set>
                                  </p:childTnLst>
                                </p:cTn>
                              </p:par>
                              <p:par>
                                <p:cTn id="38" presetID="3" presetClass="exit" presetSubtype="10" fill="hold" nodeType="withEffect">
                                  <p:stCondLst>
                                    <p:cond delay="0"/>
                                  </p:stCondLst>
                                  <p:childTnLst>
                                    <p:animEffect transition="out" filter="blinds(horizontal)">
                                      <p:cBhvr>
                                        <p:cTn id="39" dur="500"/>
                                        <p:tgtEl>
                                          <p:spTgt spid="150"/>
                                        </p:tgtEl>
                                      </p:cBhvr>
                                    </p:animEffect>
                                    <p:set>
                                      <p:cBhvr>
                                        <p:cTn id="40" dur="1" fill="hold">
                                          <p:stCondLst>
                                            <p:cond delay="499"/>
                                          </p:stCondLst>
                                        </p:cTn>
                                        <p:tgtEl>
                                          <p:spTgt spid="150"/>
                                        </p:tgtEl>
                                        <p:attrNameLst>
                                          <p:attrName>style.visibility</p:attrName>
                                        </p:attrNameLst>
                                      </p:cBhvr>
                                      <p:to>
                                        <p:strVal val="hidden"/>
                                      </p:to>
                                    </p:set>
                                  </p:childTnLst>
                                </p:cTn>
                              </p:par>
                              <p:par>
                                <p:cTn id="41" presetID="3" presetClass="exit" presetSubtype="10" fill="hold" nodeType="withEffect">
                                  <p:stCondLst>
                                    <p:cond delay="0"/>
                                  </p:stCondLst>
                                  <p:childTnLst>
                                    <p:animEffect transition="out" filter="blinds(horizontal)">
                                      <p:cBhvr>
                                        <p:cTn id="42" dur="500"/>
                                        <p:tgtEl>
                                          <p:spTgt spid="151"/>
                                        </p:tgtEl>
                                      </p:cBhvr>
                                    </p:animEffect>
                                    <p:set>
                                      <p:cBhvr>
                                        <p:cTn id="43" dur="1" fill="hold">
                                          <p:stCondLst>
                                            <p:cond delay="499"/>
                                          </p:stCondLst>
                                        </p:cTn>
                                        <p:tgtEl>
                                          <p:spTgt spid="151"/>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500"/>
                                        <p:tgtEl>
                                          <p:spTgt spid="152"/>
                                        </p:tgtEl>
                                      </p:cBhvr>
                                    </p:animEffect>
                                    <p:set>
                                      <p:cBhvr>
                                        <p:cTn id="46" dur="1" fill="hold">
                                          <p:stCondLst>
                                            <p:cond delay="499"/>
                                          </p:stCondLst>
                                        </p:cTn>
                                        <p:tgtEl>
                                          <p:spTgt spid="152"/>
                                        </p:tgtEl>
                                        <p:attrNameLst>
                                          <p:attrName>style.visibility</p:attrName>
                                        </p:attrNameLst>
                                      </p:cBhvr>
                                      <p:to>
                                        <p:strVal val="hidden"/>
                                      </p:to>
                                    </p:set>
                                  </p:childTnLst>
                                </p:cTn>
                              </p:par>
                              <p:par>
                                <p:cTn id="47" presetID="3" presetClass="exit" presetSubtype="10" fill="hold" nodeType="withEffect">
                                  <p:stCondLst>
                                    <p:cond delay="0"/>
                                  </p:stCondLst>
                                  <p:childTnLst>
                                    <p:animEffect transition="out" filter="blinds(horizontal)">
                                      <p:cBhvr>
                                        <p:cTn id="48" dur="500"/>
                                        <p:tgtEl>
                                          <p:spTgt spid="153"/>
                                        </p:tgtEl>
                                      </p:cBhvr>
                                    </p:animEffect>
                                    <p:set>
                                      <p:cBhvr>
                                        <p:cTn id="49" dur="1" fill="hold">
                                          <p:stCondLst>
                                            <p:cond delay="499"/>
                                          </p:stCondLst>
                                        </p:cTn>
                                        <p:tgtEl>
                                          <p:spTgt spid="153"/>
                                        </p:tgtEl>
                                        <p:attrNameLst>
                                          <p:attrName>style.visibility</p:attrName>
                                        </p:attrNameLst>
                                      </p:cBhvr>
                                      <p:to>
                                        <p:strVal val="hidden"/>
                                      </p:to>
                                    </p:set>
                                  </p:childTnLst>
                                </p:cTn>
                              </p:par>
                              <p:par>
                                <p:cTn id="50" presetID="3" presetClass="exit" presetSubtype="10" fill="hold" nodeType="withEffect">
                                  <p:stCondLst>
                                    <p:cond delay="0"/>
                                  </p:stCondLst>
                                  <p:childTnLst>
                                    <p:animEffect transition="out" filter="blinds(horizontal)">
                                      <p:cBhvr>
                                        <p:cTn id="51" dur="500"/>
                                        <p:tgtEl>
                                          <p:spTgt spid="154"/>
                                        </p:tgtEl>
                                      </p:cBhvr>
                                    </p:animEffect>
                                    <p:set>
                                      <p:cBhvr>
                                        <p:cTn id="52" dur="1" fill="hold">
                                          <p:stCondLst>
                                            <p:cond delay="499"/>
                                          </p:stCondLst>
                                        </p:cTn>
                                        <p:tgtEl>
                                          <p:spTgt spid="154"/>
                                        </p:tgtEl>
                                        <p:attrNameLst>
                                          <p:attrName>style.visibility</p:attrName>
                                        </p:attrNameLst>
                                      </p:cBhvr>
                                      <p:to>
                                        <p:strVal val="hidden"/>
                                      </p:to>
                                    </p:set>
                                  </p:childTnLst>
                                </p:cTn>
                              </p:par>
                              <p:par>
                                <p:cTn id="53" presetID="3" presetClass="exit" presetSubtype="10" fill="hold" nodeType="withEffect">
                                  <p:stCondLst>
                                    <p:cond delay="0"/>
                                  </p:stCondLst>
                                  <p:childTnLst>
                                    <p:animEffect transition="out" filter="blinds(horizontal)">
                                      <p:cBhvr>
                                        <p:cTn id="54" dur="500"/>
                                        <p:tgtEl>
                                          <p:spTgt spid="155"/>
                                        </p:tgtEl>
                                      </p:cBhvr>
                                    </p:animEffect>
                                    <p:set>
                                      <p:cBhvr>
                                        <p:cTn id="55" dur="1" fill="hold">
                                          <p:stCondLst>
                                            <p:cond delay="499"/>
                                          </p:stCondLst>
                                        </p:cTn>
                                        <p:tgtEl>
                                          <p:spTgt spid="155"/>
                                        </p:tgtEl>
                                        <p:attrNameLst>
                                          <p:attrName>style.visibility</p:attrName>
                                        </p:attrNameLst>
                                      </p:cBhvr>
                                      <p:to>
                                        <p:strVal val="hidden"/>
                                      </p:to>
                                    </p:set>
                                  </p:childTnLst>
                                </p:cTn>
                              </p:par>
                              <p:par>
                                <p:cTn id="56" presetID="3" presetClass="exit" presetSubtype="10" fill="hold" nodeType="withEffect">
                                  <p:stCondLst>
                                    <p:cond delay="0"/>
                                  </p:stCondLst>
                                  <p:childTnLst>
                                    <p:animEffect transition="out" filter="blinds(horizontal)">
                                      <p:cBhvr>
                                        <p:cTn id="57" dur="500"/>
                                        <p:tgtEl>
                                          <p:spTgt spid="156"/>
                                        </p:tgtEl>
                                      </p:cBhvr>
                                    </p:animEffect>
                                    <p:set>
                                      <p:cBhvr>
                                        <p:cTn id="58" dur="1" fill="hold">
                                          <p:stCondLst>
                                            <p:cond delay="499"/>
                                          </p:stCondLst>
                                        </p:cTn>
                                        <p:tgtEl>
                                          <p:spTgt spid="156"/>
                                        </p:tgtEl>
                                        <p:attrNameLst>
                                          <p:attrName>style.visibility</p:attrName>
                                        </p:attrNameLst>
                                      </p:cBhvr>
                                      <p:to>
                                        <p:strVal val="hidden"/>
                                      </p:to>
                                    </p:set>
                                  </p:childTnLst>
                                </p:cTn>
                              </p:par>
                              <p:par>
                                <p:cTn id="59" presetID="3" presetClass="exit" presetSubtype="10" fill="hold" nodeType="withEffect">
                                  <p:stCondLst>
                                    <p:cond delay="0"/>
                                  </p:stCondLst>
                                  <p:childTnLst>
                                    <p:animEffect transition="out" filter="blinds(horizontal)">
                                      <p:cBhvr>
                                        <p:cTn id="60" dur="500"/>
                                        <p:tgtEl>
                                          <p:spTgt spid="157"/>
                                        </p:tgtEl>
                                      </p:cBhvr>
                                    </p:animEffect>
                                    <p:set>
                                      <p:cBhvr>
                                        <p:cTn id="61" dur="1" fill="hold">
                                          <p:stCondLst>
                                            <p:cond delay="499"/>
                                          </p:stCondLst>
                                        </p:cTn>
                                        <p:tgtEl>
                                          <p:spTgt spid="157"/>
                                        </p:tgtEl>
                                        <p:attrNameLst>
                                          <p:attrName>style.visibility</p:attrName>
                                        </p:attrNameLst>
                                      </p:cBhvr>
                                      <p:to>
                                        <p:strVal val="hidden"/>
                                      </p:to>
                                    </p:set>
                                  </p:childTnLst>
                                </p:cTn>
                              </p:par>
                              <p:par>
                                <p:cTn id="62" presetID="3" presetClass="exit" presetSubtype="10" fill="hold" nodeType="withEffect">
                                  <p:stCondLst>
                                    <p:cond delay="0"/>
                                  </p:stCondLst>
                                  <p:childTnLst>
                                    <p:animEffect transition="out" filter="blinds(horizontal)">
                                      <p:cBhvr>
                                        <p:cTn id="63" dur="500"/>
                                        <p:tgtEl>
                                          <p:spTgt spid="158"/>
                                        </p:tgtEl>
                                      </p:cBhvr>
                                    </p:animEffect>
                                    <p:set>
                                      <p:cBhvr>
                                        <p:cTn id="64" dur="1" fill="hold">
                                          <p:stCondLst>
                                            <p:cond delay="499"/>
                                          </p:stCondLst>
                                        </p:cTn>
                                        <p:tgtEl>
                                          <p:spTgt spid="158"/>
                                        </p:tgtEl>
                                        <p:attrNameLst>
                                          <p:attrName>style.visibility</p:attrName>
                                        </p:attrNameLst>
                                      </p:cBhvr>
                                      <p:to>
                                        <p:strVal val="hidden"/>
                                      </p:to>
                                    </p:set>
                                  </p:childTnLst>
                                </p:cTn>
                              </p:par>
                              <p:par>
                                <p:cTn id="65" presetID="3" presetClass="exit" presetSubtype="10" fill="hold" nodeType="withEffect">
                                  <p:stCondLst>
                                    <p:cond delay="0"/>
                                  </p:stCondLst>
                                  <p:childTnLst>
                                    <p:animEffect transition="out" filter="blinds(horizontal)">
                                      <p:cBhvr>
                                        <p:cTn id="66" dur="500"/>
                                        <p:tgtEl>
                                          <p:spTgt spid="159"/>
                                        </p:tgtEl>
                                      </p:cBhvr>
                                    </p:animEffect>
                                    <p:set>
                                      <p:cBhvr>
                                        <p:cTn id="67" dur="1" fill="hold">
                                          <p:stCondLst>
                                            <p:cond delay="499"/>
                                          </p:stCondLst>
                                        </p:cTn>
                                        <p:tgtEl>
                                          <p:spTgt spid="159"/>
                                        </p:tgtEl>
                                        <p:attrNameLst>
                                          <p:attrName>style.visibility</p:attrName>
                                        </p:attrNameLst>
                                      </p:cBhvr>
                                      <p:to>
                                        <p:strVal val="hidden"/>
                                      </p:to>
                                    </p:set>
                                  </p:childTnLst>
                                </p:cTn>
                              </p:par>
                              <p:par>
                                <p:cTn id="68" presetID="3" presetClass="exit" presetSubtype="10" fill="hold" nodeType="withEffect">
                                  <p:stCondLst>
                                    <p:cond delay="0"/>
                                  </p:stCondLst>
                                  <p:childTnLst>
                                    <p:animEffect transition="out" filter="blinds(horizontal)">
                                      <p:cBhvr>
                                        <p:cTn id="69" dur="500"/>
                                        <p:tgtEl>
                                          <p:spTgt spid="160"/>
                                        </p:tgtEl>
                                      </p:cBhvr>
                                    </p:animEffect>
                                    <p:set>
                                      <p:cBhvr>
                                        <p:cTn id="70" dur="1" fill="hold">
                                          <p:stCondLst>
                                            <p:cond delay="499"/>
                                          </p:stCondLst>
                                        </p:cTn>
                                        <p:tgtEl>
                                          <p:spTgt spid="160"/>
                                        </p:tgtEl>
                                        <p:attrNameLst>
                                          <p:attrName>style.visibility</p:attrName>
                                        </p:attrNameLst>
                                      </p:cBhvr>
                                      <p:to>
                                        <p:strVal val="hidden"/>
                                      </p:to>
                                    </p:set>
                                  </p:childTnLst>
                                </p:cTn>
                              </p:par>
                              <p:par>
                                <p:cTn id="71" presetID="3" presetClass="exit" presetSubtype="10" fill="hold" nodeType="withEffect">
                                  <p:stCondLst>
                                    <p:cond delay="0"/>
                                  </p:stCondLst>
                                  <p:childTnLst>
                                    <p:animEffect transition="out" filter="blinds(horizontal)">
                                      <p:cBhvr>
                                        <p:cTn id="72" dur="500"/>
                                        <p:tgtEl>
                                          <p:spTgt spid="161"/>
                                        </p:tgtEl>
                                      </p:cBhvr>
                                    </p:animEffect>
                                    <p:set>
                                      <p:cBhvr>
                                        <p:cTn id="73" dur="1" fill="hold">
                                          <p:stCondLst>
                                            <p:cond delay="499"/>
                                          </p:stCondLst>
                                        </p:cTn>
                                        <p:tgtEl>
                                          <p:spTgt spid="161"/>
                                        </p:tgtEl>
                                        <p:attrNameLst>
                                          <p:attrName>style.visibility</p:attrName>
                                        </p:attrNameLst>
                                      </p:cBhvr>
                                      <p:to>
                                        <p:strVal val="hidden"/>
                                      </p:to>
                                    </p:set>
                                  </p:childTnLst>
                                </p:cTn>
                              </p:par>
                              <p:par>
                                <p:cTn id="74" presetID="3" presetClass="exit" presetSubtype="10" fill="hold" nodeType="withEffect">
                                  <p:stCondLst>
                                    <p:cond delay="0"/>
                                  </p:stCondLst>
                                  <p:childTnLst>
                                    <p:animEffect transition="out" filter="blinds(horizontal)">
                                      <p:cBhvr>
                                        <p:cTn id="75" dur="500"/>
                                        <p:tgtEl>
                                          <p:spTgt spid="162"/>
                                        </p:tgtEl>
                                      </p:cBhvr>
                                    </p:animEffect>
                                    <p:set>
                                      <p:cBhvr>
                                        <p:cTn id="76" dur="1" fill="hold">
                                          <p:stCondLst>
                                            <p:cond delay="499"/>
                                          </p:stCondLst>
                                        </p:cTn>
                                        <p:tgtEl>
                                          <p:spTgt spid="162"/>
                                        </p:tgtEl>
                                        <p:attrNameLst>
                                          <p:attrName>style.visibility</p:attrName>
                                        </p:attrNameLst>
                                      </p:cBhvr>
                                      <p:to>
                                        <p:strVal val="hidden"/>
                                      </p:to>
                                    </p:set>
                                  </p:childTnLst>
                                </p:cTn>
                              </p:par>
                              <p:par>
                                <p:cTn id="77" presetID="3" presetClass="exit" presetSubtype="10" fill="hold" nodeType="withEffect">
                                  <p:stCondLst>
                                    <p:cond delay="0"/>
                                  </p:stCondLst>
                                  <p:childTnLst>
                                    <p:animEffect transition="out" filter="blinds(horizontal)">
                                      <p:cBhvr>
                                        <p:cTn id="78" dur="500"/>
                                        <p:tgtEl>
                                          <p:spTgt spid="163"/>
                                        </p:tgtEl>
                                      </p:cBhvr>
                                    </p:animEffect>
                                    <p:set>
                                      <p:cBhvr>
                                        <p:cTn id="79" dur="1" fill="hold">
                                          <p:stCondLst>
                                            <p:cond delay="499"/>
                                          </p:stCondLst>
                                        </p:cTn>
                                        <p:tgtEl>
                                          <p:spTgt spid="163"/>
                                        </p:tgtEl>
                                        <p:attrNameLst>
                                          <p:attrName>style.visibility</p:attrName>
                                        </p:attrNameLst>
                                      </p:cBhvr>
                                      <p:to>
                                        <p:strVal val="hidden"/>
                                      </p:to>
                                    </p:set>
                                  </p:childTnLst>
                                </p:cTn>
                              </p:par>
                              <p:par>
                                <p:cTn id="80" presetID="3" presetClass="exit" presetSubtype="10" fill="hold" nodeType="withEffect">
                                  <p:stCondLst>
                                    <p:cond delay="0"/>
                                  </p:stCondLst>
                                  <p:childTnLst>
                                    <p:animEffect transition="out" filter="blinds(horizontal)">
                                      <p:cBhvr>
                                        <p:cTn id="81" dur="500"/>
                                        <p:tgtEl>
                                          <p:spTgt spid="164"/>
                                        </p:tgtEl>
                                      </p:cBhvr>
                                    </p:animEffect>
                                    <p:set>
                                      <p:cBhvr>
                                        <p:cTn id="82" dur="1" fill="hold">
                                          <p:stCondLst>
                                            <p:cond delay="499"/>
                                          </p:stCondLst>
                                        </p:cTn>
                                        <p:tgtEl>
                                          <p:spTgt spid="164"/>
                                        </p:tgtEl>
                                        <p:attrNameLst>
                                          <p:attrName>style.visibility</p:attrName>
                                        </p:attrNameLst>
                                      </p:cBhvr>
                                      <p:to>
                                        <p:strVal val="hidden"/>
                                      </p:to>
                                    </p:set>
                                  </p:childTnLst>
                                </p:cTn>
                              </p:par>
                              <p:par>
                                <p:cTn id="83" presetID="3" presetClass="exit" presetSubtype="10" fill="hold" nodeType="withEffect">
                                  <p:stCondLst>
                                    <p:cond delay="0"/>
                                  </p:stCondLst>
                                  <p:childTnLst>
                                    <p:animEffect transition="out" filter="blinds(horizontal)">
                                      <p:cBhvr>
                                        <p:cTn id="84" dur="500"/>
                                        <p:tgtEl>
                                          <p:spTgt spid="165"/>
                                        </p:tgtEl>
                                      </p:cBhvr>
                                    </p:animEffect>
                                    <p:set>
                                      <p:cBhvr>
                                        <p:cTn id="85" dur="1" fill="hold">
                                          <p:stCondLst>
                                            <p:cond delay="499"/>
                                          </p:stCondLst>
                                        </p:cTn>
                                        <p:tgtEl>
                                          <p:spTgt spid="165"/>
                                        </p:tgtEl>
                                        <p:attrNameLst>
                                          <p:attrName>style.visibility</p:attrName>
                                        </p:attrNameLst>
                                      </p:cBhvr>
                                      <p:to>
                                        <p:strVal val="hidden"/>
                                      </p:to>
                                    </p:set>
                                  </p:childTnLst>
                                </p:cTn>
                              </p:par>
                              <p:par>
                                <p:cTn id="86" presetID="3" presetClass="exit" presetSubtype="10" fill="hold" grpId="0" nodeType="withEffect">
                                  <p:stCondLst>
                                    <p:cond delay="0"/>
                                  </p:stCondLst>
                                  <p:childTnLst>
                                    <p:animEffect transition="out" filter="blinds(horizontal)">
                                      <p:cBhvr>
                                        <p:cTn id="87" dur="500"/>
                                        <p:tgtEl>
                                          <p:spTgt spid="166"/>
                                        </p:tgtEl>
                                      </p:cBhvr>
                                    </p:animEffect>
                                    <p:set>
                                      <p:cBhvr>
                                        <p:cTn id="88" dur="1" fill="hold">
                                          <p:stCondLst>
                                            <p:cond delay="499"/>
                                          </p:stCondLst>
                                        </p:cTn>
                                        <p:tgtEl>
                                          <p:spTgt spid="166"/>
                                        </p:tgtEl>
                                        <p:attrNameLst>
                                          <p:attrName>style.visibility</p:attrName>
                                        </p:attrNameLst>
                                      </p:cBhvr>
                                      <p:to>
                                        <p:strVal val="hidden"/>
                                      </p:to>
                                    </p:set>
                                  </p:childTnLst>
                                </p:cTn>
                              </p:par>
                              <p:par>
                                <p:cTn id="89" presetID="3" presetClass="exit" presetSubtype="10" fill="hold" grpId="0" nodeType="withEffect">
                                  <p:stCondLst>
                                    <p:cond delay="0"/>
                                  </p:stCondLst>
                                  <p:childTnLst>
                                    <p:animEffect transition="out" filter="blinds(horizontal)">
                                      <p:cBhvr>
                                        <p:cTn id="90" dur="500"/>
                                        <p:tgtEl>
                                          <p:spTgt spid="167"/>
                                        </p:tgtEl>
                                      </p:cBhvr>
                                    </p:animEffect>
                                    <p:set>
                                      <p:cBhvr>
                                        <p:cTn id="91" dur="1" fill="hold">
                                          <p:stCondLst>
                                            <p:cond delay="499"/>
                                          </p:stCondLst>
                                        </p:cTn>
                                        <p:tgtEl>
                                          <p:spTgt spid="167"/>
                                        </p:tgtEl>
                                        <p:attrNameLst>
                                          <p:attrName>style.visibility</p:attrName>
                                        </p:attrNameLst>
                                      </p:cBhvr>
                                      <p:to>
                                        <p:strVal val="hidden"/>
                                      </p:to>
                                    </p:set>
                                  </p:childTnLst>
                                </p:cTn>
                              </p:par>
                              <p:par>
                                <p:cTn id="92" presetID="3" presetClass="exit" presetSubtype="10" fill="hold" grpId="0" nodeType="withEffect">
                                  <p:stCondLst>
                                    <p:cond delay="0"/>
                                  </p:stCondLst>
                                  <p:childTnLst>
                                    <p:animEffect transition="out" filter="blinds(horizontal)">
                                      <p:cBhvr>
                                        <p:cTn id="93" dur="500"/>
                                        <p:tgtEl>
                                          <p:spTgt spid="168"/>
                                        </p:tgtEl>
                                      </p:cBhvr>
                                    </p:animEffect>
                                    <p:set>
                                      <p:cBhvr>
                                        <p:cTn id="94" dur="1" fill="hold">
                                          <p:stCondLst>
                                            <p:cond delay="499"/>
                                          </p:stCondLst>
                                        </p:cTn>
                                        <p:tgtEl>
                                          <p:spTgt spid="168"/>
                                        </p:tgtEl>
                                        <p:attrNameLst>
                                          <p:attrName>style.visibility</p:attrName>
                                        </p:attrNameLst>
                                      </p:cBhvr>
                                      <p:to>
                                        <p:strVal val="hidden"/>
                                      </p:to>
                                    </p:set>
                                  </p:childTnLst>
                                </p:cTn>
                              </p:par>
                              <p:par>
                                <p:cTn id="95" presetID="3" presetClass="exit" presetSubtype="10" fill="hold" grpId="0" nodeType="withEffect">
                                  <p:stCondLst>
                                    <p:cond delay="0"/>
                                  </p:stCondLst>
                                  <p:childTnLst>
                                    <p:animEffect transition="out" filter="blinds(horizontal)">
                                      <p:cBhvr>
                                        <p:cTn id="96" dur="500"/>
                                        <p:tgtEl>
                                          <p:spTgt spid="169"/>
                                        </p:tgtEl>
                                      </p:cBhvr>
                                    </p:animEffect>
                                    <p:set>
                                      <p:cBhvr>
                                        <p:cTn id="97" dur="1" fill="hold">
                                          <p:stCondLst>
                                            <p:cond delay="499"/>
                                          </p:stCondLst>
                                        </p:cTn>
                                        <p:tgtEl>
                                          <p:spTgt spid="169"/>
                                        </p:tgtEl>
                                        <p:attrNameLst>
                                          <p:attrName>style.visibility</p:attrName>
                                        </p:attrNameLst>
                                      </p:cBhvr>
                                      <p:to>
                                        <p:strVal val="hidden"/>
                                      </p:to>
                                    </p:set>
                                  </p:childTnLst>
                                </p:cTn>
                              </p:par>
                              <p:par>
                                <p:cTn id="98" presetID="3" presetClass="exit" presetSubtype="10" fill="hold" grpId="0" nodeType="withEffect">
                                  <p:stCondLst>
                                    <p:cond delay="0"/>
                                  </p:stCondLst>
                                  <p:childTnLst>
                                    <p:animEffect transition="out" filter="blinds(horizontal)">
                                      <p:cBhvr>
                                        <p:cTn id="99" dur="500"/>
                                        <p:tgtEl>
                                          <p:spTgt spid="170"/>
                                        </p:tgtEl>
                                      </p:cBhvr>
                                    </p:animEffect>
                                    <p:set>
                                      <p:cBhvr>
                                        <p:cTn id="100" dur="1" fill="hold">
                                          <p:stCondLst>
                                            <p:cond delay="499"/>
                                          </p:stCondLst>
                                        </p:cTn>
                                        <p:tgtEl>
                                          <p:spTgt spid="170"/>
                                        </p:tgtEl>
                                        <p:attrNameLst>
                                          <p:attrName>style.visibility</p:attrName>
                                        </p:attrNameLst>
                                      </p:cBhvr>
                                      <p:to>
                                        <p:strVal val="hidden"/>
                                      </p:to>
                                    </p:set>
                                  </p:childTnLst>
                                </p:cTn>
                              </p:par>
                              <p:par>
                                <p:cTn id="101" presetID="3" presetClass="exit" presetSubtype="10" fill="hold" grpId="0" nodeType="withEffect">
                                  <p:stCondLst>
                                    <p:cond delay="0"/>
                                  </p:stCondLst>
                                  <p:childTnLst>
                                    <p:animEffect transition="out" filter="blinds(horizontal)">
                                      <p:cBhvr>
                                        <p:cTn id="102" dur="500"/>
                                        <p:tgtEl>
                                          <p:spTgt spid="171"/>
                                        </p:tgtEl>
                                      </p:cBhvr>
                                    </p:animEffect>
                                    <p:set>
                                      <p:cBhvr>
                                        <p:cTn id="103" dur="1" fill="hold">
                                          <p:stCondLst>
                                            <p:cond delay="499"/>
                                          </p:stCondLst>
                                        </p:cTn>
                                        <p:tgtEl>
                                          <p:spTgt spid="171"/>
                                        </p:tgtEl>
                                        <p:attrNameLst>
                                          <p:attrName>style.visibility</p:attrName>
                                        </p:attrNameLst>
                                      </p:cBhvr>
                                      <p:to>
                                        <p:strVal val="hidden"/>
                                      </p:to>
                                    </p:set>
                                  </p:childTnLst>
                                </p:cTn>
                              </p:par>
                              <p:par>
                                <p:cTn id="104" presetID="3" presetClass="exit" presetSubtype="10" fill="hold" grpId="0" nodeType="withEffect">
                                  <p:stCondLst>
                                    <p:cond delay="0"/>
                                  </p:stCondLst>
                                  <p:childTnLst>
                                    <p:animEffect transition="out" filter="blinds(horizontal)">
                                      <p:cBhvr>
                                        <p:cTn id="105" dur="500"/>
                                        <p:tgtEl>
                                          <p:spTgt spid="172"/>
                                        </p:tgtEl>
                                      </p:cBhvr>
                                    </p:animEffect>
                                    <p:set>
                                      <p:cBhvr>
                                        <p:cTn id="106" dur="1" fill="hold">
                                          <p:stCondLst>
                                            <p:cond delay="499"/>
                                          </p:stCondLst>
                                        </p:cTn>
                                        <p:tgtEl>
                                          <p:spTgt spid="172"/>
                                        </p:tgtEl>
                                        <p:attrNameLst>
                                          <p:attrName>style.visibility</p:attrName>
                                        </p:attrNameLst>
                                      </p:cBhvr>
                                      <p:to>
                                        <p:strVal val="hidden"/>
                                      </p:to>
                                    </p:set>
                                  </p:childTnLst>
                                </p:cTn>
                              </p:par>
                              <p:par>
                                <p:cTn id="107" presetID="3" presetClass="exit" presetSubtype="10" fill="hold" grpId="0" nodeType="withEffect">
                                  <p:stCondLst>
                                    <p:cond delay="0"/>
                                  </p:stCondLst>
                                  <p:childTnLst>
                                    <p:animEffect transition="out" filter="blinds(horizontal)">
                                      <p:cBhvr>
                                        <p:cTn id="108" dur="500"/>
                                        <p:tgtEl>
                                          <p:spTgt spid="173"/>
                                        </p:tgtEl>
                                      </p:cBhvr>
                                    </p:animEffect>
                                    <p:set>
                                      <p:cBhvr>
                                        <p:cTn id="109" dur="1" fill="hold">
                                          <p:stCondLst>
                                            <p:cond delay="499"/>
                                          </p:stCondLst>
                                        </p:cTn>
                                        <p:tgtEl>
                                          <p:spTgt spid="173"/>
                                        </p:tgtEl>
                                        <p:attrNameLst>
                                          <p:attrName>style.visibility</p:attrName>
                                        </p:attrNameLst>
                                      </p:cBhvr>
                                      <p:to>
                                        <p:strVal val="hidden"/>
                                      </p:to>
                                    </p:set>
                                  </p:childTnLst>
                                </p:cTn>
                              </p:par>
                              <p:par>
                                <p:cTn id="110" presetID="3" presetClass="exit" presetSubtype="10" fill="hold" grpId="0" nodeType="withEffect">
                                  <p:stCondLst>
                                    <p:cond delay="0"/>
                                  </p:stCondLst>
                                  <p:childTnLst>
                                    <p:animEffect transition="out" filter="blinds(horizontal)">
                                      <p:cBhvr>
                                        <p:cTn id="111" dur="500"/>
                                        <p:tgtEl>
                                          <p:spTgt spid="174"/>
                                        </p:tgtEl>
                                      </p:cBhvr>
                                    </p:animEffect>
                                    <p:set>
                                      <p:cBhvr>
                                        <p:cTn id="112" dur="1" fill="hold">
                                          <p:stCondLst>
                                            <p:cond delay="499"/>
                                          </p:stCondLst>
                                        </p:cTn>
                                        <p:tgtEl>
                                          <p:spTgt spid="174"/>
                                        </p:tgtEl>
                                        <p:attrNameLst>
                                          <p:attrName>style.visibility</p:attrName>
                                        </p:attrNameLst>
                                      </p:cBhvr>
                                      <p:to>
                                        <p:strVal val="hidden"/>
                                      </p:to>
                                    </p:set>
                                  </p:childTnLst>
                                </p:cTn>
                              </p:par>
                              <p:par>
                                <p:cTn id="113" presetID="3" presetClass="exit" presetSubtype="10" fill="hold" grpId="0" nodeType="withEffect">
                                  <p:stCondLst>
                                    <p:cond delay="0"/>
                                  </p:stCondLst>
                                  <p:childTnLst>
                                    <p:animEffect transition="out" filter="blinds(horizontal)">
                                      <p:cBhvr>
                                        <p:cTn id="114" dur="500"/>
                                        <p:tgtEl>
                                          <p:spTgt spid="175"/>
                                        </p:tgtEl>
                                      </p:cBhvr>
                                    </p:animEffect>
                                    <p:set>
                                      <p:cBhvr>
                                        <p:cTn id="115" dur="1" fill="hold">
                                          <p:stCondLst>
                                            <p:cond delay="499"/>
                                          </p:stCondLst>
                                        </p:cTn>
                                        <p:tgtEl>
                                          <p:spTgt spid="175"/>
                                        </p:tgtEl>
                                        <p:attrNameLst>
                                          <p:attrName>style.visibility</p:attrName>
                                        </p:attrNameLst>
                                      </p:cBhvr>
                                      <p:to>
                                        <p:strVal val="hidden"/>
                                      </p:to>
                                    </p:set>
                                  </p:childTnLst>
                                </p:cTn>
                              </p:par>
                              <p:par>
                                <p:cTn id="116" presetID="3" presetClass="exit" presetSubtype="10" fill="hold" grpId="0" nodeType="withEffect">
                                  <p:stCondLst>
                                    <p:cond delay="0"/>
                                  </p:stCondLst>
                                  <p:childTnLst>
                                    <p:animEffect transition="out" filter="blinds(horizontal)">
                                      <p:cBhvr>
                                        <p:cTn id="117" dur="500"/>
                                        <p:tgtEl>
                                          <p:spTgt spid="195"/>
                                        </p:tgtEl>
                                      </p:cBhvr>
                                    </p:animEffect>
                                    <p:set>
                                      <p:cBhvr>
                                        <p:cTn id="118" dur="1" fill="hold">
                                          <p:stCondLst>
                                            <p:cond delay="499"/>
                                          </p:stCondLst>
                                        </p:cTn>
                                        <p:tgtEl>
                                          <p:spTgt spid="195"/>
                                        </p:tgtEl>
                                        <p:attrNameLst>
                                          <p:attrName>style.visibility</p:attrName>
                                        </p:attrNameLst>
                                      </p:cBhvr>
                                      <p:to>
                                        <p:strVal val="hidden"/>
                                      </p:to>
                                    </p:set>
                                  </p:childTnLst>
                                </p:cTn>
                              </p:par>
                              <p:par>
                                <p:cTn id="119" presetID="3" presetClass="exit" presetSubtype="10" fill="hold" nodeType="withEffect">
                                  <p:stCondLst>
                                    <p:cond delay="0"/>
                                  </p:stCondLst>
                                  <p:childTnLst>
                                    <p:animEffect transition="out" filter="blinds(horizontal)">
                                      <p:cBhvr>
                                        <p:cTn id="120" dur="500"/>
                                        <p:tgtEl>
                                          <p:spTgt spid="196"/>
                                        </p:tgtEl>
                                      </p:cBhvr>
                                    </p:animEffect>
                                    <p:set>
                                      <p:cBhvr>
                                        <p:cTn id="121" dur="1" fill="hold">
                                          <p:stCondLst>
                                            <p:cond delay="499"/>
                                          </p:stCondLst>
                                        </p:cTn>
                                        <p:tgtEl>
                                          <p:spTgt spid="196"/>
                                        </p:tgtEl>
                                        <p:attrNameLst>
                                          <p:attrName>style.visibility</p:attrName>
                                        </p:attrNameLst>
                                      </p:cBhvr>
                                      <p:to>
                                        <p:strVal val="hidden"/>
                                      </p:to>
                                    </p:set>
                                  </p:childTnLst>
                                </p:cTn>
                              </p:par>
                              <p:par>
                                <p:cTn id="122" presetID="3" presetClass="exit" presetSubtype="10" fill="hold" grpId="0" nodeType="withEffect">
                                  <p:stCondLst>
                                    <p:cond delay="0"/>
                                  </p:stCondLst>
                                  <p:childTnLst>
                                    <p:animEffect transition="out" filter="blinds(horizontal)">
                                      <p:cBhvr>
                                        <p:cTn id="123" dur="500"/>
                                        <p:tgtEl>
                                          <p:spTgt spid="198"/>
                                        </p:tgtEl>
                                      </p:cBhvr>
                                    </p:animEffect>
                                    <p:set>
                                      <p:cBhvr>
                                        <p:cTn id="124" dur="1" fill="hold">
                                          <p:stCondLst>
                                            <p:cond delay="499"/>
                                          </p:stCondLst>
                                        </p:cTn>
                                        <p:tgtEl>
                                          <p:spTgt spid="198"/>
                                        </p:tgtEl>
                                        <p:attrNameLst>
                                          <p:attrName>style.visibility</p:attrName>
                                        </p:attrNameLst>
                                      </p:cBhvr>
                                      <p:to>
                                        <p:strVal val="hidden"/>
                                      </p:to>
                                    </p:set>
                                  </p:childTnLst>
                                </p:cTn>
                              </p:par>
                              <p:par>
                                <p:cTn id="125" presetID="3" presetClass="exit" presetSubtype="10" fill="hold" grpId="0" nodeType="withEffect">
                                  <p:stCondLst>
                                    <p:cond delay="0"/>
                                  </p:stCondLst>
                                  <p:childTnLst>
                                    <p:animEffect transition="out" filter="blinds(horizontal)">
                                      <p:cBhvr>
                                        <p:cTn id="126" dur="500"/>
                                        <p:tgtEl>
                                          <p:spTgt spid="199"/>
                                        </p:tgtEl>
                                      </p:cBhvr>
                                    </p:animEffect>
                                    <p:set>
                                      <p:cBhvr>
                                        <p:cTn id="127" dur="1" fill="hold">
                                          <p:stCondLst>
                                            <p:cond delay="499"/>
                                          </p:stCondLst>
                                        </p:cTn>
                                        <p:tgtEl>
                                          <p:spTgt spid="199"/>
                                        </p:tgtEl>
                                        <p:attrNameLst>
                                          <p:attrName>style.visibility</p:attrName>
                                        </p:attrNameLst>
                                      </p:cBhvr>
                                      <p:to>
                                        <p:strVal val="hidden"/>
                                      </p:to>
                                    </p:set>
                                  </p:childTnLst>
                                </p:cTn>
                              </p:par>
                              <p:par>
                                <p:cTn id="128" presetID="3" presetClass="exit" presetSubtype="10" fill="hold" grpId="0" nodeType="withEffect">
                                  <p:stCondLst>
                                    <p:cond delay="0"/>
                                  </p:stCondLst>
                                  <p:childTnLst>
                                    <p:animEffect transition="out" filter="blinds(horizontal)">
                                      <p:cBhvr>
                                        <p:cTn id="129" dur="500"/>
                                        <p:tgtEl>
                                          <p:spTgt spid="200"/>
                                        </p:tgtEl>
                                      </p:cBhvr>
                                    </p:animEffect>
                                    <p:set>
                                      <p:cBhvr>
                                        <p:cTn id="130" dur="1" fill="hold">
                                          <p:stCondLst>
                                            <p:cond delay="499"/>
                                          </p:stCondLst>
                                        </p:cTn>
                                        <p:tgtEl>
                                          <p:spTgt spid="200"/>
                                        </p:tgtEl>
                                        <p:attrNameLst>
                                          <p:attrName>style.visibility</p:attrName>
                                        </p:attrNameLst>
                                      </p:cBhvr>
                                      <p:to>
                                        <p:strVal val="hidden"/>
                                      </p:to>
                                    </p:set>
                                  </p:childTnLst>
                                </p:cTn>
                              </p:par>
                              <p:par>
                                <p:cTn id="131" presetID="3" presetClass="exit" presetSubtype="10" fill="hold" grpId="0" nodeType="withEffect">
                                  <p:stCondLst>
                                    <p:cond delay="0"/>
                                  </p:stCondLst>
                                  <p:childTnLst>
                                    <p:animEffect transition="out" filter="blinds(horizontal)">
                                      <p:cBhvr>
                                        <p:cTn id="132" dur="500"/>
                                        <p:tgtEl>
                                          <p:spTgt spid="201"/>
                                        </p:tgtEl>
                                      </p:cBhvr>
                                    </p:animEffect>
                                    <p:set>
                                      <p:cBhvr>
                                        <p:cTn id="133" dur="1" fill="hold">
                                          <p:stCondLst>
                                            <p:cond delay="499"/>
                                          </p:stCondLst>
                                        </p:cTn>
                                        <p:tgtEl>
                                          <p:spTgt spid="201"/>
                                        </p:tgtEl>
                                        <p:attrNameLst>
                                          <p:attrName>style.visibility</p:attrName>
                                        </p:attrNameLst>
                                      </p:cBhvr>
                                      <p:to>
                                        <p:strVal val="hidden"/>
                                      </p:to>
                                    </p:set>
                                  </p:childTnLst>
                                </p:cTn>
                              </p:par>
                              <p:par>
                                <p:cTn id="134" presetID="3" presetClass="exit" presetSubtype="10" fill="hold" grpId="0" nodeType="withEffect">
                                  <p:stCondLst>
                                    <p:cond delay="0"/>
                                  </p:stCondLst>
                                  <p:childTnLst>
                                    <p:animEffect transition="out" filter="blinds(horizontal)">
                                      <p:cBhvr>
                                        <p:cTn id="135" dur="500"/>
                                        <p:tgtEl>
                                          <p:spTgt spid="202"/>
                                        </p:tgtEl>
                                      </p:cBhvr>
                                    </p:animEffect>
                                    <p:set>
                                      <p:cBhvr>
                                        <p:cTn id="136" dur="1" fill="hold">
                                          <p:stCondLst>
                                            <p:cond delay="499"/>
                                          </p:stCondLst>
                                        </p:cTn>
                                        <p:tgtEl>
                                          <p:spTgt spid="202"/>
                                        </p:tgtEl>
                                        <p:attrNameLst>
                                          <p:attrName>style.visibility</p:attrName>
                                        </p:attrNameLst>
                                      </p:cBhvr>
                                      <p:to>
                                        <p:strVal val="hidden"/>
                                      </p:to>
                                    </p:set>
                                  </p:childTnLst>
                                </p:cTn>
                              </p:par>
                              <p:par>
                                <p:cTn id="137" presetID="3" presetClass="exit" presetSubtype="10" fill="hold" grpId="0" nodeType="withEffect">
                                  <p:stCondLst>
                                    <p:cond delay="0"/>
                                  </p:stCondLst>
                                  <p:childTnLst>
                                    <p:animEffect transition="out" filter="blinds(horizontal)">
                                      <p:cBhvr>
                                        <p:cTn id="138" dur="500"/>
                                        <p:tgtEl>
                                          <p:spTgt spid="203"/>
                                        </p:tgtEl>
                                      </p:cBhvr>
                                    </p:animEffect>
                                    <p:set>
                                      <p:cBhvr>
                                        <p:cTn id="139" dur="1" fill="hold">
                                          <p:stCondLst>
                                            <p:cond delay="499"/>
                                          </p:stCondLst>
                                        </p:cTn>
                                        <p:tgtEl>
                                          <p:spTgt spid="203"/>
                                        </p:tgtEl>
                                        <p:attrNameLst>
                                          <p:attrName>style.visibility</p:attrName>
                                        </p:attrNameLst>
                                      </p:cBhvr>
                                      <p:to>
                                        <p:strVal val="hidden"/>
                                      </p:to>
                                    </p:set>
                                  </p:childTnLst>
                                </p:cTn>
                              </p:par>
                              <p:par>
                                <p:cTn id="140" presetID="3" presetClass="exit" presetSubtype="10" fill="hold" grpId="0" nodeType="withEffect">
                                  <p:stCondLst>
                                    <p:cond delay="0"/>
                                  </p:stCondLst>
                                  <p:childTnLst>
                                    <p:animEffect transition="out" filter="blinds(horizontal)">
                                      <p:cBhvr>
                                        <p:cTn id="141" dur="500"/>
                                        <p:tgtEl>
                                          <p:spTgt spid="204"/>
                                        </p:tgtEl>
                                      </p:cBhvr>
                                    </p:animEffect>
                                    <p:set>
                                      <p:cBhvr>
                                        <p:cTn id="142" dur="1" fill="hold">
                                          <p:stCondLst>
                                            <p:cond delay="499"/>
                                          </p:stCondLst>
                                        </p:cTn>
                                        <p:tgtEl>
                                          <p:spTgt spid="204"/>
                                        </p:tgtEl>
                                        <p:attrNameLst>
                                          <p:attrName>style.visibility</p:attrName>
                                        </p:attrNameLst>
                                      </p:cBhvr>
                                      <p:to>
                                        <p:strVal val="hidden"/>
                                      </p:to>
                                    </p:set>
                                  </p:childTnLst>
                                </p:cTn>
                              </p:par>
                              <p:par>
                                <p:cTn id="143" presetID="3" presetClass="exit" presetSubtype="10" fill="hold" grpId="0" nodeType="withEffect">
                                  <p:stCondLst>
                                    <p:cond delay="0"/>
                                  </p:stCondLst>
                                  <p:childTnLst>
                                    <p:animEffect transition="out" filter="blinds(horizontal)">
                                      <p:cBhvr>
                                        <p:cTn id="144" dur="500"/>
                                        <p:tgtEl>
                                          <p:spTgt spid="205"/>
                                        </p:tgtEl>
                                      </p:cBhvr>
                                    </p:animEffect>
                                    <p:set>
                                      <p:cBhvr>
                                        <p:cTn id="145" dur="1" fill="hold">
                                          <p:stCondLst>
                                            <p:cond delay="499"/>
                                          </p:stCondLst>
                                        </p:cTn>
                                        <p:tgtEl>
                                          <p:spTgt spid="205"/>
                                        </p:tgtEl>
                                        <p:attrNameLst>
                                          <p:attrName>style.visibility</p:attrName>
                                        </p:attrNameLst>
                                      </p:cBhvr>
                                      <p:to>
                                        <p:strVal val="hidden"/>
                                      </p:to>
                                    </p:set>
                                  </p:childTnLst>
                                </p:cTn>
                              </p:par>
                              <p:par>
                                <p:cTn id="146" presetID="3" presetClass="exit" presetSubtype="10" fill="hold" grpId="0" nodeType="withEffect">
                                  <p:stCondLst>
                                    <p:cond delay="0"/>
                                  </p:stCondLst>
                                  <p:childTnLst>
                                    <p:animEffect transition="out" filter="blinds(horizontal)">
                                      <p:cBhvr>
                                        <p:cTn id="147" dur="500"/>
                                        <p:tgtEl>
                                          <p:spTgt spid="206"/>
                                        </p:tgtEl>
                                      </p:cBhvr>
                                    </p:animEffect>
                                    <p:set>
                                      <p:cBhvr>
                                        <p:cTn id="148" dur="1" fill="hold">
                                          <p:stCondLst>
                                            <p:cond delay="499"/>
                                          </p:stCondLst>
                                        </p:cTn>
                                        <p:tgtEl>
                                          <p:spTgt spid="206"/>
                                        </p:tgtEl>
                                        <p:attrNameLst>
                                          <p:attrName>style.visibility</p:attrName>
                                        </p:attrNameLst>
                                      </p:cBhvr>
                                      <p:to>
                                        <p:strVal val="hidden"/>
                                      </p:to>
                                    </p:set>
                                  </p:childTnLst>
                                </p:cTn>
                              </p:par>
                              <p:par>
                                <p:cTn id="149" presetID="3" presetClass="exit" presetSubtype="10" fill="hold" nodeType="withEffect">
                                  <p:stCondLst>
                                    <p:cond delay="0"/>
                                  </p:stCondLst>
                                  <p:childTnLst>
                                    <p:animEffect transition="out" filter="blinds(horizontal)">
                                      <p:cBhvr>
                                        <p:cTn id="150" dur="500"/>
                                        <p:tgtEl>
                                          <p:spTgt spid="207"/>
                                        </p:tgtEl>
                                      </p:cBhvr>
                                    </p:animEffect>
                                    <p:set>
                                      <p:cBhvr>
                                        <p:cTn id="151" dur="1" fill="hold">
                                          <p:stCondLst>
                                            <p:cond delay="499"/>
                                          </p:stCondLst>
                                        </p:cTn>
                                        <p:tgtEl>
                                          <p:spTgt spid="207"/>
                                        </p:tgtEl>
                                        <p:attrNameLst>
                                          <p:attrName>style.visibility</p:attrName>
                                        </p:attrNameLst>
                                      </p:cBhvr>
                                      <p:to>
                                        <p:strVal val="hidden"/>
                                      </p:to>
                                    </p:set>
                                  </p:childTnLst>
                                </p:cTn>
                              </p:par>
                              <p:par>
                                <p:cTn id="152" presetID="3" presetClass="exit" presetSubtype="10" fill="hold" nodeType="withEffect">
                                  <p:stCondLst>
                                    <p:cond delay="0"/>
                                  </p:stCondLst>
                                  <p:childTnLst>
                                    <p:animEffect transition="out" filter="blinds(horizontal)">
                                      <p:cBhvr>
                                        <p:cTn id="153" dur="500"/>
                                        <p:tgtEl>
                                          <p:spTgt spid="208"/>
                                        </p:tgtEl>
                                      </p:cBhvr>
                                    </p:animEffect>
                                    <p:set>
                                      <p:cBhvr>
                                        <p:cTn id="154" dur="1" fill="hold">
                                          <p:stCondLst>
                                            <p:cond delay="499"/>
                                          </p:stCondLst>
                                        </p:cTn>
                                        <p:tgtEl>
                                          <p:spTgt spid="208"/>
                                        </p:tgtEl>
                                        <p:attrNameLst>
                                          <p:attrName>style.visibility</p:attrName>
                                        </p:attrNameLst>
                                      </p:cBhvr>
                                      <p:to>
                                        <p:strVal val="hidden"/>
                                      </p:to>
                                    </p:set>
                                  </p:childTnLst>
                                </p:cTn>
                              </p:par>
                              <p:par>
                                <p:cTn id="155" presetID="3" presetClass="exit" presetSubtype="10" fill="hold" nodeType="withEffect">
                                  <p:stCondLst>
                                    <p:cond delay="0"/>
                                  </p:stCondLst>
                                  <p:childTnLst>
                                    <p:animEffect transition="out" filter="blinds(horizontal)">
                                      <p:cBhvr>
                                        <p:cTn id="156" dur="500"/>
                                        <p:tgtEl>
                                          <p:spTgt spid="209"/>
                                        </p:tgtEl>
                                      </p:cBhvr>
                                    </p:animEffect>
                                    <p:set>
                                      <p:cBhvr>
                                        <p:cTn id="157" dur="1" fill="hold">
                                          <p:stCondLst>
                                            <p:cond delay="499"/>
                                          </p:stCondLst>
                                        </p:cTn>
                                        <p:tgtEl>
                                          <p:spTgt spid="209"/>
                                        </p:tgtEl>
                                        <p:attrNameLst>
                                          <p:attrName>style.visibility</p:attrName>
                                        </p:attrNameLst>
                                      </p:cBhvr>
                                      <p:to>
                                        <p:strVal val="hidden"/>
                                      </p:to>
                                    </p:set>
                                  </p:childTnLst>
                                </p:cTn>
                              </p:par>
                              <p:par>
                                <p:cTn id="158" presetID="3" presetClass="exit" presetSubtype="10" fill="hold" nodeType="withEffect">
                                  <p:stCondLst>
                                    <p:cond delay="0"/>
                                  </p:stCondLst>
                                  <p:childTnLst>
                                    <p:animEffect transition="out" filter="blinds(horizontal)">
                                      <p:cBhvr>
                                        <p:cTn id="159" dur="500"/>
                                        <p:tgtEl>
                                          <p:spTgt spid="210"/>
                                        </p:tgtEl>
                                      </p:cBhvr>
                                    </p:animEffect>
                                    <p:set>
                                      <p:cBhvr>
                                        <p:cTn id="160" dur="1" fill="hold">
                                          <p:stCondLst>
                                            <p:cond delay="499"/>
                                          </p:stCondLst>
                                        </p:cTn>
                                        <p:tgtEl>
                                          <p:spTgt spid="210"/>
                                        </p:tgtEl>
                                        <p:attrNameLst>
                                          <p:attrName>style.visibility</p:attrName>
                                        </p:attrNameLst>
                                      </p:cBhvr>
                                      <p:to>
                                        <p:strVal val="hidden"/>
                                      </p:to>
                                    </p:set>
                                  </p:childTnLst>
                                </p:cTn>
                              </p:par>
                              <p:par>
                                <p:cTn id="161" presetID="3" presetClass="exit" presetSubtype="10" fill="hold" nodeType="withEffect">
                                  <p:stCondLst>
                                    <p:cond delay="0"/>
                                  </p:stCondLst>
                                  <p:childTnLst>
                                    <p:animEffect transition="out" filter="blinds(horizontal)">
                                      <p:cBhvr>
                                        <p:cTn id="162" dur="500"/>
                                        <p:tgtEl>
                                          <p:spTgt spid="211"/>
                                        </p:tgtEl>
                                      </p:cBhvr>
                                    </p:animEffect>
                                    <p:set>
                                      <p:cBhvr>
                                        <p:cTn id="163" dur="1" fill="hold">
                                          <p:stCondLst>
                                            <p:cond delay="499"/>
                                          </p:stCondLst>
                                        </p:cTn>
                                        <p:tgtEl>
                                          <p:spTgt spid="211"/>
                                        </p:tgtEl>
                                        <p:attrNameLst>
                                          <p:attrName>style.visibility</p:attrName>
                                        </p:attrNameLst>
                                      </p:cBhvr>
                                      <p:to>
                                        <p:strVal val="hidden"/>
                                      </p:to>
                                    </p:set>
                                  </p:childTnLst>
                                </p:cTn>
                              </p:par>
                              <p:par>
                                <p:cTn id="164" presetID="3" presetClass="exit" presetSubtype="10" fill="hold" nodeType="withEffect">
                                  <p:stCondLst>
                                    <p:cond delay="0"/>
                                  </p:stCondLst>
                                  <p:childTnLst>
                                    <p:animEffect transition="out" filter="blinds(horizontal)">
                                      <p:cBhvr>
                                        <p:cTn id="165" dur="500"/>
                                        <p:tgtEl>
                                          <p:spTgt spid="212"/>
                                        </p:tgtEl>
                                      </p:cBhvr>
                                    </p:animEffect>
                                    <p:set>
                                      <p:cBhvr>
                                        <p:cTn id="166" dur="1" fill="hold">
                                          <p:stCondLst>
                                            <p:cond delay="499"/>
                                          </p:stCondLst>
                                        </p:cTn>
                                        <p:tgtEl>
                                          <p:spTgt spid="212"/>
                                        </p:tgtEl>
                                        <p:attrNameLst>
                                          <p:attrName>style.visibility</p:attrName>
                                        </p:attrNameLst>
                                      </p:cBhvr>
                                      <p:to>
                                        <p:strVal val="hidden"/>
                                      </p:to>
                                    </p:set>
                                  </p:childTnLst>
                                </p:cTn>
                              </p:par>
                              <p:par>
                                <p:cTn id="167" presetID="3" presetClass="exit" presetSubtype="10" fill="hold" nodeType="withEffect">
                                  <p:stCondLst>
                                    <p:cond delay="0"/>
                                  </p:stCondLst>
                                  <p:childTnLst>
                                    <p:animEffect transition="out" filter="blinds(horizontal)">
                                      <p:cBhvr>
                                        <p:cTn id="168" dur="500"/>
                                        <p:tgtEl>
                                          <p:spTgt spid="213"/>
                                        </p:tgtEl>
                                      </p:cBhvr>
                                    </p:animEffect>
                                    <p:set>
                                      <p:cBhvr>
                                        <p:cTn id="169" dur="1" fill="hold">
                                          <p:stCondLst>
                                            <p:cond delay="499"/>
                                          </p:stCondLst>
                                        </p:cTn>
                                        <p:tgtEl>
                                          <p:spTgt spid="213"/>
                                        </p:tgtEl>
                                        <p:attrNameLst>
                                          <p:attrName>style.visibility</p:attrName>
                                        </p:attrNameLst>
                                      </p:cBhvr>
                                      <p:to>
                                        <p:strVal val="hidden"/>
                                      </p:to>
                                    </p:set>
                                  </p:childTnLst>
                                </p:cTn>
                              </p:par>
                              <p:par>
                                <p:cTn id="170" presetID="3" presetClass="exit" presetSubtype="10" fill="hold" nodeType="withEffect">
                                  <p:stCondLst>
                                    <p:cond delay="0"/>
                                  </p:stCondLst>
                                  <p:childTnLst>
                                    <p:animEffect transition="out" filter="blinds(horizontal)">
                                      <p:cBhvr>
                                        <p:cTn id="171" dur="500"/>
                                        <p:tgtEl>
                                          <p:spTgt spid="214"/>
                                        </p:tgtEl>
                                      </p:cBhvr>
                                    </p:animEffect>
                                    <p:set>
                                      <p:cBhvr>
                                        <p:cTn id="172" dur="1" fill="hold">
                                          <p:stCondLst>
                                            <p:cond delay="499"/>
                                          </p:stCondLst>
                                        </p:cTn>
                                        <p:tgtEl>
                                          <p:spTgt spid="214"/>
                                        </p:tgtEl>
                                        <p:attrNameLst>
                                          <p:attrName>style.visibility</p:attrName>
                                        </p:attrNameLst>
                                      </p:cBhvr>
                                      <p:to>
                                        <p:strVal val="hidden"/>
                                      </p:to>
                                    </p:set>
                                  </p:childTnLst>
                                </p:cTn>
                              </p:par>
                              <p:par>
                                <p:cTn id="173" presetID="3" presetClass="exit" presetSubtype="10" fill="hold" nodeType="withEffect">
                                  <p:stCondLst>
                                    <p:cond delay="0"/>
                                  </p:stCondLst>
                                  <p:childTnLst>
                                    <p:animEffect transition="out" filter="blinds(horizontal)">
                                      <p:cBhvr>
                                        <p:cTn id="174" dur="500"/>
                                        <p:tgtEl>
                                          <p:spTgt spid="215"/>
                                        </p:tgtEl>
                                      </p:cBhvr>
                                    </p:animEffect>
                                    <p:set>
                                      <p:cBhvr>
                                        <p:cTn id="175" dur="1" fill="hold">
                                          <p:stCondLst>
                                            <p:cond delay="499"/>
                                          </p:stCondLst>
                                        </p:cTn>
                                        <p:tgtEl>
                                          <p:spTgt spid="215"/>
                                        </p:tgtEl>
                                        <p:attrNameLst>
                                          <p:attrName>style.visibility</p:attrName>
                                        </p:attrNameLst>
                                      </p:cBhvr>
                                      <p:to>
                                        <p:strVal val="hidden"/>
                                      </p:to>
                                    </p:set>
                                  </p:childTnLst>
                                </p:cTn>
                              </p:par>
                              <p:par>
                                <p:cTn id="176" presetID="3" presetClass="exit" presetSubtype="10" fill="hold" nodeType="withEffect">
                                  <p:stCondLst>
                                    <p:cond delay="0"/>
                                  </p:stCondLst>
                                  <p:childTnLst>
                                    <p:animEffect transition="out" filter="blinds(horizontal)">
                                      <p:cBhvr>
                                        <p:cTn id="177" dur="500"/>
                                        <p:tgtEl>
                                          <p:spTgt spid="216"/>
                                        </p:tgtEl>
                                      </p:cBhvr>
                                    </p:animEffect>
                                    <p:set>
                                      <p:cBhvr>
                                        <p:cTn id="178" dur="1" fill="hold">
                                          <p:stCondLst>
                                            <p:cond delay="499"/>
                                          </p:stCondLst>
                                        </p:cTn>
                                        <p:tgtEl>
                                          <p:spTgt spid="216"/>
                                        </p:tgtEl>
                                        <p:attrNameLst>
                                          <p:attrName>style.visibility</p:attrName>
                                        </p:attrNameLst>
                                      </p:cBhvr>
                                      <p:to>
                                        <p:strVal val="hidden"/>
                                      </p:to>
                                    </p:set>
                                  </p:childTnLst>
                                </p:cTn>
                              </p:par>
                              <p:par>
                                <p:cTn id="179" presetID="3" presetClass="exit" presetSubtype="10" fill="hold" nodeType="withEffect">
                                  <p:stCondLst>
                                    <p:cond delay="0"/>
                                  </p:stCondLst>
                                  <p:childTnLst>
                                    <p:animEffect transition="out" filter="blinds(horizontal)">
                                      <p:cBhvr>
                                        <p:cTn id="180" dur="500"/>
                                        <p:tgtEl>
                                          <p:spTgt spid="217"/>
                                        </p:tgtEl>
                                      </p:cBhvr>
                                    </p:animEffect>
                                    <p:set>
                                      <p:cBhvr>
                                        <p:cTn id="181" dur="1" fill="hold">
                                          <p:stCondLst>
                                            <p:cond delay="499"/>
                                          </p:stCondLst>
                                        </p:cTn>
                                        <p:tgtEl>
                                          <p:spTgt spid="217"/>
                                        </p:tgtEl>
                                        <p:attrNameLst>
                                          <p:attrName>style.visibility</p:attrName>
                                        </p:attrNameLst>
                                      </p:cBhvr>
                                      <p:to>
                                        <p:strVal val="hidden"/>
                                      </p:to>
                                    </p:set>
                                  </p:childTnLst>
                                </p:cTn>
                              </p:par>
                              <p:par>
                                <p:cTn id="182" presetID="3" presetClass="exit" presetSubtype="10" fill="hold" nodeType="withEffect">
                                  <p:stCondLst>
                                    <p:cond delay="0"/>
                                  </p:stCondLst>
                                  <p:childTnLst>
                                    <p:animEffect transition="out" filter="blinds(horizontal)">
                                      <p:cBhvr>
                                        <p:cTn id="183" dur="500"/>
                                        <p:tgtEl>
                                          <p:spTgt spid="218"/>
                                        </p:tgtEl>
                                      </p:cBhvr>
                                    </p:animEffect>
                                    <p:set>
                                      <p:cBhvr>
                                        <p:cTn id="184" dur="1" fill="hold">
                                          <p:stCondLst>
                                            <p:cond delay="499"/>
                                          </p:stCondLst>
                                        </p:cTn>
                                        <p:tgtEl>
                                          <p:spTgt spid="218"/>
                                        </p:tgtEl>
                                        <p:attrNameLst>
                                          <p:attrName>style.visibility</p:attrName>
                                        </p:attrNameLst>
                                      </p:cBhvr>
                                      <p:to>
                                        <p:strVal val="hidden"/>
                                      </p:to>
                                    </p:set>
                                  </p:childTnLst>
                                </p:cTn>
                              </p:par>
                              <p:par>
                                <p:cTn id="185" presetID="3" presetClass="exit" presetSubtype="10" fill="hold" nodeType="withEffect">
                                  <p:stCondLst>
                                    <p:cond delay="0"/>
                                  </p:stCondLst>
                                  <p:childTnLst>
                                    <p:animEffect transition="out" filter="blinds(horizontal)">
                                      <p:cBhvr>
                                        <p:cTn id="186" dur="500"/>
                                        <p:tgtEl>
                                          <p:spTgt spid="219"/>
                                        </p:tgtEl>
                                      </p:cBhvr>
                                    </p:animEffect>
                                    <p:set>
                                      <p:cBhvr>
                                        <p:cTn id="187" dur="1" fill="hold">
                                          <p:stCondLst>
                                            <p:cond delay="499"/>
                                          </p:stCondLst>
                                        </p:cTn>
                                        <p:tgtEl>
                                          <p:spTgt spid="219"/>
                                        </p:tgtEl>
                                        <p:attrNameLst>
                                          <p:attrName>style.visibility</p:attrName>
                                        </p:attrNameLst>
                                      </p:cBhvr>
                                      <p:to>
                                        <p:strVal val="hidden"/>
                                      </p:to>
                                    </p:set>
                                  </p:childTnLst>
                                </p:cTn>
                              </p:par>
                              <p:par>
                                <p:cTn id="188" presetID="3" presetClass="exit" presetSubtype="10" fill="hold" nodeType="withEffect">
                                  <p:stCondLst>
                                    <p:cond delay="0"/>
                                  </p:stCondLst>
                                  <p:childTnLst>
                                    <p:animEffect transition="out" filter="blinds(horizontal)">
                                      <p:cBhvr>
                                        <p:cTn id="189" dur="500"/>
                                        <p:tgtEl>
                                          <p:spTgt spid="220"/>
                                        </p:tgtEl>
                                      </p:cBhvr>
                                    </p:animEffect>
                                    <p:set>
                                      <p:cBhvr>
                                        <p:cTn id="190" dur="1" fill="hold">
                                          <p:stCondLst>
                                            <p:cond delay="499"/>
                                          </p:stCondLst>
                                        </p:cTn>
                                        <p:tgtEl>
                                          <p:spTgt spid="220"/>
                                        </p:tgtEl>
                                        <p:attrNameLst>
                                          <p:attrName>style.visibility</p:attrName>
                                        </p:attrNameLst>
                                      </p:cBhvr>
                                      <p:to>
                                        <p:strVal val="hidden"/>
                                      </p:to>
                                    </p:set>
                                  </p:childTnLst>
                                </p:cTn>
                              </p:par>
                              <p:par>
                                <p:cTn id="191" presetID="3" presetClass="exit" presetSubtype="10" fill="hold" grpId="0" nodeType="withEffect">
                                  <p:stCondLst>
                                    <p:cond delay="0"/>
                                  </p:stCondLst>
                                  <p:childTnLst>
                                    <p:animEffect transition="out" filter="blinds(horizontal)">
                                      <p:cBhvr>
                                        <p:cTn id="192" dur="500"/>
                                        <p:tgtEl>
                                          <p:spTgt spid="221"/>
                                        </p:tgtEl>
                                      </p:cBhvr>
                                    </p:animEffect>
                                    <p:set>
                                      <p:cBhvr>
                                        <p:cTn id="193" dur="1" fill="hold">
                                          <p:stCondLst>
                                            <p:cond delay="499"/>
                                          </p:stCondLst>
                                        </p:cTn>
                                        <p:tgtEl>
                                          <p:spTgt spid="221"/>
                                        </p:tgtEl>
                                        <p:attrNameLst>
                                          <p:attrName>style.visibility</p:attrName>
                                        </p:attrNameLst>
                                      </p:cBhvr>
                                      <p:to>
                                        <p:strVal val="hidden"/>
                                      </p:to>
                                    </p:set>
                                  </p:childTnLst>
                                </p:cTn>
                              </p:par>
                              <p:par>
                                <p:cTn id="194" presetID="3" presetClass="exit" presetSubtype="10" fill="hold" nodeType="withEffect">
                                  <p:stCondLst>
                                    <p:cond delay="0"/>
                                  </p:stCondLst>
                                  <p:childTnLst>
                                    <p:animEffect transition="out" filter="blinds(horizontal)">
                                      <p:cBhvr>
                                        <p:cTn id="195" dur="500"/>
                                        <p:tgtEl>
                                          <p:spTgt spid="222"/>
                                        </p:tgtEl>
                                      </p:cBhvr>
                                    </p:animEffect>
                                    <p:set>
                                      <p:cBhvr>
                                        <p:cTn id="196" dur="1" fill="hold">
                                          <p:stCondLst>
                                            <p:cond delay="499"/>
                                          </p:stCondLst>
                                        </p:cTn>
                                        <p:tgtEl>
                                          <p:spTgt spid="222"/>
                                        </p:tgtEl>
                                        <p:attrNameLst>
                                          <p:attrName>style.visibility</p:attrName>
                                        </p:attrNameLst>
                                      </p:cBhvr>
                                      <p:to>
                                        <p:strVal val="hidden"/>
                                      </p:to>
                                    </p:set>
                                  </p:childTnLst>
                                </p:cTn>
                              </p:par>
                              <p:par>
                                <p:cTn id="197" presetID="3" presetClass="exit" presetSubtype="10" fill="hold" nodeType="withEffect">
                                  <p:stCondLst>
                                    <p:cond delay="0"/>
                                  </p:stCondLst>
                                  <p:childTnLst>
                                    <p:animEffect transition="out" filter="blinds(horizontal)">
                                      <p:cBhvr>
                                        <p:cTn id="198" dur="500"/>
                                        <p:tgtEl>
                                          <p:spTgt spid="223"/>
                                        </p:tgtEl>
                                      </p:cBhvr>
                                    </p:animEffect>
                                    <p:set>
                                      <p:cBhvr>
                                        <p:cTn id="199" dur="1" fill="hold">
                                          <p:stCondLst>
                                            <p:cond delay="499"/>
                                          </p:stCondLst>
                                        </p:cTn>
                                        <p:tgtEl>
                                          <p:spTgt spid="223"/>
                                        </p:tgtEl>
                                        <p:attrNameLst>
                                          <p:attrName>style.visibility</p:attrName>
                                        </p:attrNameLst>
                                      </p:cBhvr>
                                      <p:to>
                                        <p:strVal val="hidden"/>
                                      </p:to>
                                    </p:set>
                                  </p:childTnLst>
                                </p:cTn>
                              </p:par>
                              <p:par>
                                <p:cTn id="200" presetID="3" presetClass="exit" presetSubtype="10" fill="hold" grpId="0" nodeType="withEffect">
                                  <p:stCondLst>
                                    <p:cond delay="0"/>
                                  </p:stCondLst>
                                  <p:childTnLst>
                                    <p:animEffect transition="out" filter="blinds(horizontal)">
                                      <p:cBhvr>
                                        <p:cTn id="201" dur="500"/>
                                        <p:tgtEl>
                                          <p:spTgt spid="224"/>
                                        </p:tgtEl>
                                      </p:cBhvr>
                                    </p:animEffect>
                                    <p:set>
                                      <p:cBhvr>
                                        <p:cTn id="202" dur="1" fill="hold">
                                          <p:stCondLst>
                                            <p:cond delay="499"/>
                                          </p:stCondLst>
                                        </p:cTn>
                                        <p:tgtEl>
                                          <p:spTgt spid="224"/>
                                        </p:tgtEl>
                                        <p:attrNameLst>
                                          <p:attrName>style.visibility</p:attrName>
                                        </p:attrNameLst>
                                      </p:cBhvr>
                                      <p:to>
                                        <p:strVal val="hidden"/>
                                      </p:to>
                                    </p:set>
                                  </p:childTnLst>
                                </p:cTn>
                              </p:par>
                              <p:par>
                                <p:cTn id="203" presetID="3" presetClass="exit" presetSubtype="10" fill="hold" grpId="0" nodeType="withEffect">
                                  <p:stCondLst>
                                    <p:cond delay="0"/>
                                  </p:stCondLst>
                                  <p:childTnLst>
                                    <p:animEffect transition="out" filter="blinds(horizontal)">
                                      <p:cBhvr>
                                        <p:cTn id="204" dur="500"/>
                                        <p:tgtEl>
                                          <p:spTgt spid="225"/>
                                        </p:tgtEl>
                                      </p:cBhvr>
                                    </p:animEffect>
                                    <p:set>
                                      <p:cBhvr>
                                        <p:cTn id="205" dur="1" fill="hold">
                                          <p:stCondLst>
                                            <p:cond delay="499"/>
                                          </p:stCondLst>
                                        </p:cTn>
                                        <p:tgtEl>
                                          <p:spTgt spid="225"/>
                                        </p:tgtEl>
                                        <p:attrNameLst>
                                          <p:attrName>style.visibility</p:attrName>
                                        </p:attrNameLst>
                                      </p:cBhvr>
                                      <p:to>
                                        <p:strVal val="hidden"/>
                                      </p:to>
                                    </p:set>
                                  </p:childTnLst>
                                </p:cTn>
                              </p:par>
                              <p:par>
                                <p:cTn id="206" presetID="3" presetClass="exit" presetSubtype="10" fill="hold" grpId="0" nodeType="withEffect">
                                  <p:stCondLst>
                                    <p:cond delay="0"/>
                                  </p:stCondLst>
                                  <p:childTnLst>
                                    <p:animEffect transition="out" filter="blinds(horizontal)">
                                      <p:cBhvr>
                                        <p:cTn id="207" dur="500"/>
                                        <p:tgtEl>
                                          <p:spTgt spid="226"/>
                                        </p:tgtEl>
                                      </p:cBhvr>
                                    </p:animEffect>
                                    <p:set>
                                      <p:cBhvr>
                                        <p:cTn id="208" dur="1" fill="hold">
                                          <p:stCondLst>
                                            <p:cond delay="499"/>
                                          </p:stCondLst>
                                        </p:cTn>
                                        <p:tgtEl>
                                          <p:spTgt spid="226"/>
                                        </p:tgtEl>
                                        <p:attrNameLst>
                                          <p:attrName>style.visibility</p:attrName>
                                        </p:attrNameLst>
                                      </p:cBhvr>
                                      <p:to>
                                        <p:strVal val="hidden"/>
                                      </p:to>
                                    </p:set>
                                  </p:childTnLst>
                                </p:cTn>
                              </p:par>
                              <p:par>
                                <p:cTn id="209" presetID="3" presetClass="exit" presetSubtype="10" fill="hold" grpId="0" nodeType="withEffect">
                                  <p:stCondLst>
                                    <p:cond delay="0"/>
                                  </p:stCondLst>
                                  <p:childTnLst>
                                    <p:animEffect transition="out" filter="blinds(horizontal)">
                                      <p:cBhvr>
                                        <p:cTn id="210" dur="500"/>
                                        <p:tgtEl>
                                          <p:spTgt spid="230"/>
                                        </p:tgtEl>
                                      </p:cBhvr>
                                    </p:animEffect>
                                    <p:set>
                                      <p:cBhvr>
                                        <p:cTn id="211" dur="1" fill="hold">
                                          <p:stCondLst>
                                            <p:cond delay="499"/>
                                          </p:stCondLst>
                                        </p:cTn>
                                        <p:tgtEl>
                                          <p:spTgt spid="230"/>
                                        </p:tgtEl>
                                        <p:attrNameLst>
                                          <p:attrName>style.visibility</p:attrName>
                                        </p:attrNameLst>
                                      </p:cBhvr>
                                      <p:to>
                                        <p:strVal val="hidden"/>
                                      </p:to>
                                    </p:set>
                                  </p:childTnLst>
                                </p:cTn>
                              </p:par>
                              <p:par>
                                <p:cTn id="212" presetID="3" presetClass="exit" presetSubtype="10" fill="hold" grpId="0" nodeType="withEffect">
                                  <p:stCondLst>
                                    <p:cond delay="0"/>
                                  </p:stCondLst>
                                  <p:childTnLst>
                                    <p:animEffect transition="out" filter="blinds(horizontal)">
                                      <p:cBhvr>
                                        <p:cTn id="213" dur="500"/>
                                        <p:tgtEl>
                                          <p:spTgt spid="231"/>
                                        </p:tgtEl>
                                      </p:cBhvr>
                                    </p:animEffect>
                                    <p:set>
                                      <p:cBhvr>
                                        <p:cTn id="214" dur="1" fill="hold">
                                          <p:stCondLst>
                                            <p:cond delay="499"/>
                                          </p:stCondLst>
                                        </p:cTn>
                                        <p:tgtEl>
                                          <p:spTgt spid="231"/>
                                        </p:tgtEl>
                                        <p:attrNameLst>
                                          <p:attrName>style.visibility</p:attrName>
                                        </p:attrNameLst>
                                      </p:cBhvr>
                                      <p:to>
                                        <p:strVal val="hidden"/>
                                      </p:to>
                                    </p:set>
                                  </p:childTnLst>
                                </p:cTn>
                              </p:par>
                              <p:par>
                                <p:cTn id="215" presetID="3" presetClass="exit" presetSubtype="10" fill="hold" grpId="0" nodeType="withEffect">
                                  <p:stCondLst>
                                    <p:cond delay="0"/>
                                  </p:stCondLst>
                                  <p:childTnLst>
                                    <p:animEffect transition="out" filter="blinds(horizontal)">
                                      <p:cBhvr>
                                        <p:cTn id="216" dur="500"/>
                                        <p:tgtEl>
                                          <p:spTgt spid="232"/>
                                        </p:tgtEl>
                                      </p:cBhvr>
                                    </p:animEffect>
                                    <p:set>
                                      <p:cBhvr>
                                        <p:cTn id="217" dur="1" fill="hold">
                                          <p:stCondLst>
                                            <p:cond delay="499"/>
                                          </p:stCondLst>
                                        </p:cTn>
                                        <p:tgtEl>
                                          <p:spTgt spid="232"/>
                                        </p:tgtEl>
                                        <p:attrNameLst>
                                          <p:attrName>style.visibility</p:attrName>
                                        </p:attrNameLst>
                                      </p:cBhvr>
                                      <p:to>
                                        <p:strVal val="hidden"/>
                                      </p:to>
                                    </p:set>
                                  </p:childTnLst>
                                </p:cTn>
                              </p:par>
                              <p:par>
                                <p:cTn id="218" presetID="3" presetClass="exit" presetSubtype="10" fill="hold" grpId="0" nodeType="withEffect">
                                  <p:stCondLst>
                                    <p:cond delay="0"/>
                                  </p:stCondLst>
                                  <p:childTnLst>
                                    <p:animEffect transition="out" filter="blinds(horizontal)">
                                      <p:cBhvr>
                                        <p:cTn id="219" dur="500"/>
                                        <p:tgtEl>
                                          <p:spTgt spid="233"/>
                                        </p:tgtEl>
                                      </p:cBhvr>
                                    </p:animEffect>
                                    <p:set>
                                      <p:cBhvr>
                                        <p:cTn id="220" dur="1" fill="hold">
                                          <p:stCondLst>
                                            <p:cond delay="499"/>
                                          </p:stCondLst>
                                        </p:cTn>
                                        <p:tgtEl>
                                          <p:spTgt spid="233"/>
                                        </p:tgtEl>
                                        <p:attrNameLst>
                                          <p:attrName>style.visibility</p:attrName>
                                        </p:attrNameLst>
                                      </p:cBhvr>
                                      <p:to>
                                        <p:strVal val="hidden"/>
                                      </p:to>
                                    </p:set>
                                  </p:childTnLst>
                                </p:cTn>
                              </p:par>
                              <p:par>
                                <p:cTn id="221" presetID="3" presetClass="exit" presetSubtype="10" fill="hold" grpId="0" nodeType="withEffect">
                                  <p:stCondLst>
                                    <p:cond delay="0"/>
                                  </p:stCondLst>
                                  <p:childTnLst>
                                    <p:animEffect transition="out" filter="blinds(horizontal)">
                                      <p:cBhvr>
                                        <p:cTn id="222" dur="500"/>
                                        <p:tgtEl>
                                          <p:spTgt spid="252"/>
                                        </p:tgtEl>
                                      </p:cBhvr>
                                    </p:animEffect>
                                    <p:set>
                                      <p:cBhvr>
                                        <p:cTn id="223" dur="1" fill="hold">
                                          <p:stCondLst>
                                            <p:cond delay="499"/>
                                          </p:stCondLst>
                                        </p:cTn>
                                        <p:tgtEl>
                                          <p:spTgt spid="252"/>
                                        </p:tgtEl>
                                        <p:attrNameLst>
                                          <p:attrName>style.visibility</p:attrName>
                                        </p:attrNameLst>
                                      </p:cBhvr>
                                      <p:to>
                                        <p:strVal val="hidden"/>
                                      </p:to>
                                    </p:set>
                                  </p:childTnLst>
                                </p:cTn>
                              </p:par>
                              <p:par>
                                <p:cTn id="224" presetID="3" presetClass="exit" presetSubtype="10" fill="hold" nodeType="withEffect">
                                  <p:stCondLst>
                                    <p:cond delay="0"/>
                                  </p:stCondLst>
                                  <p:childTnLst>
                                    <p:animEffect transition="out" filter="blinds(horizontal)">
                                      <p:cBhvr>
                                        <p:cTn id="225" dur="500"/>
                                        <p:tgtEl>
                                          <p:spTgt spid="253"/>
                                        </p:tgtEl>
                                      </p:cBhvr>
                                    </p:animEffect>
                                    <p:set>
                                      <p:cBhvr>
                                        <p:cTn id="226" dur="1" fill="hold">
                                          <p:stCondLst>
                                            <p:cond delay="499"/>
                                          </p:stCondLst>
                                        </p:cTn>
                                        <p:tgtEl>
                                          <p:spTgt spid="253"/>
                                        </p:tgtEl>
                                        <p:attrNameLst>
                                          <p:attrName>style.visibility</p:attrName>
                                        </p:attrNameLst>
                                      </p:cBhvr>
                                      <p:to>
                                        <p:strVal val="hidden"/>
                                      </p:to>
                                    </p:set>
                                  </p:childTnLst>
                                </p:cTn>
                              </p:par>
                              <p:par>
                                <p:cTn id="227" presetID="3" presetClass="exit" presetSubtype="10" fill="hold" grpId="0" nodeType="withEffect">
                                  <p:stCondLst>
                                    <p:cond delay="0"/>
                                  </p:stCondLst>
                                  <p:childTnLst>
                                    <p:animEffect transition="out" filter="blinds(horizontal)">
                                      <p:cBhvr>
                                        <p:cTn id="228" dur="500"/>
                                        <p:tgtEl>
                                          <p:spTgt spid="254"/>
                                        </p:tgtEl>
                                      </p:cBhvr>
                                    </p:animEffect>
                                    <p:set>
                                      <p:cBhvr>
                                        <p:cTn id="229" dur="1" fill="hold">
                                          <p:stCondLst>
                                            <p:cond delay="499"/>
                                          </p:stCondLst>
                                        </p:cTn>
                                        <p:tgtEl>
                                          <p:spTgt spid="254"/>
                                        </p:tgtEl>
                                        <p:attrNameLst>
                                          <p:attrName>style.visibility</p:attrName>
                                        </p:attrNameLst>
                                      </p:cBhvr>
                                      <p:to>
                                        <p:strVal val="hidden"/>
                                      </p:to>
                                    </p:set>
                                  </p:childTnLst>
                                </p:cTn>
                              </p:par>
                              <p:par>
                                <p:cTn id="230" presetID="3" presetClass="exit" presetSubtype="10" fill="hold" nodeType="withEffect">
                                  <p:stCondLst>
                                    <p:cond delay="0"/>
                                  </p:stCondLst>
                                  <p:childTnLst>
                                    <p:animEffect transition="out" filter="blinds(horizontal)">
                                      <p:cBhvr>
                                        <p:cTn id="231" dur="500"/>
                                        <p:tgtEl>
                                          <p:spTgt spid="255"/>
                                        </p:tgtEl>
                                      </p:cBhvr>
                                    </p:animEffect>
                                    <p:set>
                                      <p:cBhvr>
                                        <p:cTn id="232" dur="1" fill="hold">
                                          <p:stCondLst>
                                            <p:cond delay="499"/>
                                          </p:stCondLst>
                                        </p:cTn>
                                        <p:tgtEl>
                                          <p:spTgt spid="255"/>
                                        </p:tgtEl>
                                        <p:attrNameLst>
                                          <p:attrName>style.visibility</p:attrName>
                                        </p:attrNameLst>
                                      </p:cBhvr>
                                      <p:to>
                                        <p:strVal val="hidden"/>
                                      </p:to>
                                    </p:set>
                                  </p:childTnLst>
                                </p:cTn>
                              </p:par>
                              <p:par>
                                <p:cTn id="233" presetID="3" presetClass="exit" presetSubtype="10" fill="hold" grpId="0" nodeType="withEffect">
                                  <p:stCondLst>
                                    <p:cond delay="0"/>
                                  </p:stCondLst>
                                  <p:childTnLst>
                                    <p:animEffect transition="out" filter="blinds(horizontal)">
                                      <p:cBhvr>
                                        <p:cTn id="234" dur="500"/>
                                        <p:tgtEl>
                                          <p:spTgt spid="140"/>
                                        </p:tgtEl>
                                      </p:cBhvr>
                                    </p:animEffect>
                                    <p:set>
                                      <p:cBhvr>
                                        <p:cTn id="235" dur="1" fill="hold">
                                          <p:stCondLst>
                                            <p:cond delay="499"/>
                                          </p:stCondLst>
                                        </p:cTn>
                                        <p:tgtEl>
                                          <p:spTgt spid="140"/>
                                        </p:tgtEl>
                                        <p:attrNameLst>
                                          <p:attrName>style.visibility</p:attrName>
                                        </p:attrNameLst>
                                      </p:cBhvr>
                                      <p:to>
                                        <p:strVal val="hidden"/>
                                      </p:to>
                                    </p:set>
                                  </p:childTnLst>
                                </p:cTn>
                              </p:par>
                              <p:par>
                                <p:cTn id="236" presetID="3" presetClass="exit" presetSubtype="10" fill="hold" grpId="0" nodeType="withEffect">
                                  <p:stCondLst>
                                    <p:cond delay="0"/>
                                  </p:stCondLst>
                                  <p:childTnLst>
                                    <p:animEffect transition="out" filter="blinds(horizontal)">
                                      <p:cBhvr>
                                        <p:cTn id="237" dur="500"/>
                                        <p:tgtEl>
                                          <p:spTgt spid="197"/>
                                        </p:tgtEl>
                                      </p:cBhvr>
                                    </p:animEffect>
                                    <p:set>
                                      <p:cBhvr>
                                        <p:cTn id="238" dur="1" fill="hold">
                                          <p:stCondLst>
                                            <p:cond delay="499"/>
                                          </p:stCondLst>
                                        </p:cTn>
                                        <p:tgtEl>
                                          <p:spTgt spid="197"/>
                                        </p:tgtEl>
                                        <p:attrNameLst>
                                          <p:attrName>style.visibility</p:attrName>
                                        </p:attrNameLst>
                                      </p:cBhvr>
                                      <p:to>
                                        <p:strVal val="hidden"/>
                                      </p:to>
                                    </p:set>
                                  </p:childTnLst>
                                </p:cTn>
                              </p:par>
                              <p:par>
                                <p:cTn id="239" presetID="3" presetClass="exit" presetSubtype="10" fill="hold" grpId="0" nodeType="withEffect">
                                  <p:stCondLst>
                                    <p:cond delay="0"/>
                                  </p:stCondLst>
                                  <p:childTnLst>
                                    <p:animEffect transition="out" filter="blinds(horizontal)">
                                      <p:cBhvr>
                                        <p:cTn id="240" dur="500"/>
                                        <p:tgtEl>
                                          <p:spTgt spid="228"/>
                                        </p:tgtEl>
                                      </p:cBhvr>
                                    </p:animEffect>
                                    <p:set>
                                      <p:cBhvr>
                                        <p:cTn id="241" dur="1" fill="hold">
                                          <p:stCondLst>
                                            <p:cond delay="499"/>
                                          </p:stCondLst>
                                        </p:cTn>
                                        <p:tgtEl>
                                          <p:spTgt spid="228"/>
                                        </p:tgtEl>
                                        <p:attrNameLst>
                                          <p:attrName>style.visibility</p:attrName>
                                        </p:attrNameLst>
                                      </p:cBhvr>
                                      <p:to>
                                        <p:strVal val="hidden"/>
                                      </p:to>
                                    </p:set>
                                  </p:childTnLst>
                                </p:cTn>
                              </p:par>
                              <p:par>
                                <p:cTn id="242" presetID="3" presetClass="exit" presetSubtype="10" fill="hold" grpId="0" nodeType="withEffect">
                                  <p:stCondLst>
                                    <p:cond delay="0"/>
                                  </p:stCondLst>
                                  <p:childTnLst>
                                    <p:animEffect transition="out" filter="blinds(horizontal)">
                                      <p:cBhvr>
                                        <p:cTn id="243" dur="500"/>
                                        <p:tgtEl>
                                          <p:spTgt spid="229"/>
                                        </p:tgtEl>
                                      </p:cBhvr>
                                    </p:animEffect>
                                    <p:set>
                                      <p:cBhvr>
                                        <p:cTn id="244" dur="1" fill="hold">
                                          <p:stCondLst>
                                            <p:cond delay="499"/>
                                          </p:stCondLst>
                                        </p:cTn>
                                        <p:tgtEl>
                                          <p:spTgt spid="229"/>
                                        </p:tgtEl>
                                        <p:attrNameLst>
                                          <p:attrName>style.visibility</p:attrName>
                                        </p:attrNameLst>
                                      </p:cBhvr>
                                      <p:to>
                                        <p:strVal val="hidden"/>
                                      </p:to>
                                    </p:set>
                                  </p:childTnLst>
                                </p:cTn>
                              </p:par>
                              <p:par>
                                <p:cTn id="245" presetID="3" presetClass="exit" presetSubtype="10" fill="hold" grpId="0" nodeType="withEffect">
                                  <p:stCondLst>
                                    <p:cond delay="0"/>
                                  </p:stCondLst>
                                  <p:childTnLst>
                                    <p:animEffect transition="out" filter="blinds(horizontal)">
                                      <p:cBhvr>
                                        <p:cTn id="246" dur="500"/>
                                        <p:tgtEl>
                                          <p:spTgt spid="227"/>
                                        </p:tgtEl>
                                      </p:cBhvr>
                                    </p:animEffect>
                                    <p:set>
                                      <p:cBhvr>
                                        <p:cTn id="247" dur="1" fill="hold">
                                          <p:stCondLst>
                                            <p:cond delay="499"/>
                                          </p:stCondLst>
                                        </p:cTn>
                                        <p:tgtEl>
                                          <p:spTgt spid="227"/>
                                        </p:tgtEl>
                                        <p:attrNameLst>
                                          <p:attrName>style.visibility</p:attrName>
                                        </p:attrNameLst>
                                      </p:cBhvr>
                                      <p:to>
                                        <p:strVal val="hidden"/>
                                      </p:to>
                                    </p:set>
                                  </p:childTnLst>
                                </p:cTn>
                              </p:par>
                              <p:par>
                                <p:cTn id="248" presetID="3" presetClass="exit" presetSubtype="10" fill="hold" grpId="0" nodeType="withEffect">
                                  <p:stCondLst>
                                    <p:cond delay="0"/>
                                  </p:stCondLst>
                                  <p:childTnLst>
                                    <p:animEffect transition="out" filter="blinds(horizontal)">
                                      <p:cBhvr>
                                        <p:cTn id="249" dur="500"/>
                                        <p:tgtEl>
                                          <p:spTgt spid="176"/>
                                        </p:tgtEl>
                                      </p:cBhvr>
                                    </p:animEffect>
                                    <p:set>
                                      <p:cBhvr>
                                        <p:cTn id="250" dur="1" fill="hold">
                                          <p:stCondLst>
                                            <p:cond delay="499"/>
                                          </p:stCondLst>
                                        </p:cTn>
                                        <p:tgtEl>
                                          <p:spTgt spid="176"/>
                                        </p:tgtEl>
                                        <p:attrNameLst>
                                          <p:attrName>style.visibility</p:attrName>
                                        </p:attrNameLst>
                                      </p:cBhvr>
                                      <p:to>
                                        <p:strVal val="hidden"/>
                                      </p:to>
                                    </p:set>
                                  </p:childTnLst>
                                </p:cTn>
                              </p:par>
                              <p:par>
                                <p:cTn id="251" presetID="3" presetClass="exit" presetSubtype="10" fill="hold" grpId="0" nodeType="withEffect">
                                  <p:stCondLst>
                                    <p:cond delay="0"/>
                                  </p:stCondLst>
                                  <p:childTnLst>
                                    <p:animEffect transition="out" filter="blinds(horizontal)">
                                      <p:cBhvr>
                                        <p:cTn id="252" dur="500"/>
                                        <p:tgtEl>
                                          <p:spTgt spid="193"/>
                                        </p:tgtEl>
                                      </p:cBhvr>
                                    </p:animEffect>
                                    <p:set>
                                      <p:cBhvr>
                                        <p:cTn id="253" dur="1" fill="hold">
                                          <p:stCondLst>
                                            <p:cond delay="499"/>
                                          </p:stCondLst>
                                        </p:cTn>
                                        <p:tgtEl>
                                          <p:spTgt spid="193"/>
                                        </p:tgtEl>
                                        <p:attrNameLst>
                                          <p:attrName>style.visibility</p:attrName>
                                        </p:attrNameLst>
                                      </p:cBhvr>
                                      <p:to>
                                        <p:strVal val="hidden"/>
                                      </p:to>
                                    </p:set>
                                  </p:childTnLst>
                                </p:cTn>
                              </p:par>
                              <p:par>
                                <p:cTn id="254" presetID="3" presetClass="exit" presetSubtype="10" fill="hold" grpId="0" nodeType="withEffect">
                                  <p:stCondLst>
                                    <p:cond delay="0"/>
                                  </p:stCondLst>
                                  <p:childTnLst>
                                    <p:animEffect transition="out" filter="blinds(horizontal)">
                                      <p:cBhvr>
                                        <p:cTn id="255" dur="500"/>
                                        <p:tgtEl>
                                          <p:spTgt spid="194"/>
                                        </p:tgtEl>
                                      </p:cBhvr>
                                    </p:animEffect>
                                    <p:set>
                                      <p:cBhvr>
                                        <p:cTn id="256" dur="1" fill="hold">
                                          <p:stCondLst>
                                            <p:cond delay="499"/>
                                          </p:stCondLst>
                                        </p:cTn>
                                        <p:tgtEl>
                                          <p:spTgt spid="194"/>
                                        </p:tgtEl>
                                        <p:attrNameLst>
                                          <p:attrName>style.visibility</p:attrName>
                                        </p:attrNameLst>
                                      </p:cBhvr>
                                      <p:to>
                                        <p:strVal val="hidden"/>
                                      </p:to>
                                    </p:set>
                                  </p:childTnLst>
                                </p:cTn>
                              </p:par>
                            </p:childTnLst>
                          </p:cTn>
                        </p:par>
                      </p:childTnLst>
                    </p:cTn>
                  </p:par>
                  <p:par>
                    <p:cTn id="257" fill="hold">
                      <p:stCondLst>
                        <p:cond delay="indefinite"/>
                      </p:stCondLst>
                      <p:childTnLst>
                        <p:par>
                          <p:cTn id="258" fill="hold">
                            <p:stCondLst>
                              <p:cond delay="0"/>
                            </p:stCondLst>
                            <p:childTnLst>
                              <p:par>
                                <p:cTn id="259" presetID="0" presetClass="path" presetSubtype="0" accel="50000" decel="50000" fill="hold" nodeType="clickEffect">
                                  <p:stCondLst>
                                    <p:cond delay="0"/>
                                  </p:stCondLst>
                                  <p:childTnLst>
                                    <p:animMotion origin="layout" path="M -2.77778E-6 -1.11111E-6 L -0.0125 -0.18889 " pathEditMode="relative" rAng="0" ptsTypes="AA">
                                      <p:cBhvr>
                                        <p:cTn id="260" dur="2000" fill="hold"/>
                                        <p:tgtEl>
                                          <p:spTgt spid="177"/>
                                        </p:tgtEl>
                                        <p:attrNameLst>
                                          <p:attrName>ppt_x,ppt_y</p:attrName>
                                        </p:attrNameLst>
                                      </p:cBhvr>
                                      <p:rCtr x="-625" y="-9444"/>
                                    </p:animMotion>
                                  </p:childTnLst>
                                </p:cTn>
                              </p:par>
                            </p:childTnLst>
                          </p:cTn>
                        </p:par>
                      </p:childTnLst>
                    </p:cTn>
                  </p:par>
                  <p:par>
                    <p:cTn id="261" fill="hold">
                      <p:stCondLst>
                        <p:cond delay="indefinite"/>
                      </p:stCondLst>
                      <p:childTnLst>
                        <p:par>
                          <p:cTn id="262" fill="hold">
                            <p:stCondLst>
                              <p:cond delay="0"/>
                            </p:stCondLst>
                            <p:childTnLst>
                              <p:par>
                                <p:cTn id="263" presetID="0" presetClass="path" presetSubtype="0" accel="50000" decel="50000" fill="hold" nodeType="clickEffect">
                                  <p:stCondLst>
                                    <p:cond delay="0"/>
                                  </p:stCondLst>
                                  <p:childTnLst>
                                    <p:animMotion origin="layout" path="M 0.02916 0.01111 L -0.2375 -0.18889 " pathEditMode="relative" rAng="0" ptsTypes="AA">
                                      <p:cBhvr>
                                        <p:cTn id="264" dur="2000" fill="hold"/>
                                        <p:tgtEl>
                                          <p:spTgt spid="234"/>
                                        </p:tgtEl>
                                        <p:attrNameLst>
                                          <p:attrName>ppt_x,ppt_y</p:attrName>
                                        </p:attrNameLst>
                                      </p:cBhvr>
                                      <p:rCtr x="-13333" y="-10000"/>
                                    </p:animMotion>
                                  </p:childTnLst>
                                </p:cTn>
                              </p:par>
                            </p:childTnLst>
                          </p:cTn>
                        </p:par>
                      </p:childTnLst>
                    </p:cTn>
                  </p:par>
                  <p:par>
                    <p:cTn id="265" fill="hold">
                      <p:stCondLst>
                        <p:cond delay="indefinite"/>
                      </p:stCondLst>
                      <p:childTnLst>
                        <p:par>
                          <p:cTn id="266" fill="hold">
                            <p:stCondLst>
                              <p:cond delay="0"/>
                            </p:stCondLst>
                            <p:childTnLst>
                              <p:par>
                                <p:cTn id="267" presetID="3" presetClass="entr" presetSubtype="10" fill="hold" grpId="0" nodeType="clickEffect">
                                  <p:stCondLst>
                                    <p:cond delay="0"/>
                                  </p:stCondLst>
                                  <p:childTnLst>
                                    <p:set>
                                      <p:cBhvr>
                                        <p:cTn id="268" dur="1" fill="hold">
                                          <p:stCondLst>
                                            <p:cond delay="0"/>
                                          </p:stCondLst>
                                        </p:cTn>
                                        <p:tgtEl>
                                          <p:spTgt spid="317"/>
                                        </p:tgtEl>
                                        <p:attrNameLst>
                                          <p:attrName>style.visibility</p:attrName>
                                        </p:attrNameLst>
                                      </p:cBhvr>
                                      <p:to>
                                        <p:strVal val="visible"/>
                                      </p:to>
                                    </p:set>
                                    <p:animEffect transition="in" filter="blinds(horizontal)">
                                      <p:cBhvr>
                                        <p:cTn id="269" dur="500"/>
                                        <p:tgtEl>
                                          <p:spTgt spid="317"/>
                                        </p:tgtEl>
                                      </p:cBhvr>
                                    </p:animEffect>
                                  </p:childTnLst>
                                </p:cTn>
                              </p:par>
                            </p:childTnLst>
                          </p:cTn>
                        </p:par>
                      </p:childTnLst>
                    </p:cTn>
                  </p:par>
                  <p:par>
                    <p:cTn id="270" fill="hold">
                      <p:stCondLst>
                        <p:cond delay="indefinite"/>
                      </p:stCondLst>
                      <p:childTnLst>
                        <p:par>
                          <p:cTn id="271" fill="hold">
                            <p:stCondLst>
                              <p:cond delay="0"/>
                            </p:stCondLst>
                            <p:childTnLst>
                              <p:par>
                                <p:cTn id="272" presetID="3" presetClass="entr" presetSubtype="10" fill="hold" grpId="0" nodeType="clickEffect">
                                  <p:stCondLst>
                                    <p:cond delay="0"/>
                                  </p:stCondLst>
                                  <p:childTnLst>
                                    <p:set>
                                      <p:cBhvr>
                                        <p:cTn id="273" dur="1" fill="hold">
                                          <p:stCondLst>
                                            <p:cond delay="0"/>
                                          </p:stCondLst>
                                        </p:cTn>
                                        <p:tgtEl>
                                          <p:spTgt spid="257"/>
                                        </p:tgtEl>
                                        <p:attrNameLst>
                                          <p:attrName>style.visibility</p:attrName>
                                        </p:attrNameLst>
                                      </p:cBhvr>
                                      <p:to>
                                        <p:strVal val="visible"/>
                                      </p:to>
                                    </p:set>
                                    <p:animEffect transition="in" filter="blinds(horizontal)">
                                      <p:cBhvr>
                                        <p:cTn id="274" dur="500"/>
                                        <p:tgtEl>
                                          <p:spTgt spid="257"/>
                                        </p:tgtEl>
                                      </p:cBhvr>
                                    </p:animEffect>
                                  </p:childTnLst>
                                </p:cTn>
                              </p:par>
                              <p:par>
                                <p:cTn id="275" presetID="3" presetClass="entr" presetSubtype="10" fill="hold" grpId="0" nodeType="withEffect">
                                  <p:stCondLst>
                                    <p:cond delay="0"/>
                                  </p:stCondLst>
                                  <p:childTnLst>
                                    <p:set>
                                      <p:cBhvr>
                                        <p:cTn id="276" dur="1" fill="hold">
                                          <p:stCondLst>
                                            <p:cond delay="0"/>
                                          </p:stCondLst>
                                        </p:cTn>
                                        <p:tgtEl>
                                          <p:spTgt spid="258"/>
                                        </p:tgtEl>
                                        <p:attrNameLst>
                                          <p:attrName>style.visibility</p:attrName>
                                        </p:attrNameLst>
                                      </p:cBhvr>
                                      <p:to>
                                        <p:strVal val="visible"/>
                                      </p:to>
                                    </p:set>
                                    <p:animEffect transition="in" filter="blinds(horizontal)">
                                      <p:cBhvr>
                                        <p:cTn id="277" dur="500"/>
                                        <p:tgtEl>
                                          <p:spTgt spid="258"/>
                                        </p:tgtEl>
                                      </p:cBhvr>
                                    </p:animEffect>
                                  </p:childTnLst>
                                </p:cTn>
                              </p:par>
                              <p:par>
                                <p:cTn id="278" presetID="3" presetClass="entr" presetSubtype="10" fill="hold" grpId="0" nodeType="withEffect">
                                  <p:stCondLst>
                                    <p:cond delay="0"/>
                                  </p:stCondLst>
                                  <p:childTnLst>
                                    <p:set>
                                      <p:cBhvr>
                                        <p:cTn id="279" dur="1" fill="hold">
                                          <p:stCondLst>
                                            <p:cond delay="0"/>
                                          </p:stCondLst>
                                        </p:cTn>
                                        <p:tgtEl>
                                          <p:spTgt spid="259"/>
                                        </p:tgtEl>
                                        <p:attrNameLst>
                                          <p:attrName>style.visibility</p:attrName>
                                        </p:attrNameLst>
                                      </p:cBhvr>
                                      <p:to>
                                        <p:strVal val="visible"/>
                                      </p:to>
                                    </p:set>
                                    <p:animEffect transition="in" filter="blinds(horizontal)">
                                      <p:cBhvr>
                                        <p:cTn id="280" dur="500"/>
                                        <p:tgtEl>
                                          <p:spTgt spid="259"/>
                                        </p:tgtEl>
                                      </p:cBhvr>
                                    </p:animEffect>
                                  </p:childTnLst>
                                </p:cTn>
                              </p:par>
                              <p:par>
                                <p:cTn id="281" presetID="3" presetClass="entr" presetSubtype="10" fill="hold" grpId="0" nodeType="withEffect">
                                  <p:stCondLst>
                                    <p:cond delay="0"/>
                                  </p:stCondLst>
                                  <p:childTnLst>
                                    <p:set>
                                      <p:cBhvr>
                                        <p:cTn id="282" dur="1" fill="hold">
                                          <p:stCondLst>
                                            <p:cond delay="0"/>
                                          </p:stCondLst>
                                        </p:cTn>
                                        <p:tgtEl>
                                          <p:spTgt spid="256"/>
                                        </p:tgtEl>
                                        <p:attrNameLst>
                                          <p:attrName>style.visibility</p:attrName>
                                        </p:attrNameLst>
                                      </p:cBhvr>
                                      <p:to>
                                        <p:strVal val="visible"/>
                                      </p:to>
                                    </p:set>
                                    <p:animEffect transition="in" filter="blinds(horizontal)">
                                      <p:cBhvr>
                                        <p:cTn id="283" dur="500"/>
                                        <p:tgtEl>
                                          <p:spTgt spid="256"/>
                                        </p:tgtEl>
                                      </p:cBhvr>
                                    </p:animEffect>
                                  </p:childTnLst>
                                </p:cTn>
                              </p:par>
                            </p:childTnLst>
                          </p:cTn>
                        </p:par>
                      </p:childTnLst>
                    </p:cTn>
                  </p:par>
                  <p:par>
                    <p:cTn id="284" fill="hold">
                      <p:stCondLst>
                        <p:cond delay="indefinite"/>
                      </p:stCondLst>
                      <p:childTnLst>
                        <p:par>
                          <p:cTn id="285" fill="hold">
                            <p:stCondLst>
                              <p:cond delay="0"/>
                            </p:stCondLst>
                            <p:childTnLst>
                              <p:par>
                                <p:cTn id="286" presetID="3" presetClass="entr" presetSubtype="10" fill="hold" nodeType="clickEffect">
                                  <p:stCondLst>
                                    <p:cond delay="0"/>
                                  </p:stCondLst>
                                  <p:childTnLst>
                                    <p:set>
                                      <p:cBhvr>
                                        <p:cTn id="287" dur="1" fill="hold">
                                          <p:stCondLst>
                                            <p:cond delay="0"/>
                                          </p:stCondLst>
                                        </p:cTn>
                                        <p:tgtEl>
                                          <p:spTgt spid="260"/>
                                        </p:tgtEl>
                                        <p:attrNameLst>
                                          <p:attrName>style.visibility</p:attrName>
                                        </p:attrNameLst>
                                      </p:cBhvr>
                                      <p:to>
                                        <p:strVal val="visible"/>
                                      </p:to>
                                    </p:set>
                                    <p:animEffect transition="in" filter="blinds(horizontal)">
                                      <p:cBhvr>
                                        <p:cTn id="288" dur="500"/>
                                        <p:tgtEl>
                                          <p:spTgt spid="260"/>
                                        </p:tgtEl>
                                      </p:cBhvr>
                                    </p:animEffect>
                                  </p:childTnLst>
                                </p:cTn>
                              </p:par>
                            </p:childTnLst>
                          </p:cTn>
                        </p:par>
                      </p:childTnLst>
                    </p:cTn>
                  </p:par>
                  <p:par>
                    <p:cTn id="289" fill="hold">
                      <p:stCondLst>
                        <p:cond delay="indefinite"/>
                      </p:stCondLst>
                      <p:childTnLst>
                        <p:par>
                          <p:cTn id="290" fill="hold">
                            <p:stCondLst>
                              <p:cond delay="0"/>
                            </p:stCondLst>
                            <p:childTnLst>
                              <p:par>
                                <p:cTn id="291" presetID="3" presetClass="entr" presetSubtype="10" fill="hold" grpId="0" nodeType="clickEffect">
                                  <p:stCondLst>
                                    <p:cond delay="0"/>
                                  </p:stCondLst>
                                  <p:childTnLst>
                                    <p:set>
                                      <p:cBhvr>
                                        <p:cTn id="292" dur="1" fill="hold">
                                          <p:stCondLst>
                                            <p:cond delay="0"/>
                                          </p:stCondLst>
                                        </p:cTn>
                                        <p:tgtEl>
                                          <p:spTgt spid="315"/>
                                        </p:tgtEl>
                                        <p:attrNameLst>
                                          <p:attrName>style.visibility</p:attrName>
                                        </p:attrNameLst>
                                      </p:cBhvr>
                                      <p:to>
                                        <p:strVal val="visible"/>
                                      </p:to>
                                    </p:set>
                                    <p:animEffect transition="in" filter="blinds(horizontal)">
                                      <p:cBhvr>
                                        <p:cTn id="293" dur="500"/>
                                        <p:tgtEl>
                                          <p:spTgt spid="315"/>
                                        </p:tgtEl>
                                      </p:cBhvr>
                                    </p:animEffect>
                                  </p:childTnLst>
                                </p:cTn>
                              </p:par>
                              <p:par>
                                <p:cTn id="294" presetID="3" presetClass="entr" presetSubtype="10" fill="hold" grpId="0" nodeType="withEffect">
                                  <p:stCondLst>
                                    <p:cond delay="0"/>
                                  </p:stCondLst>
                                  <p:childTnLst>
                                    <p:set>
                                      <p:cBhvr>
                                        <p:cTn id="295" dur="1" fill="hold">
                                          <p:stCondLst>
                                            <p:cond delay="0"/>
                                          </p:stCondLst>
                                        </p:cTn>
                                        <p:tgtEl>
                                          <p:spTgt spid="316"/>
                                        </p:tgtEl>
                                        <p:attrNameLst>
                                          <p:attrName>style.visibility</p:attrName>
                                        </p:attrNameLst>
                                      </p:cBhvr>
                                      <p:to>
                                        <p:strVal val="visible"/>
                                      </p:to>
                                    </p:set>
                                    <p:animEffect transition="in" filter="blinds(horizontal)">
                                      <p:cBhvr>
                                        <p:cTn id="296" dur="500"/>
                                        <p:tgtEl>
                                          <p:spTgt spid="316"/>
                                        </p:tgtEl>
                                      </p:cBhvr>
                                    </p:animEffect>
                                  </p:childTnLst>
                                </p:cTn>
                              </p:par>
                            </p:childTnLst>
                          </p:cTn>
                        </p:par>
                      </p:childTnLst>
                    </p:cTn>
                  </p:par>
                  <p:par>
                    <p:cTn id="297" fill="hold">
                      <p:stCondLst>
                        <p:cond delay="indefinite"/>
                      </p:stCondLst>
                      <p:childTnLst>
                        <p:par>
                          <p:cTn id="298" fill="hold">
                            <p:stCondLst>
                              <p:cond delay="0"/>
                            </p:stCondLst>
                            <p:childTnLst>
                              <p:par>
                                <p:cTn id="299" presetID="1" presetClass="exit" presetSubtype="0" fill="hold" grpId="1" nodeType="clickEffect">
                                  <p:stCondLst>
                                    <p:cond delay="0"/>
                                  </p:stCondLst>
                                  <p:childTnLst>
                                    <p:set>
                                      <p:cBhvr>
                                        <p:cTn id="300" dur="1" fill="hold">
                                          <p:stCondLst>
                                            <p:cond delay="0"/>
                                          </p:stCondLst>
                                        </p:cTn>
                                        <p:tgtEl>
                                          <p:spTgt spid="315"/>
                                        </p:tgtEl>
                                        <p:attrNameLst>
                                          <p:attrName>style.visibility</p:attrName>
                                        </p:attrNameLst>
                                      </p:cBhvr>
                                      <p:to>
                                        <p:strVal val="hidden"/>
                                      </p:to>
                                    </p:set>
                                  </p:childTnLst>
                                </p:cTn>
                              </p:par>
                              <p:par>
                                <p:cTn id="301" presetID="1" presetClass="exit" presetSubtype="0" fill="hold" grpId="1" nodeType="withEffect">
                                  <p:stCondLst>
                                    <p:cond delay="0"/>
                                  </p:stCondLst>
                                  <p:childTnLst>
                                    <p:set>
                                      <p:cBhvr>
                                        <p:cTn id="302" dur="1" fill="hold">
                                          <p:stCondLst>
                                            <p:cond delay="0"/>
                                          </p:stCondLst>
                                        </p:cTn>
                                        <p:tgtEl>
                                          <p:spTgt spid="316"/>
                                        </p:tgtEl>
                                        <p:attrNameLst>
                                          <p:attrName>style.visibility</p:attrName>
                                        </p:attrNameLst>
                                      </p:cBhvr>
                                      <p:to>
                                        <p:strVal val="hidden"/>
                                      </p:to>
                                    </p:set>
                                  </p:childTnLst>
                                </p:cTn>
                              </p:par>
                            </p:childTnLst>
                          </p:cTn>
                        </p:par>
                      </p:childTnLst>
                    </p:cTn>
                  </p:par>
                  <p:par>
                    <p:cTn id="303" fill="hold">
                      <p:stCondLst>
                        <p:cond delay="indefinite"/>
                      </p:stCondLst>
                      <p:childTnLst>
                        <p:par>
                          <p:cTn id="304" fill="hold">
                            <p:stCondLst>
                              <p:cond delay="0"/>
                            </p:stCondLst>
                            <p:childTnLst>
                              <p:par>
                                <p:cTn id="305" presetID="22" presetClass="entr" presetSubtype="4" fill="hold" nodeType="clickEffect">
                                  <p:stCondLst>
                                    <p:cond delay="0"/>
                                  </p:stCondLst>
                                  <p:childTnLst>
                                    <p:set>
                                      <p:cBhvr>
                                        <p:cTn id="306" dur="1" fill="hold">
                                          <p:stCondLst>
                                            <p:cond delay="0"/>
                                          </p:stCondLst>
                                        </p:cTn>
                                        <p:tgtEl>
                                          <p:spTgt spid="137"/>
                                        </p:tgtEl>
                                        <p:attrNameLst>
                                          <p:attrName>style.visibility</p:attrName>
                                        </p:attrNameLst>
                                      </p:cBhvr>
                                      <p:to>
                                        <p:strVal val="visible"/>
                                      </p:to>
                                    </p:set>
                                    <p:animEffect transition="in" filter="wipe(down)">
                                      <p:cBhvr>
                                        <p:cTn id="307" dur="500"/>
                                        <p:tgtEl>
                                          <p:spTgt spid="137"/>
                                        </p:tgtEl>
                                      </p:cBhvr>
                                    </p:animEffect>
                                  </p:childTnLst>
                                </p:cTn>
                              </p:par>
                            </p:childTnLst>
                          </p:cTn>
                        </p:par>
                      </p:childTnLst>
                    </p:cTn>
                  </p:par>
                  <p:par>
                    <p:cTn id="308" fill="hold">
                      <p:stCondLst>
                        <p:cond delay="indefinite"/>
                      </p:stCondLst>
                      <p:childTnLst>
                        <p:par>
                          <p:cTn id="309" fill="hold">
                            <p:stCondLst>
                              <p:cond delay="0"/>
                            </p:stCondLst>
                            <p:childTnLst>
                              <p:par>
                                <p:cTn id="310" presetID="3" presetClass="entr" presetSubtype="10" fill="hold" nodeType="clickEffect">
                                  <p:stCondLst>
                                    <p:cond delay="0"/>
                                  </p:stCondLst>
                                  <p:childTnLst>
                                    <p:set>
                                      <p:cBhvr>
                                        <p:cTn id="311" dur="1" fill="hold">
                                          <p:stCondLst>
                                            <p:cond delay="0"/>
                                          </p:stCondLst>
                                        </p:cTn>
                                        <p:tgtEl>
                                          <p:spTgt spid="271"/>
                                        </p:tgtEl>
                                        <p:attrNameLst>
                                          <p:attrName>style.visibility</p:attrName>
                                        </p:attrNameLst>
                                      </p:cBhvr>
                                      <p:to>
                                        <p:strVal val="visible"/>
                                      </p:to>
                                    </p:set>
                                    <p:animEffect transition="in" filter="blinds(horizontal)">
                                      <p:cBhvr>
                                        <p:cTn id="312" dur="500"/>
                                        <p:tgtEl>
                                          <p:spTgt spid="271"/>
                                        </p:tgtEl>
                                      </p:cBhvr>
                                    </p:animEffect>
                                  </p:childTnLst>
                                </p:cTn>
                              </p:par>
                            </p:childTnLst>
                          </p:cTn>
                        </p:par>
                      </p:childTnLst>
                    </p:cTn>
                  </p:par>
                  <p:par>
                    <p:cTn id="313" fill="hold">
                      <p:stCondLst>
                        <p:cond delay="indefinite"/>
                      </p:stCondLst>
                      <p:childTnLst>
                        <p:par>
                          <p:cTn id="314" fill="hold">
                            <p:stCondLst>
                              <p:cond delay="0"/>
                            </p:stCondLst>
                            <p:childTnLst>
                              <p:par>
                                <p:cTn id="315" presetID="3" presetClass="entr" presetSubtype="10" fill="hold" nodeType="clickEffect">
                                  <p:stCondLst>
                                    <p:cond delay="0"/>
                                  </p:stCondLst>
                                  <p:childTnLst>
                                    <p:set>
                                      <p:cBhvr>
                                        <p:cTn id="316" dur="1" fill="hold">
                                          <p:stCondLst>
                                            <p:cond delay="0"/>
                                          </p:stCondLst>
                                        </p:cTn>
                                        <p:tgtEl>
                                          <p:spTgt spid="280"/>
                                        </p:tgtEl>
                                        <p:attrNameLst>
                                          <p:attrName>style.visibility</p:attrName>
                                        </p:attrNameLst>
                                      </p:cBhvr>
                                      <p:to>
                                        <p:strVal val="visible"/>
                                      </p:to>
                                    </p:set>
                                    <p:animEffect transition="in" filter="blinds(horizontal)">
                                      <p:cBhvr>
                                        <p:cTn id="317" dur="500"/>
                                        <p:tgtEl>
                                          <p:spTgt spid="280"/>
                                        </p:tgtEl>
                                      </p:cBhvr>
                                    </p:animEffect>
                                  </p:childTnLst>
                                </p:cTn>
                              </p:par>
                            </p:childTnLst>
                          </p:cTn>
                        </p:par>
                      </p:childTnLst>
                    </p:cTn>
                  </p:par>
                  <p:par>
                    <p:cTn id="318" fill="hold">
                      <p:stCondLst>
                        <p:cond delay="indefinite"/>
                      </p:stCondLst>
                      <p:childTnLst>
                        <p:par>
                          <p:cTn id="319" fill="hold">
                            <p:stCondLst>
                              <p:cond delay="0"/>
                            </p:stCondLst>
                            <p:childTnLst>
                              <p:par>
                                <p:cTn id="320" presetID="3" presetClass="entr" presetSubtype="10" fill="hold" grpId="0" nodeType="clickEffect">
                                  <p:stCondLst>
                                    <p:cond delay="0"/>
                                  </p:stCondLst>
                                  <p:childTnLst>
                                    <p:set>
                                      <p:cBhvr>
                                        <p:cTn id="321" dur="1" fill="hold">
                                          <p:stCondLst>
                                            <p:cond delay="0"/>
                                          </p:stCondLst>
                                        </p:cTn>
                                        <p:tgtEl>
                                          <p:spTgt spid="318"/>
                                        </p:tgtEl>
                                        <p:attrNameLst>
                                          <p:attrName>style.visibility</p:attrName>
                                        </p:attrNameLst>
                                      </p:cBhvr>
                                      <p:to>
                                        <p:strVal val="visible"/>
                                      </p:to>
                                    </p:set>
                                    <p:animEffect transition="in" filter="blinds(horizontal)">
                                      <p:cBhvr>
                                        <p:cTn id="322" dur="500"/>
                                        <p:tgtEl>
                                          <p:spTgt spid="318"/>
                                        </p:tgtEl>
                                      </p:cBhvr>
                                    </p:animEffect>
                                  </p:childTnLst>
                                </p:cTn>
                              </p:par>
                              <p:par>
                                <p:cTn id="323" presetID="3" presetClass="entr" presetSubtype="10" fill="hold" nodeType="withEffect">
                                  <p:stCondLst>
                                    <p:cond delay="0"/>
                                  </p:stCondLst>
                                  <p:childTnLst>
                                    <p:set>
                                      <p:cBhvr>
                                        <p:cTn id="324" dur="1" fill="hold">
                                          <p:stCondLst>
                                            <p:cond delay="0"/>
                                          </p:stCondLst>
                                        </p:cTn>
                                        <p:tgtEl>
                                          <p:spTgt spid="283"/>
                                        </p:tgtEl>
                                        <p:attrNameLst>
                                          <p:attrName>style.visibility</p:attrName>
                                        </p:attrNameLst>
                                      </p:cBhvr>
                                      <p:to>
                                        <p:strVal val="visible"/>
                                      </p:to>
                                    </p:set>
                                    <p:animEffect transition="in" filter="blinds(horizontal)">
                                      <p:cBhvr>
                                        <p:cTn id="325" dur="500"/>
                                        <p:tgtEl>
                                          <p:spTgt spid="283"/>
                                        </p:tgtEl>
                                      </p:cBhvr>
                                    </p:animEffect>
                                  </p:childTnLst>
                                </p:cTn>
                              </p:par>
                            </p:childTnLst>
                          </p:cTn>
                        </p:par>
                      </p:childTnLst>
                    </p:cTn>
                  </p:par>
                  <p:par>
                    <p:cTn id="326" fill="hold">
                      <p:stCondLst>
                        <p:cond delay="indefinite"/>
                      </p:stCondLst>
                      <p:childTnLst>
                        <p:par>
                          <p:cTn id="327" fill="hold">
                            <p:stCondLst>
                              <p:cond delay="0"/>
                            </p:stCondLst>
                            <p:childTnLst>
                              <p:par>
                                <p:cTn id="328" presetID="3" presetClass="entr" presetSubtype="10" fill="hold" grpId="0" nodeType="clickEffect">
                                  <p:stCondLst>
                                    <p:cond delay="0"/>
                                  </p:stCondLst>
                                  <p:childTnLst>
                                    <p:set>
                                      <p:cBhvr>
                                        <p:cTn id="329" dur="1" fill="hold">
                                          <p:stCondLst>
                                            <p:cond delay="0"/>
                                          </p:stCondLst>
                                        </p:cTn>
                                        <p:tgtEl>
                                          <p:spTgt spid="314"/>
                                        </p:tgtEl>
                                        <p:attrNameLst>
                                          <p:attrName>style.visibility</p:attrName>
                                        </p:attrNameLst>
                                      </p:cBhvr>
                                      <p:to>
                                        <p:strVal val="visible"/>
                                      </p:to>
                                    </p:set>
                                    <p:animEffect transition="in" filter="blinds(horizontal)">
                                      <p:cBhvr>
                                        <p:cTn id="330" dur="5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autoUpdateAnimBg="0"/>
      <p:bldP spid="140" grpId="0" autoUpdateAnimBg="0"/>
      <p:bldP spid="141" grpId="0" animBg="1" autoUpdateAnimBg="0"/>
      <p:bldP spid="142" grpId="0" animBg="1" autoUpdateAnimBg="0"/>
      <p:bldP spid="143" grpId="0" animBg="1" autoUpdateAnimBg="0"/>
      <p:bldP spid="144" grpId="0" animBg="1" autoUpdateAnimBg="0"/>
      <p:bldP spid="145" grpId="0" animBg="1" autoUpdateAnimBg="0"/>
      <p:bldP spid="146" grpId="0" animBg="1" autoUpdateAnimBg="0"/>
      <p:bldP spid="147" grpId="0" animBg="1" autoUpdateAnimBg="0"/>
      <p:bldP spid="148" grpId="0" animBg="1" autoUpdateAnimBg="0"/>
      <p:bldP spid="149" grpId="0" animBg="1" autoUpdateAnimBg="0"/>
      <p:bldP spid="166" grpId="0" autoUpdateAnimBg="0"/>
      <p:bldP spid="167" grpId="0" autoUpdateAnimBg="0"/>
      <p:bldP spid="168" grpId="0" autoUpdateAnimBg="0"/>
      <p:bldP spid="169" grpId="0" autoUpdateAnimBg="0"/>
      <p:bldP spid="170" grpId="0" autoUpdateAnimBg="0"/>
      <p:bldP spid="171" grpId="0" autoUpdateAnimBg="0"/>
      <p:bldP spid="172" grpId="0" autoUpdateAnimBg="0"/>
      <p:bldP spid="173" grpId="0" autoUpdateAnimBg="0"/>
      <p:bldP spid="174" grpId="0" autoUpdateAnimBg="0"/>
      <p:bldP spid="175" grpId="0" autoUpdateAnimBg="0"/>
      <p:bldP spid="176" grpId="0" animBg="1" autoUpdateAnimBg="0"/>
      <p:bldP spid="193" grpId="0" autoUpdateAnimBg="0"/>
      <p:bldP spid="194" grpId="0" autoUpdateAnimBg="0"/>
      <p:bldP spid="195" grpId="0" animBg="1" autoUpdateAnimBg="0"/>
      <p:bldP spid="197" grpId="0" autoUpdateAnimBg="0"/>
      <p:bldP spid="198" grpId="0" animBg="1" autoUpdateAnimBg="0"/>
      <p:bldP spid="199" grpId="0" animBg="1" autoUpdateAnimBg="0"/>
      <p:bldP spid="200" grpId="0" animBg="1" autoUpdateAnimBg="0"/>
      <p:bldP spid="201" grpId="0" animBg="1" autoUpdateAnimBg="0"/>
      <p:bldP spid="202" grpId="0" animBg="1" autoUpdateAnimBg="0"/>
      <p:bldP spid="203" grpId="0" animBg="1" autoUpdateAnimBg="0"/>
      <p:bldP spid="204" grpId="0" animBg="1" autoUpdateAnimBg="0"/>
      <p:bldP spid="205" grpId="0" animBg="1" autoUpdateAnimBg="0"/>
      <p:bldP spid="206" grpId="0" animBg="1" autoUpdateAnimBg="0"/>
      <p:bldP spid="221" grpId="0" animBg="1" autoUpdateAnimBg="0"/>
      <p:bldP spid="224" grpId="0" autoUpdateAnimBg="0"/>
      <p:bldP spid="225" grpId="0" autoUpdateAnimBg="0"/>
      <p:bldP spid="226" grpId="0" autoUpdateAnimBg="0"/>
      <p:bldP spid="227" grpId="0" autoUpdateAnimBg="0"/>
      <p:bldP spid="228" grpId="0" autoUpdateAnimBg="0"/>
      <p:bldP spid="229" grpId="0" autoUpdateAnimBg="0"/>
      <p:bldP spid="230" grpId="0" autoUpdateAnimBg="0"/>
      <p:bldP spid="231" grpId="0" autoUpdateAnimBg="0"/>
      <p:bldP spid="232" grpId="0" autoUpdateAnimBg="0"/>
      <p:bldP spid="233" grpId="0" autoUpdateAnimBg="0"/>
      <p:bldP spid="252" grpId="0" animBg="1" autoUpdateAnimBg="0"/>
      <p:bldP spid="254" grpId="0" autoUpdateAnimBg="0"/>
      <p:bldP spid="256" grpId="0" autoUpdateAnimBg="0"/>
      <p:bldP spid="257" grpId="0" animBg="1" autoUpdateAnimBg="0"/>
      <p:bldP spid="258" grpId="0" animBg="1" autoUpdateAnimBg="0"/>
      <p:bldP spid="259" grpId="0" animBg="1" autoUpdateAnimBg="0"/>
      <p:bldP spid="314" grpId="0" autoUpdateAnimBg="0"/>
      <p:bldP spid="315" grpId="0" animBg="1"/>
      <p:bldP spid="315" grpId="1" animBg="1"/>
      <p:bldP spid="316" grpId="0" animBg="1"/>
      <p:bldP spid="316" grpId="1" animBg="1"/>
      <p:bldP spid="317" grpId="0" animBg="1" autoUpdateAnimBg="0"/>
      <p:bldP spid="318"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kumimoji="1" lang="en-US" altLang="zh-CN" dirty="0"/>
              <a:t>Extension: </a:t>
            </a:r>
            <a:r>
              <a:rPr kumimoji="1" lang="en-US" altLang="zh-CN" dirty="0" smtClean="0"/>
              <a:t>Approximate MCS</a:t>
            </a:r>
            <a:br>
              <a:rPr kumimoji="1" lang="en-US" altLang="zh-CN" dirty="0" smtClean="0"/>
            </a:br>
            <a:r>
              <a:rPr kumimoji="1" lang="en-US" altLang="zh-CN" sz="2000" dirty="0"/>
              <a:t>Zhu</a:t>
            </a:r>
            <a:r>
              <a:rPr kumimoji="1" lang="zh-CN" altLang="en-US" sz="2000" dirty="0"/>
              <a:t> </a:t>
            </a:r>
            <a:r>
              <a:rPr kumimoji="1" lang="en-US" altLang="zh-CN" sz="2000" dirty="0"/>
              <a:t>et</a:t>
            </a:r>
            <a:r>
              <a:rPr kumimoji="1" lang="zh-CN" altLang="en-US" sz="2000" dirty="0"/>
              <a:t> </a:t>
            </a:r>
            <a:r>
              <a:rPr kumimoji="1" lang="en-US" altLang="zh-CN" sz="2000" dirty="0"/>
              <a:t>al., VLDBJ’</a:t>
            </a:r>
            <a:r>
              <a:rPr kumimoji="1" lang="zh-CN" altLang="en-US" sz="2000" dirty="0"/>
              <a:t> </a:t>
            </a:r>
            <a:r>
              <a:rPr kumimoji="1" lang="en-US" altLang="zh-CN" sz="2000" dirty="0"/>
              <a:t>13,</a:t>
            </a:r>
            <a:r>
              <a:rPr kumimoji="1" lang="zh-CN" altLang="en-US" sz="2000" dirty="0"/>
              <a:t> </a:t>
            </a:r>
            <a:r>
              <a:rPr kumimoji="1" lang="en-US" altLang="zh-CN" sz="2000" dirty="0"/>
              <a:t>BIBM</a:t>
            </a:r>
            <a:r>
              <a:rPr kumimoji="1" lang="zh-CN" altLang="en-US" sz="2000" dirty="0"/>
              <a:t> </a:t>
            </a:r>
            <a:r>
              <a:rPr kumimoji="1" lang="en-US" altLang="zh-CN" sz="2000" dirty="0"/>
              <a:t>‘17</a:t>
            </a:r>
            <a:endParaRPr lang="zh-CN" altLang="en-US" sz="2000" dirty="0"/>
          </a:p>
        </p:txBody>
      </p:sp>
      <p:sp>
        <p:nvSpPr>
          <p:cNvPr id="3" name="矩形 2"/>
          <p:cNvSpPr/>
          <p:nvPr/>
        </p:nvSpPr>
        <p:spPr>
          <a:xfrm>
            <a:off x="187325" y="1651273"/>
            <a:ext cx="2203450" cy="409575"/>
          </a:xfrm>
          <a:prstGeom prst="rect">
            <a:avLst/>
          </a:prstGeom>
          <a:solidFill>
            <a:srgbClr val="00B0F0"/>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b="1" dirty="0">
                <a:solidFill>
                  <a:srgbClr val="FFFFFF"/>
                </a:solidFill>
                <a:latin typeface="Times New Roman" charset="0"/>
                <a:ea typeface="宋体" charset="0"/>
                <a:cs typeface="Times New Roman" charset="0"/>
              </a:rPr>
              <a:t>Topological </a:t>
            </a:r>
            <a:r>
              <a:rPr lang="en-US" altLang="zh-CN" b="1" dirty="0" err="1">
                <a:solidFill>
                  <a:srgbClr val="FFFFFF"/>
                </a:solidFill>
                <a:latin typeface="Times New Roman" charset="0"/>
                <a:ea typeface="宋体" charset="0"/>
                <a:cs typeface="Times New Roman" charset="0"/>
              </a:rPr>
              <a:t>analysys</a:t>
            </a:r>
            <a:endParaRPr lang="zh-CN" altLang="en-US" b="1" dirty="0">
              <a:solidFill>
                <a:srgbClr val="FFFFFF"/>
              </a:solidFill>
              <a:latin typeface="Times New Roman" charset="0"/>
              <a:ea typeface="宋体" charset="0"/>
              <a:cs typeface="Times New Roman" charset="0"/>
            </a:endParaRPr>
          </a:p>
        </p:txBody>
      </p:sp>
      <p:sp>
        <p:nvSpPr>
          <p:cNvPr id="4" name="矩形 3"/>
          <p:cNvSpPr/>
          <p:nvPr/>
        </p:nvSpPr>
        <p:spPr>
          <a:xfrm>
            <a:off x="187325" y="4313981"/>
            <a:ext cx="2203450" cy="411163"/>
          </a:xfrm>
          <a:prstGeom prst="rect">
            <a:avLst/>
          </a:prstGeom>
          <a:solidFill>
            <a:srgbClr val="00B0F0"/>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b="1">
                <a:solidFill>
                  <a:srgbClr val="FFFFFF"/>
                </a:solidFill>
                <a:latin typeface="Times New Roman" charset="0"/>
                <a:ea typeface="宋体" charset="0"/>
                <a:cs typeface="Times New Roman" charset="0"/>
              </a:rPr>
              <a:t>Biological analysys</a:t>
            </a:r>
            <a:endParaRPr lang="zh-CN" altLang="en-US" b="1">
              <a:solidFill>
                <a:srgbClr val="FFFFFF"/>
              </a:solidFill>
              <a:latin typeface="Times New Roman" charset="0"/>
              <a:ea typeface="宋体" charset="0"/>
              <a:cs typeface="Times New Roman" charset="0"/>
            </a:endParaRPr>
          </a:p>
        </p:txBody>
      </p:sp>
      <p:sp>
        <p:nvSpPr>
          <p:cNvPr id="5" name="矩形 4"/>
          <p:cNvSpPr/>
          <p:nvPr/>
        </p:nvSpPr>
        <p:spPr>
          <a:xfrm>
            <a:off x="187325" y="2204864"/>
            <a:ext cx="2440459" cy="399850"/>
          </a:xfrm>
          <a:prstGeom prst="rect">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b="1" dirty="0">
                <a:solidFill>
                  <a:schemeClr val="tx1"/>
                </a:solidFill>
                <a:latin typeface="Times New Roman" charset="0"/>
                <a:ea typeface="宋体" charset="0"/>
                <a:cs typeface="Times New Roman" charset="0"/>
              </a:rPr>
              <a:t>Edge </a:t>
            </a:r>
            <a:r>
              <a:rPr lang="en-US" altLang="zh-CN" b="1" dirty="0" smtClean="0">
                <a:solidFill>
                  <a:schemeClr val="tx1"/>
                </a:solidFill>
                <a:latin typeface="Times New Roman" charset="0"/>
                <a:ea typeface="宋体" charset="0"/>
                <a:cs typeface="Times New Roman" charset="0"/>
              </a:rPr>
              <a:t>Correctness</a:t>
            </a:r>
            <a:endParaRPr lang="zh-CN" altLang="en-US" b="1" dirty="0">
              <a:solidFill>
                <a:schemeClr val="tx1"/>
              </a:solidFill>
              <a:latin typeface="Times New Roman" charset="0"/>
              <a:ea typeface="宋体" charset="0"/>
              <a:cs typeface="Times New Roman" charset="0"/>
            </a:endParaRPr>
          </a:p>
        </p:txBody>
      </p:sp>
      <p:sp>
        <p:nvSpPr>
          <p:cNvPr id="6" name="矩形 5"/>
          <p:cNvSpPr/>
          <p:nvPr/>
        </p:nvSpPr>
        <p:spPr>
          <a:xfrm>
            <a:off x="187325" y="2780928"/>
            <a:ext cx="2440459" cy="595685"/>
          </a:xfrm>
          <a:prstGeom prst="rect">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b="1" dirty="0">
                <a:solidFill>
                  <a:schemeClr val="tx1"/>
                </a:solidFill>
                <a:latin typeface="Times New Roman" charset="0"/>
                <a:ea typeface="宋体" charset="0"/>
                <a:cs typeface="Times New Roman" charset="0"/>
              </a:rPr>
              <a:t>The largest common </a:t>
            </a:r>
            <a:r>
              <a:rPr lang="en-US" altLang="zh-CN" b="1" dirty="0" err="1" smtClean="0">
                <a:solidFill>
                  <a:schemeClr val="tx1"/>
                </a:solidFill>
                <a:latin typeface="Times New Roman" charset="0"/>
                <a:ea typeface="宋体" charset="0"/>
                <a:cs typeface="Times New Roman" charset="0"/>
              </a:rPr>
              <a:t>subgraph</a:t>
            </a:r>
            <a:endParaRPr lang="zh-CN" altLang="en-US" b="1" dirty="0">
              <a:solidFill>
                <a:schemeClr val="tx1"/>
              </a:solidFill>
              <a:latin typeface="Times New Roman" charset="0"/>
              <a:ea typeface="宋体" charset="0"/>
              <a:cs typeface="Times New Roman" charset="0"/>
            </a:endParaRPr>
          </a:p>
        </p:txBody>
      </p:sp>
      <p:sp>
        <p:nvSpPr>
          <p:cNvPr id="7" name="矩形 6"/>
          <p:cNvSpPr/>
          <p:nvPr/>
        </p:nvSpPr>
        <p:spPr>
          <a:xfrm>
            <a:off x="187325" y="3501008"/>
            <a:ext cx="2440459" cy="504056"/>
          </a:xfrm>
          <a:prstGeom prst="rect">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b="1" dirty="0" smtClean="0">
                <a:solidFill>
                  <a:schemeClr val="tx1"/>
                </a:solidFill>
                <a:latin typeface="Times New Roman" charset="0"/>
                <a:ea typeface="宋体" charset="0"/>
                <a:cs typeface="Times New Roman" charset="0"/>
              </a:rPr>
              <a:t>Symmetric</a:t>
            </a:r>
          </a:p>
          <a:p>
            <a:pPr algn="ctr" eaLnBrk="1" hangingPunct="1"/>
            <a:r>
              <a:rPr lang="en-US" altLang="zh-CN" b="1" dirty="0" smtClean="0">
                <a:solidFill>
                  <a:schemeClr val="tx1"/>
                </a:solidFill>
                <a:latin typeface="Times New Roman" charset="0"/>
                <a:ea typeface="宋体" charset="0"/>
                <a:cs typeface="Times New Roman" charset="0"/>
              </a:rPr>
              <a:t> </a:t>
            </a:r>
            <a:r>
              <a:rPr lang="en-US" altLang="zh-CN" b="1" dirty="0">
                <a:solidFill>
                  <a:schemeClr val="tx1"/>
                </a:solidFill>
                <a:latin typeface="Times New Roman" charset="0"/>
                <a:ea typeface="宋体" charset="0"/>
                <a:cs typeface="Times New Roman" charset="0"/>
              </a:rPr>
              <a:t>sub-</a:t>
            </a:r>
            <a:r>
              <a:rPr lang="en-US" altLang="zh-CN" b="1" dirty="0" smtClean="0">
                <a:solidFill>
                  <a:schemeClr val="tx1"/>
                </a:solidFill>
                <a:latin typeface="Times New Roman" charset="0"/>
                <a:ea typeface="宋体" charset="0"/>
                <a:cs typeface="Times New Roman" charset="0"/>
              </a:rPr>
              <a:t>structure</a:t>
            </a:r>
            <a:endParaRPr lang="zh-CN" altLang="en-US" b="1" dirty="0">
              <a:solidFill>
                <a:srgbClr val="A9D18E"/>
              </a:solidFill>
              <a:latin typeface="Times New Roman" charset="0"/>
              <a:ea typeface="宋体" charset="0"/>
              <a:cs typeface="Times New Roman" charset="0"/>
            </a:endParaRPr>
          </a:p>
        </p:txBody>
      </p:sp>
      <p:graphicFrame>
        <p:nvGraphicFramePr>
          <p:cNvPr id="9" name="对象 9"/>
          <p:cNvGraphicFramePr>
            <a:graphicFrameLocks noChangeAspect="1"/>
          </p:cNvGraphicFramePr>
          <p:nvPr>
            <p:extLst>
              <p:ext uri="{D42A27DB-BD31-4B8C-83A1-F6EECF244321}">
                <p14:modId xmlns:p14="http://schemas.microsoft.com/office/powerpoint/2010/main" val="1052688622"/>
              </p:ext>
            </p:extLst>
          </p:nvPr>
        </p:nvGraphicFramePr>
        <p:xfrm>
          <a:off x="2987824" y="2139578"/>
          <a:ext cx="1320800" cy="641350"/>
        </p:xfrm>
        <a:graphic>
          <a:graphicData uri="http://schemas.openxmlformats.org/presentationml/2006/ole">
            <mc:AlternateContent xmlns:mc="http://schemas.openxmlformats.org/markup-compatibility/2006">
              <mc:Choice xmlns:v="urn:schemas-microsoft-com:vml" Requires="v">
                <p:oleObj spid="_x0000_s52971" name="Equation" r:id="rId4" imgW="888614" imgH="431613" progId="Equation.DSMT4">
                  <p:embed/>
                </p:oleObj>
              </mc:Choice>
              <mc:Fallback>
                <p:oleObj name="Equation" r:id="rId4" imgW="888614" imgH="431613"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2139578"/>
                        <a:ext cx="132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对象 10"/>
          <p:cNvGraphicFramePr>
            <a:graphicFrameLocks noChangeAspect="1"/>
          </p:cNvGraphicFramePr>
          <p:nvPr>
            <p:extLst>
              <p:ext uri="{D42A27DB-BD31-4B8C-83A1-F6EECF244321}">
                <p14:modId xmlns:p14="http://schemas.microsoft.com/office/powerpoint/2010/main" val="759609167"/>
              </p:ext>
            </p:extLst>
          </p:nvPr>
        </p:nvGraphicFramePr>
        <p:xfrm>
          <a:off x="2915816" y="2792413"/>
          <a:ext cx="1208088" cy="658812"/>
        </p:xfrm>
        <a:graphic>
          <a:graphicData uri="http://schemas.openxmlformats.org/presentationml/2006/ole">
            <mc:AlternateContent xmlns:mc="http://schemas.openxmlformats.org/markup-compatibility/2006">
              <mc:Choice xmlns:v="urn:schemas-microsoft-com:vml" Requires="v">
                <p:oleObj spid="_x0000_s52972" name="Equation" r:id="rId6" imgW="787400" imgH="431800" progId="Equation.DSMT4">
                  <p:embed/>
                </p:oleObj>
              </mc:Choice>
              <mc:Fallback>
                <p:oleObj name="Equation" r:id="rId6" imgW="787400" imgH="4318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5816" y="2792413"/>
                        <a:ext cx="1208088"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对象 11"/>
          <p:cNvGraphicFramePr>
            <a:graphicFrameLocks noChangeAspect="1"/>
          </p:cNvGraphicFramePr>
          <p:nvPr>
            <p:extLst>
              <p:ext uri="{D42A27DB-BD31-4B8C-83A1-F6EECF244321}">
                <p14:modId xmlns:p14="http://schemas.microsoft.com/office/powerpoint/2010/main" val="1420587802"/>
              </p:ext>
            </p:extLst>
          </p:nvPr>
        </p:nvGraphicFramePr>
        <p:xfrm>
          <a:off x="4236616" y="2820988"/>
          <a:ext cx="1195388" cy="598487"/>
        </p:xfrm>
        <a:graphic>
          <a:graphicData uri="http://schemas.openxmlformats.org/presentationml/2006/ole">
            <mc:AlternateContent xmlns:mc="http://schemas.openxmlformats.org/markup-compatibility/2006">
              <mc:Choice xmlns:v="urn:schemas-microsoft-com:vml" Requires="v">
                <p:oleObj spid="_x0000_s52973" name="Equation" r:id="rId8" imgW="863225" imgH="431613" progId="Equation.DSMT4">
                  <p:embed/>
                </p:oleObj>
              </mc:Choice>
              <mc:Fallback>
                <p:oleObj name="Equation" r:id="rId8" imgW="863225" imgH="431613"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36616" y="2820988"/>
                        <a:ext cx="119538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对象 12"/>
          <p:cNvGraphicFramePr>
            <a:graphicFrameLocks noChangeAspect="1"/>
          </p:cNvGraphicFramePr>
          <p:nvPr>
            <p:extLst>
              <p:ext uri="{D42A27DB-BD31-4B8C-83A1-F6EECF244321}">
                <p14:modId xmlns:p14="http://schemas.microsoft.com/office/powerpoint/2010/main" val="367739241"/>
              </p:ext>
            </p:extLst>
          </p:nvPr>
        </p:nvGraphicFramePr>
        <p:xfrm>
          <a:off x="2987824" y="3429000"/>
          <a:ext cx="3609975" cy="677862"/>
        </p:xfrm>
        <a:graphic>
          <a:graphicData uri="http://schemas.openxmlformats.org/presentationml/2006/ole">
            <mc:AlternateContent xmlns:mc="http://schemas.openxmlformats.org/markup-compatibility/2006">
              <mc:Choice xmlns:v="urn:schemas-microsoft-com:vml" Requires="v">
                <p:oleObj spid="_x0000_s52974" name="Equation" r:id="rId10" imgW="2298700" imgH="431800" progId="Equation.DSMT4">
                  <p:embed/>
                </p:oleObj>
              </mc:Choice>
              <mc:Fallback>
                <p:oleObj name="Equation" r:id="rId10" imgW="2298700" imgH="4318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87824" y="3429000"/>
                        <a:ext cx="360997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矩形 12"/>
          <p:cNvSpPr/>
          <p:nvPr/>
        </p:nvSpPr>
        <p:spPr>
          <a:xfrm>
            <a:off x="187325" y="4962054"/>
            <a:ext cx="2936875" cy="411162"/>
          </a:xfrm>
          <a:prstGeom prst="rect">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b="1">
                <a:solidFill>
                  <a:schemeClr val="tx1"/>
                </a:solidFill>
                <a:latin typeface="Times New Roman" charset="0"/>
                <a:ea typeface="宋体" charset="0"/>
                <a:cs typeface="Times New Roman" charset="0"/>
              </a:rPr>
              <a:t>Functional consistency:FC</a:t>
            </a:r>
            <a:endParaRPr lang="zh-CN" altLang="en-US" b="1">
              <a:solidFill>
                <a:schemeClr val="tx1"/>
              </a:solidFill>
              <a:latin typeface="Times New Roman" charset="0"/>
              <a:ea typeface="宋体" charset="0"/>
              <a:cs typeface="Times New Roman" charset="0"/>
            </a:endParaRPr>
          </a:p>
        </p:txBody>
      </p:sp>
      <p:sp>
        <p:nvSpPr>
          <p:cNvPr id="14" name="矩形 13"/>
          <p:cNvSpPr/>
          <p:nvPr/>
        </p:nvSpPr>
        <p:spPr>
          <a:xfrm>
            <a:off x="187325" y="5507410"/>
            <a:ext cx="2936875" cy="531812"/>
          </a:xfrm>
          <a:prstGeom prst="rect">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b="1">
                <a:solidFill>
                  <a:schemeClr val="tx1"/>
                </a:solidFill>
                <a:latin typeface="Times New Roman" charset="0"/>
                <a:ea typeface="宋体" charset="0"/>
                <a:cs typeface="Times New Roman" charset="0"/>
              </a:rPr>
              <a:t>Average of functional similarity:AFS</a:t>
            </a:r>
            <a:endParaRPr lang="zh-CN" altLang="en-US" b="1">
              <a:solidFill>
                <a:schemeClr val="tx1"/>
              </a:solidFill>
              <a:latin typeface="Times New Roman" charset="0"/>
              <a:ea typeface="宋体" charset="0"/>
              <a:cs typeface="Times New Roman" charset="0"/>
            </a:endParaRPr>
          </a:p>
        </p:txBody>
      </p:sp>
      <p:graphicFrame>
        <p:nvGraphicFramePr>
          <p:cNvPr id="15" name="对象 13"/>
          <p:cNvGraphicFramePr>
            <a:graphicFrameLocks noChangeAspect="1"/>
          </p:cNvGraphicFramePr>
          <p:nvPr>
            <p:extLst>
              <p:ext uri="{D42A27DB-BD31-4B8C-83A1-F6EECF244321}">
                <p14:modId xmlns:p14="http://schemas.microsoft.com/office/powerpoint/2010/main" val="3389235229"/>
              </p:ext>
            </p:extLst>
          </p:nvPr>
        </p:nvGraphicFramePr>
        <p:xfrm>
          <a:off x="3260725" y="4778747"/>
          <a:ext cx="1062038" cy="601663"/>
        </p:xfrm>
        <a:graphic>
          <a:graphicData uri="http://schemas.openxmlformats.org/presentationml/2006/ole">
            <mc:AlternateContent xmlns:mc="http://schemas.openxmlformats.org/markup-compatibility/2006">
              <mc:Choice xmlns:v="urn:schemas-microsoft-com:vml" Requires="v">
                <p:oleObj spid="_x0000_s52975" name="Equation" r:id="rId12" imgW="761669" imgH="431613" progId="Equation.DSMT4">
                  <p:embed/>
                </p:oleObj>
              </mc:Choice>
              <mc:Fallback>
                <p:oleObj name="Equation" r:id="rId12" imgW="761669" imgH="431613"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60725" y="4778747"/>
                        <a:ext cx="1062038"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对象 16"/>
          <p:cNvGraphicFramePr>
            <a:graphicFrameLocks noChangeAspect="1"/>
          </p:cNvGraphicFramePr>
          <p:nvPr>
            <p:extLst>
              <p:ext uri="{D42A27DB-BD31-4B8C-83A1-F6EECF244321}">
                <p14:modId xmlns:p14="http://schemas.microsoft.com/office/powerpoint/2010/main" val="2400687030"/>
              </p:ext>
            </p:extLst>
          </p:nvPr>
        </p:nvGraphicFramePr>
        <p:xfrm>
          <a:off x="3260725" y="5412160"/>
          <a:ext cx="2030413" cy="627062"/>
        </p:xfrm>
        <a:graphic>
          <a:graphicData uri="http://schemas.openxmlformats.org/presentationml/2006/ole">
            <mc:AlternateContent xmlns:mc="http://schemas.openxmlformats.org/markup-compatibility/2006">
              <mc:Choice xmlns:v="urn:schemas-microsoft-com:vml" Requires="v">
                <p:oleObj spid="_x0000_s52976" name="Equation" r:id="rId14" imgW="1600200" imgH="495300" progId="Equation.DSMT4">
                  <p:embed/>
                </p:oleObj>
              </mc:Choice>
              <mc:Fallback>
                <p:oleObj name="Equation" r:id="rId14" imgW="1600200" imgH="4953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60725" y="5412160"/>
                        <a:ext cx="2030413"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对象 17"/>
          <p:cNvGraphicFramePr>
            <a:graphicFrameLocks noChangeAspect="1"/>
          </p:cNvGraphicFramePr>
          <p:nvPr>
            <p:extLst>
              <p:ext uri="{D42A27DB-BD31-4B8C-83A1-F6EECF244321}">
                <p14:modId xmlns:p14="http://schemas.microsoft.com/office/powerpoint/2010/main" val="1572626645"/>
              </p:ext>
            </p:extLst>
          </p:nvPr>
        </p:nvGraphicFramePr>
        <p:xfrm>
          <a:off x="5422900" y="5545510"/>
          <a:ext cx="2105025" cy="382587"/>
        </p:xfrm>
        <a:graphic>
          <a:graphicData uri="http://schemas.openxmlformats.org/presentationml/2006/ole">
            <mc:AlternateContent xmlns:mc="http://schemas.openxmlformats.org/markup-compatibility/2006">
              <mc:Choice xmlns:v="urn:schemas-microsoft-com:vml" Requires="v">
                <p:oleObj spid="_x0000_s52977" name="公式" r:id="rId16" imgW="1117115" imgH="203112" progId="Equation.3">
                  <p:embed/>
                </p:oleObj>
              </mc:Choice>
              <mc:Fallback>
                <p:oleObj name="公式" r:id="rId16" imgW="1117115" imgH="203112"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22900" y="5545510"/>
                        <a:ext cx="210502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矩形 17"/>
          <p:cNvSpPr/>
          <p:nvPr/>
        </p:nvSpPr>
        <p:spPr>
          <a:xfrm>
            <a:off x="6173216" y="2033215"/>
            <a:ext cx="2935288" cy="588963"/>
          </a:xfrm>
          <a:prstGeom prst="rect">
            <a:avLst/>
          </a:prstGeom>
          <a:solidFill>
            <a:srgbClr val="92D050"/>
          </a:solid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sz="2000" dirty="0">
                <a:solidFill>
                  <a:schemeClr val="tx1"/>
                </a:solidFill>
                <a:latin typeface="Times New Roman" charset="0"/>
                <a:ea typeface="微软雅黑" charset="0"/>
                <a:cs typeface="Times New Roman" charset="0"/>
              </a:rPr>
              <a:t>The fraction of edges matched correctly</a:t>
            </a:r>
            <a:endParaRPr lang="zh-CN" altLang="en-US" sz="2000" dirty="0">
              <a:solidFill>
                <a:schemeClr val="tx1"/>
              </a:solidFill>
              <a:latin typeface="Times New Roman" charset="0"/>
              <a:ea typeface="微软雅黑" charset="0"/>
              <a:cs typeface="Times New Roman" charset="0"/>
            </a:endParaRPr>
          </a:p>
        </p:txBody>
      </p:sp>
      <p:sp>
        <p:nvSpPr>
          <p:cNvPr id="19" name="矩形 18"/>
          <p:cNvSpPr/>
          <p:nvPr/>
        </p:nvSpPr>
        <p:spPr>
          <a:xfrm>
            <a:off x="6156176" y="2811463"/>
            <a:ext cx="2935288" cy="608012"/>
          </a:xfrm>
          <a:prstGeom prst="rect">
            <a:avLst/>
          </a:prstGeom>
          <a:solidFill>
            <a:srgbClr val="92D050"/>
          </a:solid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sz="2000" dirty="0">
                <a:solidFill>
                  <a:schemeClr val="tx1"/>
                </a:solidFill>
                <a:latin typeface="Times New Roman" charset="0"/>
                <a:ea typeface="微软雅黑" charset="0"/>
                <a:cs typeface="Times New Roman" charset="0"/>
              </a:rPr>
              <a:t>The size and </a:t>
            </a:r>
            <a:r>
              <a:rPr lang="en-US" altLang="zh-CN" sz="2000" dirty="0" smtClean="0">
                <a:solidFill>
                  <a:schemeClr val="tx1"/>
                </a:solidFill>
                <a:latin typeface="Times New Roman" charset="0"/>
                <a:ea typeface="微软雅黑" charset="0"/>
                <a:cs typeface="Times New Roman" charset="0"/>
              </a:rPr>
              <a:t>density </a:t>
            </a:r>
            <a:r>
              <a:rPr lang="en-US" altLang="zh-CN" sz="2000" dirty="0">
                <a:solidFill>
                  <a:schemeClr val="tx1"/>
                </a:solidFill>
                <a:latin typeface="Times New Roman" charset="0"/>
                <a:ea typeface="微软雅黑" charset="0"/>
                <a:cs typeface="Times New Roman" charset="0"/>
              </a:rPr>
              <a:t>of the largest common subgraph</a:t>
            </a:r>
            <a:endParaRPr lang="zh-CN" altLang="en-US" sz="2000" dirty="0">
              <a:solidFill>
                <a:schemeClr val="tx1"/>
              </a:solidFill>
              <a:latin typeface="Times New Roman" charset="0"/>
              <a:ea typeface="微软雅黑" charset="0"/>
              <a:cs typeface="Times New Roman" charset="0"/>
            </a:endParaRPr>
          </a:p>
        </p:txBody>
      </p:sp>
      <p:sp>
        <p:nvSpPr>
          <p:cNvPr id="20" name="矩形 19"/>
          <p:cNvSpPr/>
          <p:nvPr/>
        </p:nvSpPr>
        <p:spPr>
          <a:xfrm>
            <a:off x="6660232" y="3573016"/>
            <a:ext cx="2448272" cy="595958"/>
          </a:xfrm>
          <a:prstGeom prst="rect">
            <a:avLst/>
          </a:prstGeom>
          <a:solidFill>
            <a:srgbClr val="92D050"/>
          </a:solid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sz="2000" dirty="0" smtClean="0">
                <a:solidFill>
                  <a:schemeClr val="tx1"/>
                </a:solidFill>
                <a:latin typeface="Times New Roman" charset="0"/>
                <a:ea typeface="微软雅黑" charset="0"/>
                <a:cs typeface="Times New Roman" charset="0"/>
              </a:rPr>
              <a:t>Penalize sparse </a:t>
            </a:r>
            <a:r>
              <a:rPr lang="en-US" altLang="zh-CN" sz="2000" dirty="0">
                <a:solidFill>
                  <a:schemeClr val="tx1"/>
                </a:solidFill>
                <a:latin typeface="Times New Roman" charset="0"/>
                <a:ea typeface="微软雅黑" charset="0"/>
                <a:cs typeface="Times New Roman" charset="0"/>
              </a:rPr>
              <a:t>and dense networks</a:t>
            </a:r>
            <a:endParaRPr lang="zh-CN" altLang="en-US" sz="2000" dirty="0">
              <a:solidFill>
                <a:schemeClr val="tx1"/>
              </a:solidFill>
              <a:latin typeface="Times New Roman" charset="0"/>
              <a:ea typeface="微软雅黑" charset="0"/>
              <a:cs typeface="Times New Roman" charset="0"/>
            </a:endParaRPr>
          </a:p>
        </p:txBody>
      </p:sp>
      <p:sp>
        <p:nvSpPr>
          <p:cNvPr id="21" name="矩形 20"/>
          <p:cNvSpPr/>
          <p:nvPr/>
        </p:nvSpPr>
        <p:spPr>
          <a:xfrm>
            <a:off x="5365750" y="4873997"/>
            <a:ext cx="3608388" cy="411163"/>
          </a:xfrm>
          <a:prstGeom prst="rect">
            <a:avLst/>
          </a:prstGeom>
          <a:solidFill>
            <a:srgbClr val="92D050"/>
          </a:solid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sz="2000">
                <a:solidFill>
                  <a:schemeClr val="tx1"/>
                </a:solidFill>
                <a:latin typeface="Times New Roman" charset="0"/>
                <a:ea typeface="微软雅黑" charset="0"/>
                <a:cs typeface="Times New Roman" charset="0"/>
              </a:rPr>
              <a:t>The fraction of shared GOterms</a:t>
            </a:r>
            <a:endParaRPr lang="zh-CN" altLang="en-US" sz="2000">
              <a:solidFill>
                <a:schemeClr val="tx1"/>
              </a:solidFill>
              <a:latin typeface="Times New Roman" charset="0"/>
              <a:ea typeface="微软雅黑" charset="0"/>
              <a:cs typeface="Times New Roman" charset="0"/>
            </a:endParaRPr>
          </a:p>
        </p:txBody>
      </p:sp>
      <p:sp>
        <p:nvSpPr>
          <p:cNvPr id="22" name="矩形 21"/>
          <p:cNvSpPr/>
          <p:nvPr/>
        </p:nvSpPr>
        <p:spPr>
          <a:xfrm>
            <a:off x="4860032" y="5917009"/>
            <a:ext cx="4248472" cy="493688"/>
          </a:xfrm>
          <a:prstGeom prst="rect">
            <a:avLst/>
          </a:prstGeom>
          <a:solidFill>
            <a:srgbClr val="92D050"/>
          </a:solid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sz="2000" dirty="0">
                <a:solidFill>
                  <a:schemeClr val="tx1"/>
                </a:solidFill>
                <a:latin typeface="Times New Roman" charset="0"/>
                <a:ea typeface="微软雅黑" charset="0"/>
                <a:cs typeface="Times New Roman" charset="0"/>
              </a:rPr>
              <a:t>The semantic similarity of the mapping</a:t>
            </a:r>
            <a:endParaRPr lang="zh-CN" altLang="en-US" sz="2000" dirty="0">
              <a:solidFill>
                <a:schemeClr val="tx1"/>
              </a:solidFill>
              <a:latin typeface="Times New Roman" charset="0"/>
              <a:ea typeface="微软雅黑" charset="0"/>
              <a:cs typeface="Times New Roman" charset="0"/>
            </a:endParaRPr>
          </a:p>
        </p:txBody>
      </p:sp>
    </p:spTree>
    <p:extLst>
      <p:ext uri="{BB962C8B-B14F-4D97-AF65-F5344CB8AC3E}">
        <p14:creationId xmlns:p14="http://schemas.microsoft.com/office/powerpoint/2010/main" val="2979771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anim calcmode="lin" valueType="num">
                                      <p:cBhvr>
                                        <p:cTn id="29" dur="500" fill="hold"/>
                                        <p:tgtEl>
                                          <p:spTgt spid="21"/>
                                        </p:tgtEl>
                                        <p:attrNameLst>
                                          <p:attrName>ppt_x</p:attrName>
                                        </p:attrNameLst>
                                      </p:cBhvr>
                                      <p:tavLst>
                                        <p:tav tm="0">
                                          <p:val>
                                            <p:strVal val="#ppt_x"/>
                                          </p:val>
                                        </p:tav>
                                        <p:tav tm="100000">
                                          <p:val>
                                            <p:strVal val="#ppt_x"/>
                                          </p:val>
                                        </p:tav>
                                      </p:tavLst>
                                    </p:anim>
                                    <p:anim calcmode="lin" valueType="num">
                                      <p:cBhvr>
                                        <p:cTn id="3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anim calcmode="lin" valueType="num">
                                      <p:cBhvr>
                                        <p:cTn id="36" dur="500" fill="hold"/>
                                        <p:tgtEl>
                                          <p:spTgt spid="22"/>
                                        </p:tgtEl>
                                        <p:attrNameLst>
                                          <p:attrName>ppt_x</p:attrName>
                                        </p:attrNameLst>
                                      </p:cBhvr>
                                      <p:tavLst>
                                        <p:tav tm="0">
                                          <p:val>
                                            <p:strVal val="#ppt_x"/>
                                          </p:val>
                                        </p:tav>
                                        <p:tav tm="100000">
                                          <p:val>
                                            <p:strVal val="#ppt_x"/>
                                          </p:val>
                                        </p:tav>
                                      </p:tavLst>
                                    </p:anim>
                                    <p:anim calcmode="lin" valueType="num">
                                      <p:cBhvr>
                                        <p:cTn id="3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r>
              <a:rPr lang="en-US" altLang="zh-CN" dirty="0" smtClean="0"/>
              <a:t>How to deal with the graph data?</a:t>
            </a:r>
            <a:endParaRPr lang="zh-CN" altLang="en-US" dirty="0"/>
          </a:p>
        </p:txBody>
      </p:sp>
      <p:pic>
        <p:nvPicPr>
          <p:cNvPr id="3074" name="Picture 2"/>
          <p:cNvPicPr>
            <a:picLocks noChangeAspect="1" noChangeArrowheads="1"/>
          </p:cNvPicPr>
          <p:nvPr/>
        </p:nvPicPr>
        <p:blipFill>
          <a:blip r:embed="rId3" cstate="print"/>
          <a:srcRect/>
          <a:stretch>
            <a:fillRect/>
          </a:stretch>
        </p:blipFill>
        <p:spPr bwMode="auto">
          <a:xfrm>
            <a:off x="1928794" y="1643050"/>
            <a:ext cx="5357850" cy="4504862"/>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kumimoji="1" lang="en-US" altLang="zh-CN" dirty="0"/>
              <a:t>Extension: </a:t>
            </a:r>
            <a:r>
              <a:rPr kumimoji="1" lang="en-US" altLang="zh-CN" dirty="0" smtClean="0"/>
              <a:t>Approximate MCS</a:t>
            </a:r>
            <a:br>
              <a:rPr kumimoji="1" lang="en-US" altLang="zh-CN" dirty="0" smtClean="0"/>
            </a:br>
            <a:r>
              <a:rPr kumimoji="1" lang="en-US" altLang="zh-CN" sz="2000" dirty="0"/>
              <a:t>Zhu</a:t>
            </a:r>
            <a:r>
              <a:rPr kumimoji="1" lang="zh-CN" altLang="en-US" sz="2000" dirty="0"/>
              <a:t> </a:t>
            </a:r>
            <a:r>
              <a:rPr kumimoji="1" lang="en-US" altLang="zh-CN" sz="2000" dirty="0"/>
              <a:t>et</a:t>
            </a:r>
            <a:r>
              <a:rPr kumimoji="1" lang="zh-CN" altLang="en-US" sz="2000" dirty="0"/>
              <a:t> </a:t>
            </a:r>
            <a:r>
              <a:rPr kumimoji="1" lang="en-US" altLang="zh-CN" sz="2000" dirty="0"/>
              <a:t>al., VLDBJ’</a:t>
            </a:r>
            <a:r>
              <a:rPr kumimoji="1" lang="zh-CN" altLang="en-US" sz="2000" dirty="0"/>
              <a:t> </a:t>
            </a:r>
            <a:r>
              <a:rPr kumimoji="1" lang="en-US" altLang="zh-CN" sz="2000" dirty="0"/>
              <a:t>13,</a:t>
            </a:r>
            <a:r>
              <a:rPr kumimoji="1" lang="zh-CN" altLang="en-US" sz="2000" dirty="0"/>
              <a:t> </a:t>
            </a:r>
            <a:r>
              <a:rPr kumimoji="1" lang="en-US" altLang="zh-CN" sz="2000" dirty="0"/>
              <a:t>BIBM</a:t>
            </a:r>
            <a:r>
              <a:rPr kumimoji="1" lang="zh-CN" altLang="en-US" sz="2000" dirty="0"/>
              <a:t> </a:t>
            </a:r>
            <a:r>
              <a:rPr kumimoji="1" lang="en-US" altLang="zh-CN" sz="2000" dirty="0"/>
              <a:t>‘17</a:t>
            </a:r>
            <a:endParaRPr lang="zh-CN" altLang="en-US" sz="2000" dirty="0"/>
          </a:p>
        </p:txBody>
      </p:sp>
      <p:graphicFrame>
        <p:nvGraphicFramePr>
          <p:cNvPr id="3" name="表格 2"/>
          <p:cNvGraphicFramePr>
            <a:graphicFrameLocks noGrp="1"/>
          </p:cNvGraphicFramePr>
          <p:nvPr>
            <p:extLst>
              <p:ext uri="{D42A27DB-BD31-4B8C-83A1-F6EECF244321}">
                <p14:modId xmlns:p14="http://schemas.microsoft.com/office/powerpoint/2010/main" val="851137267"/>
              </p:ext>
            </p:extLst>
          </p:nvPr>
        </p:nvGraphicFramePr>
        <p:xfrm>
          <a:off x="637108" y="1844824"/>
          <a:ext cx="7607300" cy="4814892"/>
        </p:xfrm>
        <a:graphic>
          <a:graphicData uri="http://schemas.openxmlformats.org/drawingml/2006/table">
            <a:tbl>
              <a:tblPr/>
              <a:tblGrid>
                <a:gridCol w="1900237"/>
                <a:gridCol w="2019300"/>
                <a:gridCol w="1844675"/>
                <a:gridCol w="1843088"/>
              </a:tblGrid>
              <a:tr h="534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FFFFFF"/>
                          </a:solidFill>
                          <a:effectLst/>
                          <a:latin typeface="Times New Roman" charset="0"/>
                          <a:ea typeface="微软雅黑" charset="0"/>
                          <a:cs typeface="Times New Roman" charset="0"/>
                        </a:rPr>
                        <a:t>PPI</a:t>
                      </a:r>
                      <a:r>
                        <a:rPr kumimoji="0" lang="zh-CN" altLang="en-US" sz="2000" b="0" i="0" u="none" strike="noStrike" cap="none" normalizeH="0" baseline="0">
                          <a:ln>
                            <a:noFill/>
                          </a:ln>
                          <a:solidFill>
                            <a:srgbClr val="FFFFFF"/>
                          </a:solidFill>
                          <a:effectLst/>
                          <a:latin typeface="Times New Roman" charset="0"/>
                          <a:ea typeface="微软雅黑" charset="0"/>
                          <a:cs typeface="Times New Roman" charset="0"/>
                        </a:rPr>
                        <a:t> </a:t>
                      </a:r>
                      <a:r>
                        <a:rPr kumimoji="0" lang="en-US" altLang="zh-CN" sz="2000" b="0" i="0" u="none" strike="noStrike" cap="none" normalizeH="0" baseline="0">
                          <a:ln>
                            <a:noFill/>
                          </a:ln>
                          <a:solidFill>
                            <a:srgbClr val="FFFFFF"/>
                          </a:solidFill>
                          <a:effectLst/>
                          <a:latin typeface="Times New Roman" charset="0"/>
                          <a:ea typeface="微软雅黑" charset="0"/>
                          <a:cs typeface="Times New Roman" charset="0"/>
                        </a:rPr>
                        <a:t>network</a:t>
                      </a:r>
                      <a:endParaRPr kumimoji="0" lang="zh-CN" altLang="en-US" sz="2000" b="0" i="0" u="none" strike="noStrike" cap="none" normalizeH="0" baseline="0">
                        <a:ln>
                          <a:noFill/>
                        </a:ln>
                        <a:solidFill>
                          <a:srgbClr val="FFFFFF"/>
                        </a:solidFill>
                        <a:effectLst/>
                        <a:latin typeface="Times New Roman" charset="0"/>
                        <a:ea typeface="微软雅黑"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FFFFFF"/>
                          </a:solidFill>
                          <a:effectLst/>
                          <a:latin typeface="Times New Roman" charset="0"/>
                          <a:ea typeface="微软雅黑" charset="0"/>
                          <a:cs typeface="Times New Roman" charset="0"/>
                        </a:rPr>
                        <a:t>Nodes</a:t>
                      </a:r>
                      <a:endParaRPr kumimoji="0" lang="zh-CN" altLang="en-US" sz="2000" b="0" i="0" u="none" strike="noStrike" cap="none" normalizeH="0" baseline="0">
                        <a:ln>
                          <a:noFill/>
                        </a:ln>
                        <a:solidFill>
                          <a:srgbClr val="FFFFFF"/>
                        </a:solidFill>
                        <a:effectLst/>
                        <a:latin typeface="Times New Roman" charset="0"/>
                        <a:ea typeface="微软雅黑"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FFFFFF"/>
                          </a:solidFill>
                          <a:effectLst/>
                          <a:latin typeface="Times New Roman" charset="0"/>
                          <a:ea typeface="微软雅黑" charset="0"/>
                          <a:cs typeface="Times New Roman" charset="0"/>
                        </a:rPr>
                        <a:t>Edges</a:t>
                      </a:r>
                      <a:endParaRPr kumimoji="0" lang="zh-CN" altLang="en-US" sz="2000" b="0" i="0" u="none" strike="noStrike" cap="none" normalizeH="0" baseline="0">
                        <a:ln>
                          <a:noFill/>
                        </a:ln>
                        <a:solidFill>
                          <a:srgbClr val="FFFFFF"/>
                        </a:solidFill>
                        <a:effectLst/>
                        <a:latin typeface="Times New Roman" charset="0"/>
                        <a:ea typeface="微软雅黑"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FFFFFF"/>
                          </a:solidFill>
                          <a:effectLst/>
                          <a:latin typeface="Times New Roman" charset="0"/>
                          <a:ea typeface="微软雅黑" charset="0"/>
                          <a:cs typeface="Times New Roman" charset="0"/>
                        </a:rPr>
                        <a:t>Average degree</a:t>
                      </a:r>
                      <a:endParaRPr kumimoji="0" lang="zh-CN" altLang="en-US" sz="2000" b="0" i="0" u="none" strike="noStrike" cap="none" normalizeH="0" baseline="0">
                        <a:ln>
                          <a:noFill/>
                        </a:ln>
                        <a:solidFill>
                          <a:srgbClr val="FFFFFF"/>
                        </a:solidFill>
                        <a:effectLst/>
                        <a:latin typeface="Times New Roman" charset="0"/>
                        <a:ea typeface="微软雅黑"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34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微软雅黑" charset="0"/>
                          <a:cs typeface="Times New Roman" charset="0"/>
                        </a:rPr>
                        <a:t>RN</a:t>
                      </a:r>
                      <a:endParaRPr kumimoji="0" lang="zh-CN" altLang="en-US" sz="2000" b="0" i="0" u="none" strike="noStrike" cap="none" normalizeH="0" baseline="0">
                        <a:ln>
                          <a:noFill/>
                        </a:ln>
                        <a:solidFill>
                          <a:schemeClr val="tx2"/>
                        </a:solidFill>
                        <a:effectLst/>
                        <a:latin typeface="Times New Roman" charset="0"/>
                        <a:ea typeface="微软雅黑"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宋体" charset="0"/>
                          <a:cs typeface="Times New Roman" charset="0"/>
                        </a:rPr>
                        <a:t>1657</a:t>
                      </a:r>
                      <a:endParaRPr kumimoji="0" lang="zh-CN" altLang="en-US" sz="2000" b="0" i="0" u="none" strike="noStrike" cap="none" normalizeH="0" baseline="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宋体" charset="0"/>
                          <a:cs typeface="Times New Roman" charset="0"/>
                        </a:rPr>
                        <a:t>2330</a:t>
                      </a:r>
                      <a:endParaRPr kumimoji="0" lang="zh-CN" altLang="en-US" sz="2000" b="0" i="0" u="none" strike="noStrike" cap="none" normalizeH="0" baseline="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宋体" charset="0"/>
                          <a:cs typeface="Times New Roman" charset="0"/>
                        </a:rPr>
                        <a:t>2.812</a:t>
                      </a:r>
                      <a:endParaRPr kumimoji="0" lang="zh-CN" altLang="en-US" sz="2000" b="0" i="0" u="none" strike="noStrike" cap="none" normalizeH="0" baseline="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534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微软雅黑" charset="0"/>
                          <a:cs typeface="Times New Roman" charset="0"/>
                        </a:rPr>
                        <a:t>CE</a:t>
                      </a:r>
                      <a:endParaRPr kumimoji="0" lang="zh-CN" altLang="en-US" sz="2000" b="0" i="0" u="none" strike="noStrike" cap="none" normalizeH="0" baseline="0">
                        <a:ln>
                          <a:noFill/>
                        </a:ln>
                        <a:solidFill>
                          <a:schemeClr val="tx2"/>
                        </a:solidFill>
                        <a:effectLst/>
                        <a:latin typeface="Times New Roman" charset="0"/>
                        <a:ea typeface="微软雅黑"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宋体" charset="0"/>
                          <a:cs typeface="Times New Roman" charset="0"/>
                        </a:rPr>
                        <a:t>3134</a:t>
                      </a:r>
                      <a:endParaRPr kumimoji="0" lang="zh-CN" altLang="en-US" sz="2000" b="0" i="0" u="none" strike="noStrike" cap="none" normalizeH="0" baseline="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宋体" charset="0"/>
                          <a:cs typeface="Times New Roman" charset="0"/>
                        </a:rPr>
                        <a:t>5428</a:t>
                      </a:r>
                      <a:endParaRPr kumimoji="0" lang="zh-CN" altLang="en-US" sz="2000" b="0" i="0" u="none" strike="noStrike" cap="none" normalizeH="0" baseline="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宋体" charset="0"/>
                          <a:cs typeface="Times New Roman" charset="0"/>
                        </a:rPr>
                        <a:t>3.464</a:t>
                      </a:r>
                      <a:endParaRPr kumimoji="0" lang="zh-CN" altLang="en-US" sz="2000" b="0" i="0" u="none" strike="noStrike" cap="none" normalizeH="0" baseline="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534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2"/>
                          </a:solidFill>
                          <a:effectLst/>
                          <a:latin typeface="Times New Roman" charset="0"/>
                          <a:ea typeface="微软雅黑" charset="0"/>
                          <a:cs typeface="Times New Roman" charset="0"/>
                        </a:rPr>
                        <a:t>MM</a:t>
                      </a:r>
                      <a:endParaRPr kumimoji="0" lang="zh-CN" altLang="en-US" sz="2000" b="0" i="0" u="none" strike="noStrike" cap="none" normalizeH="0" baseline="0" dirty="0">
                        <a:ln>
                          <a:noFill/>
                        </a:ln>
                        <a:solidFill>
                          <a:schemeClr val="tx2"/>
                        </a:solidFill>
                        <a:effectLst/>
                        <a:latin typeface="Times New Roman" charset="0"/>
                        <a:ea typeface="微软雅黑"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宋体" charset="0"/>
                          <a:cs typeface="Times New Roman" charset="0"/>
                        </a:rPr>
                        <a:t>4370</a:t>
                      </a:r>
                      <a:endParaRPr kumimoji="0" lang="zh-CN" altLang="en-US" sz="2000" b="0" i="0" u="none" strike="noStrike" cap="none" normalizeH="0" baseline="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宋体" charset="0"/>
                          <a:cs typeface="Times New Roman" charset="0"/>
                        </a:rPr>
                        <a:t>9116</a:t>
                      </a:r>
                      <a:endParaRPr kumimoji="0" lang="zh-CN" altLang="en-US" sz="2000" b="0" i="0" u="none" strike="noStrike" cap="none" normalizeH="0" baseline="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宋体" charset="0"/>
                          <a:cs typeface="Times New Roman" charset="0"/>
                        </a:rPr>
                        <a:t>4.172</a:t>
                      </a:r>
                      <a:endParaRPr kumimoji="0" lang="zh-CN" altLang="en-US" sz="2000" b="0" i="0" u="none" strike="noStrike" cap="none" normalizeH="0" baseline="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534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微软雅黑" charset="0"/>
                          <a:cs typeface="Times New Roman" charset="0"/>
                        </a:rPr>
                        <a:t>AT</a:t>
                      </a:r>
                      <a:endParaRPr kumimoji="0" lang="zh-CN" altLang="en-US" sz="2000" b="0" i="0" u="none" strike="noStrike" cap="none" normalizeH="0" baseline="0">
                        <a:ln>
                          <a:noFill/>
                        </a:ln>
                        <a:solidFill>
                          <a:schemeClr val="tx2"/>
                        </a:solidFill>
                        <a:effectLst/>
                        <a:latin typeface="Times New Roman" charset="0"/>
                        <a:ea typeface="微软雅黑"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宋体" charset="0"/>
                          <a:cs typeface="Times New Roman" charset="0"/>
                        </a:rPr>
                        <a:t>5897</a:t>
                      </a:r>
                      <a:endParaRPr kumimoji="0" lang="zh-CN" altLang="en-US" sz="2000" b="0" i="0" u="none" strike="noStrike" cap="none" normalizeH="0" baseline="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宋体" charset="0"/>
                          <a:cs typeface="Times New Roman" charset="0"/>
                        </a:rPr>
                        <a:t>13381</a:t>
                      </a:r>
                      <a:endParaRPr kumimoji="0" lang="zh-CN" altLang="en-US" sz="2000" b="0" i="0" u="none" strike="noStrike" cap="none" normalizeH="0" baseline="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宋体" charset="0"/>
                          <a:cs typeface="Times New Roman" charset="0"/>
                        </a:rPr>
                        <a:t>4.538</a:t>
                      </a:r>
                      <a:endParaRPr kumimoji="0" lang="zh-CN" altLang="en-US" sz="2000" b="0" i="0" u="none" strike="noStrike" cap="none" normalizeH="0" baseline="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534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2"/>
                          </a:solidFill>
                          <a:effectLst/>
                          <a:latin typeface="Times New Roman" charset="0"/>
                          <a:ea typeface="微软雅黑" charset="0"/>
                          <a:cs typeface="Times New Roman" charset="0"/>
                        </a:rPr>
                        <a:t>SP</a:t>
                      </a:r>
                      <a:endParaRPr kumimoji="0" lang="zh-CN" altLang="en-US" sz="2000" b="0" i="0" u="none" strike="noStrike" cap="none" normalizeH="0" baseline="0" dirty="0">
                        <a:ln>
                          <a:noFill/>
                        </a:ln>
                        <a:solidFill>
                          <a:schemeClr val="tx2"/>
                        </a:solidFill>
                        <a:effectLst/>
                        <a:latin typeface="Times New Roman" charset="0"/>
                        <a:ea typeface="微软雅黑"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宋体" charset="0"/>
                          <a:cs typeface="Times New Roman" charset="0"/>
                        </a:rPr>
                        <a:t>1911</a:t>
                      </a:r>
                      <a:endParaRPr kumimoji="0" lang="zh-CN" altLang="en-US" sz="2000" b="0" i="0" u="none" strike="noStrike" cap="none" normalizeH="0" baseline="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宋体" charset="0"/>
                          <a:cs typeface="Times New Roman" charset="0"/>
                        </a:rPr>
                        <a:t>4711</a:t>
                      </a:r>
                      <a:endParaRPr kumimoji="0" lang="zh-CN" altLang="en-US" sz="2000" b="0" i="0" u="none" strike="noStrike" cap="none" normalizeH="0" baseline="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宋体" charset="0"/>
                          <a:cs typeface="Times New Roman" charset="0"/>
                        </a:rPr>
                        <a:t>4.930</a:t>
                      </a:r>
                      <a:endParaRPr kumimoji="0" lang="zh-CN" altLang="en-US" sz="2000" b="0" i="0" u="none" strike="noStrike" cap="none" normalizeH="0" baseline="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534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微软雅黑" charset="0"/>
                          <a:cs typeface="Times New Roman" charset="0"/>
                        </a:rPr>
                        <a:t>DM</a:t>
                      </a:r>
                      <a:endParaRPr kumimoji="0" lang="zh-CN" altLang="en-US" sz="2000" b="0" i="0" u="none" strike="noStrike" cap="none" normalizeH="0" baseline="0">
                        <a:ln>
                          <a:noFill/>
                        </a:ln>
                        <a:solidFill>
                          <a:schemeClr val="tx2"/>
                        </a:solidFill>
                        <a:effectLst/>
                        <a:latin typeface="Times New Roman" charset="0"/>
                        <a:ea typeface="微软雅黑"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宋体" charset="0"/>
                          <a:cs typeface="Times New Roman" charset="0"/>
                        </a:rPr>
                        <a:t>7937</a:t>
                      </a:r>
                      <a:endParaRPr kumimoji="0" lang="zh-CN" altLang="en-US" sz="2000" b="0" i="0" u="none" strike="noStrike" cap="none" normalizeH="0" baseline="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宋体" charset="0"/>
                          <a:cs typeface="Times New Roman" charset="0"/>
                        </a:rPr>
                        <a:t>34753</a:t>
                      </a:r>
                      <a:endParaRPr kumimoji="0" lang="zh-CN" altLang="en-US" sz="2000" b="0" i="0" u="none" strike="noStrike" cap="none" normalizeH="0" baseline="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宋体" charset="0"/>
                          <a:cs typeface="Times New Roman" charset="0"/>
                        </a:rPr>
                        <a:t>8.758</a:t>
                      </a:r>
                      <a:endParaRPr kumimoji="0" lang="zh-CN" altLang="en-US" sz="2000" b="0" i="0" u="none" strike="noStrike" cap="none" normalizeH="0" baseline="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534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微软雅黑" charset="0"/>
                          <a:cs typeface="Times New Roman" charset="0"/>
                        </a:rPr>
                        <a:t>HS</a:t>
                      </a:r>
                      <a:endParaRPr kumimoji="0" lang="zh-CN" altLang="en-US" sz="2000" b="0" i="0" u="none" strike="noStrike" cap="none" normalizeH="0" baseline="0">
                        <a:ln>
                          <a:noFill/>
                        </a:ln>
                        <a:solidFill>
                          <a:schemeClr val="tx2"/>
                        </a:solidFill>
                        <a:effectLst/>
                        <a:latin typeface="Times New Roman" charset="0"/>
                        <a:ea typeface="微软雅黑"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宋体" charset="0"/>
                          <a:cs typeface="Times New Roman" charset="0"/>
                        </a:rPr>
                        <a:t>13276</a:t>
                      </a:r>
                      <a:endParaRPr kumimoji="0" lang="zh-CN" altLang="en-US" sz="2000" b="0" i="0" u="none" strike="noStrike" cap="none" normalizeH="0" baseline="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宋体" charset="0"/>
                          <a:cs typeface="Times New Roman" charset="0"/>
                        </a:rPr>
                        <a:t>110528</a:t>
                      </a:r>
                      <a:endParaRPr kumimoji="0" lang="zh-CN" altLang="en-US" sz="2000" b="0" i="0" u="none" strike="noStrike" cap="none" normalizeH="0" baseline="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宋体" charset="0"/>
                          <a:cs typeface="Times New Roman" charset="0"/>
                        </a:rPr>
                        <a:t>16.651</a:t>
                      </a:r>
                      <a:endParaRPr kumimoji="0" lang="zh-CN" altLang="en-US" sz="2000" b="0" i="0" u="none" strike="noStrike" cap="none" normalizeH="0" baseline="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534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微软雅黑" charset="0"/>
                          <a:cs typeface="Times New Roman" charset="0"/>
                        </a:rPr>
                        <a:t>SC</a:t>
                      </a:r>
                      <a:endParaRPr kumimoji="0" lang="zh-CN" altLang="en-US" sz="2000" b="0" i="0" u="none" strike="noStrike" cap="none" normalizeH="0" baseline="0">
                        <a:ln>
                          <a:noFill/>
                        </a:ln>
                        <a:solidFill>
                          <a:schemeClr val="tx2"/>
                        </a:solidFill>
                        <a:effectLst/>
                        <a:latin typeface="Times New Roman" charset="0"/>
                        <a:ea typeface="微软雅黑"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宋体" charset="0"/>
                          <a:cs typeface="Times New Roman" charset="0"/>
                        </a:rPr>
                        <a:t>5831</a:t>
                      </a:r>
                      <a:endParaRPr kumimoji="0" lang="zh-CN" altLang="en-US" sz="2000" b="0" i="0" u="none" strike="noStrike" cap="none" normalizeH="0" baseline="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2"/>
                          </a:solidFill>
                          <a:effectLst/>
                          <a:latin typeface="Times New Roman" charset="0"/>
                          <a:ea typeface="宋体" charset="0"/>
                          <a:cs typeface="Times New Roman" charset="0"/>
                        </a:rPr>
                        <a:t>77149</a:t>
                      </a:r>
                      <a:endParaRPr kumimoji="0" lang="zh-CN" altLang="en-US" sz="2000" b="0" i="0" u="none" strike="noStrike" cap="none" normalizeH="0" baseline="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2"/>
                          </a:solidFill>
                          <a:effectLst/>
                          <a:latin typeface="Times New Roman" charset="0"/>
                          <a:ea typeface="宋体" charset="0"/>
                          <a:cs typeface="Times New Roman" charset="0"/>
                        </a:rPr>
                        <a:t>26.462</a:t>
                      </a:r>
                      <a:endParaRPr kumimoji="0" lang="zh-CN" altLang="en-US" sz="2000" b="0" i="0" u="none" strike="noStrike" cap="none" normalizeH="0" baseline="0" dirty="0">
                        <a:ln>
                          <a:noFill/>
                        </a:ln>
                        <a:solidFill>
                          <a:schemeClr val="tx2"/>
                        </a:solidFill>
                        <a:effectLst/>
                        <a:latin typeface="Times New Roman" charset="0"/>
                        <a:ea typeface="宋体" charset="0"/>
                        <a:cs typeface="Times New Roman" charset="0"/>
                      </a:endParaRPr>
                    </a:p>
                  </a:txBody>
                  <a:tcPr marL="91436" marR="91436"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bl>
          </a:graphicData>
        </a:graphic>
      </p:graphicFrame>
    </p:spTree>
    <p:extLst>
      <p:ext uri="{BB962C8B-B14F-4D97-AF65-F5344CB8AC3E}">
        <p14:creationId xmlns:p14="http://schemas.microsoft.com/office/powerpoint/2010/main" val="2979771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kumimoji="1" lang="en-US" altLang="zh-CN" dirty="0"/>
              <a:t>Extension: </a:t>
            </a:r>
            <a:r>
              <a:rPr kumimoji="1" lang="en-US" altLang="zh-CN" dirty="0" smtClean="0"/>
              <a:t>Approximate MCS</a:t>
            </a:r>
            <a:br>
              <a:rPr kumimoji="1" lang="en-US" altLang="zh-CN" dirty="0" smtClean="0"/>
            </a:br>
            <a:r>
              <a:rPr kumimoji="1" lang="en-US" altLang="zh-CN" sz="2000" dirty="0"/>
              <a:t>Zhu</a:t>
            </a:r>
            <a:r>
              <a:rPr kumimoji="1" lang="zh-CN" altLang="en-US" sz="2000" dirty="0"/>
              <a:t> </a:t>
            </a:r>
            <a:r>
              <a:rPr kumimoji="1" lang="en-US" altLang="zh-CN" sz="2000" dirty="0"/>
              <a:t>et</a:t>
            </a:r>
            <a:r>
              <a:rPr kumimoji="1" lang="zh-CN" altLang="en-US" sz="2000" dirty="0"/>
              <a:t> </a:t>
            </a:r>
            <a:r>
              <a:rPr kumimoji="1" lang="en-US" altLang="zh-CN" sz="2000" dirty="0"/>
              <a:t>al., VLDBJ’</a:t>
            </a:r>
            <a:r>
              <a:rPr kumimoji="1" lang="zh-CN" altLang="en-US" sz="2000" dirty="0"/>
              <a:t> </a:t>
            </a:r>
            <a:r>
              <a:rPr kumimoji="1" lang="en-US" altLang="zh-CN" sz="2000" dirty="0"/>
              <a:t>13,</a:t>
            </a:r>
            <a:r>
              <a:rPr kumimoji="1" lang="zh-CN" altLang="en-US" sz="2000" dirty="0"/>
              <a:t> </a:t>
            </a:r>
            <a:r>
              <a:rPr kumimoji="1" lang="en-US" altLang="zh-CN" sz="2000" dirty="0"/>
              <a:t>BIBM</a:t>
            </a:r>
            <a:r>
              <a:rPr kumimoji="1" lang="zh-CN" altLang="en-US" sz="2000" dirty="0"/>
              <a:t> </a:t>
            </a:r>
            <a:r>
              <a:rPr kumimoji="1" lang="en-US" altLang="zh-CN" sz="2000" dirty="0"/>
              <a:t>‘17</a:t>
            </a:r>
            <a:endParaRPr lang="zh-CN" altLang="en-US" sz="2000" dirty="0"/>
          </a:p>
        </p:txBody>
      </p:sp>
      <p:graphicFrame>
        <p:nvGraphicFramePr>
          <p:cNvPr id="4" name="对象 36"/>
          <p:cNvGraphicFramePr>
            <a:graphicFrameLocks noChangeAspect="1"/>
          </p:cNvGraphicFramePr>
          <p:nvPr>
            <p:extLst>
              <p:ext uri="{D42A27DB-BD31-4B8C-83A1-F6EECF244321}">
                <p14:modId xmlns:p14="http://schemas.microsoft.com/office/powerpoint/2010/main" val="18174943"/>
              </p:ext>
            </p:extLst>
          </p:nvPr>
        </p:nvGraphicFramePr>
        <p:xfrm>
          <a:off x="6251811" y="3377382"/>
          <a:ext cx="797467" cy="173062"/>
        </p:xfrm>
        <a:graphic>
          <a:graphicData uri="http://schemas.openxmlformats.org/presentationml/2006/ole">
            <mc:AlternateContent xmlns:mc="http://schemas.openxmlformats.org/markup-compatibility/2006">
              <mc:Choice xmlns:v="urn:schemas-microsoft-com:vml" Requires="v">
                <p:oleObj spid="_x0000_s55404" name="公式" r:id="rId4" imgW="435285" imgH="677109" progId="Equation.3">
                  <p:embed/>
                </p:oleObj>
              </mc:Choice>
              <mc:Fallback>
                <p:oleObj name="公式" r:id="rId4" imgW="435285" imgH="67710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1811" y="3377382"/>
                        <a:ext cx="797467" cy="173062"/>
                      </a:xfrm>
                      <a:prstGeom prst="rect">
                        <a:avLst/>
                      </a:prstGeom>
                      <a:noFill/>
                      <a:ln>
                        <a:noFill/>
                      </a:ln>
                    </p:spPr>
                  </p:pic>
                </p:oleObj>
              </mc:Fallback>
            </mc:AlternateContent>
          </a:graphicData>
        </a:graphic>
      </p:graphicFrame>
      <p:pic>
        <p:nvPicPr>
          <p:cNvPr id="5" name="图片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236" y="1708224"/>
            <a:ext cx="3058340" cy="244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236" y="4077072"/>
            <a:ext cx="3084644" cy="247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37312" y="4221088"/>
            <a:ext cx="3070800" cy="2465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45237" y="1691624"/>
            <a:ext cx="3151100" cy="2529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1845304" y="2276872"/>
            <a:ext cx="4670912" cy="466997"/>
          </a:xfrm>
          <a:prstGeom prst="rect">
            <a:avLst/>
          </a:prstGeom>
          <a:solidFill>
            <a:srgbClr val="92D050"/>
          </a:solid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sz="2000" dirty="0" err="1">
                <a:solidFill>
                  <a:schemeClr val="tx1"/>
                </a:solidFill>
                <a:latin typeface="Times New Roman" charset="0"/>
                <a:ea typeface="微软雅黑" charset="0"/>
                <a:cs typeface="Times New Roman" charset="0"/>
              </a:rPr>
              <a:t>GMAlign</a:t>
            </a:r>
            <a:r>
              <a:rPr lang="zh-CN" altLang="en-US" sz="2000" dirty="0">
                <a:solidFill>
                  <a:schemeClr val="tx1"/>
                </a:solidFill>
                <a:latin typeface="微软雅黑" charset="0"/>
                <a:ea typeface="微软雅黑" charset="0"/>
                <a:cs typeface="Times New Roman" charset="0"/>
              </a:rPr>
              <a:t> </a:t>
            </a:r>
            <a:r>
              <a:rPr lang="en-US" altLang="zh-CN" sz="2000" dirty="0">
                <a:solidFill>
                  <a:schemeClr val="tx1"/>
                </a:solidFill>
                <a:latin typeface="Times New Roman" charset="0"/>
                <a:ea typeface="微软雅黑" charset="0"/>
                <a:cs typeface="Times New Roman" charset="0"/>
              </a:rPr>
              <a:t>can align more edges correctly</a:t>
            </a:r>
            <a:endParaRPr lang="zh-CN" altLang="en-US" sz="2000" dirty="0">
              <a:solidFill>
                <a:schemeClr val="tx1"/>
              </a:solidFill>
              <a:latin typeface="Times New Roman" charset="0"/>
              <a:ea typeface="微软雅黑" charset="0"/>
              <a:cs typeface="Times New Roman" charset="0"/>
            </a:endParaRPr>
          </a:p>
        </p:txBody>
      </p:sp>
      <p:sp>
        <p:nvSpPr>
          <p:cNvPr id="10" name="矩形 9"/>
          <p:cNvSpPr/>
          <p:nvPr/>
        </p:nvSpPr>
        <p:spPr>
          <a:xfrm>
            <a:off x="1187624" y="5229200"/>
            <a:ext cx="6062823" cy="496674"/>
          </a:xfrm>
          <a:prstGeom prst="rect">
            <a:avLst/>
          </a:prstGeom>
          <a:solidFill>
            <a:srgbClr val="92D050"/>
          </a:solid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sz="2000" dirty="0" err="1">
                <a:solidFill>
                  <a:schemeClr val="tx1"/>
                </a:solidFill>
                <a:latin typeface="Times New Roman" charset="0"/>
                <a:ea typeface="微软雅黑" charset="0"/>
                <a:cs typeface="Times New Roman" charset="0"/>
              </a:rPr>
              <a:t>GMAlign</a:t>
            </a:r>
            <a:r>
              <a:rPr lang="zh-CN" altLang="en-US" sz="2000" dirty="0">
                <a:solidFill>
                  <a:schemeClr val="tx1"/>
                </a:solidFill>
                <a:latin typeface="微软雅黑" charset="0"/>
                <a:ea typeface="微软雅黑" charset="0"/>
                <a:cs typeface="Times New Roman" charset="0"/>
              </a:rPr>
              <a:t> </a:t>
            </a:r>
            <a:r>
              <a:rPr lang="en-US" altLang="zh-CN" sz="2000" dirty="0">
                <a:solidFill>
                  <a:schemeClr val="tx1"/>
                </a:solidFill>
                <a:latin typeface="Times New Roman" charset="0"/>
                <a:ea typeface="微软雅黑" charset="0"/>
                <a:cs typeface="Times New Roman" charset="0"/>
              </a:rPr>
              <a:t>can find bigger and denser common </a:t>
            </a:r>
            <a:r>
              <a:rPr lang="en-US" altLang="zh-CN" sz="2000" dirty="0" err="1">
                <a:solidFill>
                  <a:schemeClr val="tx1"/>
                </a:solidFill>
                <a:latin typeface="Times New Roman" charset="0"/>
                <a:ea typeface="微软雅黑" charset="0"/>
                <a:cs typeface="Times New Roman" charset="0"/>
              </a:rPr>
              <a:t>subgraphs</a:t>
            </a:r>
            <a:endParaRPr lang="zh-CN" altLang="en-US" sz="2000" dirty="0">
              <a:solidFill>
                <a:schemeClr val="tx1"/>
              </a:solidFill>
              <a:latin typeface="Times New Roman" charset="0"/>
              <a:ea typeface="微软雅黑" charset="0"/>
              <a:cs typeface="Times New Roman" charset="0"/>
            </a:endParaRPr>
          </a:p>
        </p:txBody>
      </p:sp>
    </p:spTree>
    <p:extLst>
      <p:ext uri="{BB962C8B-B14F-4D97-AF65-F5344CB8AC3E}">
        <p14:creationId xmlns:p14="http://schemas.microsoft.com/office/powerpoint/2010/main" val="2979771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kumimoji="1" lang="en-US" altLang="zh-CN" dirty="0"/>
              <a:t>Extension: </a:t>
            </a:r>
            <a:r>
              <a:rPr kumimoji="1" lang="en-US" altLang="zh-CN" dirty="0" smtClean="0"/>
              <a:t>Approximate MCS</a:t>
            </a:r>
            <a:br>
              <a:rPr kumimoji="1" lang="en-US" altLang="zh-CN" dirty="0" smtClean="0"/>
            </a:br>
            <a:r>
              <a:rPr kumimoji="1" lang="en-US" altLang="zh-CN" sz="2000" dirty="0"/>
              <a:t>Zhu</a:t>
            </a:r>
            <a:r>
              <a:rPr kumimoji="1" lang="zh-CN" altLang="en-US" sz="2000" dirty="0"/>
              <a:t> </a:t>
            </a:r>
            <a:r>
              <a:rPr kumimoji="1" lang="en-US" altLang="zh-CN" sz="2000" dirty="0"/>
              <a:t>et</a:t>
            </a:r>
            <a:r>
              <a:rPr kumimoji="1" lang="zh-CN" altLang="en-US" sz="2000" dirty="0"/>
              <a:t> </a:t>
            </a:r>
            <a:r>
              <a:rPr kumimoji="1" lang="en-US" altLang="zh-CN" sz="2000" dirty="0"/>
              <a:t>al., VLDBJ’</a:t>
            </a:r>
            <a:r>
              <a:rPr kumimoji="1" lang="zh-CN" altLang="en-US" sz="2000" dirty="0"/>
              <a:t> </a:t>
            </a:r>
            <a:r>
              <a:rPr kumimoji="1" lang="en-US" altLang="zh-CN" sz="2000" dirty="0"/>
              <a:t>13,</a:t>
            </a:r>
            <a:r>
              <a:rPr kumimoji="1" lang="zh-CN" altLang="en-US" sz="2000" dirty="0"/>
              <a:t> </a:t>
            </a:r>
            <a:r>
              <a:rPr kumimoji="1" lang="en-US" altLang="zh-CN" sz="2000" dirty="0"/>
              <a:t>BIBM</a:t>
            </a:r>
            <a:r>
              <a:rPr kumimoji="1" lang="zh-CN" altLang="en-US" sz="2000" dirty="0"/>
              <a:t> </a:t>
            </a:r>
            <a:r>
              <a:rPr kumimoji="1" lang="en-US" altLang="zh-CN" sz="2000" dirty="0"/>
              <a:t>‘17</a:t>
            </a:r>
            <a:endParaRPr lang="zh-CN" altLang="en-US" sz="2000" dirty="0"/>
          </a:p>
        </p:txBody>
      </p:sp>
      <p:graphicFrame>
        <p:nvGraphicFramePr>
          <p:cNvPr id="3" name="对象 36"/>
          <p:cNvGraphicFramePr>
            <a:graphicFrameLocks noChangeAspect="1"/>
          </p:cNvGraphicFramePr>
          <p:nvPr>
            <p:extLst>
              <p:ext uri="{D42A27DB-BD31-4B8C-83A1-F6EECF244321}">
                <p14:modId xmlns:p14="http://schemas.microsoft.com/office/powerpoint/2010/main" val="222341907"/>
              </p:ext>
            </p:extLst>
          </p:nvPr>
        </p:nvGraphicFramePr>
        <p:xfrm>
          <a:off x="4851400" y="3690441"/>
          <a:ext cx="914400" cy="198438"/>
        </p:xfrm>
        <a:graphic>
          <a:graphicData uri="http://schemas.openxmlformats.org/presentationml/2006/ole">
            <mc:AlternateContent xmlns:mc="http://schemas.openxmlformats.org/markup-compatibility/2006">
              <mc:Choice xmlns:v="urn:schemas-microsoft-com:vml" Requires="v">
                <p:oleObj spid="_x0000_s54900" name="Equation" r:id="rId4" imgW="435285" imgH="677109" progId="Equation.DSMT4">
                  <p:embed/>
                </p:oleObj>
              </mc:Choice>
              <mc:Fallback>
                <p:oleObj name="Equation" r:id="rId4" imgW="435285" imgH="67710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1400" y="3690441"/>
                        <a:ext cx="914400" cy="198438"/>
                      </a:xfrm>
                      <a:prstGeom prst="rect">
                        <a:avLst/>
                      </a:prstGeom>
                      <a:noFill/>
                      <a:ln>
                        <a:noFill/>
                      </a:ln>
                    </p:spPr>
                  </p:pic>
                </p:oleObj>
              </mc:Fallback>
            </mc:AlternateContent>
          </a:graphicData>
        </a:graphic>
      </p:graphicFrame>
      <p:pic>
        <p:nvPicPr>
          <p:cNvPr id="4" name="图片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509120"/>
            <a:ext cx="31115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40050" y="4509120"/>
            <a:ext cx="3095625"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46775" y="4509120"/>
            <a:ext cx="319722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表格 6"/>
          <p:cNvGraphicFramePr>
            <a:graphicFrameLocks noGrp="1"/>
          </p:cNvGraphicFramePr>
          <p:nvPr>
            <p:extLst>
              <p:ext uri="{D42A27DB-BD31-4B8C-83A1-F6EECF244321}">
                <p14:modId xmlns:p14="http://schemas.microsoft.com/office/powerpoint/2010/main" val="479108086"/>
              </p:ext>
            </p:extLst>
          </p:nvPr>
        </p:nvGraphicFramePr>
        <p:xfrm>
          <a:off x="301625" y="1766391"/>
          <a:ext cx="8591550" cy="2605730"/>
        </p:xfrm>
        <a:graphic>
          <a:graphicData uri="http://schemas.openxmlformats.org/drawingml/2006/table">
            <a:tbl>
              <a:tblPr/>
              <a:tblGrid>
                <a:gridCol w="1012825"/>
                <a:gridCol w="993775"/>
                <a:gridCol w="1003300"/>
                <a:gridCol w="860425"/>
                <a:gridCol w="852488"/>
                <a:gridCol w="1125537"/>
                <a:gridCol w="1003300"/>
                <a:gridCol w="887413"/>
                <a:gridCol w="852487"/>
              </a:tblGrid>
              <a:tr h="517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FFFFFF"/>
                          </a:solidFill>
                          <a:effectLst/>
                          <a:latin typeface="Times New Roman" charset="0"/>
                          <a:ea typeface="宋体" charset="0"/>
                          <a:cs typeface="Times New Roman" charset="0"/>
                        </a:rPr>
                        <a:t>Shared GOterms</a:t>
                      </a:r>
                      <a:endParaRPr kumimoji="0" lang="zh-CN" altLang="en-US" sz="1400" b="0" i="0" u="none" strike="noStrike" cap="none" normalizeH="0" baseline="0">
                        <a:ln>
                          <a:noFill/>
                        </a:ln>
                        <a:solidFill>
                          <a:srgbClr val="FFFFFF"/>
                        </a:solidFill>
                        <a:effectLst/>
                        <a:latin typeface="微软雅黑" charset="0"/>
                        <a:ea typeface="微软雅黑" charset="0"/>
                        <a:cs typeface="微软雅黑"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5A5A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FFFFFF"/>
                          </a:solidFill>
                          <a:effectLst/>
                          <a:latin typeface="Times New Roman" charset="0"/>
                          <a:ea typeface="宋体" charset="0"/>
                          <a:cs typeface="Times New Roman" charset="0"/>
                        </a:rPr>
                        <a:t>GMAlign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FFFFFF"/>
                          </a:solidFill>
                          <a:effectLst/>
                          <a:latin typeface="Times New Roman" charset="0"/>
                          <a:ea typeface="宋体" charset="0"/>
                          <a:cs typeface="Times New Roman" charset="0"/>
                        </a:rPr>
                        <a:t>(%)</a:t>
                      </a:r>
                      <a:endParaRPr kumimoji="0" lang="zh-CN" altLang="en-US" sz="1400" b="0" i="0" u="none" strike="noStrike" cap="none" normalizeH="0" baseline="0">
                        <a:ln>
                          <a:noFill/>
                        </a:ln>
                        <a:solidFill>
                          <a:srgbClr val="FFFFFF"/>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5A5A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FFFFFF"/>
                          </a:solidFill>
                          <a:effectLst/>
                          <a:latin typeface="Times New Roman" charset="0"/>
                          <a:ea typeface="宋体" charset="0"/>
                          <a:cs typeface="Times New Roman" charset="0"/>
                        </a:rPr>
                        <a:t>HubAlign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FFFFFF"/>
                          </a:solidFill>
                          <a:effectLst/>
                          <a:latin typeface="Times New Roman" charset="0"/>
                          <a:ea typeface="宋体" charset="0"/>
                          <a:cs typeface="Times New Roman" charset="0"/>
                        </a:rPr>
                        <a:t>(%)</a:t>
                      </a:r>
                      <a:endParaRPr kumimoji="0" lang="zh-CN" altLang="en-US" sz="1400" b="0" i="0" u="none" strike="noStrike" cap="none" normalizeH="0" baseline="0">
                        <a:ln>
                          <a:noFill/>
                        </a:ln>
                        <a:solidFill>
                          <a:srgbClr val="FFFFFF"/>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5A5A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FFFFFF"/>
                          </a:solidFill>
                          <a:effectLst/>
                          <a:latin typeface="Times New Roman" charset="0"/>
                          <a:ea typeface="宋体" charset="0"/>
                          <a:cs typeface="Times New Roman" charset="0"/>
                        </a:rPr>
                        <a:t>GHOST</a:t>
                      </a:r>
                      <a:endParaRPr kumimoji="0" lang="zh-CN" sz="1400" b="0" i="0" u="none" strike="noStrike" cap="none" normalizeH="0" baseline="0">
                        <a:ln>
                          <a:noFill/>
                        </a:ln>
                        <a:solidFill>
                          <a:srgbClr val="FFFFFF"/>
                        </a:solidFill>
                        <a:effectLst/>
                        <a:latin typeface="Times New Roman" charset="0"/>
                        <a:ea typeface="宋体"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FFFFFF"/>
                          </a:solidFill>
                          <a:effectLst/>
                          <a:latin typeface="Times New Roman" charset="0"/>
                          <a:ea typeface="宋体" charset="0"/>
                          <a:cs typeface="Times New Roman" charset="0"/>
                        </a:rPr>
                        <a:t>(%)</a:t>
                      </a:r>
                      <a:endParaRPr kumimoji="0" lang="zh-CN" altLang="en-US" sz="1400" b="0" i="0" u="none" strike="noStrike" cap="none" normalizeH="0" baseline="0">
                        <a:ln>
                          <a:noFill/>
                        </a:ln>
                        <a:solidFill>
                          <a:srgbClr val="FFFFFF"/>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5A5A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FFFFFF"/>
                          </a:solidFill>
                          <a:effectLst/>
                          <a:latin typeface="Times New Roman" charset="0"/>
                          <a:ea typeface="宋体" charset="0"/>
                          <a:cs typeface="Times New Roman" charset="0"/>
                        </a:rPr>
                        <a:t>NETAL</a:t>
                      </a:r>
                      <a:endParaRPr kumimoji="0" lang="zh-CN" sz="1400" b="0" i="0" u="none" strike="noStrike" cap="none" normalizeH="0" baseline="0">
                        <a:ln>
                          <a:noFill/>
                        </a:ln>
                        <a:solidFill>
                          <a:srgbClr val="FFFFFF"/>
                        </a:solidFill>
                        <a:effectLst/>
                        <a:latin typeface="Times New Roman" charset="0"/>
                        <a:ea typeface="宋体"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FFFFFF"/>
                          </a:solidFill>
                          <a:effectLst/>
                          <a:latin typeface="Times New Roman" charset="0"/>
                          <a:ea typeface="宋体" charset="0"/>
                          <a:cs typeface="Times New Roman" charset="0"/>
                        </a:rPr>
                        <a:t>(%)</a:t>
                      </a:r>
                      <a:endParaRPr kumimoji="0" lang="zh-CN" altLang="en-US" sz="1400" b="0" i="0" u="none" strike="noStrike" cap="none" normalizeH="0" baseline="0">
                        <a:ln>
                          <a:noFill/>
                        </a:ln>
                        <a:solidFill>
                          <a:srgbClr val="FFFFFF"/>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5A5A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FFFFFF"/>
                          </a:solidFill>
                          <a:effectLst/>
                          <a:latin typeface="Times New Roman" charset="0"/>
                          <a:ea typeface="宋体" charset="0"/>
                          <a:cs typeface="Times New Roman" charset="0"/>
                        </a:rPr>
                        <a:t>MI-GRAAL</a:t>
                      </a:r>
                      <a:endParaRPr kumimoji="0" lang="zh-CN" sz="1400" b="0" i="0" u="none" strike="noStrike" cap="none" normalizeH="0" baseline="0">
                        <a:ln>
                          <a:noFill/>
                        </a:ln>
                        <a:solidFill>
                          <a:srgbClr val="FFFFFF"/>
                        </a:solidFill>
                        <a:effectLst/>
                        <a:latin typeface="Times New Roman" charset="0"/>
                        <a:ea typeface="宋体"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FFFFFF"/>
                          </a:solidFill>
                          <a:effectLst/>
                          <a:latin typeface="Times New Roman" charset="0"/>
                          <a:ea typeface="宋体" charset="0"/>
                          <a:cs typeface="Times New Roman" charset="0"/>
                        </a:rPr>
                        <a:t>(%)</a:t>
                      </a:r>
                      <a:endParaRPr kumimoji="0" lang="zh-CN" altLang="en-US" sz="1400" b="0" i="0" u="none" strike="noStrike" cap="none" normalizeH="0" baseline="0">
                        <a:ln>
                          <a:noFill/>
                        </a:ln>
                        <a:solidFill>
                          <a:srgbClr val="FFFFFF"/>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5A5A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FFFFFF"/>
                          </a:solidFill>
                          <a:effectLst/>
                          <a:latin typeface="Times New Roman" charset="0"/>
                          <a:ea typeface="宋体" charset="0"/>
                          <a:cs typeface="Times New Roman" charset="0"/>
                        </a:rPr>
                        <a:t>L-GRAAL</a:t>
                      </a:r>
                      <a:endParaRPr kumimoji="0" lang="zh-CN" sz="1400" b="0" i="0" u="none" strike="noStrike" cap="none" normalizeH="0" baseline="0">
                        <a:ln>
                          <a:noFill/>
                        </a:ln>
                        <a:solidFill>
                          <a:srgbClr val="FFFFFF"/>
                        </a:solidFill>
                        <a:effectLst/>
                        <a:latin typeface="Times New Roman" charset="0"/>
                        <a:ea typeface="宋体"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FFFFFF"/>
                          </a:solidFill>
                          <a:effectLst/>
                          <a:latin typeface="Times New Roman" charset="0"/>
                          <a:ea typeface="宋体" charset="0"/>
                          <a:cs typeface="Times New Roman" charset="0"/>
                        </a:rPr>
                        <a:t>(%)</a:t>
                      </a:r>
                      <a:endParaRPr kumimoji="0" lang="zh-CN" altLang="en-US" sz="1400" b="0" i="0" u="none" strike="noStrike" cap="none" normalizeH="0" baseline="0">
                        <a:ln>
                          <a:noFill/>
                        </a:ln>
                        <a:solidFill>
                          <a:srgbClr val="FFFFFF"/>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5A5A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FFFFFF"/>
                          </a:solidFill>
                          <a:effectLst/>
                          <a:latin typeface="Times New Roman" charset="0"/>
                          <a:ea typeface="宋体" charset="0"/>
                          <a:cs typeface="Times New Roman" charset="0"/>
                        </a:rPr>
                        <a:t>MAGNA</a:t>
                      </a:r>
                      <a:endParaRPr kumimoji="0" lang="zh-CN" sz="1400" b="0" i="0" u="none" strike="noStrike" cap="none" normalizeH="0" baseline="0">
                        <a:ln>
                          <a:noFill/>
                        </a:ln>
                        <a:solidFill>
                          <a:srgbClr val="FFFFFF"/>
                        </a:solidFill>
                        <a:effectLst/>
                        <a:latin typeface="Times New Roman" charset="0"/>
                        <a:ea typeface="宋体"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FFFFFF"/>
                          </a:solidFill>
                          <a:effectLst/>
                          <a:latin typeface="Times New Roman" charset="0"/>
                          <a:ea typeface="宋体" charset="0"/>
                          <a:cs typeface="Times New Roman" charset="0"/>
                        </a:rPr>
                        <a:t>(%)</a:t>
                      </a:r>
                      <a:endParaRPr kumimoji="0" lang="zh-CN" altLang="en-US" sz="1400" b="0" i="0" u="none" strike="noStrike" cap="none" normalizeH="0" baseline="0">
                        <a:ln>
                          <a:noFill/>
                        </a:ln>
                        <a:solidFill>
                          <a:srgbClr val="FFFFFF"/>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5A5A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FFFFFF"/>
                          </a:solidFill>
                          <a:effectLst/>
                          <a:latin typeface="Times New Roman" charset="0"/>
                          <a:ea typeface="宋体" charset="0"/>
                          <a:cs typeface="Times New Roman" charset="0"/>
                        </a:rPr>
                        <a:t>SPINAL</a:t>
                      </a:r>
                      <a:endParaRPr kumimoji="0" lang="zh-CN" sz="1400" b="0" i="0" u="none" strike="noStrike" cap="none" normalizeH="0" baseline="0">
                        <a:ln>
                          <a:noFill/>
                        </a:ln>
                        <a:solidFill>
                          <a:srgbClr val="FFFFFF"/>
                        </a:solidFill>
                        <a:effectLst/>
                        <a:latin typeface="Times New Roman" charset="0"/>
                        <a:ea typeface="宋体"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FFFFFF"/>
                          </a:solidFill>
                          <a:effectLst/>
                          <a:latin typeface="Times New Roman" charset="0"/>
                          <a:ea typeface="宋体" charset="0"/>
                          <a:cs typeface="Times New Roman" charset="0"/>
                        </a:rPr>
                        <a:t>(%)</a:t>
                      </a:r>
                      <a:endParaRPr kumimoji="0" lang="zh-CN" altLang="en-US" sz="1400" b="0" i="0" u="none" strike="noStrike" cap="none" normalizeH="0" baseline="0">
                        <a:ln>
                          <a:noFill/>
                        </a:ln>
                        <a:solidFill>
                          <a:srgbClr val="FFFFFF"/>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5A5A5"/>
                    </a:solidFill>
                  </a:tcPr>
                </a:tc>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a:ln>
                          <a:noFill/>
                        </a:ln>
                        <a:solidFill>
                          <a:srgbClr val="000000"/>
                        </a:solidFill>
                        <a:effectLst/>
                        <a:latin typeface="Calibri" charset="0"/>
                        <a:ea typeface="宋体" charset="0"/>
                        <a:cs typeface="宋体"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Times New Roman" charset="0"/>
                          <a:ea typeface="宋体" charset="0"/>
                          <a:cs typeface="Times New Roman" charset="0"/>
                        </a:rPr>
                        <a:t>8.8</a:t>
                      </a:r>
                      <a:endParaRPr kumimoji="0" lang="zh-CN" altLang="en-US" sz="1600" b="1"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8.56</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8.31</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8.08</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7.82</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7.66</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7.16</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4.20</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a:ln>
                          <a:noFill/>
                        </a:ln>
                        <a:solidFill>
                          <a:srgbClr val="000000"/>
                        </a:solidFill>
                        <a:effectLst/>
                        <a:latin typeface="Calibri" charset="0"/>
                        <a:ea typeface="宋体" charset="0"/>
                        <a:cs typeface="宋体"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0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1.3</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0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Times New Roman" charset="0"/>
                          <a:ea typeface="宋体" charset="0"/>
                          <a:cs typeface="Times New Roman" charset="0"/>
                        </a:rPr>
                        <a:t>1.32</a:t>
                      </a:r>
                      <a:endParaRPr kumimoji="0" lang="zh-CN" altLang="en-US" sz="1600" b="1"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0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1.21</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0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1.09</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0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1.13</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0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1.02</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0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0.91</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0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0.44</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0F0"/>
                    </a:solidFill>
                  </a:tcPr>
                </a:tc>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a:ln>
                          <a:noFill/>
                        </a:ln>
                        <a:solidFill>
                          <a:srgbClr val="000000"/>
                        </a:solidFill>
                        <a:effectLst/>
                        <a:latin typeface="Calibri" charset="0"/>
                        <a:ea typeface="宋体" charset="0"/>
                        <a:cs typeface="宋体"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0.18</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0.18</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Times New Roman" charset="0"/>
                          <a:ea typeface="宋体" charset="0"/>
                          <a:cs typeface="Times New Roman" charset="0"/>
                        </a:rPr>
                        <a:t>0.21</a:t>
                      </a:r>
                      <a:endParaRPr kumimoji="0" lang="zh-CN" altLang="en-US" sz="1600" b="1"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0.13</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0.18</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0.19</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0.08</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0.05</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a:ln>
                          <a:noFill/>
                        </a:ln>
                        <a:solidFill>
                          <a:srgbClr val="000000"/>
                        </a:solidFill>
                        <a:effectLst/>
                        <a:latin typeface="Calibri" charset="0"/>
                        <a:ea typeface="宋体" charset="0"/>
                        <a:cs typeface="宋体"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0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0.05</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0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0.04</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0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Times New Roman" charset="0"/>
                          <a:ea typeface="宋体" charset="0"/>
                          <a:cs typeface="Times New Roman" charset="0"/>
                        </a:rPr>
                        <a:t>0.06</a:t>
                      </a:r>
                      <a:endParaRPr kumimoji="0" lang="zh-CN" altLang="en-US" sz="1600" b="1"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0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0.02</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0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Times New Roman" charset="0"/>
                          <a:ea typeface="宋体" charset="0"/>
                          <a:cs typeface="Times New Roman" charset="0"/>
                        </a:rPr>
                        <a:t>0.06</a:t>
                      </a:r>
                      <a:endParaRPr kumimoji="0" lang="zh-CN" altLang="en-US" sz="1600" b="1"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0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0.04</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0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0.03</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0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0.02</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0F0"/>
                    </a:solidFill>
                  </a:tcPr>
                </a:tc>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a:ln>
                          <a:noFill/>
                        </a:ln>
                        <a:solidFill>
                          <a:srgbClr val="000000"/>
                        </a:solidFill>
                        <a:effectLst/>
                        <a:latin typeface="Calibri" charset="0"/>
                        <a:ea typeface="宋体" charset="0"/>
                        <a:cs typeface="宋体"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0.01</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Times New Roman" charset="0"/>
                          <a:ea typeface="宋体" charset="0"/>
                          <a:cs typeface="Times New Roman" charset="0"/>
                        </a:rPr>
                        <a:t>0.02</a:t>
                      </a:r>
                      <a:endParaRPr kumimoji="0" lang="zh-CN" altLang="en-US" sz="1600" b="1"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Times New Roman" charset="0"/>
                          <a:ea typeface="宋体" charset="0"/>
                          <a:cs typeface="Times New Roman" charset="0"/>
                        </a:rPr>
                        <a:t>0.02</a:t>
                      </a:r>
                      <a:endParaRPr kumimoji="0" lang="zh-CN" altLang="en-US" sz="1600" b="1"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0.01</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0.01</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0.01</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0.01</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0</a:t>
                      </a:r>
                      <a:endParaRPr kumimoji="0" lang="zh-CN" altLang="en-US" sz="1600" b="0" i="0" u="none" strike="noStrike" cap="none" normalizeH="0" baseline="0">
                        <a:ln>
                          <a:noFill/>
                        </a:ln>
                        <a:solidFill>
                          <a:srgbClr val="000000"/>
                        </a:solidFill>
                        <a:effectLst/>
                        <a:latin typeface="Times New Roman" charset="0"/>
                        <a:ea typeface="宋体" charset="0"/>
                        <a:cs typeface="Times New Roman" charset="0"/>
                      </a:endParaRPr>
                    </a:p>
                  </a:txBody>
                  <a:tcPr marL="91450" marR="91450"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1E1"/>
                    </a:solidFill>
                  </a:tcPr>
                </a:tc>
              </a:tr>
            </a:tbl>
          </a:graphicData>
        </a:graphic>
      </p:graphicFrame>
      <p:graphicFrame>
        <p:nvGraphicFramePr>
          <p:cNvPr id="8" name="对象 13"/>
          <p:cNvGraphicFramePr>
            <a:graphicFrameLocks noChangeAspect="1"/>
          </p:cNvGraphicFramePr>
          <p:nvPr>
            <p:extLst>
              <p:ext uri="{D42A27DB-BD31-4B8C-83A1-F6EECF244321}">
                <p14:modId xmlns:p14="http://schemas.microsoft.com/office/powerpoint/2010/main" val="999373089"/>
              </p:ext>
            </p:extLst>
          </p:nvPr>
        </p:nvGraphicFramePr>
        <p:xfrm>
          <a:off x="663575" y="2347416"/>
          <a:ext cx="298450" cy="227013"/>
        </p:xfrm>
        <a:graphic>
          <a:graphicData uri="http://schemas.openxmlformats.org/presentationml/2006/ole">
            <mc:AlternateContent xmlns:mc="http://schemas.openxmlformats.org/markup-compatibility/2006">
              <mc:Choice xmlns:v="urn:schemas-microsoft-com:vml" Requires="v">
                <p:oleObj spid="_x0000_s54901" name="Equation" r:id="rId9" imgW="215619" imgH="164885" progId="Equation.DSMT4">
                  <p:embed/>
                </p:oleObj>
              </mc:Choice>
              <mc:Fallback>
                <p:oleObj name="Equation" r:id="rId9" imgW="215619" imgH="164885"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3575" y="2347416"/>
                        <a:ext cx="298450" cy="227013"/>
                      </a:xfrm>
                      <a:prstGeom prst="rect">
                        <a:avLst/>
                      </a:prstGeom>
                      <a:noFill/>
                      <a:ln>
                        <a:noFill/>
                      </a:ln>
                    </p:spPr>
                  </p:pic>
                </p:oleObj>
              </mc:Fallback>
            </mc:AlternateContent>
          </a:graphicData>
        </a:graphic>
      </p:graphicFrame>
      <p:graphicFrame>
        <p:nvGraphicFramePr>
          <p:cNvPr id="9" name="对象 15"/>
          <p:cNvGraphicFramePr>
            <a:graphicFrameLocks noChangeAspect="1"/>
          </p:cNvGraphicFramePr>
          <p:nvPr>
            <p:extLst>
              <p:ext uri="{D42A27DB-BD31-4B8C-83A1-F6EECF244321}">
                <p14:modId xmlns:p14="http://schemas.microsoft.com/office/powerpoint/2010/main" val="1014592051"/>
              </p:ext>
            </p:extLst>
          </p:nvPr>
        </p:nvGraphicFramePr>
        <p:xfrm>
          <a:off x="647700" y="2761754"/>
          <a:ext cx="333375" cy="227012"/>
        </p:xfrm>
        <a:graphic>
          <a:graphicData uri="http://schemas.openxmlformats.org/presentationml/2006/ole">
            <mc:AlternateContent xmlns:mc="http://schemas.openxmlformats.org/markup-compatibility/2006">
              <mc:Choice xmlns:v="urn:schemas-microsoft-com:vml" Requires="v">
                <p:oleObj spid="_x0000_s54902" name="Equation" r:id="rId11" imgW="241091" imgH="164957" progId="Equation.DSMT4">
                  <p:embed/>
                </p:oleObj>
              </mc:Choice>
              <mc:Fallback>
                <p:oleObj name="Equation" r:id="rId11" imgW="241091" imgH="164957"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7700" y="2761754"/>
                        <a:ext cx="333375" cy="227012"/>
                      </a:xfrm>
                      <a:prstGeom prst="rect">
                        <a:avLst/>
                      </a:prstGeom>
                      <a:noFill/>
                      <a:ln>
                        <a:noFill/>
                      </a:ln>
                    </p:spPr>
                  </p:pic>
                </p:oleObj>
              </mc:Fallback>
            </mc:AlternateContent>
          </a:graphicData>
        </a:graphic>
      </p:graphicFrame>
      <p:graphicFrame>
        <p:nvGraphicFramePr>
          <p:cNvPr id="10" name="对象 16"/>
          <p:cNvGraphicFramePr>
            <a:graphicFrameLocks noChangeAspect="1"/>
          </p:cNvGraphicFramePr>
          <p:nvPr>
            <p:extLst>
              <p:ext uri="{D42A27DB-BD31-4B8C-83A1-F6EECF244321}">
                <p14:modId xmlns:p14="http://schemas.microsoft.com/office/powerpoint/2010/main" val="1261820129"/>
              </p:ext>
            </p:extLst>
          </p:nvPr>
        </p:nvGraphicFramePr>
        <p:xfrm>
          <a:off x="649288" y="3209429"/>
          <a:ext cx="315912" cy="246062"/>
        </p:xfrm>
        <a:graphic>
          <a:graphicData uri="http://schemas.openxmlformats.org/presentationml/2006/ole">
            <mc:AlternateContent xmlns:mc="http://schemas.openxmlformats.org/markup-compatibility/2006">
              <mc:Choice xmlns:v="urn:schemas-microsoft-com:vml" Requires="v">
                <p:oleObj spid="_x0000_s54903" name="Equation" r:id="rId13" imgW="228402" imgH="177646" progId="Equation.DSMT4">
                  <p:embed/>
                </p:oleObj>
              </mc:Choice>
              <mc:Fallback>
                <p:oleObj name="Equation" r:id="rId13" imgW="228402" imgH="177646"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9288" y="3209429"/>
                        <a:ext cx="315912" cy="246062"/>
                      </a:xfrm>
                      <a:prstGeom prst="rect">
                        <a:avLst/>
                      </a:prstGeom>
                      <a:noFill/>
                      <a:ln>
                        <a:noFill/>
                      </a:ln>
                    </p:spPr>
                  </p:pic>
                </p:oleObj>
              </mc:Fallback>
            </mc:AlternateContent>
          </a:graphicData>
        </a:graphic>
      </p:graphicFrame>
      <p:graphicFrame>
        <p:nvGraphicFramePr>
          <p:cNvPr id="11" name="对象 17"/>
          <p:cNvGraphicFramePr>
            <a:graphicFrameLocks noChangeAspect="1"/>
          </p:cNvGraphicFramePr>
          <p:nvPr>
            <p:extLst>
              <p:ext uri="{D42A27DB-BD31-4B8C-83A1-F6EECF244321}">
                <p14:modId xmlns:p14="http://schemas.microsoft.com/office/powerpoint/2010/main" val="2494548835"/>
              </p:ext>
            </p:extLst>
          </p:nvPr>
        </p:nvGraphicFramePr>
        <p:xfrm>
          <a:off x="649288" y="3593604"/>
          <a:ext cx="333375" cy="228600"/>
        </p:xfrm>
        <a:graphic>
          <a:graphicData uri="http://schemas.openxmlformats.org/presentationml/2006/ole">
            <mc:AlternateContent xmlns:mc="http://schemas.openxmlformats.org/markup-compatibility/2006">
              <mc:Choice xmlns:v="urn:schemas-microsoft-com:vml" Requires="v">
                <p:oleObj spid="_x0000_s54904" name="Equation" r:id="rId15" imgW="241091" imgH="164957" progId="Equation.DSMT4">
                  <p:embed/>
                </p:oleObj>
              </mc:Choice>
              <mc:Fallback>
                <p:oleObj name="Equation" r:id="rId15" imgW="241091" imgH="164957"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9288" y="3593604"/>
                        <a:ext cx="333375" cy="228600"/>
                      </a:xfrm>
                      <a:prstGeom prst="rect">
                        <a:avLst/>
                      </a:prstGeom>
                      <a:noFill/>
                      <a:ln>
                        <a:noFill/>
                      </a:ln>
                    </p:spPr>
                  </p:pic>
                </p:oleObj>
              </mc:Fallback>
            </mc:AlternateContent>
          </a:graphicData>
        </a:graphic>
      </p:graphicFrame>
      <p:graphicFrame>
        <p:nvGraphicFramePr>
          <p:cNvPr id="12" name="对象 18"/>
          <p:cNvGraphicFramePr>
            <a:graphicFrameLocks noChangeAspect="1"/>
          </p:cNvGraphicFramePr>
          <p:nvPr>
            <p:extLst>
              <p:ext uri="{D42A27DB-BD31-4B8C-83A1-F6EECF244321}">
                <p14:modId xmlns:p14="http://schemas.microsoft.com/office/powerpoint/2010/main" val="2082996163"/>
              </p:ext>
            </p:extLst>
          </p:nvPr>
        </p:nvGraphicFramePr>
        <p:xfrm>
          <a:off x="649288" y="4011116"/>
          <a:ext cx="315912" cy="244475"/>
        </p:xfrm>
        <a:graphic>
          <a:graphicData uri="http://schemas.openxmlformats.org/presentationml/2006/ole">
            <mc:AlternateContent xmlns:mc="http://schemas.openxmlformats.org/markup-compatibility/2006">
              <mc:Choice xmlns:v="urn:schemas-microsoft-com:vml" Requires="v">
                <p:oleObj spid="_x0000_s54905" name="公式" r:id="rId17" imgW="228402" imgH="177646" progId="Equation.3">
                  <p:embed/>
                </p:oleObj>
              </mc:Choice>
              <mc:Fallback>
                <p:oleObj name="公式" r:id="rId17" imgW="228402" imgH="177646"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9288" y="4011116"/>
                        <a:ext cx="315912" cy="244475"/>
                      </a:xfrm>
                      <a:prstGeom prst="rect">
                        <a:avLst/>
                      </a:prstGeom>
                      <a:noFill/>
                      <a:ln>
                        <a:noFill/>
                      </a:ln>
                    </p:spPr>
                  </p:pic>
                </p:oleObj>
              </mc:Fallback>
            </mc:AlternateContent>
          </a:graphicData>
        </a:graphic>
      </p:graphicFrame>
      <p:sp>
        <p:nvSpPr>
          <p:cNvPr id="13" name="矩形 12"/>
          <p:cNvSpPr/>
          <p:nvPr/>
        </p:nvSpPr>
        <p:spPr>
          <a:xfrm>
            <a:off x="2162175" y="3074491"/>
            <a:ext cx="5614988" cy="747713"/>
          </a:xfrm>
          <a:prstGeom prst="rect">
            <a:avLst/>
          </a:prstGeom>
          <a:solidFill>
            <a:srgbClr val="92D050"/>
          </a:solid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sz="2000">
                <a:solidFill>
                  <a:schemeClr val="tx1"/>
                </a:solidFill>
                <a:latin typeface="Times New Roman" charset="0"/>
                <a:ea typeface="微软雅黑" charset="0"/>
                <a:cs typeface="Times New Roman" charset="0"/>
              </a:rPr>
              <a:t>GMAlign</a:t>
            </a:r>
            <a:r>
              <a:rPr lang="zh-CN" altLang="en-US" sz="2000">
                <a:solidFill>
                  <a:schemeClr val="tx1"/>
                </a:solidFill>
                <a:latin typeface="Times New Roman" charset="0"/>
                <a:ea typeface="微软雅黑" charset="0"/>
                <a:cs typeface="Times New Roman" charset="0"/>
              </a:rPr>
              <a:t> </a:t>
            </a:r>
            <a:r>
              <a:rPr lang="en-US" altLang="zh-CN" sz="2000">
                <a:solidFill>
                  <a:schemeClr val="tx1"/>
                </a:solidFill>
                <a:latin typeface="Times New Roman" charset="0"/>
                <a:ea typeface="微软雅黑" charset="0"/>
                <a:cs typeface="Times New Roman" charset="0"/>
              </a:rPr>
              <a:t>can find more protein pairs with shared GOterms</a:t>
            </a:r>
            <a:endParaRPr lang="zh-CN" altLang="en-US" sz="2000">
              <a:solidFill>
                <a:schemeClr val="tx1"/>
              </a:solidFill>
              <a:latin typeface="Times New Roman" charset="0"/>
              <a:ea typeface="微软雅黑" charset="0"/>
              <a:cs typeface="Times New Roman" charset="0"/>
            </a:endParaRPr>
          </a:p>
        </p:txBody>
      </p:sp>
      <p:sp>
        <p:nvSpPr>
          <p:cNvPr id="14" name="矩形 13"/>
          <p:cNvSpPr/>
          <p:nvPr/>
        </p:nvSpPr>
        <p:spPr>
          <a:xfrm>
            <a:off x="2043113" y="4661520"/>
            <a:ext cx="5614987" cy="747713"/>
          </a:xfrm>
          <a:prstGeom prst="rect">
            <a:avLst/>
          </a:prstGeom>
          <a:solidFill>
            <a:srgbClr val="92D050"/>
          </a:solid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sz="2000" dirty="0" err="1">
                <a:solidFill>
                  <a:schemeClr val="tx1"/>
                </a:solidFill>
                <a:latin typeface="Times New Roman" charset="0"/>
                <a:ea typeface="微软雅黑" charset="0"/>
                <a:cs typeface="Times New Roman" charset="0"/>
              </a:rPr>
              <a:t>GMAlign</a:t>
            </a:r>
            <a:r>
              <a:rPr lang="zh-CN" altLang="en-US" sz="2000" dirty="0">
                <a:solidFill>
                  <a:schemeClr val="tx1"/>
                </a:solidFill>
                <a:latin typeface="Times New Roman" charset="0"/>
                <a:ea typeface="微软雅黑" charset="0"/>
                <a:cs typeface="Times New Roman" charset="0"/>
              </a:rPr>
              <a:t> </a:t>
            </a:r>
            <a:r>
              <a:rPr lang="en-US" altLang="zh-CN" sz="2000" dirty="0">
                <a:solidFill>
                  <a:schemeClr val="tx1"/>
                </a:solidFill>
                <a:latin typeface="Times New Roman" charset="0"/>
                <a:ea typeface="微软雅黑" charset="0"/>
                <a:cs typeface="Times New Roman" charset="0"/>
              </a:rPr>
              <a:t>produces a mapping with better semantic similarity</a:t>
            </a:r>
            <a:endParaRPr lang="zh-CN" altLang="en-US" sz="2000" dirty="0">
              <a:solidFill>
                <a:schemeClr val="tx1"/>
              </a:solidFill>
              <a:latin typeface="微软雅黑" charset="0"/>
              <a:ea typeface="微软雅黑" charset="0"/>
              <a:cs typeface="Times New Roman" charset="0"/>
            </a:endParaRPr>
          </a:p>
        </p:txBody>
      </p:sp>
    </p:spTree>
    <p:extLst>
      <p:ext uri="{BB962C8B-B14F-4D97-AF65-F5344CB8AC3E}">
        <p14:creationId xmlns:p14="http://schemas.microsoft.com/office/powerpoint/2010/main" val="2979771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anim calcmode="lin" valueType="num">
                                      <p:cBhvr>
                                        <p:cTn id="32" dur="500" fill="hold"/>
                                        <p:tgtEl>
                                          <p:spTgt spid="14"/>
                                        </p:tgtEl>
                                        <p:attrNameLst>
                                          <p:attrName>ppt_x</p:attrName>
                                        </p:attrNameLst>
                                      </p:cBhvr>
                                      <p:tavLst>
                                        <p:tav tm="0">
                                          <p:val>
                                            <p:strVal val="#ppt_x"/>
                                          </p:val>
                                        </p:tav>
                                        <p:tav tm="100000">
                                          <p:val>
                                            <p:strVal val="#ppt_x"/>
                                          </p:val>
                                        </p:tav>
                                      </p:tavLst>
                                    </p:anim>
                                    <p:anim calcmode="lin" valueType="num">
                                      <p:cBhvr>
                                        <p:cTn id="3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kumimoji="1" lang="en-US" altLang="zh-CN" dirty="0"/>
              <a:t>Extension: </a:t>
            </a:r>
            <a:r>
              <a:rPr kumimoji="1" lang="en-US" altLang="zh-CN" dirty="0" smtClean="0"/>
              <a:t>Approximate MCS</a:t>
            </a:r>
            <a:br>
              <a:rPr kumimoji="1" lang="en-US" altLang="zh-CN" dirty="0" smtClean="0"/>
            </a:br>
            <a:r>
              <a:rPr kumimoji="1" lang="en-US" altLang="zh-CN" sz="2000" dirty="0"/>
              <a:t>Zhu</a:t>
            </a:r>
            <a:r>
              <a:rPr kumimoji="1" lang="zh-CN" altLang="en-US" sz="2000" dirty="0"/>
              <a:t> </a:t>
            </a:r>
            <a:r>
              <a:rPr kumimoji="1" lang="en-US" altLang="zh-CN" sz="2000" dirty="0"/>
              <a:t>et</a:t>
            </a:r>
            <a:r>
              <a:rPr kumimoji="1" lang="zh-CN" altLang="en-US" sz="2000" dirty="0"/>
              <a:t> </a:t>
            </a:r>
            <a:r>
              <a:rPr kumimoji="1" lang="en-US" altLang="zh-CN" sz="2000" dirty="0"/>
              <a:t>al., VLDBJ’</a:t>
            </a:r>
            <a:r>
              <a:rPr kumimoji="1" lang="zh-CN" altLang="en-US" sz="2000" dirty="0"/>
              <a:t> </a:t>
            </a:r>
            <a:r>
              <a:rPr kumimoji="1" lang="en-US" altLang="zh-CN" sz="2000" dirty="0"/>
              <a:t>13,</a:t>
            </a:r>
            <a:r>
              <a:rPr kumimoji="1" lang="zh-CN" altLang="en-US" sz="2000" dirty="0"/>
              <a:t> </a:t>
            </a:r>
            <a:r>
              <a:rPr kumimoji="1" lang="en-US" altLang="zh-CN" sz="2000" dirty="0"/>
              <a:t>BIBM</a:t>
            </a:r>
            <a:r>
              <a:rPr kumimoji="1" lang="zh-CN" altLang="en-US" sz="2000" dirty="0"/>
              <a:t> </a:t>
            </a:r>
            <a:r>
              <a:rPr kumimoji="1" lang="en-US" altLang="zh-CN" sz="2000" dirty="0"/>
              <a:t>‘17</a:t>
            </a:r>
            <a:endParaRPr lang="zh-CN" altLang="en-US" sz="2000" dirty="0"/>
          </a:p>
        </p:txBody>
      </p:sp>
      <p:pic>
        <p:nvPicPr>
          <p:cNvPr id="3"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8778" y="1628800"/>
            <a:ext cx="3278488" cy="256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对象 36"/>
          <p:cNvGraphicFramePr>
            <a:graphicFrameLocks noChangeAspect="1"/>
          </p:cNvGraphicFramePr>
          <p:nvPr>
            <p:extLst>
              <p:ext uri="{D42A27DB-BD31-4B8C-83A1-F6EECF244321}">
                <p14:modId xmlns:p14="http://schemas.microsoft.com/office/powerpoint/2010/main" val="725200270"/>
              </p:ext>
            </p:extLst>
          </p:nvPr>
        </p:nvGraphicFramePr>
        <p:xfrm>
          <a:off x="6007474" y="3492218"/>
          <a:ext cx="801191" cy="173870"/>
        </p:xfrm>
        <a:graphic>
          <a:graphicData uri="http://schemas.openxmlformats.org/presentationml/2006/ole">
            <mc:AlternateContent xmlns:mc="http://schemas.openxmlformats.org/markup-compatibility/2006">
              <mc:Choice xmlns:v="urn:schemas-microsoft-com:vml" Requires="v">
                <p:oleObj spid="_x0000_s56429" name="公式" r:id="rId5" imgW="435285" imgH="677109" progId="Equation.3">
                  <p:embed/>
                </p:oleObj>
              </mc:Choice>
              <mc:Fallback>
                <p:oleObj name="公式" r:id="rId5" imgW="435285" imgH="67710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7474" y="3492218"/>
                        <a:ext cx="801191" cy="173870"/>
                      </a:xfrm>
                      <a:prstGeom prst="rect">
                        <a:avLst/>
                      </a:prstGeom>
                      <a:noFill/>
                      <a:ln>
                        <a:noFill/>
                      </a:ln>
                    </p:spPr>
                  </p:pic>
                </p:oleObj>
              </mc:Fallback>
            </mc:AlternateContent>
          </a:graphicData>
        </a:graphic>
      </p:graphicFrame>
      <p:pic>
        <p:nvPicPr>
          <p:cNvPr id="6" name="图片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5576" y="4149080"/>
            <a:ext cx="3168603" cy="25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89123" y="4149080"/>
            <a:ext cx="3245105" cy="25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1157" y="1681341"/>
            <a:ext cx="3227022" cy="231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2710472" y="2262931"/>
            <a:ext cx="4503007" cy="877694"/>
          </a:xfrm>
          <a:prstGeom prst="rect">
            <a:avLst/>
          </a:prstGeom>
          <a:solidFill>
            <a:srgbClr val="92D050"/>
          </a:solid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sz="2000">
                <a:solidFill>
                  <a:schemeClr val="tx1"/>
                </a:solidFill>
                <a:latin typeface="Times New Roman" charset="0"/>
                <a:ea typeface="微软雅黑" charset="0"/>
                <a:cs typeface="Times New Roman" charset="0"/>
              </a:rPr>
              <a:t>The biggest pathway, ribosome biogenesis pathway (03010), found by GMAlign</a:t>
            </a:r>
            <a:endParaRPr lang="zh-CN" altLang="en-US" sz="2000">
              <a:solidFill>
                <a:schemeClr val="tx1"/>
              </a:solidFill>
              <a:latin typeface="微软雅黑" charset="0"/>
              <a:ea typeface="微软雅黑" charset="0"/>
              <a:cs typeface="Times New Roman" charset="0"/>
            </a:endParaRPr>
          </a:p>
        </p:txBody>
      </p:sp>
      <p:sp>
        <p:nvSpPr>
          <p:cNvPr id="10" name="矩形 9"/>
          <p:cNvSpPr/>
          <p:nvPr/>
        </p:nvSpPr>
        <p:spPr>
          <a:xfrm>
            <a:off x="2559916" y="4901356"/>
            <a:ext cx="4942487" cy="877694"/>
          </a:xfrm>
          <a:prstGeom prst="rect">
            <a:avLst/>
          </a:prstGeom>
          <a:solidFill>
            <a:srgbClr val="92D050"/>
          </a:solid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sz="2000">
                <a:solidFill>
                  <a:schemeClr val="tx1"/>
                </a:solidFill>
                <a:latin typeface="Times New Roman" charset="0"/>
                <a:ea typeface="微软雅黑" charset="0"/>
                <a:cs typeface="Times New Roman" charset="0"/>
              </a:rPr>
              <a:t>The sub-structure of ribosome biogenesis pathway (03010) found by GMAlign proved by APID</a:t>
            </a:r>
            <a:endParaRPr lang="zh-CN" altLang="en-US" sz="2000">
              <a:solidFill>
                <a:schemeClr val="tx1"/>
              </a:solidFill>
              <a:latin typeface="微软雅黑" charset="0"/>
              <a:ea typeface="微软雅黑" charset="0"/>
              <a:cs typeface="Times New Roman" charset="0"/>
            </a:endParaRPr>
          </a:p>
        </p:txBody>
      </p:sp>
    </p:spTree>
    <p:extLst>
      <p:ext uri="{BB962C8B-B14F-4D97-AF65-F5344CB8AC3E}">
        <p14:creationId xmlns:p14="http://schemas.microsoft.com/office/powerpoint/2010/main" val="1791531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3" y="1748928"/>
            <a:ext cx="4465637"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386" y="4077072"/>
            <a:ext cx="5727030" cy="267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77503"/>
            <a:ext cx="45037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596900" y="1748928"/>
            <a:ext cx="3671888" cy="501650"/>
          </a:xfrm>
          <a:prstGeom prst="rect">
            <a:avLst/>
          </a:prstGeom>
          <a:solidFill>
            <a:srgbClr val="00B0F0"/>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a:solidFill>
                  <a:schemeClr val="tx1"/>
                </a:solidFill>
                <a:latin typeface="Times New Roman" charset="0"/>
                <a:ea typeface="微软雅黑" charset="0"/>
                <a:cs typeface="Times New Roman" charset="0"/>
              </a:rPr>
              <a:t>Discover conserved protein complexs</a:t>
            </a:r>
            <a:endParaRPr lang="zh-CN" altLang="en-US">
              <a:solidFill>
                <a:schemeClr val="tx1"/>
              </a:solidFill>
              <a:latin typeface="Times New Roman" charset="0"/>
              <a:ea typeface="微软雅黑" charset="0"/>
              <a:cs typeface="Times New Roman" charset="0"/>
            </a:endParaRPr>
          </a:p>
        </p:txBody>
      </p:sp>
      <p:sp>
        <p:nvSpPr>
          <p:cNvPr id="9" name="矩形 8"/>
          <p:cNvSpPr/>
          <p:nvPr/>
        </p:nvSpPr>
        <p:spPr>
          <a:xfrm>
            <a:off x="5494338" y="1748928"/>
            <a:ext cx="2986087" cy="501650"/>
          </a:xfrm>
          <a:prstGeom prst="rect">
            <a:avLst/>
          </a:prstGeom>
          <a:solidFill>
            <a:srgbClr val="00B0F0"/>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a:solidFill>
                  <a:schemeClr val="tx1"/>
                </a:solidFill>
                <a:latin typeface="Times New Roman" charset="0"/>
                <a:ea typeface="微软雅黑" charset="0"/>
                <a:cs typeface="Times New Roman" charset="0"/>
              </a:rPr>
              <a:t>Construct evolution tree</a:t>
            </a:r>
            <a:endParaRPr lang="zh-CN" altLang="en-US">
              <a:solidFill>
                <a:schemeClr val="tx1"/>
              </a:solidFill>
              <a:latin typeface="Times New Roman" charset="0"/>
              <a:ea typeface="微软雅黑" charset="0"/>
              <a:cs typeface="Times New Roman" charset="0"/>
            </a:endParaRPr>
          </a:p>
        </p:txBody>
      </p:sp>
      <p:sp>
        <p:nvSpPr>
          <p:cNvPr id="10" name="矩形 9"/>
          <p:cNvSpPr/>
          <p:nvPr/>
        </p:nvSpPr>
        <p:spPr>
          <a:xfrm>
            <a:off x="3970238" y="4192091"/>
            <a:ext cx="3194050" cy="503237"/>
          </a:xfrm>
          <a:prstGeom prst="rect">
            <a:avLst/>
          </a:prstGeom>
          <a:solidFill>
            <a:srgbClr val="00B0F0"/>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a:solidFill>
                  <a:schemeClr val="tx1"/>
                </a:solidFill>
                <a:latin typeface="Times New Roman" charset="0"/>
                <a:ea typeface="微软雅黑" charset="0"/>
                <a:cs typeface="Times New Roman" charset="0"/>
              </a:rPr>
              <a:t>Predict interaction relationship</a:t>
            </a:r>
            <a:endParaRPr lang="zh-CN" altLang="en-US">
              <a:solidFill>
                <a:schemeClr val="tx1"/>
              </a:solidFill>
              <a:latin typeface="Times New Roman" charset="0"/>
              <a:ea typeface="微软雅黑" charset="0"/>
              <a:cs typeface="Times New Roman" charset="0"/>
            </a:endParaRPr>
          </a:p>
        </p:txBody>
      </p:sp>
      <p:sp>
        <p:nvSpPr>
          <p:cNvPr id="11" name="标题 1"/>
          <p:cNvSpPr>
            <a:spLocks noGrp="1"/>
          </p:cNvSpPr>
          <p:nvPr>
            <p:ph type="title"/>
          </p:nvPr>
        </p:nvSpPr>
        <p:spPr>
          <a:xfrm>
            <a:off x="457200" y="269776"/>
            <a:ext cx="8229600" cy="1143000"/>
          </a:xfrm>
        </p:spPr>
        <p:txBody>
          <a:bodyPr>
            <a:noAutofit/>
          </a:bodyPr>
          <a:lstStyle/>
          <a:p>
            <a:r>
              <a:rPr kumimoji="1" lang="en-US" altLang="zh-CN" dirty="0"/>
              <a:t>Extension: </a:t>
            </a:r>
            <a:r>
              <a:rPr kumimoji="1" lang="en-US" altLang="zh-CN" dirty="0" smtClean="0"/>
              <a:t>Approximate MCS</a:t>
            </a:r>
            <a:br>
              <a:rPr kumimoji="1" lang="en-US" altLang="zh-CN" dirty="0" smtClean="0"/>
            </a:br>
            <a:r>
              <a:rPr kumimoji="1" lang="en-US" altLang="zh-CN" sz="2000" dirty="0"/>
              <a:t>Zhu</a:t>
            </a:r>
            <a:r>
              <a:rPr kumimoji="1" lang="zh-CN" altLang="en-US" sz="2000" dirty="0"/>
              <a:t> </a:t>
            </a:r>
            <a:r>
              <a:rPr kumimoji="1" lang="en-US" altLang="zh-CN" sz="2000" dirty="0"/>
              <a:t>et</a:t>
            </a:r>
            <a:r>
              <a:rPr kumimoji="1" lang="zh-CN" altLang="en-US" sz="2000" dirty="0"/>
              <a:t> </a:t>
            </a:r>
            <a:r>
              <a:rPr kumimoji="1" lang="en-US" altLang="zh-CN" sz="2000" dirty="0"/>
              <a:t>al., VLDBJ’</a:t>
            </a:r>
            <a:r>
              <a:rPr kumimoji="1" lang="zh-CN" altLang="en-US" sz="2000" dirty="0"/>
              <a:t> </a:t>
            </a:r>
            <a:r>
              <a:rPr kumimoji="1" lang="en-US" altLang="zh-CN" sz="2000" dirty="0"/>
              <a:t>13,</a:t>
            </a:r>
            <a:r>
              <a:rPr kumimoji="1" lang="zh-CN" altLang="en-US" sz="2000" dirty="0"/>
              <a:t> </a:t>
            </a:r>
            <a:r>
              <a:rPr kumimoji="1" lang="en-US" altLang="zh-CN" sz="2000" dirty="0"/>
              <a:t>BIBM</a:t>
            </a:r>
            <a:r>
              <a:rPr kumimoji="1" lang="zh-CN" altLang="en-US" sz="2000" dirty="0"/>
              <a:t> </a:t>
            </a:r>
            <a:r>
              <a:rPr kumimoji="1" lang="en-US" altLang="zh-CN" sz="2000" dirty="0"/>
              <a:t>‘17</a:t>
            </a:r>
            <a:endParaRPr lang="zh-CN" altLang="en-US" sz="2000" dirty="0"/>
          </a:p>
        </p:txBody>
      </p:sp>
      <p:sp>
        <p:nvSpPr>
          <p:cNvPr id="12" name="标题 1"/>
          <p:cNvSpPr txBox="1">
            <a:spLocks/>
          </p:cNvSpPr>
          <p:nvPr/>
        </p:nvSpPr>
        <p:spPr>
          <a:xfrm>
            <a:off x="-489248" y="5742384"/>
            <a:ext cx="4629200" cy="7109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baseline="0">
                <a:solidFill>
                  <a:srgbClr val="002060"/>
                </a:solidFill>
                <a:latin typeface="Candara" pitchFamily="34" charset="0"/>
                <a:ea typeface="+mj-ea"/>
                <a:cs typeface="+mj-cs"/>
              </a:defRPr>
            </a:lvl1pPr>
          </a:lstStyle>
          <a:p>
            <a:r>
              <a:rPr kumimoji="1" lang="en-US" altLang="zh-CN" sz="2200" dirty="0" smtClean="0">
                <a:solidFill>
                  <a:srgbClr val="0000FF"/>
                </a:solidFill>
              </a:rPr>
              <a:t>Other</a:t>
            </a:r>
            <a:r>
              <a:rPr kumimoji="1" lang="zh-CN" altLang="en-US" sz="2200" dirty="0" smtClean="0">
                <a:solidFill>
                  <a:srgbClr val="0000FF"/>
                </a:solidFill>
              </a:rPr>
              <a:t> </a:t>
            </a:r>
            <a:r>
              <a:rPr kumimoji="1" lang="en-US" altLang="zh-CN" sz="2200" dirty="0" smtClean="0">
                <a:solidFill>
                  <a:srgbClr val="0000FF"/>
                </a:solidFill>
              </a:rPr>
              <a:t>Potential</a:t>
            </a:r>
            <a:r>
              <a:rPr kumimoji="1" lang="zh-CN" altLang="en-US" sz="2200" dirty="0" smtClean="0">
                <a:solidFill>
                  <a:srgbClr val="0000FF"/>
                </a:solidFill>
              </a:rPr>
              <a:t> </a:t>
            </a:r>
            <a:r>
              <a:rPr kumimoji="1" lang="en-US" altLang="zh-CN" sz="2200" dirty="0" smtClean="0">
                <a:solidFill>
                  <a:srgbClr val="0000FF"/>
                </a:solidFill>
              </a:rPr>
              <a:t>Applications</a:t>
            </a:r>
            <a:endParaRPr lang="zh-CN" altLang="en-US" sz="2200" dirty="0">
              <a:solidFill>
                <a:srgbClr val="0000FF"/>
              </a:solidFill>
            </a:endParaRPr>
          </a:p>
        </p:txBody>
      </p:sp>
    </p:spTree>
    <p:extLst>
      <p:ext uri="{BB962C8B-B14F-4D97-AF65-F5344CB8AC3E}">
        <p14:creationId xmlns:p14="http://schemas.microsoft.com/office/powerpoint/2010/main" val="10547014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anim calcmode="lin" valueType="num">
                                      <p:cBhvr>
                                        <p:cTn id="22" dur="500" fill="hold"/>
                                        <p:tgtEl>
                                          <p:spTgt spid="10"/>
                                        </p:tgtEl>
                                        <p:attrNameLst>
                                          <p:attrName>ppt_x</p:attrName>
                                        </p:attrNameLst>
                                      </p:cBhvr>
                                      <p:tavLst>
                                        <p:tav tm="0">
                                          <p:val>
                                            <p:strVal val="#ppt_x"/>
                                          </p:val>
                                        </p:tav>
                                        <p:tav tm="100000">
                                          <p:val>
                                            <p:strVal val="#ppt_x"/>
                                          </p:val>
                                        </p:tav>
                                      </p:tavLst>
                                    </p:anim>
                                    <p:anim calcmode="lin" valueType="num">
                                      <p:cBhvr>
                                        <p:cTn id="2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Calibri" charset="0"/>
              </a:rPr>
              <a:t>Outline</a:t>
            </a:r>
            <a:endParaRPr kumimoji="1" lang="zh-CN" altLang="en-US" dirty="0"/>
          </a:p>
        </p:txBody>
      </p:sp>
      <p:sp>
        <p:nvSpPr>
          <p:cNvPr id="3" name="内容占位符 2"/>
          <p:cNvSpPr>
            <a:spLocks noGrp="1"/>
          </p:cNvSpPr>
          <p:nvPr>
            <p:ph idx="1"/>
          </p:nvPr>
        </p:nvSpPr>
        <p:spPr/>
        <p:txBody>
          <a:bodyPr>
            <a:normAutofit/>
          </a:bodyPr>
          <a:lstStyle/>
          <a:p>
            <a:r>
              <a:rPr lang="en-US" altLang="zh-CN" dirty="0" smtClean="0">
                <a:latin typeface="Calibri" charset="0"/>
              </a:rPr>
              <a:t>Introduction</a:t>
            </a:r>
            <a:r>
              <a:rPr lang="zh-CN" altLang="zh-CN" dirty="0">
                <a:latin typeface="Calibri" charset="0"/>
              </a:rPr>
              <a:t> </a:t>
            </a:r>
            <a:r>
              <a:rPr lang="en-US" altLang="zh-CN" dirty="0" smtClean="0">
                <a:latin typeface="Calibri" charset="0"/>
              </a:rPr>
              <a:t>and</a:t>
            </a:r>
            <a:r>
              <a:rPr lang="zh-CN" altLang="en-US" dirty="0" smtClean="0">
                <a:latin typeface="Calibri" charset="0"/>
              </a:rPr>
              <a:t> </a:t>
            </a:r>
            <a:r>
              <a:rPr lang="en-US" altLang="zh-CN" dirty="0">
                <a:latin typeface="Calibri" charset="0"/>
              </a:rPr>
              <a:t>p</a:t>
            </a:r>
            <a:r>
              <a:rPr lang="en-US" altLang="zh-CN" dirty="0" smtClean="0">
                <a:latin typeface="Calibri" charset="0"/>
              </a:rPr>
              <a:t>reliminaries</a:t>
            </a:r>
          </a:p>
          <a:p>
            <a:r>
              <a:rPr lang="en-US" altLang="zh-CN" dirty="0" smtClean="0">
                <a:latin typeface="Calibri" charset="0"/>
              </a:rPr>
              <a:t>Part</a:t>
            </a:r>
            <a:r>
              <a:rPr lang="zh-CN" altLang="en-US" dirty="0" smtClean="0">
                <a:latin typeface="Calibri" charset="0"/>
              </a:rPr>
              <a:t> </a:t>
            </a:r>
            <a:r>
              <a:rPr lang="en-US" altLang="zh-CN" dirty="0" smtClean="0">
                <a:latin typeface="Calibri" charset="0"/>
              </a:rPr>
              <a:t>I:</a:t>
            </a:r>
            <a:r>
              <a:rPr lang="zh-CN" altLang="en-US" dirty="0" smtClean="0">
                <a:latin typeface="Calibri" charset="0"/>
              </a:rPr>
              <a:t> </a:t>
            </a:r>
            <a:r>
              <a:rPr lang="en-US" altLang="zh-CN" dirty="0" smtClean="0"/>
              <a:t>Similarity</a:t>
            </a:r>
            <a:r>
              <a:rPr lang="zh-CN" altLang="en-US" dirty="0" smtClean="0"/>
              <a:t> </a:t>
            </a:r>
            <a:r>
              <a:rPr lang="en-US" altLang="zh-CN" dirty="0"/>
              <a:t>s</a:t>
            </a:r>
            <a:r>
              <a:rPr lang="en-US" altLang="zh-CN" dirty="0" smtClean="0"/>
              <a:t>earch</a:t>
            </a:r>
            <a:r>
              <a:rPr lang="zh-CN" altLang="en-US" dirty="0" smtClean="0"/>
              <a:t> </a:t>
            </a:r>
            <a:r>
              <a:rPr lang="en-US" altLang="zh-CN" dirty="0" smtClean="0"/>
              <a:t>in graph </a:t>
            </a:r>
            <a:r>
              <a:rPr lang="en-US" altLang="zh-CN" dirty="0"/>
              <a:t>d</a:t>
            </a:r>
            <a:r>
              <a:rPr lang="en-US" altLang="zh-CN" dirty="0" smtClean="0"/>
              <a:t>atabases</a:t>
            </a:r>
          </a:p>
          <a:p>
            <a:pPr lvl="1"/>
            <a:r>
              <a:rPr lang="en-US" altLang="zh-CN" dirty="0" err="1" smtClean="0">
                <a:latin typeface="Calibri" charset="0"/>
              </a:rPr>
              <a:t>Subraph</a:t>
            </a:r>
            <a:r>
              <a:rPr lang="zh-CN" altLang="en-US" dirty="0" smtClean="0">
                <a:latin typeface="Calibri" charset="0"/>
              </a:rPr>
              <a:t> </a:t>
            </a:r>
            <a:r>
              <a:rPr lang="en-US" altLang="zh-CN" dirty="0">
                <a:latin typeface="Calibri" charset="0"/>
              </a:rPr>
              <a:t>s</a:t>
            </a:r>
            <a:r>
              <a:rPr lang="en-US" altLang="zh-CN" dirty="0" smtClean="0">
                <a:latin typeface="Calibri" charset="0"/>
              </a:rPr>
              <a:t>imilarity</a:t>
            </a:r>
            <a:r>
              <a:rPr lang="zh-CN" altLang="en-US" dirty="0" smtClean="0">
                <a:latin typeface="Calibri" charset="0"/>
              </a:rPr>
              <a:t> </a:t>
            </a:r>
            <a:r>
              <a:rPr lang="en-US" altLang="zh-CN" dirty="0">
                <a:latin typeface="Calibri" charset="0"/>
              </a:rPr>
              <a:t>s</a:t>
            </a:r>
            <a:r>
              <a:rPr lang="en-US" altLang="zh-CN" dirty="0" smtClean="0">
                <a:latin typeface="Calibri" charset="0"/>
              </a:rPr>
              <a:t>earch</a:t>
            </a:r>
            <a:endParaRPr lang="en-US" altLang="zh-CN" dirty="0">
              <a:latin typeface="Calibri" charset="0"/>
            </a:endParaRPr>
          </a:p>
          <a:p>
            <a:pPr lvl="1"/>
            <a:r>
              <a:rPr lang="en-US" altLang="zh-CN" dirty="0" err="1" smtClean="0">
                <a:latin typeface="Calibri" charset="0"/>
              </a:rPr>
              <a:t>Supergraph</a:t>
            </a:r>
            <a:r>
              <a:rPr lang="zh-CN" altLang="en-US" dirty="0" smtClean="0">
                <a:latin typeface="Calibri" charset="0"/>
              </a:rPr>
              <a:t> </a:t>
            </a:r>
            <a:r>
              <a:rPr lang="en-US" altLang="zh-CN" dirty="0">
                <a:latin typeface="Calibri" charset="0"/>
              </a:rPr>
              <a:t>s</a:t>
            </a:r>
            <a:r>
              <a:rPr lang="en-US" altLang="zh-CN" dirty="0" smtClean="0">
                <a:latin typeface="Calibri" charset="0"/>
              </a:rPr>
              <a:t>imilarity</a:t>
            </a:r>
            <a:r>
              <a:rPr lang="zh-CN" altLang="en-US" dirty="0" smtClean="0">
                <a:latin typeface="Calibri" charset="0"/>
              </a:rPr>
              <a:t> </a:t>
            </a:r>
            <a:r>
              <a:rPr lang="en-US" altLang="zh-CN" dirty="0">
                <a:latin typeface="Calibri" charset="0"/>
              </a:rPr>
              <a:t>s</a:t>
            </a:r>
            <a:r>
              <a:rPr lang="en-US" altLang="zh-CN" dirty="0" smtClean="0">
                <a:latin typeface="Calibri" charset="0"/>
              </a:rPr>
              <a:t>earch</a:t>
            </a:r>
            <a:endParaRPr lang="en-US" altLang="zh-CN" dirty="0">
              <a:latin typeface="Calibri" charset="0"/>
            </a:endParaRPr>
          </a:p>
          <a:p>
            <a:pPr lvl="1"/>
            <a:r>
              <a:rPr lang="en-US" altLang="zh-CN" dirty="0" smtClean="0">
                <a:latin typeface="Calibri" charset="0"/>
              </a:rPr>
              <a:t>Graph</a:t>
            </a:r>
            <a:r>
              <a:rPr lang="zh-CN" altLang="en-US" dirty="0" smtClean="0">
                <a:latin typeface="Calibri" charset="0"/>
              </a:rPr>
              <a:t> </a:t>
            </a:r>
            <a:r>
              <a:rPr lang="en-US" altLang="zh-CN" dirty="0">
                <a:latin typeface="Calibri" charset="0"/>
              </a:rPr>
              <a:t>s</a:t>
            </a:r>
            <a:r>
              <a:rPr lang="en-US" altLang="zh-CN" dirty="0" smtClean="0">
                <a:latin typeface="Calibri" charset="0"/>
              </a:rPr>
              <a:t>imilarity</a:t>
            </a:r>
            <a:r>
              <a:rPr lang="zh-CN" altLang="en-US" dirty="0" smtClean="0">
                <a:latin typeface="Calibri" charset="0"/>
              </a:rPr>
              <a:t> </a:t>
            </a:r>
            <a:r>
              <a:rPr lang="en-US" altLang="zh-CN" dirty="0">
                <a:latin typeface="Calibri" charset="0"/>
              </a:rPr>
              <a:t>s</a:t>
            </a:r>
            <a:r>
              <a:rPr lang="en-US" altLang="zh-CN" dirty="0" smtClean="0">
                <a:latin typeface="Calibri" charset="0"/>
              </a:rPr>
              <a:t>earch</a:t>
            </a:r>
            <a:endParaRPr lang="en-US" altLang="zh-CN" dirty="0"/>
          </a:p>
          <a:p>
            <a:r>
              <a:rPr lang="en-US" altLang="zh-CN" dirty="0" smtClean="0">
                <a:solidFill>
                  <a:srgbClr val="0000FF"/>
                </a:solidFill>
              </a:rPr>
              <a:t>Part</a:t>
            </a:r>
            <a:r>
              <a:rPr lang="zh-CN" altLang="en-US" dirty="0" smtClean="0">
                <a:solidFill>
                  <a:srgbClr val="0000FF"/>
                </a:solidFill>
              </a:rPr>
              <a:t> </a:t>
            </a:r>
            <a:r>
              <a:rPr lang="en-US" altLang="zh-CN" dirty="0" smtClean="0">
                <a:solidFill>
                  <a:srgbClr val="0000FF"/>
                </a:solidFill>
              </a:rPr>
              <a:t>II:</a:t>
            </a:r>
            <a:r>
              <a:rPr lang="zh-CN" altLang="en-US" dirty="0" smtClean="0">
                <a:solidFill>
                  <a:srgbClr val="0000FF"/>
                </a:solidFill>
              </a:rPr>
              <a:t> </a:t>
            </a:r>
            <a:r>
              <a:rPr lang="en-US" altLang="zh-CN" dirty="0" smtClean="0">
                <a:solidFill>
                  <a:srgbClr val="0000FF"/>
                </a:solidFill>
                <a:latin typeface="Calibri" charset="0"/>
              </a:rPr>
              <a:t>Community </a:t>
            </a:r>
            <a:r>
              <a:rPr lang="en-US" altLang="zh-CN" dirty="0">
                <a:solidFill>
                  <a:srgbClr val="0000FF"/>
                </a:solidFill>
                <a:latin typeface="Calibri" charset="0"/>
              </a:rPr>
              <a:t>s</a:t>
            </a:r>
            <a:r>
              <a:rPr lang="en-US" altLang="zh-CN" dirty="0" smtClean="0">
                <a:solidFill>
                  <a:srgbClr val="0000FF"/>
                </a:solidFill>
                <a:latin typeface="Calibri" charset="0"/>
              </a:rPr>
              <a:t>earch in</a:t>
            </a:r>
            <a:r>
              <a:rPr lang="zh-CN" altLang="en-US" dirty="0" smtClean="0">
                <a:solidFill>
                  <a:srgbClr val="0000FF"/>
                </a:solidFill>
                <a:latin typeface="Calibri" charset="0"/>
              </a:rPr>
              <a:t> </a:t>
            </a:r>
            <a:r>
              <a:rPr lang="en-US" altLang="zh-CN" dirty="0" smtClean="0">
                <a:solidFill>
                  <a:srgbClr val="0000FF"/>
                </a:solidFill>
                <a:latin typeface="Calibri" charset="0"/>
              </a:rPr>
              <a:t>a</a:t>
            </a:r>
            <a:r>
              <a:rPr lang="zh-CN" altLang="en-US" dirty="0" smtClean="0">
                <a:solidFill>
                  <a:srgbClr val="0000FF"/>
                </a:solidFill>
                <a:latin typeface="Calibri" charset="0"/>
              </a:rPr>
              <a:t> </a:t>
            </a:r>
            <a:r>
              <a:rPr lang="en-US" altLang="zh-CN" dirty="0" smtClean="0">
                <a:solidFill>
                  <a:srgbClr val="0000FF"/>
                </a:solidFill>
                <a:latin typeface="Calibri" charset="0"/>
              </a:rPr>
              <a:t>single</a:t>
            </a:r>
            <a:r>
              <a:rPr lang="zh-CN" altLang="en-US" dirty="0" smtClean="0">
                <a:solidFill>
                  <a:srgbClr val="0000FF"/>
                </a:solidFill>
                <a:latin typeface="Calibri" charset="0"/>
              </a:rPr>
              <a:t> </a:t>
            </a:r>
            <a:r>
              <a:rPr lang="en-US" altLang="zh-CN" dirty="0">
                <a:solidFill>
                  <a:srgbClr val="0000FF"/>
                </a:solidFill>
                <a:latin typeface="Calibri" charset="0"/>
              </a:rPr>
              <a:t>g</a:t>
            </a:r>
            <a:r>
              <a:rPr lang="en-US" altLang="zh-CN" dirty="0" smtClean="0">
                <a:solidFill>
                  <a:srgbClr val="0000FF"/>
                </a:solidFill>
                <a:latin typeface="Calibri" charset="0"/>
              </a:rPr>
              <a:t>raph</a:t>
            </a:r>
            <a:endParaRPr lang="en-US" altLang="zh-CN" dirty="0">
              <a:solidFill>
                <a:srgbClr val="0000FF"/>
              </a:solidFill>
              <a:latin typeface="Calibri" charset="0"/>
            </a:endParaRPr>
          </a:p>
          <a:p>
            <a:pPr lvl="1"/>
            <a:r>
              <a:rPr lang="en-US" altLang="zh-CN" dirty="0" smtClean="0">
                <a:latin typeface="Calibri" charset="0"/>
              </a:rPr>
              <a:t>Non</a:t>
            </a:r>
            <a:r>
              <a:rPr lang="zh-CN" altLang="en-US" dirty="0" smtClean="0">
                <a:latin typeface="Calibri" charset="0"/>
              </a:rPr>
              <a:t>-</a:t>
            </a:r>
            <a:r>
              <a:rPr lang="en-US" altLang="zh-CN" dirty="0">
                <a:latin typeface="Calibri" charset="0"/>
              </a:rPr>
              <a:t>a</a:t>
            </a:r>
            <a:r>
              <a:rPr lang="en-US" altLang="zh-CN" dirty="0" smtClean="0">
                <a:latin typeface="Calibri" charset="0"/>
              </a:rPr>
              <a:t>ttributed</a:t>
            </a:r>
            <a:r>
              <a:rPr lang="zh-CN" altLang="en-US" dirty="0" smtClean="0">
                <a:latin typeface="Calibri" charset="0"/>
              </a:rPr>
              <a:t> </a:t>
            </a:r>
            <a:r>
              <a:rPr lang="en-US" altLang="zh-CN" dirty="0">
                <a:latin typeface="Calibri" charset="0"/>
              </a:rPr>
              <a:t>c</a:t>
            </a:r>
            <a:r>
              <a:rPr lang="en-US" altLang="zh-CN" dirty="0" smtClean="0">
                <a:latin typeface="Calibri" charset="0"/>
              </a:rPr>
              <a:t>ommunity</a:t>
            </a:r>
            <a:r>
              <a:rPr lang="zh-CN" altLang="en-US" dirty="0" smtClean="0">
                <a:latin typeface="Calibri" charset="0"/>
              </a:rPr>
              <a:t> </a:t>
            </a:r>
            <a:r>
              <a:rPr lang="en-US" altLang="zh-CN" dirty="0">
                <a:latin typeface="Calibri" charset="0"/>
              </a:rPr>
              <a:t>s</a:t>
            </a:r>
            <a:r>
              <a:rPr lang="en-US" altLang="zh-CN" dirty="0" smtClean="0">
                <a:latin typeface="Calibri" charset="0"/>
              </a:rPr>
              <a:t>earch</a:t>
            </a:r>
            <a:r>
              <a:rPr lang="zh-CN" altLang="en-US" dirty="0" smtClean="0">
                <a:latin typeface="Calibri" charset="0"/>
              </a:rPr>
              <a:t> </a:t>
            </a:r>
            <a:endParaRPr lang="en-US" altLang="zh-CN" dirty="0" smtClean="0">
              <a:latin typeface="Calibri" charset="0"/>
            </a:endParaRPr>
          </a:p>
          <a:p>
            <a:pPr lvl="1"/>
            <a:r>
              <a:rPr lang="en-US" altLang="zh-CN" dirty="0" smtClean="0">
                <a:latin typeface="Calibri" charset="0"/>
              </a:rPr>
              <a:t>Attributed </a:t>
            </a:r>
            <a:r>
              <a:rPr lang="en-US" altLang="zh-CN" dirty="0">
                <a:latin typeface="Calibri" charset="0"/>
              </a:rPr>
              <a:t>c</a:t>
            </a:r>
            <a:r>
              <a:rPr lang="en-US" altLang="zh-CN" dirty="0" smtClean="0">
                <a:latin typeface="Calibri" charset="0"/>
              </a:rPr>
              <a:t>ommunity </a:t>
            </a:r>
            <a:r>
              <a:rPr lang="en-US" altLang="zh-CN" dirty="0">
                <a:latin typeface="Calibri" charset="0"/>
              </a:rPr>
              <a:t>s</a:t>
            </a:r>
            <a:r>
              <a:rPr lang="en-US" altLang="zh-CN" dirty="0" smtClean="0">
                <a:latin typeface="Calibri" charset="0"/>
              </a:rPr>
              <a:t>earch</a:t>
            </a:r>
            <a:endParaRPr lang="en-US" altLang="zh-CN" dirty="0">
              <a:latin typeface="Calibri" charset="0"/>
            </a:endParaRPr>
          </a:p>
          <a:p>
            <a:r>
              <a:rPr lang="en-US" altLang="zh-CN" dirty="0" smtClean="0">
                <a:latin typeface="Calibri" charset="0"/>
              </a:rPr>
              <a:t>Summary</a:t>
            </a:r>
            <a:endParaRPr lang="en-US" altLang="zh-CN" sz="2800" dirty="0">
              <a:latin typeface="Calibri" charset="0"/>
            </a:endParaRPr>
          </a:p>
        </p:txBody>
      </p:sp>
    </p:spTree>
    <p:extLst>
      <p:ext uri="{BB962C8B-B14F-4D97-AF65-F5344CB8AC3E}">
        <p14:creationId xmlns:p14="http://schemas.microsoft.com/office/powerpoint/2010/main" val="296190826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kumimoji="0" lang="en-US" altLang="zh-CN" dirty="0">
                <a:latin typeface="Candara"/>
                <a:cs typeface="Candara"/>
              </a:rPr>
              <a:t> Communities</a:t>
            </a:r>
          </a:p>
        </p:txBody>
      </p:sp>
      <p:sp>
        <p:nvSpPr>
          <p:cNvPr id="21506" name="Content Placeholder 2"/>
          <p:cNvSpPr>
            <a:spLocks noGrp="1"/>
          </p:cNvSpPr>
          <p:nvPr>
            <p:ph idx="1"/>
          </p:nvPr>
        </p:nvSpPr>
        <p:spPr>
          <a:xfrm>
            <a:off x="457200" y="1600200"/>
            <a:ext cx="8451850" cy="4525963"/>
          </a:xfrm>
        </p:spPr>
        <p:txBody>
          <a:bodyPr/>
          <a:lstStyle/>
          <a:p>
            <a:r>
              <a:rPr kumimoji="0" lang="en-US" altLang="zh-CN" b="1" dirty="0">
                <a:solidFill>
                  <a:srgbClr val="0070C0"/>
                </a:solidFill>
                <a:latin typeface="Candara"/>
                <a:cs typeface="Candara"/>
              </a:rPr>
              <a:t>Communities </a:t>
            </a:r>
            <a:r>
              <a:rPr kumimoji="0" lang="en-US" altLang="zh-CN" dirty="0">
                <a:latin typeface="Candara"/>
                <a:cs typeface="Candara"/>
              </a:rPr>
              <a:t>naturally exist in </a:t>
            </a:r>
            <a:r>
              <a:rPr kumimoji="0" lang="en-US" altLang="zh-CN" b="1" dirty="0">
                <a:solidFill>
                  <a:srgbClr val="C00000"/>
                </a:solidFill>
                <a:latin typeface="Candara"/>
                <a:cs typeface="Candara"/>
              </a:rPr>
              <a:t>networks.</a:t>
            </a:r>
            <a:endParaRPr kumimoji="0" lang="en-US" altLang="zh-CN" sz="2800" dirty="0">
              <a:latin typeface="Candara"/>
              <a:cs typeface="Candara"/>
            </a:endParaRPr>
          </a:p>
          <a:p>
            <a:endParaRPr kumimoji="0" lang="en-US" altLang="zh-CN" dirty="0">
              <a:latin typeface="Candara"/>
              <a:cs typeface="Candara"/>
            </a:endParaRP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0863" y="2728913"/>
            <a:ext cx="4859337" cy="326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8" name="TextBox 4"/>
          <p:cNvSpPr txBox="1">
            <a:spLocks noChangeArrowheads="1"/>
          </p:cNvSpPr>
          <p:nvPr/>
        </p:nvSpPr>
        <p:spPr bwMode="auto">
          <a:xfrm>
            <a:off x="3640138" y="5989638"/>
            <a:ext cx="18657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defTabSz="914400" eaLnBrk="1" hangingPunct="1"/>
            <a:r>
              <a:rPr kumimoji="0" lang="en-US" altLang="zh-CN" b="1">
                <a:latin typeface="Candara"/>
                <a:cs typeface="Candara"/>
              </a:rPr>
              <a:t>Blogosphere</a:t>
            </a:r>
            <a:endParaRPr kumimoji="0" lang="zh-HK" altLang="zh-CN" sz="2000" b="1">
              <a:latin typeface="Candara"/>
              <a:ea typeface="PMingLiU" charset="0"/>
              <a:cs typeface="Candara"/>
            </a:endParaRPr>
          </a:p>
        </p:txBody>
      </p:sp>
    </p:spTree>
    <p:extLst>
      <p:ext uri="{BB962C8B-B14F-4D97-AF65-F5344CB8AC3E}">
        <p14:creationId xmlns:p14="http://schemas.microsoft.com/office/powerpoint/2010/main" val="33358124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Candara"/>
                <a:cs typeface="Candara"/>
              </a:rPr>
              <a:t>Community Structure</a:t>
            </a:r>
            <a:endParaRPr kumimoji="1" lang="zh-CN" altLang="en-US" dirty="0">
              <a:latin typeface="Candara"/>
              <a:cs typeface="Candara"/>
            </a:endParaRPr>
          </a:p>
        </p:txBody>
      </p:sp>
      <p:sp>
        <p:nvSpPr>
          <p:cNvPr id="3" name="内容占位符 2"/>
          <p:cNvSpPr>
            <a:spLocks noGrp="1"/>
          </p:cNvSpPr>
          <p:nvPr>
            <p:ph idx="1"/>
          </p:nvPr>
        </p:nvSpPr>
        <p:spPr/>
        <p:txBody>
          <a:bodyPr/>
          <a:lstStyle/>
          <a:p>
            <a:pPr marL="342900" lvl="1" indent="-342900">
              <a:buFont typeface="Arial" charset="0"/>
              <a:buChar char="•"/>
            </a:pPr>
            <a:r>
              <a:rPr lang="en-US" altLang="zh-CN" sz="2600" dirty="0">
                <a:solidFill>
                  <a:srgbClr val="C00000"/>
                </a:solidFill>
                <a:latin typeface="Candara"/>
                <a:cs typeface="Candara"/>
              </a:rPr>
              <a:t>Community structure</a:t>
            </a:r>
            <a:r>
              <a:rPr lang="en-US" altLang="zh-CN" sz="2600" dirty="0">
                <a:latin typeface="Candara"/>
                <a:cs typeface="Candara"/>
              </a:rPr>
              <a:t>: </a:t>
            </a:r>
            <a:r>
              <a:rPr lang="en-US" altLang="zh-CN" sz="2600" dirty="0">
                <a:solidFill>
                  <a:srgbClr val="0070C0"/>
                </a:solidFill>
                <a:latin typeface="Candara"/>
                <a:cs typeface="Candara"/>
              </a:rPr>
              <a:t>Nodes with a shared latent property</a:t>
            </a:r>
            <a:r>
              <a:rPr lang="en-US" altLang="zh-CN" sz="2600" dirty="0">
                <a:latin typeface="Candara"/>
                <a:cs typeface="Candara"/>
              </a:rPr>
              <a:t>, </a:t>
            </a:r>
            <a:r>
              <a:rPr lang="en-US" altLang="zh-CN" sz="2600" dirty="0">
                <a:solidFill>
                  <a:srgbClr val="0070C0"/>
                </a:solidFill>
                <a:latin typeface="Candara"/>
                <a:cs typeface="Candara"/>
              </a:rPr>
              <a:t>densely inter-connected </a:t>
            </a:r>
            <a:r>
              <a:rPr lang="en-US" altLang="zh-CN" sz="2600" dirty="0" smtClean="0">
                <a:latin typeface="Candara"/>
                <a:cs typeface="Candara"/>
              </a:rPr>
              <a:t>.</a:t>
            </a:r>
            <a:endParaRPr lang="en-US" altLang="zh-CN" dirty="0" smtClean="0">
              <a:latin typeface="Candara"/>
              <a:cs typeface="Candara"/>
            </a:endParaRPr>
          </a:p>
          <a:p>
            <a:r>
              <a:rPr lang="en-US" altLang="zh-CN" dirty="0" smtClean="0">
                <a:latin typeface="Candara"/>
                <a:cs typeface="Candara"/>
              </a:rPr>
              <a:t>Many reasons for communities to be formed:</a:t>
            </a:r>
          </a:p>
          <a:p>
            <a:endParaRPr kumimoji="1" lang="zh-CN" altLang="en-US" dirty="0">
              <a:latin typeface="Candara"/>
              <a:cs typeface="Candara"/>
            </a:endParaRPr>
          </a:p>
        </p:txBody>
      </p:sp>
      <p:pic>
        <p:nvPicPr>
          <p:cNvPr id="14" name="Picture 2" descr="C:\Users\xhuang\Desktop\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6737" y="3734817"/>
            <a:ext cx="2174875"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212" y="3852292"/>
            <a:ext cx="2074863" cy="2170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762" y="3839592"/>
            <a:ext cx="2322513" cy="2217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descr="C:\Users\xhuang\Desktop\download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12" y="3885630"/>
            <a:ext cx="2211388"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85"/>
          <p:cNvSpPr txBox="1">
            <a:spLocks noChangeArrowheads="1"/>
          </p:cNvSpPr>
          <p:nvPr/>
        </p:nvSpPr>
        <p:spPr bwMode="auto">
          <a:xfrm>
            <a:off x="252412" y="3356992"/>
            <a:ext cx="2070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algn="ctr" eaLnBrk="1" hangingPunct="1"/>
            <a:r>
              <a:rPr kumimoji="0" lang="en-US" altLang="zh-CN" sz="2000" b="1">
                <a:latin typeface="Candara"/>
                <a:cs typeface="Candara"/>
              </a:rPr>
              <a:t>Social Networks</a:t>
            </a:r>
          </a:p>
        </p:txBody>
      </p:sp>
      <p:sp>
        <p:nvSpPr>
          <p:cNvPr id="19" name="TextBox 185"/>
          <p:cNvSpPr txBox="1">
            <a:spLocks noChangeArrowheads="1"/>
          </p:cNvSpPr>
          <p:nvPr/>
        </p:nvSpPr>
        <p:spPr bwMode="auto">
          <a:xfrm>
            <a:off x="2386012" y="3356992"/>
            <a:ext cx="2317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algn="ctr" eaLnBrk="1" hangingPunct="1"/>
            <a:r>
              <a:rPr kumimoji="0" lang="en-US" altLang="zh-CN" sz="2000" b="1">
                <a:latin typeface="Candara"/>
                <a:cs typeface="Candara"/>
              </a:rPr>
              <a:t>Citation Networks</a:t>
            </a:r>
          </a:p>
        </p:txBody>
      </p:sp>
      <p:sp>
        <p:nvSpPr>
          <p:cNvPr id="20" name="TextBox 185"/>
          <p:cNvSpPr txBox="1">
            <a:spLocks noChangeArrowheads="1"/>
          </p:cNvSpPr>
          <p:nvPr/>
        </p:nvSpPr>
        <p:spPr bwMode="auto">
          <a:xfrm>
            <a:off x="4816475" y="3356992"/>
            <a:ext cx="2070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algn="ctr" eaLnBrk="1" hangingPunct="1"/>
            <a:r>
              <a:rPr kumimoji="0" lang="en-US" altLang="zh-CN" sz="2000" b="1">
                <a:latin typeface="Candara"/>
                <a:cs typeface="Candara"/>
              </a:rPr>
              <a:t>World Wide Web</a:t>
            </a:r>
          </a:p>
        </p:txBody>
      </p:sp>
      <p:sp>
        <p:nvSpPr>
          <p:cNvPr id="21" name="TextBox 3"/>
          <p:cNvSpPr txBox="1">
            <a:spLocks noChangeArrowheads="1"/>
          </p:cNvSpPr>
          <p:nvPr/>
        </p:nvSpPr>
        <p:spPr bwMode="auto">
          <a:xfrm>
            <a:off x="6834074" y="3356992"/>
            <a:ext cx="23989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kumimoji="1" sz="2400">
                <a:solidFill>
                  <a:schemeClr val="tx1"/>
                </a:solidFill>
                <a:latin typeface="Calibri" charset="0"/>
                <a:ea typeface="SimSun" charset="0"/>
                <a:cs typeface="SimSun" charset="0"/>
              </a:defRPr>
            </a:lvl1pPr>
            <a:lvl2pPr>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marL="0" lvl="1" algn="ctr" eaLnBrk="1" hangingPunct="1"/>
            <a:r>
              <a:rPr kumimoji="0" lang="en-US" altLang="zh-CN" sz="2000" b="1">
                <a:latin typeface="Candara"/>
                <a:cs typeface="Candara"/>
              </a:rPr>
              <a:t>Biological Networks</a:t>
            </a:r>
            <a:endParaRPr kumimoji="0" lang="zh-HK" altLang="zh-CN" sz="2000" b="1">
              <a:latin typeface="Candara"/>
              <a:cs typeface="Candara"/>
            </a:endParaRPr>
          </a:p>
        </p:txBody>
      </p:sp>
    </p:spTree>
    <p:extLst>
      <p:ext uri="{BB962C8B-B14F-4D97-AF65-F5344CB8AC3E}">
        <p14:creationId xmlns:p14="http://schemas.microsoft.com/office/powerpoint/2010/main" val="18780498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Content Placeholder 2"/>
          <p:cNvSpPr>
            <a:spLocks noGrp="1"/>
          </p:cNvSpPr>
          <p:nvPr>
            <p:ph idx="1"/>
          </p:nvPr>
        </p:nvSpPr>
        <p:spPr>
          <a:xfrm>
            <a:off x="457200" y="1600200"/>
            <a:ext cx="8534400" cy="4525963"/>
          </a:xfrm>
        </p:spPr>
        <p:txBody>
          <a:bodyPr/>
          <a:lstStyle/>
          <a:p>
            <a:r>
              <a:rPr lang="en-US" altLang="zh-CN" sz="2400" dirty="0">
                <a:solidFill>
                  <a:srgbClr val="C00000"/>
                </a:solidFill>
                <a:latin typeface="Candara"/>
                <a:cs typeface="Candara"/>
              </a:rPr>
              <a:t>Q: Given a network, how </a:t>
            </a:r>
            <a:r>
              <a:rPr lang="en-US" altLang="zh-CN" sz="2400" dirty="0" smtClean="0">
                <a:solidFill>
                  <a:srgbClr val="C00000"/>
                </a:solidFill>
                <a:latin typeface="Candara"/>
                <a:cs typeface="Candara"/>
              </a:rPr>
              <a:t>to find </a:t>
            </a:r>
            <a:r>
              <a:rPr lang="en-US" altLang="zh-CN" sz="2400" dirty="0">
                <a:solidFill>
                  <a:srgbClr val="C00000"/>
                </a:solidFill>
                <a:latin typeface="Candara"/>
                <a:cs typeface="Candara"/>
              </a:rPr>
              <a:t>all </a:t>
            </a:r>
            <a:r>
              <a:rPr lang="en-US" altLang="zh-CN" sz="2400" dirty="0" smtClean="0">
                <a:solidFill>
                  <a:srgbClr val="C00000"/>
                </a:solidFill>
                <a:latin typeface="Candara"/>
                <a:cs typeface="Candara"/>
              </a:rPr>
              <a:t>the</a:t>
            </a:r>
            <a:r>
              <a:rPr lang="zh-CN" altLang="en-US" sz="2400" dirty="0" smtClean="0">
                <a:solidFill>
                  <a:srgbClr val="C00000"/>
                </a:solidFill>
                <a:latin typeface="Candara"/>
                <a:cs typeface="Candara"/>
              </a:rPr>
              <a:t> </a:t>
            </a:r>
            <a:r>
              <a:rPr lang="en-US" altLang="zh-CN" sz="2400" dirty="0" smtClean="0">
                <a:solidFill>
                  <a:srgbClr val="C00000"/>
                </a:solidFill>
                <a:latin typeface="Candara"/>
                <a:cs typeface="Candara"/>
              </a:rPr>
              <a:t>communities</a:t>
            </a:r>
            <a:r>
              <a:rPr lang="en-US" altLang="zh-CN" sz="2400" dirty="0">
                <a:solidFill>
                  <a:srgbClr val="C00000"/>
                </a:solidFill>
                <a:latin typeface="Candara"/>
                <a:cs typeface="Candara"/>
              </a:rPr>
              <a:t>?</a:t>
            </a:r>
          </a:p>
          <a:p>
            <a:r>
              <a:rPr lang="en-US" altLang="zh-CN" sz="2400" dirty="0">
                <a:solidFill>
                  <a:srgbClr val="0070C0"/>
                </a:solidFill>
                <a:latin typeface="Candara"/>
                <a:cs typeface="Candara"/>
              </a:rPr>
              <a:t>A: Find weak ties and identify communities</a:t>
            </a:r>
          </a:p>
          <a:p>
            <a:pPr lvl="1"/>
            <a:r>
              <a:rPr lang="en-US" altLang="zh-CN" sz="2400" dirty="0" err="1">
                <a:solidFill>
                  <a:srgbClr val="0070C0"/>
                </a:solidFill>
                <a:latin typeface="Candara"/>
                <a:cs typeface="Candara"/>
              </a:rPr>
              <a:t>Betweenness</a:t>
            </a:r>
            <a:r>
              <a:rPr lang="en-US" altLang="zh-CN" sz="2400" dirty="0">
                <a:solidFill>
                  <a:srgbClr val="0070C0"/>
                </a:solidFill>
                <a:latin typeface="Candara"/>
                <a:cs typeface="Candara"/>
              </a:rPr>
              <a:t> centrality </a:t>
            </a:r>
            <a:r>
              <a:rPr lang="en-US" altLang="zh-CN" sz="1800" i="1" dirty="0">
                <a:latin typeface="Candara"/>
                <a:cs typeface="Candara"/>
              </a:rPr>
              <a:t>[Girvan and Newman, PNAS</a:t>
            </a:r>
            <a:r>
              <a:rPr lang="en-US" sz="1800" i="1" dirty="0">
                <a:latin typeface="Candara"/>
                <a:cs typeface="Candara"/>
              </a:rPr>
              <a:t>’</a:t>
            </a:r>
            <a:r>
              <a:rPr lang="en-US" altLang="zh-CN" sz="1800" i="1" dirty="0">
                <a:latin typeface="Candara"/>
                <a:cs typeface="Candara"/>
              </a:rPr>
              <a:t>02],</a:t>
            </a:r>
            <a:r>
              <a:rPr lang="en-US" altLang="zh-CN" sz="1600" i="1" dirty="0">
                <a:latin typeface="Candara"/>
                <a:cs typeface="Candara"/>
              </a:rPr>
              <a:t> </a:t>
            </a:r>
          </a:p>
          <a:p>
            <a:pPr lvl="1"/>
            <a:r>
              <a:rPr lang="en-US" altLang="zh-CN" sz="2400" dirty="0">
                <a:solidFill>
                  <a:srgbClr val="0070C0"/>
                </a:solidFill>
                <a:latin typeface="Candara"/>
                <a:cs typeface="Candara"/>
              </a:rPr>
              <a:t>Modularity</a:t>
            </a:r>
            <a:r>
              <a:rPr lang="en-US" altLang="zh-CN" sz="2000" dirty="0">
                <a:latin typeface="Candara"/>
                <a:cs typeface="Candara"/>
              </a:rPr>
              <a:t> </a:t>
            </a:r>
            <a:r>
              <a:rPr lang="en-US" altLang="zh-CN" sz="1800" i="1" dirty="0">
                <a:latin typeface="Candara"/>
                <a:cs typeface="Candara"/>
              </a:rPr>
              <a:t>[Newman, PNAS</a:t>
            </a:r>
            <a:r>
              <a:rPr lang="en-US" sz="1800" i="1" dirty="0">
                <a:latin typeface="Candara"/>
                <a:cs typeface="Candara"/>
              </a:rPr>
              <a:t>’</a:t>
            </a:r>
            <a:r>
              <a:rPr lang="en-US" altLang="zh-CN" sz="1800" i="1" dirty="0">
                <a:latin typeface="Candara"/>
                <a:cs typeface="Candara"/>
              </a:rPr>
              <a:t>06]</a:t>
            </a:r>
          </a:p>
          <a:p>
            <a:pPr lvl="1"/>
            <a:r>
              <a:rPr lang="en-US" altLang="zh-CN" sz="2400" dirty="0">
                <a:solidFill>
                  <a:srgbClr val="0070C0"/>
                </a:solidFill>
                <a:latin typeface="Candara"/>
                <a:cs typeface="Candara"/>
              </a:rPr>
              <a:t>Graph partitioning methods </a:t>
            </a:r>
            <a:r>
              <a:rPr lang="en-US" altLang="zh-CN" sz="1800" i="1" dirty="0">
                <a:latin typeface="Candara"/>
                <a:cs typeface="Candara"/>
              </a:rPr>
              <a:t>[</a:t>
            </a:r>
            <a:r>
              <a:rPr lang="en-US" altLang="zh-CN" sz="1800" i="1" dirty="0" err="1">
                <a:latin typeface="Candara"/>
                <a:cs typeface="Candara"/>
              </a:rPr>
              <a:t>Karypis</a:t>
            </a:r>
            <a:r>
              <a:rPr lang="en-US" altLang="zh-CN" sz="1800" i="1" dirty="0">
                <a:latin typeface="Candara"/>
                <a:cs typeface="Candara"/>
              </a:rPr>
              <a:t> and Kumar, SISC</a:t>
            </a:r>
            <a:r>
              <a:rPr lang="en-US" sz="1800" i="1" dirty="0">
                <a:latin typeface="Candara"/>
                <a:cs typeface="Candara"/>
              </a:rPr>
              <a:t>’</a:t>
            </a:r>
            <a:r>
              <a:rPr lang="en-US" altLang="zh-CN" sz="1800" i="1" dirty="0">
                <a:latin typeface="Candara"/>
                <a:cs typeface="Candara"/>
              </a:rPr>
              <a:t>08]</a:t>
            </a:r>
            <a:endParaRPr lang="zh-HK" altLang="zh-CN" sz="2400" dirty="0">
              <a:latin typeface="Candara"/>
              <a:cs typeface="Candara"/>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288" y="3962400"/>
            <a:ext cx="4840287"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1" name="TextBox 3"/>
          <p:cNvSpPr txBox="1">
            <a:spLocks noChangeArrowheads="1"/>
          </p:cNvSpPr>
          <p:nvPr/>
        </p:nvSpPr>
        <p:spPr bwMode="auto">
          <a:xfrm>
            <a:off x="2209800" y="6400800"/>
            <a:ext cx="42559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2000" b="1">
                <a:latin typeface="Candara"/>
                <a:cs typeface="Candara"/>
              </a:rPr>
              <a:t>SFI collaboration network [Newman</a:t>
            </a:r>
            <a:r>
              <a:rPr kumimoji="0" lang="en-US" altLang="zh-CN" sz="2000">
                <a:latin typeface="Candara"/>
                <a:cs typeface="Candara"/>
              </a:rPr>
              <a:t>]</a:t>
            </a:r>
            <a:endParaRPr kumimoji="0" lang="zh-HK" altLang="zh-CN" sz="2000">
              <a:latin typeface="Candara"/>
              <a:cs typeface="Candara"/>
            </a:endParaRPr>
          </a:p>
        </p:txBody>
      </p:sp>
      <p:sp>
        <p:nvSpPr>
          <p:cNvPr id="27653" name="Title 1"/>
          <p:cNvSpPr>
            <a:spLocks noGrp="1"/>
          </p:cNvSpPr>
          <p:nvPr>
            <p:ph type="title"/>
          </p:nvPr>
        </p:nvSpPr>
        <p:spPr/>
        <p:txBody>
          <a:bodyPr/>
          <a:lstStyle/>
          <a:p>
            <a:r>
              <a:rPr lang="en-US" altLang="zh-CN">
                <a:latin typeface="Calibri" charset="0"/>
              </a:rPr>
              <a:t>Community Detection</a:t>
            </a:r>
          </a:p>
        </p:txBody>
      </p:sp>
    </p:spTree>
    <p:extLst>
      <p:ext uri="{BB962C8B-B14F-4D97-AF65-F5344CB8AC3E}">
        <p14:creationId xmlns:p14="http://schemas.microsoft.com/office/powerpoint/2010/main" val="2304284187"/>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kumimoji="0" lang="en-US" altLang="zh-CN">
                <a:latin typeface="Candara"/>
                <a:cs typeface="Candara"/>
              </a:rPr>
              <a:t>Community Search </a:t>
            </a:r>
          </a:p>
        </p:txBody>
      </p:sp>
      <p:sp>
        <p:nvSpPr>
          <p:cNvPr id="31746" name="Content Placeholder 2"/>
          <p:cNvSpPr>
            <a:spLocks noGrp="1"/>
          </p:cNvSpPr>
          <p:nvPr>
            <p:ph idx="1"/>
          </p:nvPr>
        </p:nvSpPr>
        <p:spPr/>
        <p:txBody>
          <a:bodyPr/>
          <a:lstStyle/>
          <a:p>
            <a:r>
              <a:rPr kumimoji="0" lang="en-US" altLang="zh-CN" dirty="0">
                <a:latin typeface="Candara"/>
                <a:cs typeface="Candara"/>
              </a:rPr>
              <a:t>Problem: </a:t>
            </a:r>
            <a:r>
              <a:rPr kumimoji="0" lang="en-US" altLang="zh-CN" sz="2800" dirty="0">
                <a:latin typeface="Candara"/>
                <a:cs typeface="Candara"/>
              </a:rPr>
              <a:t>Given a set of </a:t>
            </a:r>
            <a:r>
              <a:rPr kumimoji="0" lang="en-US" altLang="zh-CN" sz="2800" dirty="0">
                <a:solidFill>
                  <a:srgbClr val="C00000"/>
                </a:solidFill>
                <a:latin typeface="Candara"/>
                <a:cs typeface="Candara"/>
              </a:rPr>
              <a:t>query nodes</a:t>
            </a:r>
            <a:r>
              <a:rPr kumimoji="0" lang="en-US" altLang="zh-CN" sz="2800" dirty="0">
                <a:latin typeface="Candara"/>
                <a:cs typeface="Candara"/>
              </a:rPr>
              <a:t>, find densely connected communities containing them.</a:t>
            </a:r>
          </a:p>
          <a:p>
            <a:endParaRPr kumimoji="0" lang="en-US" altLang="zh-CN" sz="2800" dirty="0">
              <a:latin typeface="Candara"/>
              <a:cs typeface="Candara"/>
            </a:endParaRPr>
          </a:p>
        </p:txBody>
      </p:sp>
      <p:pic>
        <p:nvPicPr>
          <p:cNvPr id="31747" name="图片 4"/>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339752" y="3124200"/>
            <a:ext cx="373380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1339" y="3124200"/>
            <a:ext cx="373380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12"/>
          <p:cNvSpPr txBox="1">
            <a:spLocks noChangeArrowheads="1"/>
          </p:cNvSpPr>
          <p:nvPr/>
        </p:nvSpPr>
        <p:spPr bwMode="auto">
          <a:xfrm>
            <a:off x="5283631" y="2678113"/>
            <a:ext cx="15607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2000" dirty="0">
                <a:solidFill>
                  <a:srgbClr val="C00000"/>
                </a:solidFill>
                <a:latin typeface="Candara"/>
                <a:cs typeface="Candara"/>
              </a:rPr>
              <a:t>query vertex</a:t>
            </a:r>
            <a:endParaRPr kumimoji="0" lang="zh-HK" altLang="zh-CN" sz="2000" dirty="0">
              <a:solidFill>
                <a:srgbClr val="C00000"/>
              </a:solidFill>
              <a:latin typeface="Candara"/>
              <a:cs typeface="Candara"/>
            </a:endParaRPr>
          </a:p>
        </p:txBody>
      </p:sp>
      <p:sp>
        <p:nvSpPr>
          <p:cNvPr id="14" name="Right Arrow 13"/>
          <p:cNvSpPr/>
          <p:nvPr/>
        </p:nvSpPr>
        <p:spPr>
          <a:xfrm rot="6332627">
            <a:off x="4473352" y="3576638"/>
            <a:ext cx="1390650" cy="2476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FFFFFF"/>
              </a:solidFill>
              <a:latin typeface="Candara"/>
              <a:ea typeface="PMingLiU" panose="02020500000000000000" pitchFamily="18" charset="-120"/>
              <a:cs typeface="Candara"/>
            </a:endParaRPr>
          </a:p>
        </p:txBody>
      </p:sp>
    </p:spTree>
    <p:extLst>
      <p:ext uri="{BB962C8B-B14F-4D97-AF65-F5344CB8AC3E}">
        <p14:creationId xmlns:p14="http://schemas.microsoft.com/office/powerpoint/2010/main" val="4026010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r>
              <a:rPr lang="en-US" altLang="zh-CN" dirty="0" smtClean="0"/>
              <a:t>Two scenarios of graph databases</a:t>
            </a:r>
            <a:endParaRPr lang="zh-CN" altLang="en-US" dirty="0"/>
          </a:p>
        </p:txBody>
      </p:sp>
      <p:sp>
        <p:nvSpPr>
          <p:cNvPr id="3" name="内容占位符 2"/>
          <p:cNvSpPr>
            <a:spLocks noGrp="1"/>
          </p:cNvSpPr>
          <p:nvPr>
            <p:ph idx="1"/>
          </p:nvPr>
        </p:nvSpPr>
        <p:spPr/>
        <p:txBody>
          <a:bodyPr/>
          <a:lstStyle/>
          <a:p>
            <a:pPr lvl="0">
              <a:defRPr/>
            </a:pPr>
            <a:r>
              <a:rPr lang="en-US" dirty="0" smtClean="0">
                <a:solidFill>
                  <a:srgbClr val="0000FF"/>
                </a:solidFill>
              </a:rPr>
              <a:t>A collection of small graphs</a:t>
            </a:r>
          </a:p>
          <a:p>
            <a:pPr lvl="1">
              <a:defRPr/>
            </a:pPr>
            <a:r>
              <a:rPr lang="en-US" dirty="0" smtClean="0"/>
              <a:t>e.g., chemical compound structure database</a:t>
            </a:r>
          </a:p>
          <a:p>
            <a:pPr lvl="1">
              <a:defRPr/>
            </a:pPr>
            <a:endParaRPr lang="en-US" dirty="0"/>
          </a:p>
          <a:p>
            <a:pPr lvl="1">
              <a:defRPr/>
            </a:pPr>
            <a:endParaRPr lang="en-US" dirty="0" smtClean="0"/>
          </a:p>
          <a:p>
            <a:pPr lvl="1">
              <a:defRPr/>
            </a:pPr>
            <a:endParaRPr lang="en-US" dirty="0"/>
          </a:p>
          <a:p>
            <a:pPr lvl="1">
              <a:defRPr/>
            </a:pPr>
            <a:endParaRPr lang="en-US" dirty="0" smtClean="0"/>
          </a:p>
          <a:p>
            <a:pPr marL="0" lvl="0" indent="0">
              <a:buNone/>
              <a:defRPr/>
            </a:pPr>
            <a:endParaRPr lang="en-US" altLang="zh-CN" dirty="0" smtClean="0"/>
          </a:p>
          <a:p>
            <a:pPr lvl="0">
              <a:defRPr/>
            </a:pPr>
            <a:r>
              <a:rPr lang="en-US" altLang="zh-CN" dirty="0" smtClean="0">
                <a:solidFill>
                  <a:srgbClr val="0000FF"/>
                </a:solidFill>
              </a:rPr>
              <a:t>A </a:t>
            </a:r>
            <a:r>
              <a:rPr lang="en-US" altLang="zh-CN" dirty="0">
                <a:solidFill>
                  <a:srgbClr val="0000FF"/>
                </a:solidFill>
              </a:rPr>
              <a:t>single (large) graph</a:t>
            </a:r>
          </a:p>
          <a:p>
            <a:pPr lvl="1">
              <a:defRPr/>
            </a:pPr>
            <a:r>
              <a:rPr lang="en-US" altLang="zh-CN" dirty="0"/>
              <a:t>e.g., a </a:t>
            </a:r>
            <a:r>
              <a:rPr lang="en-US" altLang="zh-CN" dirty="0" smtClean="0"/>
              <a:t>social </a:t>
            </a:r>
            <a:r>
              <a:rPr lang="en-US" altLang="zh-CN" dirty="0"/>
              <a:t>network</a:t>
            </a:r>
            <a:endParaRPr lang="en-US" altLang="zh-CN" sz="2400" dirty="0"/>
          </a:p>
          <a:p>
            <a:pPr marL="457200" lvl="1" indent="0">
              <a:buNone/>
              <a:defRPr/>
            </a:pPr>
            <a:endParaRPr lang="en-US" dirty="0" smtClean="0"/>
          </a:p>
        </p:txBody>
      </p:sp>
      <p:pic>
        <p:nvPicPr>
          <p:cNvPr id="7" name="Picture 13"/>
          <p:cNvPicPr>
            <a:picLocks noChangeAspect="1" noChangeArrowheads="1"/>
          </p:cNvPicPr>
          <p:nvPr/>
        </p:nvPicPr>
        <p:blipFill>
          <a:blip r:embed="rId3" cstate="print"/>
          <a:srcRect/>
          <a:stretch>
            <a:fillRect/>
          </a:stretch>
        </p:blipFill>
        <p:spPr bwMode="auto">
          <a:xfrm>
            <a:off x="987946" y="2636912"/>
            <a:ext cx="7256462" cy="1666875"/>
          </a:xfrm>
          <a:prstGeom prst="rect">
            <a:avLst/>
          </a:prstGeom>
          <a:noFill/>
          <a:ln w="9525" cmpd="sng">
            <a:solidFill>
              <a:srgbClr val="080808"/>
            </a:solidFill>
            <a:miter lim="800000"/>
            <a:headEnd/>
            <a:tailEnd/>
          </a:ln>
        </p:spPr>
      </p:pic>
      <p:pic>
        <p:nvPicPr>
          <p:cNvPr id="8" name="Picture 17"/>
          <p:cNvPicPr>
            <a:picLocks noChangeArrowheads="1"/>
          </p:cNvPicPr>
          <p:nvPr/>
        </p:nvPicPr>
        <p:blipFill>
          <a:blip r:embed="rId4" cstate="print"/>
          <a:srcRect/>
          <a:stretch>
            <a:fillRect/>
          </a:stretch>
        </p:blipFill>
        <p:spPr bwMode="auto">
          <a:xfrm>
            <a:off x="5076056" y="4509120"/>
            <a:ext cx="2952328" cy="208823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US" altLang="zh-CN">
                <a:latin typeface="Candara"/>
                <a:cs typeface="Candara"/>
              </a:rPr>
              <a:t>Community</a:t>
            </a:r>
            <a:r>
              <a:rPr lang="zh-CN" altLang="en-US">
                <a:latin typeface="Candara"/>
                <a:cs typeface="Candara"/>
              </a:rPr>
              <a:t> </a:t>
            </a:r>
            <a:r>
              <a:rPr lang="en-US" altLang="zh-CN">
                <a:latin typeface="Candara"/>
                <a:cs typeface="Candara"/>
              </a:rPr>
              <a:t>Search</a:t>
            </a: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081" y="1731937"/>
            <a:ext cx="6573838"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4"/>
          <p:cNvSpPr txBox="1">
            <a:spLocks noChangeArrowheads="1"/>
          </p:cNvSpPr>
          <p:nvPr/>
        </p:nvSpPr>
        <p:spPr bwMode="auto">
          <a:xfrm>
            <a:off x="609600" y="5765254"/>
            <a:ext cx="79646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2000" b="1" dirty="0">
                <a:latin typeface="Candara"/>
                <a:cs typeface="Candara"/>
              </a:rPr>
              <a:t>5 communities containing “Jiawei  Han” in DBLP collaboration network</a:t>
            </a:r>
            <a:endParaRPr kumimoji="0" lang="zh-HK" altLang="zh-CN" sz="2000" dirty="0">
              <a:latin typeface="Candara"/>
              <a:cs typeface="Candara"/>
            </a:endParaRPr>
          </a:p>
        </p:txBody>
      </p:sp>
    </p:spTree>
    <p:extLst>
      <p:ext uri="{BB962C8B-B14F-4D97-AF65-F5344CB8AC3E}">
        <p14:creationId xmlns:p14="http://schemas.microsoft.com/office/powerpoint/2010/main" val="388075938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endParaRPr lang="en-US">
              <a:latin typeface="Calibri" charset="0"/>
            </a:endParaRPr>
          </a:p>
        </p:txBody>
      </p:sp>
      <p:sp>
        <p:nvSpPr>
          <p:cNvPr id="39938" name="Content Placeholder 2"/>
          <p:cNvSpPr>
            <a:spLocks noGrp="1"/>
          </p:cNvSpPr>
          <p:nvPr>
            <p:ph idx="1"/>
          </p:nvPr>
        </p:nvSpPr>
        <p:spPr/>
        <p:txBody>
          <a:bodyPr/>
          <a:lstStyle/>
          <a:p>
            <a:endParaRPr lang="en-US">
              <a:latin typeface="Calibri" charset="0"/>
            </a:endParaRPr>
          </a:p>
        </p:txBody>
      </p:sp>
      <p:sp>
        <p:nvSpPr>
          <p:cNvPr id="3993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fld id="{EFE61567-85B3-BF4B-A1F7-D91A73F5672F}" type="slidenum">
              <a:rPr lang="zh-CN" altLang="en-US" sz="1200">
                <a:solidFill>
                  <a:srgbClr val="898989"/>
                </a:solidFill>
              </a:rPr>
              <a:pPr/>
              <a:t>81</a:t>
            </a:fld>
            <a:endParaRPr lang="zh-CN" altLang="en-US" sz="1200">
              <a:solidFill>
                <a:srgbClr val="898989"/>
              </a:solidFill>
            </a:endParaRPr>
          </a:p>
        </p:txBody>
      </p:sp>
      <p:pic>
        <p:nvPicPr>
          <p:cNvPr id="399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77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90260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endParaRPr lang="en-US">
              <a:latin typeface="Calibri" charset="0"/>
            </a:endParaRPr>
          </a:p>
        </p:txBody>
      </p:sp>
      <p:sp>
        <p:nvSpPr>
          <p:cNvPr id="41986" name="Content Placeholder 2"/>
          <p:cNvSpPr>
            <a:spLocks noGrp="1"/>
          </p:cNvSpPr>
          <p:nvPr>
            <p:ph idx="1"/>
          </p:nvPr>
        </p:nvSpPr>
        <p:spPr/>
        <p:txBody>
          <a:bodyPr/>
          <a:lstStyle/>
          <a:p>
            <a:endParaRPr lang="en-US">
              <a:latin typeface="Calibri" charset="0"/>
            </a:endParaRPr>
          </a:p>
        </p:txBody>
      </p:sp>
      <p:sp>
        <p:nvSpPr>
          <p:cNvPr id="4198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fld id="{59D6181C-361E-8F40-AB0E-093A7A68BD0E}" type="slidenum">
              <a:rPr lang="zh-CN" altLang="en-US" sz="1200">
                <a:solidFill>
                  <a:srgbClr val="898989"/>
                </a:solidFill>
              </a:rPr>
              <a:pPr/>
              <a:t>82</a:t>
            </a:fld>
            <a:endParaRPr lang="zh-CN" altLang="en-US" sz="1200">
              <a:solidFill>
                <a:srgbClr val="898989"/>
              </a:solidFill>
            </a:endParaRPr>
          </a:p>
        </p:txBody>
      </p:sp>
      <p:pic>
        <p:nvPicPr>
          <p:cNvPr id="419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8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019288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endParaRPr lang="en-US">
              <a:latin typeface="Calibri" charset="0"/>
            </a:endParaRPr>
          </a:p>
        </p:txBody>
      </p:sp>
      <p:sp>
        <p:nvSpPr>
          <p:cNvPr id="44034" name="Content Placeholder 2"/>
          <p:cNvSpPr>
            <a:spLocks noGrp="1"/>
          </p:cNvSpPr>
          <p:nvPr>
            <p:ph idx="1"/>
          </p:nvPr>
        </p:nvSpPr>
        <p:spPr/>
        <p:txBody>
          <a:bodyPr/>
          <a:lstStyle/>
          <a:p>
            <a:endParaRPr lang="en-US">
              <a:latin typeface="Calibri" charset="0"/>
            </a:endParaRPr>
          </a:p>
        </p:txBody>
      </p:sp>
      <p:sp>
        <p:nvSpPr>
          <p:cNvPr id="4403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fld id="{9808D51B-1B9E-744B-9CB6-CCEBB85E377E}" type="slidenum">
              <a:rPr lang="zh-CN" altLang="en-US" sz="1200">
                <a:solidFill>
                  <a:srgbClr val="898989"/>
                </a:solidFill>
              </a:rPr>
              <a:pPr/>
              <a:t>83</a:t>
            </a:fld>
            <a:endParaRPr lang="zh-CN" altLang="en-US" sz="1200">
              <a:solidFill>
                <a:srgbClr val="898989"/>
              </a:solidFill>
            </a:endParaRPr>
          </a:p>
        </p:txBody>
      </p:sp>
      <p:pic>
        <p:nvPicPr>
          <p:cNvPr id="440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6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099729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128588" y="284163"/>
            <a:ext cx="8815387" cy="1143000"/>
          </a:xfrm>
        </p:spPr>
        <p:txBody>
          <a:bodyPr>
            <a:normAutofit/>
          </a:bodyPr>
          <a:lstStyle/>
          <a:p>
            <a:pPr lvl="1" algn="ctr" rtl="0">
              <a:spcBef>
                <a:spcPct val="0"/>
              </a:spcBef>
            </a:pPr>
            <a:r>
              <a:rPr lang="en-US" altLang="zh-CN" sz="3200" dirty="0" smtClean="0">
                <a:latin typeface="Candara"/>
                <a:cs typeface="Candara"/>
              </a:rPr>
              <a:t>Non</a:t>
            </a:r>
            <a:r>
              <a:rPr lang="zh-CN" altLang="en-US" sz="3200" dirty="0" smtClean="0">
                <a:latin typeface="Candara"/>
                <a:cs typeface="Candara"/>
              </a:rPr>
              <a:t>-</a:t>
            </a:r>
            <a:r>
              <a:rPr lang="en-US" altLang="zh-CN" sz="3200" dirty="0">
                <a:latin typeface="Candara"/>
                <a:cs typeface="Candara"/>
              </a:rPr>
              <a:t>a</a:t>
            </a:r>
            <a:r>
              <a:rPr lang="en-US" altLang="zh-CN" sz="3200" dirty="0" smtClean="0">
                <a:latin typeface="Candara"/>
                <a:cs typeface="Candara"/>
              </a:rPr>
              <a:t>ttributed</a:t>
            </a:r>
            <a:r>
              <a:rPr lang="zh-CN" altLang="en-US" sz="3200" dirty="0" smtClean="0">
                <a:latin typeface="Candara"/>
                <a:cs typeface="Candara"/>
              </a:rPr>
              <a:t> </a:t>
            </a:r>
            <a:r>
              <a:rPr lang="en-US" altLang="zh-CN" sz="3200" dirty="0">
                <a:latin typeface="Candara"/>
                <a:cs typeface="Candara"/>
              </a:rPr>
              <a:t>c</a:t>
            </a:r>
            <a:r>
              <a:rPr lang="en-US" altLang="zh-CN" sz="3200" dirty="0" smtClean="0">
                <a:latin typeface="Candara"/>
                <a:cs typeface="Candara"/>
              </a:rPr>
              <a:t>ommunity</a:t>
            </a:r>
            <a:r>
              <a:rPr lang="zh-CN" altLang="en-US" sz="3200" dirty="0" smtClean="0">
                <a:latin typeface="Candara"/>
                <a:cs typeface="Candara"/>
              </a:rPr>
              <a:t> </a:t>
            </a:r>
            <a:r>
              <a:rPr lang="en-US" altLang="zh-CN" sz="3200" dirty="0">
                <a:latin typeface="Candara"/>
                <a:cs typeface="Candara"/>
              </a:rPr>
              <a:t>s</a:t>
            </a:r>
            <a:r>
              <a:rPr lang="en-US" altLang="zh-CN" sz="3200" dirty="0" smtClean="0">
                <a:latin typeface="Candara"/>
                <a:cs typeface="Candara"/>
              </a:rPr>
              <a:t>earch</a:t>
            </a:r>
            <a:endParaRPr lang="en-US" altLang="zh-CN" sz="3600" dirty="0">
              <a:latin typeface="Candara"/>
              <a:cs typeface="Candara"/>
            </a:endParaRPr>
          </a:p>
        </p:txBody>
      </p:sp>
      <p:sp>
        <p:nvSpPr>
          <p:cNvPr id="52226" name="Content Placeholder 2"/>
          <p:cNvSpPr>
            <a:spLocks noGrp="1"/>
          </p:cNvSpPr>
          <p:nvPr>
            <p:ph idx="1"/>
          </p:nvPr>
        </p:nvSpPr>
        <p:spPr>
          <a:xfrm>
            <a:off x="457200" y="1600200"/>
            <a:ext cx="8375650" cy="4525963"/>
          </a:xfrm>
        </p:spPr>
        <p:txBody>
          <a:bodyPr/>
          <a:lstStyle/>
          <a:p>
            <a:r>
              <a:rPr lang="en-US" altLang="zh-CN" sz="2800" dirty="0" smtClean="0">
                <a:latin typeface="Candara"/>
                <a:cs typeface="Candara"/>
              </a:rPr>
              <a:t>In </a:t>
            </a:r>
            <a:r>
              <a:rPr lang="en-US" altLang="zh-CN" sz="2800" dirty="0">
                <a:latin typeface="Candara"/>
                <a:cs typeface="Candara"/>
              </a:rPr>
              <a:t>the simplest way, a graph represents a structure of interactions within a group of vertices.</a:t>
            </a:r>
          </a:p>
          <a:p>
            <a:r>
              <a:rPr lang="en-US" altLang="zh-CN" sz="2800" dirty="0">
                <a:latin typeface="Candara"/>
                <a:cs typeface="Candara"/>
              </a:rPr>
              <a:t>Task: finding </a:t>
            </a:r>
            <a:r>
              <a:rPr lang="en-US" altLang="zh-CN" sz="2800" dirty="0">
                <a:solidFill>
                  <a:srgbClr val="C00000"/>
                </a:solidFill>
                <a:latin typeface="Candara"/>
                <a:cs typeface="Candara"/>
              </a:rPr>
              <a:t>densely-connected communities containing query nodes</a:t>
            </a:r>
            <a:r>
              <a:rPr lang="en-US" altLang="zh-CN" sz="2800" dirty="0">
                <a:latin typeface="Candara"/>
                <a:cs typeface="Candara"/>
              </a:rPr>
              <a:t>.</a:t>
            </a:r>
            <a:endParaRPr lang="en-US" altLang="zh-CN" dirty="0">
              <a:latin typeface="Candara"/>
              <a:cs typeface="Candara"/>
            </a:endParaRPr>
          </a:p>
          <a:p>
            <a:pPr lvl="1"/>
            <a:r>
              <a:rPr kumimoji="0" lang="en-US" altLang="zh-CN" sz="2400" b="1" dirty="0">
                <a:solidFill>
                  <a:srgbClr val="0070C0"/>
                </a:solidFill>
                <a:latin typeface="Candara"/>
                <a:cs typeface="Candara"/>
              </a:rPr>
              <a:t>Quasi-clique model </a:t>
            </a:r>
            <a:r>
              <a:rPr kumimoji="0" lang="en-US" altLang="zh-TW" sz="2000" i="1" dirty="0">
                <a:solidFill>
                  <a:srgbClr val="7F7F7F"/>
                </a:solidFill>
                <a:latin typeface="Candara"/>
                <a:cs typeface="Candara"/>
              </a:rPr>
              <a:t>[Cui et al. </a:t>
            </a:r>
            <a:r>
              <a:rPr kumimoji="0" lang="en-US" altLang="zh-CN" sz="2000" i="1" dirty="0">
                <a:solidFill>
                  <a:srgbClr val="7F7F7F"/>
                </a:solidFill>
                <a:latin typeface="Candara"/>
                <a:cs typeface="Candara"/>
              </a:rPr>
              <a:t>SIGMOD</a:t>
            </a:r>
            <a:r>
              <a:rPr kumimoji="0" lang="en-US" sz="2000" i="1" dirty="0">
                <a:solidFill>
                  <a:srgbClr val="7F7F7F"/>
                </a:solidFill>
                <a:latin typeface="Candara"/>
                <a:cs typeface="Candara"/>
              </a:rPr>
              <a:t>’</a:t>
            </a:r>
            <a:r>
              <a:rPr kumimoji="0" lang="en-US" altLang="zh-CN" sz="2000" i="1" dirty="0">
                <a:solidFill>
                  <a:srgbClr val="7F7F7F"/>
                </a:solidFill>
                <a:latin typeface="Candara"/>
                <a:cs typeface="Candara"/>
              </a:rPr>
              <a:t>13</a:t>
            </a:r>
            <a:r>
              <a:rPr kumimoji="0" lang="en-US" altLang="zh-TW" sz="2000" i="1" dirty="0">
                <a:solidFill>
                  <a:srgbClr val="7F7F7F"/>
                </a:solidFill>
                <a:latin typeface="Candara"/>
                <a:cs typeface="Candara"/>
              </a:rPr>
              <a:t>]</a:t>
            </a:r>
          </a:p>
          <a:p>
            <a:pPr lvl="1"/>
            <a:r>
              <a:rPr kumimoji="0" lang="en-US" altLang="zh-CN" sz="2400" b="1" dirty="0">
                <a:solidFill>
                  <a:srgbClr val="0070C0"/>
                </a:solidFill>
                <a:latin typeface="Candara"/>
                <a:cs typeface="Candara"/>
              </a:rPr>
              <a:t>Query-biased densest </a:t>
            </a:r>
            <a:r>
              <a:rPr kumimoji="0" lang="en-US" altLang="zh-CN" sz="2400" b="1" dirty="0" err="1">
                <a:solidFill>
                  <a:srgbClr val="0070C0"/>
                </a:solidFill>
                <a:latin typeface="Candara"/>
                <a:cs typeface="Candara"/>
              </a:rPr>
              <a:t>subgraph</a:t>
            </a:r>
            <a:r>
              <a:rPr kumimoji="0" lang="en-US" altLang="zh-CN" sz="2400" b="1" dirty="0">
                <a:solidFill>
                  <a:srgbClr val="0070C0"/>
                </a:solidFill>
                <a:latin typeface="Candara"/>
                <a:cs typeface="Candara"/>
              </a:rPr>
              <a:t> model </a:t>
            </a:r>
            <a:r>
              <a:rPr kumimoji="0" lang="en-US" altLang="zh-CN" sz="2000" i="1" dirty="0">
                <a:solidFill>
                  <a:srgbClr val="7F7F7F"/>
                </a:solidFill>
                <a:latin typeface="Candara"/>
                <a:cs typeface="Candara"/>
              </a:rPr>
              <a:t>[Wu et al. PVLDB</a:t>
            </a:r>
            <a:r>
              <a:rPr kumimoji="0" lang="en-US" sz="2000" i="1" dirty="0">
                <a:solidFill>
                  <a:srgbClr val="7F7F7F"/>
                </a:solidFill>
                <a:latin typeface="Candara"/>
                <a:cs typeface="Candara"/>
              </a:rPr>
              <a:t>’</a:t>
            </a:r>
            <a:r>
              <a:rPr kumimoji="0" lang="en-US" altLang="zh-CN" sz="2000" i="1" dirty="0">
                <a:solidFill>
                  <a:srgbClr val="7F7F7F"/>
                </a:solidFill>
                <a:latin typeface="Candara"/>
                <a:cs typeface="Candara"/>
              </a:rPr>
              <a:t>15]</a:t>
            </a:r>
            <a:endParaRPr kumimoji="0" lang="en-US" altLang="zh-TW" sz="2000" i="1" dirty="0">
              <a:solidFill>
                <a:srgbClr val="7F7F7F"/>
              </a:solidFill>
              <a:latin typeface="Candara"/>
              <a:cs typeface="Candara"/>
            </a:endParaRPr>
          </a:p>
          <a:p>
            <a:pPr lvl="1"/>
            <a:r>
              <a:rPr kumimoji="0" lang="en-US" altLang="zh-CN" sz="2400" b="1" dirty="0">
                <a:solidFill>
                  <a:srgbClr val="0070C0"/>
                </a:solidFill>
                <a:latin typeface="Candara"/>
                <a:cs typeface="Candara"/>
              </a:rPr>
              <a:t>K-core model</a:t>
            </a:r>
            <a:r>
              <a:rPr kumimoji="0" lang="en-US" altLang="zh-CN" sz="2400" dirty="0">
                <a:latin typeface="Candara"/>
                <a:cs typeface="Candara"/>
              </a:rPr>
              <a:t> </a:t>
            </a:r>
            <a:r>
              <a:rPr kumimoji="0" lang="en-US" altLang="zh-CN" sz="2000" i="1" dirty="0">
                <a:solidFill>
                  <a:srgbClr val="7F7F7F"/>
                </a:solidFill>
                <a:latin typeface="Candara"/>
                <a:cs typeface="Candara"/>
              </a:rPr>
              <a:t>[</a:t>
            </a:r>
            <a:r>
              <a:rPr kumimoji="0" lang="en-US" altLang="zh-CN" sz="2000" i="1" dirty="0" err="1">
                <a:solidFill>
                  <a:srgbClr val="7F7F7F"/>
                </a:solidFill>
                <a:latin typeface="Candara"/>
                <a:cs typeface="Candara"/>
              </a:rPr>
              <a:t>Sozio</a:t>
            </a:r>
            <a:r>
              <a:rPr kumimoji="0" lang="en-US" altLang="zh-CN" sz="2000" i="1" dirty="0">
                <a:solidFill>
                  <a:srgbClr val="7F7F7F"/>
                </a:solidFill>
                <a:latin typeface="Candara"/>
                <a:cs typeface="Candara"/>
              </a:rPr>
              <a:t> &amp; </a:t>
            </a:r>
            <a:r>
              <a:rPr kumimoji="0" lang="en-US" altLang="zh-CN" sz="2000" i="1" dirty="0" err="1">
                <a:solidFill>
                  <a:srgbClr val="7F7F7F"/>
                </a:solidFill>
                <a:latin typeface="Candara"/>
                <a:cs typeface="Candara"/>
              </a:rPr>
              <a:t>Gionis</a:t>
            </a:r>
            <a:r>
              <a:rPr kumimoji="0" lang="en-US" altLang="zh-CN" sz="2000" i="1" dirty="0">
                <a:solidFill>
                  <a:srgbClr val="7F7F7F"/>
                </a:solidFill>
                <a:latin typeface="Candara"/>
                <a:cs typeface="Candara"/>
              </a:rPr>
              <a:t> KDD</a:t>
            </a:r>
            <a:r>
              <a:rPr kumimoji="0" lang="en-US" sz="2000" i="1" dirty="0">
                <a:solidFill>
                  <a:srgbClr val="7F7F7F"/>
                </a:solidFill>
                <a:latin typeface="Candara"/>
                <a:cs typeface="Candara"/>
              </a:rPr>
              <a:t>’</a:t>
            </a:r>
            <a:r>
              <a:rPr kumimoji="0" lang="en-US" altLang="zh-CN" sz="2000" i="1" dirty="0">
                <a:solidFill>
                  <a:srgbClr val="7F7F7F"/>
                </a:solidFill>
                <a:latin typeface="Candara"/>
                <a:cs typeface="Candara"/>
              </a:rPr>
              <a:t>10, Cui et al. SIGMOD</a:t>
            </a:r>
            <a:r>
              <a:rPr kumimoji="0" lang="en-US" sz="2000" i="1" dirty="0">
                <a:solidFill>
                  <a:srgbClr val="7F7F7F"/>
                </a:solidFill>
                <a:latin typeface="Candara"/>
                <a:cs typeface="Candara"/>
              </a:rPr>
              <a:t>’</a:t>
            </a:r>
            <a:r>
              <a:rPr kumimoji="0" lang="en-US" altLang="zh-CN" sz="2000" i="1" dirty="0">
                <a:solidFill>
                  <a:srgbClr val="7F7F7F"/>
                </a:solidFill>
                <a:latin typeface="Candara"/>
                <a:cs typeface="Candara"/>
              </a:rPr>
              <a:t>14, Li et al. PVLDB</a:t>
            </a:r>
            <a:r>
              <a:rPr kumimoji="0" lang="en-US" sz="2000" i="1" dirty="0">
                <a:solidFill>
                  <a:srgbClr val="7F7F7F"/>
                </a:solidFill>
                <a:latin typeface="Candara"/>
                <a:cs typeface="Candara"/>
              </a:rPr>
              <a:t>’</a:t>
            </a:r>
            <a:r>
              <a:rPr kumimoji="0" lang="en-US" altLang="zh-CN" sz="2000" i="1" dirty="0">
                <a:solidFill>
                  <a:srgbClr val="7F7F7F"/>
                </a:solidFill>
                <a:latin typeface="Candara"/>
                <a:cs typeface="Candara"/>
              </a:rPr>
              <a:t>15, </a:t>
            </a:r>
            <a:r>
              <a:rPr kumimoji="0" lang="en-US" altLang="zh-CN" sz="2000" i="1" dirty="0" err="1">
                <a:solidFill>
                  <a:srgbClr val="7F7F7F"/>
                </a:solidFill>
                <a:latin typeface="Candara"/>
                <a:cs typeface="Candara"/>
              </a:rPr>
              <a:t>Narbieri</a:t>
            </a:r>
            <a:r>
              <a:rPr kumimoji="0" lang="en-US" altLang="zh-CN" sz="2000" i="1" dirty="0">
                <a:solidFill>
                  <a:srgbClr val="7F7F7F"/>
                </a:solidFill>
                <a:latin typeface="Candara"/>
                <a:cs typeface="Candara"/>
              </a:rPr>
              <a:t> et al. DMKD’15]</a:t>
            </a:r>
          </a:p>
          <a:p>
            <a:pPr lvl="1"/>
            <a:r>
              <a:rPr kumimoji="0" lang="en-US" altLang="zh-CN" sz="2400" b="1" dirty="0">
                <a:solidFill>
                  <a:srgbClr val="0070C0"/>
                </a:solidFill>
                <a:latin typeface="Candara"/>
                <a:cs typeface="Candara"/>
              </a:rPr>
              <a:t>K-truss model </a:t>
            </a:r>
            <a:r>
              <a:rPr kumimoji="0" lang="en-US" altLang="zh-CN" sz="2000" i="1" dirty="0">
                <a:solidFill>
                  <a:srgbClr val="7F7F7F"/>
                </a:solidFill>
                <a:latin typeface="Candara"/>
                <a:cs typeface="Candara"/>
              </a:rPr>
              <a:t>[Huang et al. SIGMOD</a:t>
            </a:r>
            <a:r>
              <a:rPr kumimoji="0" lang="en-US" sz="2000" i="1" dirty="0">
                <a:solidFill>
                  <a:srgbClr val="7F7F7F"/>
                </a:solidFill>
                <a:latin typeface="Candara"/>
                <a:cs typeface="Candara"/>
              </a:rPr>
              <a:t>’</a:t>
            </a:r>
            <a:r>
              <a:rPr kumimoji="0" lang="en-US" altLang="zh-CN" sz="2000" i="1" dirty="0">
                <a:solidFill>
                  <a:srgbClr val="7F7F7F"/>
                </a:solidFill>
                <a:latin typeface="Candara"/>
                <a:cs typeface="Candara"/>
              </a:rPr>
              <a:t>14, Huang et al. PVLDB’16</a:t>
            </a:r>
            <a:r>
              <a:rPr kumimoji="0" lang="en-US" altLang="zh-CN" sz="2400" i="1" dirty="0">
                <a:solidFill>
                  <a:srgbClr val="7F7F7F"/>
                </a:solidFill>
                <a:latin typeface="Candara"/>
                <a:cs typeface="Candara"/>
              </a:rPr>
              <a:t>]</a:t>
            </a:r>
            <a:endParaRPr kumimoji="0" lang="en-US" altLang="zh-CN" sz="2000" i="1" dirty="0">
              <a:solidFill>
                <a:srgbClr val="7F7F7F"/>
              </a:solidFill>
              <a:latin typeface="Candara"/>
              <a:cs typeface="Candara"/>
            </a:endParaRPr>
          </a:p>
          <a:p>
            <a:endParaRPr lang="en-US" altLang="zh-CN" sz="2800" dirty="0">
              <a:latin typeface="Candara"/>
              <a:cs typeface="Candara"/>
            </a:endParaRPr>
          </a:p>
        </p:txBody>
      </p:sp>
    </p:spTree>
    <p:extLst>
      <p:ext uri="{BB962C8B-B14F-4D97-AF65-F5344CB8AC3E}">
        <p14:creationId xmlns:p14="http://schemas.microsoft.com/office/powerpoint/2010/main" val="17593926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259" t="-1213"/>
            </a:stretch>
          </a:blipFill>
          <a:extLst/>
        </p:spPr>
        <p:txBody>
          <a:bodyPr/>
          <a:lstStyle/>
          <a:p>
            <a:pPr>
              <a:defRPr/>
            </a:pPr>
            <a:r>
              <a:rPr lang="en-US" dirty="0">
                <a:noFill/>
                <a:latin typeface="Candara"/>
                <a:cs typeface="Candara"/>
              </a:rPr>
              <a:t> </a:t>
            </a:r>
          </a:p>
        </p:txBody>
      </p:sp>
      <p:sp>
        <p:nvSpPr>
          <p:cNvPr id="54274" name="TextBox 9"/>
          <p:cNvSpPr txBox="1">
            <a:spLocks noChangeArrowheads="1"/>
          </p:cNvSpPr>
          <p:nvPr/>
        </p:nvSpPr>
        <p:spPr bwMode="auto">
          <a:xfrm>
            <a:off x="6553200" y="33338"/>
            <a:ext cx="2351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TW" sz="1800" b="1" i="1">
                <a:solidFill>
                  <a:srgbClr val="00B0F0"/>
                </a:solidFill>
                <a:latin typeface="Candara"/>
                <a:cs typeface="Candara"/>
              </a:rPr>
              <a:t>[Cui et al., </a:t>
            </a:r>
            <a:r>
              <a:rPr kumimoji="0" lang="en-US" altLang="zh-CN" sz="1800" b="1" i="1">
                <a:solidFill>
                  <a:srgbClr val="00B0F0"/>
                </a:solidFill>
                <a:latin typeface="Candara"/>
                <a:cs typeface="Candara"/>
              </a:rPr>
              <a:t>SIGMOD</a:t>
            </a:r>
            <a:r>
              <a:rPr kumimoji="0" lang="en-US" sz="1800" b="1" i="1">
                <a:solidFill>
                  <a:srgbClr val="00B0F0"/>
                </a:solidFill>
                <a:latin typeface="Candara"/>
                <a:cs typeface="Candara"/>
              </a:rPr>
              <a:t>’</a:t>
            </a:r>
            <a:r>
              <a:rPr kumimoji="0" lang="en-US" altLang="zh-CN" sz="1800" b="1" i="1">
                <a:solidFill>
                  <a:srgbClr val="00B0F0"/>
                </a:solidFill>
                <a:latin typeface="Candara"/>
                <a:cs typeface="Candara"/>
              </a:rPr>
              <a:t>13</a:t>
            </a:r>
            <a:r>
              <a:rPr kumimoji="0" lang="en-US" altLang="zh-TW" sz="1800" b="1" i="1">
                <a:solidFill>
                  <a:srgbClr val="00B0F0"/>
                </a:solidFill>
                <a:latin typeface="Candara"/>
                <a:cs typeface="Candara"/>
              </a:rPr>
              <a:t>] </a:t>
            </a:r>
            <a:endParaRPr kumimoji="0" lang="zh-HK" altLang="zh-CN" sz="1800" b="1" i="1">
              <a:solidFill>
                <a:srgbClr val="00B0F0"/>
              </a:solidFill>
              <a:latin typeface="Candara"/>
              <a:cs typeface="Candara"/>
            </a:endParaRPr>
          </a:p>
        </p:txBody>
      </p:sp>
      <p:sp>
        <p:nvSpPr>
          <p:cNvPr id="76" name="TextBox 75"/>
          <p:cNvSpPr txBox="1">
            <a:spLocks noChangeArrowheads="1"/>
          </p:cNvSpPr>
          <p:nvPr/>
        </p:nvSpPr>
        <p:spPr bwMode="auto">
          <a:xfrm>
            <a:off x="2658809" y="5219700"/>
            <a:ext cx="10482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algn="ctr" eaLnBrk="1" hangingPunct="1"/>
            <a:r>
              <a:rPr kumimoji="0" lang="en-US" altLang="zh-CN" sz="1800" b="1">
                <a:solidFill>
                  <a:srgbClr val="0070C0"/>
                </a:solidFill>
                <a:latin typeface="Candara"/>
                <a:cs typeface="Candara"/>
              </a:rPr>
              <a:t>k-cliques</a:t>
            </a:r>
          </a:p>
          <a:p>
            <a:pPr algn="ctr" eaLnBrk="1" hangingPunct="1"/>
            <a:r>
              <a:rPr kumimoji="0" lang="en-US" altLang="zh-CN" sz="1800" b="1">
                <a:solidFill>
                  <a:srgbClr val="0070C0"/>
                </a:solidFill>
                <a:latin typeface="Candara"/>
                <a:cs typeface="Candara"/>
              </a:rPr>
              <a:t>(k=4)</a:t>
            </a:r>
            <a:endParaRPr kumimoji="0" lang="zh-HK" altLang="zh-CN" sz="1800" b="1">
              <a:solidFill>
                <a:srgbClr val="0070C0"/>
              </a:solidFill>
              <a:latin typeface="Candara"/>
              <a:cs typeface="Candara"/>
            </a:endParaRPr>
          </a:p>
        </p:txBody>
      </p:sp>
      <p:cxnSp>
        <p:nvCxnSpPr>
          <p:cNvPr id="77" name="Straight Connector 76"/>
          <p:cNvCxnSpPr/>
          <p:nvPr/>
        </p:nvCxnSpPr>
        <p:spPr>
          <a:xfrm flipH="1" flipV="1">
            <a:off x="2825750" y="4159250"/>
            <a:ext cx="714375" cy="7524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8" name="Group 77"/>
          <p:cNvGrpSpPr>
            <a:grpSpLocks/>
          </p:cNvGrpSpPr>
          <p:nvPr/>
        </p:nvGrpSpPr>
        <p:grpSpPr bwMode="auto">
          <a:xfrm>
            <a:off x="2720975" y="4038600"/>
            <a:ext cx="923925" cy="957263"/>
            <a:chOff x="3462536" y="2420865"/>
            <a:chExt cx="924963" cy="957302"/>
          </a:xfrm>
        </p:grpSpPr>
        <p:cxnSp>
          <p:nvCxnSpPr>
            <p:cNvPr id="79" name="Straight Connector 78"/>
            <p:cNvCxnSpPr/>
            <p:nvPr/>
          </p:nvCxnSpPr>
          <p:spPr>
            <a:xfrm flipH="1" flipV="1">
              <a:off x="4311213" y="2497068"/>
              <a:ext cx="15893" cy="804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endCxn id="83" idx="6"/>
            </p:cNvCxnSpPr>
            <p:nvPr/>
          </p:nvCxnSpPr>
          <p:spPr>
            <a:xfrm flipV="1">
              <a:off x="3505447" y="3301964"/>
              <a:ext cx="882052" cy="15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flipV="1">
              <a:off x="3540411" y="2497068"/>
              <a:ext cx="9536" cy="8191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3464126" y="3225761"/>
              <a:ext cx="152571" cy="15240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FFFFFF"/>
                </a:solidFill>
                <a:latin typeface="Candara"/>
                <a:ea typeface="PMingLiU" panose="02020500000000000000" pitchFamily="18" charset="-120"/>
                <a:cs typeface="Candara"/>
              </a:endParaRPr>
            </a:p>
          </p:txBody>
        </p:sp>
        <p:sp>
          <p:nvSpPr>
            <p:cNvPr id="83" name="Oval 82"/>
            <p:cNvSpPr/>
            <p:nvPr/>
          </p:nvSpPr>
          <p:spPr>
            <a:xfrm>
              <a:off x="4234928" y="3225761"/>
              <a:ext cx="152571" cy="15240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FFFFFF"/>
                </a:solidFill>
                <a:latin typeface="Candara"/>
                <a:ea typeface="PMingLiU" panose="02020500000000000000" pitchFamily="18" charset="-120"/>
                <a:cs typeface="Candara"/>
              </a:endParaRPr>
            </a:p>
          </p:txBody>
        </p:sp>
        <p:cxnSp>
          <p:nvCxnSpPr>
            <p:cNvPr id="84" name="Straight Connector 83"/>
            <p:cNvCxnSpPr/>
            <p:nvPr/>
          </p:nvCxnSpPr>
          <p:spPr>
            <a:xfrm flipV="1">
              <a:off x="3462536" y="2497068"/>
              <a:ext cx="882053"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82" idx="7"/>
            </p:cNvCxnSpPr>
            <p:nvPr/>
          </p:nvCxnSpPr>
          <p:spPr>
            <a:xfrm flipV="1">
              <a:off x="3594447" y="2468492"/>
              <a:ext cx="729481" cy="7794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rot="20277826">
              <a:off x="3464126" y="2420865"/>
              <a:ext cx="152571" cy="15240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FFFFFF"/>
                </a:solidFill>
                <a:latin typeface="Candara"/>
                <a:ea typeface="PMingLiU" panose="02020500000000000000" pitchFamily="18" charset="-120"/>
                <a:cs typeface="Candara"/>
              </a:endParaRPr>
            </a:p>
          </p:txBody>
        </p:sp>
        <p:sp>
          <p:nvSpPr>
            <p:cNvPr id="87" name="Oval 86"/>
            <p:cNvSpPr/>
            <p:nvPr/>
          </p:nvSpPr>
          <p:spPr>
            <a:xfrm rot="20277826">
              <a:off x="4234928" y="2420865"/>
              <a:ext cx="152571" cy="15240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FFFFFF"/>
                </a:solidFill>
                <a:latin typeface="Candara"/>
                <a:ea typeface="PMingLiU" panose="02020500000000000000" pitchFamily="18" charset="-120"/>
                <a:cs typeface="Candara"/>
              </a:endParaRPr>
            </a:p>
          </p:txBody>
        </p:sp>
      </p:grpSp>
      <p:sp>
        <p:nvSpPr>
          <p:cNvPr id="88" name="TextBox 87"/>
          <p:cNvSpPr txBox="1">
            <a:spLocks noChangeArrowheads="1"/>
          </p:cNvSpPr>
          <p:nvPr/>
        </p:nvSpPr>
        <p:spPr bwMode="auto">
          <a:xfrm>
            <a:off x="2268538" y="5221288"/>
            <a:ext cx="1784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algn="ctr" eaLnBrk="1" hangingPunct="1"/>
            <a:r>
              <a:rPr kumimoji="0" lang="el-GR" altLang="zh-CN" sz="1800" b="1">
                <a:solidFill>
                  <a:srgbClr val="0070C0"/>
                </a:solidFill>
                <a:latin typeface="Candara"/>
                <a:cs typeface="Candara"/>
              </a:rPr>
              <a:t>γ</a:t>
            </a:r>
            <a:r>
              <a:rPr kumimoji="0" lang="en-US" altLang="zh-CN" sz="1800" b="1">
                <a:solidFill>
                  <a:srgbClr val="0070C0"/>
                </a:solidFill>
                <a:latin typeface="Candara"/>
                <a:cs typeface="Candara"/>
              </a:rPr>
              <a:t>-quasi-k-cliques</a:t>
            </a:r>
          </a:p>
          <a:p>
            <a:pPr algn="ctr" eaLnBrk="1" hangingPunct="1"/>
            <a:r>
              <a:rPr kumimoji="0" lang="en-US" altLang="zh-CN" sz="1800" b="1">
                <a:solidFill>
                  <a:srgbClr val="0070C0"/>
                </a:solidFill>
                <a:latin typeface="Candara"/>
                <a:cs typeface="Candara"/>
              </a:rPr>
              <a:t>(</a:t>
            </a:r>
            <a:r>
              <a:rPr kumimoji="0" lang="el-GR" altLang="zh-CN" sz="1800" b="1">
                <a:solidFill>
                  <a:srgbClr val="0070C0"/>
                </a:solidFill>
                <a:latin typeface="Candara"/>
                <a:cs typeface="Candara"/>
              </a:rPr>
              <a:t>γ</a:t>
            </a:r>
            <a:r>
              <a:rPr kumimoji="0" lang="en-US" altLang="zh-CN" sz="1800" b="1">
                <a:solidFill>
                  <a:srgbClr val="0070C0"/>
                </a:solidFill>
                <a:latin typeface="Candara"/>
                <a:cs typeface="Candara"/>
              </a:rPr>
              <a:t>=0.8,</a:t>
            </a:r>
            <a:r>
              <a:rPr kumimoji="0" lang="el-GR" altLang="zh-CN" sz="1800" b="1">
                <a:solidFill>
                  <a:srgbClr val="0070C0"/>
                </a:solidFill>
                <a:latin typeface="Candara"/>
                <a:cs typeface="Candara"/>
              </a:rPr>
              <a:t> </a:t>
            </a:r>
            <a:r>
              <a:rPr kumimoji="0" lang="en-US" altLang="zh-CN" sz="1800" b="1">
                <a:solidFill>
                  <a:srgbClr val="0070C0"/>
                </a:solidFill>
                <a:latin typeface="Candara"/>
                <a:cs typeface="Candara"/>
              </a:rPr>
              <a:t>k=4)</a:t>
            </a:r>
            <a:endParaRPr kumimoji="0" lang="zh-HK" altLang="zh-CN" sz="1800" b="1">
              <a:solidFill>
                <a:srgbClr val="0070C0"/>
              </a:solidFill>
              <a:latin typeface="Candara"/>
              <a:cs typeface="Candara"/>
            </a:endParaRPr>
          </a:p>
        </p:txBody>
      </p:sp>
      <p:cxnSp>
        <p:nvCxnSpPr>
          <p:cNvPr id="89" name="Straight Connector 88"/>
          <p:cNvCxnSpPr/>
          <p:nvPr/>
        </p:nvCxnSpPr>
        <p:spPr>
          <a:xfrm flipH="1" flipV="1">
            <a:off x="6616700" y="4156075"/>
            <a:ext cx="14288" cy="8048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endCxn id="93" idx="6"/>
          </p:cNvCxnSpPr>
          <p:nvPr/>
        </p:nvCxnSpPr>
        <p:spPr>
          <a:xfrm flipV="1">
            <a:off x="5811838" y="4960938"/>
            <a:ext cx="881062" cy="15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flipV="1">
            <a:off x="5845175" y="4156075"/>
            <a:ext cx="9525" cy="8191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Oval 91"/>
          <p:cNvSpPr/>
          <p:nvPr/>
        </p:nvSpPr>
        <p:spPr>
          <a:xfrm>
            <a:off x="5768975" y="4884738"/>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FFFFFF"/>
              </a:solidFill>
              <a:latin typeface="Candara"/>
              <a:ea typeface="PMingLiU" panose="02020500000000000000" pitchFamily="18" charset="-120"/>
              <a:cs typeface="Candara"/>
            </a:endParaRPr>
          </a:p>
        </p:txBody>
      </p:sp>
      <p:sp>
        <p:nvSpPr>
          <p:cNvPr id="93" name="Oval 92"/>
          <p:cNvSpPr/>
          <p:nvPr/>
        </p:nvSpPr>
        <p:spPr>
          <a:xfrm>
            <a:off x="6540500" y="4884738"/>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FFFFFF"/>
              </a:solidFill>
              <a:latin typeface="Candara"/>
              <a:ea typeface="PMingLiU" panose="02020500000000000000" pitchFamily="18" charset="-120"/>
              <a:cs typeface="Candara"/>
            </a:endParaRPr>
          </a:p>
        </p:txBody>
      </p:sp>
      <p:cxnSp>
        <p:nvCxnSpPr>
          <p:cNvPr id="94" name="Straight Connector 93"/>
          <p:cNvCxnSpPr/>
          <p:nvPr/>
        </p:nvCxnSpPr>
        <p:spPr>
          <a:xfrm flipV="1">
            <a:off x="5767388" y="4156075"/>
            <a:ext cx="88106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92" idx="7"/>
          </p:cNvCxnSpPr>
          <p:nvPr/>
        </p:nvCxnSpPr>
        <p:spPr>
          <a:xfrm flipV="1">
            <a:off x="5899150" y="4127500"/>
            <a:ext cx="730250" cy="7794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Oval 95"/>
          <p:cNvSpPr/>
          <p:nvPr/>
        </p:nvSpPr>
        <p:spPr>
          <a:xfrm rot="20277826">
            <a:off x="5768975" y="4079875"/>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FFFFFF"/>
              </a:solidFill>
              <a:latin typeface="Candara"/>
              <a:ea typeface="PMingLiU" panose="02020500000000000000" pitchFamily="18" charset="-120"/>
              <a:cs typeface="Candara"/>
            </a:endParaRPr>
          </a:p>
        </p:txBody>
      </p:sp>
      <p:sp>
        <p:nvSpPr>
          <p:cNvPr id="97" name="Oval 96"/>
          <p:cNvSpPr/>
          <p:nvPr/>
        </p:nvSpPr>
        <p:spPr>
          <a:xfrm rot="20277826">
            <a:off x="6540500" y="4079875"/>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FFFFFF"/>
              </a:solidFill>
              <a:latin typeface="Candara"/>
              <a:ea typeface="PMingLiU" panose="02020500000000000000" pitchFamily="18" charset="-120"/>
              <a:cs typeface="Candara"/>
            </a:endParaRPr>
          </a:p>
        </p:txBody>
      </p:sp>
      <p:cxnSp>
        <p:nvCxnSpPr>
          <p:cNvPr id="98" name="Straight Connector 97"/>
          <p:cNvCxnSpPr/>
          <p:nvPr/>
        </p:nvCxnSpPr>
        <p:spPr>
          <a:xfrm flipH="1" flipV="1">
            <a:off x="7388225" y="4157663"/>
            <a:ext cx="15875" cy="8048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endCxn id="101" idx="6"/>
          </p:cNvCxnSpPr>
          <p:nvPr/>
        </p:nvCxnSpPr>
        <p:spPr>
          <a:xfrm flipV="1">
            <a:off x="6583363" y="4962525"/>
            <a:ext cx="88106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6542088" y="4886325"/>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FFFFFF"/>
              </a:solidFill>
              <a:latin typeface="Candara"/>
              <a:ea typeface="PMingLiU" panose="02020500000000000000" pitchFamily="18" charset="-120"/>
              <a:cs typeface="Candara"/>
            </a:endParaRPr>
          </a:p>
        </p:txBody>
      </p:sp>
      <p:sp>
        <p:nvSpPr>
          <p:cNvPr id="101" name="Oval 100"/>
          <p:cNvSpPr/>
          <p:nvPr/>
        </p:nvSpPr>
        <p:spPr>
          <a:xfrm>
            <a:off x="7312025" y="4886325"/>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FFFFFF"/>
              </a:solidFill>
              <a:latin typeface="Candara"/>
              <a:ea typeface="PMingLiU" panose="02020500000000000000" pitchFamily="18" charset="-120"/>
              <a:cs typeface="Candara"/>
            </a:endParaRPr>
          </a:p>
        </p:txBody>
      </p:sp>
      <p:cxnSp>
        <p:nvCxnSpPr>
          <p:cNvPr id="102" name="Straight Connector 101"/>
          <p:cNvCxnSpPr/>
          <p:nvPr/>
        </p:nvCxnSpPr>
        <p:spPr>
          <a:xfrm flipV="1">
            <a:off x="6540500" y="4157663"/>
            <a:ext cx="881063" cy="15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100" idx="7"/>
          </p:cNvCxnSpPr>
          <p:nvPr/>
        </p:nvCxnSpPr>
        <p:spPr>
          <a:xfrm flipV="1">
            <a:off x="6672263" y="4129088"/>
            <a:ext cx="730250" cy="7794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Oval 103"/>
          <p:cNvSpPr/>
          <p:nvPr/>
        </p:nvSpPr>
        <p:spPr>
          <a:xfrm rot="20277826">
            <a:off x="6542088" y="4081463"/>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FFFFFF"/>
              </a:solidFill>
              <a:latin typeface="Candara"/>
              <a:ea typeface="PMingLiU" panose="02020500000000000000" pitchFamily="18" charset="-120"/>
              <a:cs typeface="Candara"/>
            </a:endParaRPr>
          </a:p>
        </p:txBody>
      </p:sp>
      <p:sp>
        <p:nvSpPr>
          <p:cNvPr id="105" name="Oval 104"/>
          <p:cNvSpPr/>
          <p:nvPr/>
        </p:nvSpPr>
        <p:spPr>
          <a:xfrm rot="20277826">
            <a:off x="7312025" y="4081463"/>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FFFFFF"/>
              </a:solidFill>
              <a:latin typeface="Candara"/>
              <a:ea typeface="PMingLiU" panose="02020500000000000000" pitchFamily="18" charset="-120"/>
              <a:cs typeface="Candara"/>
            </a:endParaRPr>
          </a:p>
        </p:txBody>
      </p:sp>
      <p:sp>
        <p:nvSpPr>
          <p:cNvPr id="106" name="Rounded Rectangle 11"/>
          <p:cNvSpPr>
            <a:spLocks noChangeArrowheads="1"/>
          </p:cNvSpPr>
          <p:nvPr/>
        </p:nvSpPr>
        <p:spPr bwMode="auto">
          <a:xfrm>
            <a:off x="5678488" y="3927475"/>
            <a:ext cx="1143000" cy="1295400"/>
          </a:xfrm>
          <a:prstGeom prst="roundRect">
            <a:avLst>
              <a:gd name="adj" fmla="val 16667"/>
            </a:avLst>
          </a:prstGeom>
          <a:noFill/>
          <a:ln w="38100">
            <a:solidFill>
              <a:srgbClr val="0000FF"/>
            </a:solidFill>
            <a:round/>
            <a:headEnd/>
            <a:tailEnd/>
          </a:ln>
          <a:effectLst>
            <a:outerShdw blurRad="635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zh-CN" altLang="en-US">
              <a:solidFill>
                <a:srgbClr val="FFFFFF"/>
              </a:solidFill>
              <a:latin typeface="Candara"/>
              <a:cs typeface="Candara"/>
            </a:endParaRPr>
          </a:p>
        </p:txBody>
      </p:sp>
      <p:sp>
        <p:nvSpPr>
          <p:cNvPr id="107" name="Rounded Rectangle 11"/>
          <p:cNvSpPr>
            <a:spLocks noChangeArrowheads="1"/>
          </p:cNvSpPr>
          <p:nvPr/>
        </p:nvSpPr>
        <p:spPr bwMode="auto">
          <a:xfrm>
            <a:off x="6402388" y="3917950"/>
            <a:ext cx="1143000" cy="1295400"/>
          </a:xfrm>
          <a:prstGeom prst="roundRect">
            <a:avLst>
              <a:gd name="adj" fmla="val 16667"/>
            </a:avLst>
          </a:prstGeom>
          <a:noFill/>
          <a:ln w="38100">
            <a:solidFill>
              <a:srgbClr val="0000FF"/>
            </a:solidFill>
            <a:round/>
            <a:headEnd/>
            <a:tailEnd/>
          </a:ln>
          <a:effectLst>
            <a:outerShdw blurRad="635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zh-CN" altLang="en-US">
              <a:solidFill>
                <a:srgbClr val="FFFFFF"/>
              </a:solidFill>
              <a:latin typeface="Candara"/>
              <a:cs typeface="Candara"/>
            </a:endParaRPr>
          </a:p>
        </p:txBody>
      </p:sp>
      <p:sp>
        <p:nvSpPr>
          <p:cNvPr id="108" name="TextBox 107"/>
          <p:cNvSpPr txBox="1">
            <a:spLocks noChangeArrowheads="1"/>
          </p:cNvSpPr>
          <p:nvPr/>
        </p:nvSpPr>
        <p:spPr bwMode="auto">
          <a:xfrm>
            <a:off x="5104038" y="5221288"/>
            <a:ext cx="3025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algn="ctr" eaLnBrk="1" hangingPunct="1"/>
            <a:r>
              <a:rPr kumimoji="0" lang="el-GR" altLang="zh-CN" sz="1800" b="1">
                <a:solidFill>
                  <a:srgbClr val="0070C0"/>
                </a:solidFill>
                <a:latin typeface="Candara"/>
                <a:cs typeface="Candara"/>
              </a:rPr>
              <a:t>α</a:t>
            </a:r>
            <a:r>
              <a:rPr kumimoji="0" lang="en-US" altLang="zh-CN" sz="1800" b="1">
                <a:solidFill>
                  <a:srgbClr val="0070C0"/>
                </a:solidFill>
                <a:latin typeface="Candara"/>
                <a:cs typeface="Candara"/>
              </a:rPr>
              <a:t>-adjacency-</a:t>
            </a:r>
            <a:r>
              <a:rPr kumimoji="0" lang="el-GR" altLang="zh-CN" sz="1800" b="1">
                <a:solidFill>
                  <a:srgbClr val="0070C0"/>
                </a:solidFill>
                <a:latin typeface="Candara"/>
                <a:cs typeface="Candara"/>
              </a:rPr>
              <a:t>γ</a:t>
            </a:r>
            <a:r>
              <a:rPr kumimoji="0" lang="en-US" altLang="zh-CN" sz="1800" b="1">
                <a:solidFill>
                  <a:srgbClr val="0070C0"/>
                </a:solidFill>
                <a:latin typeface="Candara"/>
                <a:cs typeface="Candara"/>
              </a:rPr>
              <a:t>-quasi-k-cliques</a:t>
            </a:r>
          </a:p>
          <a:p>
            <a:pPr algn="ctr" eaLnBrk="1" hangingPunct="1"/>
            <a:r>
              <a:rPr kumimoji="0" lang="en-US" altLang="zh-CN" sz="1800" b="1">
                <a:solidFill>
                  <a:srgbClr val="0070C0"/>
                </a:solidFill>
                <a:latin typeface="Candara"/>
                <a:cs typeface="Candara"/>
              </a:rPr>
              <a:t>(</a:t>
            </a:r>
            <a:r>
              <a:rPr kumimoji="0" lang="el-GR" altLang="zh-CN" sz="1800" b="1">
                <a:solidFill>
                  <a:srgbClr val="0070C0"/>
                </a:solidFill>
                <a:latin typeface="Candara"/>
                <a:cs typeface="Candara"/>
              </a:rPr>
              <a:t>α</a:t>
            </a:r>
            <a:r>
              <a:rPr kumimoji="0" lang="en-US" altLang="zh-CN" sz="1800" b="1">
                <a:solidFill>
                  <a:srgbClr val="0070C0"/>
                </a:solidFill>
                <a:latin typeface="Candara"/>
                <a:cs typeface="Candara"/>
              </a:rPr>
              <a:t>=2, </a:t>
            </a:r>
            <a:r>
              <a:rPr kumimoji="0" lang="el-GR" altLang="zh-CN" sz="1800" b="1">
                <a:solidFill>
                  <a:srgbClr val="0070C0"/>
                </a:solidFill>
                <a:latin typeface="Candara"/>
                <a:cs typeface="Candara"/>
              </a:rPr>
              <a:t>γ</a:t>
            </a:r>
            <a:r>
              <a:rPr kumimoji="0" lang="en-US" altLang="zh-CN" sz="1800" b="1">
                <a:solidFill>
                  <a:srgbClr val="0070C0"/>
                </a:solidFill>
                <a:latin typeface="Candara"/>
                <a:cs typeface="Candara"/>
              </a:rPr>
              <a:t>=0.8,</a:t>
            </a:r>
            <a:r>
              <a:rPr kumimoji="0" lang="el-GR" altLang="zh-CN" sz="1800" b="1">
                <a:solidFill>
                  <a:srgbClr val="0070C0"/>
                </a:solidFill>
                <a:latin typeface="Candara"/>
                <a:cs typeface="Candara"/>
              </a:rPr>
              <a:t> </a:t>
            </a:r>
            <a:r>
              <a:rPr kumimoji="0" lang="en-US" altLang="zh-CN" sz="1800" b="1">
                <a:solidFill>
                  <a:srgbClr val="0070C0"/>
                </a:solidFill>
                <a:latin typeface="Candara"/>
                <a:cs typeface="Candara"/>
              </a:rPr>
              <a:t>k=4)</a:t>
            </a:r>
            <a:endParaRPr kumimoji="0" lang="zh-HK" altLang="zh-CN" sz="1800" b="1">
              <a:solidFill>
                <a:srgbClr val="0070C0"/>
              </a:solidFill>
              <a:latin typeface="Candara"/>
              <a:cs typeface="Candara"/>
            </a:endParaRPr>
          </a:p>
        </p:txBody>
      </p:sp>
      <p:sp>
        <p:nvSpPr>
          <p:cNvPr id="4" name="TextBox 3"/>
          <p:cNvSpPr txBox="1">
            <a:spLocks noChangeArrowheads="1"/>
          </p:cNvSpPr>
          <p:nvPr/>
        </p:nvSpPr>
        <p:spPr bwMode="auto">
          <a:xfrm>
            <a:off x="42863" y="3676650"/>
            <a:ext cx="2533650" cy="1354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marL="0" lvl="1" eaLnBrk="1" hangingPunct="1"/>
            <a:r>
              <a:rPr kumimoji="0" lang="en-US" altLang="zh-CN" b="1">
                <a:solidFill>
                  <a:srgbClr val="0070C0"/>
                </a:solidFill>
                <a:latin typeface="Candara"/>
                <a:ea typeface="宋体" charset="0"/>
                <a:cs typeface="Candara"/>
              </a:rPr>
              <a:t>k-clique: </a:t>
            </a:r>
            <a:r>
              <a:rPr kumimoji="0" lang="en-US" altLang="zh-CN" sz="2000">
                <a:latin typeface="Candara"/>
                <a:ea typeface="宋体" charset="0"/>
                <a:cs typeface="Candara"/>
              </a:rPr>
              <a:t>a complete </a:t>
            </a:r>
          </a:p>
          <a:p>
            <a:pPr marL="0" lvl="1" eaLnBrk="1" hangingPunct="1"/>
            <a:r>
              <a:rPr kumimoji="0" lang="en-US" altLang="zh-CN" sz="2000">
                <a:latin typeface="Candara"/>
                <a:ea typeface="宋体" charset="0"/>
                <a:cs typeface="Candara"/>
              </a:rPr>
              <a:t>graph of k nodes with </a:t>
            </a:r>
          </a:p>
          <a:p>
            <a:pPr marL="0" lvl="1" eaLnBrk="1" hangingPunct="1"/>
            <a:r>
              <a:rPr kumimoji="0" lang="en-US" altLang="zh-CN" sz="2000">
                <a:latin typeface="Candara"/>
                <a:ea typeface="宋体" charset="0"/>
                <a:cs typeface="Candara"/>
              </a:rPr>
              <a:t>k(k−1)/2  edges. </a:t>
            </a:r>
          </a:p>
          <a:p>
            <a:pPr eaLnBrk="1" hangingPunct="1"/>
            <a:endParaRPr kumimoji="0" lang="zh-HK" altLang="zh-CN" sz="1800">
              <a:latin typeface="Candara"/>
              <a:cs typeface="Candara"/>
            </a:endParaRPr>
          </a:p>
        </p:txBody>
      </p:sp>
      <p:sp>
        <p:nvSpPr>
          <p:cNvPr id="54301" name="Title 1"/>
          <p:cNvSpPr>
            <a:spLocks noGrp="1"/>
          </p:cNvSpPr>
          <p:nvPr>
            <p:ph type="title"/>
          </p:nvPr>
        </p:nvSpPr>
        <p:spPr/>
        <p:txBody>
          <a:bodyPr/>
          <a:lstStyle/>
          <a:p>
            <a:r>
              <a:rPr lang="en-US" altLang="zh-CN">
                <a:latin typeface="Candara"/>
                <a:cs typeface="Candara"/>
              </a:rPr>
              <a:t>Quasi-Clique based Model</a:t>
            </a:r>
          </a:p>
        </p:txBody>
      </p:sp>
    </p:spTree>
    <p:extLst>
      <p:ext uri="{BB962C8B-B14F-4D97-AF65-F5344CB8AC3E}">
        <p14:creationId xmlns:p14="http://schemas.microsoft.com/office/powerpoint/2010/main" val="3467256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7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par>
                                <p:cTn id="19" presetID="16" presetClass="exit" presetSubtype="21" fill="hold" nodeType="withEffect">
                                  <p:stCondLst>
                                    <p:cond delay="0"/>
                                  </p:stCondLst>
                                  <p:childTnLst>
                                    <p:animEffect transition="out" filter="barn(inVertical)">
                                      <p:cBhvr>
                                        <p:cTn id="20" dur="500"/>
                                        <p:tgtEl>
                                          <p:spTgt spid="77"/>
                                        </p:tgtEl>
                                      </p:cBhvr>
                                    </p:animEffect>
                                    <p:set>
                                      <p:cBhvr>
                                        <p:cTn id="21" dur="1" fill="hold">
                                          <p:stCondLst>
                                            <p:cond delay="499"/>
                                          </p:stCondLst>
                                        </p:cTn>
                                        <p:tgtEl>
                                          <p:spTgt spid="77"/>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4"/>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1" nodeType="clickEffect">
                                  <p:stCondLst>
                                    <p:cond delay="0"/>
                                  </p:stCondLst>
                                  <p:childTnLst>
                                    <p:set>
                                      <p:cBhvr>
                                        <p:cTn id="27" dur="1" fill="hold">
                                          <p:stCondLst>
                                            <p:cond delay="0"/>
                                          </p:stCondLst>
                                        </p:cTn>
                                        <p:tgtEl>
                                          <p:spTgt spid="96"/>
                                        </p:tgtEl>
                                        <p:attrNameLst>
                                          <p:attrName>style.visibility</p:attrName>
                                        </p:attrNameLst>
                                      </p:cBhvr>
                                      <p:to>
                                        <p:strVal val="visible"/>
                                      </p:to>
                                    </p:set>
                                  </p:childTnLst>
                                </p:cTn>
                              </p:par>
                              <p:par>
                                <p:cTn id="28" presetID="1" presetClass="entr" presetSubtype="0" fill="hold" grpId="2" nodeType="withEffect">
                                  <p:stCondLst>
                                    <p:cond delay="0"/>
                                  </p:stCondLst>
                                  <p:childTnLst>
                                    <p:set>
                                      <p:cBhvr>
                                        <p:cTn id="29" dur="1" fill="hold">
                                          <p:stCondLst>
                                            <p:cond delay="0"/>
                                          </p:stCondLst>
                                        </p:cTn>
                                        <p:tgtEl>
                                          <p:spTgt spid="104"/>
                                        </p:tgtEl>
                                        <p:attrNameLst>
                                          <p:attrName>style.visibility</p:attrName>
                                        </p:attrNameLst>
                                      </p:cBhvr>
                                      <p:to>
                                        <p:strVal val="visible"/>
                                      </p:to>
                                    </p:set>
                                  </p:childTnLst>
                                </p:cTn>
                              </p:par>
                              <p:par>
                                <p:cTn id="30" presetID="1" presetClass="entr" presetSubtype="0" fill="hold" grpId="1" nodeType="withEffect">
                                  <p:stCondLst>
                                    <p:cond delay="0"/>
                                  </p:stCondLst>
                                  <p:childTnLst>
                                    <p:set>
                                      <p:cBhvr>
                                        <p:cTn id="31" dur="1" fill="hold">
                                          <p:stCondLst>
                                            <p:cond delay="0"/>
                                          </p:stCondLst>
                                        </p:cTn>
                                        <p:tgtEl>
                                          <p:spTgt spid="92"/>
                                        </p:tgtEl>
                                        <p:attrNameLst>
                                          <p:attrName>style.visibility</p:attrName>
                                        </p:attrNameLst>
                                      </p:cBhvr>
                                      <p:to>
                                        <p:strVal val="visible"/>
                                      </p:to>
                                    </p:set>
                                  </p:childTnLst>
                                </p:cTn>
                              </p:par>
                              <p:par>
                                <p:cTn id="32" presetID="1" presetClass="entr" presetSubtype="0" fill="hold" grpId="2" nodeType="withEffect">
                                  <p:stCondLst>
                                    <p:cond delay="0"/>
                                  </p:stCondLst>
                                  <p:childTnLst>
                                    <p:set>
                                      <p:cBhvr>
                                        <p:cTn id="33" dur="1" fill="hold">
                                          <p:stCondLst>
                                            <p:cond delay="0"/>
                                          </p:stCondLst>
                                        </p:cTn>
                                        <p:tgtEl>
                                          <p:spTgt spid="100"/>
                                        </p:tgtEl>
                                        <p:attrNameLst>
                                          <p:attrName>style.visibility</p:attrName>
                                        </p:attrNameLst>
                                      </p:cBhvr>
                                      <p:to>
                                        <p:strVal val="visible"/>
                                      </p:to>
                                    </p:set>
                                  </p:childTnLst>
                                </p:cTn>
                              </p:par>
                              <p:par>
                                <p:cTn id="34" presetID="1" presetClass="entr" presetSubtype="0" fill="hold" grpId="1" nodeType="withEffect">
                                  <p:stCondLst>
                                    <p:cond delay="0"/>
                                  </p:stCondLst>
                                  <p:childTnLst>
                                    <p:set>
                                      <p:cBhvr>
                                        <p:cTn id="35" dur="1" fill="hold">
                                          <p:stCondLst>
                                            <p:cond delay="0"/>
                                          </p:stCondLst>
                                        </p:cTn>
                                        <p:tgtEl>
                                          <p:spTgt spid="105"/>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10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8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9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9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93"/>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9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95"/>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97"/>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98"/>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99"/>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02"/>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03"/>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08"/>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27" presetClass="emph" presetSubtype="0" fill="remove" grpId="0" nodeType="clickEffect">
                                  <p:stCondLst>
                                    <p:cond delay="0"/>
                                  </p:stCondLst>
                                  <p:childTnLst>
                                    <p:animClr clrSpc="rgb" dir="cw">
                                      <p:cBhvr override="childStyle">
                                        <p:cTn id="65" dur="250" autoRev="1" fill="remove"/>
                                        <p:tgtEl>
                                          <p:spTgt spid="96"/>
                                        </p:tgtEl>
                                        <p:attrNameLst>
                                          <p:attrName>style.color</p:attrName>
                                        </p:attrNameLst>
                                      </p:cBhvr>
                                      <p:to>
                                        <a:schemeClr val="bg1"/>
                                      </p:to>
                                    </p:animClr>
                                    <p:animClr clrSpc="rgb" dir="cw">
                                      <p:cBhvr>
                                        <p:cTn id="66" dur="250" autoRev="1" fill="remove"/>
                                        <p:tgtEl>
                                          <p:spTgt spid="96"/>
                                        </p:tgtEl>
                                        <p:attrNameLst>
                                          <p:attrName>fillcolor</p:attrName>
                                        </p:attrNameLst>
                                      </p:cBhvr>
                                      <p:to>
                                        <a:schemeClr val="bg1"/>
                                      </p:to>
                                    </p:animClr>
                                    <p:set>
                                      <p:cBhvr>
                                        <p:cTn id="67" dur="250" autoRev="1" fill="remove"/>
                                        <p:tgtEl>
                                          <p:spTgt spid="96"/>
                                        </p:tgtEl>
                                        <p:attrNameLst>
                                          <p:attrName>fill.type</p:attrName>
                                        </p:attrNameLst>
                                      </p:cBhvr>
                                      <p:to>
                                        <p:strVal val="solid"/>
                                      </p:to>
                                    </p:set>
                                    <p:set>
                                      <p:cBhvr>
                                        <p:cTn id="68" dur="250" autoRev="1" fill="remove"/>
                                        <p:tgtEl>
                                          <p:spTgt spid="96"/>
                                        </p:tgtEl>
                                        <p:attrNameLst>
                                          <p:attrName>fill.on</p:attrName>
                                        </p:attrNameLst>
                                      </p:cBhvr>
                                      <p:to>
                                        <p:strVal val="true"/>
                                      </p:to>
                                    </p:set>
                                  </p:childTnLst>
                                </p:cTn>
                              </p:par>
                              <p:par>
                                <p:cTn id="69" presetID="27" presetClass="emph" presetSubtype="0" fill="remove" grpId="0" nodeType="withEffect">
                                  <p:stCondLst>
                                    <p:cond delay="0"/>
                                  </p:stCondLst>
                                  <p:childTnLst>
                                    <p:animClr clrSpc="rgb" dir="cw">
                                      <p:cBhvr override="childStyle">
                                        <p:cTn id="70" dur="250" autoRev="1" fill="remove"/>
                                        <p:tgtEl>
                                          <p:spTgt spid="104"/>
                                        </p:tgtEl>
                                        <p:attrNameLst>
                                          <p:attrName>style.color</p:attrName>
                                        </p:attrNameLst>
                                      </p:cBhvr>
                                      <p:to>
                                        <a:schemeClr val="bg1"/>
                                      </p:to>
                                    </p:animClr>
                                    <p:animClr clrSpc="rgb" dir="cw">
                                      <p:cBhvr>
                                        <p:cTn id="71" dur="250" autoRev="1" fill="remove"/>
                                        <p:tgtEl>
                                          <p:spTgt spid="104"/>
                                        </p:tgtEl>
                                        <p:attrNameLst>
                                          <p:attrName>fillcolor</p:attrName>
                                        </p:attrNameLst>
                                      </p:cBhvr>
                                      <p:to>
                                        <a:schemeClr val="bg1"/>
                                      </p:to>
                                    </p:animClr>
                                    <p:set>
                                      <p:cBhvr>
                                        <p:cTn id="72" dur="250" autoRev="1" fill="remove"/>
                                        <p:tgtEl>
                                          <p:spTgt spid="104"/>
                                        </p:tgtEl>
                                        <p:attrNameLst>
                                          <p:attrName>fill.type</p:attrName>
                                        </p:attrNameLst>
                                      </p:cBhvr>
                                      <p:to>
                                        <p:strVal val="solid"/>
                                      </p:to>
                                    </p:set>
                                    <p:set>
                                      <p:cBhvr>
                                        <p:cTn id="73" dur="250" autoRev="1" fill="remove"/>
                                        <p:tgtEl>
                                          <p:spTgt spid="104"/>
                                        </p:tgtEl>
                                        <p:attrNameLst>
                                          <p:attrName>fill.on</p:attrName>
                                        </p:attrNameLst>
                                      </p:cBhvr>
                                      <p:to>
                                        <p:strVal val="true"/>
                                      </p:to>
                                    </p:set>
                                  </p:childTnLst>
                                </p:cTn>
                              </p:par>
                              <p:par>
                                <p:cTn id="74" presetID="27" presetClass="emph" presetSubtype="0" fill="remove" grpId="0" nodeType="withEffect">
                                  <p:stCondLst>
                                    <p:cond delay="0"/>
                                  </p:stCondLst>
                                  <p:childTnLst>
                                    <p:animClr clrSpc="rgb" dir="cw">
                                      <p:cBhvr override="childStyle">
                                        <p:cTn id="75" dur="250" autoRev="1" fill="remove"/>
                                        <p:tgtEl>
                                          <p:spTgt spid="92"/>
                                        </p:tgtEl>
                                        <p:attrNameLst>
                                          <p:attrName>style.color</p:attrName>
                                        </p:attrNameLst>
                                      </p:cBhvr>
                                      <p:to>
                                        <a:schemeClr val="bg1"/>
                                      </p:to>
                                    </p:animClr>
                                    <p:animClr clrSpc="rgb" dir="cw">
                                      <p:cBhvr>
                                        <p:cTn id="76" dur="250" autoRev="1" fill="remove"/>
                                        <p:tgtEl>
                                          <p:spTgt spid="92"/>
                                        </p:tgtEl>
                                        <p:attrNameLst>
                                          <p:attrName>fillcolor</p:attrName>
                                        </p:attrNameLst>
                                      </p:cBhvr>
                                      <p:to>
                                        <a:schemeClr val="bg1"/>
                                      </p:to>
                                    </p:animClr>
                                    <p:set>
                                      <p:cBhvr>
                                        <p:cTn id="77" dur="250" autoRev="1" fill="remove"/>
                                        <p:tgtEl>
                                          <p:spTgt spid="92"/>
                                        </p:tgtEl>
                                        <p:attrNameLst>
                                          <p:attrName>fill.type</p:attrName>
                                        </p:attrNameLst>
                                      </p:cBhvr>
                                      <p:to>
                                        <p:strVal val="solid"/>
                                      </p:to>
                                    </p:set>
                                    <p:set>
                                      <p:cBhvr>
                                        <p:cTn id="78" dur="250" autoRev="1" fill="remove"/>
                                        <p:tgtEl>
                                          <p:spTgt spid="92"/>
                                        </p:tgtEl>
                                        <p:attrNameLst>
                                          <p:attrName>fill.on</p:attrName>
                                        </p:attrNameLst>
                                      </p:cBhvr>
                                      <p:to>
                                        <p:strVal val="true"/>
                                      </p:to>
                                    </p:set>
                                  </p:childTnLst>
                                </p:cTn>
                              </p:par>
                              <p:par>
                                <p:cTn id="79" presetID="27" presetClass="emph" presetSubtype="0" fill="remove" grpId="0" nodeType="withEffect">
                                  <p:stCondLst>
                                    <p:cond delay="0"/>
                                  </p:stCondLst>
                                  <p:childTnLst>
                                    <p:animClr clrSpc="rgb" dir="cw">
                                      <p:cBhvr override="childStyle">
                                        <p:cTn id="80" dur="250" autoRev="1" fill="remove"/>
                                        <p:tgtEl>
                                          <p:spTgt spid="100"/>
                                        </p:tgtEl>
                                        <p:attrNameLst>
                                          <p:attrName>style.color</p:attrName>
                                        </p:attrNameLst>
                                      </p:cBhvr>
                                      <p:to>
                                        <a:schemeClr val="bg1"/>
                                      </p:to>
                                    </p:animClr>
                                    <p:animClr clrSpc="rgb" dir="cw">
                                      <p:cBhvr>
                                        <p:cTn id="81" dur="250" autoRev="1" fill="remove"/>
                                        <p:tgtEl>
                                          <p:spTgt spid="100"/>
                                        </p:tgtEl>
                                        <p:attrNameLst>
                                          <p:attrName>fillcolor</p:attrName>
                                        </p:attrNameLst>
                                      </p:cBhvr>
                                      <p:to>
                                        <a:schemeClr val="bg1"/>
                                      </p:to>
                                    </p:animClr>
                                    <p:set>
                                      <p:cBhvr>
                                        <p:cTn id="82" dur="250" autoRev="1" fill="remove"/>
                                        <p:tgtEl>
                                          <p:spTgt spid="100"/>
                                        </p:tgtEl>
                                        <p:attrNameLst>
                                          <p:attrName>fill.type</p:attrName>
                                        </p:attrNameLst>
                                      </p:cBhvr>
                                      <p:to>
                                        <p:strVal val="solid"/>
                                      </p:to>
                                    </p:set>
                                    <p:set>
                                      <p:cBhvr>
                                        <p:cTn id="83" dur="250" autoRev="1" fill="remove"/>
                                        <p:tgtEl>
                                          <p:spTgt spid="100"/>
                                        </p:tgtEl>
                                        <p:attrNameLst>
                                          <p:attrName>fill.on</p:attrName>
                                        </p:attrNameLst>
                                      </p:cBhvr>
                                      <p:to>
                                        <p:strVal val="true"/>
                                      </p:to>
                                    </p:set>
                                  </p:childTnLst>
                                </p:cTn>
                              </p:par>
                            </p:childTnLst>
                          </p:cTn>
                        </p:par>
                        <p:par>
                          <p:cTn id="84" fill="hold" nodeType="afterGroup">
                            <p:stCondLst>
                              <p:cond delay="500"/>
                            </p:stCondLst>
                            <p:childTnLst>
                              <p:par>
                                <p:cTn id="85" presetID="3" presetClass="entr" presetSubtype="10" fill="hold" grpId="0" nodeType="afterEffect">
                                  <p:stCondLst>
                                    <p:cond delay="0"/>
                                  </p:stCondLst>
                                  <p:childTnLst>
                                    <p:set>
                                      <p:cBhvr>
                                        <p:cTn id="86" dur="1" fill="hold">
                                          <p:stCondLst>
                                            <p:cond delay="0"/>
                                          </p:stCondLst>
                                        </p:cTn>
                                        <p:tgtEl>
                                          <p:spTgt spid="106"/>
                                        </p:tgtEl>
                                        <p:attrNameLst>
                                          <p:attrName>style.visibility</p:attrName>
                                        </p:attrNameLst>
                                      </p:cBhvr>
                                      <p:to>
                                        <p:strVal val="visible"/>
                                      </p:to>
                                    </p:set>
                                    <p:animEffect transition="in" filter="blinds(horizontal)">
                                      <p:cBhvr>
                                        <p:cTn id="87" dur="500"/>
                                        <p:tgtEl>
                                          <p:spTgt spid="106"/>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7" presetClass="emph" presetSubtype="0" fill="remove" grpId="1" nodeType="clickEffect">
                                  <p:stCondLst>
                                    <p:cond delay="0"/>
                                  </p:stCondLst>
                                  <p:childTnLst>
                                    <p:animClr clrSpc="rgb" dir="cw">
                                      <p:cBhvr override="childStyle">
                                        <p:cTn id="91" dur="250" autoRev="1" fill="remove"/>
                                        <p:tgtEl>
                                          <p:spTgt spid="104"/>
                                        </p:tgtEl>
                                        <p:attrNameLst>
                                          <p:attrName>style.color</p:attrName>
                                        </p:attrNameLst>
                                      </p:cBhvr>
                                      <p:to>
                                        <a:schemeClr val="bg1"/>
                                      </p:to>
                                    </p:animClr>
                                    <p:animClr clrSpc="rgb" dir="cw">
                                      <p:cBhvr>
                                        <p:cTn id="92" dur="250" autoRev="1" fill="remove"/>
                                        <p:tgtEl>
                                          <p:spTgt spid="104"/>
                                        </p:tgtEl>
                                        <p:attrNameLst>
                                          <p:attrName>fillcolor</p:attrName>
                                        </p:attrNameLst>
                                      </p:cBhvr>
                                      <p:to>
                                        <a:schemeClr val="bg1"/>
                                      </p:to>
                                    </p:animClr>
                                    <p:set>
                                      <p:cBhvr>
                                        <p:cTn id="93" dur="250" autoRev="1" fill="remove"/>
                                        <p:tgtEl>
                                          <p:spTgt spid="104"/>
                                        </p:tgtEl>
                                        <p:attrNameLst>
                                          <p:attrName>fill.type</p:attrName>
                                        </p:attrNameLst>
                                      </p:cBhvr>
                                      <p:to>
                                        <p:strVal val="solid"/>
                                      </p:to>
                                    </p:set>
                                    <p:set>
                                      <p:cBhvr>
                                        <p:cTn id="94" dur="250" autoRev="1" fill="remove"/>
                                        <p:tgtEl>
                                          <p:spTgt spid="104"/>
                                        </p:tgtEl>
                                        <p:attrNameLst>
                                          <p:attrName>fill.on</p:attrName>
                                        </p:attrNameLst>
                                      </p:cBhvr>
                                      <p:to>
                                        <p:strVal val="true"/>
                                      </p:to>
                                    </p:set>
                                  </p:childTnLst>
                                </p:cTn>
                              </p:par>
                              <p:par>
                                <p:cTn id="95" presetID="27" presetClass="emph" presetSubtype="0" fill="remove" grpId="1" nodeType="withEffect">
                                  <p:stCondLst>
                                    <p:cond delay="0"/>
                                  </p:stCondLst>
                                  <p:childTnLst>
                                    <p:animClr clrSpc="rgb" dir="cw">
                                      <p:cBhvr override="childStyle">
                                        <p:cTn id="96" dur="250" autoRev="1" fill="remove"/>
                                        <p:tgtEl>
                                          <p:spTgt spid="100"/>
                                        </p:tgtEl>
                                        <p:attrNameLst>
                                          <p:attrName>style.color</p:attrName>
                                        </p:attrNameLst>
                                      </p:cBhvr>
                                      <p:to>
                                        <a:schemeClr val="bg1"/>
                                      </p:to>
                                    </p:animClr>
                                    <p:animClr clrSpc="rgb" dir="cw">
                                      <p:cBhvr>
                                        <p:cTn id="97" dur="250" autoRev="1" fill="remove"/>
                                        <p:tgtEl>
                                          <p:spTgt spid="100"/>
                                        </p:tgtEl>
                                        <p:attrNameLst>
                                          <p:attrName>fillcolor</p:attrName>
                                        </p:attrNameLst>
                                      </p:cBhvr>
                                      <p:to>
                                        <a:schemeClr val="bg1"/>
                                      </p:to>
                                    </p:animClr>
                                    <p:set>
                                      <p:cBhvr>
                                        <p:cTn id="98" dur="250" autoRev="1" fill="remove"/>
                                        <p:tgtEl>
                                          <p:spTgt spid="100"/>
                                        </p:tgtEl>
                                        <p:attrNameLst>
                                          <p:attrName>fill.type</p:attrName>
                                        </p:attrNameLst>
                                      </p:cBhvr>
                                      <p:to>
                                        <p:strVal val="solid"/>
                                      </p:to>
                                    </p:set>
                                    <p:set>
                                      <p:cBhvr>
                                        <p:cTn id="99" dur="250" autoRev="1" fill="remove"/>
                                        <p:tgtEl>
                                          <p:spTgt spid="100"/>
                                        </p:tgtEl>
                                        <p:attrNameLst>
                                          <p:attrName>fill.on</p:attrName>
                                        </p:attrNameLst>
                                      </p:cBhvr>
                                      <p:to>
                                        <p:strVal val="true"/>
                                      </p:to>
                                    </p:set>
                                  </p:childTnLst>
                                </p:cTn>
                              </p:par>
                              <p:par>
                                <p:cTn id="100" presetID="27" presetClass="emph" presetSubtype="0" fill="remove" grpId="0" nodeType="withEffect">
                                  <p:stCondLst>
                                    <p:cond delay="0"/>
                                  </p:stCondLst>
                                  <p:childTnLst>
                                    <p:animClr clrSpc="rgb" dir="cw">
                                      <p:cBhvr override="childStyle">
                                        <p:cTn id="101" dur="250" autoRev="1" fill="remove"/>
                                        <p:tgtEl>
                                          <p:spTgt spid="105"/>
                                        </p:tgtEl>
                                        <p:attrNameLst>
                                          <p:attrName>style.color</p:attrName>
                                        </p:attrNameLst>
                                      </p:cBhvr>
                                      <p:to>
                                        <a:schemeClr val="bg1"/>
                                      </p:to>
                                    </p:animClr>
                                    <p:animClr clrSpc="rgb" dir="cw">
                                      <p:cBhvr>
                                        <p:cTn id="102" dur="250" autoRev="1" fill="remove"/>
                                        <p:tgtEl>
                                          <p:spTgt spid="105"/>
                                        </p:tgtEl>
                                        <p:attrNameLst>
                                          <p:attrName>fillcolor</p:attrName>
                                        </p:attrNameLst>
                                      </p:cBhvr>
                                      <p:to>
                                        <a:schemeClr val="bg1"/>
                                      </p:to>
                                    </p:animClr>
                                    <p:set>
                                      <p:cBhvr>
                                        <p:cTn id="103" dur="250" autoRev="1" fill="remove"/>
                                        <p:tgtEl>
                                          <p:spTgt spid="105"/>
                                        </p:tgtEl>
                                        <p:attrNameLst>
                                          <p:attrName>fill.type</p:attrName>
                                        </p:attrNameLst>
                                      </p:cBhvr>
                                      <p:to>
                                        <p:strVal val="solid"/>
                                      </p:to>
                                    </p:set>
                                    <p:set>
                                      <p:cBhvr>
                                        <p:cTn id="104" dur="250" autoRev="1" fill="remove"/>
                                        <p:tgtEl>
                                          <p:spTgt spid="105"/>
                                        </p:tgtEl>
                                        <p:attrNameLst>
                                          <p:attrName>fill.on</p:attrName>
                                        </p:attrNameLst>
                                      </p:cBhvr>
                                      <p:to>
                                        <p:strVal val="true"/>
                                      </p:to>
                                    </p:set>
                                  </p:childTnLst>
                                </p:cTn>
                              </p:par>
                              <p:par>
                                <p:cTn id="105" presetID="27" presetClass="emph" presetSubtype="0" fill="remove" grpId="0" nodeType="withEffect">
                                  <p:stCondLst>
                                    <p:cond delay="0"/>
                                  </p:stCondLst>
                                  <p:childTnLst>
                                    <p:animClr clrSpc="rgb" dir="cw">
                                      <p:cBhvr override="childStyle">
                                        <p:cTn id="106" dur="250" autoRev="1" fill="remove"/>
                                        <p:tgtEl>
                                          <p:spTgt spid="101"/>
                                        </p:tgtEl>
                                        <p:attrNameLst>
                                          <p:attrName>style.color</p:attrName>
                                        </p:attrNameLst>
                                      </p:cBhvr>
                                      <p:to>
                                        <a:schemeClr val="bg1"/>
                                      </p:to>
                                    </p:animClr>
                                    <p:animClr clrSpc="rgb" dir="cw">
                                      <p:cBhvr>
                                        <p:cTn id="107" dur="250" autoRev="1" fill="remove"/>
                                        <p:tgtEl>
                                          <p:spTgt spid="101"/>
                                        </p:tgtEl>
                                        <p:attrNameLst>
                                          <p:attrName>fillcolor</p:attrName>
                                        </p:attrNameLst>
                                      </p:cBhvr>
                                      <p:to>
                                        <a:schemeClr val="bg1"/>
                                      </p:to>
                                    </p:animClr>
                                    <p:set>
                                      <p:cBhvr>
                                        <p:cTn id="108" dur="250" autoRev="1" fill="remove"/>
                                        <p:tgtEl>
                                          <p:spTgt spid="101"/>
                                        </p:tgtEl>
                                        <p:attrNameLst>
                                          <p:attrName>fill.type</p:attrName>
                                        </p:attrNameLst>
                                      </p:cBhvr>
                                      <p:to>
                                        <p:strVal val="solid"/>
                                      </p:to>
                                    </p:set>
                                    <p:set>
                                      <p:cBhvr>
                                        <p:cTn id="109" dur="250" autoRev="1" fill="remove"/>
                                        <p:tgtEl>
                                          <p:spTgt spid="101"/>
                                        </p:tgtEl>
                                        <p:attrNameLst>
                                          <p:attrName>fill.on</p:attrName>
                                        </p:attrNameLst>
                                      </p:cBhvr>
                                      <p:to>
                                        <p:strVal val="true"/>
                                      </p:to>
                                    </p:set>
                                  </p:childTnLst>
                                </p:cTn>
                              </p:par>
                            </p:childTnLst>
                          </p:cTn>
                        </p:par>
                        <p:par>
                          <p:cTn id="110" fill="hold" nodeType="afterGroup">
                            <p:stCondLst>
                              <p:cond delay="500"/>
                            </p:stCondLst>
                            <p:childTnLst>
                              <p:par>
                                <p:cTn id="111" presetID="3" presetClass="entr" presetSubtype="10" fill="hold" grpId="0" nodeType="afterEffect">
                                  <p:stCondLst>
                                    <p:cond delay="0"/>
                                  </p:stCondLst>
                                  <p:childTnLst>
                                    <p:set>
                                      <p:cBhvr>
                                        <p:cTn id="112" dur="1" fill="hold">
                                          <p:stCondLst>
                                            <p:cond delay="0"/>
                                          </p:stCondLst>
                                        </p:cTn>
                                        <p:tgtEl>
                                          <p:spTgt spid="107"/>
                                        </p:tgtEl>
                                        <p:attrNameLst>
                                          <p:attrName>style.visibility</p:attrName>
                                        </p:attrNameLst>
                                      </p:cBhvr>
                                      <p:to>
                                        <p:strVal val="visible"/>
                                      </p:to>
                                    </p:set>
                                    <p:animEffect transition="in" filter="blinds(horizontal)">
                                      <p:cBhvr>
                                        <p:cTn id="113" dur="500"/>
                                        <p:tgtEl>
                                          <p:spTgt spid="107"/>
                                        </p:tgtEl>
                                      </p:cBhvr>
                                    </p:animEffect>
                                  </p:childTnLst>
                                </p:cTn>
                              </p:par>
                              <p:par>
                                <p:cTn id="114" presetID="1" presetClass="emph" presetSubtype="2" fill="hold" nodeType="withEffect">
                                  <p:stCondLst>
                                    <p:cond delay="0"/>
                                  </p:stCondLst>
                                  <p:childTnLst>
                                    <p:animClr clrSpc="rgb" dir="cw">
                                      <p:cBhvr>
                                        <p:cTn id="115" dur="500" fill="hold"/>
                                        <p:tgtEl>
                                          <p:spTgt spid="104"/>
                                        </p:tgtEl>
                                        <p:attrNameLst>
                                          <p:attrName>fillcolor</p:attrName>
                                        </p:attrNameLst>
                                      </p:cBhvr>
                                      <p:to>
                                        <a:schemeClr val="hlink"/>
                                      </p:to>
                                    </p:animClr>
                                    <p:set>
                                      <p:cBhvr>
                                        <p:cTn id="116" dur="500" fill="hold"/>
                                        <p:tgtEl>
                                          <p:spTgt spid="104"/>
                                        </p:tgtEl>
                                        <p:attrNameLst>
                                          <p:attrName>fill.type</p:attrName>
                                        </p:attrNameLst>
                                      </p:cBhvr>
                                      <p:to>
                                        <p:strVal val="solid"/>
                                      </p:to>
                                    </p:set>
                                    <p:set>
                                      <p:cBhvr>
                                        <p:cTn id="117" dur="500" fill="hold"/>
                                        <p:tgtEl>
                                          <p:spTgt spid="104"/>
                                        </p:tgtEl>
                                        <p:attrNameLst>
                                          <p:attrName>fill.on</p:attrName>
                                        </p:attrNameLst>
                                      </p:cBhvr>
                                      <p:to>
                                        <p:strVal val="true"/>
                                      </p:to>
                                    </p:set>
                                  </p:childTnLst>
                                </p:cTn>
                              </p:par>
                              <p:par>
                                <p:cTn id="118" presetID="1" presetClass="emph" presetSubtype="2" fill="hold" nodeType="withEffect">
                                  <p:stCondLst>
                                    <p:cond delay="0"/>
                                  </p:stCondLst>
                                  <p:childTnLst>
                                    <p:animClr clrSpc="rgb" dir="cw">
                                      <p:cBhvr>
                                        <p:cTn id="119" dur="500" fill="hold"/>
                                        <p:tgtEl>
                                          <p:spTgt spid="100"/>
                                        </p:tgtEl>
                                        <p:attrNameLst>
                                          <p:attrName>fillcolor</p:attrName>
                                        </p:attrNameLst>
                                      </p:cBhvr>
                                      <p:to>
                                        <a:schemeClr val="hlink"/>
                                      </p:to>
                                    </p:animClr>
                                    <p:set>
                                      <p:cBhvr>
                                        <p:cTn id="120" dur="500" fill="hold"/>
                                        <p:tgtEl>
                                          <p:spTgt spid="100"/>
                                        </p:tgtEl>
                                        <p:attrNameLst>
                                          <p:attrName>fill.type</p:attrName>
                                        </p:attrNameLst>
                                      </p:cBhvr>
                                      <p:to>
                                        <p:strVal val="solid"/>
                                      </p:to>
                                    </p:set>
                                    <p:set>
                                      <p:cBhvr>
                                        <p:cTn id="121" dur="500" fill="hold"/>
                                        <p:tgtEl>
                                          <p:spTgt spid="10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6" grpId="1"/>
      <p:bldP spid="88" grpId="0"/>
      <p:bldP spid="92" grpId="0" animBg="1"/>
      <p:bldP spid="92" grpId="1" animBg="1"/>
      <p:bldP spid="93" grpId="0" animBg="1"/>
      <p:bldP spid="96" grpId="0" animBg="1"/>
      <p:bldP spid="96" grpId="1" animBg="1"/>
      <p:bldP spid="97" grpId="0" animBg="1"/>
      <p:bldP spid="100" grpId="0" animBg="1"/>
      <p:bldP spid="100" grpId="1" animBg="1"/>
      <p:bldP spid="100" grpId="2" animBg="1"/>
      <p:bldP spid="101" grpId="0" animBg="1"/>
      <p:bldP spid="101" grpId="1" animBg="1"/>
      <p:bldP spid="104" grpId="0" animBg="1"/>
      <p:bldP spid="104" grpId="1" animBg="1"/>
      <p:bldP spid="104" grpId="2" animBg="1"/>
      <p:bldP spid="105" grpId="0" animBg="1"/>
      <p:bldP spid="105" grpId="1" animBg="1"/>
      <p:bldP spid="106" grpId="0" animBg="1"/>
      <p:bldP spid="107" grpId="0" animBg="1"/>
      <p:bldP spid="108" grpId="0"/>
      <p:bldP spid="4" grpId="0" animBg="1"/>
      <p:bldP spid="4"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Content Placeholder 2"/>
          <p:cNvSpPr>
            <a:spLocks noGrp="1"/>
          </p:cNvSpPr>
          <p:nvPr>
            <p:ph idx="1"/>
          </p:nvPr>
        </p:nvSpPr>
        <p:spPr/>
        <p:txBody>
          <a:bodyPr/>
          <a:lstStyle/>
          <a:p>
            <a:pPr marL="342900" lvl="1" indent="-342900">
              <a:buFont typeface="Arial" charset="0"/>
              <a:buChar char="•"/>
            </a:pPr>
            <a:r>
              <a:rPr lang="en-US" altLang="zh-CN" b="1" dirty="0">
                <a:solidFill>
                  <a:srgbClr val="C00000"/>
                </a:solidFill>
                <a:latin typeface="Candara"/>
                <a:cs typeface="Candara"/>
              </a:rPr>
              <a:t>Problem:</a:t>
            </a:r>
            <a:r>
              <a:rPr lang="en-US" altLang="zh-CN" dirty="0">
                <a:latin typeface="Candara"/>
                <a:cs typeface="Candara"/>
              </a:rPr>
              <a:t> Given </a:t>
            </a:r>
            <a:r>
              <a:rPr lang="en-US" altLang="zh-CN" b="1" dirty="0">
                <a:solidFill>
                  <a:srgbClr val="00B050"/>
                </a:solidFill>
                <a:latin typeface="Candara"/>
                <a:cs typeface="Candara"/>
              </a:rPr>
              <a:t>a query vertex q </a:t>
            </a:r>
            <a:r>
              <a:rPr lang="en-US" altLang="zh-CN" dirty="0">
                <a:latin typeface="Candara"/>
                <a:cs typeface="Candara"/>
              </a:rPr>
              <a:t>in graph, the problem is to ﬁnd all </a:t>
            </a:r>
            <a:r>
              <a:rPr lang="el-GR" altLang="zh-CN" b="1" dirty="0">
                <a:solidFill>
                  <a:srgbClr val="00B050"/>
                </a:solidFill>
                <a:latin typeface="Candara"/>
                <a:cs typeface="Candara"/>
              </a:rPr>
              <a:t>α</a:t>
            </a:r>
            <a:r>
              <a:rPr lang="en-US" altLang="zh-CN" b="1" dirty="0">
                <a:solidFill>
                  <a:srgbClr val="00B050"/>
                </a:solidFill>
                <a:latin typeface="Candara"/>
                <a:cs typeface="Candara"/>
              </a:rPr>
              <a:t>-adjacency-</a:t>
            </a:r>
            <a:r>
              <a:rPr lang="el-GR" altLang="zh-CN" b="1" dirty="0">
                <a:solidFill>
                  <a:srgbClr val="00B050"/>
                </a:solidFill>
                <a:latin typeface="Candara"/>
                <a:cs typeface="Candara"/>
              </a:rPr>
              <a:t>γ</a:t>
            </a:r>
            <a:r>
              <a:rPr lang="en-US" altLang="zh-CN" b="1" dirty="0">
                <a:solidFill>
                  <a:srgbClr val="00B050"/>
                </a:solidFill>
                <a:latin typeface="Candara"/>
                <a:cs typeface="Candara"/>
              </a:rPr>
              <a:t>-quasi-k-clique </a:t>
            </a:r>
            <a:r>
              <a:rPr lang="en-US" altLang="zh-CN" dirty="0">
                <a:latin typeface="Candara"/>
                <a:cs typeface="Candara"/>
              </a:rPr>
              <a:t>containing q.</a:t>
            </a:r>
          </a:p>
          <a:p>
            <a:pPr marL="342900" lvl="1" indent="-342900">
              <a:buFont typeface="Arial" charset="0"/>
              <a:buChar char="•"/>
            </a:pPr>
            <a:endParaRPr lang="en-US" altLang="zh-CN" dirty="0">
              <a:latin typeface="Candara"/>
              <a:cs typeface="Candara"/>
            </a:endParaRPr>
          </a:p>
          <a:p>
            <a:pPr marL="342900" lvl="1" indent="-342900">
              <a:buFont typeface="Arial" charset="0"/>
              <a:buChar char="•"/>
            </a:pPr>
            <a:endParaRPr lang="en-US" altLang="zh-CN" sz="2400" dirty="0">
              <a:latin typeface="Candara"/>
              <a:cs typeface="Candara"/>
            </a:endParaRPr>
          </a:p>
          <a:p>
            <a:endParaRPr lang="zh-HK" altLang="zh-CN" dirty="0">
              <a:latin typeface="Candara"/>
              <a:cs typeface="Candara"/>
            </a:endParaRPr>
          </a:p>
        </p:txBody>
      </p:sp>
      <p:sp>
        <p:nvSpPr>
          <p:cNvPr id="56322" name="TextBox 5"/>
          <p:cNvSpPr txBox="1">
            <a:spLocks noChangeArrowheads="1"/>
          </p:cNvSpPr>
          <p:nvPr/>
        </p:nvSpPr>
        <p:spPr bwMode="auto">
          <a:xfrm>
            <a:off x="6553200" y="33338"/>
            <a:ext cx="2351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TW" sz="1800" b="1" i="1">
                <a:solidFill>
                  <a:srgbClr val="00B0F0"/>
                </a:solidFill>
                <a:latin typeface="Candara"/>
                <a:cs typeface="Candara"/>
              </a:rPr>
              <a:t>[Cui et al., </a:t>
            </a:r>
            <a:r>
              <a:rPr kumimoji="0" lang="en-US" altLang="zh-CN" sz="1800" b="1" i="1">
                <a:solidFill>
                  <a:srgbClr val="00B0F0"/>
                </a:solidFill>
                <a:latin typeface="Candara"/>
                <a:cs typeface="Candara"/>
              </a:rPr>
              <a:t>SIGMOD</a:t>
            </a:r>
            <a:r>
              <a:rPr kumimoji="0" lang="en-US" sz="1800" b="1" i="1">
                <a:solidFill>
                  <a:srgbClr val="00B0F0"/>
                </a:solidFill>
                <a:latin typeface="Candara"/>
                <a:cs typeface="Candara"/>
              </a:rPr>
              <a:t>’</a:t>
            </a:r>
            <a:r>
              <a:rPr kumimoji="0" lang="en-US" altLang="zh-CN" sz="1800" b="1" i="1">
                <a:solidFill>
                  <a:srgbClr val="00B0F0"/>
                </a:solidFill>
                <a:latin typeface="Candara"/>
                <a:cs typeface="Candara"/>
              </a:rPr>
              <a:t>13</a:t>
            </a:r>
            <a:r>
              <a:rPr kumimoji="0" lang="en-US" altLang="zh-TW" sz="1800" b="1" i="1">
                <a:solidFill>
                  <a:srgbClr val="00B0F0"/>
                </a:solidFill>
                <a:latin typeface="Candara"/>
                <a:cs typeface="Candara"/>
              </a:rPr>
              <a:t>] </a:t>
            </a:r>
            <a:endParaRPr kumimoji="0" lang="zh-HK" altLang="zh-CN" sz="1800" b="1" i="1">
              <a:solidFill>
                <a:srgbClr val="00B0F0"/>
              </a:solidFill>
              <a:latin typeface="Candara"/>
              <a:cs typeface="Candara"/>
            </a:endParaRPr>
          </a:p>
        </p:txBody>
      </p:sp>
      <p:sp>
        <p:nvSpPr>
          <p:cNvPr id="7" name="TextBox 5"/>
          <p:cNvSpPr txBox="1">
            <a:spLocks noChangeArrowheads="1"/>
          </p:cNvSpPr>
          <p:nvPr/>
        </p:nvSpPr>
        <p:spPr bwMode="auto">
          <a:xfrm>
            <a:off x="2633663" y="5408613"/>
            <a:ext cx="3320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lang="en-US" altLang="zh-CN" sz="1800">
                <a:latin typeface="Candara"/>
                <a:ea typeface="PMingLiU" charset="0"/>
                <a:cs typeface="Candara"/>
              </a:rPr>
              <a:t>A 0.8-quasi-7-clique containing q</a:t>
            </a:r>
            <a:endParaRPr lang="zh-HK" altLang="zh-CN" sz="1800">
              <a:latin typeface="Candara"/>
              <a:ea typeface="PMingLiU" charset="0"/>
              <a:cs typeface="Candara"/>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200" y="3913188"/>
            <a:ext cx="25336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4800600" y="4340225"/>
            <a:ext cx="32953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3200" b="1">
                <a:solidFill>
                  <a:srgbClr val="C00000"/>
                </a:solidFill>
                <a:latin typeface="Candara"/>
                <a:cs typeface="Candara"/>
              </a:rPr>
              <a:t>?</a:t>
            </a:r>
            <a:endParaRPr kumimoji="0" lang="zh-HK" altLang="zh-CN" sz="3200" b="1">
              <a:solidFill>
                <a:srgbClr val="C00000"/>
              </a:solidFill>
              <a:latin typeface="Candara"/>
              <a:cs typeface="Candara"/>
            </a:endParaRPr>
          </a:p>
        </p:txBody>
      </p:sp>
      <p:sp>
        <p:nvSpPr>
          <p:cNvPr id="56327" name="Title 1"/>
          <p:cNvSpPr>
            <a:spLocks noGrp="1"/>
          </p:cNvSpPr>
          <p:nvPr>
            <p:ph type="title"/>
          </p:nvPr>
        </p:nvSpPr>
        <p:spPr/>
        <p:txBody>
          <a:bodyPr/>
          <a:lstStyle/>
          <a:p>
            <a:r>
              <a:rPr lang="en-US" altLang="zh-CN">
                <a:latin typeface="Candara"/>
                <a:cs typeface="Candara"/>
              </a:rPr>
              <a:t>Quasi-Clique based Model</a:t>
            </a:r>
          </a:p>
        </p:txBody>
      </p:sp>
    </p:spTree>
    <p:extLst>
      <p:ext uri="{BB962C8B-B14F-4D97-AF65-F5344CB8AC3E}">
        <p14:creationId xmlns:p14="http://schemas.microsoft.com/office/powerpoint/2010/main" val="326058890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US" altLang="zh-CN">
                <a:latin typeface="Candara"/>
                <a:cs typeface="Candara"/>
              </a:rPr>
              <a:t>K-Core</a:t>
            </a:r>
          </a:p>
        </p:txBody>
      </p:sp>
      <p:sp>
        <p:nvSpPr>
          <p:cNvPr id="58370" name="Content Placeholder 2"/>
          <p:cNvSpPr>
            <a:spLocks noGrp="1"/>
          </p:cNvSpPr>
          <p:nvPr>
            <p:ph idx="1"/>
          </p:nvPr>
        </p:nvSpPr>
        <p:spPr/>
        <p:txBody>
          <a:bodyPr/>
          <a:lstStyle/>
          <a:p>
            <a:r>
              <a:rPr lang="en-US" altLang="zh-CN" sz="2800" b="1">
                <a:solidFill>
                  <a:srgbClr val="C00000"/>
                </a:solidFill>
                <a:latin typeface="Candara"/>
                <a:cs typeface="Candara"/>
              </a:rPr>
              <a:t>K-core</a:t>
            </a:r>
            <a:r>
              <a:rPr kumimoji="0" lang="en-US" altLang="zh-CN" sz="2800">
                <a:latin typeface="Candara"/>
                <a:cs typeface="Candara"/>
              </a:rPr>
              <a:t>: </a:t>
            </a:r>
            <a:r>
              <a:rPr kumimoji="0" lang="en-US" altLang="zh-CN" sz="2800" b="1">
                <a:solidFill>
                  <a:srgbClr val="0A5AB2"/>
                </a:solidFill>
                <a:latin typeface="Candara"/>
                <a:cs typeface="Candara"/>
              </a:rPr>
              <a:t>every vertex</a:t>
            </a:r>
            <a:r>
              <a:rPr kumimoji="0" lang="en-US" altLang="zh-CN" sz="2800" b="1">
                <a:solidFill>
                  <a:srgbClr val="0070C0"/>
                </a:solidFill>
                <a:latin typeface="Candara"/>
                <a:cs typeface="Candara"/>
              </a:rPr>
              <a:t> </a:t>
            </a:r>
            <a:r>
              <a:rPr kumimoji="0" lang="en-US" altLang="zh-CN" sz="2800">
                <a:latin typeface="Candara"/>
                <a:cs typeface="Candara"/>
              </a:rPr>
              <a:t>has</a:t>
            </a:r>
            <a:r>
              <a:rPr kumimoji="0" lang="zh-CN" altLang="en-US" sz="2800">
                <a:latin typeface="Candara"/>
                <a:cs typeface="Candara"/>
              </a:rPr>
              <a:t> </a:t>
            </a:r>
            <a:r>
              <a:rPr kumimoji="0" lang="en-US" altLang="zh-CN" sz="2800" b="1">
                <a:solidFill>
                  <a:srgbClr val="0A5AB2"/>
                </a:solidFill>
                <a:latin typeface="Candara"/>
                <a:cs typeface="Candara"/>
              </a:rPr>
              <a:t>degree </a:t>
            </a:r>
            <a:r>
              <a:rPr kumimoji="0" lang="en-US" altLang="zh-CN" sz="2800" b="1" i="1">
                <a:solidFill>
                  <a:srgbClr val="0A5AB2"/>
                </a:solidFill>
                <a:latin typeface="Candara"/>
                <a:cs typeface="Candara"/>
              </a:rPr>
              <a:t>at least</a:t>
            </a:r>
            <a:r>
              <a:rPr kumimoji="0" lang="en-US" altLang="zh-CN" sz="2800" b="1" i="1">
                <a:solidFill>
                  <a:srgbClr val="0070C0"/>
                </a:solidFill>
                <a:latin typeface="Candara"/>
                <a:cs typeface="Candara"/>
              </a:rPr>
              <a:t> </a:t>
            </a:r>
            <a:r>
              <a:rPr lang="en-US" altLang="zh-CN" sz="2800" b="1" i="1">
                <a:solidFill>
                  <a:srgbClr val="C00000"/>
                </a:solidFill>
                <a:latin typeface="Candara"/>
                <a:cs typeface="Candara"/>
              </a:rPr>
              <a:t>k</a:t>
            </a:r>
            <a:r>
              <a:rPr lang="en-US" altLang="zh-CN" sz="2800" b="1" i="1">
                <a:solidFill>
                  <a:srgbClr val="0070C0"/>
                </a:solidFill>
                <a:latin typeface="Candara"/>
                <a:cs typeface="Candara"/>
              </a:rPr>
              <a:t> </a:t>
            </a:r>
            <a:r>
              <a:rPr kumimoji="0" lang="en-US" altLang="zh-CN" sz="2800">
                <a:latin typeface="Candara"/>
                <a:cs typeface="Candara"/>
              </a:rPr>
              <a:t>in this subgraph.</a:t>
            </a:r>
          </a:p>
          <a:p>
            <a:endParaRPr lang="en-US" altLang="zh-CN">
              <a:latin typeface="Candara"/>
              <a:cs typeface="Candara"/>
            </a:endParaRPr>
          </a:p>
        </p:txBody>
      </p:sp>
      <p:pic>
        <p:nvPicPr>
          <p:cNvPr id="58372" name="Picture 2" descr="“K-Core Decomposition ppt”的图片搜索结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325" y="3049588"/>
            <a:ext cx="4797425" cy="330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5111424"/>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US" altLang="zh-CN">
                <a:latin typeface="Candara"/>
                <a:cs typeface="Candara"/>
              </a:rPr>
              <a:t>K-Core</a:t>
            </a:r>
          </a:p>
        </p:txBody>
      </p:sp>
      <p:sp>
        <p:nvSpPr>
          <p:cNvPr id="58370" name="Content Placeholder 2"/>
          <p:cNvSpPr>
            <a:spLocks noGrp="1"/>
          </p:cNvSpPr>
          <p:nvPr>
            <p:ph idx="1"/>
          </p:nvPr>
        </p:nvSpPr>
        <p:spPr/>
        <p:txBody>
          <a:bodyPr/>
          <a:lstStyle/>
          <a:p>
            <a:r>
              <a:rPr lang="en-US" altLang="zh-CN" sz="2800" b="1">
                <a:solidFill>
                  <a:srgbClr val="C00000"/>
                </a:solidFill>
                <a:latin typeface="Candara"/>
                <a:cs typeface="Candara"/>
              </a:rPr>
              <a:t>K-core</a:t>
            </a:r>
            <a:r>
              <a:rPr kumimoji="0" lang="en-US" altLang="zh-CN" sz="2800">
                <a:latin typeface="Candara"/>
                <a:cs typeface="Candara"/>
              </a:rPr>
              <a:t>: </a:t>
            </a:r>
            <a:r>
              <a:rPr kumimoji="0" lang="en-US" altLang="zh-CN" sz="2800" b="1">
                <a:solidFill>
                  <a:srgbClr val="0A5AB2"/>
                </a:solidFill>
                <a:latin typeface="Candara"/>
                <a:cs typeface="Candara"/>
              </a:rPr>
              <a:t>every vertex</a:t>
            </a:r>
            <a:r>
              <a:rPr kumimoji="0" lang="en-US" altLang="zh-CN" sz="2800" b="1">
                <a:solidFill>
                  <a:srgbClr val="0070C0"/>
                </a:solidFill>
                <a:latin typeface="Candara"/>
                <a:cs typeface="Candara"/>
              </a:rPr>
              <a:t> </a:t>
            </a:r>
            <a:r>
              <a:rPr kumimoji="0" lang="en-US" altLang="zh-CN" sz="2800">
                <a:latin typeface="Candara"/>
                <a:cs typeface="Candara"/>
              </a:rPr>
              <a:t>has</a:t>
            </a:r>
            <a:r>
              <a:rPr kumimoji="0" lang="zh-CN" altLang="en-US" sz="2800">
                <a:latin typeface="Candara"/>
                <a:cs typeface="Candara"/>
              </a:rPr>
              <a:t> </a:t>
            </a:r>
            <a:r>
              <a:rPr kumimoji="0" lang="en-US" altLang="zh-CN" sz="2800" b="1">
                <a:solidFill>
                  <a:srgbClr val="0A5AB2"/>
                </a:solidFill>
                <a:latin typeface="Candara"/>
                <a:cs typeface="Candara"/>
              </a:rPr>
              <a:t>degree </a:t>
            </a:r>
            <a:r>
              <a:rPr kumimoji="0" lang="en-US" altLang="zh-CN" sz="2800" b="1" i="1">
                <a:solidFill>
                  <a:srgbClr val="0A5AB2"/>
                </a:solidFill>
                <a:latin typeface="Candara"/>
                <a:cs typeface="Candara"/>
              </a:rPr>
              <a:t>at least</a:t>
            </a:r>
            <a:r>
              <a:rPr kumimoji="0" lang="en-US" altLang="zh-CN" sz="2800" b="1" i="1">
                <a:solidFill>
                  <a:srgbClr val="0070C0"/>
                </a:solidFill>
                <a:latin typeface="Candara"/>
                <a:cs typeface="Candara"/>
              </a:rPr>
              <a:t> </a:t>
            </a:r>
            <a:r>
              <a:rPr lang="en-US" altLang="zh-CN" sz="2800" b="1" i="1">
                <a:solidFill>
                  <a:srgbClr val="C00000"/>
                </a:solidFill>
                <a:latin typeface="Candara"/>
                <a:cs typeface="Candara"/>
              </a:rPr>
              <a:t>k</a:t>
            </a:r>
            <a:r>
              <a:rPr lang="en-US" altLang="zh-CN" sz="2800" b="1" i="1">
                <a:solidFill>
                  <a:srgbClr val="0070C0"/>
                </a:solidFill>
                <a:latin typeface="Candara"/>
                <a:cs typeface="Candara"/>
              </a:rPr>
              <a:t> </a:t>
            </a:r>
            <a:r>
              <a:rPr kumimoji="0" lang="en-US" altLang="zh-CN" sz="2800">
                <a:latin typeface="Candara"/>
                <a:cs typeface="Candara"/>
              </a:rPr>
              <a:t>in this subgraph.</a:t>
            </a:r>
          </a:p>
          <a:p>
            <a:endParaRPr lang="en-US" altLang="zh-CN">
              <a:latin typeface="Candara"/>
              <a:cs typeface="Candara"/>
            </a:endParaRPr>
          </a:p>
        </p:txBody>
      </p:sp>
      <p:pic>
        <p:nvPicPr>
          <p:cNvPr id="58372" name="Picture 2" descr="“K-Core Decomposition ppt”的图片搜索结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325" y="3049588"/>
            <a:ext cx="4797425" cy="330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16114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r>
              <a:rPr lang="en-US" altLang="zh-CN">
                <a:latin typeface="Candara"/>
                <a:cs typeface="Candara"/>
              </a:rPr>
              <a:t>K-Core based Model</a:t>
            </a:r>
          </a:p>
        </p:txBody>
      </p:sp>
      <p:sp>
        <p:nvSpPr>
          <p:cNvPr id="60418" name="Content Placeholder 2"/>
          <p:cNvSpPr>
            <a:spLocks noGrp="1"/>
          </p:cNvSpPr>
          <p:nvPr>
            <p:ph idx="1"/>
          </p:nvPr>
        </p:nvSpPr>
        <p:spPr>
          <a:xfrm>
            <a:off x="457200" y="1600200"/>
            <a:ext cx="8442325" cy="4525963"/>
          </a:xfrm>
        </p:spPr>
        <p:txBody>
          <a:bodyPr/>
          <a:lstStyle/>
          <a:p>
            <a:pPr>
              <a:lnSpc>
                <a:spcPct val="90000"/>
              </a:lnSpc>
            </a:pPr>
            <a:r>
              <a:rPr kumimoji="0" lang="en-US" altLang="zh-CN" sz="2600">
                <a:latin typeface="Candara"/>
                <a:cs typeface="Candara"/>
              </a:rPr>
              <a:t>Input:</a:t>
            </a:r>
          </a:p>
          <a:p>
            <a:pPr marL="457200" lvl="1" indent="0">
              <a:lnSpc>
                <a:spcPct val="90000"/>
              </a:lnSpc>
              <a:buFont typeface="Arial" charset="0"/>
              <a:buNone/>
            </a:pPr>
            <a:r>
              <a:rPr kumimoji="0" lang="en-US" altLang="zh-CN" sz="2000" b="1">
                <a:solidFill>
                  <a:srgbClr val="0070C0"/>
                </a:solidFill>
                <a:latin typeface="Candara"/>
                <a:cs typeface="Candara"/>
              </a:rPr>
              <a:t>a graph G </a:t>
            </a:r>
            <a:r>
              <a:rPr kumimoji="0" lang="en-US" altLang="zh-CN" sz="2000" b="1">
                <a:solidFill>
                  <a:srgbClr val="000000"/>
                </a:solidFill>
                <a:latin typeface="Candara"/>
                <a:cs typeface="Candara"/>
              </a:rPr>
              <a:t>&amp;</a:t>
            </a:r>
            <a:r>
              <a:rPr kumimoji="0" lang="en-US" altLang="zh-CN" sz="2000" b="1">
                <a:solidFill>
                  <a:srgbClr val="0070C0"/>
                </a:solidFill>
                <a:latin typeface="Candara"/>
                <a:cs typeface="Candara"/>
              </a:rPr>
              <a:t> a set of query nodes Q </a:t>
            </a:r>
          </a:p>
          <a:p>
            <a:pPr>
              <a:lnSpc>
                <a:spcPct val="90000"/>
              </a:lnSpc>
            </a:pPr>
            <a:r>
              <a:rPr lang="en-US" altLang="zh-CN" sz="2600">
                <a:latin typeface="Candara"/>
                <a:cs typeface="Candara"/>
              </a:rPr>
              <a:t>Output: </a:t>
            </a:r>
            <a:r>
              <a:rPr lang="en-US" altLang="zh-CN" sz="2000" b="1">
                <a:solidFill>
                  <a:srgbClr val="00B050"/>
                </a:solidFill>
                <a:latin typeface="Candara"/>
                <a:cs typeface="Candara"/>
              </a:rPr>
              <a:t>a connected subgraph H containing Q such that</a:t>
            </a:r>
          </a:p>
          <a:p>
            <a:pPr marL="457200" lvl="1" indent="0">
              <a:lnSpc>
                <a:spcPct val="90000"/>
              </a:lnSpc>
              <a:buFont typeface="Arial" charset="0"/>
              <a:buNone/>
            </a:pPr>
            <a:r>
              <a:rPr lang="en-US" altLang="zh-CN" sz="2000" i="1">
                <a:latin typeface="Candara"/>
                <a:cs typeface="Candara"/>
              </a:rPr>
              <a:t>(1) Query distance </a:t>
            </a:r>
            <a:r>
              <a:rPr lang="en-US" altLang="zh-CN" sz="2000" b="1" i="1">
                <a:solidFill>
                  <a:srgbClr val="00B050"/>
                </a:solidFill>
                <a:latin typeface="Candara"/>
                <a:cs typeface="Candara"/>
              </a:rPr>
              <a:t>D</a:t>
            </a:r>
            <a:r>
              <a:rPr lang="en-US" altLang="zh-CN" sz="2000" b="1" i="1" baseline="-25000">
                <a:solidFill>
                  <a:srgbClr val="00B050"/>
                </a:solidFill>
                <a:latin typeface="Candara"/>
                <a:cs typeface="Candara"/>
              </a:rPr>
              <a:t>Q</a:t>
            </a:r>
            <a:r>
              <a:rPr lang="en-US" altLang="zh-CN" sz="2000" b="1" i="1">
                <a:solidFill>
                  <a:srgbClr val="00B050"/>
                </a:solidFill>
                <a:latin typeface="Candara"/>
                <a:cs typeface="Candara"/>
              </a:rPr>
              <a:t>(H) </a:t>
            </a:r>
            <a:r>
              <a:rPr lang="en-US" altLang="zh-CN" sz="2000" b="1" i="1">
                <a:solidFill>
                  <a:srgbClr val="C00000"/>
                </a:solidFill>
                <a:latin typeface="Candara"/>
                <a:cs typeface="Candara"/>
              </a:rPr>
              <a:t>&lt;= distance constraint.</a:t>
            </a:r>
          </a:p>
          <a:p>
            <a:pPr marL="457200" lvl="1" indent="0">
              <a:lnSpc>
                <a:spcPct val="90000"/>
              </a:lnSpc>
              <a:buFont typeface="Arial" charset="0"/>
              <a:buNone/>
            </a:pPr>
            <a:r>
              <a:rPr lang="en-US" altLang="zh-CN" sz="2000" i="1">
                <a:latin typeface="Candara"/>
                <a:cs typeface="Candara"/>
              </a:rPr>
              <a:t>(2) |V(H)| </a:t>
            </a:r>
            <a:r>
              <a:rPr lang="en-US" altLang="zh-CN" sz="2000" b="1" i="1">
                <a:solidFill>
                  <a:srgbClr val="C00000"/>
                </a:solidFill>
                <a:latin typeface="Candara"/>
                <a:cs typeface="Candara"/>
              </a:rPr>
              <a:t>&lt;= size constraint.</a:t>
            </a:r>
          </a:p>
          <a:p>
            <a:pPr marL="457200" lvl="1" indent="0">
              <a:lnSpc>
                <a:spcPct val="90000"/>
              </a:lnSpc>
              <a:buFont typeface="Arial" charset="0"/>
              <a:buNone/>
            </a:pPr>
            <a:r>
              <a:rPr lang="en-US" altLang="zh-CN" sz="2000" i="1">
                <a:latin typeface="Candara"/>
                <a:cs typeface="Candara"/>
              </a:rPr>
              <a:t>(3) </a:t>
            </a:r>
            <a:r>
              <a:rPr lang="en-US" altLang="zh-CN" sz="2000" b="1" i="1">
                <a:solidFill>
                  <a:srgbClr val="00B050"/>
                </a:solidFill>
                <a:latin typeface="Candara"/>
                <a:cs typeface="Candara"/>
              </a:rPr>
              <a:t>H</a:t>
            </a:r>
            <a:r>
              <a:rPr lang="en-US" altLang="zh-CN" sz="2000" i="1">
                <a:latin typeface="Candara"/>
                <a:cs typeface="Candara"/>
              </a:rPr>
              <a:t> is </a:t>
            </a:r>
            <a:r>
              <a:rPr lang="en-US" altLang="zh-CN" sz="2000" b="1" i="1">
                <a:solidFill>
                  <a:srgbClr val="C00000"/>
                </a:solidFill>
                <a:latin typeface="Candara"/>
                <a:cs typeface="Candara"/>
              </a:rPr>
              <a:t> a k-core with the largest k  </a:t>
            </a:r>
            <a:r>
              <a:rPr lang="en-US" altLang="zh-CN" sz="2000" i="1">
                <a:latin typeface="Candara"/>
                <a:cs typeface="Candara"/>
              </a:rPr>
              <a:t>by satisfying (1) and (2). </a:t>
            </a:r>
          </a:p>
          <a:p>
            <a:pPr marL="457200" lvl="1" indent="0">
              <a:lnSpc>
                <a:spcPct val="90000"/>
              </a:lnSpc>
              <a:buFont typeface="Arial" charset="0"/>
              <a:buNone/>
            </a:pPr>
            <a:endParaRPr lang="en-US" altLang="zh-CN" sz="2600">
              <a:latin typeface="Candara"/>
              <a:cs typeface="Candara"/>
            </a:endParaRPr>
          </a:p>
          <a:p>
            <a:pPr>
              <a:lnSpc>
                <a:spcPct val="90000"/>
              </a:lnSpc>
            </a:pPr>
            <a:r>
              <a:rPr lang="en-US" altLang="zh-CN" sz="2600">
                <a:latin typeface="Candara"/>
                <a:cs typeface="Candara"/>
              </a:rPr>
              <a:t>Other</a:t>
            </a:r>
            <a:r>
              <a:rPr lang="zh-CN" altLang="en-US" sz="2600">
                <a:latin typeface="Candara"/>
                <a:cs typeface="Candara"/>
              </a:rPr>
              <a:t> </a:t>
            </a:r>
            <a:r>
              <a:rPr lang="en-US" altLang="zh-CN" sz="2600">
                <a:latin typeface="Candara"/>
                <a:cs typeface="Candara"/>
              </a:rPr>
              <a:t>k-core based community</a:t>
            </a:r>
            <a:r>
              <a:rPr lang="zh-CN" altLang="en-US" sz="2600">
                <a:latin typeface="Candara"/>
                <a:cs typeface="Candara"/>
              </a:rPr>
              <a:t> </a:t>
            </a:r>
            <a:r>
              <a:rPr lang="en-US" altLang="zh-CN" sz="2600">
                <a:latin typeface="Candara"/>
                <a:cs typeface="Candara"/>
              </a:rPr>
              <a:t>models:</a:t>
            </a:r>
            <a:endParaRPr lang="en-US" altLang="zh-CN" sz="2000" i="1">
              <a:latin typeface="Candara"/>
              <a:cs typeface="Candara"/>
            </a:endParaRPr>
          </a:p>
          <a:p>
            <a:pPr marL="457200" lvl="1" indent="0">
              <a:lnSpc>
                <a:spcPct val="90000"/>
              </a:lnSpc>
              <a:buFont typeface="Arial" charset="0"/>
              <a:buNone/>
            </a:pPr>
            <a:r>
              <a:rPr lang="en-US" altLang="zh-CN" sz="1900">
                <a:solidFill>
                  <a:srgbClr val="000000"/>
                </a:solidFill>
                <a:latin typeface="Candara"/>
                <a:cs typeface="Candara"/>
              </a:rPr>
              <a:t>Local search algorithm </a:t>
            </a:r>
            <a:r>
              <a:rPr lang="en-US" altLang="zh-CN" sz="1900" i="1">
                <a:solidFill>
                  <a:srgbClr val="0A5AB2"/>
                </a:solidFill>
                <a:latin typeface="Candara"/>
                <a:cs typeface="Candara"/>
              </a:rPr>
              <a:t>[Cui et al. SIGMOD</a:t>
            </a:r>
            <a:r>
              <a:rPr lang="en-US" sz="1900" i="1">
                <a:solidFill>
                  <a:srgbClr val="0A5AB2"/>
                </a:solidFill>
                <a:latin typeface="Candara"/>
                <a:cs typeface="Candara"/>
              </a:rPr>
              <a:t>’</a:t>
            </a:r>
            <a:r>
              <a:rPr lang="en-US" altLang="zh-CN" sz="1900" i="1">
                <a:solidFill>
                  <a:srgbClr val="0A5AB2"/>
                </a:solidFill>
                <a:latin typeface="Candara"/>
                <a:cs typeface="Candara"/>
              </a:rPr>
              <a:t>14]</a:t>
            </a:r>
          </a:p>
          <a:p>
            <a:pPr marL="457200" lvl="1" indent="0">
              <a:lnSpc>
                <a:spcPct val="90000"/>
              </a:lnSpc>
              <a:buFont typeface="Arial" charset="0"/>
              <a:buNone/>
            </a:pPr>
            <a:r>
              <a:rPr lang="en-US" altLang="zh-CN" sz="1900">
                <a:latin typeface="Candara"/>
                <a:cs typeface="Candara"/>
              </a:rPr>
              <a:t>Minimum-size Community </a:t>
            </a:r>
            <a:r>
              <a:rPr lang="en-US" altLang="zh-CN" sz="1900" i="1">
                <a:solidFill>
                  <a:srgbClr val="0A5AB2"/>
                </a:solidFill>
                <a:latin typeface="Candara"/>
                <a:cs typeface="Candara"/>
              </a:rPr>
              <a:t>[Narbieri et al. DMKD’15] </a:t>
            </a:r>
          </a:p>
          <a:p>
            <a:pPr marL="457200" lvl="1" indent="0">
              <a:lnSpc>
                <a:spcPct val="90000"/>
              </a:lnSpc>
              <a:buFont typeface="Arial" charset="0"/>
              <a:buNone/>
            </a:pPr>
            <a:r>
              <a:rPr lang="en-US" altLang="zh-CN" sz="1900">
                <a:latin typeface="Candara"/>
                <a:cs typeface="Candara"/>
              </a:rPr>
              <a:t>Influential Community </a:t>
            </a:r>
            <a:r>
              <a:rPr lang="en-US" altLang="zh-CN" sz="1900" i="1">
                <a:solidFill>
                  <a:srgbClr val="0A5AB2"/>
                </a:solidFill>
                <a:latin typeface="Candara"/>
                <a:cs typeface="Candara"/>
              </a:rPr>
              <a:t>[Li et al. PVLDB</a:t>
            </a:r>
            <a:r>
              <a:rPr lang="en-US" sz="1900" i="1">
                <a:solidFill>
                  <a:srgbClr val="0A5AB2"/>
                </a:solidFill>
                <a:latin typeface="Candara"/>
                <a:cs typeface="Candara"/>
              </a:rPr>
              <a:t>’</a:t>
            </a:r>
            <a:r>
              <a:rPr lang="en-US" altLang="zh-CN" sz="1900" i="1">
                <a:solidFill>
                  <a:srgbClr val="0A5AB2"/>
                </a:solidFill>
                <a:latin typeface="Candara"/>
                <a:cs typeface="Candara"/>
              </a:rPr>
              <a:t>15]</a:t>
            </a:r>
          </a:p>
          <a:p>
            <a:pPr>
              <a:lnSpc>
                <a:spcPct val="90000"/>
              </a:lnSpc>
              <a:buFont typeface="Arial" charset="0"/>
              <a:buNone/>
            </a:pPr>
            <a:endParaRPr lang="en-US" altLang="zh-CN" sz="3000">
              <a:latin typeface="Candara"/>
              <a:cs typeface="Candara"/>
            </a:endParaRPr>
          </a:p>
        </p:txBody>
      </p:sp>
      <p:sp>
        <p:nvSpPr>
          <p:cNvPr id="60420" name="TextBox 1"/>
          <p:cNvSpPr txBox="1">
            <a:spLocks noChangeArrowheads="1"/>
          </p:cNvSpPr>
          <p:nvPr/>
        </p:nvSpPr>
        <p:spPr bwMode="auto">
          <a:xfrm>
            <a:off x="6477000" y="1588"/>
            <a:ext cx="2667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1800">
                <a:solidFill>
                  <a:srgbClr val="00B0F0"/>
                </a:solidFill>
                <a:latin typeface="Candara"/>
                <a:cs typeface="Candara"/>
              </a:rPr>
              <a:t>[Sozio and Gionis, KDD’10]</a:t>
            </a:r>
            <a:endParaRPr kumimoji="0" lang="zh-CN" altLang="en-US" sz="1800">
              <a:solidFill>
                <a:srgbClr val="00B0F0"/>
              </a:solidFill>
              <a:latin typeface="Candara"/>
              <a:cs typeface="Candara"/>
            </a:endParaRPr>
          </a:p>
          <a:p>
            <a:pPr eaLnBrk="1" hangingPunct="1"/>
            <a:endParaRPr kumimoji="0" lang="zh-HK" altLang="zh-CN" sz="1800">
              <a:solidFill>
                <a:srgbClr val="00B0F0"/>
              </a:solidFill>
              <a:latin typeface="Candara"/>
              <a:cs typeface="Candara"/>
            </a:endParaRPr>
          </a:p>
        </p:txBody>
      </p:sp>
    </p:spTree>
    <p:extLst>
      <p:ext uri="{BB962C8B-B14F-4D97-AF65-F5344CB8AC3E}">
        <p14:creationId xmlns:p14="http://schemas.microsoft.com/office/powerpoint/2010/main" val="312889967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Candara"/>
                <a:cs typeface="Candara"/>
              </a:rPr>
              <a:t>Outline</a:t>
            </a:r>
            <a:endParaRPr kumimoji="1" lang="zh-CN" altLang="en-US" dirty="0">
              <a:latin typeface="Candara"/>
              <a:cs typeface="Candara"/>
            </a:endParaRPr>
          </a:p>
        </p:txBody>
      </p:sp>
      <p:sp>
        <p:nvSpPr>
          <p:cNvPr id="3" name="内容占位符 2"/>
          <p:cNvSpPr>
            <a:spLocks noGrp="1"/>
          </p:cNvSpPr>
          <p:nvPr>
            <p:ph idx="1"/>
          </p:nvPr>
        </p:nvSpPr>
        <p:spPr/>
        <p:txBody>
          <a:bodyPr>
            <a:normAutofit/>
          </a:bodyPr>
          <a:lstStyle/>
          <a:p>
            <a:r>
              <a:rPr lang="en-US" altLang="zh-CN" dirty="0" smtClean="0">
                <a:latin typeface="Candara"/>
                <a:cs typeface="Candara"/>
              </a:rPr>
              <a:t>Introduction</a:t>
            </a:r>
            <a:r>
              <a:rPr lang="zh-CN" altLang="zh-CN" dirty="0">
                <a:latin typeface="Candara"/>
                <a:cs typeface="Candara"/>
              </a:rPr>
              <a:t> </a:t>
            </a:r>
            <a:r>
              <a:rPr lang="en-US" altLang="zh-CN" dirty="0" smtClean="0">
                <a:latin typeface="Candara"/>
                <a:cs typeface="Candara"/>
              </a:rPr>
              <a:t>and</a:t>
            </a:r>
            <a:r>
              <a:rPr lang="zh-CN" altLang="en-US" dirty="0" smtClean="0">
                <a:latin typeface="Candara"/>
                <a:cs typeface="Candara"/>
              </a:rPr>
              <a:t> </a:t>
            </a:r>
            <a:r>
              <a:rPr lang="en-US" altLang="zh-CN" dirty="0">
                <a:latin typeface="Candara"/>
                <a:cs typeface="Candara"/>
              </a:rPr>
              <a:t>p</a:t>
            </a:r>
            <a:r>
              <a:rPr lang="en-US" altLang="zh-CN" dirty="0" smtClean="0">
                <a:latin typeface="Candara"/>
                <a:cs typeface="Candara"/>
              </a:rPr>
              <a:t>reliminaries</a:t>
            </a:r>
          </a:p>
          <a:p>
            <a:r>
              <a:rPr lang="en-US" altLang="zh-CN" dirty="0" smtClean="0">
                <a:solidFill>
                  <a:srgbClr val="0000FF"/>
                </a:solidFill>
                <a:latin typeface="Candara"/>
                <a:cs typeface="Candara"/>
              </a:rPr>
              <a:t>Part</a:t>
            </a:r>
            <a:r>
              <a:rPr lang="zh-CN" altLang="en-US" dirty="0" smtClean="0">
                <a:solidFill>
                  <a:srgbClr val="0000FF"/>
                </a:solidFill>
                <a:latin typeface="Candara"/>
                <a:cs typeface="Candara"/>
              </a:rPr>
              <a:t> </a:t>
            </a:r>
            <a:r>
              <a:rPr lang="en-US" altLang="zh-CN" dirty="0" smtClean="0">
                <a:solidFill>
                  <a:srgbClr val="0000FF"/>
                </a:solidFill>
                <a:latin typeface="Candara"/>
                <a:cs typeface="Candara"/>
              </a:rPr>
              <a:t>I:</a:t>
            </a:r>
            <a:r>
              <a:rPr lang="zh-CN" altLang="en-US" dirty="0" smtClean="0">
                <a:solidFill>
                  <a:srgbClr val="0000FF"/>
                </a:solidFill>
                <a:latin typeface="Candara"/>
                <a:cs typeface="Candara"/>
              </a:rPr>
              <a:t> </a:t>
            </a:r>
            <a:r>
              <a:rPr lang="en-US" altLang="zh-CN" dirty="0" smtClean="0">
                <a:solidFill>
                  <a:srgbClr val="0000FF"/>
                </a:solidFill>
                <a:latin typeface="Candara"/>
                <a:cs typeface="Candara"/>
              </a:rPr>
              <a:t>Similarity</a:t>
            </a:r>
            <a:r>
              <a:rPr lang="zh-CN" altLang="en-US" dirty="0" smtClean="0">
                <a:solidFill>
                  <a:srgbClr val="0000FF"/>
                </a:solidFill>
                <a:latin typeface="Candara"/>
                <a:cs typeface="Candara"/>
              </a:rPr>
              <a:t> </a:t>
            </a:r>
            <a:r>
              <a:rPr lang="en-US" altLang="zh-CN" dirty="0">
                <a:solidFill>
                  <a:srgbClr val="0000FF"/>
                </a:solidFill>
                <a:latin typeface="Candara"/>
                <a:cs typeface="Candara"/>
              </a:rPr>
              <a:t>s</a:t>
            </a:r>
            <a:r>
              <a:rPr lang="en-US" altLang="zh-CN" dirty="0" smtClean="0">
                <a:solidFill>
                  <a:srgbClr val="0000FF"/>
                </a:solidFill>
                <a:latin typeface="Candara"/>
                <a:cs typeface="Candara"/>
              </a:rPr>
              <a:t>earch</a:t>
            </a:r>
            <a:r>
              <a:rPr lang="zh-CN" altLang="en-US" dirty="0" smtClean="0">
                <a:solidFill>
                  <a:srgbClr val="0000FF"/>
                </a:solidFill>
                <a:latin typeface="Candara"/>
                <a:cs typeface="Candara"/>
              </a:rPr>
              <a:t> </a:t>
            </a:r>
            <a:r>
              <a:rPr lang="en-US" altLang="zh-CN" dirty="0" smtClean="0">
                <a:solidFill>
                  <a:srgbClr val="0000FF"/>
                </a:solidFill>
                <a:latin typeface="Candara"/>
                <a:cs typeface="Candara"/>
              </a:rPr>
              <a:t>in graph </a:t>
            </a:r>
            <a:r>
              <a:rPr lang="en-US" altLang="zh-CN" dirty="0">
                <a:solidFill>
                  <a:srgbClr val="0000FF"/>
                </a:solidFill>
                <a:latin typeface="Candara"/>
                <a:cs typeface="Candara"/>
              </a:rPr>
              <a:t>d</a:t>
            </a:r>
            <a:r>
              <a:rPr lang="en-US" altLang="zh-CN" dirty="0" smtClean="0">
                <a:solidFill>
                  <a:srgbClr val="0000FF"/>
                </a:solidFill>
                <a:latin typeface="Candara"/>
                <a:cs typeface="Candara"/>
              </a:rPr>
              <a:t>atabases</a:t>
            </a:r>
          </a:p>
          <a:p>
            <a:pPr lvl="1"/>
            <a:r>
              <a:rPr lang="en-US" altLang="zh-CN" dirty="0" err="1" smtClean="0">
                <a:latin typeface="Candara"/>
                <a:cs typeface="Candara"/>
              </a:rPr>
              <a:t>Subraph</a:t>
            </a:r>
            <a:r>
              <a:rPr lang="zh-CN" altLang="en-US" dirty="0" smtClean="0">
                <a:latin typeface="Candara"/>
                <a:cs typeface="Candara"/>
              </a:rPr>
              <a:t> </a:t>
            </a:r>
            <a:r>
              <a:rPr lang="en-US" altLang="zh-CN" dirty="0">
                <a:latin typeface="Candara"/>
                <a:cs typeface="Candara"/>
              </a:rPr>
              <a:t>s</a:t>
            </a:r>
            <a:r>
              <a:rPr lang="en-US" altLang="zh-CN" dirty="0" smtClean="0">
                <a:latin typeface="Candara"/>
                <a:cs typeface="Candara"/>
              </a:rPr>
              <a:t>imilarity</a:t>
            </a:r>
            <a:r>
              <a:rPr lang="zh-CN" altLang="en-US" dirty="0" smtClean="0">
                <a:latin typeface="Candara"/>
                <a:cs typeface="Candara"/>
              </a:rPr>
              <a:t> </a:t>
            </a:r>
            <a:r>
              <a:rPr lang="en-US" altLang="zh-CN" dirty="0">
                <a:latin typeface="Candara"/>
                <a:cs typeface="Candara"/>
              </a:rPr>
              <a:t>s</a:t>
            </a:r>
            <a:r>
              <a:rPr lang="en-US" altLang="zh-CN" dirty="0" smtClean="0">
                <a:latin typeface="Candara"/>
                <a:cs typeface="Candara"/>
              </a:rPr>
              <a:t>earch</a:t>
            </a:r>
            <a:endParaRPr lang="en-US" altLang="zh-CN" dirty="0">
              <a:latin typeface="Candara"/>
              <a:cs typeface="Candara"/>
            </a:endParaRPr>
          </a:p>
          <a:p>
            <a:pPr lvl="1"/>
            <a:r>
              <a:rPr lang="en-US" altLang="zh-CN" dirty="0" err="1" smtClean="0">
                <a:latin typeface="Candara"/>
                <a:cs typeface="Candara"/>
              </a:rPr>
              <a:t>Supergraph</a:t>
            </a:r>
            <a:r>
              <a:rPr lang="zh-CN" altLang="en-US" dirty="0" smtClean="0">
                <a:latin typeface="Candara"/>
                <a:cs typeface="Candara"/>
              </a:rPr>
              <a:t> </a:t>
            </a:r>
            <a:r>
              <a:rPr lang="en-US" altLang="zh-CN" dirty="0">
                <a:latin typeface="Candara"/>
                <a:cs typeface="Candara"/>
              </a:rPr>
              <a:t>s</a:t>
            </a:r>
            <a:r>
              <a:rPr lang="en-US" altLang="zh-CN" dirty="0" smtClean="0">
                <a:latin typeface="Candara"/>
                <a:cs typeface="Candara"/>
              </a:rPr>
              <a:t>imilarity</a:t>
            </a:r>
            <a:r>
              <a:rPr lang="zh-CN" altLang="en-US" dirty="0" smtClean="0">
                <a:latin typeface="Candara"/>
                <a:cs typeface="Candara"/>
              </a:rPr>
              <a:t> </a:t>
            </a:r>
            <a:r>
              <a:rPr lang="en-US" altLang="zh-CN" dirty="0">
                <a:latin typeface="Candara"/>
                <a:cs typeface="Candara"/>
              </a:rPr>
              <a:t>s</a:t>
            </a:r>
            <a:r>
              <a:rPr lang="en-US" altLang="zh-CN" dirty="0" smtClean="0">
                <a:latin typeface="Candara"/>
                <a:cs typeface="Candara"/>
              </a:rPr>
              <a:t>earch</a:t>
            </a:r>
            <a:endParaRPr lang="en-US" altLang="zh-CN" dirty="0">
              <a:latin typeface="Candara"/>
              <a:cs typeface="Candara"/>
            </a:endParaRPr>
          </a:p>
          <a:p>
            <a:pPr lvl="1"/>
            <a:r>
              <a:rPr lang="en-US" altLang="zh-CN" dirty="0" smtClean="0">
                <a:latin typeface="Candara"/>
                <a:cs typeface="Candara"/>
              </a:rPr>
              <a:t>Graph</a:t>
            </a:r>
            <a:r>
              <a:rPr lang="zh-CN" altLang="en-US" dirty="0" smtClean="0">
                <a:latin typeface="Candara"/>
                <a:cs typeface="Candara"/>
              </a:rPr>
              <a:t> </a:t>
            </a:r>
            <a:r>
              <a:rPr lang="en-US" altLang="zh-CN" dirty="0">
                <a:latin typeface="Candara"/>
                <a:cs typeface="Candara"/>
              </a:rPr>
              <a:t>s</a:t>
            </a:r>
            <a:r>
              <a:rPr lang="en-US" altLang="zh-CN" dirty="0" smtClean="0">
                <a:latin typeface="Candara"/>
                <a:cs typeface="Candara"/>
              </a:rPr>
              <a:t>imilarity</a:t>
            </a:r>
            <a:r>
              <a:rPr lang="zh-CN" altLang="en-US" dirty="0" smtClean="0">
                <a:latin typeface="Candara"/>
                <a:cs typeface="Candara"/>
              </a:rPr>
              <a:t> </a:t>
            </a:r>
            <a:r>
              <a:rPr lang="en-US" altLang="zh-CN" dirty="0">
                <a:latin typeface="Candara"/>
                <a:cs typeface="Candara"/>
              </a:rPr>
              <a:t>s</a:t>
            </a:r>
            <a:r>
              <a:rPr lang="en-US" altLang="zh-CN" dirty="0" smtClean="0">
                <a:latin typeface="Candara"/>
                <a:cs typeface="Candara"/>
              </a:rPr>
              <a:t>earch</a:t>
            </a:r>
            <a:endParaRPr lang="en-US" altLang="zh-CN" dirty="0">
              <a:latin typeface="Candara"/>
              <a:cs typeface="Candara"/>
            </a:endParaRPr>
          </a:p>
          <a:p>
            <a:r>
              <a:rPr lang="en-US" altLang="zh-CN" dirty="0" smtClean="0">
                <a:latin typeface="Candara"/>
                <a:cs typeface="Candara"/>
              </a:rPr>
              <a:t>Part</a:t>
            </a:r>
            <a:r>
              <a:rPr lang="zh-CN" altLang="en-US" dirty="0" smtClean="0">
                <a:latin typeface="Candara"/>
                <a:cs typeface="Candara"/>
              </a:rPr>
              <a:t> </a:t>
            </a:r>
            <a:r>
              <a:rPr lang="en-US" altLang="zh-CN" dirty="0" smtClean="0">
                <a:latin typeface="Candara"/>
                <a:cs typeface="Candara"/>
              </a:rPr>
              <a:t>II:</a:t>
            </a:r>
            <a:r>
              <a:rPr lang="zh-CN" altLang="en-US" dirty="0" smtClean="0">
                <a:latin typeface="Candara"/>
                <a:cs typeface="Candara"/>
              </a:rPr>
              <a:t> </a:t>
            </a:r>
            <a:r>
              <a:rPr lang="en-US" altLang="zh-CN" dirty="0" smtClean="0">
                <a:latin typeface="Candara"/>
                <a:cs typeface="Candara"/>
              </a:rPr>
              <a:t>Community </a:t>
            </a:r>
            <a:r>
              <a:rPr lang="en-US" altLang="zh-CN" dirty="0">
                <a:latin typeface="Candara"/>
                <a:cs typeface="Candara"/>
              </a:rPr>
              <a:t>s</a:t>
            </a:r>
            <a:r>
              <a:rPr lang="en-US" altLang="zh-CN" dirty="0" smtClean="0">
                <a:latin typeface="Candara"/>
                <a:cs typeface="Candara"/>
              </a:rPr>
              <a:t>earch in</a:t>
            </a:r>
            <a:r>
              <a:rPr lang="zh-CN" altLang="en-US" dirty="0" smtClean="0">
                <a:latin typeface="Candara"/>
                <a:cs typeface="Candara"/>
              </a:rPr>
              <a:t> </a:t>
            </a:r>
            <a:r>
              <a:rPr lang="en-US" altLang="zh-CN" dirty="0" smtClean="0">
                <a:latin typeface="Candara"/>
                <a:cs typeface="Candara"/>
              </a:rPr>
              <a:t>a</a:t>
            </a:r>
            <a:r>
              <a:rPr lang="zh-CN" altLang="en-US" dirty="0" smtClean="0">
                <a:latin typeface="Candara"/>
                <a:cs typeface="Candara"/>
              </a:rPr>
              <a:t> </a:t>
            </a:r>
            <a:r>
              <a:rPr lang="en-US" altLang="zh-CN" dirty="0">
                <a:latin typeface="Candara"/>
                <a:cs typeface="Candara"/>
              </a:rPr>
              <a:t>s</a:t>
            </a:r>
            <a:r>
              <a:rPr lang="en-US" altLang="zh-CN" dirty="0" smtClean="0">
                <a:latin typeface="Candara"/>
                <a:cs typeface="Candara"/>
              </a:rPr>
              <a:t>ingle</a:t>
            </a:r>
            <a:r>
              <a:rPr lang="zh-CN" altLang="en-US" dirty="0" smtClean="0">
                <a:latin typeface="Candara"/>
                <a:cs typeface="Candara"/>
              </a:rPr>
              <a:t> </a:t>
            </a:r>
            <a:r>
              <a:rPr lang="en-US" altLang="zh-CN" dirty="0" err="1" smtClean="0">
                <a:latin typeface="Candara"/>
                <a:cs typeface="Candara"/>
              </a:rPr>
              <a:t>garph</a:t>
            </a:r>
            <a:endParaRPr lang="en-US" altLang="zh-CN" dirty="0">
              <a:latin typeface="Candara"/>
              <a:cs typeface="Candara"/>
            </a:endParaRPr>
          </a:p>
          <a:p>
            <a:pPr lvl="1"/>
            <a:r>
              <a:rPr lang="en-US" altLang="zh-CN" dirty="0" smtClean="0">
                <a:latin typeface="Candara"/>
                <a:cs typeface="Candara"/>
              </a:rPr>
              <a:t>Non</a:t>
            </a:r>
            <a:r>
              <a:rPr lang="zh-CN" altLang="en-US" dirty="0" smtClean="0">
                <a:latin typeface="Candara"/>
                <a:cs typeface="Candara"/>
              </a:rPr>
              <a:t>-</a:t>
            </a:r>
            <a:r>
              <a:rPr lang="en-US" altLang="zh-CN" dirty="0">
                <a:latin typeface="Candara"/>
                <a:cs typeface="Candara"/>
              </a:rPr>
              <a:t>a</a:t>
            </a:r>
            <a:r>
              <a:rPr lang="en-US" altLang="zh-CN" dirty="0" smtClean="0">
                <a:latin typeface="Candara"/>
                <a:cs typeface="Candara"/>
              </a:rPr>
              <a:t>ttributed</a:t>
            </a:r>
            <a:r>
              <a:rPr lang="zh-CN" altLang="en-US" dirty="0" smtClean="0">
                <a:latin typeface="Candara"/>
                <a:cs typeface="Candara"/>
              </a:rPr>
              <a:t> </a:t>
            </a:r>
            <a:r>
              <a:rPr lang="en-US" altLang="zh-CN" dirty="0">
                <a:latin typeface="Candara"/>
                <a:cs typeface="Candara"/>
              </a:rPr>
              <a:t>c</a:t>
            </a:r>
            <a:r>
              <a:rPr lang="en-US" altLang="zh-CN" dirty="0" smtClean="0">
                <a:latin typeface="Candara"/>
                <a:cs typeface="Candara"/>
              </a:rPr>
              <a:t>ommunity</a:t>
            </a:r>
            <a:r>
              <a:rPr lang="zh-CN" altLang="en-US" dirty="0" smtClean="0">
                <a:latin typeface="Candara"/>
                <a:cs typeface="Candara"/>
              </a:rPr>
              <a:t> </a:t>
            </a:r>
            <a:r>
              <a:rPr lang="en-US" altLang="zh-CN" dirty="0">
                <a:latin typeface="Candara"/>
                <a:cs typeface="Candara"/>
              </a:rPr>
              <a:t>s</a:t>
            </a:r>
            <a:r>
              <a:rPr lang="en-US" altLang="zh-CN" dirty="0" smtClean="0">
                <a:latin typeface="Candara"/>
                <a:cs typeface="Candara"/>
              </a:rPr>
              <a:t>earch</a:t>
            </a:r>
            <a:r>
              <a:rPr lang="zh-CN" altLang="en-US" dirty="0" smtClean="0">
                <a:latin typeface="Candara"/>
                <a:cs typeface="Candara"/>
              </a:rPr>
              <a:t> </a:t>
            </a:r>
            <a:endParaRPr lang="en-US" altLang="zh-CN" dirty="0" smtClean="0">
              <a:latin typeface="Candara"/>
              <a:cs typeface="Candara"/>
            </a:endParaRPr>
          </a:p>
          <a:p>
            <a:pPr lvl="1"/>
            <a:r>
              <a:rPr lang="en-US" altLang="zh-CN" dirty="0" smtClean="0">
                <a:latin typeface="Candara"/>
                <a:cs typeface="Candara"/>
              </a:rPr>
              <a:t>Attributed </a:t>
            </a:r>
            <a:r>
              <a:rPr lang="en-US" altLang="zh-CN" dirty="0">
                <a:latin typeface="Candara"/>
                <a:cs typeface="Candara"/>
              </a:rPr>
              <a:t>c</a:t>
            </a:r>
            <a:r>
              <a:rPr lang="en-US" altLang="zh-CN" dirty="0" smtClean="0">
                <a:latin typeface="Candara"/>
                <a:cs typeface="Candara"/>
              </a:rPr>
              <a:t>ommunity </a:t>
            </a:r>
            <a:r>
              <a:rPr lang="en-US" altLang="zh-CN" dirty="0">
                <a:latin typeface="Candara"/>
                <a:cs typeface="Candara"/>
              </a:rPr>
              <a:t>s</a:t>
            </a:r>
            <a:r>
              <a:rPr lang="en-US" altLang="zh-CN" dirty="0" smtClean="0">
                <a:latin typeface="Candara"/>
                <a:cs typeface="Candara"/>
              </a:rPr>
              <a:t>earch</a:t>
            </a:r>
            <a:endParaRPr lang="en-US" altLang="zh-CN" dirty="0">
              <a:latin typeface="Candara"/>
              <a:cs typeface="Candara"/>
            </a:endParaRPr>
          </a:p>
          <a:p>
            <a:r>
              <a:rPr lang="en-US" altLang="zh-CN" dirty="0" smtClean="0">
                <a:latin typeface="Candara"/>
                <a:cs typeface="Candara"/>
              </a:rPr>
              <a:t>Summary</a:t>
            </a:r>
            <a:endParaRPr lang="en-US" altLang="zh-CN" sz="2800" dirty="0">
              <a:latin typeface="Candara"/>
              <a:cs typeface="Candara"/>
            </a:endParaRPr>
          </a:p>
        </p:txBody>
      </p:sp>
    </p:spTree>
    <p:extLst>
      <p:ext uri="{BB962C8B-B14F-4D97-AF65-F5344CB8AC3E}">
        <p14:creationId xmlns:p14="http://schemas.microsoft.com/office/powerpoint/2010/main" val="367884418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Freeform 1023"/>
          <p:cNvSpPr/>
          <p:nvPr/>
        </p:nvSpPr>
        <p:spPr>
          <a:xfrm>
            <a:off x="835025" y="3621088"/>
            <a:ext cx="3370263" cy="3048000"/>
          </a:xfrm>
          <a:custGeom>
            <a:avLst/>
            <a:gdLst>
              <a:gd name="connsiteX0" fmla="*/ 674915 w 3396343"/>
              <a:gd name="connsiteY0" fmla="*/ 21772 h 3085187"/>
              <a:gd name="connsiteX1" fmla="*/ 674915 w 3396343"/>
              <a:gd name="connsiteY1" fmla="*/ 21772 h 3085187"/>
              <a:gd name="connsiteX2" fmla="*/ 1937658 w 3396343"/>
              <a:gd name="connsiteY2" fmla="*/ 32658 h 3085187"/>
              <a:gd name="connsiteX3" fmla="*/ 2068286 w 3396343"/>
              <a:gd name="connsiteY3" fmla="*/ 54429 h 3085187"/>
              <a:gd name="connsiteX4" fmla="*/ 2090058 w 3396343"/>
              <a:gd name="connsiteY4" fmla="*/ 76200 h 3085187"/>
              <a:gd name="connsiteX5" fmla="*/ 2155372 w 3396343"/>
              <a:gd name="connsiteY5" fmla="*/ 97972 h 3085187"/>
              <a:gd name="connsiteX6" fmla="*/ 2220686 w 3396343"/>
              <a:gd name="connsiteY6" fmla="*/ 130629 h 3085187"/>
              <a:gd name="connsiteX7" fmla="*/ 2253343 w 3396343"/>
              <a:gd name="connsiteY7" fmla="*/ 195943 h 3085187"/>
              <a:gd name="connsiteX8" fmla="*/ 2296886 w 3396343"/>
              <a:gd name="connsiteY8" fmla="*/ 250372 h 3085187"/>
              <a:gd name="connsiteX9" fmla="*/ 2318658 w 3396343"/>
              <a:gd name="connsiteY9" fmla="*/ 315686 h 3085187"/>
              <a:gd name="connsiteX10" fmla="*/ 2340429 w 3396343"/>
              <a:gd name="connsiteY10" fmla="*/ 348343 h 3085187"/>
              <a:gd name="connsiteX11" fmla="*/ 2373086 w 3396343"/>
              <a:gd name="connsiteY11" fmla="*/ 402772 h 3085187"/>
              <a:gd name="connsiteX12" fmla="*/ 2383972 w 3396343"/>
              <a:gd name="connsiteY12" fmla="*/ 435429 h 3085187"/>
              <a:gd name="connsiteX13" fmla="*/ 2427515 w 3396343"/>
              <a:gd name="connsiteY13" fmla="*/ 489858 h 3085187"/>
              <a:gd name="connsiteX14" fmla="*/ 2438400 w 3396343"/>
              <a:gd name="connsiteY14" fmla="*/ 522515 h 3085187"/>
              <a:gd name="connsiteX15" fmla="*/ 2460172 w 3396343"/>
              <a:gd name="connsiteY15" fmla="*/ 544286 h 3085187"/>
              <a:gd name="connsiteX16" fmla="*/ 2481943 w 3396343"/>
              <a:gd name="connsiteY16" fmla="*/ 576943 h 3085187"/>
              <a:gd name="connsiteX17" fmla="*/ 2492829 w 3396343"/>
              <a:gd name="connsiteY17" fmla="*/ 609600 h 3085187"/>
              <a:gd name="connsiteX18" fmla="*/ 2536372 w 3396343"/>
              <a:gd name="connsiteY18" fmla="*/ 664029 h 3085187"/>
              <a:gd name="connsiteX19" fmla="*/ 2579915 w 3396343"/>
              <a:gd name="connsiteY19" fmla="*/ 718458 h 3085187"/>
              <a:gd name="connsiteX20" fmla="*/ 2612572 w 3396343"/>
              <a:gd name="connsiteY20" fmla="*/ 783772 h 3085187"/>
              <a:gd name="connsiteX21" fmla="*/ 2656115 w 3396343"/>
              <a:gd name="connsiteY21" fmla="*/ 838200 h 3085187"/>
              <a:gd name="connsiteX22" fmla="*/ 2677886 w 3396343"/>
              <a:gd name="connsiteY22" fmla="*/ 870858 h 3085187"/>
              <a:gd name="connsiteX23" fmla="*/ 2699658 w 3396343"/>
              <a:gd name="connsiteY23" fmla="*/ 936172 h 3085187"/>
              <a:gd name="connsiteX24" fmla="*/ 2743200 w 3396343"/>
              <a:gd name="connsiteY24" fmla="*/ 1001486 h 3085187"/>
              <a:gd name="connsiteX25" fmla="*/ 2764972 w 3396343"/>
              <a:gd name="connsiteY25" fmla="*/ 1023258 h 3085187"/>
              <a:gd name="connsiteX26" fmla="*/ 2786743 w 3396343"/>
              <a:gd name="connsiteY26" fmla="*/ 1055915 h 3085187"/>
              <a:gd name="connsiteX27" fmla="*/ 2797629 w 3396343"/>
              <a:gd name="connsiteY27" fmla="*/ 1088572 h 3085187"/>
              <a:gd name="connsiteX28" fmla="*/ 2830286 w 3396343"/>
              <a:gd name="connsiteY28" fmla="*/ 1121229 h 3085187"/>
              <a:gd name="connsiteX29" fmla="*/ 2873829 w 3396343"/>
              <a:gd name="connsiteY29" fmla="*/ 1175658 h 3085187"/>
              <a:gd name="connsiteX30" fmla="*/ 2884715 w 3396343"/>
              <a:gd name="connsiteY30" fmla="*/ 1208315 h 3085187"/>
              <a:gd name="connsiteX31" fmla="*/ 2928258 w 3396343"/>
              <a:gd name="connsiteY31" fmla="*/ 1262743 h 3085187"/>
              <a:gd name="connsiteX32" fmla="*/ 2950029 w 3396343"/>
              <a:gd name="connsiteY32" fmla="*/ 1328058 h 3085187"/>
              <a:gd name="connsiteX33" fmla="*/ 2971800 w 3396343"/>
              <a:gd name="connsiteY33" fmla="*/ 1360715 h 3085187"/>
              <a:gd name="connsiteX34" fmla="*/ 3026229 w 3396343"/>
              <a:gd name="connsiteY34" fmla="*/ 1404258 h 3085187"/>
              <a:gd name="connsiteX35" fmla="*/ 3058886 w 3396343"/>
              <a:gd name="connsiteY35" fmla="*/ 1415143 h 3085187"/>
              <a:gd name="connsiteX36" fmla="*/ 3113315 w 3396343"/>
              <a:gd name="connsiteY36" fmla="*/ 1469572 h 3085187"/>
              <a:gd name="connsiteX37" fmla="*/ 3178629 w 3396343"/>
              <a:gd name="connsiteY37" fmla="*/ 1491343 h 3085187"/>
              <a:gd name="connsiteX38" fmla="*/ 3233058 w 3396343"/>
              <a:gd name="connsiteY38" fmla="*/ 1534886 h 3085187"/>
              <a:gd name="connsiteX39" fmla="*/ 3276600 w 3396343"/>
              <a:gd name="connsiteY39" fmla="*/ 1589315 h 3085187"/>
              <a:gd name="connsiteX40" fmla="*/ 3298372 w 3396343"/>
              <a:gd name="connsiteY40" fmla="*/ 1611086 h 3085187"/>
              <a:gd name="connsiteX41" fmla="*/ 3331029 w 3396343"/>
              <a:gd name="connsiteY41" fmla="*/ 1709058 h 3085187"/>
              <a:gd name="connsiteX42" fmla="*/ 3341915 w 3396343"/>
              <a:gd name="connsiteY42" fmla="*/ 1741715 h 3085187"/>
              <a:gd name="connsiteX43" fmla="*/ 3352800 w 3396343"/>
              <a:gd name="connsiteY43" fmla="*/ 1785258 h 3085187"/>
              <a:gd name="connsiteX44" fmla="*/ 3385458 w 3396343"/>
              <a:gd name="connsiteY44" fmla="*/ 1883229 h 3085187"/>
              <a:gd name="connsiteX45" fmla="*/ 3396343 w 3396343"/>
              <a:gd name="connsiteY45" fmla="*/ 1915886 h 3085187"/>
              <a:gd name="connsiteX46" fmla="*/ 3385458 w 3396343"/>
              <a:gd name="connsiteY46" fmla="*/ 2013858 h 3085187"/>
              <a:gd name="connsiteX47" fmla="*/ 3363686 w 3396343"/>
              <a:gd name="connsiteY47" fmla="*/ 2035629 h 3085187"/>
              <a:gd name="connsiteX48" fmla="*/ 3298372 w 3396343"/>
              <a:gd name="connsiteY48" fmla="*/ 2068286 h 3085187"/>
              <a:gd name="connsiteX49" fmla="*/ 3265715 w 3396343"/>
              <a:gd name="connsiteY49" fmla="*/ 2090058 h 3085187"/>
              <a:gd name="connsiteX50" fmla="*/ 3200400 w 3396343"/>
              <a:gd name="connsiteY50" fmla="*/ 2111829 h 3085187"/>
              <a:gd name="connsiteX51" fmla="*/ 3135086 w 3396343"/>
              <a:gd name="connsiteY51" fmla="*/ 2133600 h 3085187"/>
              <a:gd name="connsiteX52" fmla="*/ 3102429 w 3396343"/>
              <a:gd name="connsiteY52" fmla="*/ 2144486 h 3085187"/>
              <a:gd name="connsiteX53" fmla="*/ 3069772 w 3396343"/>
              <a:gd name="connsiteY53" fmla="*/ 2155372 h 3085187"/>
              <a:gd name="connsiteX54" fmla="*/ 2884715 w 3396343"/>
              <a:gd name="connsiteY54" fmla="*/ 2166258 h 3085187"/>
              <a:gd name="connsiteX55" fmla="*/ 2841172 w 3396343"/>
              <a:gd name="connsiteY55" fmla="*/ 2177143 h 3085187"/>
              <a:gd name="connsiteX56" fmla="*/ 2732315 w 3396343"/>
              <a:gd name="connsiteY56" fmla="*/ 2198915 h 3085187"/>
              <a:gd name="connsiteX57" fmla="*/ 2710543 w 3396343"/>
              <a:gd name="connsiteY57" fmla="*/ 2373086 h 3085187"/>
              <a:gd name="connsiteX58" fmla="*/ 2688772 w 3396343"/>
              <a:gd name="connsiteY58" fmla="*/ 2481943 h 3085187"/>
              <a:gd name="connsiteX59" fmla="*/ 2667000 w 3396343"/>
              <a:gd name="connsiteY59" fmla="*/ 2503715 h 3085187"/>
              <a:gd name="connsiteX60" fmla="*/ 2656115 w 3396343"/>
              <a:gd name="connsiteY60" fmla="*/ 2536372 h 3085187"/>
              <a:gd name="connsiteX61" fmla="*/ 2634343 w 3396343"/>
              <a:gd name="connsiteY61" fmla="*/ 2558143 h 3085187"/>
              <a:gd name="connsiteX62" fmla="*/ 2601686 w 3396343"/>
              <a:gd name="connsiteY62" fmla="*/ 2677886 h 3085187"/>
              <a:gd name="connsiteX63" fmla="*/ 2536372 w 3396343"/>
              <a:gd name="connsiteY63" fmla="*/ 2764972 h 3085187"/>
              <a:gd name="connsiteX64" fmla="*/ 2514600 w 3396343"/>
              <a:gd name="connsiteY64" fmla="*/ 2797629 h 3085187"/>
              <a:gd name="connsiteX65" fmla="*/ 2460172 w 3396343"/>
              <a:gd name="connsiteY65" fmla="*/ 2852058 h 3085187"/>
              <a:gd name="connsiteX66" fmla="*/ 2438400 w 3396343"/>
              <a:gd name="connsiteY66" fmla="*/ 2873829 h 3085187"/>
              <a:gd name="connsiteX67" fmla="*/ 2405743 w 3396343"/>
              <a:gd name="connsiteY67" fmla="*/ 2895600 h 3085187"/>
              <a:gd name="connsiteX68" fmla="*/ 2351315 w 3396343"/>
              <a:gd name="connsiteY68" fmla="*/ 2939143 h 3085187"/>
              <a:gd name="connsiteX69" fmla="*/ 2286000 w 3396343"/>
              <a:gd name="connsiteY69" fmla="*/ 2960915 h 3085187"/>
              <a:gd name="connsiteX70" fmla="*/ 2253343 w 3396343"/>
              <a:gd name="connsiteY70" fmla="*/ 2971800 h 3085187"/>
              <a:gd name="connsiteX71" fmla="*/ 2198915 w 3396343"/>
              <a:gd name="connsiteY71" fmla="*/ 2982686 h 3085187"/>
              <a:gd name="connsiteX72" fmla="*/ 2024743 w 3396343"/>
              <a:gd name="connsiteY72" fmla="*/ 3004458 h 3085187"/>
              <a:gd name="connsiteX73" fmla="*/ 1502229 w 3396343"/>
              <a:gd name="connsiteY73" fmla="*/ 3015343 h 3085187"/>
              <a:gd name="connsiteX74" fmla="*/ 1371600 w 3396343"/>
              <a:gd name="connsiteY74" fmla="*/ 3037115 h 3085187"/>
              <a:gd name="connsiteX75" fmla="*/ 1306286 w 3396343"/>
              <a:gd name="connsiteY75" fmla="*/ 3048000 h 3085187"/>
              <a:gd name="connsiteX76" fmla="*/ 674915 w 3396343"/>
              <a:gd name="connsiteY76" fmla="*/ 3048000 h 3085187"/>
              <a:gd name="connsiteX77" fmla="*/ 576943 w 3396343"/>
              <a:gd name="connsiteY77" fmla="*/ 3037115 h 3085187"/>
              <a:gd name="connsiteX78" fmla="*/ 533400 w 3396343"/>
              <a:gd name="connsiteY78" fmla="*/ 3026229 h 3085187"/>
              <a:gd name="connsiteX79" fmla="*/ 468086 w 3396343"/>
              <a:gd name="connsiteY79" fmla="*/ 3015343 h 3085187"/>
              <a:gd name="connsiteX80" fmla="*/ 370115 w 3396343"/>
              <a:gd name="connsiteY80" fmla="*/ 2971800 h 3085187"/>
              <a:gd name="connsiteX81" fmla="*/ 326572 w 3396343"/>
              <a:gd name="connsiteY81" fmla="*/ 2917372 h 3085187"/>
              <a:gd name="connsiteX82" fmla="*/ 304800 w 3396343"/>
              <a:gd name="connsiteY82" fmla="*/ 2895600 h 3085187"/>
              <a:gd name="connsiteX83" fmla="*/ 283029 w 3396343"/>
              <a:gd name="connsiteY83" fmla="*/ 2862943 h 3085187"/>
              <a:gd name="connsiteX84" fmla="*/ 250372 w 3396343"/>
              <a:gd name="connsiteY84" fmla="*/ 2852058 h 3085187"/>
              <a:gd name="connsiteX85" fmla="*/ 228600 w 3396343"/>
              <a:gd name="connsiteY85" fmla="*/ 2786743 h 3085187"/>
              <a:gd name="connsiteX86" fmla="*/ 185058 w 3396343"/>
              <a:gd name="connsiteY86" fmla="*/ 2721429 h 3085187"/>
              <a:gd name="connsiteX87" fmla="*/ 163286 w 3396343"/>
              <a:gd name="connsiteY87" fmla="*/ 2656115 h 3085187"/>
              <a:gd name="connsiteX88" fmla="*/ 152400 w 3396343"/>
              <a:gd name="connsiteY88" fmla="*/ 2623458 h 3085187"/>
              <a:gd name="connsiteX89" fmla="*/ 141515 w 3396343"/>
              <a:gd name="connsiteY89" fmla="*/ 2579915 h 3085187"/>
              <a:gd name="connsiteX90" fmla="*/ 130629 w 3396343"/>
              <a:gd name="connsiteY90" fmla="*/ 2547258 h 3085187"/>
              <a:gd name="connsiteX91" fmla="*/ 97972 w 3396343"/>
              <a:gd name="connsiteY91" fmla="*/ 2481943 h 3085187"/>
              <a:gd name="connsiteX92" fmla="*/ 65315 w 3396343"/>
              <a:gd name="connsiteY92" fmla="*/ 2383972 h 3085187"/>
              <a:gd name="connsiteX93" fmla="*/ 54429 w 3396343"/>
              <a:gd name="connsiteY93" fmla="*/ 2351315 h 3085187"/>
              <a:gd name="connsiteX94" fmla="*/ 43543 w 3396343"/>
              <a:gd name="connsiteY94" fmla="*/ 2318658 h 3085187"/>
              <a:gd name="connsiteX95" fmla="*/ 32658 w 3396343"/>
              <a:gd name="connsiteY95" fmla="*/ 2209800 h 3085187"/>
              <a:gd name="connsiteX96" fmla="*/ 10886 w 3396343"/>
              <a:gd name="connsiteY96" fmla="*/ 2111829 h 3085187"/>
              <a:gd name="connsiteX97" fmla="*/ 0 w 3396343"/>
              <a:gd name="connsiteY97" fmla="*/ 1970315 h 3085187"/>
              <a:gd name="connsiteX98" fmla="*/ 10886 w 3396343"/>
              <a:gd name="connsiteY98" fmla="*/ 1099458 h 3085187"/>
              <a:gd name="connsiteX99" fmla="*/ 21772 w 3396343"/>
              <a:gd name="connsiteY99" fmla="*/ 990600 h 3085187"/>
              <a:gd name="connsiteX100" fmla="*/ 43543 w 3396343"/>
              <a:gd name="connsiteY100" fmla="*/ 859972 h 3085187"/>
              <a:gd name="connsiteX101" fmla="*/ 65315 w 3396343"/>
              <a:gd name="connsiteY101" fmla="*/ 794658 h 3085187"/>
              <a:gd name="connsiteX102" fmla="*/ 76200 w 3396343"/>
              <a:gd name="connsiteY102" fmla="*/ 762000 h 3085187"/>
              <a:gd name="connsiteX103" fmla="*/ 87086 w 3396343"/>
              <a:gd name="connsiteY103" fmla="*/ 707572 h 3085187"/>
              <a:gd name="connsiteX104" fmla="*/ 152400 w 3396343"/>
              <a:gd name="connsiteY104" fmla="*/ 620486 h 3085187"/>
              <a:gd name="connsiteX105" fmla="*/ 163286 w 3396343"/>
              <a:gd name="connsiteY105" fmla="*/ 587829 h 3085187"/>
              <a:gd name="connsiteX106" fmla="*/ 206829 w 3396343"/>
              <a:gd name="connsiteY106" fmla="*/ 544286 h 3085187"/>
              <a:gd name="connsiteX107" fmla="*/ 239486 w 3396343"/>
              <a:gd name="connsiteY107" fmla="*/ 478972 h 3085187"/>
              <a:gd name="connsiteX108" fmla="*/ 272143 w 3396343"/>
              <a:gd name="connsiteY108" fmla="*/ 424543 h 3085187"/>
              <a:gd name="connsiteX109" fmla="*/ 283029 w 3396343"/>
              <a:gd name="connsiteY109" fmla="*/ 391886 h 3085187"/>
              <a:gd name="connsiteX110" fmla="*/ 304800 w 3396343"/>
              <a:gd name="connsiteY110" fmla="*/ 359229 h 3085187"/>
              <a:gd name="connsiteX111" fmla="*/ 359229 w 3396343"/>
              <a:gd name="connsiteY111" fmla="*/ 272143 h 3085187"/>
              <a:gd name="connsiteX112" fmla="*/ 391886 w 3396343"/>
              <a:gd name="connsiteY112" fmla="*/ 206829 h 3085187"/>
              <a:gd name="connsiteX113" fmla="*/ 402772 w 3396343"/>
              <a:gd name="connsiteY113" fmla="*/ 174172 h 3085187"/>
              <a:gd name="connsiteX114" fmla="*/ 457200 w 3396343"/>
              <a:gd name="connsiteY114" fmla="*/ 130629 h 3085187"/>
              <a:gd name="connsiteX115" fmla="*/ 522515 w 3396343"/>
              <a:gd name="connsiteY115" fmla="*/ 108858 h 3085187"/>
              <a:gd name="connsiteX116" fmla="*/ 555172 w 3396343"/>
              <a:gd name="connsiteY116" fmla="*/ 97972 h 3085187"/>
              <a:gd name="connsiteX117" fmla="*/ 642258 w 3396343"/>
              <a:gd name="connsiteY117" fmla="*/ 87086 h 3085187"/>
              <a:gd name="connsiteX118" fmla="*/ 674915 w 3396343"/>
              <a:gd name="connsiteY118" fmla="*/ 76200 h 3085187"/>
              <a:gd name="connsiteX119" fmla="*/ 707572 w 3396343"/>
              <a:gd name="connsiteY119" fmla="*/ 54429 h 3085187"/>
              <a:gd name="connsiteX120" fmla="*/ 740229 w 3396343"/>
              <a:gd name="connsiteY120" fmla="*/ 54429 h 3085187"/>
              <a:gd name="connsiteX121" fmla="*/ 870858 w 3396343"/>
              <a:gd name="connsiteY121" fmla="*/ 0 h 308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396343" h="3085187">
                <a:moveTo>
                  <a:pt x="674915" y="21772"/>
                </a:moveTo>
                <a:lnTo>
                  <a:pt x="674915" y="21772"/>
                </a:lnTo>
                <a:lnTo>
                  <a:pt x="1937658" y="32658"/>
                </a:lnTo>
                <a:cubicBezTo>
                  <a:pt x="2014255" y="33884"/>
                  <a:pt x="2015904" y="36968"/>
                  <a:pt x="2068286" y="54429"/>
                </a:cubicBezTo>
                <a:cubicBezTo>
                  <a:pt x="2075543" y="61686"/>
                  <a:pt x="2080878" y="71610"/>
                  <a:pt x="2090058" y="76200"/>
                </a:cubicBezTo>
                <a:cubicBezTo>
                  <a:pt x="2110584" y="86463"/>
                  <a:pt x="2136277" y="85242"/>
                  <a:pt x="2155372" y="97972"/>
                </a:cubicBezTo>
                <a:cubicBezTo>
                  <a:pt x="2197576" y="126108"/>
                  <a:pt x="2175618" y="115606"/>
                  <a:pt x="2220686" y="130629"/>
                </a:cubicBezTo>
                <a:cubicBezTo>
                  <a:pt x="2232184" y="165121"/>
                  <a:pt x="2229227" y="165798"/>
                  <a:pt x="2253343" y="195943"/>
                </a:cubicBezTo>
                <a:cubicBezTo>
                  <a:pt x="2275964" y="224219"/>
                  <a:pt x="2280133" y="212677"/>
                  <a:pt x="2296886" y="250372"/>
                </a:cubicBezTo>
                <a:cubicBezTo>
                  <a:pt x="2306207" y="271343"/>
                  <a:pt x="2305928" y="296591"/>
                  <a:pt x="2318658" y="315686"/>
                </a:cubicBezTo>
                <a:cubicBezTo>
                  <a:pt x="2325915" y="326572"/>
                  <a:pt x="2334578" y="336641"/>
                  <a:pt x="2340429" y="348343"/>
                </a:cubicBezTo>
                <a:cubicBezTo>
                  <a:pt x="2368692" y="404868"/>
                  <a:pt x="2330562" y="360246"/>
                  <a:pt x="2373086" y="402772"/>
                </a:cubicBezTo>
                <a:cubicBezTo>
                  <a:pt x="2376715" y="413658"/>
                  <a:pt x="2378840" y="425166"/>
                  <a:pt x="2383972" y="435429"/>
                </a:cubicBezTo>
                <a:cubicBezTo>
                  <a:pt x="2397705" y="462894"/>
                  <a:pt x="2407264" y="469607"/>
                  <a:pt x="2427515" y="489858"/>
                </a:cubicBezTo>
                <a:cubicBezTo>
                  <a:pt x="2431143" y="500744"/>
                  <a:pt x="2432496" y="512676"/>
                  <a:pt x="2438400" y="522515"/>
                </a:cubicBezTo>
                <a:cubicBezTo>
                  <a:pt x="2443680" y="531316"/>
                  <a:pt x="2453761" y="536272"/>
                  <a:pt x="2460172" y="544286"/>
                </a:cubicBezTo>
                <a:cubicBezTo>
                  <a:pt x="2468345" y="554502"/>
                  <a:pt x="2476092" y="565241"/>
                  <a:pt x="2481943" y="576943"/>
                </a:cubicBezTo>
                <a:cubicBezTo>
                  <a:pt x="2487075" y="587206"/>
                  <a:pt x="2487697" y="599337"/>
                  <a:pt x="2492829" y="609600"/>
                </a:cubicBezTo>
                <a:cubicBezTo>
                  <a:pt x="2506563" y="637068"/>
                  <a:pt x="2516119" y="643777"/>
                  <a:pt x="2536372" y="664029"/>
                </a:cubicBezTo>
                <a:cubicBezTo>
                  <a:pt x="2558950" y="754338"/>
                  <a:pt x="2526232" y="675511"/>
                  <a:pt x="2579915" y="718458"/>
                </a:cubicBezTo>
                <a:cubicBezTo>
                  <a:pt x="2605911" y="739255"/>
                  <a:pt x="2599426" y="757479"/>
                  <a:pt x="2612572" y="783772"/>
                </a:cubicBezTo>
                <a:cubicBezTo>
                  <a:pt x="2634912" y="828453"/>
                  <a:pt x="2629111" y="804445"/>
                  <a:pt x="2656115" y="838200"/>
                </a:cubicBezTo>
                <a:cubicBezTo>
                  <a:pt x="2664288" y="848416"/>
                  <a:pt x="2672572" y="858902"/>
                  <a:pt x="2677886" y="870858"/>
                </a:cubicBezTo>
                <a:cubicBezTo>
                  <a:pt x="2687206" y="891829"/>
                  <a:pt x="2686928" y="917077"/>
                  <a:pt x="2699658" y="936172"/>
                </a:cubicBezTo>
                <a:cubicBezTo>
                  <a:pt x="2714172" y="957943"/>
                  <a:pt x="2724698" y="982984"/>
                  <a:pt x="2743200" y="1001486"/>
                </a:cubicBezTo>
                <a:cubicBezTo>
                  <a:pt x="2750457" y="1008743"/>
                  <a:pt x="2758561" y="1015244"/>
                  <a:pt x="2764972" y="1023258"/>
                </a:cubicBezTo>
                <a:cubicBezTo>
                  <a:pt x="2773145" y="1033474"/>
                  <a:pt x="2780892" y="1044213"/>
                  <a:pt x="2786743" y="1055915"/>
                </a:cubicBezTo>
                <a:cubicBezTo>
                  <a:pt x="2791875" y="1066178"/>
                  <a:pt x="2791264" y="1079025"/>
                  <a:pt x="2797629" y="1088572"/>
                </a:cubicBezTo>
                <a:cubicBezTo>
                  <a:pt x="2806168" y="1101381"/>
                  <a:pt x="2820431" y="1109403"/>
                  <a:pt x="2830286" y="1121229"/>
                </a:cubicBezTo>
                <a:cubicBezTo>
                  <a:pt x="2898957" y="1203633"/>
                  <a:pt x="2810483" y="1112309"/>
                  <a:pt x="2873829" y="1175658"/>
                </a:cubicBezTo>
                <a:cubicBezTo>
                  <a:pt x="2877458" y="1186544"/>
                  <a:pt x="2879583" y="1198052"/>
                  <a:pt x="2884715" y="1208315"/>
                </a:cubicBezTo>
                <a:cubicBezTo>
                  <a:pt x="2898448" y="1235781"/>
                  <a:pt x="2908006" y="1242492"/>
                  <a:pt x="2928258" y="1262743"/>
                </a:cubicBezTo>
                <a:cubicBezTo>
                  <a:pt x="2935515" y="1284515"/>
                  <a:pt x="2937299" y="1308963"/>
                  <a:pt x="2950029" y="1328058"/>
                </a:cubicBezTo>
                <a:cubicBezTo>
                  <a:pt x="2957286" y="1338944"/>
                  <a:pt x="2963627" y="1350499"/>
                  <a:pt x="2971800" y="1360715"/>
                </a:cubicBezTo>
                <a:cubicBezTo>
                  <a:pt x="2985298" y="1377588"/>
                  <a:pt x="3007373" y="1394830"/>
                  <a:pt x="3026229" y="1404258"/>
                </a:cubicBezTo>
                <a:cubicBezTo>
                  <a:pt x="3036492" y="1409390"/>
                  <a:pt x="3048000" y="1411515"/>
                  <a:pt x="3058886" y="1415143"/>
                </a:cubicBezTo>
                <a:cubicBezTo>
                  <a:pt x="3077029" y="1433286"/>
                  <a:pt x="3088974" y="1461458"/>
                  <a:pt x="3113315" y="1469572"/>
                </a:cubicBezTo>
                <a:lnTo>
                  <a:pt x="3178629" y="1491343"/>
                </a:lnTo>
                <a:cubicBezTo>
                  <a:pt x="3231195" y="1543912"/>
                  <a:pt x="3164397" y="1479957"/>
                  <a:pt x="3233058" y="1534886"/>
                </a:cubicBezTo>
                <a:cubicBezTo>
                  <a:pt x="3262260" y="1558248"/>
                  <a:pt x="3251456" y="1557885"/>
                  <a:pt x="3276600" y="1589315"/>
                </a:cubicBezTo>
                <a:cubicBezTo>
                  <a:pt x="3283011" y="1597329"/>
                  <a:pt x="3291115" y="1603829"/>
                  <a:pt x="3298372" y="1611086"/>
                </a:cubicBezTo>
                <a:lnTo>
                  <a:pt x="3331029" y="1709058"/>
                </a:lnTo>
                <a:cubicBezTo>
                  <a:pt x="3334658" y="1719944"/>
                  <a:pt x="3339132" y="1730583"/>
                  <a:pt x="3341915" y="1741715"/>
                </a:cubicBezTo>
                <a:cubicBezTo>
                  <a:pt x="3345543" y="1756229"/>
                  <a:pt x="3348501" y="1770928"/>
                  <a:pt x="3352800" y="1785258"/>
                </a:cubicBezTo>
                <a:lnTo>
                  <a:pt x="3385458" y="1883229"/>
                </a:lnTo>
                <a:lnTo>
                  <a:pt x="3396343" y="1915886"/>
                </a:lnTo>
                <a:cubicBezTo>
                  <a:pt x="3392715" y="1948543"/>
                  <a:pt x="3394104" y="1982158"/>
                  <a:pt x="3385458" y="2013858"/>
                </a:cubicBezTo>
                <a:cubicBezTo>
                  <a:pt x="3382758" y="2023760"/>
                  <a:pt x="3371700" y="2029218"/>
                  <a:pt x="3363686" y="2035629"/>
                </a:cubicBezTo>
                <a:cubicBezTo>
                  <a:pt x="3311688" y="2077226"/>
                  <a:pt x="3352030" y="2041456"/>
                  <a:pt x="3298372" y="2068286"/>
                </a:cubicBezTo>
                <a:cubicBezTo>
                  <a:pt x="3286670" y="2074137"/>
                  <a:pt x="3277670" y="2084744"/>
                  <a:pt x="3265715" y="2090058"/>
                </a:cubicBezTo>
                <a:cubicBezTo>
                  <a:pt x="3244744" y="2099379"/>
                  <a:pt x="3222172" y="2104572"/>
                  <a:pt x="3200400" y="2111829"/>
                </a:cubicBezTo>
                <a:lnTo>
                  <a:pt x="3135086" y="2133600"/>
                </a:lnTo>
                <a:lnTo>
                  <a:pt x="3102429" y="2144486"/>
                </a:lnTo>
                <a:cubicBezTo>
                  <a:pt x="3091543" y="2148115"/>
                  <a:pt x="3081227" y="2154698"/>
                  <a:pt x="3069772" y="2155372"/>
                </a:cubicBezTo>
                <a:lnTo>
                  <a:pt x="2884715" y="2166258"/>
                </a:lnTo>
                <a:cubicBezTo>
                  <a:pt x="2870201" y="2169886"/>
                  <a:pt x="2855892" y="2174467"/>
                  <a:pt x="2841172" y="2177143"/>
                </a:cubicBezTo>
                <a:cubicBezTo>
                  <a:pt x="2731104" y="2197155"/>
                  <a:pt x="2799379" y="2176560"/>
                  <a:pt x="2732315" y="2198915"/>
                </a:cubicBezTo>
                <a:cubicBezTo>
                  <a:pt x="2705245" y="2280123"/>
                  <a:pt x="2727351" y="2205007"/>
                  <a:pt x="2710543" y="2373086"/>
                </a:cubicBezTo>
                <a:cubicBezTo>
                  <a:pt x="2709335" y="2385169"/>
                  <a:pt x="2702719" y="2458699"/>
                  <a:pt x="2688772" y="2481943"/>
                </a:cubicBezTo>
                <a:cubicBezTo>
                  <a:pt x="2683491" y="2490744"/>
                  <a:pt x="2674257" y="2496458"/>
                  <a:pt x="2667000" y="2503715"/>
                </a:cubicBezTo>
                <a:cubicBezTo>
                  <a:pt x="2663372" y="2514601"/>
                  <a:pt x="2662019" y="2526533"/>
                  <a:pt x="2656115" y="2536372"/>
                </a:cubicBezTo>
                <a:cubicBezTo>
                  <a:pt x="2650835" y="2545173"/>
                  <a:pt x="2638386" y="2548710"/>
                  <a:pt x="2634343" y="2558143"/>
                </a:cubicBezTo>
                <a:cubicBezTo>
                  <a:pt x="2621586" y="2587908"/>
                  <a:pt x="2626048" y="2653522"/>
                  <a:pt x="2601686" y="2677886"/>
                </a:cubicBezTo>
                <a:cubicBezTo>
                  <a:pt x="2561413" y="2718161"/>
                  <a:pt x="2585609" y="2691117"/>
                  <a:pt x="2536372" y="2764972"/>
                </a:cubicBezTo>
                <a:cubicBezTo>
                  <a:pt x="2529115" y="2775858"/>
                  <a:pt x="2523851" y="2788378"/>
                  <a:pt x="2514600" y="2797629"/>
                </a:cubicBezTo>
                <a:lnTo>
                  <a:pt x="2460172" y="2852058"/>
                </a:lnTo>
                <a:cubicBezTo>
                  <a:pt x="2452915" y="2859315"/>
                  <a:pt x="2446940" y="2868136"/>
                  <a:pt x="2438400" y="2873829"/>
                </a:cubicBezTo>
                <a:cubicBezTo>
                  <a:pt x="2427514" y="2881086"/>
                  <a:pt x="2415959" y="2887427"/>
                  <a:pt x="2405743" y="2895600"/>
                </a:cubicBezTo>
                <a:cubicBezTo>
                  <a:pt x="2377466" y="2918222"/>
                  <a:pt x="2389013" y="2922389"/>
                  <a:pt x="2351315" y="2939143"/>
                </a:cubicBezTo>
                <a:cubicBezTo>
                  <a:pt x="2330344" y="2948464"/>
                  <a:pt x="2307772" y="2953658"/>
                  <a:pt x="2286000" y="2960915"/>
                </a:cubicBezTo>
                <a:cubicBezTo>
                  <a:pt x="2275114" y="2964544"/>
                  <a:pt x="2264595" y="2969550"/>
                  <a:pt x="2253343" y="2971800"/>
                </a:cubicBezTo>
                <a:cubicBezTo>
                  <a:pt x="2235200" y="2975429"/>
                  <a:pt x="2216865" y="2978198"/>
                  <a:pt x="2198915" y="2982686"/>
                </a:cubicBezTo>
                <a:cubicBezTo>
                  <a:pt x="2099166" y="3007624"/>
                  <a:pt x="2269271" y="2996441"/>
                  <a:pt x="2024743" y="3004458"/>
                </a:cubicBezTo>
                <a:cubicBezTo>
                  <a:pt x="1850627" y="3010167"/>
                  <a:pt x="1676400" y="3011715"/>
                  <a:pt x="1502229" y="3015343"/>
                </a:cubicBezTo>
                <a:cubicBezTo>
                  <a:pt x="1434157" y="3038034"/>
                  <a:pt x="1493126" y="3020912"/>
                  <a:pt x="1371600" y="3037115"/>
                </a:cubicBezTo>
                <a:cubicBezTo>
                  <a:pt x="1349722" y="3040032"/>
                  <a:pt x="1328057" y="3044372"/>
                  <a:pt x="1306286" y="3048000"/>
                </a:cubicBezTo>
                <a:cubicBezTo>
                  <a:pt x="1085525" y="3121589"/>
                  <a:pt x="1263232" y="3066385"/>
                  <a:pt x="674915" y="3048000"/>
                </a:cubicBezTo>
                <a:cubicBezTo>
                  <a:pt x="642073" y="3046974"/>
                  <a:pt x="609600" y="3040743"/>
                  <a:pt x="576943" y="3037115"/>
                </a:cubicBezTo>
                <a:cubicBezTo>
                  <a:pt x="562429" y="3033486"/>
                  <a:pt x="548071" y="3029163"/>
                  <a:pt x="533400" y="3026229"/>
                </a:cubicBezTo>
                <a:cubicBezTo>
                  <a:pt x="511757" y="3021900"/>
                  <a:pt x="489499" y="3020696"/>
                  <a:pt x="468086" y="3015343"/>
                </a:cubicBezTo>
                <a:cubicBezTo>
                  <a:pt x="424139" y="3004356"/>
                  <a:pt x="402609" y="2997795"/>
                  <a:pt x="370115" y="2971800"/>
                </a:cubicBezTo>
                <a:cubicBezTo>
                  <a:pt x="340907" y="2948434"/>
                  <a:pt x="351722" y="2948810"/>
                  <a:pt x="326572" y="2917372"/>
                </a:cubicBezTo>
                <a:cubicBezTo>
                  <a:pt x="320161" y="2909358"/>
                  <a:pt x="311211" y="2903614"/>
                  <a:pt x="304800" y="2895600"/>
                </a:cubicBezTo>
                <a:cubicBezTo>
                  <a:pt x="296627" y="2885384"/>
                  <a:pt x="293245" y="2871116"/>
                  <a:pt x="283029" y="2862943"/>
                </a:cubicBezTo>
                <a:cubicBezTo>
                  <a:pt x="274069" y="2855775"/>
                  <a:pt x="261258" y="2855686"/>
                  <a:pt x="250372" y="2852058"/>
                </a:cubicBezTo>
                <a:cubicBezTo>
                  <a:pt x="243115" y="2830286"/>
                  <a:pt x="241330" y="2805838"/>
                  <a:pt x="228600" y="2786743"/>
                </a:cubicBezTo>
                <a:cubicBezTo>
                  <a:pt x="214086" y="2764972"/>
                  <a:pt x="193333" y="2746252"/>
                  <a:pt x="185058" y="2721429"/>
                </a:cubicBezTo>
                <a:lnTo>
                  <a:pt x="163286" y="2656115"/>
                </a:lnTo>
                <a:cubicBezTo>
                  <a:pt x="159657" y="2645229"/>
                  <a:pt x="155183" y="2634590"/>
                  <a:pt x="152400" y="2623458"/>
                </a:cubicBezTo>
                <a:cubicBezTo>
                  <a:pt x="148772" y="2608944"/>
                  <a:pt x="145625" y="2594300"/>
                  <a:pt x="141515" y="2579915"/>
                </a:cubicBezTo>
                <a:cubicBezTo>
                  <a:pt x="138363" y="2568882"/>
                  <a:pt x="133781" y="2558291"/>
                  <a:pt x="130629" y="2547258"/>
                </a:cubicBezTo>
                <a:cubicBezTo>
                  <a:pt x="114579" y="2491083"/>
                  <a:pt x="132157" y="2516130"/>
                  <a:pt x="97972" y="2481943"/>
                </a:cubicBezTo>
                <a:lnTo>
                  <a:pt x="65315" y="2383972"/>
                </a:lnTo>
                <a:lnTo>
                  <a:pt x="54429" y="2351315"/>
                </a:lnTo>
                <a:lnTo>
                  <a:pt x="43543" y="2318658"/>
                </a:lnTo>
                <a:cubicBezTo>
                  <a:pt x="39915" y="2282372"/>
                  <a:pt x="37478" y="2245947"/>
                  <a:pt x="32658" y="2209800"/>
                </a:cubicBezTo>
                <a:cubicBezTo>
                  <a:pt x="28710" y="2180189"/>
                  <a:pt x="18277" y="2141391"/>
                  <a:pt x="10886" y="2111829"/>
                </a:cubicBezTo>
                <a:cubicBezTo>
                  <a:pt x="7257" y="2064658"/>
                  <a:pt x="0" y="2017626"/>
                  <a:pt x="0" y="1970315"/>
                </a:cubicBezTo>
                <a:cubicBezTo>
                  <a:pt x="0" y="1680007"/>
                  <a:pt x="4436" y="1389695"/>
                  <a:pt x="10886" y="1099458"/>
                </a:cubicBezTo>
                <a:cubicBezTo>
                  <a:pt x="11696" y="1063000"/>
                  <a:pt x="16845" y="1026733"/>
                  <a:pt x="21772" y="990600"/>
                </a:cubicBezTo>
                <a:cubicBezTo>
                  <a:pt x="27736" y="946862"/>
                  <a:pt x="29583" y="901850"/>
                  <a:pt x="43543" y="859972"/>
                </a:cubicBezTo>
                <a:lnTo>
                  <a:pt x="65315" y="794658"/>
                </a:lnTo>
                <a:cubicBezTo>
                  <a:pt x="68944" y="783772"/>
                  <a:pt x="73950" y="773252"/>
                  <a:pt x="76200" y="762000"/>
                </a:cubicBezTo>
                <a:cubicBezTo>
                  <a:pt x="79829" y="743857"/>
                  <a:pt x="79430" y="724416"/>
                  <a:pt x="87086" y="707572"/>
                </a:cubicBezTo>
                <a:cubicBezTo>
                  <a:pt x="107600" y="662442"/>
                  <a:pt x="123393" y="649494"/>
                  <a:pt x="152400" y="620486"/>
                </a:cubicBezTo>
                <a:cubicBezTo>
                  <a:pt x="156029" y="609600"/>
                  <a:pt x="156617" y="597166"/>
                  <a:pt x="163286" y="587829"/>
                </a:cubicBezTo>
                <a:cubicBezTo>
                  <a:pt x="175217" y="571126"/>
                  <a:pt x="206829" y="544286"/>
                  <a:pt x="206829" y="544286"/>
                </a:cubicBezTo>
                <a:cubicBezTo>
                  <a:pt x="234191" y="462202"/>
                  <a:pt x="197282" y="563381"/>
                  <a:pt x="239486" y="478972"/>
                </a:cubicBezTo>
                <a:cubicBezTo>
                  <a:pt x="267749" y="422447"/>
                  <a:pt x="229619" y="467069"/>
                  <a:pt x="272143" y="424543"/>
                </a:cubicBezTo>
                <a:cubicBezTo>
                  <a:pt x="275772" y="413657"/>
                  <a:pt x="277897" y="402149"/>
                  <a:pt x="283029" y="391886"/>
                </a:cubicBezTo>
                <a:cubicBezTo>
                  <a:pt x="288880" y="380184"/>
                  <a:pt x="299487" y="371184"/>
                  <a:pt x="304800" y="359229"/>
                </a:cubicBezTo>
                <a:cubicBezTo>
                  <a:pt x="342981" y="273322"/>
                  <a:pt x="300481" y="311309"/>
                  <a:pt x="359229" y="272143"/>
                </a:cubicBezTo>
                <a:cubicBezTo>
                  <a:pt x="386591" y="190059"/>
                  <a:pt x="349682" y="291238"/>
                  <a:pt x="391886" y="206829"/>
                </a:cubicBezTo>
                <a:cubicBezTo>
                  <a:pt x="397018" y="196566"/>
                  <a:pt x="396868" y="184011"/>
                  <a:pt x="402772" y="174172"/>
                </a:cubicBezTo>
                <a:cubicBezTo>
                  <a:pt x="410998" y="160462"/>
                  <a:pt x="445062" y="136024"/>
                  <a:pt x="457200" y="130629"/>
                </a:cubicBezTo>
                <a:cubicBezTo>
                  <a:pt x="478171" y="121309"/>
                  <a:pt x="500743" y="116115"/>
                  <a:pt x="522515" y="108858"/>
                </a:cubicBezTo>
                <a:cubicBezTo>
                  <a:pt x="533401" y="105229"/>
                  <a:pt x="543786" y="99395"/>
                  <a:pt x="555172" y="97972"/>
                </a:cubicBezTo>
                <a:lnTo>
                  <a:pt x="642258" y="87086"/>
                </a:lnTo>
                <a:cubicBezTo>
                  <a:pt x="653144" y="83457"/>
                  <a:pt x="664652" y="81332"/>
                  <a:pt x="674915" y="76200"/>
                </a:cubicBezTo>
                <a:cubicBezTo>
                  <a:pt x="686617" y="70349"/>
                  <a:pt x="695160" y="58566"/>
                  <a:pt x="707572" y="54429"/>
                </a:cubicBezTo>
                <a:cubicBezTo>
                  <a:pt x="717899" y="50987"/>
                  <a:pt x="729343" y="54429"/>
                  <a:pt x="740229" y="54429"/>
                </a:cubicBezTo>
                <a:lnTo>
                  <a:pt x="870858" y="0"/>
                </a:lnTo>
              </a:path>
            </a:pathLst>
          </a:cu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HK" altLang="en-US">
              <a:latin typeface="Candara"/>
              <a:cs typeface="Candara"/>
            </a:endParaRPr>
          </a:p>
        </p:txBody>
      </p:sp>
      <p:sp>
        <p:nvSpPr>
          <p:cNvPr id="286" name="Freeform 285"/>
          <p:cNvSpPr/>
          <p:nvPr/>
        </p:nvSpPr>
        <p:spPr>
          <a:xfrm>
            <a:off x="3170238" y="3481388"/>
            <a:ext cx="2693987" cy="2182812"/>
          </a:xfrm>
          <a:custGeom>
            <a:avLst/>
            <a:gdLst>
              <a:gd name="connsiteX0" fmla="*/ 68580 w 2171700"/>
              <a:gd name="connsiteY0" fmla="*/ 53340 h 1988400"/>
              <a:gd name="connsiteX1" fmla="*/ 68580 w 2171700"/>
              <a:gd name="connsiteY1" fmla="*/ 53340 h 1988400"/>
              <a:gd name="connsiteX2" fmla="*/ 175260 w 2171700"/>
              <a:gd name="connsiteY2" fmla="*/ 38100 h 1988400"/>
              <a:gd name="connsiteX3" fmla="*/ 220980 w 2171700"/>
              <a:gd name="connsiteY3" fmla="*/ 22860 h 1988400"/>
              <a:gd name="connsiteX4" fmla="*/ 266700 w 2171700"/>
              <a:gd name="connsiteY4" fmla="*/ 0 h 1988400"/>
              <a:gd name="connsiteX5" fmla="*/ 1188720 w 2171700"/>
              <a:gd name="connsiteY5" fmla="*/ 7620 h 1988400"/>
              <a:gd name="connsiteX6" fmla="*/ 1234440 w 2171700"/>
              <a:gd name="connsiteY6" fmla="*/ 22860 h 1988400"/>
              <a:gd name="connsiteX7" fmla="*/ 1287780 w 2171700"/>
              <a:gd name="connsiteY7" fmla="*/ 38100 h 1988400"/>
              <a:gd name="connsiteX8" fmla="*/ 1310640 w 2171700"/>
              <a:gd name="connsiteY8" fmla="*/ 53340 h 1988400"/>
              <a:gd name="connsiteX9" fmla="*/ 1341120 w 2171700"/>
              <a:gd name="connsiteY9" fmla="*/ 60960 h 1988400"/>
              <a:gd name="connsiteX10" fmla="*/ 1386840 w 2171700"/>
              <a:gd name="connsiteY10" fmla="*/ 76200 h 1988400"/>
              <a:gd name="connsiteX11" fmla="*/ 1402080 w 2171700"/>
              <a:gd name="connsiteY11" fmla="*/ 99060 h 1988400"/>
              <a:gd name="connsiteX12" fmla="*/ 1447800 w 2171700"/>
              <a:gd name="connsiteY12" fmla="*/ 129540 h 1988400"/>
              <a:gd name="connsiteX13" fmla="*/ 1478280 w 2171700"/>
              <a:gd name="connsiteY13" fmla="*/ 175260 h 1988400"/>
              <a:gd name="connsiteX14" fmla="*/ 1501140 w 2171700"/>
              <a:gd name="connsiteY14" fmla="*/ 220980 h 1988400"/>
              <a:gd name="connsiteX15" fmla="*/ 1539240 w 2171700"/>
              <a:gd name="connsiteY15" fmla="*/ 266700 h 1988400"/>
              <a:gd name="connsiteX16" fmla="*/ 1546860 w 2171700"/>
              <a:gd name="connsiteY16" fmla="*/ 289560 h 1988400"/>
              <a:gd name="connsiteX17" fmla="*/ 1562100 w 2171700"/>
              <a:gd name="connsiteY17" fmla="*/ 312420 h 1988400"/>
              <a:gd name="connsiteX18" fmla="*/ 1577340 w 2171700"/>
              <a:gd name="connsiteY18" fmla="*/ 365760 h 1988400"/>
              <a:gd name="connsiteX19" fmla="*/ 1592580 w 2171700"/>
              <a:gd name="connsiteY19" fmla="*/ 388620 h 1988400"/>
              <a:gd name="connsiteX20" fmla="*/ 1615440 w 2171700"/>
              <a:gd name="connsiteY20" fmla="*/ 396240 h 1988400"/>
              <a:gd name="connsiteX21" fmla="*/ 1630680 w 2171700"/>
              <a:gd name="connsiteY21" fmla="*/ 441960 h 1988400"/>
              <a:gd name="connsiteX22" fmla="*/ 1661160 w 2171700"/>
              <a:gd name="connsiteY22" fmla="*/ 487680 h 1988400"/>
              <a:gd name="connsiteX23" fmla="*/ 1684020 w 2171700"/>
              <a:gd name="connsiteY23" fmla="*/ 556260 h 1988400"/>
              <a:gd name="connsiteX24" fmla="*/ 1691640 w 2171700"/>
              <a:gd name="connsiteY24" fmla="*/ 579120 h 1988400"/>
              <a:gd name="connsiteX25" fmla="*/ 1714500 w 2171700"/>
              <a:gd name="connsiteY25" fmla="*/ 601980 h 1988400"/>
              <a:gd name="connsiteX26" fmla="*/ 1722120 w 2171700"/>
              <a:gd name="connsiteY26" fmla="*/ 632460 h 1988400"/>
              <a:gd name="connsiteX27" fmla="*/ 1737360 w 2171700"/>
              <a:gd name="connsiteY27" fmla="*/ 716280 h 1988400"/>
              <a:gd name="connsiteX28" fmla="*/ 1767840 w 2171700"/>
              <a:gd name="connsiteY28" fmla="*/ 777240 h 1988400"/>
              <a:gd name="connsiteX29" fmla="*/ 1783080 w 2171700"/>
              <a:gd name="connsiteY29" fmla="*/ 830580 h 1988400"/>
              <a:gd name="connsiteX30" fmla="*/ 1790700 w 2171700"/>
              <a:gd name="connsiteY30" fmla="*/ 861060 h 1988400"/>
              <a:gd name="connsiteX31" fmla="*/ 1805940 w 2171700"/>
              <a:gd name="connsiteY31" fmla="*/ 891540 h 1988400"/>
              <a:gd name="connsiteX32" fmla="*/ 1813560 w 2171700"/>
              <a:gd name="connsiteY32" fmla="*/ 929640 h 1988400"/>
              <a:gd name="connsiteX33" fmla="*/ 1828800 w 2171700"/>
              <a:gd name="connsiteY33" fmla="*/ 952500 h 1988400"/>
              <a:gd name="connsiteX34" fmla="*/ 1836420 w 2171700"/>
              <a:gd name="connsiteY34" fmla="*/ 975360 h 1988400"/>
              <a:gd name="connsiteX35" fmla="*/ 1866900 w 2171700"/>
              <a:gd name="connsiteY35" fmla="*/ 1021080 h 1988400"/>
              <a:gd name="connsiteX36" fmla="*/ 1897380 w 2171700"/>
              <a:gd name="connsiteY36" fmla="*/ 1066800 h 1988400"/>
              <a:gd name="connsiteX37" fmla="*/ 1912620 w 2171700"/>
              <a:gd name="connsiteY37" fmla="*/ 1089660 h 1988400"/>
              <a:gd name="connsiteX38" fmla="*/ 1927860 w 2171700"/>
              <a:gd name="connsiteY38" fmla="*/ 1120140 h 1988400"/>
              <a:gd name="connsiteX39" fmla="*/ 1950720 w 2171700"/>
              <a:gd name="connsiteY39" fmla="*/ 1150620 h 1988400"/>
              <a:gd name="connsiteX40" fmla="*/ 1973580 w 2171700"/>
              <a:gd name="connsiteY40" fmla="*/ 1196340 h 1988400"/>
              <a:gd name="connsiteX41" fmla="*/ 2019300 w 2171700"/>
              <a:gd name="connsiteY41" fmla="*/ 1287780 h 1988400"/>
              <a:gd name="connsiteX42" fmla="*/ 2072640 w 2171700"/>
              <a:gd name="connsiteY42" fmla="*/ 1356360 h 1988400"/>
              <a:gd name="connsiteX43" fmla="*/ 2087880 w 2171700"/>
              <a:gd name="connsiteY43" fmla="*/ 1379220 h 1988400"/>
              <a:gd name="connsiteX44" fmla="*/ 2103120 w 2171700"/>
              <a:gd name="connsiteY44" fmla="*/ 1424940 h 1988400"/>
              <a:gd name="connsiteX45" fmla="*/ 2118360 w 2171700"/>
              <a:gd name="connsiteY45" fmla="*/ 1501140 h 1988400"/>
              <a:gd name="connsiteX46" fmla="*/ 2133600 w 2171700"/>
              <a:gd name="connsiteY46" fmla="*/ 1546860 h 1988400"/>
              <a:gd name="connsiteX47" fmla="*/ 2148840 w 2171700"/>
              <a:gd name="connsiteY47" fmla="*/ 1592580 h 1988400"/>
              <a:gd name="connsiteX48" fmla="*/ 2156460 w 2171700"/>
              <a:gd name="connsiteY48" fmla="*/ 1615440 h 1988400"/>
              <a:gd name="connsiteX49" fmla="*/ 2171700 w 2171700"/>
              <a:gd name="connsiteY49" fmla="*/ 1684020 h 1988400"/>
              <a:gd name="connsiteX50" fmla="*/ 2164080 w 2171700"/>
              <a:gd name="connsiteY50" fmla="*/ 1866900 h 1988400"/>
              <a:gd name="connsiteX51" fmla="*/ 2156460 w 2171700"/>
              <a:gd name="connsiteY51" fmla="*/ 1889760 h 1988400"/>
              <a:gd name="connsiteX52" fmla="*/ 2118360 w 2171700"/>
              <a:gd name="connsiteY52" fmla="*/ 1927860 h 1988400"/>
              <a:gd name="connsiteX53" fmla="*/ 2095500 w 2171700"/>
              <a:gd name="connsiteY53" fmla="*/ 1935480 h 1988400"/>
              <a:gd name="connsiteX54" fmla="*/ 2065020 w 2171700"/>
              <a:gd name="connsiteY54" fmla="*/ 1950720 h 1988400"/>
              <a:gd name="connsiteX55" fmla="*/ 1905000 w 2171700"/>
              <a:gd name="connsiteY55" fmla="*/ 1965960 h 1988400"/>
              <a:gd name="connsiteX56" fmla="*/ 1432560 w 2171700"/>
              <a:gd name="connsiteY56" fmla="*/ 1965960 h 1988400"/>
              <a:gd name="connsiteX57" fmla="*/ 1386840 w 2171700"/>
              <a:gd name="connsiteY57" fmla="*/ 1958340 h 1988400"/>
              <a:gd name="connsiteX58" fmla="*/ 1310640 w 2171700"/>
              <a:gd name="connsiteY58" fmla="*/ 1943100 h 1988400"/>
              <a:gd name="connsiteX59" fmla="*/ 1280160 w 2171700"/>
              <a:gd name="connsiteY59" fmla="*/ 1935480 h 1988400"/>
              <a:gd name="connsiteX60" fmla="*/ 1234440 w 2171700"/>
              <a:gd name="connsiteY60" fmla="*/ 1927860 h 1988400"/>
              <a:gd name="connsiteX61" fmla="*/ 1188720 w 2171700"/>
              <a:gd name="connsiteY61" fmla="*/ 1912620 h 1988400"/>
              <a:gd name="connsiteX62" fmla="*/ 1158240 w 2171700"/>
              <a:gd name="connsiteY62" fmla="*/ 1905000 h 1988400"/>
              <a:gd name="connsiteX63" fmla="*/ 1135380 w 2171700"/>
              <a:gd name="connsiteY63" fmla="*/ 1897380 h 1988400"/>
              <a:gd name="connsiteX64" fmla="*/ 1089660 w 2171700"/>
              <a:gd name="connsiteY64" fmla="*/ 1866900 h 1988400"/>
              <a:gd name="connsiteX65" fmla="*/ 1074420 w 2171700"/>
              <a:gd name="connsiteY65" fmla="*/ 1844040 h 1988400"/>
              <a:gd name="connsiteX66" fmla="*/ 1028700 w 2171700"/>
              <a:gd name="connsiteY66" fmla="*/ 1798320 h 1988400"/>
              <a:gd name="connsiteX67" fmla="*/ 1013460 w 2171700"/>
              <a:gd name="connsiteY67" fmla="*/ 1752600 h 1988400"/>
              <a:gd name="connsiteX68" fmla="*/ 982980 w 2171700"/>
              <a:gd name="connsiteY68" fmla="*/ 1684020 h 1988400"/>
              <a:gd name="connsiteX69" fmla="*/ 960120 w 2171700"/>
              <a:gd name="connsiteY69" fmla="*/ 1607820 h 1988400"/>
              <a:gd name="connsiteX70" fmla="*/ 929640 w 2171700"/>
              <a:gd name="connsiteY70" fmla="*/ 1562100 h 1988400"/>
              <a:gd name="connsiteX71" fmla="*/ 922020 w 2171700"/>
              <a:gd name="connsiteY71" fmla="*/ 1539240 h 1988400"/>
              <a:gd name="connsiteX72" fmla="*/ 906780 w 2171700"/>
              <a:gd name="connsiteY72" fmla="*/ 1478280 h 1988400"/>
              <a:gd name="connsiteX73" fmla="*/ 891540 w 2171700"/>
              <a:gd name="connsiteY73" fmla="*/ 1455420 h 1988400"/>
              <a:gd name="connsiteX74" fmla="*/ 876300 w 2171700"/>
              <a:gd name="connsiteY74" fmla="*/ 1409700 h 1988400"/>
              <a:gd name="connsiteX75" fmla="*/ 868680 w 2171700"/>
              <a:gd name="connsiteY75" fmla="*/ 1386840 h 1988400"/>
              <a:gd name="connsiteX76" fmla="*/ 845820 w 2171700"/>
              <a:gd name="connsiteY76" fmla="*/ 1318260 h 1988400"/>
              <a:gd name="connsiteX77" fmla="*/ 838200 w 2171700"/>
              <a:gd name="connsiteY77" fmla="*/ 1295400 h 1988400"/>
              <a:gd name="connsiteX78" fmla="*/ 822960 w 2171700"/>
              <a:gd name="connsiteY78" fmla="*/ 1272540 h 1988400"/>
              <a:gd name="connsiteX79" fmla="*/ 815340 w 2171700"/>
              <a:gd name="connsiteY79" fmla="*/ 1242060 h 1988400"/>
              <a:gd name="connsiteX80" fmla="*/ 792480 w 2171700"/>
              <a:gd name="connsiteY80" fmla="*/ 1173480 h 1988400"/>
              <a:gd name="connsiteX81" fmla="*/ 784860 w 2171700"/>
              <a:gd name="connsiteY81" fmla="*/ 1150620 h 1988400"/>
              <a:gd name="connsiteX82" fmla="*/ 777240 w 2171700"/>
              <a:gd name="connsiteY82" fmla="*/ 1127760 h 1988400"/>
              <a:gd name="connsiteX83" fmla="*/ 746760 w 2171700"/>
              <a:gd name="connsiteY83" fmla="*/ 1082040 h 1988400"/>
              <a:gd name="connsiteX84" fmla="*/ 731520 w 2171700"/>
              <a:gd name="connsiteY84" fmla="*/ 1059180 h 1988400"/>
              <a:gd name="connsiteX85" fmla="*/ 685800 w 2171700"/>
              <a:gd name="connsiteY85" fmla="*/ 1028700 h 1988400"/>
              <a:gd name="connsiteX86" fmla="*/ 655320 w 2171700"/>
              <a:gd name="connsiteY86" fmla="*/ 982980 h 1988400"/>
              <a:gd name="connsiteX87" fmla="*/ 632460 w 2171700"/>
              <a:gd name="connsiteY87" fmla="*/ 975360 h 1988400"/>
              <a:gd name="connsiteX88" fmla="*/ 586740 w 2171700"/>
              <a:gd name="connsiteY88" fmla="*/ 952500 h 1988400"/>
              <a:gd name="connsiteX89" fmla="*/ 563880 w 2171700"/>
              <a:gd name="connsiteY89" fmla="*/ 922020 h 1988400"/>
              <a:gd name="connsiteX90" fmla="*/ 541020 w 2171700"/>
              <a:gd name="connsiteY90" fmla="*/ 906780 h 1988400"/>
              <a:gd name="connsiteX91" fmla="*/ 487680 w 2171700"/>
              <a:gd name="connsiteY91" fmla="*/ 845820 h 1988400"/>
              <a:gd name="connsiteX92" fmla="*/ 472440 w 2171700"/>
              <a:gd name="connsiteY92" fmla="*/ 822960 h 1988400"/>
              <a:gd name="connsiteX93" fmla="*/ 449580 w 2171700"/>
              <a:gd name="connsiteY93" fmla="*/ 807720 h 1988400"/>
              <a:gd name="connsiteX94" fmla="*/ 419100 w 2171700"/>
              <a:gd name="connsiteY94" fmla="*/ 777240 h 1988400"/>
              <a:gd name="connsiteX95" fmla="*/ 403860 w 2171700"/>
              <a:gd name="connsiteY95" fmla="*/ 754380 h 1988400"/>
              <a:gd name="connsiteX96" fmla="*/ 358140 w 2171700"/>
              <a:gd name="connsiteY96" fmla="*/ 731520 h 1988400"/>
              <a:gd name="connsiteX97" fmla="*/ 312420 w 2171700"/>
              <a:gd name="connsiteY97" fmla="*/ 693420 h 1988400"/>
              <a:gd name="connsiteX98" fmla="*/ 289560 w 2171700"/>
              <a:gd name="connsiteY98" fmla="*/ 685800 h 1988400"/>
              <a:gd name="connsiteX99" fmla="*/ 243840 w 2171700"/>
              <a:gd name="connsiteY99" fmla="*/ 655320 h 1988400"/>
              <a:gd name="connsiteX100" fmla="*/ 220980 w 2171700"/>
              <a:gd name="connsiteY100" fmla="*/ 640080 h 1988400"/>
              <a:gd name="connsiteX101" fmla="*/ 190500 w 2171700"/>
              <a:gd name="connsiteY101" fmla="*/ 594360 h 1988400"/>
              <a:gd name="connsiteX102" fmla="*/ 175260 w 2171700"/>
              <a:gd name="connsiteY102" fmla="*/ 571500 h 1988400"/>
              <a:gd name="connsiteX103" fmla="*/ 152400 w 2171700"/>
              <a:gd name="connsiteY103" fmla="*/ 548640 h 1988400"/>
              <a:gd name="connsiteX104" fmla="*/ 129540 w 2171700"/>
              <a:gd name="connsiteY104" fmla="*/ 502920 h 1988400"/>
              <a:gd name="connsiteX105" fmla="*/ 121920 w 2171700"/>
              <a:gd name="connsiteY105" fmla="*/ 480060 h 1988400"/>
              <a:gd name="connsiteX106" fmla="*/ 76200 w 2171700"/>
              <a:gd name="connsiteY106" fmla="*/ 434340 h 1988400"/>
              <a:gd name="connsiteX107" fmla="*/ 38100 w 2171700"/>
              <a:gd name="connsiteY107" fmla="*/ 403860 h 1988400"/>
              <a:gd name="connsiteX108" fmla="*/ 22860 w 2171700"/>
              <a:gd name="connsiteY108" fmla="*/ 358140 h 1988400"/>
              <a:gd name="connsiteX109" fmla="*/ 15240 w 2171700"/>
              <a:gd name="connsiteY109" fmla="*/ 335280 h 1988400"/>
              <a:gd name="connsiteX110" fmla="*/ 0 w 2171700"/>
              <a:gd name="connsiteY110" fmla="*/ 312420 h 1988400"/>
              <a:gd name="connsiteX111" fmla="*/ 7620 w 2171700"/>
              <a:gd name="connsiteY111" fmla="*/ 144780 h 1988400"/>
              <a:gd name="connsiteX112" fmla="*/ 22860 w 2171700"/>
              <a:gd name="connsiteY112" fmla="*/ 83820 h 1988400"/>
              <a:gd name="connsiteX113" fmla="*/ 30480 w 2171700"/>
              <a:gd name="connsiteY113" fmla="*/ 53340 h 1988400"/>
              <a:gd name="connsiteX114" fmla="*/ 99060 w 2171700"/>
              <a:gd name="connsiteY114" fmla="*/ 30480 h 1988400"/>
              <a:gd name="connsiteX115" fmla="*/ 121920 w 2171700"/>
              <a:gd name="connsiteY115" fmla="*/ 22860 h 1988400"/>
              <a:gd name="connsiteX116" fmla="*/ 121920 w 2171700"/>
              <a:gd name="connsiteY116" fmla="*/ 22860 h 1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171700" h="1988400">
                <a:moveTo>
                  <a:pt x="68580" y="53340"/>
                </a:moveTo>
                <a:lnTo>
                  <a:pt x="68580" y="53340"/>
                </a:lnTo>
                <a:cubicBezTo>
                  <a:pt x="101560" y="49676"/>
                  <a:pt x="141900" y="47198"/>
                  <a:pt x="175260" y="38100"/>
                </a:cubicBezTo>
                <a:cubicBezTo>
                  <a:pt x="190758" y="33873"/>
                  <a:pt x="207614" y="31771"/>
                  <a:pt x="220980" y="22860"/>
                </a:cubicBezTo>
                <a:cubicBezTo>
                  <a:pt x="250523" y="3165"/>
                  <a:pt x="235152" y="10516"/>
                  <a:pt x="266700" y="0"/>
                </a:cubicBezTo>
                <a:lnTo>
                  <a:pt x="1188720" y="7620"/>
                </a:lnTo>
                <a:cubicBezTo>
                  <a:pt x="1204780" y="7999"/>
                  <a:pt x="1218855" y="18964"/>
                  <a:pt x="1234440" y="22860"/>
                </a:cubicBezTo>
                <a:cubicBezTo>
                  <a:pt x="1244206" y="25301"/>
                  <a:pt x="1276848" y="32634"/>
                  <a:pt x="1287780" y="38100"/>
                </a:cubicBezTo>
                <a:cubicBezTo>
                  <a:pt x="1295971" y="42196"/>
                  <a:pt x="1302222" y="49732"/>
                  <a:pt x="1310640" y="53340"/>
                </a:cubicBezTo>
                <a:cubicBezTo>
                  <a:pt x="1320266" y="57465"/>
                  <a:pt x="1331089" y="57951"/>
                  <a:pt x="1341120" y="60960"/>
                </a:cubicBezTo>
                <a:cubicBezTo>
                  <a:pt x="1356507" y="65576"/>
                  <a:pt x="1386840" y="76200"/>
                  <a:pt x="1386840" y="76200"/>
                </a:cubicBezTo>
                <a:cubicBezTo>
                  <a:pt x="1391920" y="83820"/>
                  <a:pt x="1394929" y="93339"/>
                  <a:pt x="1402080" y="99060"/>
                </a:cubicBezTo>
                <a:cubicBezTo>
                  <a:pt x="1454436" y="140945"/>
                  <a:pt x="1393403" y="59601"/>
                  <a:pt x="1447800" y="129540"/>
                </a:cubicBezTo>
                <a:cubicBezTo>
                  <a:pt x="1459045" y="143998"/>
                  <a:pt x="1472488" y="157884"/>
                  <a:pt x="1478280" y="175260"/>
                </a:cubicBezTo>
                <a:cubicBezTo>
                  <a:pt x="1485917" y="198171"/>
                  <a:pt x="1484727" y="201285"/>
                  <a:pt x="1501140" y="220980"/>
                </a:cubicBezTo>
                <a:cubicBezTo>
                  <a:pt x="1522206" y="246259"/>
                  <a:pt x="1525051" y="238321"/>
                  <a:pt x="1539240" y="266700"/>
                </a:cubicBezTo>
                <a:cubicBezTo>
                  <a:pt x="1542832" y="273884"/>
                  <a:pt x="1543268" y="282376"/>
                  <a:pt x="1546860" y="289560"/>
                </a:cubicBezTo>
                <a:cubicBezTo>
                  <a:pt x="1550956" y="297751"/>
                  <a:pt x="1558004" y="304229"/>
                  <a:pt x="1562100" y="312420"/>
                </a:cubicBezTo>
                <a:cubicBezTo>
                  <a:pt x="1576928" y="342077"/>
                  <a:pt x="1562691" y="331580"/>
                  <a:pt x="1577340" y="365760"/>
                </a:cubicBezTo>
                <a:cubicBezTo>
                  <a:pt x="1580948" y="374178"/>
                  <a:pt x="1585429" y="382899"/>
                  <a:pt x="1592580" y="388620"/>
                </a:cubicBezTo>
                <a:cubicBezTo>
                  <a:pt x="1598852" y="393638"/>
                  <a:pt x="1607820" y="393700"/>
                  <a:pt x="1615440" y="396240"/>
                </a:cubicBezTo>
                <a:cubicBezTo>
                  <a:pt x="1620520" y="411480"/>
                  <a:pt x="1621769" y="428594"/>
                  <a:pt x="1630680" y="441960"/>
                </a:cubicBezTo>
                <a:cubicBezTo>
                  <a:pt x="1640840" y="457200"/>
                  <a:pt x="1655368" y="470304"/>
                  <a:pt x="1661160" y="487680"/>
                </a:cubicBezTo>
                <a:lnTo>
                  <a:pt x="1684020" y="556260"/>
                </a:lnTo>
                <a:cubicBezTo>
                  <a:pt x="1686560" y="563880"/>
                  <a:pt x="1685960" y="573440"/>
                  <a:pt x="1691640" y="579120"/>
                </a:cubicBezTo>
                <a:lnTo>
                  <a:pt x="1714500" y="601980"/>
                </a:lnTo>
                <a:cubicBezTo>
                  <a:pt x="1717040" y="612140"/>
                  <a:pt x="1720247" y="622156"/>
                  <a:pt x="1722120" y="632460"/>
                </a:cubicBezTo>
                <a:cubicBezTo>
                  <a:pt x="1725024" y="648433"/>
                  <a:pt x="1728997" y="696210"/>
                  <a:pt x="1737360" y="716280"/>
                </a:cubicBezTo>
                <a:cubicBezTo>
                  <a:pt x="1746098" y="737251"/>
                  <a:pt x="1762330" y="755200"/>
                  <a:pt x="1767840" y="777240"/>
                </a:cubicBezTo>
                <a:cubicBezTo>
                  <a:pt x="1791661" y="872525"/>
                  <a:pt x="1761216" y="754058"/>
                  <a:pt x="1783080" y="830580"/>
                </a:cubicBezTo>
                <a:cubicBezTo>
                  <a:pt x="1785957" y="840650"/>
                  <a:pt x="1787023" y="851254"/>
                  <a:pt x="1790700" y="861060"/>
                </a:cubicBezTo>
                <a:cubicBezTo>
                  <a:pt x="1794688" y="871696"/>
                  <a:pt x="1800860" y="881380"/>
                  <a:pt x="1805940" y="891540"/>
                </a:cubicBezTo>
                <a:cubicBezTo>
                  <a:pt x="1808480" y="904240"/>
                  <a:pt x="1809012" y="917513"/>
                  <a:pt x="1813560" y="929640"/>
                </a:cubicBezTo>
                <a:cubicBezTo>
                  <a:pt x="1816776" y="938215"/>
                  <a:pt x="1824704" y="944309"/>
                  <a:pt x="1828800" y="952500"/>
                </a:cubicBezTo>
                <a:cubicBezTo>
                  <a:pt x="1832392" y="959684"/>
                  <a:pt x="1832519" y="968339"/>
                  <a:pt x="1836420" y="975360"/>
                </a:cubicBezTo>
                <a:cubicBezTo>
                  <a:pt x="1845315" y="991371"/>
                  <a:pt x="1856740" y="1005840"/>
                  <a:pt x="1866900" y="1021080"/>
                </a:cubicBezTo>
                <a:lnTo>
                  <a:pt x="1897380" y="1066800"/>
                </a:lnTo>
                <a:cubicBezTo>
                  <a:pt x="1902460" y="1074420"/>
                  <a:pt x="1908524" y="1081469"/>
                  <a:pt x="1912620" y="1089660"/>
                </a:cubicBezTo>
                <a:cubicBezTo>
                  <a:pt x="1917700" y="1099820"/>
                  <a:pt x="1921840" y="1110507"/>
                  <a:pt x="1927860" y="1120140"/>
                </a:cubicBezTo>
                <a:cubicBezTo>
                  <a:pt x="1934591" y="1130910"/>
                  <a:pt x="1943100" y="1140460"/>
                  <a:pt x="1950720" y="1150620"/>
                </a:cubicBezTo>
                <a:cubicBezTo>
                  <a:pt x="1978510" y="1233990"/>
                  <a:pt x="1934189" y="1107710"/>
                  <a:pt x="1973580" y="1196340"/>
                </a:cubicBezTo>
                <a:cubicBezTo>
                  <a:pt x="1993412" y="1240962"/>
                  <a:pt x="1981277" y="1249757"/>
                  <a:pt x="2019300" y="1287780"/>
                </a:cubicBezTo>
                <a:cubicBezTo>
                  <a:pt x="2055112" y="1323592"/>
                  <a:pt x="2036182" y="1301674"/>
                  <a:pt x="2072640" y="1356360"/>
                </a:cubicBezTo>
                <a:cubicBezTo>
                  <a:pt x="2077720" y="1363980"/>
                  <a:pt x="2084984" y="1370532"/>
                  <a:pt x="2087880" y="1379220"/>
                </a:cubicBezTo>
                <a:cubicBezTo>
                  <a:pt x="2092960" y="1394460"/>
                  <a:pt x="2100479" y="1409094"/>
                  <a:pt x="2103120" y="1424940"/>
                </a:cubicBezTo>
                <a:cubicBezTo>
                  <a:pt x="2108269" y="1455835"/>
                  <a:pt x="2109835" y="1472722"/>
                  <a:pt x="2118360" y="1501140"/>
                </a:cubicBezTo>
                <a:cubicBezTo>
                  <a:pt x="2122976" y="1516527"/>
                  <a:pt x="2128520" y="1531620"/>
                  <a:pt x="2133600" y="1546860"/>
                </a:cubicBezTo>
                <a:lnTo>
                  <a:pt x="2148840" y="1592580"/>
                </a:lnTo>
                <a:cubicBezTo>
                  <a:pt x="2151380" y="1600200"/>
                  <a:pt x="2154512" y="1607648"/>
                  <a:pt x="2156460" y="1615440"/>
                </a:cubicBezTo>
                <a:cubicBezTo>
                  <a:pt x="2167221" y="1658485"/>
                  <a:pt x="2162026" y="1635651"/>
                  <a:pt x="2171700" y="1684020"/>
                </a:cubicBezTo>
                <a:cubicBezTo>
                  <a:pt x="2169160" y="1744980"/>
                  <a:pt x="2168587" y="1806054"/>
                  <a:pt x="2164080" y="1866900"/>
                </a:cubicBezTo>
                <a:cubicBezTo>
                  <a:pt x="2163487" y="1874910"/>
                  <a:pt x="2160052" y="1882576"/>
                  <a:pt x="2156460" y="1889760"/>
                </a:cubicBezTo>
                <a:cubicBezTo>
                  <a:pt x="2146300" y="1910080"/>
                  <a:pt x="2138680" y="1917700"/>
                  <a:pt x="2118360" y="1927860"/>
                </a:cubicBezTo>
                <a:cubicBezTo>
                  <a:pt x="2111176" y="1931452"/>
                  <a:pt x="2102883" y="1932316"/>
                  <a:pt x="2095500" y="1935480"/>
                </a:cubicBezTo>
                <a:cubicBezTo>
                  <a:pt x="2085059" y="1939955"/>
                  <a:pt x="2075796" y="1947128"/>
                  <a:pt x="2065020" y="1950720"/>
                </a:cubicBezTo>
                <a:cubicBezTo>
                  <a:pt x="2025406" y="1963925"/>
                  <a:pt x="1919073" y="1965080"/>
                  <a:pt x="1905000" y="1965960"/>
                </a:cubicBezTo>
                <a:cubicBezTo>
                  <a:pt x="1733179" y="2008915"/>
                  <a:pt x="1862456" y="1979394"/>
                  <a:pt x="1432560" y="1965960"/>
                </a:cubicBezTo>
                <a:cubicBezTo>
                  <a:pt x="1417117" y="1965477"/>
                  <a:pt x="1402026" y="1961187"/>
                  <a:pt x="1386840" y="1958340"/>
                </a:cubicBezTo>
                <a:cubicBezTo>
                  <a:pt x="1361381" y="1953566"/>
                  <a:pt x="1335770" y="1949382"/>
                  <a:pt x="1310640" y="1943100"/>
                </a:cubicBezTo>
                <a:cubicBezTo>
                  <a:pt x="1300480" y="1940560"/>
                  <a:pt x="1290429" y="1937534"/>
                  <a:pt x="1280160" y="1935480"/>
                </a:cubicBezTo>
                <a:cubicBezTo>
                  <a:pt x="1265010" y="1932450"/>
                  <a:pt x="1249429" y="1931607"/>
                  <a:pt x="1234440" y="1927860"/>
                </a:cubicBezTo>
                <a:cubicBezTo>
                  <a:pt x="1218855" y="1923964"/>
                  <a:pt x="1204305" y="1916516"/>
                  <a:pt x="1188720" y="1912620"/>
                </a:cubicBezTo>
                <a:cubicBezTo>
                  <a:pt x="1178560" y="1910080"/>
                  <a:pt x="1168310" y="1907877"/>
                  <a:pt x="1158240" y="1905000"/>
                </a:cubicBezTo>
                <a:cubicBezTo>
                  <a:pt x="1150517" y="1902793"/>
                  <a:pt x="1142401" y="1901281"/>
                  <a:pt x="1135380" y="1897380"/>
                </a:cubicBezTo>
                <a:cubicBezTo>
                  <a:pt x="1119369" y="1888485"/>
                  <a:pt x="1089660" y="1866900"/>
                  <a:pt x="1089660" y="1866900"/>
                </a:cubicBezTo>
                <a:cubicBezTo>
                  <a:pt x="1084580" y="1859280"/>
                  <a:pt x="1080504" y="1850885"/>
                  <a:pt x="1074420" y="1844040"/>
                </a:cubicBezTo>
                <a:cubicBezTo>
                  <a:pt x="1060101" y="1827931"/>
                  <a:pt x="1028700" y="1798320"/>
                  <a:pt x="1028700" y="1798320"/>
                </a:cubicBezTo>
                <a:cubicBezTo>
                  <a:pt x="1023620" y="1783080"/>
                  <a:pt x="1022371" y="1765966"/>
                  <a:pt x="1013460" y="1752600"/>
                </a:cubicBezTo>
                <a:cubicBezTo>
                  <a:pt x="993445" y="1722577"/>
                  <a:pt x="993862" y="1727547"/>
                  <a:pt x="982980" y="1684020"/>
                </a:cubicBezTo>
                <a:cubicBezTo>
                  <a:pt x="978720" y="1666982"/>
                  <a:pt x="967541" y="1618951"/>
                  <a:pt x="960120" y="1607820"/>
                </a:cubicBezTo>
                <a:cubicBezTo>
                  <a:pt x="949960" y="1592580"/>
                  <a:pt x="935432" y="1579476"/>
                  <a:pt x="929640" y="1562100"/>
                </a:cubicBezTo>
                <a:cubicBezTo>
                  <a:pt x="927100" y="1554480"/>
                  <a:pt x="923968" y="1547032"/>
                  <a:pt x="922020" y="1539240"/>
                </a:cubicBezTo>
                <a:cubicBezTo>
                  <a:pt x="917673" y="1521850"/>
                  <a:pt x="915489" y="1495698"/>
                  <a:pt x="906780" y="1478280"/>
                </a:cubicBezTo>
                <a:cubicBezTo>
                  <a:pt x="902684" y="1470089"/>
                  <a:pt x="895259" y="1463789"/>
                  <a:pt x="891540" y="1455420"/>
                </a:cubicBezTo>
                <a:cubicBezTo>
                  <a:pt x="885016" y="1440740"/>
                  <a:pt x="881380" y="1424940"/>
                  <a:pt x="876300" y="1409700"/>
                </a:cubicBezTo>
                <a:lnTo>
                  <a:pt x="868680" y="1386840"/>
                </a:lnTo>
                <a:lnTo>
                  <a:pt x="845820" y="1318260"/>
                </a:lnTo>
                <a:cubicBezTo>
                  <a:pt x="843280" y="1310640"/>
                  <a:pt x="842655" y="1302083"/>
                  <a:pt x="838200" y="1295400"/>
                </a:cubicBezTo>
                <a:lnTo>
                  <a:pt x="822960" y="1272540"/>
                </a:lnTo>
                <a:cubicBezTo>
                  <a:pt x="820420" y="1262380"/>
                  <a:pt x="818349" y="1252091"/>
                  <a:pt x="815340" y="1242060"/>
                </a:cubicBezTo>
                <a:lnTo>
                  <a:pt x="792480" y="1173480"/>
                </a:lnTo>
                <a:lnTo>
                  <a:pt x="784860" y="1150620"/>
                </a:lnTo>
                <a:cubicBezTo>
                  <a:pt x="782320" y="1143000"/>
                  <a:pt x="781695" y="1134443"/>
                  <a:pt x="777240" y="1127760"/>
                </a:cubicBezTo>
                <a:lnTo>
                  <a:pt x="746760" y="1082040"/>
                </a:lnTo>
                <a:cubicBezTo>
                  <a:pt x="741680" y="1074420"/>
                  <a:pt x="739140" y="1064260"/>
                  <a:pt x="731520" y="1059180"/>
                </a:cubicBezTo>
                <a:lnTo>
                  <a:pt x="685800" y="1028700"/>
                </a:lnTo>
                <a:cubicBezTo>
                  <a:pt x="675640" y="1013460"/>
                  <a:pt x="672696" y="988772"/>
                  <a:pt x="655320" y="982980"/>
                </a:cubicBezTo>
                <a:cubicBezTo>
                  <a:pt x="647700" y="980440"/>
                  <a:pt x="639644" y="978952"/>
                  <a:pt x="632460" y="975360"/>
                </a:cubicBezTo>
                <a:cubicBezTo>
                  <a:pt x="573374" y="945817"/>
                  <a:pt x="644199" y="971653"/>
                  <a:pt x="586740" y="952500"/>
                </a:cubicBezTo>
                <a:cubicBezTo>
                  <a:pt x="579120" y="942340"/>
                  <a:pt x="572860" y="931000"/>
                  <a:pt x="563880" y="922020"/>
                </a:cubicBezTo>
                <a:cubicBezTo>
                  <a:pt x="557404" y="915544"/>
                  <a:pt x="547051" y="913672"/>
                  <a:pt x="541020" y="906780"/>
                </a:cubicBezTo>
                <a:cubicBezTo>
                  <a:pt x="478790" y="835660"/>
                  <a:pt x="539115" y="880110"/>
                  <a:pt x="487680" y="845820"/>
                </a:cubicBezTo>
                <a:cubicBezTo>
                  <a:pt x="482600" y="838200"/>
                  <a:pt x="478916" y="829436"/>
                  <a:pt x="472440" y="822960"/>
                </a:cubicBezTo>
                <a:cubicBezTo>
                  <a:pt x="465964" y="816484"/>
                  <a:pt x="455301" y="814871"/>
                  <a:pt x="449580" y="807720"/>
                </a:cubicBezTo>
                <a:cubicBezTo>
                  <a:pt x="420024" y="770775"/>
                  <a:pt x="468976" y="793865"/>
                  <a:pt x="419100" y="777240"/>
                </a:cubicBezTo>
                <a:cubicBezTo>
                  <a:pt x="414020" y="769620"/>
                  <a:pt x="410336" y="760856"/>
                  <a:pt x="403860" y="754380"/>
                </a:cubicBezTo>
                <a:cubicBezTo>
                  <a:pt x="382022" y="732542"/>
                  <a:pt x="382930" y="743915"/>
                  <a:pt x="358140" y="731520"/>
                </a:cubicBezTo>
                <a:cubicBezTo>
                  <a:pt x="308279" y="706589"/>
                  <a:pt x="362977" y="727125"/>
                  <a:pt x="312420" y="693420"/>
                </a:cubicBezTo>
                <a:cubicBezTo>
                  <a:pt x="305737" y="688965"/>
                  <a:pt x="296581" y="689701"/>
                  <a:pt x="289560" y="685800"/>
                </a:cubicBezTo>
                <a:cubicBezTo>
                  <a:pt x="273549" y="676905"/>
                  <a:pt x="259080" y="665480"/>
                  <a:pt x="243840" y="655320"/>
                </a:cubicBezTo>
                <a:lnTo>
                  <a:pt x="220980" y="640080"/>
                </a:lnTo>
                <a:lnTo>
                  <a:pt x="190500" y="594360"/>
                </a:lnTo>
                <a:cubicBezTo>
                  <a:pt x="185420" y="586740"/>
                  <a:pt x="181736" y="577976"/>
                  <a:pt x="175260" y="571500"/>
                </a:cubicBezTo>
                <a:lnTo>
                  <a:pt x="152400" y="548640"/>
                </a:lnTo>
                <a:cubicBezTo>
                  <a:pt x="133247" y="491181"/>
                  <a:pt x="159083" y="562006"/>
                  <a:pt x="129540" y="502920"/>
                </a:cubicBezTo>
                <a:cubicBezTo>
                  <a:pt x="125948" y="495736"/>
                  <a:pt x="126851" y="486400"/>
                  <a:pt x="121920" y="480060"/>
                </a:cubicBezTo>
                <a:cubicBezTo>
                  <a:pt x="108688" y="463047"/>
                  <a:pt x="88155" y="452273"/>
                  <a:pt x="76200" y="434340"/>
                </a:cubicBezTo>
                <a:cubicBezTo>
                  <a:pt x="56505" y="404797"/>
                  <a:pt x="69648" y="414376"/>
                  <a:pt x="38100" y="403860"/>
                </a:cubicBezTo>
                <a:lnTo>
                  <a:pt x="22860" y="358140"/>
                </a:lnTo>
                <a:cubicBezTo>
                  <a:pt x="20320" y="350520"/>
                  <a:pt x="19695" y="341963"/>
                  <a:pt x="15240" y="335280"/>
                </a:cubicBezTo>
                <a:lnTo>
                  <a:pt x="0" y="312420"/>
                </a:lnTo>
                <a:cubicBezTo>
                  <a:pt x="2540" y="256540"/>
                  <a:pt x="2054" y="200440"/>
                  <a:pt x="7620" y="144780"/>
                </a:cubicBezTo>
                <a:cubicBezTo>
                  <a:pt x="9704" y="123939"/>
                  <a:pt x="17780" y="104140"/>
                  <a:pt x="22860" y="83820"/>
                </a:cubicBezTo>
                <a:cubicBezTo>
                  <a:pt x="25400" y="73660"/>
                  <a:pt x="20545" y="56652"/>
                  <a:pt x="30480" y="53340"/>
                </a:cubicBezTo>
                <a:lnTo>
                  <a:pt x="99060" y="30480"/>
                </a:lnTo>
                <a:lnTo>
                  <a:pt x="121920" y="22860"/>
                </a:lnTo>
                <a:lnTo>
                  <a:pt x="121920" y="22860"/>
                </a:lnTo>
              </a:path>
            </a:pathLst>
          </a:cu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HK" altLang="en-US">
              <a:latin typeface="Candara"/>
              <a:cs typeface="Candara"/>
            </a:endParaRPr>
          </a:p>
        </p:txBody>
      </p:sp>
      <p:sp>
        <p:nvSpPr>
          <p:cNvPr id="62467" name="Content Placeholder 2"/>
          <p:cNvSpPr>
            <a:spLocks noGrp="1"/>
          </p:cNvSpPr>
          <p:nvPr>
            <p:ph idx="1"/>
          </p:nvPr>
        </p:nvSpPr>
        <p:spPr/>
        <p:txBody>
          <a:bodyPr/>
          <a:lstStyle/>
          <a:p>
            <a:pPr eaLnBrk="1" hangingPunct="1"/>
            <a:r>
              <a:rPr kumimoji="0" lang="en-US" altLang="zh-CN" sz="2800" b="1">
                <a:solidFill>
                  <a:srgbClr val="C00000"/>
                </a:solidFill>
                <a:latin typeface="Candara"/>
                <a:cs typeface="Candara"/>
              </a:rPr>
              <a:t>Triangle:</a:t>
            </a:r>
            <a:r>
              <a:rPr kumimoji="0" lang="en-US" altLang="zh-CN" sz="2800">
                <a:latin typeface="Candara"/>
                <a:cs typeface="Candara"/>
              </a:rPr>
              <a:t> fundamental </a:t>
            </a:r>
            <a:r>
              <a:rPr kumimoji="0" lang="en-US" altLang="zh-CN" sz="2800" b="1">
                <a:solidFill>
                  <a:srgbClr val="0070C0"/>
                </a:solidFill>
                <a:latin typeface="Candara"/>
                <a:cs typeface="Candara"/>
              </a:rPr>
              <a:t>building blocks </a:t>
            </a:r>
            <a:r>
              <a:rPr kumimoji="0" lang="en-US" altLang="zh-CN" sz="2800">
                <a:latin typeface="Candara"/>
                <a:cs typeface="Candara"/>
              </a:rPr>
              <a:t>of networks </a:t>
            </a:r>
            <a:endParaRPr lang="en-US" altLang="zh-CN" sz="2800" b="1">
              <a:solidFill>
                <a:srgbClr val="C00000"/>
              </a:solidFill>
              <a:latin typeface="Candara"/>
              <a:cs typeface="Candara"/>
            </a:endParaRPr>
          </a:p>
          <a:p>
            <a:pPr eaLnBrk="1" hangingPunct="1"/>
            <a:r>
              <a:rPr lang="en-US" altLang="zh-CN" sz="2800" b="1">
                <a:solidFill>
                  <a:srgbClr val="C00000"/>
                </a:solidFill>
                <a:latin typeface="Candara"/>
                <a:cs typeface="Candara"/>
              </a:rPr>
              <a:t>k-truss</a:t>
            </a:r>
            <a:r>
              <a:rPr lang="en-US" altLang="zh-CN" sz="2800">
                <a:latin typeface="Candara"/>
                <a:cs typeface="Candara"/>
              </a:rPr>
              <a:t> of graph G: </a:t>
            </a:r>
            <a:r>
              <a:rPr lang="en-US" altLang="zh-CN" sz="2400" b="1">
                <a:solidFill>
                  <a:srgbClr val="0070C0"/>
                </a:solidFill>
                <a:latin typeface="Candara"/>
                <a:cs typeface="Candara"/>
              </a:rPr>
              <a:t>every edge </a:t>
            </a:r>
            <a:r>
              <a:rPr lang="en-US" altLang="zh-CN" sz="2400">
                <a:latin typeface="Candara"/>
                <a:cs typeface="Candara"/>
              </a:rPr>
              <a:t>in H is contained in </a:t>
            </a:r>
            <a:r>
              <a:rPr lang="en-US" altLang="zh-CN" sz="2400" b="1" i="1">
                <a:solidFill>
                  <a:srgbClr val="0070C0"/>
                </a:solidFill>
                <a:latin typeface="Candara"/>
                <a:cs typeface="Candara"/>
              </a:rPr>
              <a:t>at least (k-2) triangles</a:t>
            </a:r>
            <a:r>
              <a:rPr lang="en-US" altLang="zh-CN" sz="2400">
                <a:latin typeface="Candara"/>
                <a:cs typeface="Candara"/>
              </a:rPr>
              <a:t> within H.</a:t>
            </a:r>
          </a:p>
          <a:p>
            <a:pPr eaLnBrk="1" hangingPunct="1"/>
            <a:endParaRPr lang="zh-HK" altLang="zh-CN">
              <a:latin typeface="Candara"/>
              <a:cs typeface="Candara"/>
            </a:endParaRPr>
          </a:p>
        </p:txBody>
      </p:sp>
      <p:sp>
        <p:nvSpPr>
          <p:cNvPr id="199" name="Freeform 198"/>
          <p:cNvSpPr/>
          <p:nvPr/>
        </p:nvSpPr>
        <p:spPr>
          <a:xfrm>
            <a:off x="901700" y="3692525"/>
            <a:ext cx="2619375" cy="2811463"/>
          </a:xfrm>
          <a:custGeom>
            <a:avLst/>
            <a:gdLst>
              <a:gd name="connsiteX0" fmla="*/ 598389 w 2619061"/>
              <a:gd name="connsiteY0" fmla="*/ 68580 h 2811780"/>
              <a:gd name="connsiteX1" fmla="*/ 598389 w 2619061"/>
              <a:gd name="connsiteY1" fmla="*/ 68580 h 2811780"/>
              <a:gd name="connsiteX2" fmla="*/ 651729 w 2619061"/>
              <a:gd name="connsiteY2" fmla="*/ 30480 h 2811780"/>
              <a:gd name="connsiteX3" fmla="*/ 887949 w 2619061"/>
              <a:gd name="connsiteY3" fmla="*/ 7620 h 2811780"/>
              <a:gd name="connsiteX4" fmla="*/ 1345149 w 2619061"/>
              <a:gd name="connsiteY4" fmla="*/ 0 h 2811780"/>
              <a:gd name="connsiteX5" fmla="*/ 1726149 w 2619061"/>
              <a:gd name="connsiteY5" fmla="*/ 7620 h 2811780"/>
              <a:gd name="connsiteX6" fmla="*/ 1771869 w 2619061"/>
              <a:gd name="connsiteY6" fmla="*/ 15240 h 2811780"/>
              <a:gd name="connsiteX7" fmla="*/ 1825209 w 2619061"/>
              <a:gd name="connsiteY7" fmla="*/ 22860 h 2811780"/>
              <a:gd name="connsiteX8" fmla="*/ 1939509 w 2619061"/>
              <a:gd name="connsiteY8" fmla="*/ 45720 h 2811780"/>
              <a:gd name="connsiteX9" fmla="*/ 1962369 w 2619061"/>
              <a:gd name="connsiteY9" fmla="*/ 53340 h 2811780"/>
              <a:gd name="connsiteX10" fmla="*/ 1985229 w 2619061"/>
              <a:gd name="connsiteY10" fmla="*/ 68580 h 2811780"/>
              <a:gd name="connsiteX11" fmla="*/ 2000469 w 2619061"/>
              <a:gd name="connsiteY11" fmla="*/ 91440 h 2811780"/>
              <a:gd name="connsiteX12" fmla="*/ 2023329 w 2619061"/>
              <a:gd name="connsiteY12" fmla="*/ 106680 h 2811780"/>
              <a:gd name="connsiteX13" fmla="*/ 2046189 w 2619061"/>
              <a:gd name="connsiteY13" fmla="*/ 129540 h 2811780"/>
              <a:gd name="connsiteX14" fmla="*/ 2061429 w 2619061"/>
              <a:gd name="connsiteY14" fmla="*/ 198120 h 2811780"/>
              <a:gd name="connsiteX15" fmla="*/ 2069049 w 2619061"/>
              <a:gd name="connsiteY15" fmla="*/ 266700 h 2811780"/>
              <a:gd name="connsiteX16" fmla="*/ 2084289 w 2619061"/>
              <a:gd name="connsiteY16" fmla="*/ 312420 h 2811780"/>
              <a:gd name="connsiteX17" fmla="*/ 2091909 w 2619061"/>
              <a:gd name="connsiteY17" fmla="*/ 495300 h 2811780"/>
              <a:gd name="connsiteX18" fmla="*/ 2114769 w 2619061"/>
              <a:gd name="connsiteY18" fmla="*/ 579120 h 2811780"/>
              <a:gd name="connsiteX19" fmla="*/ 2122389 w 2619061"/>
              <a:gd name="connsiteY19" fmla="*/ 609600 h 2811780"/>
              <a:gd name="connsiteX20" fmla="*/ 2145249 w 2619061"/>
              <a:gd name="connsiteY20" fmla="*/ 693420 h 2811780"/>
              <a:gd name="connsiteX21" fmla="*/ 2168109 w 2619061"/>
              <a:gd name="connsiteY21" fmla="*/ 739140 h 2811780"/>
              <a:gd name="connsiteX22" fmla="*/ 2198589 w 2619061"/>
              <a:gd name="connsiteY22" fmla="*/ 784860 h 2811780"/>
              <a:gd name="connsiteX23" fmla="*/ 2229069 w 2619061"/>
              <a:gd name="connsiteY23" fmla="*/ 876300 h 2811780"/>
              <a:gd name="connsiteX24" fmla="*/ 2236689 w 2619061"/>
              <a:gd name="connsiteY24" fmla="*/ 899160 h 2811780"/>
              <a:gd name="connsiteX25" fmla="*/ 2251929 w 2619061"/>
              <a:gd name="connsiteY25" fmla="*/ 922020 h 2811780"/>
              <a:gd name="connsiteX26" fmla="*/ 2274789 w 2619061"/>
              <a:gd name="connsiteY26" fmla="*/ 975360 h 2811780"/>
              <a:gd name="connsiteX27" fmla="*/ 2290029 w 2619061"/>
              <a:gd name="connsiteY27" fmla="*/ 1021080 h 2811780"/>
              <a:gd name="connsiteX28" fmla="*/ 2305269 w 2619061"/>
              <a:gd name="connsiteY28" fmla="*/ 1051560 h 2811780"/>
              <a:gd name="connsiteX29" fmla="*/ 2312889 w 2619061"/>
              <a:gd name="connsiteY29" fmla="*/ 1074420 h 2811780"/>
              <a:gd name="connsiteX30" fmla="*/ 2343369 w 2619061"/>
              <a:gd name="connsiteY30" fmla="*/ 1120140 h 2811780"/>
              <a:gd name="connsiteX31" fmla="*/ 2350989 w 2619061"/>
              <a:gd name="connsiteY31" fmla="*/ 1143000 h 2811780"/>
              <a:gd name="connsiteX32" fmla="*/ 2366229 w 2619061"/>
              <a:gd name="connsiteY32" fmla="*/ 1196340 h 2811780"/>
              <a:gd name="connsiteX33" fmla="*/ 2404329 w 2619061"/>
              <a:gd name="connsiteY33" fmla="*/ 1242060 h 2811780"/>
              <a:gd name="connsiteX34" fmla="*/ 2419569 w 2619061"/>
              <a:gd name="connsiteY34" fmla="*/ 1287780 h 2811780"/>
              <a:gd name="connsiteX35" fmla="*/ 2450049 w 2619061"/>
              <a:gd name="connsiteY35" fmla="*/ 1333500 h 2811780"/>
              <a:gd name="connsiteX36" fmla="*/ 2465289 w 2619061"/>
              <a:gd name="connsiteY36" fmla="*/ 1356360 h 2811780"/>
              <a:gd name="connsiteX37" fmla="*/ 2488149 w 2619061"/>
              <a:gd name="connsiteY37" fmla="*/ 1379220 h 2811780"/>
              <a:gd name="connsiteX38" fmla="*/ 2511009 w 2619061"/>
              <a:gd name="connsiteY38" fmla="*/ 1424940 h 2811780"/>
              <a:gd name="connsiteX39" fmla="*/ 2533869 w 2619061"/>
              <a:gd name="connsiteY39" fmla="*/ 1440180 h 2811780"/>
              <a:gd name="connsiteX40" fmla="*/ 2564349 w 2619061"/>
              <a:gd name="connsiteY40" fmla="*/ 1485900 h 2811780"/>
              <a:gd name="connsiteX41" fmla="*/ 2587209 w 2619061"/>
              <a:gd name="connsiteY41" fmla="*/ 1531620 h 2811780"/>
              <a:gd name="connsiteX42" fmla="*/ 2610069 w 2619061"/>
              <a:gd name="connsiteY42" fmla="*/ 1577340 h 2811780"/>
              <a:gd name="connsiteX43" fmla="*/ 2610069 w 2619061"/>
              <a:gd name="connsiteY43" fmla="*/ 1844040 h 2811780"/>
              <a:gd name="connsiteX44" fmla="*/ 2587209 w 2619061"/>
              <a:gd name="connsiteY44" fmla="*/ 1897380 h 2811780"/>
              <a:gd name="connsiteX45" fmla="*/ 2556729 w 2619061"/>
              <a:gd name="connsiteY45" fmla="*/ 1950720 h 2811780"/>
              <a:gd name="connsiteX46" fmla="*/ 2533869 w 2619061"/>
              <a:gd name="connsiteY46" fmla="*/ 2004060 h 2811780"/>
              <a:gd name="connsiteX47" fmla="*/ 2495769 w 2619061"/>
              <a:gd name="connsiteY47" fmla="*/ 2057400 h 2811780"/>
              <a:gd name="connsiteX48" fmla="*/ 2488149 w 2619061"/>
              <a:gd name="connsiteY48" fmla="*/ 2110740 h 2811780"/>
              <a:gd name="connsiteX49" fmla="*/ 2472909 w 2619061"/>
              <a:gd name="connsiteY49" fmla="*/ 2156460 h 2811780"/>
              <a:gd name="connsiteX50" fmla="*/ 2465289 w 2619061"/>
              <a:gd name="connsiteY50" fmla="*/ 2186940 h 2811780"/>
              <a:gd name="connsiteX51" fmla="*/ 2450049 w 2619061"/>
              <a:gd name="connsiteY51" fmla="*/ 2232660 h 2811780"/>
              <a:gd name="connsiteX52" fmla="*/ 2419569 w 2619061"/>
              <a:gd name="connsiteY52" fmla="*/ 2286000 h 2811780"/>
              <a:gd name="connsiteX53" fmla="*/ 2404329 w 2619061"/>
              <a:gd name="connsiteY53" fmla="*/ 2331720 h 2811780"/>
              <a:gd name="connsiteX54" fmla="*/ 2396709 w 2619061"/>
              <a:gd name="connsiteY54" fmla="*/ 2362200 h 2811780"/>
              <a:gd name="connsiteX55" fmla="*/ 2381469 w 2619061"/>
              <a:gd name="connsiteY55" fmla="*/ 2392680 h 2811780"/>
              <a:gd name="connsiteX56" fmla="*/ 2373849 w 2619061"/>
              <a:gd name="connsiteY56" fmla="*/ 2415540 h 2811780"/>
              <a:gd name="connsiteX57" fmla="*/ 2343369 w 2619061"/>
              <a:gd name="connsiteY57" fmla="*/ 2461260 h 2811780"/>
              <a:gd name="connsiteX58" fmla="*/ 2328129 w 2619061"/>
              <a:gd name="connsiteY58" fmla="*/ 2484120 h 2811780"/>
              <a:gd name="connsiteX59" fmla="*/ 2305269 w 2619061"/>
              <a:gd name="connsiteY59" fmla="*/ 2499360 h 2811780"/>
              <a:gd name="connsiteX60" fmla="*/ 2259549 w 2619061"/>
              <a:gd name="connsiteY60" fmla="*/ 2537460 h 2811780"/>
              <a:gd name="connsiteX61" fmla="*/ 2236689 w 2619061"/>
              <a:gd name="connsiteY61" fmla="*/ 2545080 h 2811780"/>
              <a:gd name="connsiteX62" fmla="*/ 2213829 w 2619061"/>
              <a:gd name="connsiteY62" fmla="*/ 2560320 h 2811780"/>
              <a:gd name="connsiteX63" fmla="*/ 2190969 w 2619061"/>
              <a:gd name="connsiteY63" fmla="*/ 2583180 h 2811780"/>
              <a:gd name="connsiteX64" fmla="*/ 2145249 w 2619061"/>
              <a:gd name="connsiteY64" fmla="*/ 2598420 h 2811780"/>
              <a:gd name="connsiteX65" fmla="*/ 2122389 w 2619061"/>
              <a:gd name="connsiteY65" fmla="*/ 2613660 h 2811780"/>
              <a:gd name="connsiteX66" fmla="*/ 2076669 w 2619061"/>
              <a:gd name="connsiteY66" fmla="*/ 2621280 h 2811780"/>
              <a:gd name="connsiteX67" fmla="*/ 2030949 w 2619061"/>
              <a:gd name="connsiteY67" fmla="*/ 2636520 h 2811780"/>
              <a:gd name="connsiteX68" fmla="*/ 2008089 w 2619061"/>
              <a:gd name="connsiteY68" fmla="*/ 2644140 h 2811780"/>
              <a:gd name="connsiteX69" fmla="*/ 1985229 w 2619061"/>
              <a:gd name="connsiteY69" fmla="*/ 2651760 h 2811780"/>
              <a:gd name="connsiteX70" fmla="*/ 1954749 w 2619061"/>
              <a:gd name="connsiteY70" fmla="*/ 2659380 h 2811780"/>
              <a:gd name="connsiteX71" fmla="*/ 1931889 w 2619061"/>
              <a:gd name="connsiteY71" fmla="*/ 2667000 h 2811780"/>
              <a:gd name="connsiteX72" fmla="*/ 1870929 w 2619061"/>
              <a:gd name="connsiteY72" fmla="*/ 2682240 h 2811780"/>
              <a:gd name="connsiteX73" fmla="*/ 1848069 w 2619061"/>
              <a:gd name="connsiteY73" fmla="*/ 2697480 h 2811780"/>
              <a:gd name="connsiteX74" fmla="*/ 1802349 w 2619061"/>
              <a:gd name="connsiteY74" fmla="*/ 2712720 h 2811780"/>
              <a:gd name="connsiteX75" fmla="*/ 1779489 w 2619061"/>
              <a:gd name="connsiteY75" fmla="*/ 2727960 h 2811780"/>
              <a:gd name="connsiteX76" fmla="*/ 1703289 w 2619061"/>
              <a:gd name="connsiteY76" fmla="*/ 2750820 h 2811780"/>
              <a:gd name="connsiteX77" fmla="*/ 1657569 w 2619061"/>
              <a:gd name="connsiteY77" fmla="*/ 2773680 h 2811780"/>
              <a:gd name="connsiteX78" fmla="*/ 1611849 w 2619061"/>
              <a:gd name="connsiteY78" fmla="*/ 2796540 h 2811780"/>
              <a:gd name="connsiteX79" fmla="*/ 1489929 w 2619061"/>
              <a:gd name="connsiteY79" fmla="*/ 2811780 h 2811780"/>
              <a:gd name="connsiteX80" fmla="*/ 1086069 w 2619061"/>
              <a:gd name="connsiteY80" fmla="*/ 2804160 h 2811780"/>
              <a:gd name="connsiteX81" fmla="*/ 918429 w 2619061"/>
              <a:gd name="connsiteY81" fmla="*/ 2788920 h 2811780"/>
              <a:gd name="connsiteX82" fmla="*/ 712689 w 2619061"/>
              <a:gd name="connsiteY82" fmla="*/ 2781300 h 2811780"/>
              <a:gd name="connsiteX83" fmla="*/ 575529 w 2619061"/>
              <a:gd name="connsiteY83" fmla="*/ 2766060 h 2811780"/>
              <a:gd name="connsiteX84" fmla="*/ 545049 w 2619061"/>
              <a:gd name="connsiteY84" fmla="*/ 2758440 h 2811780"/>
              <a:gd name="connsiteX85" fmla="*/ 499329 w 2619061"/>
              <a:gd name="connsiteY85" fmla="*/ 2743200 h 2811780"/>
              <a:gd name="connsiteX86" fmla="*/ 484089 w 2619061"/>
              <a:gd name="connsiteY86" fmla="*/ 2720340 h 2811780"/>
              <a:gd name="connsiteX87" fmla="*/ 438369 w 2619061"/>
              <a:gd name="connsiteY87" fmla="*/ 2682240 h 2811780"/>
              <a:gd name="connsiteX88" fmla="*/ 392649 w 2619061"/>
              <a:gd name="connsiteY88" fmla="*/ 2613660 h 2811780"/>
              <a:gd name="connsiteX89" fmla="*/ 377409 w 2619061"/>
              <a:gd name="connsiteY89" fmla="*/ 2590800 h 2811780"/>
              <a:gd name="connsiteX90" fmla="*/ 362169 w 2619061"/>
              <a:gd name="connsiteY90" fmla="*/ 2545080 h 2811780"/>
              <a:gd name="connsiteX91" fmla="*/ 331689 w 2619061"/>
              <a:gd name="connsiteY91" fmla="*/ 2499360 h 2811780"/>
              <a:gd name="connsiteX92" fmla="*/ 293589 w 2619061"/>
              <a:gd name="connsiteY92" fmla="*/ 2430780 h 2811780"/>
              <a:gd name="connsiteX93" fmla="*/ 278349 w 2619061"/>
              <a:gd name="connsiteY93" fmla="*/ 2407920 h 2811780"/>
              <a:gd name="connsiteX94" fmla="*/ 255489 w 2619061"/>
              <a:gd name="connsiteY94" fmla="*/ 2392680 h 2811780"/>
              <a:gd name="connsiteX95" fmla="*/ 225009 w 2619061"/>
              <a:gd name="connsiteY95" fmla="*/ 2346960 h 2811780"/>
              <a:gd name="connsiteX96" fmla="*/ 194529 w 2619061"/>
              <a:gd name="connsiteY96" fmla="*/ 2301240 h 2811780"/>
              <a:gd name="connsiteX97" fmla="*/ 179289 w 2619061"/>
              <a:gd name="connsiteY97" fmla="*/ 2255520 h 2811780"/>
              <a:gd name="connsiteX98" fmla="*/ 148809 w 2619061"/>
              <a:gd name="connsiteY98" fmla="*/ 2209800 h 2811780"/>
              <a:gd name="connsiteX99" fmla="*/ 125949 w 2619061"/>
              <a:gd name="connsiteY99" fmla="*/ 2156460 h 2811780"/>
              <a:gd name="connsiteX100" fmla="*/ 110709 w 2619061"/>
              <a:gd name="connsiteY100" fmla="*/ 2133600 h 2811780"/>
              <a:gd name="connsiteX101" fmla="*/ 103089 w 2619061"/>
              <a:gd name="connsiteY101" fmla="*/ 2110740 h 2811780"/>
              <a:gd name="connsiteX102" fmla="*/ 87849 w 2619061"/>
              <a:gd name="connsiteY102" fmla="*/ 2080260 h 2811780"/>
              <a:gd name="connsiteX103" fmla="*/ 72609 w 2619061"/>
              <a:gd name="connsiteY103" fmla="*/ 2011680 h 2811780"/>
              <a:gd name="connsiteX104" fmla="*/ 57369 w 2619061"/>
              <a:gd name="connsiteY104" fmla="*/ 1882140 h 2811780"/>
              <a:gd name="connsiteX105" fmla="*/ 49749 w 2619061"/>
              <a:gd name="connsiteY105" fmla="*/ 1836420 h 2811780"/>
              <a:gd name="connsiteX106" fmla="*/ 26889 w 2619061"/>
              <a:gd name="connsiteY106" fmla="*/ 1767840 h 2811780"/>
              <a:gd name="connsiteX107" fmla="*/ 19269 w 2619061"/>
              <a:gd name="connsiteY107" fmla="*/ 1744980 h 2811780"/>
              <a:gd name="connsiteX108" fmla="*/ 11649 w 2619061"/>
              <a:gd name="connsiteY108" fmla="*/ 1722120 h 2811780"/>
              <a:gd name="connsiteX109" fmla="*/ 11649 w 2619061"/>
              <a:gd name="connsiteY109" fmla="*/ 1264920 h 2811780"/>
              <a:gd name="connsiteX110" fmla="*/ 26889 w 2619061"/>
              <a:gd name="connsiteY110" fmla="*/ 1211580 h 2811780"/>
              <a:gd name="connsiteX111" fmla="*/ 42129 w 2619061"/>
              <a:gd name="connsiteY111" fmla="*/ 1188720 h 2811780"/>
              <a:gd name="connsiteX112" fmla="*/ 49749 w 2619061"/>
              <a:gd name="connsiteY112" fmla="*/ 1165860 h 2811780"/>
              <a:gd name="connsiteX113" fmla="*/ 64989 w 2619061"/>
              <a:gd name="connsiteY113" fmla="*/ 1143000 h 2811780"/>
              <a:gd name="connsiteX114" fmla="*/ 72609 w 2619061"/>
              <a:gd name="connsiteY114" fmla="*/ 1120140 h 2811780"/>
              <a:gd name="connsiteX115" fmla="*/ 87849 w 2619061"/>
              <a:gd name="connsiteY115" fmla="*/ 1097280 h 2811780"/>
              <a:gd name="connsiteX116" fmla="*/ 95469 w 2619061"/>
              <a:gd name="connsiteY116" fmla="*/ 1074420 h 2811780"/>
              <a:gd name="connsiteX117" fmla="*/ 110709 w 2619061"/>
              <a:gd name="connsiteY117" fmla="*/ 1051560 h 2811780"/>
              <a:gd name="connsiteX118" fmla="*/ 118329 w 2619061"/>
              <a:gd name="connsiteY118" fmla="*/ 1028700 h 2811780"/>
              <a:gd name="connsiteX119" fmla="*/ 156429 w 2619061"/>
              <a:gd name="connsiteY119" fmla="*/ 975360 h 2811780"/>
              <a:gd name="connsiteX120" fmla="*/ 179289 w 2619061"/>
              <a:gd name="connsiteY120" fmla="*/ 929640 h 2811780"/>
              <a:gd name="connsiteX121" fmla="*/ 194529 w 2619061"/>
              <a:gd name="connsiteY121" fmla="*/ 883920 h 2811780"/>
              <a:gd name="connsiteX122" fmla="*/ 202149 w 2619061"/>
              <a:gd name="connsiteY122" fmla="*/ 861060 h 2811780"/>
              <a:gd name="connsiteX123" fmla="*/ 225009 w 2619061"/>
              <a:gd name="connsiteY123" fmla="*/ 838200 h 2811780"/>
              <a:gd name="connsiteX124" fmla="*/ 247869 w 2619061"/>
              <a:gd name="connsiteY124" fmla="*/ 769620 h 2811780"/>
              <a:gd name="connsiteX125" fmla="*/ 255489 w 2619061"/>
              <a:gd name="connsiteY125" fmla="*/ 746760 h 2811780"/>
              <a:gd name="connsiteX126" fmla="*/ 263109 w 2619061"/>
              <a:gd name="connsiteY126" fmla="*/ 723900 h 2811780"/>
              <a:gd name="connsiteX127" fmla="*/ 278349 w 2619061"/>
              <a:gd name="connsiteY127" fmla="*/ 693420 h 2811780"/>
              <a:gd name="connsiteX128" fmla="*/ 293589 w 2619061"/>
              <a:gd name="connsiteY128" fmla="*/ 640080 h 2811780"/>
              <a:gd name="connsiteX129" fmla="*/ 301209 w 2619061"/>
              <a:gd name="connsiteY129" fmla="*/ 617220 h 2811780"/>
              <a:gd name="connsiteX130" fmla="*/ 316449 w 2619061"/>
              <a:gd name="connsiteY130" fmla="*/ 594360 h 2811780"/>
              <a:gd name="connsiteX131" fmla="*/ 331689 w 2619061"/>
              <a:gd name="connsiteY131" fmla="*/ 548640 h 2811780"/>
              <a:gd name="connsiteX132" fmla="*/ 362169 w 2619061"/>
              <a:gd name="connsiteY132" fmla="*/ 502920 h 2811780"/>
              <a:gd name="connsiteX133" fmla="*/ 377409 w 2619061"/>
              <a:gd name="connsiteY133" fmla="*/ 457200 h 2811780"/>
              <a:gd name="connsiteX134" fmla="*/ 407889 w 2619061"/>
              <a:gd name="connsiteY134" fmla="*/ 411480 h 2811780"/>
              <a:gd name="connsiteX135" fmla="*/ 438369 w 2619061"/>
              <a:gd name="connsiteY135" fmla="*/ 342900 h 2811780"/>
              <a:gd name="connsiteX136" fmla="*/ 453609 w 2619061"/>
              <a:gd name="connsiteY136" fmla="*/ 312420 h 2811780"/>
              <a:gd name="connsiteX137" fmla="*/ 484089 w 2619061"/>
              <a:gd name="connsiteY137" fmla="*/ 266700 h 2811780"/>
              <a:gd name="connsiteX138" fmla="*/ 506949 w 2619061"/>
              <a:gd name="connsiteY138" fmla="*/ 190500 h 2811780"/>
              <a:gd name="connsiteX139" fmla="*/ 514569 w 2619061"/>
              <a:gd name="connsiteY139" fmla="*/ 167640 h 2811780"/>
              <a:gd name="connsiteX140" fmla="*/ 522189 w 2619061"/>
              <a:gd name="connsiteY140" fmla="*/ 144780 h 2811780"/>
              <a:gd name="connsiteX141" fmla="*/ 552669 w 2619061"/>
              <a:gd name="connsiteY141" fmla="*/ 99060 h 2811780"/>
              <a:gd name="connsiteX142" fmla="*/ 567909 w 2619061"/>
              <a:gd name="connsiteY142" fmla="*/ 76200 h 2811780"/>
              <a:gd name="connsiteX143" fmla="*/ 598389 w 2619061"/>
              <a:gd name="connsiteY143" fmla="*/ 68580 h 281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619061" h="2811780">
                <a:moveTo>
                  <a:pt x="598389" y="68580"/>
                </a:moveTo>
                <a:lnTo>
                  <a:pt x="598389" y="68580"/>
                </a:lnTo>
                <a:cubicBezTo>
                  <a:pt x="616169" y="55880"/>
                  <a:pt x="632491" y="40839"/>
                  <a:pt x="651729" y="30480"/>
                </a:cubicBezTo>
                <a:cubicBezTo>
                  <a:pt x="713839" y="-2964"/>
                  <a:pt x="855066" y="8394"/>
                  <a:pt x="887949" y="7620"/>
                </a:cubicBezTo>
                <a:lnTo>
                  <a:pt x="1345149" y="0"/>
                </a:lnTo>
                <a:lnTo>
                  <a:pt x="1726149" y="7620"/>
                </a:lnTo>
                <a:cubicBezTo>
                  <a:pt x="1741589" y="8171"/>
                  <a:pt x="1756598" y="12891"/>
                  <a:pt x="1771869" y="15240"/>
                </a:cubicBezTo>
                <a:cubicBezTo>
                  <a:pt x="1789621" y="17971"/>
                  <a:pt x="1807538" y="19647"/>
                  <a:pt x="1825209" y="22860"/>
                </a:cubicBezTo>
                <a:cubicBezTo>
                  <a:pt x="1863437" y="29811"/>
                  <a:pt x="1902648" y="33433"/>
                  <a:pt x="1939509" y="45720"/>
                </a:cubicBezTo>
                <a:cubicBezTo>
                  <a:pt x="1947129" y="48260"/>
                  <a:pt x="1955185" y="49748"/>
                  <a:pt x="1962369" y="53340"/>
                </a:cubicBezTo>
                <a:cubicBezTo>
                  <a:pt x="1970560" y="57436"/>
                  <a:pt x="1977609" y="63500"/>
                  <a:pt x="1985229" y="68580"/>
                </a:cubicBezTo>
                <a:cubicBezTo>
                  <a:pt x="1990309" y="76200"/>
                  <a:pt x="1993993" y="84964"/>
                  <a:pt x="2000469" y="91440"/>
                </a:cubicBezTo>
                <a:cubicBezTo>
                  <a:pt x="2006945" y="97916"/>
                  <a:pt x="2016294" y="100817"/>
                  <a:pt x="2023329" y="106680"/>
                </a:cubicBezTo>
                <a:cubicBezTo>
                  <a:pt x="2031608" y="113579"/>
                  <a:pt x="2038569" y="121920"/>
                  <a:pt x="2046189" y="129540"/>
                </a:cubicBezTo>
                <a:cubicBezTo>
                  <a:pt x="2057145" y="162409"/>
                  <a:pt x="2055469" y="153418"/>
                  <a:pt x="2061429" y="198120"/>
                </a:cubicBezTo>
                <a:cubicBezTo>
                  <a:pt x="2064469" y="220919"/>
                  <a:pt x="2064538" y="244146"/>
                  <a:pt x="2069049" y="266700"/>
                </a:cubicBezTo>
                <a:cubicBezTo>
                  <a:pt x="2072199" y="282452"/>
                  <a:pt x="2084289" y="312420"/>
                  <a:pt x="2084289" y="312420"/>
                </a:cubicBezTo>
                <a:cubicBezTo>
                  <a:pt x="2086829" y="373380"/>
                  <a:pt x="2086214" y="434553"/>
                  <a:pt x="2091909" y="495300"/>
                </a:cubicBezTo>
                <a:cubicBezTo>
                  <a:pt x="2095700" y="535732"/>
                  <a:pt x="2105663" y="547250"/>
                  <a:pt x="2114769" y="579120"/>
                </a:cubicBezTo>
                <a:cubicBezTo>
                  <a:pt x="2117646" y="589190"/>
                  <a:pt x="2120117" y="599377"/>
                  <a:pt x="2122389" y="609600"/>
                </a:cubicBezTo>
                <a:cubicBezTo>
                  <a:pt x="2127160" y="631070"/>
                  <a:pt x="2133355" y="675578"/>
                  <a:pt x="2145249" y="693420"/>
                </a:cubicBezTo>
                <a:cubicBezTo>
                  <a:pt x="2212905" y="794904"/>
                  <a:pt x="2115529" y="644496"/>
                  <a:pt x="2168109" y="739140"/>
                </a:cubicBezTo>
                <a:cubicBezTo>
                  <a:pt x="2177004" y="755151"/>
                  <a:pt x="2192797" y="767484"/>
                  <a:pt x="2198589" y="784860"/>
                </a:cubicBezTo>
                <a:lnTo>
                  <a:pt x="2229069" y="876300"/>
                </a:lnTo>
                <a:cubicBezTo>
                  <a:pt x="2231609" y="883920"/>
                  <a:pt x="2232234" y="892477"/>
                  <a:pt x="2236689" y="899160"/>
                </a:cubicBezTo>
                <a:lnTo>
                  <a:pt x="2251929" y="922020"/>
                </a:lnTo>
                <a:cubicBezTo>
                  <a:pt x="2272086" y="1002649"/>
                  <a:pt x="2244719" y="907702"/>
                  <a:pt x="2274789" y="975360"/>
                </a:cubicBezTo>
                <a:cubicBezTo>
                  <a:pt x="2281313" y="990040"/>
                  <a:pt x="2282845" y="1006712"/>
                  <a:pt x="2290029" y="1021080"/>
                </a:cubicBezTo>
                <a:cubicBezTo>
                  <a:pt x="2295109" y="1031240"/>
                  <a:pt x="2300794" y="1041119"/>
                  <a:pt x="2305269" y="1051560"/>
                </a:cubicBezTo>
                <a:cubicBezTo>
                  <a:pt x="2308433" y="1058943"/>
                  <a:pt x="2308988" y="1067399"/>
                  <a:pt x="2312889" y="1074420"/>
                </a:cubicBezTo>
                <a:cubicBezTo>
                  <a:pt x="2321784" y="1090431"/>
                  <a:pt x="2337577" y="1102764"/>
                  <a:pt x="2343369" y="1120140"/>
                </a:cubicBezTo>
                <a:cubicBezTo>
                  <a:pt x="2345909" y="1127760"/>
                  <a:pt x="2348782" y="1135277"/>
                  <a:pt x="2350989" y="1143000"/>
                </a:cubicBezTo>
                <a:cubicBezTo>
                  <a:pt x="2354244" y="1154393"/>
                  <a:pt x="2360139" y="1184160"/>
                  <a:pt x="2366229" y="1196340"/>
                </a:cubicBezTo>
                <a:cubicBezTo>
                  <a:pt x="2376838" y="1217558"/>
                  <a:pt x="2387477" y="1225208"/>
                  <a:pt x="2404329" y="1242060"/>
                </a:cubicBezTo>
                <a:cubicBezTo>
                  <a:pt x="2409409" y="1257300"/>
                  <a:pt x="2410658" y="1274414"/>
                  <a:pt x="2419569" y="1287780"/>
                </a:cubicBezTo>
                <a:lnTo>
                  <a:pt x="2450049" y="1333500"/>
                </a:lnTo>
                <a:cubicBezTo>
                  <a:pt x="2455129" y="1341120"/>
                  <a:pt x="2458813" y="1349884"/>
                  <a:pt x="2465289" y="1356360"/>
                </a:cubicBezTo>
                <a:lnTo>
                  <a:pt x="2488149" y="1379220"/>
                </a:lnTo>
                <a:cubicBezTo>
                  <a:pt x="2494347" y="1397813"/>
                  <a:pt x="2496237" y="1410168"/>
                  <a:pt x="2511009" y="1424940"/>
                </a:cubicBezTo>
                <a:cubicBezTo>
                  <a:pt x="2517485" y="1431416"/>
                  <a:pt x="2526249" y="1435100"/>
                  <a:pt x="2533869" y="1440180"/>
                </a:cubicBezTo>
                <a:cubicBezTo>
                  <a:pt x="2544029" y="1455420"/>
                  <a:pt x="2558557" y="1468524"/>
                  <a:pt x="2564349" y="1485900"/>
                </a:cubicBezTo>
                <a:cubicBezTo>
                  <a:pt x="2583502" y="1543359"/>
                  <a:pt x="2557666" y="1472534"/>
                  <a:pt x="2587209" y="1531620"/>
                </a:cubicBezTo>
                <a:cubicBezTo>
                  <a:pt x="2618757" y="1594716"/>
                  <a:pt x="2566393" y="1511826"/>
                  <a:pt x="2610069" y="1577340"/>
                </a:cubicBezTo>
                <a:cubicBezTo>
                  <a:pt x="2621481" y="1702872"/>
                  <a:pt x="2622623" y="1674558"/>
                  <a:pt x="2610069" y="1844040"/>
                </a:cubicBezTo>
                <a:cubicBezTo>
                  <a:pt x="2609002" y="1858443"/>
                  <a:pt x="2591694" y="1886916"/>
                  <a:pt x="2587209" y="1897380"/>
                </a:cubicBezTo>
                <a:cubicBezTo>
                  <a:pt x="2567816" y="1942631"/>
                  <a:pt x="2596674" y="1897460"/>
                  <a:pt x="2556729" y="1950720"/>
                </a:cubicBezTo>
                <a:cubicBezTo>
                  <a:pt x="2536572" y="2031349"/>
                  <a:pt x="2563939" y="1936402"/>
                  <a:pt x="2533869" y="2004060"/>
                </a:cubicBezTo>
                <a:cubicBezTo>
                  <a:pt x="2509132" y="2059719"/>
                  <a:pt x="2537348" y="2043540"/>
                  <a:pt x="2495769" y="2057400"/>
                </a:cubicBezTo>
                <a:cubicBezTo>
                  <a:pt x="2493229" y="2075180"/>
                  <a:pt x="2492188" y="2093239"/>
                  <a:pt x="2488149" y="2110740"/>
                </a:cubicBezTo>
                <a:cubicBezTo>
                  <a:pt x="2484537" y="2126393"/>
                  <a:pt x="2476805" y="2140875"/>
                  <a:pt x="2472909" y="2156460"/>
                </a:cubicBezTo>
                <a:cubicBezTo>
                  <a:pt x="2470369" y="2166620"/>
                  <a:pt x="2468298" y="2176909"/>
                  <a:pt x="2465289" y="2186940"/>
                </a:cubicBezTo>
                <a:cubicBezTo>
                  <a:pt x="2460673" y="2202327"/>
                  <a:pt x="2458960" y="2219294"/>
                  <a:pt x="2450049" y="2232660"/>
                </a:cubicBezTo>
                <a:cubicBezTo>
                  <a:pt x="2436302" y="2253280"/>
                  <a:pt x="2429237" y="2261830"/>
                  <a:pt x="2419569" y="2286000"/>
                </a:cubicBezTo>
                <a:cubicBezTo>
                  <a:pt x="2413603" y="2300915"/>
                  <a:pt x="2408225" y="2316135"/>
                  <a:pt x="2404329" y="2331720"/>
                </a:cubicBezTo>
                <a:cubicBezTo>
                  <a:pt x="2401789" y="2341880"/>
                  <a:pt x="2400386" y="2352394"/>
                  <a:pt x="2396709" y="2362200"/>
                </a:cubicBezTo>
                <a:cubicBezTo>
                  <a:pt x="2392721" y="2372836"/>
                  <a:pt x="2385944" y="2382239"/>
                  <a:pt x="2381469" y="2392680"/>
                </a:cubicBezTo>
                <a:cubicBezTo>
                  <a:pt x="2378305" y="2400063"/>
                  <a:pt x="2377750" y="2408519"/>
                  <a:pt x="2373849" y="2415540"/>
                </a:cubicBezTo>
                <a:cubicBezTo>
                  <a:pt x="2364954" y="2431551"/>
                  <a:pt x="2353529" y="2446020"/>
                  <a:pt x="2343369" y="2461260"/>
                </a:cubicBezTo>
                <a:cubicBezTo>
                  <a:pt x="2338289" y="2468880"/>
                  <a:pt x="2335749" y="2479040"/>
                  <a:pt x="2328129" y="2484120"/>
                </a:cubicBezTo>
                <a:cubicBezTo>
                  <a:pt x="2320509" y="2489200"/>
                  <a:pt x="2312304" y="2493497"/>
                  <a:pt x="2305269" y="2499360"/>
                </a:cubicBezTo>
                <a:cubicBezTo>
                  <a:pt x="2279990" y="2520426"/>
                  <a:pt x="2287928" y="2523271"/>
                  <a:pt x="2259549" y="2537460"/>
                </a:cubicBezTo>
                <a:cubicBezTo>
                  <a:pt x="2252365" y="2541052"/>
                  <a:pt x="2243873" y="2541488"/>
                  <a:pt x="2236689" y="2545080"/>
                </a:cubicBezTo>
                <a:cubicBezTo>
                  <a:pt x="2228498" y="2549176"/>
                  <a:pt x="2220864" y="2554457"/>
                  <a:pt x="2213829" y="2560320"/>
                </a:cubicBezTo>
                <a:cubicBezTo>
                  <a:pt x="2205550" y="2567219"/>
                  <a:pt x="2200389" y="2577947"/>
                  <a:pt x="2190969" y="2583180"/>
                </a:cubicBezTo>
                <a:cubicBezTo>
                  <a:pt x="2176926" y="2590982"/>
                  <a:pt x="2158615" y="2589509"/>
                  <a:pt x="2145249" y="2598420"/>
                </a:cubicBezTo>
                <a:cubicBezTo>
                  <a:pt x="2137629" y="2603500"/>
                  <a:pt x="2131077" y="2610764"/>
                  <a:pt x="2122389" y="2613660"/>
                </a:cubicBezTo>
                <a:cubicBezTo>
                  <a:pt x="2107732" y="2618546"/>
                  <a:pt x="2091658" y="2617533"/>
                  <a:pt x="2076669" y="2621280"/>
                </a:cubicBezTo>
                <a:cubicBezTo>
                  <a:pt x="2061084" y="2625176"/>
                  <a:pt x="2046189" y="2631440"/>
                  <a:pt x="2030949" y="2636520"/>
                </a:cubicBezTo>
                <a:lnTo>
                  <a:pt x="2008089" y="2644140"/>
                </a:lnTo>
                <a:cubicBezTo>
                  <a:pt x="2000469" y="2646680"/>
                  <a:pt x="1993021" y="2649812"/>
                  <a:pt x="1985229" y="2651760"/>
                </a:cubicBezTo>
                <a:cubicBezTo>
                  <a:pt x="1975069" y="2654300"/>
                  <a:pt x="1964819" y="2656503"/>
                  <a:pt x="1954749" y="2659380"/>
                </a:cubicBezTo>
                <a:cubicBezTo>
                  <a:pt x="1947026" y="2661587"/>
                  <a:pt x="1939681" y="2665052"/>
                  <a:pt x="1931889" y="2667000"/>
                </a:cubicBezTo>
                <a:cubicBezTo>
                  <a:pt x="1914499" y="2671347"/>
                  <a:pt x="1888347" y="2673531"/>
                  <a:pt x="1870929" y="2682240"/>
                </a:cubicBezTo>
                <a:cubicBezTo>
                  <a:pt x="1862738" y="2686336"/>
                  <a:pt x="1856438" y="2693761"/>
                  <a:pt x="1848069" y="2697480"/>
                </a:cubicBezTo>
                <a:cubicBezTo>
                  <a:pt x="1833389" y="2704004"/>
                  <a:pt x="1815715" y="2703809"/>
                  <a:pt x="1802349" y="2712720"/>
                </a:cubicBezTo>
                <a:cubicBezTo>
                  <a:pt x="1794729" y="2717800"/>
                  <a:pt x="1787907" y="2724352"/>
                  <a:pt x="1779489" y="2727960"/>
                </a:cubicBezTo>
                <a:cubicBezTo>
                  <a:pt x="1749672" y="2740739"/>
                  <a:pt x="1734022" y="2730331"/>
                  <a:pt x="1703289" y="2750820"/>
                </a:cubicBezTo>
                <a:cubicBezTo>
                  <a:pt x="1637775" y="2794496"/>
                  <a:pt x="1720665" y="2742132"/>
                  <a:pt x="1657569" y="2773680"/>
                </a:cubicBezTo>
                <a:cubicBezTo>
                  <a:pt x="1620320" y="2792304"/>
                  <a:pt x="1650155" y="2786963"/>
                  <a:pt x="1611849" y="2796540"/>
                </a:cubicBezTo>
                <a:cubicBezTo>
                  <a:pt x="1566859" y="2807787"/>
                  <a:pt x="1541980" y="2807048"/>
                  <a:pt x="1489929" y="2811780"/>
                </a:cubicBezTo>
                <a:lnTo>
                  <a:pt x="1086069" y="2804160"/>
                </a:lnTo>
                <a:cubicBezTo>
                  <a:pt x="867791" y="2797546"/>
                  <a:pt x="1086796" y="2798274"/>
                  <a:pt x="918429" y="2788920"/>
                </a:cubicBezTo>
                <a:cubicBezTo>
                  <a:pt x="849908" y="2785113"/>
                  <a:pt x="781269" y="2783840"/>
                  <a:pt x="712689" y="2781300"/>
                </a:cubicBezTo>
                <a:cubicBezTo>
                  <a:pt x="683339" y="2778365"/>
                  <a:pt x="607888" y="2771453"/>
                  <a:pt x="575529" y="2766060"/>
                </a:cubicBezTo>
                <a:cubicBezTo>
                  <a:pt x="565199" y="2764338"/>
                  <a:pt x="555080" y="2761449"/>
                  <a:pt x="545049" y="2758440"/>
                </a:cubicBezTo>
                <a:cubicBezTo>
                  <a:pt x="529662" y="2753824"/>
                  <a:pt x="499329" y="2743200"/>
                  <a:pt x="499329" y="2743200"/>
                </a:cubicBezTo>
                <a:cubicBezTo>
                  <a:pt x="494249" y="2735580"/>
                  <a:pt x="490565" y="2726816"/>
                  <a:pt x="484089" y="2720340"/>
                </a:cubicBezTo>
                <a:cubicBezTo>
                  <a:pt x="440062" y="2676313"/>
                  <a:pt x="482061" y="2738415"/>
                  <a:pt x="438369" y="2682240"/>
                </a:cubicBezTo>
                <a:lnTo>
                  <a:pt x="392649" y="2613660"/>
                </a:lnTo>
                <a:cubicBezTo>
                  <a:pt x="387569" y="2606040"/>
                  <a:pt x="380305" y="2599488"/>
                  <a:pt x="377409" y="2590800"/>
                </a:cubicBezTo>
                <a:cubicBezTo>
                  <a:pt x="372329" y="2575560"/>
                  <a:pt x="371080" y="2558446"/>
                  <a:pt x="362169" y="2545080"/>
                </a:cubicBezTo>
                <a:cubicBezTo>
                  <a:pt x="352009" y="2529840"/>
                  <a:pt x="337481" y="2516736"/>
                  <a:pt x="331689" y="2499360"/>
                </a:cubicBezTo>
                <a:cubicBezTo>
                  <a:pt x="318277" y="2459124"/>
                  <a:pt x="328524" y="2483183"/>
                  <a:pt x="293589" y="2430780"/>
                </a:cubicBezTo>
                <a:cubicBezTo>
                  <a:pt x="288509" y="2423160"/>
                  <a:pt x="285969" y="2413000"/>
                  <a:pt x="278349" y="2407920"/>
                </a:cubicBezTo>
                <a:lnTo>
                  <a:pt x="255489" y="2392680"/>
                </a:lnTo>
                <a:cubicBezTo>
                  <a:pt x="237371" y="2338325"/>
                  <a:pt x="263062" y="2404039"/>
                  <a:pt x="225009" y="2346960"/>
                </a:cubicBezTo>
                <a:cubicBezTo>
                  <a:pt x="180898" y="2280793"/>
                  <a:pt x="267455" y="2374166"/>
                  <a:pt x="194529" y="2301240"/>
                </a:cubicBezTo>
                <a:cubicBezTo>
                  <a:pt x="189449" y="2286000"/>
                  <a:pt x="188200" y="2268886"/>
                  <a:pt x="179289" y="2255520"/>
                </a:cubicBezTo>
                <a:cubicBezTo>
                  <a:pt x="169129" y="2240280"/>
                  <a:pt x="154601" y="2227176"/>
                  <a:pt x="148809" y="2209800"/>
                </a:cubicBezTo>
                <a:cubicBezTo>
                  <a:pt x="140260" y="2184153"/>
                  <a:pt x="141015" y="2182825"/>
                  <a:pt x="125949" y="2156460"/>
                </a:cubicBezTo>
                <a:cubicBezTo>
                  <a:pt x="121405" y="2148509"/>
                  <a:pt x="114805" y="2141791"/>
                  <a:pt x="110709" y="2133600"/>
                </a:cubicBezTo>
                <a:cubicBezTo>
                  <a:pt x="107117" y="2126416"/>
                  <a:pt x="106253" y="2118123"/>
                  <a:pt x="103089" y="2110740"/>
                </a:cubicBezTo>
                <a:cubicBezTo>
                  <a:pt x="98614" y="2100299"/>
                  <a:pt x="91837" y="2090896"/>
                  <a:pt x="87849" y="2080260"/>
                </a:cubicBezTo>
                <a:cubicBezTo>
                  <a:pt x="83237" y="2067961"/>
                  <a:pt x="74678" y="2022026"/>
                  <a:pt x="72609" y="2011680"/>
                </a:cubicBezTo>
                <a:cubicBezTo>
                  <a:pt x="61440" y="1877647"/>
                  <a:pt x="72035" y="1962802"/>
                  <a:pt x="57369" y="1882140"/>
                </a:cubicBezTo>
                <a:cubicBezTo>
                  <a:pt x="54605" y="1866939"/>
                  <a:pt x="53496" y="1851409"/>
                  <a:pt x="49749" y="1836420"/>
                </a:cubicBezTo>
                <a:lnTo>
                  <a:pt x="26889" y="1767840"/>
                </a:lnTo>
                <a:lnTo>
                  <a:pt x="19269" y="1744980"/>
                </a:lnTo>
                <a:lnTo>
                  <a:pt x="11649" y="1722120"/>
                </a:lnTo>
                <a:cubicBezTo>
                  <a:pt x="-6134" y="1526511"/>
                  <a:pt x="-1459" y="1612279"/>
                  <a:pt x="11649" y="1264920"/>
                </a:cubicBezTo>
                <a:cubicBezTo>
                  <a:pt x="11848" y="1259638"/>
                  <a:pt x="23143" y="1219072"/>
                  <a:pt x="26889" y="1211580"/>
                </a:cubicBezTo>
                <a:cubicBezTo>
                  <a:pt x="30985" y="1203389"/>
                  <a:pt x="38033" y="1196911"/>
                  <a:pt x="42129" y="1188720"/>
                </a:cubicBezTo>
                <a:cubicBezTo>
                  <a:pt x="45721" y="1181536"/>
                  <a:pt x="46157" y="1173044"/>
                  <a:pt x="49749" y="1165860"/>
                </a:cubicBezTo>
                <a:cubicBezTo>
                  <a:pt x="53845" y="1157669"/>
                  <a:pt x="60893" y="1151191"/>
                  <a:pt x="64989" y="1143000"/>
                </a:cubicBezTo>
                <a:cubicBezTo>
                  <a:pt x="68581" y="1135816"/>
                  <a:pt x="69017" y="1127324"/>
                  <a:pt x="72609" y="1120140"/>
                </a:cubicBezTo>
                <a:cubicBezTo>
                  <a:pt x="76705" y="1111949"/>
                  <a:pt x="83753" y="1105471"/>
                  <a:pt x="87849" y="1097280"/>
                </a:cubicBezTo>
                <a:cubicBezTo>
                  <a:pt x="91441" y="1090096"/>
                  <a:pt x="91877" y="1081604"/>
                  <a:pt x="95469" y="1074420"/>
                </a:cubicBezTo>
                <a:cubicBezTo>
                  <a:pt x="99565" y="1066229"/>
                  <a:pt x="106613" y="1059751"/>
                  <a:pt x="110709" y="1051560"/>
                </a:cubicBezTo>
                <a:cubicBezTo>
                  <a:pt x="114301" y="1044376"/>
                  <a:pt x="114737" y="1035884"/>
                  <a:pt x="118329" y="1028700"/>
                </a:cubicBezTo>
                <a:cubicBezTo>
                  <a:pt x="123900" y="1017558"/>
                  <a:pt x="151252" y="982263"/>
                  <a:pt x="156429" y="975360"/>
                </a:cubicBezTo>
                <a:cubicBezTo>
                  <a:pt x="184219" y="891990"/>
                  <a:pt x="139898" y="1018270"/>
                  <a:pt x="179289" y="929640"/>
                </a:cubicBezTo>
                <a:cubicBezTo>
                  <a:pt x="185813" y="914960"/>
                  <a:pt x="189449" y="899160"/>
                  <a:pt x="194529" y="883920"/>
                </a:cubicBezTo>
                <a:cubicBezTo>
                  <a:pt x="197069" y="876300"/>
                  <a:pt x="196469" y="866740"/>
                  <a:pt x="202149" y="861060"/>
                </a:cubicBezTo>
                <a:lnTo>
                  <a:pt x="225009" y="838200"/>
                </a:lnTo>
                <a:lnTo>
                  <a:pt x="247869" y="769620"/>
                </a:lnTo>
                <a:lnTo>
                  <a:pt x="255489" y="746760"/>
                </a:lnTo>
                <a:cubicBezTo>
                  <a:pt x="258029" y="739140"/>
                  <a:pt x="259517" y="731084"/>
                  <a:pt x="263109" y="723900"/>
                </a:cubicBezTo>
                <a:cubicBezTo>
                  <a:pt x="268189" y="713740"/>
                  <a:pt x="273874" y="703861"/>
                  <a:pt x="278349" y="693420"/>
                </a:cubicBezTo>
                <a:cubicBezTo>
                  <a:pt x="286179" y="675150"/>
                  <a:pt x="288065" y="659414"/>
                  <a:pt x="293589" y="640080"/>
                </a:cubicBezTo>
                <a:cubicBezTo>
                  <a:pt x="295796" y="632357"/>
                  <a:pt x="297617" y="624404"/>
                  <a:pt x="301209" y="617220"/>
                </a:cubicBezTo>
                <a:cubicBezTo>
                  <a:pt x="305305" y="609029"/>
                  <a:pt x="312730" y="602729"/>
                  <a:pt x="316449" y="594360"/>
                </a:cubicBezTo>
                <a:cubicBezTo>
                  <a:pt x="322973" y="579680"/>
                  <a:pt x="322778" y="562006"/>
                  <a:pt x="331689" y="548640"/>
                </a:cubicBezTo>
                <a:cubicBezTo>
                  <a:pt x="341849" y="533400"/>
                  <a:pt x="356377" y="520296"/>
                  <a:pt x="362169" y="502920"/>
                </a:cubicBezTo>
                <a:cubicBezTo>
                  <a:pt x="367249" y="487680"/>
                  <a:pt x="368498" y="470566"/>
                  <a:pt x="377409" y="457200"/>
                </a:cubicBezTo>
                <a:cubicBezTo>
                  <a:pt x="387569" y="441960"/>
                  <a:pt x="402097" y="428856"/>
                  <a:pt x="407889" y="411480"/>
                </a:cubicBezTo>
                <a:cubicBezTo>
                  <a:pt x="434498" y="331654"/>
                  <a:pt x="409388" y="393617"/>
                  <a:pt x="438369" y="342900"/>
                </a:cubicBezTo>
                <a:cubicBezTo>
                  <a:pt x="444005" y="333037"/>
                  <a:pt x="447765" y="322160"/>
                  <a:pt x="453609" y="312420"/>
                </a:cubicBezTo>
                <a:cubicBezTo>
                  <a:pt x="463033" y="296714"/>
                  <a:pt x="484089" y="266700"/>
                  <a:pt x="484089" y="266700"/>
                </a:cubicBezTo>
                <a:cubicBezTo>
                  <a:pt x="495605" y="220635"/>
                  <a:pt x="488397" y="246155"/>
                  <a:pt x="506949" y="190500"/>
                </a:cubicBezTo>
                <a:lnTo>
                  <a:pt x="514569" y="167640"/>
                </a:lnTo>
                <a:cubicBezTo>
                  <a:pt x="517109" y="160020"/>
                  <a:pt x="517734" y="151463"/>
                  <a:pt x="522189" y="144780"/>
                </a:cubicBezTo>
                <a:lnTo>
                  <a:pt x="552669" y="99060"/>
                </a:lnTo>
                <a:cubicBezTo>
                  <a:pt x="557749" y="91440"/>
                  <a:pt x="559221" y="79096"/>
                  <a:pt x="567909" y="76200"/>
                </a:cubicBezTo>
                <a:lnTo>
                  <a:pt x="598389" y="68580"/>
                </a:lnTo>
                <a:close/>
              </a:path>
            </a:pathLst>
          </a:cu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HK" altLang="en-US">
              <a:latin typeface="Candara"/>
              <a:cs typeface="Candara"/>
            </a:endParaRPr>
          </a:p>
        </p:txBody>
      </p:sp>
      <p:sp>
        <p:nvSpPr>
          <p:cNvPr id="200" name="Freeform 199"/>
          <p:cNvSpPr/>
          <p:nvPr/>
        </p:nvSpPr>
        <p:spPr>
          <a:xfrm>
            <a:off x="3352800" y="3557588"/>
            <a:ext cx="2339975" cy="2032000"/>
          </a:xfrm>
          <a:custGeom>
            <a:avLst/>
            <a:gdLst>
              <a:gd name="connsiteX0" fmla="*/ 68580 w 2171700"/>
              <a:gd name="connsiteY0" fmla="*/ 53340 h 1988400"/>
              <a:gd name="connsiteX1" fmla="*/ 68580 w 2171700"/>
              <a:gd name="connsiteY1" fmla="*/ 53340 h 1988400"/>
              <a:gd name="connsiteX2" fmla="*/ 175260 w 2171700"/>
              <a:gd name="connsiteY2" fmla="*/ 38100 h 1988400"/>
              <a:gd name="connsiteX3" fmla="*/ 220980 w 2171700"/>
              <a:gd name="connsiteY3" fmla="*/ 22860 h 1988400"/>
              <a:gd name="connsiteX4" fmla="*/ 266700 w 2171700"/>
              <a:gd name="connsiteY4" fmla="*/ 0 h 1988400"/>
              <a:gd name="connsiteX5" fmla="*/ 1188720 w 2171700"/>
              <a:gd name="connsiteY5" fmla="*/ 7620 h 1988400"/>
              <a:gd name="connsiteX6" fmla="*/ 1234440 w 2171700"/>
              <a:gd name="connsiteY6" fmla="*/ 22860 h 1988400"/>
              <a:gd name="connsiteX7" fmla="*/ 1287780 w 2171700"/>
              <a:gd name="connsiteY7" fmla="*/ 38100 h 1988400"/>
              <a:gd name="connsiteX8" fmla="*/ 1310640 w 2171700"/>
              <a:gd name="connsiteY8" fmla="*/ 53340 h 1988400"/>
              <a:gd name="connsiteX9" fmla="*/ 1341120 w 2171700"/>
              <a:gd name="connsiteY9" fmla="*/ 60960 h 1988400"/>
              <a:gd name="connsiteX10" fmla="*/ 1386840 w 2171700"/>
              <a:gd name="connsiteY10" fmla="*/ 76200 h 1988400"/>
              <a:gd name="connsiteX11" fmla="*/ 1402080 w 2171700"/>
              <a:gd name="connsiteY11" fmla="*/ 99060 h 1988400"/>
              <a:gd name="connsiteX12" fmla="*/ 1447800 w 2171700"/>
              <a:gd name="connsiteY12" fmla="*/ 129540 h 1988400"/>
              <a:gd name="connsiteX13" fmla="*/ 1478280 w 2171700"/>
              <a:gd name="connsiteY13" fmla="*/ 175260 h 1988400"/>
              <a:gd name="connsiteX14" fmla="*/ 1501140 w 2171700"/>
              <a:gd name="connsiteY14" fmla="*/ 220980 h 1988400"/>
              <a:gd name="connsiteX15" fmla="*/ 1539240 w 2171700"/>
              <a:gd name="connsiteY15" fmla="*/ 266700 h 1988400"/>
              <a:gd name="connsiteX16" fmla="*/ 1546860 w 2171700"/>
              <a:gd name="connsiteY16" fmla="*/ 289560 h 1988400"/>
              <a:gd name="connsiteX17" fmla="*/ 1562100 w 2171700"/>
              <a:gd name="connsiteY17" fmla="*/ 312420 h 1988400"/>
              <a:gd name="connsiteX18" fmla="*/ 1577340 w 2171700"/>
              <a:gd name="connsiteY18" fmla="*/ 365760 h 1988400"/>
              <a:gd name="connsiteX19" fmla="*/ 1592580 w 2171700"/>
              <a:gd name="connsiteY19" fmla="*/ 388620 h 1988400"/>
              <a:gd name="connsiteX20" fmla="*/ 1615440 w 2171700"/>
              <a:gd name="connsiteY20" fmla="*/ 396240 h 1988400"/>
              <a:gd name="connsiteX21" fmla="*/ 1630680 w 2171700"/>
              <a:gd name="connsiteY21" fmla="*/ 441960 h 1988400"/>
              <a:gd name="connsiteX22" fmla="*/ 1661160 w 2171700"/>
              <a:gd name="connsiteY22" fmla="*/ 487680 h 1988400"/>
              <a:gd name="connsiteX23" fmla="*/ 1684020 w 2171700"/>
              <a:gd name="connsiteY23" fmla="*/ 556260 h 1988400"/>
              <a:gd name="connsiteX24" fmla="*/ 1691640 w 2171700"/>
              <a:gd name="connsiteY24" fmla="*/ 579120 h 1988400"/>
              <a:gd name="connsiteX25" fmla="*/ 1714500 w 2171700"/>
              <a:gd name="connsiteY25" fmla="*/ 601980 h 1988400"/>
              <a:gd name="connsiteX26" fmla="*/ 1722120 w 2171700"/>
              <a:gd name="connsiteY26" fmla="*/ 632460 h 1988400"/>
              <a:gd name="connsiteX27" fmla="*/ 1737360 w 2171700"/>
              <a:gd name="connsiteY27" fmla="*/ 716280 h 1988400"/>
              <a:gd name="connsiteX28" fmla="*/ 1767840 w 2171700"/>
              <a:gd name="connsiteY28" fmla="*/ 777240 h 1988400"/>
              <a:gd name="connsiteX29" fmla="*/ 1783080 w 2171700"/>
              <a:gd name="connsiteY29" fmla="*/ 830580 h 1988400"/>
              <a:gd name="connsiteX30" fmla="*/ 1790700 w 2171700"/>
              <a:gd name="connsiteY30" fmla="*/ 861060 h 1988400"/>
              <a:gd name="connsiteX31" fmla="*/ 1805940 w 2171700"/>
              <a:gd name="connsiteY31" fmla="*/ 891540 h 1988400"/>
              <a:gd name="connsiteX32" fmla="*/ 1813560 w 2171700"/>
              <a:gd name="connsiteY32" fmla="*/ 929640 h 1988400"/>
              <a:gd name="connsiteX33" fmla="*/ 1828800 w 2171700"/>
              <a:gd name="connsiteY33" fmla="*/ 952500 h 1988400"/>
              <a:gd name="connsiteX34" fmla="*/ 1836420 w 2171700"/>
              <a:gd name="connsiteY34" fmla="*/ 975360 h 1988400"/>
              <a:gd name="connsiteX35" fmla="*/ 1866900 w 2171700"/>
              <a:gd name="connsiteY35" fmla="*/ 1021080 h 1988400"/>
              <a:gd name="connsiteX36" fmla="*/ 1897380 w 2171700"/>
              <a:gd name="connsiteY36" fmla="*/ 1066800 h 1988400"/>
              <a:gd name="connsiteX37" fmla="*/ 1912620 w 2171700"/>
              <a:gd name="connsiteY37" fmla="*/ 1089660 h 1988400"/>
              <a:gd name="connsiteX38" fmla="*/ 1927860 w 2171700"/>
              <a:gd name="connsiteY38" fmla="*/ 1120140 h 1988400"/>
              <a:gd name="connsiteX39" fmla="*/ 1950720 w 2171700"/>
              <a:gd name="connsiteY39" fmla="*/ 1150620 h 1988400"/>
              <a:gd name="connsiteX40" fmla="*/ 1973580 w 2171700"/>
              <a:gd name="connsiteY40" fmla="*/ 1196340 h 1988400"/>
              <a:gd name="connsiteX41" fmla="*/ 2019300 w 2171700"/>
              <a:gd name="connsiteY41" fmla="*/ 1287780 h 1988400"/>
              <a:gd name="connsiteX42" fmla="*/ 2072640 w 2171700"/>
              <a:gd name="connsiteY42" fmla="*/ 1356360 h 1988400"/>
              <a:gd name="connsiteX43" fmla="*/ 2087880 w 2171700"/>
              <a:gd name="connsiteY43" fmla="*/ 1379220 h 1988400"/>
              <a:gd name="connsiteX44" fmla="*/ 2103120 w 2171700"/>
              <a:gd name="connsiteY44" fmla="*/ 1424940 h 1988400"/>
              <a:gd name="connsiteX45" fmla="*/ 2118360 w 2171700"/>
              <a:gd name="connsiteY45" fmla="*/ 1501140 h 1988400"/>
              <a:gd name="connsiteX46" fmla="*/ 2133600 w 2171700"/>
              <a:gd name="connsiteY46" fmla="*/ 1546860 h 1988400"/>
              <a:gd name="connsiteX47" fmla="*/ 2148840 w 2171700"/>
              <a:gd name="connsiteY47" fmla="*/ 1592580 h 1988400"/>
              <a:gd name="connsiteX48" fmla="*/ 2156460 w 2171700"/>
              <a:gd name="connsiteY48" fmla="*/ 1615440 h 1988400"/>
              <a:gd name="connsiteX49" fmla="*/ 2171700 w 2171700"/>
              <a:gd name="connsiteY49" fmla="*/ 1684020 h 1988400"/>
              <a:gd name="connsiteX50" fmla="*/ 2164080 w 2171700"/>
              <a:gd name="connsiteY50" fmla="*/ 1866900 h 1988400"/>
              <a:gd name="connsiteX51" fmla="*/ 2156460 w 2171700"/>
              <a:gd name="connsiteY51" fmla="*/ 1889760 h 1988400"/>
              <a:gd name="connsiteX52" fmla="*/ 2118360 w 2171700"/>
              <a:gd name="connsiteY52" fmla="*/ 1927860 h 1988400"/>
              <a:gd name="connsiteX53" fmla="*/ 2095500 w 2171700"/>
              <a:gd name="connsiteY53" fmla="*/ 1935480 h 1988400"/>
              <a:gd name="connsiteX54" fmla="*/ 2065020 w 2171700"/>
              <a:gd name="connsiteY54" fmla="*/ 1950720 h 1988400"/>
              <a:gd name="connsiteX55" fmla="*/ 1905000 w 2171700"/>
              <a:gd name="connsiteY55" fmla="*/ 1965960 h 1988400"/>
              <a:gd name="connsiteX56" fmla="*/ 1432560 w 2171700"/>
              <a:gd name="connsiteY56" fmla="*/ 1965960 h 1988400"/>
              <a:gd name="connsiteX57" fmla="*/ 1386840 w 2171700"/>
              <a:gd name="connsiteY57" fmla="*/ 1958340 h 1988400"/>
              <a:gd name="connsiteX58" fmla="*/ 1310640 w 2171700"/>
              <a:gd name="connsiteY58" fmla="*/ 1943100 h 1988400"/>
              <a:gd name="connsiteX59" fmla="*/ 1280160 w 2171700"/>
              <a:gd name="connsiteY59" fmla="*/ 1935480 h 1988400"/>
              <a:gd name="connsiteX60" fmla="*/ 1234440 w 2171700"/>
              <a:gd name="connsiteY60" fmla="*/ 1927860 h 1988400"/>
              <a:gd name="connsiteX61" fmla="*/ 1188720 w 2171700"/>
              <a:gd name="connsiteY61" fmla="*/ 1912620 h 1988400"/>
              <a:gd name="connsiteX62" fmla="*/ 1158240 w 2171700"/>
              <a:gd name="connsiteY62" fmla="*/ 1905000 h 1988400"/>
              <a:gd name="connsiteX63" fmla="*/ 1135380 w 2171700"/>
              <a:gd name="connsiteY63" fmla="*/ 1897380 h 1988400"/>
              <a:gd name="connsiteX64" fmla="*/ 1089660 w 2171700"/>
              <a:gd name="connsiteY64" fmla="*/ 1866900 h 1988400"/>
              <a:gd name="connsiteX65" fmla="*/ 1074420 w 2171700"/>
              <a:gd name="connsiteY65" fmla="*/ 1844040 h 1988400"/>
              <a:gd name="connsiteX66" fmla="*/ 1028700 w 2171700"/>
              <a:gd name="connsiteY66" fmla="*/ 1798320 h 1988400"/>
              <a:gd name="connsiteX67" fmla="*/ 1013460 w 2171700"/>
              <a:gd name="connsiteY67" fmla="*/ 1752600 h 1988400"/>
              <a:gd name="connsiteX68" fmla="*/ 982980 w 2171700"/>
              <a:gd name="connsiteY68" fmla="*/ 1684020 h 1988400"/>
              <a:gd name="connsiteX69" fmla="*/ 960120 w 2171700"/>
              <a:gd name="connsiteY69" fmla="*/ 1607820 h 1988400"/>
              <a:gd name="connsiteX70" fmla="*/ 929640 w 2171700"/>
              <a:gd name="connsiteY70" fmla="*/ 1562100 h 1988400"/>
              <a:gd name="connsiteX71" fmla="*/ 922020 w 2171700"/>
              <a:gd name="connsiteY71" fmla="*/ 1539240 h 1988400"/>
              <a:gd name="connsiteX72" fmla="*/ 906780 w 2171700"/>
              <a:gd name="connsiteY72" fmla="*/ 1478280 h 1988400"/>
              <a:gd name="connsiteX73" fmla="*/ 891540 w 2171700"/>
              <a:gd name="connsiteY73" fmla="*/ 1455420 h 1988400"/>
              <a:gd name="connsiteX74" fmla="*/ 876300 w 2171700"/>
              <a:gd name="connsiteY74" fmla="*/ 1409700 h 1988400"/>
              <a:gd name="connsiteX75" fmla="*/ 868680 w 2171700"/>
              <a:gd name="connsiteY75" fmla="*/ 1386840 h 1988400"/>
              <a:gd name="connsiteX76" fmla="*/ 845820 w 2171700"/>
              <a:gd name="connsiteY76" fmla="*/ 1318260 h 1988400"/>
              <a:gd name="connsiteX77" fmla="*/ 838200 w 2171700"/>
              <a:gd name="connsiteY77" fmla="*/ 1295400 h 1988400"/>
              <a:gd name="connsiteX78" fmla="*/ 822960 w 2171700"/>
              <a:gd name="connsiteY78" fmla="*/ 1272540 h 1988400"/>
              <a:gd name="connsiteX79" fmla="*/ 815340 w 2171700"/>
              <a:gd name="connsiteY79" fmla="*/ 1242060 h 1988400"/>
              <a:gd name="connsiteX80" fmla="*/ 792480 w 2171700"/>
              <a:gd name="connsiteY80" fmla="*/ 1173480 h 1988400"/>
              <a:gd name="connsiteX81" fmla="*/ 784860 w 2171700"/>
              <a:gd name="connsiteY81" fmla="*/ 1150620 h 1988400"/>
              <a:gd name="connsiteX82" fmla="*/ 777240 w 2171700"/>
              <a:gd name="connsiteY82" fmla="*/ 1127760 h 1988400"/>
              <a:gd name="connsiteX83" fmla="*/ 746760 w 2171700"/>
              <a:gd name="connsiteY83" fmla="*/ 1082040 h 1988400"/>
              <a:gd name="connsiteX84" fmla="*/ 731520 w 2171700"/>
              <a:gd name="connsiteY84" fmla="*/ 1059180 h 1988400"/>
              <a:gd name="connsiteX85" fmla="*/ 685800 w 2171700"/>
              <a:gd name="connsiteY85" fmla="*/ 1028700 h 1988400"/>
              <a:gd name="connsiteX86" fmla="*/ 655320 w 2171700"/>
              <a:gd name="connsiteY86" fmla="*/ 982980 h 1988400"/>
              <a:gd name="connsiteX87" fmla="*/ 632460 w 2171700"/>
              <a:gd name="connsiteY87" fmla="*/ 975360 h 1988400"/>
              <a:gd name="connsiteX88" fmla="*/ 586740 w 2171700"/>
              <a:gd name="connsiteY88" fmla="*/ 952500 h 1988400"/>
              <a:gd name="connsiteX89" fmla="*/ 563880 w 2171700"/>
              <a:gd name="connsiteY89" fmla="*/ 922020 h 1988400"/>
              <a:gd name="connsiteX90" fmla="*/ 541020 w 2171700"/>
              <a:gd name="connsiteY90" fmla="*/ 906780 h 1988400"/>
              <a:gd name="connsiteX91" fmla="*/ 487680 w 2171700"/>
              <a:gd name="connsiteY91" fmla="*/ 845820 h 1988400"/>
              <a:gd name="connsiteX92" fmla="*/ 472440 w 2171700"/>
              <a:gd name="connsiteY92" fmla="*/ 822960 h 1988400"/>
              <a:gd name="connsiteX93" fmla="*/ 449580 w 2171700"/>
              <a:gd name="connsiteY93" fmla="*/ 807720 h 1988400"/>
              <a:gd name="connsiteX94" fmla="*/ 419100 w 2171700"/>
              <a:gd name="connsiteY94" fmla="*/ 777240 h 1988400"/>
              <a:gd name="connsiteX95" fmla="*/ 403860 w 2171700"/>
              <a:gd name="connsiteY95" fmla="*/ 754380 h 1988400"/>
              <a:gd name="connsiteX96" fmla="*/ 358140 w 2171700"/>
              <a:gd name="connsiteY96" fmla="*/ 731520 h 1988400"/>
              <a:gd name="connsiteX97" fmla="*/ 312420 w 2171700"/>
              <a:gd name="connsiteY97" fmla="*/ 693420 h 1988400"/>
              <a:gd name="connsiteX98" fmla="*/ 289560 w 2171700"/>
              <a:gd name="connsiteY98" fmla="*/ 685800 h 1988400"/>
              <a:gd name="connsiteX99" fmla="*/ 243840 w 2171700"/>
              <a:gd name="connsiteY99" fmla="*/ 655320 h 1988400"/>
              <a:gd name="connsiteX100" fmla="*/ 220980 w 2171700"/>
              <a:gd name="connsiteY100" fmla="*/ 640080 h 1988400"/>
              <a:gd name="connsiteX101" fmla="*/ 190500 w 2171700"/>
              <a:gd name="connsiteY101" fmla="*/ 594360 h 1988400"/>
              <a:gd name="connsiteX102" fmla="*/ 175260 w 2171700"/>
              <a:gd name="connsiteY102" fmla="*/ 571500 h 1988400"/>
              <a:gd name="connsiteX103" fmla="*/ 152400 w 2171700"/>
              <a:gd name="connsiteY103" fmla="*/ 548640 h 1988400"/>
              <a:gd name="connsiteX104" fmla="*/ 129540 w 2171700"/>
              <a:gd name="connsiteY104" fmla="*/ 502920 h 1988400"/>
              <a:gd name="connsiteX105" fmla="*/ 121920 w 2171700"/>
              <a:gd name="connsiteY105" fmla="*/ 480060 h 1988400"/>
              <a:gd name="connsiteX106" fmla="*/ 76200 w 2171700"/>
              <a:gd name="connsiteY106" fmla="*/ 434340 h 1988400"/>
              <a:gd name="connsiteX107" fmla="*/ 38100 w 2171700"/>
              <a:gd name="connsiteY107" fmla="*/ 403860 h 1988400"/>
              <a:gd name="connsiteX108" fmla="*/ 22860 w 2171700"/>
              <a:gd name="connsiteY108" fmla="*/ 358140 h 1988400"/>
              <a:gd name="connsiteX109" fmla="*/ 15240 w 2171700"/>
              <a:gd name="connsiteY109" fmla="*/ 335280 h 1988400"/>
              <a:gd name="connsiteX110" fmla="*/ 0 w 2171700"/>
              <a:gd name="connsiteY110" fmla="*/ 312420 h 1988400"/>
              <a:gd name="connsiteX111" fmla="*/ 7620 w 2171700"/>
              <a:gd name="connsiteY111" fmla="*/ 144780 h 1988400"/>
              <a:gd name="connsiteX112" fmla="*/ 22860 w 2171700"/>
              <a:gd name="connsiteY112" fmla="*/ 83820 h 1988400"/>
              <a:gd name="connsiteX113" fmla="*/ 30480 w 2171700"/>
              <a:gd name="connsiteY113" fmla="*/ 53340 h 1988400"/>
              <a:gd name="connsiteX114" fmla="*/ 99060 w 2171700"/>
              <a:gd name="connsiteY114" fmla="*/ 30480 h 1988400"/>
              <a:gd name="connsiteX115" fmla="*/ 121920 w 2171700"/>
              <a:gd name="connsiteY115" fmla="*/ 22860 h 1988400"/>
              <a:gd name="connsiteX116" fmla="*/ 121920 w 2171700"/>
              <a:gd name="connsiteY116" fmla="*/ 22860 h 1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171700" h="1988400">
                <a:moveTo>
                  <a:pt x="68580" y="53340"/>
                </a:moveTo>
                <a:lnTo>
                  <a:pt x="68580" y="53340"/>
                </a:lnTo>
                <a:cubicBezTo>
                  <a:pt x="101560" y="49676"/>
                  <a:pt x="141900" y="47198"/>
                  <a:pt x="175260" y="38100"/>
                </a:cubicBezTo>
                <a:cubicBezTo>
                  <a:pt x="190758" y="33873"/>
                  <a:pt x="207614" y="31771"/>
                  <a:pt x="220980" y="22860"/>
                </a:cubicBezTo>
                <a:cubicBezTo>
                  <a:pt x="250523" y="3165"/>
                  <a:pt x="235152" y="10516"/>
                  <a:pt x="266700" y="0"/>
                </a:cubicBezTo>
                <a:lnTo>
                  <a:pt x="1188720" y="7620"/>
                </a:lnTo>
                <a:cubicBezTo>
                  <a:pt x="1204780" y="7999"/>
                  <a:pt x="1218855" y="18964"/>
                  <a:pt x="1234440" y="22860"/>
                </a:cubicBezTo>
                <a:cubicBezTo>
                  <a:pt x="1244206" y="25301"/>
                  <a:pt x="1276848" y="32634"/>
                  <a:pt x="1287780" y="38100"/>
                </a:cubicBezTo>
                <a:cubicBezTo>
                  <a:pt x="1295971" y="42196"/>
                  <a:pt x="1302222" y="49732"/>
                  <a:pt x="1310640" y="53340"/>
                </a:cubicBezTo>
                <a:cubicBezTo>
                  <a:pt x="1320266" y="57465"/>
                  <a:pt x="1331089" y="57951"/>
                  <a:pt x="1341120" y="60960"/>
                </a:cubicBezTo>
                <a:cubicBezTo>
                  <a:pt x="1356507" y="65576"/>
                  <a:pt x="1386840" y="76200"/>
                  <a:pt x="1386840" y="76200"/>
                </a:cubicBezTo>
                <a:cubicBezTo>
                  <a:pt x="1391920" y="83820"/>
                  <a:pt x="1394929" y="93339"/>
                  <a:pt x="1402080" y="99060"/>
                </a:cubicBezTo>
                <a:cubicBezTo>
                  <a:pt x="1454436" y="140945"/>
                  <a:pt x="1393403" y="59601"/>
                  <a:pt x="1447800" y="129540"/>
                </a:cubicBezTo>
                <a:cubicBezTo>
                  <a:pt x="1459045" y="143998"/>
                  <a:pt x="1472488" y="157884"/>
                  <a:pt x="1478280" y="175260"/>
                </a:cubicBezTo>
                <a:cubicBezTo>
                  <a:pt x="1485917" y="198171"/>
                  <a:pt x="1484727" y="201285"/>
                  <a:pt x="1501140" y="220980"/>
                </a:cubicBezTo>
                <a:cubicBezTo>
                  <a:pt x="1522206" y="246259"/>
                  <a:pt x="1525051" y="238321"/>
                  <a:pt x="1539240" y="266700"/>
                </a:cubicBezTo>
                <a:cubicBezTo>
                  <a:pt x="1542832" y="273884"/>
                  <a:pt x="1543268" y="282376"/>
                  <a:pt x="1546860" y="289560"/>
                </a:cubicBezTo>
                <a:cubicBezTo>
                  <a:pt x="1550956" y="297751"/>
                  <a:pt x="1558004" y="304229"/>
                  <a:pt x="1562100" y="312420"/>
                </a:cubicBezTo>
                <a:cubicBezTo>
                  <a:pt x="1576928" y="342077"/>
                  <a:pt x="1562691" y="331580"/>
                  <a:pt x="1577340" y="365760"/>
                </a:cubicBezTo>
                <a:cubicBezTo>
                  <a:pt x="1580948" y="374178"/>
                  <a:pt x="1585429" y="382899"/>
                  <a:pt x="1592580" y="388620"/>
                </a:cubicBezTo>
                <a:cubicBezTo>
                  <a:pt x="1598852" y="393638"/>
                  <a:pt x="1607820" y="393700"/>
                  <a:pt x="1615440" y="396240"/>
                </a:cubicBezTo>
                <a:cubicBezTo>
                  <a:pt x="1620520" y="411480"/>
                  <a:pt x="1621769" y="428594"/>
                  <a:pt x="1630680" y="441960"/>
                </a:cubicBezTo>
                <a:cubicBezTo>
                  <a:pt x="1640840" y="457200"/>
                  <a:pt x="1655368" y="470304"/>
                  <a:pt x="1661160" y="487680"/>
                </a:cubicBezTo>
                <a:lnTo>
                  <a:pt x="1684020" y="556260"/>
                </a:lnTo>
                <a:cubicBezTo>
                  <a:pt x="1686560" y="563880"/>
                  <a:pt x="1685960" y="573440"/>
                  <a:pt x="1691640" y="579120"/>
                </a:cubicBezTo>
                <a:lnTo>
                  <a:pt x="1714500" y="601980"/>
                </a:lnTo>
                <a:cubicBezTo>
                  <a:pt x="1717040" y="612140"/>
                  <a:pt x="1720247" y="622156"/>
                  <a:pt x="1722120" y="632460"/>
                </a:cubicBezTo>
                <a:cubicBezTo>
                  <a:pt x="1725024" y="648433"/>
                  <a:pt x="1728997" y="696210"/>
                  <a:pt x="1737360" y="716280"/>
                </a:cubicBezTo>
                <a:cubicBezTo>
                  <a:pt x="1746098" y="737251"/>
                  <a:pt x="1762330" y="755200"/>
                  <a:pt x="1767840" y="777240"/>
                </a:cubicBezTo>
                <a:cubicBezTo>
                  <a:pt x="1791661" y="872525"/>
                  <a:pt x="1761216" y="754058"/>
                  <a:pt x="1783080" y="830580"/>
                </a:cubicBezTo>
                <a:cubicBezTo>
                  <a:pt x="1785957" y="840650"/>
                  <a:pt x="1787023" y="851254"/>
                  <a:pt x="1790700" y="861060"/>
                </a:cubicBezTo>
                <a:cubicBezTo>
                  <a:pt x="1794688" y="871696"/>
                  <a:pt x="1800860" y="881380"/>
                  <a:pt x="1805940" y="891540"/>
                </a:cubicBezTo>
                <a:cubicBezTo>
                  <a:pt x="1808480" y="904240"/>
                  <a:pt x="1809012" y="917513"/>
                  <a:pt x="1813560" y="929640"/>
                </a:cubicBezTo>
                <a:cubicBezTo>
                  <a:pt x="1816776" y="938215"/>
                  <a:pt x="1824704" y="944309"/>
                  <a:pt x="1828800" y="952500"/>
                </a:cubicBezTo>
                <a:cubicBezTo>
                  <a:pt x="1832392" y="959684"/>
                  <a:pt x="1832519" y="968339"/>
                  <a:pt x="1836420" y="975360"/>
                </a:cubicBezTo>
                <a:cubicBezTo>
                  <a:pt x="1845315" y="991371"/>
                  <a:pt x="1856740" y="1005840"/>
                  <a:pt x="1866900" y="1021080"/>
                </a:cubicBezTo>
                <a:lnTo>
                  <a:pt x="1897380" y="1066800"/>
                </a:lnTo>
                <a:cubicBezTo>
                  <a:pt x="1902460" y="1074420"/>
                  <a:pt x="1908524" y="1081469"/>
                  <a:pt x="1912620" y="1089660"/>
                </a:cubicBezTo>
                <a:cubicBezTo>
                  <a:pt x="1917700" y="1099820"/>
                  <a:pt x="1921840" y="1110507"/>
                  <a:pt x="1927860" y="1120140"/>
                </a:cubicBezTo>
                <a:cubicBezTo>
                  <a:pt x="1934591" y="1130910"/>
                  <a:pt x="1943100" y="1140460"/>
                  <a:pt x="1950720" y="1150620"/>
                </a:cubicBezTo>
                <a:cubicBezTo>
                  <a:pt x="1978510" y="1233990"/>
                  <a:pt x="1934189" y="1107710"/>
                  <a:pt x="1973580" y="1196340"/>
                </a:cubicBezTo>
                <a:cubicBezTo>
                  <a:pt x="1993412" y="1240962"/>
                  <a:pt x="1981277" y="1249757"/>
                  <a:pt x="2019300" y="1287780"/>
                </a:cubicBezTo>
                <a:cubicBezTo>
                  <a:pt x="2055112" y="1323592"/>
                  <a:pt x="2036182" y="1301674"/>
                  <a:pt x="2072640" y="1356360"/>
                </a:cubicBezTo>
                <a:cubicBezTo>
                  <a:pt x="2077720" y="1363980"/>
                  <a:pt x="2084984" y="1370532"/>
                  <a:pt x="2087880" y="1379220"/>
                </a:cubicBezTo>
                <a:cubicBezTo>
                  <a:pt x="2092960" y="1394460"/>
                  <a:pt x="2100479" y="1409094"/>
                  <a:pt x="2103120" y="1424940"/>
                </a:cubicBezTo>
                <a:cubicBezTo>
                  <a:pt x="2108269" y="1455835"/>
                  <a:pt x="2109835" y="1472722"/>
                  <a:pt x="2118360" y="1501140"/>
                </a:cubicBezTo>
                <a:cubicBezTo>
                  <a:pt x="2122976" y="1516527"/>
                  <a:pt x="2128520" y="1531620"/>
                  <a:pt x="2133600" y="1546860"/>
                </a:cubicBezTo>
                <a:lnTo>
                  <a:pt x="2148840" y="1592580"/>
                </a:lnTo>
                <a:cubicBezTo>
                  <a:pt x="2151380" y="1600200"/>
                  <a:pt x="2154512" y="1607648"/>
                  <a:pt x="2156460" y="1615440"/>
                </a:cubicBezTo>
                <a:cubicBezTo>
                  <a:pt x="2167221" y="1658485"/>
                  <a:pt x="2162026" y="1635651"/>
                  <a:pt x="2171700" y="1684020"/>
                </a:cubicBezTo>
                <a:cubicBezTo>
                  <a:pt x="2169160" y="1744980"/>
                  <a:pt x="2168587" y="1806054"/>
                  <a:pt x="2164080" y="1866900"/>
                </a:cubicBezTo>
                <a:cubicBezTo>
                  <a:pt x="2163487" y="1874910"/>
                  <a:pt x="2160052" y="1882576"/>
                  <a:pt x="2156460" y="1889760"/>
                </a:cubicBezTo>
                <a:cubicBezTo>
                  <a:pt x="2146300" y="1910080"/>
                  <a:pt x="2138680" y="1917700"/>
                  <a:pt x="2118360" y="1927860"/>
                </a:cubicBezTo>
                <a:cubicBezTo>
                  <a:pt x="2111176" y="1931452"/>
                  <a:pt x="2102883" y="1932316"/>
                  <a:pt x="2095500" y="1935480"/>
                </a:cubicBezTo>
                <a:cubicBezTo>
                  <a:pt x="2085059" y="1939955"/>
                  <a:pt x="2075796" y="1947128"/>
                  <a:pt x="2065020" y="1950720"/>
                </a:cubicBezTo>
                <a:cubicBezTo>
                  <a:pt x="2025406" y="1963925"/>
                  <a:pt x="1919073" y="1965080"/>
                  <a:pt x="1905000" y="1965960"/>
                </a:cubicBezTo>
                <a:cubicBezTo>
                  <a:pt x="1733179" y="2008915"/>
                  <a:pt x="1862456" y="1979394"/>
                  <a:pt x="1432560" y="1965960"/>
                </a:cubicBezTo>
                <a:cubicBezTo>
                  <a:pt x="1417117" y="1965477"/>
                  <a:pt x="1402026" y="1961187"/>
                  <a:pt x="1386840" y="1958340"/>
                </a:cubicBezTo>
                <a:cubicBezTo>
                  <a:pt x="1361381" y="1953566"/>
                  <a:pt x="1335770" y="1949382"/>
                  <a:pt x="1310640" y="1943100"/>
                </a:cubicBezTo>
                <a:cubicBezTo>
                  <a:pt x="1300480" y="1940560"/>
                  <a:pt x="1290429" y="1937534"/>
                  <a:pt x="1280160" y="1935480"/>
                </a:cubicBezTo>
                <a:cubicBezTo>
                  <a:pt x="1265010" y="1932450"/>
                  <a:pt x="1249429" y="1931607"/>
                  <a:pt x="1234440" y="1927860"/>
                </a:cubicBezTo>
                <a:cubicBezTo>
                  <a:pt x="1218855" y="1923964"/>
                  <a:pt x="1204305" y="1916516"/>
                  <a:pt x="1188720" y="1912620"/>
                </a:cubicBezTo>
                <a:cubicBezTo>
                  <a:pt x="1178560" y="1910080"/>
                  <a:pt x="1168310" y="1907877"/>
                  <a:pt x="1158240" y="1905000"/>
                </a:cubicBezTo>
                <a:cubicBezTo>
                  <a:pt x="1150517" y="1902793"/>
                  <a:pt x="1142401" y="1901281"/>
                  <a:pt x="1135380" y="1897380"/>
                </a:cubicBezTo>
                <a:cubicBezTo>
                  <a:pt x="1119369" y="1888485"/>
                  <a:pt x="1089660" y="1866900"/>
                  <a:pt x="1089660" y="1866900"/>
                </a:cubicBezTo>
                <a:cubicBezTo>
                  <a:pt x="1084580" y="1859280"/>
                  <a:pt x="1080504" y="1850885"/>
                  <a:pt x="1074420" y="1844040"/>
                </a:cubicBezTo>
                <a:cubicBezTo>
                  <a:pt x="1060101" y="1827931"/>
                  <a:pt x="1028700" y="1798320"/>
                  <a:pt x="1028700" y="1798320"/>
                </a:cubicBezTo>
                <a:cubicBezTo>
                  <a:pt x="1023620" y="1783080"/>
                  <a:pt x="1022371" y="1765966"/>
                  <a:pt x="1013460" y="1752600"/>
                </a:cubicBezTo>
                <a:cubicBezTo>
                  <a:pt x="993445" y="1722577"/>
                  <a:pt x="993862" y="1727547"/>
                  <a:pt x="982980" y="1684020"/>
                </a:cubicBezTo>
                <a:cubicBezTo>
                  <a:pt x="978720" y="1666982"/>
                  <a:pt x="967541" y="1618951"/>
                  <a:pt x="960120" y="1607820"/>
                </a:cubicBezTo>
                <a:cubicBezTo>
                  <a:pt x="949960" y="1592580"/>
                  <a:pt x="935432" y="1579476"/>
                  <a:pt x="929640" y="1562100"/>
                </a:cubicBezTo>
                <a:cubicBezTo>
                  <a:pt x="927100" y="1554480"/>
                  <a:pt x="923968" y="1547032"/>
                  <a:pt x="922020" y="1539240"/>
                </a:cubicBezTo>
                <a:cubicBezTo>
                  <a:pt x="917673" y="1521850"/>
                  <a:pt x="915489" y="1495698"/>
                  <a:pt x="906780" y="1478280"/>
                </a:cubicBezTo>
                <a:cubicBezTo>
                  <a:pt x="902684" y="1470089"/>
                  <a:pt x="895259" y="1463789"/>
                  <a:pt x="891540" y="1455420"/>
                </a:cubicBezTo>
                <a:cubicBezTo>
                  <a:pt x="885016" y="1440740"/>
                  <a:pt x="881380" y="1424940"/>
                  <a:pt x="876300" y="1409700"/>
                </a:cubicBezTo>
                <a:lnTo>
                  <a:pt x="868680" y="1386840"/>
                </a:lnTo>
                <a:lnTo>
                  <a:pt x="845820" y="1318260"/>
                </a:lnTo>
                <a:cubicBezTo>
                  <a:pt x="843280" y="1310640"/>
                  <a:pt x="842655" y="1302083"/>
                  <a:pt x="838200" y="1295400"/>
                </a:cubicBezTo>
                <a:lnTo>
                  <a:pt x="822960" y="1272540"/>
                </a:lnTo>
                <a:cubicBezTo>
                  <a:pt x="820420" y="1262380"/>
                  <a:pt x="818349" y="1252091"/>
                  <a:pt x="815340" y="1242060"/>
                </a:cubicBezTo>
                <a:lnTo>
                  <a:pt x="792480" y="1173480"/>
                </a:lnTo>
                <a:lnTo>
                  <a:pt x="784860" y="1150620"/>
                </a:lnTo>
                <a:cubicBezTo>
                  <a:pt x="782320" y="1143000"/>
                  <a:pt x="781695" y="1134443"/>
                  <a:pt x="777240" y="1127760"/>
                </a:cubicBezTo>
                <a:lnTo>
                  <a:pt x="746760" y="1082040"/>
                </a:lnTo>
                <a:cubicBezTo>
                  <a:pt x="741680" y="1074420"/>
                  <a:pt x="739140" y="1064260"/>
                  <a:pt x="731520" y="1059180"/>
                </a:cubicBezTo>
                <a:lnTo>
                  <a:pt x="685800" y="1028700"/>
                </a:lnTo>
                <a:cubicBezTo>
                  <a:pt x="675640" y="1013460"/>
                  <a:pt x="672696" y="988772"/>
                  <a:pt x="655320" y="982980"/>
                </a:cubicBezTo>
                <a:cubicBezTo>
                  <a:pt x="647700" y="980440"/>
                  <a:pt x="639644" y="978952"/>
                  <a:pt x="632460" y="975360"/>
                </a:cubicBezTo>
                <a:cubicBezTo>
                  <a:pt x="573374" y="945817"/>
                  <a:pt x="644199" y="971653"/>
                  <a:pt x="586740" y="952500"/>
                </a:cubicBezTo>
                <a:cubicBezTo>
                  <a:pt x="579120" y="942340"/>
                  <a:pt x="572860" y="931000"/>
                  <a:pt x="563880" y="922020"/>
                </a:cubicBezTo>
                <a:cubicBezTo>
                  <a:pt x="557404" y="915544"/>
                  <a:pt x="547051" y="913672"/>
                  <a:pt x="541020" y="906780"/>
                </a:cubicBezTo>
                <a:cubicBezTo>
                  <a:pt x="478790" y="835660"/>
                  <a:pt x="539115" y="880110"/>
                  <a:pt x="487680" y="845820"/>
                </a:cubicBezTo>
                <a:cubicBezTo>
                  <a:pt x="482600" y="838200"/>
                  <a:pt x="478916" y="829436"/>
                  <a:pt x="472440" y="822960"/>
                </a:cubicBezTo>
                <a:cubicBezTo>
                  <a:pt x="465964" y="816484"/>
                  <a:pt x="455301" y="814871"/>
                  <a:pt x="449580" y="807720"/>
                </a:cubicBezTo>
                <a:cubicBezTo>
                  <a:pt x="420024" y="770775"/>
                  <a:pt x="468976" y="793865"/>
                  <a:pt x="419100" y="777240"/>
                </a:cubicBezTo>
                <a:cubicBezTo>
                  <a:pt x="414020" y="769620"/>
                  <a:pt x="410336" y="760856"/>
                  <a:pt x="403860" y="754380"/>
                </a:cubicBezTo>
                <a:cubicBezTo>
                  <a:pt x="382022" y="732542"/>
                  <a:pt x="382930" y="743915"/>
                  <a:pt x="358140" y="731520"/>
                </a:cubicBezTo>
                <a:cubicBezTo>
                  <a:pt x="308279" y="706589"/>
                  <a:pt x="362977" y="727125"/>
                  <a:pt x="312420" y="693420"/>
                </a:cubicBezTo>
                <a:cubicBezTo>
                  <a:pt x="305737" y="688965"/>
                  <a:pt x="296581" y="689701"/>
                  <a:pt x="289560" y="685800"/>
                </a:cubicBezTo>
                <a:cubicBezTo>
                  <a:pt x="273549" y="676905"/>
                  <a:pt x="259080" y="665480"/>
                  <a:pt x="243840" y="655320"/>
                </a:cubicBezTo>
                <a:lnTo>
                  <a:pt x="220980" y="640080"/>
                </a:lnTo>
                <a:lnTo>
                  <a:pt x="190500" y="594360"/>
                </a:lnTo>
                <a:cubicBezTo>
                  <a:pt x="185420" y="586740"/>
                  <a:pt x="181736" y="577976"/>
                  <a:pt x="175260" y="571500"/>
                </a:cubicBezTo>
                <a:lnTo>
                  <a:pt x="152400" y="548640"/>
                </a:lnTo>
                <a:cubicBezTo>
                  <a:pt x="133247" y="491181"/>
                  <a:pt x="159083" y="562006"/>
                  <a:pt x="129540" y="502920"/>
                </a:cubicBezTo>
                <a:cubicBezTo>
                  <a:pt x="125948" y="495736"/>
                  <a:pt x="126851" y="486400"/>
                  <a:pt x="121920" y="480060"/>
                </a:cubicBezTo>
                <a:cubicBezTo>
                  <a:pt x="108688" y="463047"/>
                  <a:pt x="88155" y="452273"/>
                  <a:pt x="76200" y="434340"/>
                </a:cubicBezTo>
                <a:cubicBezTo>
                  <a:pt x="56505" y="404797"/>
                  <a:pt x="69648" y="414376"/>
                  <a:pt x="38100" y="403860"/>
                </a:cubicBezTo>
                <a:lnTo>
                  <a:pt x="22860" y="358140"/>
                </a:lnTo>
                <a:cubicBezTo>
                  <a:pt x="20320" y="350520"/>
                  <a:pt x="19695" y="341963"/>
                  <a:pt x="15240" y="335280"/>
                </a:cubicBezTo>
                <a:lnTo>
                  <a:pt x="0" y="312420"/>
                </a:lnTo>
                <a:cubicBezTo>
                  <a:pt x="2540" y="256540"/>
                  <a:pt x="2054" y="200440"/>
                  <a:pt x="7620" y="144780"/>
                </a:cubicBezTo>
                <a:cubicBezTo>
                  <a:pt x="9704" y="123939"/>
                  <a:pt x="17780" y="104140"/>
                  <a:pt x="22860" y="83820"/>
                </a:cubicBezTo>
                <a:cubicBezTo>
                  <a:pt x="25400" y="73660"/>
                  <a:pt x="20545" y="56652"/>
                  <a:pt x="30480" y="53340"/>
                </a:cubicBezTo>
                <a:lnTo>
                  <a:pt x="99060" y="30480"/>
                </a:lnTo>
                <a:lnTo>
                  <a:pt x="121920" y="22860"/>
                </a:lnTo>
                <a:lnTo>
                  <a:pt x="121920" y="22860"/>
                </a:lnTo>
              </a:path>
            </a:pathLst>
          </a:cu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HK" altLang="en-US">
              <a:latin typeface="Candara"/>
              <a:cs typeface="Candara"/>
            </a:endParaRPr>
          </a:p>
        </p:txBody>
      </p:sp>
      <p:cxnSp>
        <p:nvCxnSpPr>
          <p:cNvPr id="201" name="Straight Connector 200"/>
          <p:cNvCxnSpPr/>
          <p:nvPr/>
        </p:nvCxnSpPr>
        <p:spPr>
          <a:xfrm>
            <a:off x="1111250" y="5213350"/>
            <a:ext cx="550863" cy="877888"/>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1111250" y="4519613"/>
            <a:ext cx="550863" cy="69215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1716088" y="6164263"/>
            <a:ext cx="812800"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1662113" y="5616575"/>
            <a:ext cx="460375" cy="473075"/>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2119313" y="5570538"/>
            <a:ext cx="444500" cy="560387"/>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a:endCxn id="62528" idx="1"/>
          </p:cNvCxnSpPr>
          <p:nvPr/>
        </p:nvCxnSpPr>
        <p:spPr>
          <a:xfrm>
            <a:off x="1111250" y="5291138"/>
            <a:ext cx="842963" cy="230187"/>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a:stCxn id="62554" idx="1"/>
            <a:endCxn id="62526" idx="1"/>
          </p:cNvCxnSpPr>
          <p:nvPr/>
        </p:nvCxnSpPr>
        <p:spPr>
          <a:xfrm>
            <a:off x="971550" y="5245100"/>
            <a:ext cx="1427163" cy="84613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2170113" y="5253038"/>
            <a:ext cx="1079500" cy="300037"/>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V="1">
            <a:off x="1735138" y="5291138"/>
            <a:ext cx="1511300" cy="809625"/>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2563813" y="5291138"/>
            <a:ext cx="685800" cy="839787"/>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1111250" y="3876675"/>
            <a:ext cx="549275" cy="1287463"/>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1163638" y="3887788"/>
            <a:ext cx="1546225" cy="1273175"/>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V="1">
            <a:off x="1163638" y="4618038"/>
            <a:ext cx="1517650" cy="595312"/>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V="1">
            <a:off x="1684338" y="3860800"/>
            <a:ext cx="1009650" cy="15875"/>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1693863" y="4564063"/>
            <a:ext cx="1016000" cy="3175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V="1">
            <a:off x="2763838" y="3844925"/>
            <a:ext cx="1065212" cy="15875"/>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3671888" y="3835400"/>
            <a:ext cx="1065212" cy="15875"/>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3190875" y="5245100"/>
            <a:ext cx="954088"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4057650" y="5245100"/>
            <a:ext cx="636588" cy="793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4521200" y="5253038"/>
            <a:ext cx="954088"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H="1">
            <a:off x="1685925" y="3852863"/>
            <a:ext cx="1588" cy="76200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2714625" y="3906838"/>
            <a:ext cx="3175" cy="76200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3251200" y="5272088"/>
            <a:ext cx="620713" cy="81121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3924300" y="5291138"/>
            <a:ext cx="1497013" cy="79216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3625850" y="3787775"/>
            <a:ext cx="1014413" cy="1457325"/>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4694238" y="3840163"/>
            <a:ext cx="781050" cy="136525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3679825" y="3806825"/>
            <a:ext cx="1741488" cy="1354138"/>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4629150" y="3757613"/>
            <a:ext cx="23813" cy="152400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2776538" y="3879850"/>
            <a:ext cx="1154112" cy="132556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1709738" y="3879850"/>
            <a:ext cx="1481137" cy="1389063"/>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763838" y="3908425"/>
            <a:ext cx="525462" cy="126365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2754313" y="4606925"/>
            <a:ext cx="436562" cy="554038"/>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a:endCxn id="238" idx="2"/>
          </p:cNvCxnSpPr>
          <p:nvPr/>
        </p:nvCxnSpPr>
        <p:spPr>
          <a:xfrm>
            <a:off x="1752600" y="4649788"/>
            <a:ext cx="1306513" cy="595312"/>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62503" name="Group 233"/>
          <p:cNvGrpSpPr>
            <a:grpSpLocks/>
          </p:cNvGrpSpPr>
          <p:nvPr/>
        </p:nvGrpSpPr>
        <p:grpSpPr bwMode="auto">
          <a:xfrm>
            <a:off x="920750" y="5014913"/>
            <a:ext cx="436563" cy="460375"/>
            <a:chOff x="4163786" y="4785368"/>
            <a:chExt cx="435887" cy="461665"/>
          </a:xfrm>
        </p:grpSpPr>
        <p:sp>
          <p:nvSpPr>
            <p:cNvPr id="235" name="Oval 234"/>
            <p:cNvSpPr/>
            <p:nvPr/>
          </p:nvSpPr>
          <p:spPr>
            <a:xfrm>
              <a:off x="4163786" y="4831534"/>
              <a:ext cx="380410" cy="380476"/>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2554" name="TextBox 235"/>
            <p:cNvSpPr txBox="1">
              <a:spLocks noChangeArrowheads="1"/>
            </p:cNvSpPr>
            <p:nvPr/>
          </p:nvSpPr>
          <p:spPr bwMode="auto">
            <a:xfrm>
              <a:off x="4214631" y="4785368"/>
              <a:ext cx="3850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t</a:t>
              </a:r>
              <a:endParaRPr kumimoji="0" lang="zh-HK" altLang="zh-CN" baseline="-24000">
                <a:latin typeface="Candara"/>
                <a:cs typeface="Candara"/>
              </a:endParaRPr>
            </a:p>
          </p:txBody>
        </p:sp>
      </p:grpSp>
      <p:grpSp>
        <p:nvGrpSpPr>
          <p:cNvPr id="62504" name="Group 236"/>
          <p:cNvGrpSpPr>
            <a:grpSpLocks/>
          </p:cNvGrpSpPr>
          <p:nvPr/>
        </p:nvGrpSpPr>
        <p:grpSpPr bwMode="auto">
          <a:xfrm>
            <a:off x="3054350" y="4973638"/>
            <a:ext cx="385763" cy="461962"/>
            <a:chOff x="7283944" y="4772574"/>
            <a:chExt cx="385042" cy="461665"/>
          </a:xfrm>
        </p:grpSpPr>
        <p:sp>
          <p:nvSpPr>
            <p:cNvPr id="238" name="Oval 237"/>
            <p:cNvSpPr/>
            <p:nvPr/>
          </p:nvSpPr>
          <p:spPr>
            <a:xfrm>
              <a:off x="7288698" y="4853484"/>
              <a:ext cx="380288"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2552" name="TextBox 238"/>
            <p:cNvSpPr txBox="1">
              <a:spLocks noChangeArrowheads="1"/>
            </p:cNvSpPr>
            <p:nvPr/>
          </p:nvSpPr>
          <p:spPr bwMode="auto">
            <a:xfrm>
              <a:off x="7283944" y="4772574"/>
              <a:ext cx="3850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q</a:t>
              </a:r>
              <a:endParaRPr kumimoji="0" lang="zh-HK" altLang="zh-CN" baseline="-40000">
                <a:latin typeface="Candara"/>
                <a:cs typeface="Candara"/>
              </a:endParaRPr>
            </a:p>
          </p:txBody>
        </p:sp>
      </p:grpSp>
      <p:grpSp>
        <p:nvGrpSpPr>
          <p:cNvPr id="62505" name="Group 239"/>
          <p:cNvGrpSpPr>
            <a:grpSpLocks/>
          </p:cNvGrpSpPr>
          <p:nvPr/>
        </p:nvGrpSpPr>
        <p:grpSpPr bwMode="auto">
          <a:xfrm>
            <a:off x="4421188" y="3557588"/>
            <a:ext cx="461962" cy="461962"/>
            <a:chOff x="2895600" y="5796370"/>
            <a:chExt cx="462524" cy="461665"/>
          </a:xfrm>
        </p:grpSpPr>
        <p:sp>
          <p:nvSpPr>
            <p:cNvPr id="241" name="Oval 240"/>
            <p:cNvSpPr/>
            <p:nvPr/>
          </p:nvSpPr>
          <p:spPr>
            <a:xfrm>
              <a:off x="2895600" y="5877280"/>
              <a:ext cx="381464"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2550" name="TextBox 241"/>
            <p:cNvSpPr txBox="1">
              <a:spLocks noChangeArrowheads="1"/>
            </p:cNvSpPr>
            <p:nvPr/>
          </p:nvSpPr>
          <p:spPr bwMode="auto">
            <a:xfrm>
              <a:off x="2921029" y="579637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s</a:t>
              </a:r>
              <a:r>
                <a:rPr kumimoji="0" lang="en-US" altLang="zh-CN" sz="2000" baseline="-24000">
                  <a:latin typeface="Candara"/>
                  <a:cs typeface="Candara"/>
                </a:rPr>
                <a:t>2</a:t>
              </a:r>
              <a:endParaRPr kumimoji="0" lang="zh-HK" altLang="zh-CN" sz="1800" baseline="-24000">
                <a:latin typeface="Candara"/>
                <a:cs typeface="Candara"/>
              </a:endParaRPr>
            </a:p>
          </p:txBody>
        </p:sp>
      </p:grpSp>
      <p:grpSp>
        <p:nvGrpSpPr>
          <p:cNvPr id="62506" name="Group 242"/>
          <p:cNvGrpSpPr>
            <a:grpSpLocks/>
          </p:cNvGrpSpPr>
          <p:nvPr/>
        </p:nvGrpSpPr>
        <p:grpSpPr bwMode="auto">
          <a:xfrm>
            <a:off x="4449763" y="4973638"/>
            <a:ext cx="463550" cy="461962"/>
            <a:chOff x="1447800" y="4482957"/>
            <a:chExt cx="462524" cy="461665"/>
          </a:xfrm>
        </p:grpSpPr>
        <p:sp>
          <p:nvSpPr>
            <p:cNvPr id="244" name="Oval 243"/>
            <p:cNvSpPr/>
            <p:nvPr/>
          </p:nvSpPr>
          <p:spPr>
            <a:xfrm>
              <a:off x="1447800" y="4563867"/>
              <a:ext cx="381740"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2548" name="TextBox 244"/>
            <p:cNvSpPr txBox="1">
              <a:spLocks noChangeArrowheads="1"/>
            </p:cNvSpPr>
            <p:nvPr/>
          </p:nvSpPr>
          <p:spPr bwMode="auto">
            <a:xfrm>
              <a:off x="1473229" y="4482957"/>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s</a:t>
              </a:r>
              <a:r>
                <a:rPr kumimoji="0" lang="en-US" altLang="zh-CN" sz="2000" baseline="-24000">
                  <a:latin typeface="Candara"/>
                  <a:cs typeface="Candara"/>
                </a:rPr>
                <a:t>3</a:t>
              </a:r>
              <a:endParaRPr kumimoji="0" lang="zh-HK" altLang="zh-CN" sz="1800" baseline="-24000">
                <a:latin typeface="Candara"/>
                <a:cs typeface="Candara"/>
              </a:endParaRPr>
            </a:p>
          </p:txBody>
        </p:sp>
      </p:grpSp>
      <p:grpSp>
        <p:nvGrpSpPr>
          <p:cNvPr id="62507" name="Group 245"/>
          <p:cNvGrpSpPr>
            <a:grpSpLocks/>
          </p:cNvGrpSpPr>
          <p:nvPr/>
        </p:nvGrpSpPr>
        <p:grpSpPr bwMode="auto">
          <a:xfrm>
            <a:off x="3435350" y="3573463"/>
            <a:ext cx="461963" cy="461962"/>
            <a:chOff x="3048000" y="5948770"/>
            <a:chExt cx="462524" cy="461665"/>
          </a:xfrm>
        </p:grpSpPr>
        <p:sp>
          <p:nvSpPr>
            <p:cNvPr id="247" name="Oval 246"/>
            <p:cNvSpPr/>
            <p:nvPr/>
          </p:nvSpPr>
          <p:spPr>
            <a:xfrm>
              <a:off x="3048000" y="6029680"/>
              <a:ext cx="381463"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2546" name="TextBox 247"/>
            <p:cNvSpPr txBox="1">
              <a:spLocks noChangeArrowheads="1"/>
            </p:cNvSpPr>
            <p:nvPr/>
          </p:nvSpPr>
          <p:spPr bwMode="auto">
            <a:xfrm>
              <a:off x="3073429" y="594877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s</a:t>
              </a:r>
              <a:r>
                <a:rPr kumimoji="0" lang="en-US" altLang="zh-CN" sz="2000" baseline="-24000">
                  <a:latin typeface="Candara"/>
                  <a:cs typeface="Candara"/>
                </a:rPr>
                <a:t>1</a:t>
              </a:r>
              <a:endParaRPr kumimoji="0" lang="zh-HK" altLang="zh-CN" sz="1800" baseline="-24000">
                <a:latin typeface="Candara"/>
                <a:cs typeface="Candara"/>
              </a:endParaRPr>
            </a:p>
          </p:txBody>
        </p:sp>
      </p:grpSp>
      <p:grpSp>
        <p:nvGrpSpPr>
          <p:cNvPr id="62508" name="Group 248"/>
          <p:cNvGrpSpPr>
            <a:grpSpLocks/>
          </p:cNvGrpSpPr>
          <p:nvPr/>
        </p:nvGrpSpPr>
        <p:grpSpPr bwMode="auto">
          <a:xfrm>
            <a:off x="5230813" y="4981575"/>
            <a:ext cx="461962" cy="461963"/>
            <a:chOff x="1439015" y="5948770"/>
            <a:chExt cx="462524" cy="461665"/>
          </a:xfrm>
        </p:grpSpPr>
        <p:sp>
          <p:nvSpPr>
            <p:cNvPr id="250" name="Oval 249"/>
            <p:cNvSpPr/>
            <p:nvPr/>
          </p:nvSpPr>
          <p:spPr>
            <a:xfrm>
              <a:off x="1439015" y="6029681"/>
              <a:ext cx="381464" cy="380754"/>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2544" name="TextBox 250"/>
            <p:cNvSpPr txBox="1">
              <a:spLocks noChangeArrowheads="1"/>
            </p:cNvSpPr>
            <p:nvPr/>
          </p:nvSpPr>
          <p:spPr bwMode="auto">
            <a:xfrm>
              <a:off x="1464444" y="594877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s</a:t>
              </a:r>
              <a:r>
                <a:rPr kumimoji="0" lang="en-US" altLang="zh-CN" sz="2000" baseline="-24000">
                  <a:latin typeface="Candara"/>
                  <a:cs typeface="Candara"/>
                </a:rPr>
                <a:t>4</a:t>
              </a:r>
              <a:endParaRPr kumimoji="0" lang="zh-HK" altLang="zh-CN" sz="1800" baseline="-24000">
                <a:latin typeface="Candara"/>
                <a:cs typeface="Candara"/>
              </a:endParaRPr>
            </a:p>
          </p:txBody>
        </p:sp>
      </p:grpSp>
      <p:grpSp>
        <p:nvGrpSpPr>
          <p:cNvPr id="62509" name="Group 251"/>
          <p:cNvGrpSpPr>
            <a:grpSpLocks/>
          </p:cNvGrpSpPr>
          <p:nvPr/>
        </p:nvGrpSpPr>
        <p:grpSpPr bwMode="auto">
          <a:xfrm>
            <a:off x="3681413" y="5811838"/>
            <a:ext cx="463550" cy="461962"/>
            <a:chOff x="5867400" y="5580193"/>
            <a:chExt cx="462524" cy="461665"/>
          </a:xfrm>
        </p:grpSpPr>
        <p:sp>
          <p:nvSpPr>
            <p:cNvPr id="253" name="Oval 252"/>
            <p:cNvSpPr/>
            <p:nvPr/>
          </p:nvSpPr>
          <p:spPr>
            <a:xfrm>
              <a:off x="5867400" y="5661103"/>
              <a:ext cx="381740"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2542" name="TextBox 253"/>
            <p:cNvSpPr txBox="1">
              <a:spLocks noChangeArrowheads="1"/>
            </p:cNvSpPr>
            <p:nvPr/>
          </p:nvSpPr>
          <p:spPr bwMode="auto">
            <a:xfrm>
              <a:off x="5892829" y="5580193"/>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x</a:t>
              </a:r>
              <a:r>
                <a:rPr kumimoji="0" lang="en-US" altLang="zh-CN" sz="2000" baseline="-24000">
                  <a:latin typeface="Candara"/>
                  <a:cs typeface="Candara"/>
                </a:rPr>
                <a:t>2</a:t>
              </a:r>
              <a:endParaRPr kumimoji="0" lang="zh-HK" altLang="zh-CN" sz="1800" baseline="-24000">
                <a:latin typeface="Candara"/>
                <a:cs typeface="Candara"/>
              </a:endParaRPr>
            </a:p>
          </p:txBody>
        </p:sp>
      </p:grpSp>
      <p:grpSp>
        <p:nvGrpSpPr>
          <p:cNvPr id="62510" name="Group 254"/>
          <p:cNvGrpSpPr>
            <a:grpSpLocks/>
          </p:cNvGrpSpPr>
          <p:nvPr/>
        </p:nvGrpSpPr>
        <p:grpSpPr bwMode="auto">
          <a:xfrm>
            <a:off x="3735388" y="4981575"/>
            <a:ext cx="461962" cy="461963"/>
            <a:chOff x="4519357" y="5606600"/>
            <a:chExt cx="462524" cy="461665"/>
          </a:xfrm>
        </p:grpSpPr>
        <p:sp>
          <p:nvSpPr>
            <p:cNvPr id="256" name="Oval 255"/>
            <p:cNvSpPr/>
            <p:nvPr/>
          </p:nvSpPr>
          <p:spPr>
            <a:xfrm>
              <a:off x="4519357" y="5687511"/>
              <a:ext cx="381464" cy="380754"/>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2540" name="TextBox 256"/>
            <p:cNvSpPr txBox="1">
              <a:spLocks noChangeArrowheads="1"/>
            </p:cNvSpPr>
            <p:nvPr/>
          </p:nvSpPr>
          <p:spPr bwMode="auto">
            <a:xfrm>
              <a:off x="4544786" y="560660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x</a:t>
              </a:r>
              <a:r>
                <a:rPr kumimoji="0" lang="en-US" altLang="zh-CN" sz="2000" baseline="-24000">
                  <a:latin typeface="Candara"/>
                  <a:cs typeface="Candara"/>
                </a:rPr>
                <a:t>1</a:t>
              </a:r>
              <a:endParaRPr kumimoji="0" lang="zh-HK" altLang="zh-CN" sz="1800" baseline="-24000">
                <a:latin typeface="Candara"/>
                <a:cs typeface="Candara"/>
              </a:endParaRPr>
            </a:p>
          </p:txBody>
        </p:sp>
      </p:grpSp>
      <p:grpSp>
        <p:nvGrpSpPr>
          <p:cNvPr id="62511" name="Group 257"/>
          <p:cNvGrpSpPr>
            <a:grpSpLocks/>
          </p:cNvGrpSpPr>
          <p:nvPr/>
        </p:nvGrpSpPr>
        <p:grpSpPr bwMode="auto">
          <a:xfrm>
            <a:off x="1493838" y="3605213"/>
            <a:ext cx="506412" cy="461962"/>
            <a:chOff x="5730376" y="4482957"/>
            <a:chExt cx="507380" cy="461665"/>
          </a:xfrm>
        </p:grpSpPr>
        <p:sp>
          <p:nvSpPr>
            <p:cNvPr id="259" name="Oval 258"/>
            <p:cNvSpPr/>
            <p:nvPr/>
          </p:nvSpPr>
          <p:spPr>
            <a:xfrm>
              <a:off x="5730376" y="4563867"/>
              <a:ext cx="381728"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2538" name="TextBox 259"/>
            <p:cNvSpPr txBox="1">
              <a:spLocks noChangeArrowheads="1"/>
            </p:cNvSpPr>
            <p:nvPr/>
          </p:nvSpPr>
          <p:spPr bwMode="auto">
            <a:xfrm>
              <a:off x="5745161" y="4482957"/>
              <a:ext cx="4925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p</a:t>
              </a:r>
              <a:r>
                <a:rPr kumimoji="0" lang="en-US" altLang="zh-CN" sz="2000" baseline="-24000">
                  <a:latin typeface="Candara"/>
                  <a:cs typeface="Candara"/>
                </a:rPr>
                <a:t>1</a:t>
              </a:r>
              <a:endParaRPr kumimoji="0" lang="zh-HK" altLang="zh-CN" sz="1800" baseline="-24000">
                <a:latin typeface="Candara"/>
                <a:cs typeface="Candara"/>
              </a:endParaRPr>
            </a:p>
          </p:txBody>
        </p:sp>
      </p:grpSp>
      <p:grpSp>
        <p:nvGrpSpPr>
          <p:cNvPr id="62512" name="Group 260"/>
          <p:cNvGrpSpPr>
            <a:grpSpLocks/>
          </p:cNvGrpSpPr>
          <p:nvPr/>
        </p:nvGrpSpPr>
        <p:grpSpPr bwMode="auto">
          <a:xfrm>
            <a:off x="1503363" y="4308475"/>
            <a:ext cx="508000" cy="461963"/>
            <a:chOff x="7224215" y="4252124"/>
            <a:chExt cx="507380" cy="461665"/>
          </a:xfrm>
        </p:grpSpPr>
        <p:sp>
          <p:nvSpPr>
            <p:cNvPr id="262" name="Oval 261"/>
            <p:cNvSpPr/>
            <p:nvPr/>
          </p:nvSpPr>
          <p:spPr>
            <a:xfrm>
              <a:off x="7224215" y="4333035"/>
              <a:ext cx="380535" cy="380754"/>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2536" name="TextBox 262"/>
            <p:cNvSpPr txBox="1">
              <a:spLocks noChangeArrowheads="1"/>
            </p:cNvSpPr>
            <p:nvPr/>
          </p:nvSpPr>
          <p:spPr bwMode="auto">
            <a:xfrm>
              <a:off x="7239000" y="4252124"/>
              <a:ext cx="4925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p</a:t>
              </a:r>
              <a:r>
                <a:rPr kumimoji="0" lang="en-US" altLang="zh-CN" sz="2000" baseline="-24000">
                  <a:latin typeface="Candara"/>
                  <a:cs typeface="Candara"/>
                </a:rPr>
                <a:t>3</a:t>
              </a:r>
              <a:endParaRPr kumimoji="0" lang="zh-HK" altLang="zh-CN" sz="1800" baseline="-24000">
                <a:latin typeface="Candara"/>
                <a:cs typeface="Candara"/>
              </a:endParaRPr>
            </a:p>
          </p:txBody>
        </p:sp>
      </p:grpSp>
      <p:grpSp>
        <p:nvGrpSpPr>
          <p:cNvPr id="62513" name="Group 263"/>
          <p:cNvGrpSpPr>
            <a:grpSpLocks/>
          </p:cNvGrpSpPr>
          <p:nvPr/>
        </p:nvGrpSpPr>
        <p:grpSpPr bwMode="auto">
          <a:xfrm>
            <a:off x="2503488" y="3573463"/>
            <a:ext cx="508000" cy="461962"/>
            <a:chOff x="7344132" y="4780930"/>
            <a:chExt cx="507380" cy="461665"/>
          </a:xfrm>
        </p:grpSpPr>
        <p:sp>
          <p:nvSpPr>
            <p:cNvPr id="265" name="Oval 264"/>
            <p:cNvSpPr/>
            <p:nvPr/>
          </p:nvSpPr>
          <p:spPr>
            <a:xfrm>
              <a:off x="7344132" y="4861840"/>
              <a:ext cx="380535"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2534" name="TextBox 265"/>
            <p:cNvSpPr txBox="1">
              <a:spLocks noChangeArrowheads="1"/>
            </p:cNvSpPr>
            <p:nvPr/>
          </p:nvSpPr>
          <p:spPr bwMode="auto">
            <a:xfrm>
              <a:off x="7358917" y="4780930"/>
              <a:ext cx="4925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p</a:t>
              </a:r>
              <a:r>
                <a:rPr kumimoji="0" lang="en-US" altLang="zh-CN" sz="2000" baseline="-24000">
                  <a:latin typeface="Candara"/>
                  <a:cs typeface="Candara"/>
                </a:rPr>
                <a:t>2</a:t>
              </a:r>
              <a:endParaRPr kumimoji="0" lang="zh-HK" altLang="zh-CN" sz="1800" baseline="-24000">
                <a:latin typeface="Candara"/>
                <a:cs typeface="Candara"/>
              </a:endParaRPr>
            </a:p>
          </p:txBody>
        </p:sp>
      </p:grpSp>
      <p:grpSp>
        <p:nvGrpSpPr>
          <p:cNvPr id="62514" name="Group 266"/>
          <p:cNvGrpSpPr>
            <a:grpSpLocks/>
          </p:cNvGrpSpPr>
          <p:nvPr/>
        </p:nvGrpSpPr>
        <p:grpSpPr bwMode="auto">
          <a:xfrm>
            <a:off x="2527300" y="4287838"/>
            <a:ext cx="506413" cy="461962"/>
            <a:chOff x="7235791" y="5646932"/>
            <a:chExt cx="507380" cy="461665"/>
          </a:xfrm>
        </p:grpSpPr>
        <p:sp>
          <p:nvSpPr>
            <p:cNvPr id="268" name="Oval 267"/>
            <p:cNvSpPr/>
            <p:nvPr/>
          </p:nvSpPr>
          <p:spPr>
            <a:xfrm>
              <a:off x="7235791" y="5727842"/>
              <a:ext cx="381728"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2532" name="TextBox 268"/>
            <p:cNvSpPr txBox="1">
              <a:spLocks noChangeArrowheads="1"/>
            </p:cNvSpPr>
            <p:nvPr/>
          </p:nvSpPr>
          <p:spPr bwMode="auto">
            <a:xfrm>
              <a:off x="7250576" y="5646932"/>
              <a:ext cx="4925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p</a:t>
              </a:r>
              <a:r>
                <a:rPr kumimoji="0" lang="en-US" altLang="zh-CN" sz="2000" baseline="-24000">
                  <a:latin typeface="Candara"/>
                  <a:cs typeface="Candara"/>
                </a:rPr>
                <a:t>4</a:t>
              </a:r>
              <a:endParaRPr kumimoji="0" lang="zh-HK" altLang="zh-CN" sz="1800" baseline="-24000">
                <a:latin typeface="Candara"/>
                <a:cs typeface="Candara"/>
              </a:endParaRPr>
            </a:p>
          </p:txBody>
        </p:sp>
      </p:grpSp>
      <p:grpSp>
        <p:nvGrpSpPr>
          <p:cNvPr id="62515" name="Group 269"/>
          <p:cNvGrpSpPr>
            <a:grpSpLocks/>
          </p:cNvGrpSpPr>
          <p:nvPr/>
        </p:nvGrpSpPr>
        <p:grpSpPr bwMode="auto">
          <a:xfrm>
            <a:off x="1471613" y="5853113"/>
            <a:ext cx="463550" cy="461962"/>
            <a:chOff x="4207959" y="5938171"/>
            <a:chExt cx="462524" cy="461665"/>
          </a:xfrm>
        </p:grpSpPr>
        <p:sp>
          <p:nvSpPr>
            <p:cNvPr id="271" name="Oval 270"/>
            <p:cNvSpPr/>
            <p:nvPr/>
          </p:nvSpPr>
          <p:spPr>
            <a:xfrm>
              <a:off x="4207959" y="6019081"/>
              <a:ext cx="381740"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2530" name="TextBox 271"/>
            <p:cNvSpPr txBox="1">
              <a:spLocks noChangeArrowheads="1"/>
            </p:cNvSpPr>
            <p:nvPr/>
          </p:nvSpPr>
          <p:spPr bwMode="auto">
            <a:xfrm>
              <a:off x="4233388" y="5938171"/>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r</a:t>
              </a:r>
              <a:r>
                <a:rPr kumimoji="0" lang="en-US" altLang="zh-CN" sz="2000" baseline="-24000">
                  <a:latin typeface="Candara"/>
                  <a:cs typeface="Candara"/>
                </a:rPr>
                <a:t>2</a:t>
              </a:r>
              <a:endParaRPr kumimoji="0" lang="zh-HK" altLang="zh-CN" sz="1800" baseline="-24000">
                <a:latin typeface="Candara"/>
                <a:cs typeface="Candara"/>
              </a:endParaRPr>
            </a:p>
          </p:txBody>
        </p:sp>
      </p:grpSp>
      <p:grpSp>
        <p:nvGrpSpPr>
          <p:cNvPr id="62516" name="Group 272"/>
          <p:cNvGrpSpPr>
            <a:grpSpLocks/>
          </p:cNvGrpSpPr>
          <p:nvPr/>
        </p:nvGrpSpPr>
        <p:grpSpPr bwMode="auto">
          <a:xfrm>
            <a:off x="1928813" y="5291138"/>
            <a:ext cx="463550" cy="461962"/>
            <a:chOff x="3505200" y="4903485"/>
            <a:chExt cx="462524" cy="461665"/>
          </a:xfrm>
        </p:grpSpPr>
        <p:sp>
          <p:nvSpPr>
            <p:cNvPr id="274" name="Oval 273"/>
            <p:cNvSpPr/>
            <p:nvPr/>
          </p:nvSpPr>
          <p:spPr>
            <a:xfrm>
              <a:off x="3505200" y="4984395"/>
              <a:ext cx="381740"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2528" name="TextBox 274"/>
            <p:cNvSpPr txBox="1">
              <a:spLocks noChangeArrowheads="1"/>
            </p:cNvSpPr>
            <p:nvPr/>
          </p:nvSpPr>
          <p:spPr bwMode="auto">
            <a:xfrm>
              <a:off x="3530629" y="4903485"/>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r</a:t>
              </a:r>
              <a:r>
                <a:rPr kumimoji="0" lang="en-US" altLang="zh-CN" sz="2000" baseline="-24000">
                  <a:latin typeface="Candara"/>
                  <a:cs typeface="Candara"/>
                </a:rPr>
                <a:t>1</a:t>
              </a:r>
              <a:endParaRPr kumimoji="0" lang="zh-HK" altLang="zh-CN" sz="1800" baseline="-24000">
                <a:latin typeface="Candara"/>
                <a:cs typeface="Candara"/>
              </a:endParaRPr>
            </a:p>
          </p:txBody>
        </p:sp>
      </p:grpSp>
      <p:grpSp>
        <p:nvGrpSpPr>
          <p:cNvPr id="62517" name="Group 275"/>
          <p:cNvGrpSpPr>
            <a:grpSpLocks/>
          </p:cNvGrpSpPr>
          <p:nvPr/>
        </p:nvGrpSpPr>
        <p:grpSpPr bwMode="auto">
          <a:xfrm>
            <a:off x="2373313" y="5861050"/>
            <a:ext cx="463550" cy="460375"/>
            <a:chOff x="2722178" y="5130833"/>
            <a:chExt cx="462524" cy="461665"/>
          </a:xfrm>
        </p:grpSpPr>
        <p:sp>
          <p:nvSpPr>
            <p:cNvPr id="277" name="Oval 276"/>
            <p:cNvSpPr/>
            <p:nvPr/>
          </p:nvSpPr>
          <p:spPr>
            <a:xfrm>
              <a:off x="2722178" y="5212023"/>
              <a:ext cx="381740" cy="38047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2526" name="TextBox 277"/>
            <p:cNvSpPr txBox="1">
              <a:spLocks noChangeArrowheads="1"/>
            </p:cNvSpPr>
            <p:nvPr/>
          </p:nvSpPr>
          <p:spPr bwMode="auto">
            <a:xfrm>
              <a:off x="2747607" y="5130833"/>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r</a:t>
              </a:r>
              <a:r>
                <a:rPr kumimoji="0" lang="en-US" altLang="zh-CN" sz="2000" baseline="-24000">
                  <a:latin typeface="Candara"/>
                  <a:cs typeface="Candara"/>
                </a:rPr>
                <a:t>3</a:t>
              </a:r>
              <a:endParaRPr kumimoji="0" lang="zh-HK" altLang="zh-CN" sz="1800" baseline="-24000">
                <a:latin typeface="Candara"/>
                <a:cs typeface="Candara"/>
              </a:endParaRPr>
            </a:p>
          </p:txBody>
        </p:sp>
      </p:grpSp>
      <p:sp>
        <p:nvSpPr>
          <p:cNvPr id="279" name="Rounded Rectangle 278"/>
          <p:cNvSpPr>
            <a:spLocks noChangeArrowheads="1"/>
          </p:cNvSpPr>
          <p:nvPr/>
        </p:nvSpPr>
        <p:spPr bwMode="auto">
          <a:xfrm>
            <a:off x="6173788" y="3395663"/>
            <a:ext cx="1447800" cy="457200"/>
          </a:xfrm>
          <a:prstGeom prst="roundRect">
            <a:avLst>
              <a:gd name="adj" fmla="val 16667"/>
            </a:avLst>
          </a:prstGeom>
          <a:solidFill>
            <a:schemeClr val="bg1"/>
          </a:solidFill>
          <a:ln w="9525">
            <a:solidFill>
              <a:schemeClr val="tx1"/>
            </a:solidFill>
            <a:round/>
            <a:headEnd/>
            <a:tailEnd/>
          </a:ln>
          <a:effectLst>
            <a:outerShdw blurRad="40000" dist="20000" dir="5400000" rotWithShape="0">
              <a:srgbClr val="000000">
                <a:alpha val="37999"/>
              </a:srgbClr>
            </a:outerShdw>
          </a:effectLst>
        </p:spPr>
        <p:txBody>
          <a:bodyPr anchor="ctr"/>
          <a:lstStyle/>
          <a:p>
            <a:pPr algn="ctr" eaLnBrk="1" fontAlgn="auto" hangingPunct="1">
              <a:spcBef>
                <a:spcPts val="0"/>
              </a:spcBef>
              <a:spcAft>
                <a:spcPts val="0"/>
              </a:spcAft>
              <a:defRPr/>
            </a:pPr>
            <a:r>
              <a:rPr lang="en-US" sz="2000" b="1" dirty="0">
                <a:solidFill>
                  <a:schemeClr val="dk1"/>
                </a:solidFill>
                <a:latin typeface="Candara"/>
                <a:ea typeface="+mn-ea"/>
                <a:cs typeface="Candara"/>
              </a:rPr>
              <a:t>2-truss</a:t>
            </a:r>
          </a:p>
        </p:txBody>
      </p:sp>
      <p:sp>
        <p:nvSpPr>
          <p:cNvPr id="280" name="Rounded Rectangle 279"/>
          <p:cNvSpPr>
            <a:spLocks noChangeArrowheads="1"/>
          </p:cNvSpPr>
          <p:nvPr/>
        </p:nvSpPr>
        <p:spPr bwMode="auto">
          <a:xfrm>
            <a:off x="6173788" y="4157663"/>
            <a:ext cx="1447800" cy="457200"/>
          </a:xfrm>
          <a:prstGeom prst="roundRect">
            <a:avLst>
              <a:gd name="adj" fmla="val 16667"/>
            </a:avLst>
          </a:prstGeom>
          <a:solidFill>
            <a:srgbClr val="D9D9D9"/>
          </a:solidFill>
          <a:ln w="9525">
            <a:solidFill>
              <a:schemeClr val="tx1"/>
            </a:solidFill>
            <a:round/>
            <a:headEnd/>
            <a:tailEnd/>
          </a:ln>
          <a:effectLst>
            <a:outerShdw blurRad="40000" dist="20000" dir="5400000" rotWithShape="0">
              <a:srgbClr val="000000">
                <a:alpha val="37999"/>
              </a:srgbClr>
            </a:outerShdw>
          </a:effectLst>
        </p:spPr>
        <p:txBody>
          <a:bodyPr anchor="ctr"/>
          <a:lstStyle/>
          <a:p>
            <a:pPr algn="ctr" eaLnBrk="1" fontAlgn="auto" hangingPunct="1">
              <a:spcBef>
                <a:spcPts val="0"/>
              </a:spcBef>
              <a:spcAft>
                <a:spcPts val="0"/>
              </a:spcAft>
              <a:defRPr/>
            </a:pPr>
            <a:r>
              <a:rPr lang="en-US" sz="2000" b="1" dirty="0">
                <a:solidFill>
                  <a:schemeClr val="dk1"/>
                </a:solidFill>
                <a:latin typeface="Candara"/>
                <a:ea typeface="+mn-ea"/>
                <a:cs typeface="Candara"/>
              </a:rPr>
              <a:t>3-truss</a:t>
            </a:r>
          </a:p>
        </p:txBody>
      </p:sp>
      <p:sp>
        <p:nvSpPr>
          <p:cNvPr id="281" name="Rounded Rectangle 280"/>
          <p:cNvSpPr>
            <a:spLocks noChangeArrowheads="1"/>
          </p:cNvSpPr>
          <p:nvPr/>
        </p:nvSpPr>
        <p:spPr bwMode="auto">
          <a:xfrm>
            <a:off x="6184900" y="4883150"/>
            <a:ext cx="1447800" cy="457200"/>
          </a:xfrm>
          <a:prstGeom prst="roundRect">
            <a:avLst>
              <a:gd name="adj" fmla="val 16667"/>
            </a:avLst>
          </a:prstGeom>
          <a:solidFill>
            <a:srgbClr val="A6A6A6"/>
          </a:solidFill>
          <a:ln w="9525">
            <a:solidFill>
              <a:schemeClr val="tx1"/>
            </a:solidFill>
            <a:round/>
            <a:headEnd/>
            <a:tailEnd/>
          </a:ln>
          <a:effectLst>
            <a:outerShdw blurRad="40000" dist="20000" dir="5400000" rotWithShape="0">
              <a:srgbClr val="000000">
                <a:alpha val="37999"/>
              </a:srgbClr>
            </a:outerShdw>
          </a:effectLst>
        </p:spPr>
        <p:txBody>
          <a:bodyPr anchor="ctr"/>
          <a:lstStyle/>
          <a:p>
            <a:pPr algn="ctr" eaLnBrk="1" fontAlgn="auto" hangingPunct="1">
              <a:spcBef>
                <a:spcPts val="0"/>
              </a:spcBef>
              <a:spcAft>
                <a:spcPts val="0"/>
              </a:spcAft>
              <a:defRPr/>
            </a:pPr>
            <a:r>
              <a:rPr lang="en-US" sz="2000" b="1" dirty="0">
                <a:solidFill>
                  <a:schemeClr val="dk1"/>
                </a:solidFill>
                <a:latin typeface="Candara"/>
                <a:ea typeface="+mn-ea"/>
                <a:cs typeface="Candara"/>
              </a:rPr>
              <a:t>4-truss</a:t>
            </a:r>
          </a:p>
        </p:txBody>
      </p:sp>
      <p:sp>
        <p:nvSpPr>
          <p:cNvPr id="287" name="Rounded Rectangle 286"/>
          <p:cNvSpPr>
            <a:spLocks noChangeArrowheads="1"/>
          </p:cNvSpPr>
          <p:nvPr/>
        </p:nvSpPr>
        <p:spPr bwMode="auto">
          <a:xfrm>
            <a:off x="4557713" y="6116638"/>
            <a:ext cx="1447800" cy="457200"/>
          </a:xfrm>
          <a:prstGeom prst="roundRect">
            <a:avLst>
              <a:gd name="adj" fmla="val 16667"/>
            </a:avLst>
          </a:prstGeom>
          <a:solidFill>
            <a:srgbClr val="A6A6A6"/>
          </a:solidFill>
          <a:ln w="9525">
            <a:solidFill>
              <a:schemeClr val="tx1"/>
            </a:solidFill>
            <a:round/>
            <a:headEnd/>
            <a:tailEnd/>
          </a:ln>
          <a:effectLst>
            <a:outerShdw blurRad="40000" dist="20000" dir="5400000" rotWithShape="0">
              <a:srgbClr val="000000">
                <a:alpha val="37999"/>
              </a:srgbClr>
            </a:outerShdw>
          </a:effectLst>
        </p:spPr>
        <p:txBody>
          <a:bodyPr anchor="ctr"/>
          <a:lstStyle/>
          <a:p>
            <a:pPr algn="ctr" eaLnBrk="1" fontAlgn="auto" hangingPunct="1">
              <a:spcBef>
                <a:spcPts val="0"/>
              </a:spcBef>
              <a:spcAft>
                <a:spcPts val="0"/>
              </a:spcAft>
              <a:defRPr/>
            </a:pPr>
            <a:r>
              <a:rPr lang="en-US" sz="2000" b="1" dirty="0" err="1">
                <a:solidFill>
                  <a:schemeClr val="dk1"/>
                </a:solidFill>
                <a:latin typeface="Candara"/>
                <a:ea typeface="+mn-ea"/>
                <a:cs typeface="Candara"/>
              </a:rPr>
              <a:t>k</a:t>
            </a:r>
            <a:r>
              <a:rPr lang="en-US" sz="2000" b="1" baseline="-25000" dirty="0" err="1">
                <a:solidFill>
                  <a:schemeClr val="dk1"/>
                </a:solidFill>
                <a:latin typeface="Candara"/>
                <a:ea typeface="+mn-ea"/>
                <a:cs typeface="Candara"/>
              </a:rPr>
              <a:t>max</a:t>
            </a:r>
            <a:r>
              <a:rPr lang="en-US" sz="2000" b="1" dirty="0">
                <a:solidFill>
                  <a:schemeClr val="dk1"/>
                </a:solidFill>
                <a:latin typeface="Candara"/>
                <a:ea typeface="+mn-ea"/>
                <a:cs typeface="Candara"/>
              </a:rPr>
              <a:t>= 4</a:t>
            </a:r>
          </a:p>
        </p:txBody>
      </p:sp>
      <p:sp>
        <p:nvSpPr>
          <p:cNvPr id="62522" name="TextBox 1"/>
          <p:cNvSpPr txBox="1">
            <a:spLocks noChangeArrowheads="1"/>
          </p:cNvSpPr>
          <p:nvPr/>
        </p:nvSpPr>
        <p:spPr bwMode="auto">
          <a:xfrm>
            <a:off x="6477000" y="1588"/>
            <a:ext cx="2667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1800">
                <a:solidFill>
                  <a:srgbClr val="00B0F0"/>
                </a:solidFill>
                <a:latin typeface="Candara"/>
                <a:cs typeface="Candara"/>
              </a:rPr>
              <a:t>[Jonathan Cohen, 2008]</a:t>
            </a:r>
            <a:endParaRPr kumimoji="0" lang="zh-CN" altLang="en-US" sz="1800">
              <a:solidFill>
                <a:srgbClr val="00B0F0"/>
              </a:solidFill>
              <a:latin typeface="Candara"/>
              <a:cs typeface="Candara"/>
            </a:endParaRPr>
          </a:p>
          <a:p>
            <a:pPr eaLnBrk="1" hangingPunct="1"/>
            <a:endParaRPr kumimoji="0" lang="zh-HK" altLang="zh-CN" sz="1800">
              <a:solidFill>
                <a:srgbClr val="00B0F0"/>
              </a:solidFill>
              <a:latin typeface="Candara"/>
              <a:cs typeface="Candara"/>
            </a:endParaRPr>
          </a:p>
        </p:txBody>
      </p:sp>
      <p:sp>
        <p:nvSpPr>
          <p:cNvPr id="62524" name="Title 1"/>
          <p:cNvSpPr>
            <a:spLocks noGrp="1"/>
          </p:cNvSpPr>
          <p:nvPr>
            <p:ph type="title"/>
          </p:nvPr>
        </p:nvSpPr>
        <p:spPr/>
        <p:txBody>
          <a:bodyPr/>
          <a:lstStyle/>
          <a:p>
            <a:r>
              <a:rPr lang="en-US" altLang="zh-CN">
                <a:latin typeface="Candara"/>
                <a:cs typeface="Candara"/>
              </a:rPr>
              <a:t>K-Truss</a:t>
            </a:r>
          </a:p>
        </p:txBody>
      </p:sp>
    </p:spTree>
    <p:extLst>
      <p:ext uri="{BB962C8B-B14F-4D97-AF65-F5344CB8AC3E}">
        <p14:creationId xmlns:p14="http://schemas.microsoft.com/office/powerpoint/2010/main" val="165981828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500"/>
                                        <p:tgtEl>
                                          <p:spTgt spid="2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80"/>
                                        </p:tgtEl>
                                        <p:attrNameLst>
                                          <p:attrName>style.visibility</p:attrName>
                                        </p:attrNameLst>
                                      </p:cBhvr>
                                      <p:to>
                                        <p:strVal val="visible"/>
                                      </p:to>
                                    </p:set>
                                    <p:animEffect transition="in" filter="fade">
                                      <p:cBhvr>
                                        <p:cTn id="12" dur="500"/>
                                        <p:tgtEl>
                                          <p:spTgt spid="280"/>
                                        </p:tgtEl>
                                      </p:cBhvr>
                                    </p:animEffect>
                                  </p:childTnLst>
                                </p:cTn>
                              </p:par>
                              <p:par>
                                <p:cTn id="13" presetID="1" presetClass="entr" presetSubtype="0" fill="hold" nodeType="withEffect">
                                  <p:stCondLst>
                                    <p:cond delay="0"/>
                                  </p:stCondLst>
                                  <p:childTnLst>
                                    <p:set>
                                      <p:cBhvr>
                                        <p:cTn id="14" dur="1" fill="hold">
                                          <p:stCondLst>
                                            <p:cond delay="0"/>
                                          </p:stCondLst>
                                        </p:cTn>
                                        <p:tgtEl>
                                          <p:spTgt spid="2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81"/>
                                        </p:tgtEl>
                                        <p:attrNameLst>
                                          <p:attrName>style.visibility</p:attrName>
                                        </p:attrNameLst>
                                      </p:cBhvr>
                                      <p:to>
                                        <p:strVal val="visible"/>
                                      </p:to>
                                    </p:set>
                                    <p:animEffect transition="in" filter="fade">
                                      <p:cBhvr>
                                        <p:cTn id="21" dur="500"/>
                                        <p:tgtEl>
                                          <p:spTgt spid="281"/>
                                        </p:tgtEl>
                                      </p:cBhvr>
                                    </p:animEffect>
                                  </p:childTnLst>
                                </p:cTn>
                              </p:par>
                              <p:par>
                                <p:cTn id="22" presetID="1" presetClass="entr" presetSubtype="0" fill="hold" nodeType="withEffect">
                                  <p:stCondLst>
                                    <p:cond delay="0"/>
                                  </p:stCondLst>
                                  <p:childTnLst>
                                    <p:set>
                                      <p:cBhvr>
                                        <p:cTn id="23" dur="1" fill="hold">
                                          <p:stCondLst>
                                            <p:cond delay="0"/>
                                          </p:stCondLst>
                                        </p:cTn>
                                        <p:tgtEl>
                                          <p:spTgt spid="19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00"/>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87"/>
                                        </p:tgtEl>
                                        <p:attrNameLst>
                                          <p:attrName>style.visibility</p:attrName>
                                        </p:attrNameLst>
                                      </p:cBhvr>
                                      <p:to>
                                        <p:strVal val="visible"/>
                                      </p:to>
                                    </p:set>
                                    <p:animEffect transition="in" filter="fade">
                                      <p:cBhvr>
                                        <p:cTn id="30" dur="5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altLang="zh-CN">
                <a:latin typeface="Calibri" charset="0"/>
              </a:rPr>
              <a:t>K-Core V.S. K-Truss</a:t>
            </a:r>
          </a:p>
        </p:txBody>
      </p:sp>
      <p:sp>
        <p:nvSpPr>
          <p:cNvPr id="64514" name="Content Placeholder 2"/>
          <p:cNvSpPr>
            <a:spLocks noGrp="1"/>
          </p:cNvSpPr>
          <p:nvPr>
            <p:ph idx="1"/>
          </p:nvPr>
        </p:nvSpPr>
        <p:spPr>
          <a:xfrm>
            <a:off x="457200" y="1600200"/>
            <a:ext cx="8534400" cy="4525963"/>
          </a:xfrm>
        </p:spPr>
        <p:txBody>
          <a:bodyPr/>
          <a:lstStyle/>
          <a:p>
            <a:r>
              <a:rPr lang="en-US" altLang="zh-CN" sz="2800" b="1">
                <a:solidFill>
                  <a:srgbClr val="C00000"/>
                </a:solidFill>
                <a:latin typeface="Candara"/>
                <a:cs typeface="Candara"/>
              </a:rPr>
              <a:t>K-core: </a:t>
            </a:r>
            <a:r>
              <a:rPr lang="en-US" altLang="zh-CN" sz="2400">
                <a:latin typeface="Candara"/>
                <a:cs typeface="Candara"/>
              </a:rPr>
              <a:t>any pair of vertices</a:t>
            </a:r>
            <a:r>
              <a:rPr lang="zh-CN" altLang="en-US" sz="2400">
                <a:latin typeface="Candara"/>
                <a:cs typeface="Candara"/>
              </a:rPr>
              <a:t> </a:t>
            </a:r>
            <a:r>
              <a:rPr lang="en-US" altLang="zh-CN" sz="2400">
                <a:latin typeface="Candara"/>
                <a:cs typeface="Candara"/>
              </a:rPr>
              <a:t>within</a:t>
            </a:r>
            <a:r>
              <a:rPr lang="zh-CN" altLang="en-US" sz="2400">
                <a:latin typeface="Candara"/>
                <a:cs typeface="Candara"/>
              </a:rPr>
              <a:t> </a:t>
            </a:r>
            <a:r>
              <a:rPr lang="en-US" altLang="zh-CN" sz="2400">
                <a:latin typeface="Candara"/>
                <a:cs typeface="Candara"/>
              </a:rPr>
              <a:t>an</a:t>
            </a:r>
            <a:r>
              <a:rPr lang="zh-CN" altLang="en-US" sz="2400">
                <a:latin typeface="Candara"/>
                <a:cs typeface="Candara"/>
              </a:rPr>
              <a:t> </a:t>
            </a:r>
            <a:r>
              <a:rPr lang="en-US" altLang="zh-CN" sz="2400">
                <a:latin typeface="Candara"/>
                <a:cs typeface="Candara"/>
              </a:rPr>
              <a:t>edge </a:t>
            </a:r>
          </a:p>
          <a:p>
            <a:pPr>
              <a:buFont typeface="Arial" charset="0"/>
              <a:buNone/>
            </a:pPr>
            <a:r>
              <a:rPr lang="en-US" altLang="zh-CN" sz="2400">
                <a:latin typeface="Candara"/>
                <a:cs typeface="Candara"/>
              </a:rPr>
              <a:t>	</a:t>
            </a:r>
            <a:r>
              <a:rPr lang="zh-CN" altLang="en-US" sz="2400">
                <a:latin typeface="Candara"/>
                <a:cs typeface="Candara"/>
              </a:rPr>
              <a:t>      </a:t>
            </a:r>
            <a:r>
              <a:rPr lang="zh-CN" sz="2400">
                <a:latin typeface="Candara"/>
                <a:cs typeface="Candara"/>
              </a:rPr>
              <a:t> </a:t>
            </a:r>
            <a:r>
              <a:rPr lang="en-US" altLang="zh-CN" sz="2400">
                <a:latin typeface="Candara"/>
                <a:cs typeface="Candara"/>
              </a:rPr>
              <a:t>may have </a:t>
            </a:r>
            <a:r>
              <a:rPr lang="en-US" altLang="zh-CN" sz="2400">
                <a:solidFill>
                  <a:srgbClr val="0070C0"/>
                </a:solidFill>
                <a:latin typeface="Candara"/>
                <a:cs typeface="Candara"/>
              </a:rPr>
              <a:t>no common neighbors</a:t>
            </a:r>
            <a:r>
              <a:rPr lang="en-US" altLang="zh-CN" sz="2400">
                <a:latin typeface="Candara"/>
                <a:cs typeface="Candara"/>
              </a:rPr>
              <a:t>.</a:t>
            </a:r>
            <a:endParaRPr lang="en-US" altLang="zh-CN" sz="2500">
              <a:latin typeface="Candara"/>
              <a:cs typeface="Candara"/>
            </a:endParaRPr>
          </a:p>
          <a:p>
            <a:r>
              <a:rPr lang="en-US" altLang="zh-CN" sz="2800" b="1">
                <a:solidFill>
                  <a:srgbClr val="C00000"/>
                </a:solidFill>
                <a:latin typeface="Candara"/>
                <a:cs typeface="Candara"/>
              </a:rPr>
              <a:t>K-truss: </a:t>
            </a:r>
            <a:r>
              <a:rPr lang="en-US" altLang="zh-CN" sz="2400">
                <a:latin typeface="Candara"/>
                <a:cs typeface="Candara"/>
              </a:rPr>
              <a:t>any pair of vertices</a:t>
            </a:r>
            <a:r>
              <a:rPr lang="zh-CN" altLang="en-US" sz="2400">
                <a:latin typeface="Candara"/>
                <a:cs typeface="Candara"/>
              </a:rPr>
              <a:t> </a:t>
            </a:r>
            <a:r>
              <a:rPr lang="en-US" altLang="zh-CN" sz="2400">
                <a:latin typeface="Candara"/>
                <a:cs typeface="Candara"/>
              </a:rPr>
              <a:t>within</a:t>
            </a:r>
            <a:r>
              <a:rPr lang="zh-CN" altLang="en-US" sz="2400">
                <a:latin typeface="Candara"/>
                <a:cs typeface="Candara"/>
              </a:rPr>
              <a:t> </a:t>
            </a:r>
            <a:r>
              <a:rPr lang="en-US" altLang="zh-CN" sz="2400">
                <a:latin typeface="Candara"/>
                <a:cs typeface="Candara"/>
              </a:rPr>
              <a:t>an</a:t>
            </a:r>
            <a:r>
              <a:rPr lang="zh-CN" altLang="en-US" sz="2400">
                <a:latin typeface="Candara"/>
                <a:cs typeface="Candara"/>
              </a:rPr>
              <a:t> </a:t>
            </a:r>
            <a:r>
              <a:rPr lang="en-US" altLang="zh-CN" sz="2400">
                <a:latin typeface="Candara"/>
                <a:cs typeface="Candara"/>
              </a:rPr>
              <a:t>edge </a:t>
            </a:r>
          </a:p>
          <a:p>
            <a:pPr>
              <a:buFont typeface="Arial" charset="0"/>
              <a:buNone/>
            </a:pPr>
            <a:r>
              <a:rPr lang="en-US" altLang="zh-CN" sz="2400">
                <a:latin typeface="Candara"/>
                <a:cs typeface="Candara"/>
              </a:rPr>
              <a:t>	</a:t>
            </a:r>
            <a:r>
              <a:rPr lang="zh-CN" altLang="en-US" sz="2400">
                <a:latin typeface="Candara"/>
                <a:cs typeface="Candara"/>
              </a:rPr>
              <a:t>     </a:t>
            </a:r>
            <a:r>
              <a:rPr lang="en-US" altLang="zh-CN" sz="2400">
                <a:latin typeface="Candara"/>
                <a:cs typeface="Candara"/>
              </a:rPr>
              <a:t>must have </a:t>
            </a:r>
            <a:r>
              <a:rPr lang="en-US" altLang="zh-CN" sz="2400">
                <a:solidFill>
                  <a:srgbClr val="0070C0"/>
                </a:solidFill>
                <a:latin typeface="Candara"/>
                <a:cs typeface="Candara"/>
              </a:rPr>
              <a:t>k-2 common neighbors</a:t>
            </a:r>
            <a:r>
              <a:rPr lang="en-US" altLang="zh-CN" sz="2400">
                <a:latin typeface="Candara"/>
                <a:cs typeface="Candara"/>
              </a:rPr>
              <a:t>.</a:t>
            </a:r>
            <a:endParaRPr lang="en-US" altLang="zh-CN" sz="2800">
              <a:latin typeface="Candara"/>
              <a:cs typeface="Candara"/>
            </a:endParaRPr>
          </a:p>
        </p:txBody>
      </p:sp>
      <p:sp>
        <p:nvSpPr>
          <p:cNvPr id="6" name="Oval 5"/>
          <p:cNvSpPr/>
          <p:nvPr/>
        </p:nvSpPr>
        <p:spPr bwMode="auto">
          <a:xfrm>
            <a:off x="1754188" y="4102100"/>
            <a:ext cx="128587" cy="127000"/>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8" name="Oval 7"/>
          <p:cNvSpPr/>
          <p:nvPr/>
        </p:nvSpPr>
        <p:spPr bwMode="auto">
          <a:xfrm>
            <a:off x="2820988" y="4116388"/>
            <a:ext cx="128587" cy="128587"/>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9" name="Oval 8"/>
          <p:cNvSpPr/>
          <p:nvPr/>
        </p:nvSpPr>
        <p:spPr bwMode="auto">
          <a:xfrm>
            <a:off x="1296988" y="4864100"/>
            <a:ext cx="128587" cy="127000"/>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10" name="Oval 9"/>
          <p:cNvSpPr/>
          <p:nvPr/>
        </p:nvSpPr>
        <p:spPr bwMode="auto">
          <a:xfrm>
            <a:off x="3278188" y="4864100"/>
            <a:ext cx="128587" cy="127000"/>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11" name="Oval 10"/>
          <p:cNvSpPr/>
          <p:nvPr/>
        </p:nvSpPr>
        <p:spPr bwMode="auto">
          <a:xfrm>
            <a:off x="1754188" y="5673725"/>
            <a:ext cx="128587" cy="127000"/>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12" name="Oval 11"/>
          <p:cNvSpPr/>
          <p:nvPr/>
        </p:nvSpPr>
        <p:spPr bwMode="auto">
          <a:xfrm>
            <a:off x="2820988" y="5673725"/>
            <a:ext cx="128587" cy="127000"/>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cxnSp>
        <p:nvCxnSpPr>
          <p:cNvPr id="18" name="Straight Connector 17"/>
          <p:cNvCxnSpPr>
            <a:stCxn id="6" idx="6"/>
            <a:endCxn id="8" idx="2"/>
          </p:cNvCxnSpPr>
          <p:nvPr/>
        </p:nvCxnSpPr>
        <p:spPr>
          <a:xfrm>
            <a:off x="1882775" y="4165600"/>
            <a:ext cx="938213" cy="142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8" idx="5"/>
            <a:endCxn id="10" idx="1"/>
          </p:cNvCxnSpPr>
          <p:nvPr/>
        </p:nvCxnSpPr>
        <p:spPr>
          <a:xfrm>
            <a:off x="2930525" y="4225925"/>
            <a:ext cx="365125" cy="6556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0" idx="3"/>
            <a:endCxn id="12" idx="7"/>
          </p:cNvCxnSpPr>
          <p:nvPr/>
        </p:nvCxnSpPr>
        <p:spPr>
          <a:xfrm flipH="1">
            <a:off x="2930525" y="4972050"/>
            <a:ext cx="365125" cy="7191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6"/>
            <a:endCxn id="12" idx="2"/>
          </p:cNvCxnSpPr>
          <p:nvPr/>
        </p:nvCxnSpPr>
        <p:spPr>
          <a:xfrm>
            <a:off x="1882775" y="5737225"/>
            <a:ext cx="9382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9" idx="5"/>
            <a:endCxn id="11" idx="1"/>
          </p:cNvCxnSpPr>
          <p:nvPr/>
        </p:nvCxnSpPr>
        <p:spPr>
          <a:xfrm>
            <a:off x="1406525" y="4973638"/>
            <a:ext cx="365125" cy="7175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9" idx="7"/>
            <a:endCxn id="6" idx="3"/>
          </p:cNvCxnSpPr>
          <p:nvPr/>
        </p:nvCxnSpPr>
        <p:spPr>
          <a:xfrm flipV="1">
            <a:off x="1406525" y="4210050"/>
            <a:ext cx="365125" cy="6715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6" idx="5"/>
            <a:endCxn id="12" idx="1"/>
          </p:cNvCxnSpPr>
          <p:nvPr/>
        </p:nvCxnSpPr>
        <p:spPr>
          <a:xfrm>
            <a:off x="1863725" y="4210050"/>
            <a:ext cx="974725" cy="14811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9" idx="6"/>
            <a:endCxn id="10" idx="2"/>
          </p:cNvCxnSpPr>
          <p:nvPr/>
        </p:nvCxnSpPr>
        <p:spPr>
          <a:xfrm flipV="1">
            <a:off x="1425575" y="4927600"/>
            <a:ext cx="1852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7"/>
            <a:endCxn id="8" idx="2"/>
          </p:cNvCxnSpPr>
          <p:nvPr/>
        </p:nvCxnSpPr>
        <p:spPr>
          <a:xfrm flipV="1">
            <a:off x="1863725" y="4179888"/>
            <a:ext cx="957263" cy="1511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bwMode="auto">
          <a:xfrm>
            <a:off x="5756275" y="4111625"/>
            <a:ext cx="128588" cy="128588"/>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36" name="Oval 35"/>
          <p:cNvSpPr/>
          <p:nvPr/>
        </p:nvSpPr>
        <p:spPr bwMode="auto">
          <a:xfrm>
            <a:off x="6823075" y="4127500"/>
            <a:ext cx="128588" cy="127000"/>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37" name="Oval 36"/>
          <p:cNvSpPr/>
          <p:nvPr/>
        </p:nvSpPr>
        <p:spPr bwMode="auto">
          <a:xfrm>
            <a:off x="5299075" y="4873625"/>
            <a:ext cx="128588" cy="128588"/>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38" name="Oval 37"/>
          <p:cNvSpPr/>
          <p:nvPr/>
        </p:nvSpPr>
        <p:spPr bwMode="auto">
          <a:xfrm>
            <a:off x="7280275" y="4873625"/>
            <a:ext cx="128588" cy="128588"/>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39" name="Oval 38"/>
          <p:cNvSpPr/>
          <p:nvPr/>
        </p:nvSpPr>
        <p:spPr bwMode="auto">
          <a:xfrm>
            <a:off x="5756275" y="5683250"/>
            <a:ext cx="128588" cy="128588"/>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40" name="Oval 39"/>
          <p:cNvSpPr/>
          <p:nvPr/>
        </p:nvSpPr>
        <p:spPr bwMode="auto">
          <a:xfrm>
            <a:off x="6823075" y="5683250"/>
            <a:ext cx="128588" cy="128588"/>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cxnSp>
        <p:nvCxnSpPr>
          <p:cNvPr id="41" name="Straight Connector 40"/>
          <p:cNvCxnSpPr>
            <a:stCxn id="35" idx="6"/>
            <a:endCxn id="36" idx="2"/>
          </p:cNvCxnSpPr>
          <p:nvPr/>
        </p:nvCxnSpPr>
        <p:spPr>
          <a:xfrm>
            <a:off x="5884863" y="4175125"/>
            <a:ext cx="938212" cy="15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6" idx="5"/>
            <a:endCxn id="38" idx="1"/>
          </p:cNvCxnSpPr>
          <p:nvPr/>
        </p:nvCxnSpPr>
        <p:spPr>
          <a:xfrm>
            <a:off x="6934200" y="4235450"/>
            <a:ext cx="365125" cy="6572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8" idx="3"/>
            <a:endCxn id="40" idx="7"/>
          </p:cNvCxnSpPr>
          <p:nvPr/>
        </p:nvCxnSpPr>
        <p:spPr>
          <a:xfrm flipH="1">
            <a:off x="6934200" y="4983163"/>
            <a:ext cx="365125" cy="7191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39" idx="6"/>
            <a:endCxn id="40" idx="2"/>
          </p:cNvCxnSpPr>
          <p:nvPr/>
        </p:nvCxnSpPr>
        <p:spPr>
          <a:xfrm>
            <a:off x="5884863" y="5746750"/>
            <a:ext cx="9382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7" idx="5"/>
            <a:endCxn id="39" idx="1"/>
          </p:cNvCxnSpPr>
          <p:nvPr/>
        </p:nvCxnSpPr>
        <p:spPr>
          <a:xfrm>
            <a:off x="5410200" y="4983163"/>
            <a:ext cx="365125" cy="7191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37" idx="7"/>
            <a:endCxn id="35" idx="3"/>
          </p:cNvCxnSpPr>
          <p:nvPr/>
        </p:nvCxnSpPr>
        <p:spPr>
          <a:xfrm flipV="1">
            <a:off x="5410200" y="4221163"/>
            <a:ext cx="365125" cy="6715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39" idx="7"/>
            <a:endCxn id="38" idx="2"/>
          </p:cNvCxnSpPr>
          <p:nvPr/>
        </p:nvCxnSpPr>
        <p:spPr>
          <a:xfrm flipV="1">
            <a:off x="5867400" y="4937125"/>
            <a:ext cx="1412875" cy="7651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35" idx="4"/>
            <a:endCxn id="39" idx="0"/>
          </p:cNvCxnSpPr>
          <p:nvPr/>
        </p:nvCxnSpPr>
        <p:spPr>
          <a:xfrm>
            <a:off x="5821363" y="4240213"/>
            <a:ext cx="0" cy="14430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35" idx="5"/>
            <a:endCxn id="38" idx="3"/>
          </p:cNvCxnSpPr>
          <p:nvPr/>
        </p:nvCxnSpPr>
        <p:spPr>
          <a:xfrm>
            <a:off x="5867400" y="4221163"/>
            <a:ext cx="1431925" cy="76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4545" name="TextBox 235"/>
          <p:cNvSpPr txBox="1">
            <a:spLocks noChangeArrowheads="1"/>
          </p:cNvSpPr>
          <p:nvPr/>
        </p:nvSpPr>
        <p:spPr bwMode="auto">
          <a:xfrm>
            <a:off x="1497013" y="5637213"/>
            <a:ext cx="3857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a</a:t>
            </a:r>
            <a:endParaRPr kumimoji="0" lang="zh-HK" altLang="zh-CN" baseline="-24000">
              <a:latin typeface="Candara"/>
              <a:cs typeface="Candara"/>
            </a:endParaRPr>
          </a:p>
        </p:txBody>
      </p:sp>
      <p:sp>
        <p:nvSpPr>
          <p:cNvPr id="64546" name="TextBox 235"/>
          <p:cNvSpPr txBox="1">
            <a:spLocks noChangeArrowheads="1"/>
          </p:cNvSpPr>
          <p:nvPr/>
        </p:nvSpPr>
        <p:spPr bwMode="auto">
          <a:xfrm>
            <a:off x="2820988" y="5702300"/>
            <a:ext cx="384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b</a:t>
            </a:r>
            <a:endParaRPr kumimoji="0" lang="zh-HK" altLang="zh-CN" baseline="-24000">
              <a:latin typeface="Candara"/>
              <a:cs typeface="Candara"/>
            </a:endParaRPr>
          </a:p>
        </p:txBody>
      </p:sp>
      <p:sp>
        <p:nvSpPr>
          <p:cNvPr id="64547" name="TextBox 235"/>
          <p:cNvSpPr txBox="1">
            <a:spLocks noChangeArrowheads="1"/>
          </p:cNvSpPr>
          <p:nvPr/>
        </p:nvSpPr>
        <p:spPr bwMode="auto">
          <a:xfrm>
            <a:off x="3424238" y="4697413"/>
            <a:ext cx="3857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c</a:t>
            </a:r>
            <a:endParaRPr kumimoji="0" lang="zh-HK" altLang="zh-CN" baseline="-24000">
              <a:latin typeface="Candara"/>
              <a:cs typeface="Candara"/>
            </a:endParaRPr>
          </a:p>
        </p:txBody>
      </p:sp>
      <p:sp>
        <p:nvSpPr>
          <p:cNvPr id="64548" name="TextBox 235"/>
          <p:cNvSpPr txBox="1">
            <a:spLocks noChangeArrowheads="1"/>
          </p:cNvSpPr>
          <p:nvPr/>
        </p:nvSpPr>
        <p:spPr bwMode="auto">
          <a:xfrm>
            <a:off x="2930525" y="3810000"/>
            <a:ext cx="3857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d</a:t>
            </a:r>
            <a:endParaRPr kumimoji="0" lang="zh-HK" altLang="zh-CN" baseline="-24000">
              <a:latin typeface="Candara"/>
              <a:cs typeface="Candara"/>
            </a:endParaRPr>
          </a:p>
        </p:txBody>
      </p:sp>
      <p:sp>
        <p:nvSpPr>
          <p:cNvPr id="64549" name="TextBox 235"/>
          <p:cNvSpPr txBox="1">
            <a:spLocks noChangeArrowheads="1"/>
          </p:cNvSpPr>
          <p:nvPr/>
        </p:nvSpPr>
        <p:spPr bwMode="auto">
          <a:xfrm>
            <a:off x="1431925" y="3810000"/>
            <a:ext cx="3857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e</a:t>
            </a:r>
            <a:endParaRPr kumimoji="0" lang="zh-HK" altLang="zh-CN" baseline="-24000">
              <a:latin typeface="Candara"/>
              <a:cs typeface="Candara"/>
            </a:endParaRPr>
          </a:p>
        </p:txBody>
      </p:sp>
      <p:sp>
        <p:nvSpPr>
          <p:cNvPr id="64550" name="TextBox 235"/>
          <p:cNvSpPr txBox="1">
            <a:spLocks noChangeArrowheads="1"/>
          </p:cNvSpPr>
          <p:nvPr/>
        </p:nvSpPr>
        <p:spPr bwMode="auto">
          <a:xfrm>
            <a:off x="1046163" y="4705350"/>
            <a:ext cx="3857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f</a:t>
            </a:r>
            <a:endParaRPr kumimoji="0" lang="zh-HK" altLang="zh-CN" baseline="-24000">
              <a:latin typeface="Candara"/>
              <a:cs typeface="Candara"/>
            </a:endParaRPr>
          </a:p>
        </p:txBody>
      </p:sp>
      <p:sp>
        <p:nvSpPr>
          <p:cNvPr id="64551" name="TextBox 235"/>
          <p:cNvSpPr txBox="1">
            <a:spLocks noChangeArrowheads="1"/>
          </p:cNvSpPr>
          <p:nvPr/>
        </p:nvSpPr>
        <p:spPr bwMode="auto">
          <a:xfrm>
            <a:off x="6819900" y="5729288"/>
            <a:ext cx="3857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b</a:t>
            </a:r>
            <a:endParaRPr kumimoji="0" lang="zh-HK" altLang="zh-CN" baseline="-24000">
              <a:latin typeface="Candara"/>
              <a:cs typeface="Candara"/>
            </a:endParaRPr>
          </a:p>
        </p:txBody>
      </p:sp>
      <p:sp>
        <p:nvSpPr>
          <p:cNvPr id="64552" name="TextBox 235"/>
          <p:cNvSpPr txBox="1">
            <a:spLocks noChangeArrowheads="1"/>
          </p:cNvSpPr>
          <p:nvPr/>
        </p:nvSpPr>
        <p:spPr bwMode="auto">
          <a:xfrm>
            <a:off x="7386638" y="4686300"/>
            <a:ext cx="3857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c</a:t>
            </a:r>
            <a:endParaRPr kumimoji="0" lang="zh-HK" altLang="zh-CN" baseline="-24000">
              <a:latin typeface="Candara"/>
              <a:cs typeface="Candara"/>
            </a:endParaRPr>
          </a:p>
        </p:txBody>
      </p:sp>
      <p:sp>
        <p:nvSpPr>
          <p:cNvPr id="64553" name="TextBox 235"/>
          <p:cNvSpPr txBox="1">
            <a:spLocks noChangeArrowheads="1"/>
          </p:cNvSpPr>
          <p:nvPr/>
        </p:nvSpPr>
        <p:spPr bwMode="auto">
          <a:xfrm>
            <a:off x="6945313" y="3817938"/>
            <a:ext cx="3857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d</a:t>
            </a:r>
            <a:endParaRPr kumimoji="0" lang="zh-HK" altLang="zh-CN" baseline="-24000">
              <a:latin typeface="Candara"/>
              <a:cs typeface="Candara"/>
            </a:endParaRPr>
          </a:p>
        </p:txBody>
      </p:sp>
      <p:sp>
        <p:nvSpPr>
          <p:cNvPr id="64554" name="TextBox 235"/>
          <p:cNvSpPr txBox="1">
            <a:spLocks noChangeArrowheads="1"/>
          </p:cNvSpPr>
          <p:nvPr/>
        </p:nvSpPr>
        <p:spPr bwMode="auto">
          <a:xfrm>
            <a:off x="5389563" y="3821113"/>
            <a:ext cx="3857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e</a:t>
            </a:r>
            <a:endParaRPr kumimoji="0" lang="zh-HK" altLang="zh-CN" baseline="-24000">
              <a:latin typeface="Candara"/>
              <a:cs typeface="Candara"/>
            </a:endParaRPr>
          </a:p>
        </p:txBody>
      </p:sp>
      <p:sp>
        <p:nvSpPr>
          <p:cNvPr id="64555" name="TextBox 235"/>
          <p:cNvSpPr txBox="1">
            <a:spLocks noChangeArrowheads="1"/>
          </p:cNvSpPr>
          <p:nvPr/>
        </p:nvSpPr>
        <p:spPr bwMode="auto">
          <a:xfrm>
            <a:off x="5003800" y="4730750"/>
            <a:ext cx="3857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f</a:t>
            </a:r>
            <a:endParaRPr kumimoji="0" lang="zh-HK" altLang="zh-CN" baseline="-24000">
              <a:latin typeface="Candara"/>
              <a:cs typeface="Candara"/>
            </a:endParaRPr>
          </a:p>
        </p:txBody>
      </p:sp>
      <p:sp>
        <p:nvSpPr>
          <p:cNvPr id="64556" name="TextBox 235"/>
          <p:cNvSpPr txBox="1">
            <a:spLocks noChangeArrowheads="1"/>
          </p:cNvSpPr>
          <p:nvPr/>
        </p:nvSpPr>
        <p:spPr bwMode="auto">
          <a:xfrm>
            <a:off x="5519738" y="5678488"/>
            <a:ext cx="3857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a</a:t>
            </a:r>
            <a:endParaRPr kumimoji="0" lang="zh-HK" altLang="zh-CN" baseline="-24000">
              <a:latin typeface="Candara"/>
              <a:cs typeface="Candara"/>
            </a:endParaRPr>
          </a:p>
        </p:txBody>
      </p:sp>
      <p:sp>
        <p:nvSpPr>
          <p:cNvPr id="64557" name="TextBox 235"/>
          <p:cNvSpPr txBox="1">
            <a:spLocks noChangeArrowheads="1"/>
          </p:cNvSpPr>
          <p:nvPr/>
        </p:nvSpPr>
        <p:spPr bwMode="auto">
          <a:xfrm>
            <a:off x="5762625" y="6105525"/>
            <a:ext cx="1323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lang="en-US" altLang="zh-CN" sz="2800" b="1">
                <a:solidFill>
                  <a:srgbClr val="C00000"/>
                </a:solidFill>
                <a:latin typeface="Candara"/>
                <a:cs typeface="Candara"/>
              </a:rPr>
              <a:t>3-truss</a:t>
            </a:r>
            <a:endParaRPr lang="zh-HK" altLang="zh-CN" sz="2800" b="1">
              <a:solidFill>
                <a:srgbClr val="C00000"/>
              </a:solidFill>
              <a:latin typeface="Candara"/>
              <a:cs typeface="Candara"/>
            </a:endParaRPr>
          </a:p>
        </p:txBody>
      </p:sp>
      <p:sp>
        <p:nvSpPr>
          <p:cNvPr id="64558" name="TextBox 235"/>
          <p:cNvSpPr txBox="1">
            <a:spLocks noChangeArrowheads="1"/>
          </p:cNvSpPr>
          <p:nvPr/>
        </p:nvSpPr>
        <p:spPr bwMode="auto">
          <a:xfrm>
            <a:off x="1689100" y="6097588"/>
            <a:ext cx="1323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lang="en-US" altLang="zh-CN" sz="2800" b="1">
                <a:solidFill>
                  <a:srgbClr val="C00000"/>
                </a:solidFill>
                <a:latin typeface="Candara"/>
                <a:cs typeface="Candara"/>
              </a:rPr>
              <a:t>3-core</a:t>
            </a:r>
            <a:endParaRPr lang="zh-HK" altLang="zh-CN" sz="2800" b="1">
              <a:solidFill>
                <a:srgbClr val="C00000"/>
              </a:solidFill>
              <a:latin typeface="Candara"/>
              <a:cs typeface="Candara"/>
            </a:endParaRPr>
          </a:p>
        </p:txBody>
      </p:sp>
    </p:spTree>
    <p:extLst>
      <p:ext uri="{BB962C8B-B14F-4D97-AF65-F5344CB8AC3E}">
        <p14:creationId xmlns:p14="http://schemas.microsoft.com/office/powerpoint/2010/main" val="3561674872"/>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Content Placeholder 2"/>
          <p:cNvSpPr>
            <a:spLocks noGrp="1"/>
          </p:cNvSpPr>
          <p:nvPr>
            <p:ph idx="1"/>
          </p:nvPr>
        </p:nvSpPr>
        <p:spPr/>
        <p:txBody>
          <a:bodyPr/>
          <a:lstStyle/>
          <a:p>
            <a:r>
              <a:rPr lang="en-US" altLang="zh-CN" sz="2800" dirty="0">
                <a:solidFill>
                  <a:srgbClr val="00B050"/>
                </a:solidFill>
                <a:latin typeface="Candara"/>
                <a:cs typeface="Candara"/>
              </a:rPr>
              <a:t>A k-truss community </a:t>
            </a:r>
            <a:r>
              <a:rPr lang="en-US" altLang="zh-CN" sz="2800" dirty="0">
                <a:latin typeface="Candara"/>
                <a:cs typeface="Candara"/>
              </a:rPr>
              <a:t>satisfies:</a:t>
            </a:r>
          </a:p>
          <a:p>
            <a:pPr marL="457200" lvl="1" indent="0">
              <a:buFont typeface="Arial" charset="0"/>
              <a:buNone/>
            </a:pPr>
            <a:r>
              <a:rPr lang="en-US" altLang="zh-CN" sz="2200" dirty="0">
                <a:latin typeface="Candara"/>
                <a:cs typeface="Candara"/>
              </a:rPr>
              <a:t>(1) </a:t>
            </a:r>
            <a:r>
              <a:rPr lang="en-US" altLang="zh-CN" sz="2200" dirty="0">
                <a:solidFill>
                  <a:srgbClr val="0070C0"/>
                </a:solidFill>
                <a:latin typeface="Candara"/>
                <a:cs typeface="Candara"/>
              </a:rPr>
              <a:t>K-truss: </a:t>
            </a:r>
            <a:r>
              <a:rPr lang="en-US" altLang="zh-CN" sz="2200" dirty="0">
                <a:latin typeface="Candara"/>
                <a:cs typeface="Candara"/>
              </a:rPr>
              <a:t>each edge within </a:t>
            </a:r>
            <a:r>
              <a:rPr lang="en-US" altLang="zh-CN" sz="2200" i="1" dirty="0">
                <a:solidFill>
                  <a:srgbClr val="C00000"/>
                </a:solidFill>
                <a:latin typeface="Candara"/>
                <a:cs typeface="Candara"/>
              </a:rPr>
              <a:t>at least (k-2) triangles</a:t>
            </a:r>
            <a:endParaRPr lang="en-US" altLang="zh-CN" sz="2200" dirty="0">
              <a:latin typeface="Candara"/>
              <a:cs typeface="Candara"/>
            </a:endParaRPr>
          </a:p>
          <a:p>
            <a:pPr marL="457200" lvl="1" indent="0">
              <a:buFont typeface="Arial" charset="0"/>
              <a:buNone/>
            </a:pPr>
            <a:r>
              <a:rPr lang="en-US" altLang="zh-CN" sz="2200" dirty="0">
                <a:latin typeface="Candara"/>
                <a:cs typeface="Candara"/>
              </a:rPr>
              <a:t>(2) </a:t>
            </a:r>
            <a:r>
              <a:rPr lang="en-US" altLang="zh-CN" sz="2200" dirty="0">
                <a:solidFill>
                  <a:srgbClr val="0070C0"/>
                </a:solidFill>
                <a:latin typeface="Candara"/>
                <a:cs typeface="Candara"/>
              </a:rPr>
              <a:t>Edge Connectivity: </a:t>
            </a:r>
            <a:r>
              <a:rPr lang="en-US" altLang="zh-CN" sz="2200" dirty="0">
                <a:latin typeface="Candara"/>
                <a:cs typeface="Candara"/>
              </a:rPr>
              <a:t>all pairs of edges connected by triangles</a:t>
            </a:r>
          </a:p>
          <a:p>
            <a:pPr marL="457200" lvl="1" indent="0">
              <a:buFont typeface="Arial" charset="0"/>
              <a:buNone/>
            </a:pPr>
            <a:r>
              <a:rPr lang="en-US" altLang="zh-CN" sz="2200" dirty="0">
                <a:latin typeface="Candara"/>
                <a:cs typeface="Candara"/>
              </a:rPr>
              <a:t>(3) </a:t>
            </a:r>
            <a:r>
              <a:rPr lang="en-US" altLang="zh-CN" sz="2200" dirty="0">
                <a:solidFill>
                  <a:srgbClr val="0070C0"/>
                </a:solidFill>
                <a:latin typeface="Candara"/>
                <a:cs typeface="Candara"/>
              </a:rPr>
              <a:t>Maximal </a:t>
            </a:r>
            <a:r>
              <a:rPr lang="en-US" altLang="zh-CN" sz="2200" dirty="0" err="1">
                <a:solidFill>
                  <a:srgbClr val="0070C0"/>
                </a:solidFill>
                <a:latin typeface="Candara"/>
                <a:cs typeface="Candara"/>
              </a:rPr>
              <a:t>Subgraph</a:t>
            </a:r>
            <a:endParaRPr lang="zh-HK" altLang="zh-CN" sz="2200" dirty="0">
              <a:latin typeface="Candara"/>
              <a:cs typeface="Candara"/>
            </a:endParaRPr>
          </a:p>
        </p:txBody>
      </p:sp>
      <p:sp>
        <p:nvSpPr>
          <p:cNvPr id="143" name="Freeform 142"/>
          <p:cNvSpPr/>
          <p:nvPr/>
        </p:nvSpPr>
        <p:spPr>
          <a:xfrm>
            <a:off x="1677988" y="3433763"/>
            <a:ext cx="2874962" cy="2014537"/>
          </a:xfrm>
          <a:custGeom>
            <a:avLst/>
            <a:gdLst>
              <a:gd name="connsiteX0" fmla="*/ 751114 w 2873828"/>
              <a:gd name="connsiteY0" fmla="*/ 10886 h 2013857"/>
              <a:gd name="connsiteX1" fmla="*/ 2133600 w 2873828"/>
              <a:gd name="connsiteY1" fmla="*/ 0 h 2013857"/>
              <a:gd name="connsiteX2" fmla="*/ 2873828 w 2873828"/>
              <a:gd name="connsiteY2" fmla="*/ 1632857 h 2013857"/>
              <a:gd name="connsiteX3" fmla="*/ 2688771 w 2873828"/>
              <a:gd name="connsiteY3" fmla="*/ 2013857 h 2013857"/>
              <a:gd name="connsiteX4" fmla="*/ 2362200 w 2873828"/>
              <a:gd name="connsiteY4" fmla="*/ 1970314 h 2013857"/>
              <a:gd name="connsiteX5" fmla="*/ 1807028 w 2873828"/>
              <a:gd name="connsiteY5" fmla="*/ 1578429 h 2013857"/>
              <a:gd name="connsiteX6" fmla="*/ 1088571 w 2873828"/>
              <a:gd name="connsiteY6" fmla="*/ 1567543 h 2013857"/>
              <a:gd name="connsiteX7" fmla="*/ 446314 w 2873828"/>
              <a:gd name="connsiteY7" fmla="*/ 1926771 h 2013857"/>
              <a:gd name="connsiteX8" fmla="*/ 108857 w 2873828"/>
              <a:gd name="connsiteY8" fmla="*/ 1959429 h 2013857"/>
              <a:gd name="connsiteX9" fmla="*/ 0 w 2873828"/>
              <a:gd name="connsiteY9" fmla="*/ 1578429 h 2013857"/>
              <a:gd name="connsiteX10" fmla="*/ 751114 w 2873828"/>
              <a:gd name="connsiteY10" fmla="*/ 10886 h 201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3828" h="2013857">
                <a:moveTo>
                  <a:pt x="751114" y="10886"/>
                </a:moveTo>
                <a:lnTo>
                  <a:pt x="2133600" y="0"/>
                </a:lnTo>
                <a:lnTo>
                  <a:pt x="2873828" y="1632857"/>
                </a:lnTo>
                <a:lnTo>
                  <a:pt x="2688771" y="2013857"/>
                </a:lnTo>
                <a:lnTo>
                  <a:pt x="2362200" y="1970314"/>
                </a:lnTo>
                <a:lnTo>
                  <a:pt x="1807028" y="1578429"/>
                </a:lnTo>
                <a:lnTo>
                  <a:pt x="1088571" y="1567543"/>
                </a:lnTo>
                <a:lnTo>
                  <a:pt x="446314" y="1926771"/>
                </a:lnTo>
                <a:lnTo>
                  <a:pt x="108857" y="1959429"/>
                </a:lnTo>
                <a:lnTo>
                  <a:pt x="0" y="1578429"/>
                </a:lnTo>
                <a:lnTo>
                  <a:pt x="751114" y="10886"/>
                </a:lnTo>
                <a:close/>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HK" altLang="en-US">
              <a:solidFill>
                <a:schemeClr val="tx1"/>
              </a:solidFill>
              <a:latin typeface="Candara"/>
              <a:cs typeface="Candara"/>
            </a:endParaRPr>
          </a:p>
        </p:txBody>
      </p:sp>
      <p:cxnSp>
        <p:nvCxnSpPr>
          <p:cNvPr id="4" name="Straight Connector 3"/>
          <p:cNvCxnSpPr/>
          <p:nvPr/>
        </p:nvCxnSpPr>
        <p:spPr>
          <a:xfrm>
            <a:off x="2043113" y="5084763"/>
            <a:ext cx="552450" cy="87630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2043113" y="4389438"/>
            <a:ext cx="552450" cy="69373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647950" y="6034088"/>
            <a:ext cx="812800"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595563" y="5486400"/>
            <a:ext cx="458787" cy="473075"/>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52763" y="5441950"/>
            <a:ext cx="444500" cy="560388"/>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endCxn id="66622" idx="1"/>
          </p:cNvCxnSpPr>
          <p:nvPr/>
        </p:nvCxnSpPr>
        <p:spPr>
          <a:xfrm>
            <a:off x="2043113" y="5160963"/>
            <a:ext cx="844550" cy="231775"/>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6648" idx="1"/>
            <a:endCxn id="66620" idx="1"/>
          </p:cNvCxnSpPr>
          <p:nvPr/>
        </p:nvCxnSpPr>
        <p:spPr>
          <a:xfrm>
            <a:off x="1905000" y="5114925"/>
            <a:ext cx="1427163" cy="84613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101975" y="5122863"/>
            <a:ext cx="1079500" cy="301625"/>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667000" y="5160963"/>
            <a:ext cx="1512888" cy="811212"/>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497263" y="5160963"/>
            <a:ext cx="684212" cy="841375"/>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043113" y="3746500"/>
            <a:ext cx="549275" cy="128905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097088" y="3759200"/>
            <a:ext cx="1544637" cy="1271588"/>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097088" y="4487863"/>
            <a:ext cx="1517650" cy="59690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616200" y="3730625"/>
            <a:ext cx="1009650" cy="15875"/>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625725" y="4433888"/>
            <a:ext cx="1016000" cy="3175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697288" y="3714750"/>
            <a:ext cx="1065212" cy="15875"/>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605338" y="3705225"/>
            <a:ext cx="1065212" cy="15875"/>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22738" y="5114925"/>
            <a:ext cx="95408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989513" y="5114925"/>
            <a:ext cx="636587" cy="793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454650" y="5122863"/>
            <a:ext cx="952500"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17788" y="3722688"/>
            <a:ext cx="3175" cy="76200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648075" y="3778250"/>
            <a:ext cx="1588" cy="76200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184650" y="5141913"/>
            <a:ext cx="620713" cy="8128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856163" y="5160963"/>
            <a:ext cx="1498600" cy="79375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557713" y="3659188"/>
            <a:ext cx="1016000" cy="1455737"/>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626100" y="3709988"/>
            <a:ext cx="781050" cy="136525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611688" y="3678238"/>
            <a:ext cx="1743075" cy="135255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561013" y="3627438"/>
            <a:ext cx="23812" cy="152400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8400" y="3751263"/>
            <a:ext cx="1155700" cy="132397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641600" y="3751263"/>
            <a:ext cx="1481138" cy="1387475"/>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697288" y="3778250"/>
            <a:ext cx="523875" cy="126365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686175" y="4476750"/>
            <a:ext cx="436563" cy="554038"/>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endCxn id="41" idx="2"/>
          </p:cNvCxnSpPr>
          <p:nvPr/>
        </p:nvCxnSpPr>
        <p:spPr>
          <a:xfrm>
            <a:off x="2684463" y="4521200"/>
            <a:ext cx="1306512" cy="593725"/>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66596" name="Group 36"/>
          <p:cNvGrpSpPr>
            <a:grpSpLocks/>
          </p:cNvGrpSpPr>
          <p:nvPr/>
        </p:nvGrpSpPr>
        <p:grpSpPr bwMode="auto">
          <a:xfrm>
            <a:off x="1852613" y="4884738"/>
            <a:ext cx="436562" cy="461962"/>
            <a:chOff x="4163786" y="4785368"/>
            <a:chExt cx="435887" cy="461665"/>
          </a:xfrm>
        </p:grpSpPr>
        <p:sp>
          <p:nvSpPr>
            <p:cNvPr id="38" name="Oval 37"/>
            <p:cNvSpPr/>
            <p:nvPr/>
          </p:nvSpPr>
          <p:spPr>
            <a:xfrm>
              <a:off x="4163786" y="4831375"/>
              <a:ext cx="380411"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6648" name="TextBox 38"/>
            <p:cNvSpPr txBox="1">
              <a:spLocks noChangeArrowheads="1"/>
            </p:cNvSpPr>
            <p:nvPr/>
          </p:nvSpPr>
          <p:spPr bwMode="auto">
            <a:xfrm>
              <a:off x="4214631" y="4785368"/>
              <a:ext cx="3850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t</a:t>
              </a:r>
              <a:endParaRPr kumimoji="0" lang="zh-HK" altLang="zh-CN" baseline="-24000">
                <a:latin typeface="Candara"/>
                <a:cs typeface="Candara"/>
              </a:endParaRPr>
            </a:p>
          </p:txBody>
        </p:sp>
      </p:grpSp>
      <p:grpSp>
        <p:nvGrpSpPr>
          <p:cNvPr id="66597" name="Group 39"/>
          <p:cNvGrpSpPr>
            <a:grpSpLocks/>
          </p:cNvGrpSpPr>
          <p:nvPr/>
        </p:nvGrpSpPr>
        <p:grpSpPr bwMode="auto">
          <a:xfrm>
            <a:off x="3987800" y="4845050"/>
            <a:ext cx="384175" cy="461963"/>
            <a:chOff x="7283944" y="4772574"/>
            <a:chExt cx="385042" cy="461665"/>
          </a:xfrm>
        </p:grpSpPr>
        <p:sp>
          <p:nvSpPr>
            <p:cNvPr id="41" name="Oval 40"/>
            <p:cNvSpPr/>
            <p:nvPr/>
          </p:nvSpPr>
          <p:spPr>
            <a:xfrm>
              <a:off x="7288718" y="4853485"/>
              <a:ext cx="380268" cy="380754"/>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6646" name="TextBox 41"/>
            <p:cNvSpPr txBox="1">
              <a:spLocks noChangeArrowheads="1"/>
            </p:cNvSpPr>
            <p:nvPr/>
          </p:nvSpPr>
          <p:spPr bwMode="auto">
            <a:xfrm>
              <a:off x="7283944" y="4772574"/>
              <a:ext cx="3850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q</a:t>
              </a:r>
              <a:endParaRPr kumimoji="0" lang="zh-HK" altLang="zh-CN" baseline="-40000">
                <a:latin typeface="Candara"/>
                <a:cs typeface="Candara"/>
              </a:endParaRPr>
            </a:p>
          </p:txBody>
        </p:sp>
      </p:grpSp>
      <p:grpSp>
        <p:nvGrpSpPr>
          <p:cNvPr id="66598" name="Group 42"/>
          <p:cNvGrpSpPr>
            <a:grpSpLocks/>
          </p:cNvGrpSpPr>
          <p:nvPr/>
        </p:nvGrpSpPr>
        <p:grpSpPr bwMode="auto">
          <a:xfrm>
            <a:off x="5353050" y="3427413"/>
            <a:ext cx="461963" cy="461962"/>
            <a:chOff x="2895600" y="5796370"/>
            <a:chExt cx="462524" cy="461665"/>
          </a:xfrm>
        </p:grpSpPr>
        <p:sp>
          <p:nvSpPr>
            <p:cNvPr id="44" name="Oval 43"/>
            <p:cNvSpPr/>
            <p:nvPr/>
          </p:nvSpPr>
          <p:spPr>
            <a:xfrm>
              <a:off x="2895600" y="5877280"/>
              <a:ext cx="381463"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6644" name="TextBox 44"/>
            <p:cNvSpPr txBox="1">
              <a:spLocks noChangeArrowheads="1"/>
            </p:cNvSpPr>
            <p:nvPr/>
          </p:nvSpPr>
          <p:spPr bwMode="auto">
            <a:xfrm>
              <a:off x="2921029" y="579637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s</a:t>
              </a:r>
              <a:r>
                <a:rPr kumimoji="0" lang="en-US" altLang="zh-CN" sz="2000" baseline="-24000">
                  <a:latin typeface="Candara"/>
                  <a:cs typeface="Candara"/>
                </a:rPr>
                <a:t>2</a:t>
              </a:r>
              <a:endParaRPr kumimoji="0" lang="zh-HK" altLang="zh-CN" sz="1800" baseline="-24000">
                <a:latin typeface="Candara"/>
                <a:cs typeface="Candara"/>
              </a:endParaRPr>
            </a:p>
          </p:txBody>
        </p:sp>
      </p:grpSp>
      <p:grpSp>
        <p:nvGrpSpPr>
          <p:cNvPr id="66599" name="Group 45"/>
          <p:cNvGrpSpPr>
            <a:grpSpLocks/>
          </p:cNvGrpSpPr>
          <p:nvPr/>
        </p:nvGrpSpPr>
        <p:grpSpPr bwMode="auto">
          <a:xfrm>
            <a:off x="5383213" y="4845050"/>
            <a:ext cx="461962" cy="460375"/>
            <a:chOff x="1447800" y="4482957"/>
            <a:chExt cx="462524" cy="461665"/>
          </a:xfrm>
        </p:grpSpPr>
        <p:sp>
          <p:nvSpPr>
            <p:cNvPr id="47" name="Oval 46"/>
            <p:cNvSpPr/>
            <p:nvPr/>
          </p:nvSpPr>
          <p:spPr>
            <a:xfrm>
              <a:off x="1447800" y="4564147"/>
              <a:ext cx="381464" cy="38047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6642" name="TextBox 47"/>
            <p:cNvSpPr txBox="1">
              <a:spLocks noChangeArrowheads="1"/>
            </p:cNvSpPr>
            <p:nvPr/>
          </p:nvSpPr>
          <p:spPr bwMode="auto">
            <a:xfrm>
              <a:off x="1473229" y="4482957"/>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s</a:t>
              </a:r>
              <a:r>
                <a:rPr kumimoji="0" lang="en-US" altLang="zh-CN" sz="2000" baseline="-24000">
                  <a:latin typeface="Candara"/>
                  <a:cs typeface="Candara"/>
                </a:rPr>
                <a:t>3</a:t>
              </a:r>
              <a:endParaRPr kumimoji="0" lang="zh-HK" altLang="zh-CN" sz="1800" baseline="-24000">
                <a:latin typeface="Candara"/>
                <a:cs typeface="Candara"/>
              </a:endParaRPr>
            </a:p>
          </p:txBody>
        </p:sp>
      </p:grpSp>
      <p:grpSp>
        <p:nvGrpSpPr>
          <p:cNvPr id="66600" name="Group 48"/>
          <p:cNvGrpSpPr>
            <a:grpSpLocks/>
          </p:cNvGrpSpPr>
          <p:nvPr/>
        </p:nvGrpSpPr>
        <p:grpSpPr bwMode="auto">
          <a:xfrm>
            <a:off x="4367213" y="3443288"/>
            <a:ext cx="463550" cy="461962"/>
            <a:chOff x="3048000" y="5948770"/>
            <a:chExt cx="462524" cy="461665"/>
          </a:xfrm>
        </p:grpSpPr>
        <p:sp>
          <p:nvSpPr>
            <p:cNvPr id="50" name="Oval 49"/>
            <p:cNvSpPr/>
            <p:nvPr/>
          </p:nvSpPr>
          <p:spPr>
            <a:xfrm>
              <a:off x="3048000" y="6029680"/>
              <a:ext cx="381740"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6640" name="TextBox 50"/>
            <p:cNvSpPr txBox="1">
              <a:spLocks noChangeArrowheads="1"/>
            </p:cNvSpPr>
            <p:nvPr/>
          </p:nvSpPr>
          <p:spPr bwMode="auto">
            <a:xfrm>
              <a:off x="3073429" y="594877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s</a:t>
              </a:r>
              <a:r>
                <a:rPr kumimoji="0" lang="en-US" altLang="zh-CN" sz="2000" baseline="-24000">
                  <a:latin typeface="Candara"/>
                  <a:cs typeface="Candara"/>
                </a:rPr>
                <a:t>1</a:t>
              </a:r>
              <a:endParaRPr kumimoji="0" lang="zh-HK" altLang="zh-CN" sz="1800" baseline="-24000">
                <a:latin typeface="Candara"/>
                <a:cs typeface="Candara"/>
              </a:endParaRPr>
            </a:p>
          </p:txBody>
        </p:sp>
      </p:grpSp>
      <p:grpSp>
        <p:nvGrpSpPr>
          <p:cNvPr id="66601" name="Group 51"/>
          <p:cNvGrpSpPr>
            <a:grpSpLocks/>
          </p:cNvGrpSpPr>
          <p:nvPr/>
        </p:nvGrpSpPr>
        <p:grpSpPr bwMode="auto">
          <a:xfrm>
            <a:off x="6164263" y="4851400"/>
            <a:ext cx="461962" cy="461963"/>
            <a:chOff x="1439015" y="5948770"/>
            <a:chExt cx="462524" cy="461665"/>
          </a:xfrm>
        </p:grpSpPr>
        <p:sp>
          <p:nvSpPr>
            <p:cNvPr id="53" name="Oval 52"/>
            <p:cNvSpPr/>
            <p:nvPr/>
          </p:nvSpPr>
          <p:spPr>
            <a:xfrm>
              <a:off x="1439015" y="6029681"/>
              <a:ext cx="381464" cy="380754"/>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6638" name="TextBox 53"/>
            <p:cNvSpPr txBox="1">
              <a:spLocks noChangeArrowheads="1"/>
            </p:cNvSpPr>
            <p:nvPr/>
          </p:nvSpPr>
          <p:spPr bwMode="auto">
            <a:xfrm>
              <a:off x="1464444" y="594877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s</a:t>
              </a:r>
              <a:r>
                <a:rPr kumimoji="0" lang="en-US" altLang="zh-CN" sz="2000" baseline="-24000">
                  <a:latin typeface="Candara"/>
                  <a:cs typeface="Candara"/>
                </a:rPr>
                <a:t>4</a:t>
              </a:r>
              <a:endParaRPr kumimoji="0" lang="zh-HK" altLang="zh-CN" sz="1800" baseline="-24000">
                <a:latin typeface="Candara"/>
                <a:cs typeface="Candara"/>
              </a:endParaRPr>
            </a:p>
          </p:txBody>
        </p:sp>
      </p:grpSp>
      <p:grpSp>
        <p:nvGrpSpPr>
          <p:cNvPr id="66602" name="Group 54"/>
          <p:cNvGrpSpPr>
            <a:grpSpLocks/>
          </p:cNvGrpSpPr>
          <p:nvPr/>
        </p:nvGrpSpPr>
        <p:grpSpPr bwMode="auto">
          <a:xfrm>
            <a:off x="4614863" y="5683250"/>
            <a:ext cx="461962" cy="461963"/>
            <a:chOff x="5867400" y="5580193"/>
            <a:chExt cx="462524" cy="461665"/>
          </a:xfrm>
        </p:grpSpPr>
        <p:sp>
          <p:nvSpPr>
            <p:cNvPr id="56" name="Oval 55"/>
            <p:cNvSpPr/>
            <p:nvPr/>
          </p:nvSpPr>
          <p:spPr>
            <a:xfrm>
              <a:off x="5867400" y="5661104"/>
              <a:ext cx="381464" cy="380754"/>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6636" name="TextBox 56"/>
            <p:cNvSpPr txBox="1">
              <a:spLocks noChangeArrowheads="1"/>
            </p:cNvSpPr>
            <p:nvPr/>
          </p:nvSpPr>
          <p:spPr bwMode="auto">
            <a:xfrm>
              <a:off x="5892829" y="5580193"/>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x</a:t>
              </a:r>
              <a:r>
                <a:rPr kumimoji="0" lang="en-US" altLang="zh-CN" sz="2000" baseline="-24000">
                  <a:latin typeface="Candara"/>
                  <a:cs typeface="Candara"/>
                </a:rPr>
                <a:t>2</a:t>
              </a:r>
              <a:endParaRPr kumimoji="0" lang="zh-HK" altLang="zh-CN" sz="1800" baseline="-24000">
                <a:latin typeface="Candara"/>
                <a:cs typeface="Candara"/>
              </a:endParaRPr>
            </a:p>
          </p:txBody>
        </p:sp>
      </p:grpSp>
      <p:grpSp>
        <p:nvGrpSpPr>
          <p:cNvPr id="66603" name="Group 57"/>
          <p:cNvGrpSpPr>
            <a:grpSpLocks/>
          </p:cNvGrpSpPr>
          <p:nvPr/>
        </p:nvGrpSpPr>
        <p:grpSpPr bwMode="auto">
          <a:xfrm>
            <a:off x="4667250" y="4851400"/>
            <a:ext cx="461963" cy="461963"/>
            <a:chOff x="4519357" y="5606600"/>
            <a:chExt cx="462524" cy="461665"/>
          </a:xfrm>
        </p:grpSpPr>
        <p:sp>
          <p:nvSpPr>
            <p:cNvPr id="59" name="Oval 58"/>
            <p:cNvSpPr/>
            <p:nvPr/>
          </p:nvSpPr>
          <p:spPr>
            <a:xfrm>
              <a:off x="4519357" y="5687511"/>
              <a:ext cx="381463" cy="380754"/>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6634" name="TextBox 59"/>
            <p:cNvSpPr txBox="1">
              <a:spLocks noChangeArrowheads="1"/>
            </p:cNvSpPr>
            <p:nvPr/>
          </p:nvSpPr>
          <p:spPr bwMode="auto">
            <a:xfrm>
              <a:off x="4544786" y="560660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x</a:t>
              </a:r>
              <a:r>
                <a:rPr kumimoji="0" lang="en-US" altLang="zh-CN" sz="2000" baseline="-24000">
                  <a:latin typeface="Candara"/>
                  <a:cs typeface="Candara"/>
                </a:rPr>
                <a:t>1</a:t>
              </a:r>
              <a:endParaRPr kumimoji="0" lang="zh-HK" altLang="zh-CN" sz="1800" baseline="-24000">
                <a:latin typeface="Candara"/>
                <a:cs typeface="Candara"/>
              </a:endParaRPr>
            </a:p>
          </p:txBody>
        </p:sp>
      </p:grpSp>
      <p:grpSp>
        <p:nvGrpSpPr>
          <p:cNvPr id="66604" name="Group 60"/>
          <p:cNvGrpSpPr>
            <a:grpSpLocks/>
          </p:cNvGrpSpPr>
          <p:nvPr/>
        </p:nvGrpSpPr>
        <p:grpSpPr bwMode="auto">
          <a:xfrm>
            <a:off x="2425700" y="3475038"/>
            <a:ext cx="508000" cy="461962"/>
            <a:chOff x="5730376" y="4482957"/>
            <a:chExt cx="507380" cy="461665"/>
          </a:xfrm>
        </p:grpSpPr>
        <p:sp>
          <p:nvSpPr>
            <p:cNvPr id="62" name="Oval 61"/>
            <p:cNvSpPr/>
            <p:nvPr/>
          </p:nvSpPr>
          <p:spPr>
            <a:xfrm>
              <a:off x="5730376" y="4563867"/>
              <a:ext cx="380535"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6632" name="TextBox 62"/>
            <p:cNvSpPr txBox="1">
              <a:spLocks noChangeArrowheads="1"/>
            </p:cNvSpPr>
            <p:nvPr/>
          </p:nvSpPr>
          <p:spPr bwMode="auto">
            <a:xfrm>
              <a:off x="5745161" y="4482957"/>
              <a:ext cx="4925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p</a:t>
              </a:r>
              <a:r>
                <a:rPr kumimoji="0" lang="en-US" altLang="zh-CN" sz="2000" baseline="-24000">
                  <a:latin typeface="Candara"/>
                  <a:cs typeface="Candara"/>
                </a:rPr>
                <a:t>1</a:t>
              </a:r>
              <a:endParaRPr kumimoji="0" lang="zh-HK" altLang="zh-CN" sz="1800" baseline="-24000">
                <a:latin typeface="Candara"/>
                <a:cs typeface="Candara"/>
              </a:endParaRPr>
            </a:p>
          </p:txBody>
        </p:sp>
      </p:grpSp>
      <p:grpSp>
        <p:nvGrpSpPr>
          <p:cNvPr id="66605" name="Group 63"/>
          <p:cNvGrpSpPr>
            <a:grpSpLocks/>
          </p:cNvGrpSpPr>
          <p:nvPr/>
        </p:nvGrpSpPr>
        <p:grpSpPr bwMode="auto">
          <a:xfrm>
            <a:off x="2435225" y="4178300"/>
            <a:ext cx="508000" cy="461963"/>
            <a:chOff x="7224215" y="4252124"/>
            <a:chExt cx="507380" cy="461665"/>
          </a:xfrm>
        </p:grpSpPr>
        <p:sp>
          <p:nvSpPr>
            <p:cNvPr id="65" name="Oval 64"/>
            <p:cNvSpPr/>
            <p:nvPr/>
          </p:nvSpPr>
          <p:spPr>
            <a:xfrm>
              <a:off x="7224215" y="4333035"/>
              <a:ext cx="380535" cy="380754"/>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6630" name="TextBox 65"/>
            <p:cNvSpPr txBox="1">
              <a:spLocks noChangeArrowheads="1"/>
            </p:cNvSpPr>
            <p:nvPr/>
          </p:nvSpPr>
          <p:spPr bwMode="auto">
            <a:xfrm>
              <a:off x="7239000" y="4252124"/>
              <a:ext cx="4925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p</a:t>
              </a:r>
              <a:r>
                <a:rPr kumimoji="0" lang="en-US" altLang="zh-CN" sz="2000" baseline="-24000">
                  <a:latin typeface="Candara"/>
                  <a:cs typeface="Candara"/>
                </a:rPr>
                <a:t>3</a:t>
              </a:r>
              <a:endParaRPr kumimoji="0" lang="zh-HK" altLang="zh-CN" sz="1800" baseline="-24000">
                <a:latin typeface="Candara"/>
                <a:cs typeface="Candara"/>
              </a:endParaRPr>
            </a:p>
          </p:txBody>
        </p:sp>
      </p:grpSp>
      <p:grpSp>
        <p:nvGrpSpPr>
          <p:cNvPr id="66606" name="Group 66"/>
          <p:cNvGrpSpPr>
            <a:grpSpLocks/>
          </p:cNvGrpSpPr>
          <p:nvPr/>
        </p:nvGrpSpPr>
        <p:grpSpPr bwMode="auto">
          <a:xfrm>
            <a:off x="3435350" y="3443288"/>
            <a:ext cx="508000" cy="461962"/>
            <a:chOff x="7344132" y="4780930"/>
            <a:chExt cx="507380" cy="461665"/>
          </a:xfrm>
        </p:grpSpPr>
        <p:sp>
          <p:nvSpPr>
            <p:cNvPr id="68" name="Oval 67"/>
            <p:cNvSpPr/>
            <p:nvPr/>
          </p:nvSpPr>
          <p:spPr>
            <a:xfrm>
              <a:off x="7344132" y="4861840"/>
              <a:ext cx="380535"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6628" name="TextBox 68"/>
            <p:cNvSpPr txBox="1">
              <a:spLocks noChangeArrowheads="1"/>
            </p:cNvSpPr>
            <p:nvPr/>
          </p:nvSpPr>
          <p:spPr bwMode="auto">
            <a:xfrm>
              <a:off x="7358917" y="4780930"/>
              <a:ext cx="4925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p</a:t>
              </a:r>
              <a:r>
                <a:rPr kumimoji="0" lang="en-US" altLang="zh-CN" sz="2000" baseline="-24000">
                  <a:latin typeface="Candara"/>
                  <a:cs typeface="Candara"/>
                </a:rPr>
                <a:t>2</a:t>
              </a:r>
              <a:endParaRPr kumimoji="0" lang="zh-HK" altLang="zh-CN" sz="1800" baseline="-24000">
                <a:latin typeface="Candara"/>
                <a:cs typeface="Candara"/>
              </a:endParaRPr>
            </a:p>
          </p:txBody>
        </p:sp>
      </p:grpSp>
      <p:grpSp>
        <p:nvGrpSpPr>
          <p:cNvPr id="66607" name="Group 69"/>
          <p:cNvGrpSpPr>
            <a:grpSpLocks/>
          </p:cNvGrpSpPr>
          <p:nvPr/>
        </p:nvGrpSpPr>
        <p:grpSpPr bwMode="auto">
          <a:xfrm>
            <a:off x="3459163" y="4159250"/>
            <a:ext cx="508000" cy="461963"/>
            <a:chOff x="7235791" y="5646932"/>
            <a:chExt cx="507380" cy="461665"/>
          </a:xfrm>
        </p:grpSpPr>
        <p:sp>
          <p:nvSpPr>
            <p:cNvPr id="71" name="Oval 70"/>
            <p:cNvSpPr/>
            <p:nvPr/>
          </p:nvSpPr>
          <p:spPr>
            <a:xfrm>
              <a:off x="7235791" y="5727843"/>
              <a:ext cx="380535" cy="380754"/>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6626" name="TextBox 71"/>
            <p:cNvSpPr txBox="1">
              <a:spLocks noChangeArrowheads="1"/>
            </p:cNvSpPr>
            <p:nvPr/>
          </p:nvSpPr>
          <p:spPr bwMode="auto">
            <a:xfrm>
              <a:off x="7250576" y="5646932"/>
              <a:ext cx="4925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p</a:t>
              </a:r>
              <a:r>
                <a:rPr kumimoji="0" lang="en-US" altLang="zh-CN" sz="2000" baseline="-24000">
                  <a:latin typeface="Candara"/>
                  <a:cs typeface="Candara"/>
                </a:rPr>
                <a:t>4</a:t>
              </a:r>
              <a:endParaRPr kumimoji="0" lang="zh-HK" altLang="zh-CN" sz="1800" baseline="-24000">
                <a:latin typeface="Candara"/>
                <a:cs typeface="Candara"/>
              </a:endParaRPr>
            </a:p>
          </p:txBody>
        </p:sp>
      </p:grpSp>
      <p:grpSp>
        <p:nvGrpSpPr>
          <p:cNvPr id="66608" name="Group 72"/>
          <p:cNvGrpSpPr>
            <a:grpSpLocks/>
          </p:cNvGrpSpPr>
          <p:nvPr/>
        </p:nvGrpSpPr>
        <p:grpSpPr bwMode="auto">
          <a:xfrm>
            <a:off x="2405063" y="5722938"/>
            <a:ext cx="461962" cy="461962"/>
            <a:chOff x="4207959" y="5938171"/>
            <a:chExt cx="462524" cy="461665"/>
          </a:xfrm>
        </p:grpSpPr>
        <p:sp>
          <p:nvSpPr>
            <p:cNvPr id="74" name="Oval 73"/>
            <p:cNvSpPr/>
            <p:nvPr/>
          </p:nvSpPr>
          <p:spPr>
            <a:xfrm>
              <a:off x="4207959" y="6019081"/>
              <a:ext cx="381464"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6624" name="TextBox 74"/>
            <p:cNvSpPr txBox="1">
              <a:spLocks noChangeArrowheads="1"/>
            </p:cNvSpPr>
            <p:nvPr/>
          </p:nvSpPr>
          <p:spPr bwMode="auto">
            <a:xfrm>
              <a:off x="4233388" y="5938171"/>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r</a:t>
              </a:r>
              <a:r>
                <a:rPr kumimoji="0" lang="en-US" altLang="zh-CN" sz="2000" baseline="-24000">
                  <a:latin typeface="Candara"/>
                  <a:cs typeface="Candara"/>
                </a:rPr>
                <a:t>2</a:t>
              </a:r>
              <a:endParaRPr kumimoji="0" lang="zh-HK" altLang="zh-CN" sz="1800" baseline="-24000">
                <a:latin typeface="Candara"/>
                <a:cs typeface="Candara"/>
              </a:endParaRPr>
            </a:p>
          </p:txBody>
        </p:sp>
      </p:grpSp>
      <p:grpSp>
        <p:nvGrpSpPr>
          <p:cNvPr id="66609" name="Group 75"/>
          <p:cNvGrpSpPr>
            <a:grpSpLocks/>
          </p:cNvGrpSpPr>
          <p:nvPr/>
        </p:nvGrpSpPr>
        <p:grpSpPr bwMode="auto">
          <a:xfrm>
            <a:off x="2862263" y="5160963"/>
            <a:ext cx="461962" cy="461962"/>
            <a:chOff x="3505200" y="4903485"/>
            <a:chExt cx="462524" cy="461665"/>
          </a:xfrm>
        </p:grpSpPr>
        <p:sp>
          <p:nvSpPr>
            <p:cNvPr id="77" name="Oval 76"/>
            <p:cNvSpPr/>
            <p:nvPr/>
          </p:nvSpPr>
          <p:spPr>
            <a:xfrm>
              <a:off x="3505200" y="4984395"/>
              <a:ext cx="381464"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6622" name="TextBox 77"/>
            <p:cNvSpPr txBox="1">
              <a:spLocks noChangeArrowheads="1"/>
            </p:cNvSpPr>
            <p:nvPr/>
          </p:nvSpPr>
          <p:spPr bwMode="auto">
            <a:xfrm>
              <a:off x="3530629" y="4903485"/>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r</a:t>
              </a:r>
              <a:r>
                <a:rPr kumimoji="0" lang="en-US" altLang="zh-CN" sz="2000" baseline="-24000">
                  <a:latin typeface="Candara"/>
                  <a:cs typeface="Candara"/>
                </a:rPr>
                <a:t>1</a:t>
              </a:r>
              <a:endParaRPr kumimoji="0" lang="zh-HK" altLang="zh-CN" sz="1800" baseline="-24000">
                <a:latin typeface="Candara"/>
                <a:cs typeface="Candara"/>
              </a:endParaRPr>
            </a:p>
          </p:txBody>
        </p:sp>
      </p:grpSp>
      <p:grpSp>
        <p:nvGrpSpPr>
          <p:cNvPr id="66610" name="Group 78"/>
          <p:cNvGrpSpPr>
            <a:grpSpLocks/>
          </p:cNvGrpSpPr>
          <p:nvPr/>
        </p:nvGrpSpPr>
        <p:grpSpPr bwMode="auto">
          <a:xfrm>
            <a:off x="3306763" y="5730875"/>
            <a:ext cx="461962" cy="461963"/>
            <a:chOff x="2722178" y="5130833"/>
            <a:chExt cx="462524" cy="461665"/>
          </a:xfrm>
        </p:grpSpPr>
        <p:sp>
          <p:nvSpPr>
            <p:cNvPr id="80" name="Oval 79"/>
            <p:cNvSpPr/>
            <p:nvPr/>
          </p:nvSpPr>
          <p:spPr>
            <a:xfrm>
              <a:off x="2722178" y="5211744"/>
              <a:ext cx="381464" cy="380754"/>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latin typeface="Candara"/>
                <a:ea typeface="PMingLiU" panose="02020500000000000000" pitchFamily="18" charset="-120"/>
                <a:cs typeface="Candara"/>
              </a:endParaRPr>
            </a:p>
          </p:txBody>
        </p:sp>
        <p:sp>
          <p:nvSpPr>
            <p:cNvPr id="66620" name="TextBox 80"/>
            <p:cNvSpPr txBox="1">
              <a:spLocks noChangeArrowheads="1"/>
            </p:cNvSpPr>
            <p:nvPr/>
          </p:nvSpPr>
          <p:spPr bwMode="auto">
            <a:xfrm>
              <a:off x="2747607" y="5130833"/>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r</a:t>
              </a:r>
              <a:r>
                <a:rPr kumimoji="0" lang="en-US" altLang="zh-CN" sz="2000" baseline="-24000">
                  <a:latin typeface="Candara"/>
                  <a:cs typeface="Candara"/>
                </a:rPr>
                <a:t>3</a:t>
              </a:r>
              <a:endParaRPr kumimoji="0" lang="zh-HK" altLang="zh-CN" sz="1800" baseline="-24000">
                <a:latin typeface="Candara"/>
                <a:cs typeface="Candara"/>
              </a:endParaRPr>
            </a:p>
          </p:txBody>
        </p:sp>
      </p:grpSp>
      <p:sp>
        <p:nvSpPr>
          <p:cNvPr id="138" name="TextBox 137"/>
          <p:cNvSpPr txBox="1">
            <a:spLocks noChangeArrowheads="1"/>
          </p:cNvSpPr>
          <p:nvPr/>
        </p:nvSpPr>
        <p:spPr bwMode="auto">
          <a:xfrm>
            <a:off x="1600200" y="3667125"/>
            <a:ext cx="4232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latin typeface="Candara"/>
                <a:cs typeface="Candara"/>
              </a:rPr>
              <a:t>C</a:t>
            </a:r>
            <a:r>
              <a:rPr kumimoji="0" lang="en-US" altLang="zh-CN" baseline="-25000">
                <a:latin typeface="Candara"/>
                <a:cs typeface="Candara"/>
              </a:rPr>
              <a:t>1</a:t>
            </a:r>
            <a:endParaRPr kumimoji="0" lang="zh-HK" altLang="zh-CN" baseline="-25000">
              <a:latin typeface="Candara"/>
              <a:cs typeface="Candara"/>
            </a:endParaRPr>
          </a:p>
        </p:txBody>
      </p:sp>
      <p:sp>
        <p:nvSpPr>
          <p:cNvPr id="139" name="TextBox 138"/>
          <p:cNvSpPr txBox="1">
            <a:spLocks noChangeArrowheads="1"/>
          </p:cNvSpPr>
          <p:nvPr/>
        </p:nvSpPr>
        <p:spPr bwMode="auto">
          <a:xfrm>
            <a:off x="1600200" y="5522913"/>
            <a:ext cx="452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solidFill>
                  <a:srgbClr val="C00000"/>
                </a:solidFill>
                <a:latin typeface="Candara"/>
                <a:cs typeface="Candara"/>
              </a:rPr>
              <a:t>C</a:t>
            </a:r>
            <a:r>
              <a:rPr kumimoji="0" lang="en-US" altLang="zh-CN" baseline="-25000">
                <a:solidFill>
                  <a:srgbClr val="C00000"/>
                </a:solidFill>
                <a:latin typeface="Candara"/>
                <a:cs typeface="Candara"/>
              </a:rPr>
              <a:t>2</a:t>
            </a:r>
            <a:endParaRPr kumimoji="0" lang="zh-HK" altLang="zh-CN" baseline="-25000">
              <a:solidFill>
                <a:srgbClr val="C00000"/>
              </a:solidFill>
              <a:latin typeface="Candara"/>
              <a:cs typeface="Candara"/>
            </a:endParaRPr>
          </a:p>
        </p:txBody>
      </p:sp>
      <p:sp>
        <p:nvSpPr>
          <p:cNvPr id="140" name="TextBox 139"/>
          <p:cNvSpPr txBox="1">
            <a:spLocks noChangeArrowheads="1"/>
          </p:cNvSpPr>
          <p:nvPr/>
        </p:nvSpPr>
        <p:spPr bwMode="auto">
          <a:xfrm>
            <a:off x="2439988" y="6335713"/>
            <a:ext cx="3191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1800">
                <a:latin typeface="Candara"/>
                <a:cs typeface="Candara"/>
              </a:rPr>
              <a:t>Two 4-truss communities for q</a:t>
            </a:r>
            <a:endParaRPr kumimoji="0" lang="zh-HK" altLang="zh-CN" sz="1800" baseline="-25000">
              <a:latin typeface="Candara"/>
              <a:cs typeface="Candara"/>
            </a:endParaRPr>
          </a:p>
        </p:txBody>
      </p:sp>
      <p:sp>
        <p:nvSpPr>
          <p:cNvPr id="144" name="Freeform 143"/>
          <p:cNvSpPr/>
          <p:nvPr/>
        </p:nvSpPr>
        <p:spPr>
          <a:xfrm>
            <a:off x="1733550" y="4762500"/>
            <a:ext cx="2873375" cy="1535113"/>
          </a:xfrm>
          <a:custGeom>
            <a:avLst/>
            <a:gdLst>
              <a:gd name="connsiteX0" fmla="*/ 130629 w 2873829"/>
              <a:gd name="connsiteY0" fmla="*/ 21772 h 1534886"/>
              <a:gd name="connsiteX1" fmla="*/ 533400 w 2873829"/>
              <a:gd name="connsiteY1" fmla="*/ 0 h 1534886"/>
              <a:gd name="connsiteX2" fmla="*/ 1197429 w 2873829"/>
              <a:gd name="connsiteY2" fmla="*/ 359229 h 1534886"/>
              <a:gd name="connsiteX3" fmla="*/ 1698172 w 2873829"/>
              <a:gd name="connsiteY3" fmla="*/ 348343 h 1534886"/>
              <a:gd name="connsiteX4" fmla="*/ 2525486 w 2873829"/>
              <a:gd name="connsiteY4" fmla="*/ 10886 h 1534886"/>
              <a:gd name="connsiteX5" fmla="*/ 2873829 w 2873829"/>
              <a:gd name="connsiteY5" fmla="*/ 391886 h 1534886"/>
              <a:gd name="connsiteX6" fmla="*/ 2079172 w 2873829"/>
              <a:gd name="connsiteY6" fmla="*/ 1436914 h 1534886"/>
              <a:gd name="connsiteX7" fmla="*/ 1763486 w 2873829"/>
              <a:gd name="connsiteY7" fmla="*/ 1534886 h 1534886"/>
              <a:gd name="connsiteX8" fmla="*/ 587829 w 2873829"/>
              <a:gd name="connsiteY8" fmla="*/ 1502229 h 1534886"/>
              <a:gd name="connsiteX9" fmla="*/ 0 w 2873829"/>
              <a:gd name="connsiteY9" fmla="*/ 424543 h 1534886"/>
              <a:gd name="connsiteX10" fmla="*/ 130629 w 2873829"/>
              <a:gd name="connsiteY10" fmla="*/ 21772 h 153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3829" h="1534886">
                <a:moveTo>
                  <a:pt x="130629" y="21772"/>
                </a:moveTo>
                <a:lnTo>
                  <a:pt x="533400" y="0"/>
                </a:lnTo>
                <a:lnTo>
                  <a:pt x="1197429" y="359229"/>
                </a:lnTo>
                <a:lnTo>
                  <a:pt x="1698172" y="348343"/>
                </a:lnTo>
                <a:lnTo>
                  <a:pt x="2525486" y="10886"/>
                </a:lnTo>
                <a:lnTo>
                  <a:pt x="2873829" y="391886"/>
                </a:lnTo>
                <a:lnTo>
                  <a:pt x="2079172" y="1436914"/>
                </a:lnTo>
                <a:lnTo>
                  <a:pt x="1763486" y="1534886"/>
                </a:lnTo>
                <a:lnTo>
                  <a:pt x="587829" y="1502229"/>
                </a:lnTo>
                <a:lnTo>
                  <a:pt x="0" y="424543"/>
                </a:lnTo>
                <a:lnTo>
                  <a:pt x="130629" y="21772"/>
                </a:lnTo>
                <a:close/>
              </a:path>
            </a:pathLst>
          </a:cu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HK" altLang="en-US">
              <a:latin typeface="Candara"/>
              <a:cs typeface="Candara"/>
            </a:endParaRPr>
          </a:p>
        </p:txBody>
      </p:sp>
      <p:sp>
        <p:nvSpPr>
          <p:cNvPr id="66615" name="TextBox 144"/>
          <p:cNvSpPr txBox="1">
            <a:spLocks noChangeArrowheads="1"/>
          </p:cNvSpPr>
          <p:nvPr/>
        </p:nvSpPr>
        <p:spPr bwMode="auto">
          <a:xfrm>
            <a:off x="5438775" y="2286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endParaRPr kumimoji="0" lang="zh-HK" sz="1800">
              <a:latin typeface="Candara"/>
              <a:cs typeface="Candara"/>
            </a:endParaRPr>
          </a:p>
        </p:txBody>
      </p:sp>
      <p:sp>
        <p:nvSpPr>
          <p:cNvPr id="66617" name="TextBox 89"/>
          <p:cNvSpPr txBox="1">
            <a:spLocks noChangeArrowheads="1"/>
          </p:cNvSpPr>
          <p:nvPr/>
        </p:nvSpPr>
        <p:spPr bwMode="auto">
          <a:xfrm>
            <a:off x="5436096" y="1588"/>
            <a:ext cx="37079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1800" dirty="0">
                <a:solidFill>
                  <a:srgbClr val="00B0F0"/>
                </a:solidFill>
                <a:latin typeface="Candara"/>
                <a:cs typeface="Candara"/>
              </a:rPr>
              <a:t>[Huang et al., SIGMOD</a:t>
            </a:r>
            <a:r>
              <a:rPr kumimoji="0" lang="en-US" sz="1800" dirty="0">
                <a:solidFill>
                  <a:srgbClr val="00B0F0"/>
                </a:solidFill>
                <a:latin typeface="Candara"/>
                <a:cs typeface="Candara"/>
              </a:rPr>
              <a:t>’</a:t>
            </a:r>
            <a:r>
              <a:rPr kumimoji="0" lang="en-US" altLang="zh-CN" sz="1800" dirty="0">
                <a:solidFill>
                  <a:srgbClr val="00B0F0"/>
                </a:solidFill>
                <a:latin typeface="Candara"/>
                <a:cs typeface="Candara"/>
              </a:rPr>
              <a:t>14]</a:t>
            </a:r>
            <a:endParaRPr kumimoji="0" lang="zh-CN" altLang="en-US" sz="1800" dirty="0">
              <a:solidFill>
                <a:srgbClr val="00B0F0"/>
              </a:solidFill>
              <a:latin typeface="Candara"/>
              <a:cs typeface="Candara"/>
            </a:endParaRPr>
          </a:p>
          <a:p>
            <a:pPr eaLnBrk="1" hangingPunct="1"/>
            <a:endParaRPr kumimoji="0" lang="zh-HK" altLang="zh-CN" sz="1800" dirty="0">
              <a:solidFill>
                <a:srgbClr val="00B0F0"/>
              </a:solidFill>
              <a:latin typeface="Candara"/>
              <a:cs typeface="Candara"/>
            </a:endParaRPr>
          </a:p>
        </p:txBody>
      </p:sp>
      <p:sp>
        <p:nvSpPr>
          <p:cNvPr id="66618" name="Title 1"/>
          <p:cNvSpPr>
            <a:spLocks noGrp="1"/>
          </p:cNvSpPr>
          <p:nvPr>
            <p:ph type="title"/>
          </p:nvPr>
        </p:nvSpPr>
        <p:spPr/>
        <p:txBody>
          <a:bodyPr/>
          <a:lstStyle/>
          <a:p>
            <a:r>
              <a:rPr lang="en-US" altLang="zh-CN">
                <a:latin typeface="Candara"/>
                <a:cs typeface="Candara"/>
              </a:rPr>
              <a:t>K-truss Community Model</a:t>
            </a:r>
          </a:p>
        </p:txBody>
      </p:sp>
    </p:spTree>
    <p:extLst>
      <p:ext uri="{BB962C8B-B14F-4D97-AF65-F5344CB8AC3E}">
        <p14:creationId xmlns:p14="http://schemas.microsoft.com/office/powerpoint/2010/main" val="2319727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wheel(1)">
                                      <p:cBhvr>
                                        <p:cTn id="7" dur="500"/>
                                        <p:tgtEl>
                                          <p:spTgt spid="14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wheel(1)">
                                      <p:cBhvr>
                                        <p:cTn id="10" dur="500"/>
                                        <p:tgtEl>
                                          <p:spTgt spid="138"/>
                                        </p:tgtEl>
                                      </p:cBhvr>
                                    </p:animEffect>
                                  </p:childTnLst>
                                </p:cTn>
                              </p:par>
                            </p:childTnLst>
                          </p:cTn>
                        </p:par>
                        <p:par>
                          <p:cTn id="11" fill="hold" nodeType="afterGroup">
                            <p:stCondLst>
                              <p:cond delay="500"/>
                            </p:stCondLst>
                            <p:childTnLst>
                              <p:par>
                                <p:cTn id="12" presetID="21" presetClass="entr" presetSubtype="1" fill="hold" nodeType="afterEffect">
                                  <p:stCondLst>
                                    <p:cond delay="0"/>
                                  </p:stCondLst>
                                  <p:childTnLst>
                                    <p:set>
                                      <p:cBhvr>
                                        <p:cTn id="13" dur="1" fill="hold">
                                          <p:stCondLst>
                                            <p:cond delay="0"/>
                                          </p:stCondLst>
                                        </p:cTn>
                                        <p:tgtEl>
                                          <p:spTgt spid="144"/>
                                        </p:tgtEl>
                                        <p:attrNameLst>
                                          <p:attrName>style.visibility</p:attrName>
                                        </p:attrNameLst>
                                      </p:cBhvr>
                                      <p:to>
                                        <p:strVal val="visible"/>
                                      </p:to>
                                    </p:set>
                                    <p:animEffect transition="in" filter="wheel(1)">
                                      <p:cBhvr>
                                        <p:cTn id="14" dur="500"/>
                                        <p:tgtEl>
                                          <p:spTgt spid="144"/>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39"/>
                                        </p:tgtEl>
                                        <p:attrNameLst>
                                          <p:attrName>style.visibility</p:attrName>
                                        </p:attrNameLst>
                                      </p:cBhvr>
                                      <p:to>
                                        <p:strVal val="visible"/>
                                      </p:to>
                                    </p:set>
                                    <p:animEffect transition="in" filter="wheel(1)">
                                      <p:cBhvr>
                                        <p:cTn id="17" dur="500"/>
                                        <p:tgtEl>
                                          <p:spTgt spid="139"/>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139" grpId="0"/>
      <p:bldP spid="14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Content Placeholder 2"/>
          <p:cNvSpPr>
            <a:spLocks noGrp="1"/>
          </p:cNvSpPr>
          <p:nvPr>
            <p:ph idx="1"/>
          </p:nvPr>
        </p:nvSpPr>
        <p:spPr/>
        <p:txBody>
          <a:bodyPr/>
          <a:lstStyle/>
          <a:p>
            <a:r>
              <a:rPr lang="en-US" altLang="zh-CN">
                <a:solidFill>
                  <a:srgbClr val="0070C0"/>
                </a:solidFill>
                <a:latin typeface="Candara"/>
                <a:cs typeface="Candara"/>
              </a:rPr>
              <a:t>Index Construction </a:t>
            </a:r>
            <a:r>
              <a:rPr lang="en-US" altLang="zh-CN">
                <a:solidFill>
                  <a:srgbClr val="00B050"/>
                </a:solidFill>
                <a:latin typeface="Candara"/>
                <a:cs typeface="Candara"/>
              </a:rPr>
              <a:t>(offline)</a:t>
            </a:r>
          </a:p>
          <a:p>
            <a:pPr lvl="1"/>
            <a:r>
              <a:rPr lang="en-US" altLang="zh-CN">
                <a:latin typeface="Candara"/>
                <a:cs typeface="Candara"/>
              </a:rPr>
              <a:t>They design a novel and compact</a:t>
            </a:r>
            <a:r>
              <a:rPr lang="en-US" altLang="zh-CN">
                <a:solidFill>
                  <a:srgbClr val="7030A0"/>
                </a:solidFill>
                <a:latin typeface="Candara"/>
                <a:cs typeface="Candara"/>
              </a:rPr>
              <a:t> tree-shaped structure </a:t>
            </a:r>
            <a:r>
              <a:rPr lang="en-US" altLang="zh-CN">
                <a:latin typeface="Candara"/>
                <a:cs typeface="Candara"/>
              </a:rPr>
              <a:t>called TCP-index.</a:t>
            </a:r>
          </a:p>
          <a:p>
            <a:pPr lvl="1"/>
            <a:endParaRPr lang="en-US" altLang="zh-CN">
              <a:latin typeface="Candara"/>
              <a:cs typeface="Candara"/>
            </a:endParaRPr>
          </a:p>
          <a:p>
            <a:r>
              <a:rPr lang="en-US" altLang="zh-CN">
                <a:solidFill>
                  <a:srgbClr val="0070C0"/>
                </a:solidFill>
                <a:latin typeface="Candara"/>
                <a:cs typeface="Candara"/>
              </a:rPr>
              <a:t>Query Processing </a:t>
            </a:r>
            <a:r>
              <a:rPr lang="en-US" altLang="zh-CN">
                <a:solidFill>
                  <a:srgbClr val="00B050"/>
                </a:solidFill>
                <a:latin typeface="Candara"/>
                <a:cs typeface="Candara"/>
              </a:rPr>
              <a:t>(online)</a:t>
            </a:r>
          </a:p>
          <a:p>
            <a:pPr lvl="1"/>
            <a:r>
              <a:rPr lang="en-US" altLang="zh-CN">
                <a:latin typeface="Candara"/>
                <a:cs typeface="Candara"/>
              </a:rPr>
              <a:t>Based on TCP-index, k-truss community search can be done in </a:t>
            </a:r>
            <a:r>
              <a:rPr lang="en-US" altLang="zh-CN">
                <a:solidFill>
                  <a:srgbClr val="C00000"/>
                </a:solidFill>
                <a:latin typeface="Candara"/>
                <a:cs typeface="Candara"/>
              </a:rPr>
              <a:t>optimal time</a:t>
            </a:r>
            <a:r>
              <a:rPr lang="en-US" altLang="zh-CN">
                <a:latin typeface="Candara"/>
                <a:cs typeface="Candara"/>
              </a:rPr>
              <a:t> complexity. </a:t>
            </a:r>
            <a:endParaRPr lang="zh-HK" altLang="zh-CN">
              <a:latin typeface="Candara"/>
              <a:cs typeface="Candara"/>
            </a:endParaRPr>
          </a:p>
        </p:txBody>
      </p:sp>
      <p:sp>
        <p:nvSpPr>
          <p:cNvPr id="72707" name="Title 1"/>
          <p:cNvSpPr>
            <a:spLocks noGrp="1"/>
          </p:cNvSpPr>
          <p:nvPr>
            <p:ph type="title"/>
          </p:nvPr>
        </p:nvSpPr>
        <p:spPr/>
        <p:txBody>
          <a:bodyPr>
            <a:normAutofit fontScale="90000"/>
          </a:bodyPr>
          <a:lstStyle/>
          <a:p>
            <a:r>
              <a:rPr lang="en-US" altLang="zh-CN">
                <a:latin typeface="Candara"/>
                <a:cs typeface="Candara"/>
              </a:rPr>
              <a:t>Index Based Query Processing Algorithm Framework</a:t>
            </a:r>
          </a:p>
        </p:txBody>
      </p:sp>
    </p:spTree>
    <p:extLst>
      <p:ext uri="{BB962C8B-B14F-4D97-AF65-F5344CB8AC3E}">
        <p14:creationId xmlns:p14="http://schemas.microsoft.com/office/powerpoint/2010/main" val="26218406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Content Placeholder 2"/>
          <p:cNvSpPr>
            <a:spLocks noGrp="1"/>
          </p:cNvSpPr>
          <p:nvPr>
            <p:ph idx="1"/>
          </p:nvPr>
        </p:nvSpPr>
        <p:spPr/>
        <p:txBody>
          <a:bodyPr/>
          <a:lstStyle/>
          <a:p>
            <a:r>
              <a:rPr lang="en-US" altLang="zh-CN" sz="2800" dirty="0">
                <a:latin typeface="Candara"/>
                <a:cs typeface="Candara"/>
              </a:rPr>
              <a:t>TCP-Index for vertex </a:t>
            </a:r>
            <a:r>
              <a:rPr lang="en-US" altLang="zh-CN" sz="2800" i="1" dirty="0">
                <a:latin typeface="Candara"/>
                <a:cs typeface="Candara"/>
              </a:rPr>
              <a:t>x</a:t>
            </a:r>
            <a:r>
              <a:rPr lang="en-US" altLang="zh-CN" sz="2800" dirty="0">
                <a:latin typeface="Candara"/>
                <a:cs typeface="Candara"/>
              </a:rPr>
              <a:t> is </a:t>
            </a:r>
            <a:r>
              <a:rPr lang="en-US" altLang="zh-CN" sz="2800" dirty="0">
                <a:solidFill>
                  <a:srgbClr val="0070C0"/>
                </a:solidFill>
                <a:latin typeface="Candara"/>
                <a:cs typeface="Candara"/>
              </a:rPr>
              <a:t>a tree structure as </a:t>
            </a:r>
            <a:r>
              <a:rPr lang="en-US" altLang="zh-CN" sz="2800" i="1" dirty="0" err="1">
                <a:solidFill>
                  <a:srgbClr val="0070C0"/>
                </a:solidFill>
                <a:latin typeface="Candara"/>
                <a:cs typeface="Candara"/>
              </a:rPr>
              <a:t>T</a:t>
            </a:r>
            <a:r>
              <a:rPr lang="en-US" altLang="zh-CN" sz="2400" i="1" baseline="-25000" dirty="0" err="1">
                <a:solidFill>
                  <a:srgbClr val="0070C0"/>
                </a:solidFill>
                <a:latin typeface="Candara"/>
                <a:cs typeface="Candara"/>
              </a:rPr>
              <a:t>x</a:t>
            </a:r>
            <a:r>
              <a:rPr lang="en-US" altLang="zh-CN" sz="2800" dirty="0">
                <a:latin typeface="Candara"/>
                <a:cs typeface="Candara"/>
              </a:rPr>
              <a:t>.</a:t>
            </a:r>
          </a:p>
          <a:p>
            <a:pPr lvl="1"/>
            <a:r>
              <a:rPr lang="en-US" altLang="zh-CN" sz="2400" i="1" dirty="0" err="1">
                <a:solidFill>
                  <a:srgbClr val="C00000"/>
                </a:solidFill>
                <a:latin typeface="Candara"/>
                <a:cs typeface="Candara"/>
              </a:rPr>
              <a:t>T</a:t>
            </a:r>
            <a:r>
              <a:rPr lang="en-US" altLang="zh-CN" sz="2400" i="1" baseline="-25000" dirty="0" err="1">
                <a:solidFill>
                  <a:srgbClr val="C00000"/>
                </a:solidFill>
                <a:latin typeface="Candara"/>
                <a:cs typeface="Candara"/>
              </a:rPr>
              <a:t>x</a:t>
            </a:r>
            <a:r>
              <a:rPr lang="en-US" altLang="zh-CN" sz="2400" i="1" baseline="-25000" dirty="0">
                <a:solidFill>
                  <a:srgbClr val="C00000"/>
                </a:solidFill>
                <a:latin typeface="Candara"/>
                <a:cs typeface="Candara"/>
              </a:rPr>
              <a:t> </a:t>
            </a:r>
            <a:r>
              <a:rPr lang="en-US" altLang="zh-CN" sz="2400" dirty="0">
                <a:solidFill>
                  <a:srgbClr val="C00000"/>
                </a:solidFill>
                <a:latin typeface="Candara"/>
                <a:cs typeface="Candara"/>
              </a:rPr>
              <a:t> is a maximum spanning forest.</a:t>
            </a:r>
            <a:endParaRPr lang="zh-HK" altLang="zh-CN" sz="2400" dirty="0">
              <a:solidFill>
                <a:srgbClr val="C00000"/>
              </a:solidFill>
              <a:latin typeface="Candara"/>
              <a:cs typeface="Candara"/>
            </a:endParaRPr>
          </a:p>
          <a:p>
            <a:pPr lvl="1"/>
            <a:r>
              <a:rPr lang="en-US" altLang="zh-CN" sz="2400" dirty="0">
                <a:latin typeface="Candara"/>
                <a:cs typeface="Candara"/>
              </a:rPr>
              <a:t>Build </a:t>
            </a:r>
            <a:r>
              <a:rPr lang="en-US" altLang="zh-CN" sz="2400" i="1" dirty="0" err="1">
                <a:solidFill>
                  <a:srgbClr val="0070C0"/>
                </a:solidFill>
                <a:latin typeface="Candara"/>
                <a:cs typeface="Candara"/>
              </a:rPr>
              <a:t>T</a:t>
            </a:r>
            <a:r>
              <a:rPr lang="en-US" altLang="zh-CN" sz="2000" i="1" baseline="-25000" dirty="0" err="1">
                <a:solidFill>
                  <a:srgbClr val="0070C0"/>
                </a:solidFill>
                <a:latin typeface="Candara"/>
                <a:cs typeface="Candara"/>
              </a:rPr>
              <a:t>x</a:t>
            </a:r>
            <a:r>
              <a:rPr lang="en-US" altLang="zh-CN" sz="2400" dirty="0">
                <a:latin typeface="Candara"/>
                <a:cs typeface="Candara"/>
              </a:rPr>
              <a:t> with weighted edges </a:t>
            </a:r>
            <a:r>
              <a:rPr lang="en-US" altLang="zh-CN" sz="2400" dirty="0">
                <a:solidFill>
                  <a:srgbClr val="00B050"/>
                </a:solidFill>
                <a:latin typeface="Candara"/>
                <a:cs typeface="Candara"/>
              </a:rPr>
              <a:t>level by level</a:t>
            </a:r>
            <a:r>
              <a:rPr lang="en-US" altLang="zh-CN" sz="2400" dirty="0">
                <a:latin typeface="Candara"/>
                <a:cs typeface="Candara"/>
              </a:rPr>
              <a:t>. </a:t>
            </a:r>
          </a:p>
          <a:p>
            <a:pPr lvl="1"/>
            <a:r>
              <a:rPr lang="en-US" altLang="zh-CN" sz="2400" dirty="0">
                <a:latin typeface="Candara"/>
                <a:cs typeface="Candara"/>
              </a:rPr>
              <a:t>O(m) linear disk space, O(|</a:t>
            </a:r>
            <a:r>
              <a:rPr lang="en-US" altLang="zh-CN" sz="2400" dirty="0" err="1">
                <a:latin typeface="Candara"/>
                <a:cs typeface="Candara"/>
              </a:rPr>
              <a:t>Ans</a:t>
            </a:r>
            <a:r>
              <a:rPr lang="en-US" altLang="zh-CN" sz="2400" dirty="0">
                <a:latin typeface="Candara"/>
                <a:cs typeface="Candara"/>
              </a:rPr>
              <a:t>|) optimal query time. </a:t>
            </a:r>
          </a:p>
          <a:p>
            <a:pPr lvl="1"/>
            <a:endParaRPr lang="en-US" altLang="zh-CN" sz="2000" dirty="0">
              <a:latin typeface="Candara"/>
              <a:cs typeface="Candara"/>
            </a:endParaRPr>
          </a:p>
          <a:p>
            <a:endParaRPr lang="zh-HK" altLang="zh-CN" dirty="0">
              <a:latin typeface="Candara"/>
              <a:cs typeface="Candara"/>
            </a:endParaRPr>
          </a:p>
        </p:txBody>
      </p:sp>
      <p:cxnSp>
        <p:nvCxnSpPr>
          <p:cNvPr id="5" name="Straight Connector 4"/>
          <p:cNvCxnSpPr/>
          <p:nvPr/>
        </p:nvCxnSpPr>
        <p:spPr>
          <a:xfrm flipH="1" flipV="1">
            <a:off x="646113" y="4100513"/>
            <a:ext cx="873125" cy="777875"/>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643063" y="5559425"/>
            <a:ext cx="700087" cy="43021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93850" y="4114800"/>
            <a:ext cx="755650" cy="377825"/>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616075" y="4068763"/>
            <a:ext cx="1431925" cy="261937"/>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560513" y="4068763"/>
            <a:ext cx="0" cy="93345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300288" y="4467225"/>
            <a:ext cx="838200" cy="15875"/>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360613" y="5489575"/>
            <a:ext cx="76835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360613" y="4467225"/>
            <a:ext cx="11112" cy="1154113"/>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128963" y="4414838"/>
            <a:ext cx="9525" cy="1152525"/>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397125" y="4502150"/>
            <a:ext cx="711200" cy="995363"/>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397125" y="4448175"/>
            <a:ext cx="711200" cy="1042988"/>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560513" y="4483100"/>
            <a:ext cx="782637" cy="490538"/>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616075" y="4502150"/>
            <a:ext cx="1470025" cy="496888"/>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616075" y="5046663"/>
            <a:ext cx="1470025" cy="40640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593850" y="5062538"/>
            <a:ext cx="757238" cy="41910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063625" y="4729163"/>
            <a:ext cx="455613" cy="27305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08013" y="4086225"/>
            <a:ext cx="965200" cy="28575"/>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58763" y="4114800"/>
            <a:ext cx="314325" cy="763588"/>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15900" y="4987925"/>
            <a:ext cx="1303338" cy="9525"/>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042988" y="4068763"/>
            <a:ext cx="517525" cy="64770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25425" y="4729163"/>
            <a:ext cx="784225" cy="207962"/>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25425" y="4114800"/>
            <a:ext cx="1171575" cy="779463"/>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581025" y="4100513"/>
            <a:ext cx="427038" cy="62865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76213" y="4973638"/>
            <a:ext cx="173037" cy="51593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95300" y="5062538"/>
            <a:ext cx="1023938" cy="47466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71525" y="5062538"/>
            <a:ext cx="747713" cy="86518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1560513" y="5008563"/>
            <a:ext cx="0" cy="110331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852488" y="5991225"/>
            <a:ext cx="58261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3" name="Group 32"/>
          <p:cNvGrpSpPr>
            <a:grpSpLocks/>
          </p:cNvGrpSpPr>
          <p:nvPr/>
        </p:nvGrpSpPr>
        <p:grpSpPr bwMode="auto">
          <a:xfrm>
            <a:off x="1368425" y="4716463"/>
            <a:ext cx="384175" cy="461962"/>
            <a:chOff x="7283944" y="4772574"/>
            <a:chExt cx="385042" cy="461665"/>
          </a:xfrm>
        </p:grpSpPr>
        <p:sp>
          <p:nvSpPr>
            <p:cNvPr id="34" name="Oval 33"/>
            <p:cNvSpPr/>
            <p:nvPr/>
          </p:nvSpPr>
          <p:spPr>
            <a:xfrm>
              <a:off x="7288718" y="4853484"/>
              <a:ext cx="380268"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932" name="TextBox 34"/>
            <p:cNvSpPr txBox="1">
              <a:spLocks noChangeArrowheads="1"/>
            </p:cNvSpPr>
            <p:nvPr/>
          </p:nvSpPr>
          <p:spPr bwMode="auto">
            <a:xfrm>
              <a:off x="7283944" y="4772574"/>
              <a:ext cx="3850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q</a:t>
              </a:r>
              <a:endParaRPr kumimoji="0" lang="zh-HK" altLang="zh-CN" baseline="-40000"/>
            </a:p>
          </p:txBody>
        </p:sp>
      </p:grpSp>
      <p:grpSp>
        <p:nvGrpSpPr>
          <p:cNvPr id="74783" name="Group 35"/>
          <p:cNvGrpSpPr>
            <a:grpSpLocks/>
          </p:cNvGrpSpPr>
          <p:nvPr/>
        </p:nvGrpSpPr>
        <p:grpSpPr bwMode="auto">
          <a:xfrm>
            <a:off x="14288" y="4716463"/>
            <a:ext cx="461962" cy="461962"/>
            <a:chOff x="1447800" y="4482957"/>
            <a:chExt cx="462524" cy="461665"/>
          </a:xfrm>
        </p:grpSpPr>
        <p:sp>
          <p:nvSpPr>
            <p:cNvPr id="37" name="Oval 36"/>
            <p:cNvSpPr/>
            <p:nvPr/>
          </p:nvSpPr>
          <p:spPr>
            <a:xfrm>
              <a:off x="1447800" y="4563867"/>
              <a:ext cx="381464"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930" name="TextBox 37"/>
            <p:cNvSpPr txBox="1">
              <a:spLocks noChangeArrowheads="1"/>
            </p:cNvSpPr>
            <p:nvPr/>
          </p:nvSpPr>
          <p:spPr bwMode="auto">
            <a:xfrm>
              <a:off x="1473229" y="4482957"/>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s</a:t>
              </a:r>
              <a:r>
                <a:rPr kumimoji="0" lang="en-US" altLang="zh-CN" sz="2000" baseline="-24000"/>
                <a:t>3</a:t>
              </a:r>
              <a:endParaRPr kumimoji="0" lang="zh-HK" altLang="zh-CN" sz="1800" baseline="-24000"/>
            </a:p>
          </p:txBody>
        </p:sp>
      </p:grpSp>
      <p:grpSp>
        <p:nvGrpSpPr>
          <p:cNvPr id="74784" name="Group 38"/>
          <p:cNvGrpSpPr>
            <a:grpSpLocks/>
          </p:cNvGrpSpPr>
          <p:nvPr/>
        </p:nvGrpSpPr>
        <p:grpSpPr bwMode="auto">
          <a:xfrm>
            <a:off x="390525" y="3814763"/>
            <a:ext cx="461963" cy="461962"/>
            <a:chOff x="3048000" y="5948770"/>
            <a:chExt cx="462524" cy="461665"/>
          </a:xfrm>
        </p:grpSpPr>
        <p:sp>
          <p:nvSpPr>
            <p:cNvPr id="40" name="Oval 39"/>
            <p:cNvSpPr/>
            <p:nvPr/>
          </p:nvSpPr>
          <p:spPr>
            <a:xfrm>
              <a:off x="3048000" y="6029680"/>
              <a:ext cx="381463"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928" name="TextBox 40"/>
            <p:cNvSpPr txBox="1">
              <a:spLocks noChangeArrowheads="1"/>
            </p:cNvSpPr>
            <p:nvPr/>
          </p:nvSpPr>
          <p:spPr bwMode="auto">
            <a:xfrm>
              <a:off x="3073429" y="594877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s</a:t>
              </a:r>
              <a:r>
                <a:rPr kumimoji="0" lang="en-US" altLang="zh-CN" sz="2000" baseline="-24000"/>
                <a:t>1</a:t>
              </a:r>
              <a:endParaRPr kumimoji="0" lang="zh-HK" altLang="zh-CN" sz="1800" baseline="-24000"/>
            </a:p>
          </p:txBody>
        </p:sp>
      </p:grpSp>
      <p:grpSp>
        <p:nvGrpSpPr>
          <p:cNvPr id="74785" name="Group 41"/>
          <p:cNvGrpSpPr>
            <a:grpSpLocks/>
          </p:cNvGrpSpPr>
          <p:nvPr/>
        </p:nvGrpSpPr>
        <p:grpSpPr bwMode="auto">
          <a:xfrm>
            <a:off x="819150" y="4475163"/>
            <a:ext cx="463550" cy="461962"/>
            <a:chOff x="1439015" y="5948770"/>
            <a:chExt cx="462524" cy="461665"/>
          </a:xfrm>
        </p:grpSpPr>
        <p:sp>
          <p:nvSpPr>
            <p:cNvPr id="43" name="Oval 42"/>
            <p:cNvSpPr/>
            <p:nvPr/>
          </p:nvSpPr>
          <p:spPr>
            <a:xfrm>
              <a:off x="1439015" y="6029680"/>
              <a:ext cx="381741"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926" name="TextBox 43"/>
            <p:cNvSpPr txBox="1">
              <a:spLocks noChangeArrowheads="1"/>
            </p:cNvSpPr>
            <p:nvPr/>
          </p:nvSpPr>
          <p:spPr bwMode="auto">
            <a:xfrm>
              <a:off x="1464444" y="594877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s</a:t>
              </a:r>
              <a:r>
                <a:rPr kumimoji="0" lang="en-US" altLang="zh-CN" sz="2000" baseline="-24000"/>
                <a:t>4</a:t>
              </a:r>
              <a:endParaRPr kumimoji="0" lang="zh-HK" altLang="zh-CN" sz="1800" baseline="-24000"/>
            </a:p>
          </p:txBody>
        </p:sp>
      </p:grpSp>
      <p:grpSp>
        <p:nvGrpSpPr>
          <p:cNvPr id="74786" name="Group 44"/>
          <p:cNvGrpSpPr>
            <a:grpSpLocks/>
          </p:cNvGrpSpPr>
          <p:nvPr/>
        </p:nvGrpSpPr>
        <p:grpSpPr bwMode="auto">
          <a:xfrm>
            <a:off x="2152650" y="5246688"/>
            <a:ext cx="463550" cy="460375"/>
            <a:chOff x="5867400" y="5580193"/>
            <a:chExt cx="462524" cy="461665"/>
          </a:xfrm>
        </p:grpSpPr>
        <p:sp>
          <p:nvSpPr>
            <p:cNvPr id="46" name="Oval 45"/>
            <p:cNvSpPr/>
            <p:nvPr/>
          </p:nvSpPr>
          <p:spPr>
            <a:xfrm>
              <a:off x="5867400" y="5661382"/>
              <a:ext cx="381741" cy="380476"/>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924" name="TextBox 46"/>
            <p:cNvSpPr txBox="1">
              <a:spLocks noChangeArrowheads="1"/>
            </p:cNvSpPr>
            <p:nvPr/>
          </p:nvSpPr>
          <p:spPr bwMode="auto">
            <a:xfrm>
              <a:off x="5892829" y="5580193"/>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x</a:t>
              </a:r>
              <a:r>
                <a:rPr kumimoji="0" lang="en-US" altLang="zh-CN" sz="2000" baseline="-24000"/>
                <a:t>2</a:t>
              </a:r>
              <a:endParaRPr kumimoji="0" lang="zh-HK" altLang="zh-CN" sz="1800" baseline="-24000"/>
            </a:p>
          </p:txBody>
        </p:sp>
      </p:grpSp>
      <p:grpSp>
        <p:nvGrpSpPr>
          <p:cNvPr id="74787" name="Group 47"/>
          <p:cNvGrpSpPr>
            <a:grpSpLocks/>
          </p:cNvGrpSpPr>
          <p:nvPr/>
        </p:nvGrpSpPr>
        <p:grpSpPr bwMode="auto">
          <a:xfrm>
            <a:off x="2170113" y="4183063"/>
            <a:ext cx="461962" cy="461962"/>
            <a:chOff x="4519357" y="5606600"/>
            <a:chExt cx="462524" cy="461665"/>
          </a:xfrm>
        </p:grpSpPr>
        <p:sp>
          <p:nvSpPr>
            <p:cNvPr id="49" name="Oval 48"/>
            <p:cNvSpPr/>
            <p:nvPr/>
          </p:nvSpPr>
          <p:spPr>
            <a:xfrm>
              <a:off x="4519357" y="5687510"/>
              <a:ext cx="381464"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922" name="TextBox 49"/>
            <p:cNvSpPr txBox="1">
              <a:spLocks noChangeArrowheads="1"/>
            </p:cNvSpPr>
            <p:nvPr/>
          </p:nvSpPr>
          <p:spPr bwMode="auto">
            <a:xfrm>
              <a:off x="4544786" y="560660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x</a:t>
              </a:r>
              <a:r>
                <a:rPr kumimoji="0" lang="en-US" altLang="zh-CN" sz="2000" baseline="-24000"/>
                <a:t>1</a:t>
              </a:r>
              <a:endParaRPr kumimoji="0" lang="zh-HK" altLang="zh-CN" sz="1800" baseline="-24000"/>
            </a:p>
          </p:txBody>
        </p:sp>
      </p:grpSp>
      <p:grpSp>
        <p:nvGrpSpPr>
          <p:cNvPr id="74788" name="Group 50"/>
          <p:cNvGrpSpPr>
            <a:grpSpLocks/>
          </p:cNvGrpSpPr>
          <p:nvPr/>
        </p:nvGrpSpPr>
        <p:grpSpPr bwMode="auto">
          <a:xfrm>
            <a:off x="1371600" y="5719763"/>
            <a:ext cx="463550" cy="461962"/>
            <a:chOff x="4207959" y="5938171"/>
            <a:chExt cx="462524" cy="461665"/>
          </a:xfrm>
        </p:grpSpPr>
        <p:sp>
          <p:nvSpPr>
            <p:cNvPr id="52" name="Oval 51"/>
            <p:cNvSpPr/>
            <p:nvPr/>
          </p:nvSpPr>
          <p:spPr>
            <a:xfrm>
              <a:off x="4207959" y="6019081"/>
              <a:ext cx="381741"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920" name="TextBox 52"/>
            <p:cNvSpPr txBox="1">
              <a:spLocks noChangeArrowheads="1"/>
            </p:cNvSpPr>
            <p:nvPr/>
          </p:nvSpPr>
          <p:spPr bwMode="auto">
            <a:xfrm>
              <a:off x="4233388" y="5938171"/>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r</a:t>
              </a:r>
              <a:r>
                <a:rPr kumimoji="0" lang="en-US" altLang="zh-CN" sz="2000" baseline="-24000"/>
                <a:t>2</a:t>
              </a:r>
              <a:endParaRPr kumimoji="0" lang="zh-HK" altLang="zh-CN" sz="1800" baseline="-24000"/>
            </a:p>
          </p:txBody>
        </p:sp>
      </p:grpSp>
      <p:grpSp>
        <p:nvGrpSpPr>
          <p:cNvPr id="74789" name="Group 53"/>
          <p:cNvGrpSpPr>
            <a:grpSpLocks/>
          </p:cNvGrpSpPr>
          <p:nvPr/>
        </p:nvGrpSpPr>
        <p:grpSpPr bwMode="auto">
          <a:xfrm>
            <a:off x="620713" y="5676900"/>
            <a:ext cx="463550" cy="460375"/>
            <a:chOff x="3505200" y="4903485"/>
            <a:chExt cx="462524" cy="461665"/>
          </a:xfrm>
        </p:grpSpPr>
        <p:sp>
          <p:nvSpPr>
            <p:cNvPr id="55" name="Oval 54"/>
            <p:cNvSpPr/>
            <p:nvPr/>
          </p:nvSpPr>
          <p:spPr>
            <a:xfrm>
              <a:off x="3505200" y="4984675"/>
              <a:ext cx="381740" cy="38047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918" name="TextBox 55"/>
            <p:cNvSpPr txBox="1">
              <a:spLocks noChangeArrowheads="1"/>
            </p:cNvSpPr>
            <p:nvPr/>
          </p:nvSpPr>
          <p:spPr bwMode="auto">
            <a:xfrm>
              <a:off x="3530629" y="4903485"/>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r</a:t>
              </a:r>
              <a:r>
                <a:rPr kumimoji="0" lang="en-US" altLang="zh-CN" sz="2000" baseline="-24000"/>
                <a:t>1</a:t>
              </a:r>
              <a:endParaRPr kumimoji="0" lang="zh-HK" altLang="zh-CN" sz="1800" baseline="-24000"/>
            </a:p>
          </p:txBody>
        </p:sp>
      </p:grpSp>
      <p:grpSp>
        <p:nvGrpSpPr>
          <p:cNvPr id="74790" name="Group 56"/>
          <p:cNvGrpSpPr>
            <a:grpSpLocks/>
          </p:cNvGrpSpPr>
          <p:nvPr/>
        </p:nvGrpSpPr>
        <p:grpSpPr bwMode="auto">
          <a:xfrm>
            <a:off x="2895600" y="4195763"/>
            <a:ext cx="461963" cy="461962"/>
            <a:chOff x="4519357" y="5606600"/>
            <a:chExt cx="462524" cy="461665"/>
          </a:xfrm>
        </p:grpSpPr>
        <p:sp>
          <p:nvSpPr>
            <p:cNvPr id="58" name="Oval 57"/>
            <p:cNvSpPr/>
            <p:nvPr/>
          </p:nvSpPr>
          <p:spPr>
            <a:xfrm>
              <a:off x="4519357" y="5687510"/>
              <a:ext cx="381463"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916" name="TextBox 58"/>
            <p:cNvSpPr txBox="1">
              <a:spLocks noChangeArrowheads="1"/>
            </p:cNvSpPr>
            <p:nvPr/>
          </p:nvSpPr>
          <p:spPr bwMode="auto">
            <a:xfrm>
              <a:off x="4544786" y="560660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x</a:t>
              </a:r>
              <a:r>
                <a:rPr kumimoji="0" lang="en-US" altLang="zh-CN" sz="2000" baseline="-24000"/>
                <a:t>4</a:t>
              </a:r>
              <a:endParaRPr kumimoji="0" lang="zh-HK" altLang="zh-CN" sz="1800" baseline="-24000"/>
            </a:p>
          </p:txBody>
        </p:sp>
      </p:grpSp>
      <p:grpSp>
        <p:nvGrpSpPr>
          <p:cNvPr id="74791" name="Group 59"/>
          <p:cNvGrpSpPr>
            <a:grpSpLocks/>
          </p:cNvGrpSpPr>
          <p:nvPr/>
        </p:nvGrpSpPr>
        <p:grpSpPr bwMode="auto">
          <a:xfrm>
            <a:off x="2917825" y="5222875"/>
            <a:ext cx="463550" cy="461963"/>
            <a:chOff x="4519357" y="5606600"/>
            <a:chExt cx="462524" cy="461665"/>
          </a:xfrm>
        </p:grpSpPr>
        <p:sp>
          <p:nvSpPr>
            <p:cNvPr id="61" name="Oval 60"/>
            <p:cNvSpPr/>
            <p:nvPr/>
          </p:nvSpPr>
          <p:spPr>
            <a:xfrm>
              <a:off x="4519357" y="5687511"/>
              <a:ext cx="381741" cy="380754"/>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914" name="TextBox 61"/>
            <p:cNvSpPr txBox="1">
              <a:spLocks noChangeArrowheads="1"/>
            </p:cNvSpPr>
            <p:nvPr/>
          </p:nvSpPr>
          <p:spPr bwMode="auto">
            <a:xfrm>
              <a:off x="4544786" y="560660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x</a:t>
              </a:r>
              <a:r>
                <a:rPr kumimoji="0" lang="en-US" altLang="zh-CN" sz="2000" baseline="-24000"/>
                <a:t>3</a:t>
              </a:r>
              <a:endParaRPr kumimoji="0" lang="zh-HK" altLang="zh-CN" sz="1800" baseline="-24000"/>
            </a:p>
          </p:txBody>
        </p:sp>
      </p:grpSp>
      <p:grpSp>
        <p:nvGrpSpPr>
          <p:cNvPr id="74792" name="Group 62"/>
          <p:cNvGrpSpPr>
            <a:grpSpLocks/>
          </p:cNvGrpSpPr>
          <p:nvPr/>
        </p:nvGrpSpPr>
        <p:grpSpPr bwMode="auto">
          <a:xfrm>
            <a:off x="250825" y="5338763"/>
            <a:ext cx="463550" cy="461962"/>
            <a:chOff x="4519357" y="5606600"/>
            <a:chExt cx="462524" cy="461665"/>
          </a:xfrm>
        </p:grpSpPr>
        <p:sp>
          <p:nvSpPr>
            <p:cNvPr id="64" name="Oval 63"/>
            <p:cNvSpPr/>
            <p:nvPr/>
          </p:nvSpPr>
          <p:spPr>
            <a:xfrm>
              <a:off x="4519357" y="5687510"/>
              <a:ext cx="381741"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912" name="TextBox 64"/>
            <p:cNvSpPr txBox="1">
              <a:spLocks noChangeArrowheads="1"/>
            </p:cNvSpPr>
            <p:nvPr/>
          </p:nvSpPr>
          <p:spPr bwMode="auto">
            <a:xfrm>
              <a:off x="4544786" y="560660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p</a:t>
              </a:r>
              <a:endParaRPr kumimoji="0" lang="zh-HK" altLang="zh-CN" sz="1800" baseline="-24000"/>
            </a:p>
          </p:txBody>
        </p:sp>
      </p:grpSp>
      <p:grpSp>
        <p:nvGrpSpPr>
          <p:cNvPr id="74793" name="Group 65"/>
          <p:cNvGrpSpPr>
            <a:grpSpLocks/>
          </p:cNvGrpSpPr>
          <p:nvPr/>
        </p:nvGrpSpPr>
        <p:grpSpPr bwMode="auto">
          <a:xfrm>
            <a:off x="1328738" y="3798888"/>
            <a:ext cx="463550" cy="460375"/>
            <a:chOff x="2895600" y="5796370"/>
            <a:chExt cx="462524" cy="461665"/>
          </a:xfrm>
        </p:grpSpPr>
        <p:sp>
          <p:nvSpPr>
            <p:cNvPr id="67" name="Oval 66"/>
            <p:cNvSpPr/>
            <p:nvPr/>
          </p:nvSpPr>
          <p:spPr>
            <a:xfrm>
              <a:off x="2895600" y="5877559"/>
              <a:ext cx="381740" cy="380476"/>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910" name="TextBox 67"/>
            <p:cNvSpPr txBox="1">
              <a:spLocks noChangeArrowheads="1"/>
            </p:cNvSpPr>
            <p:nvPr/>
          </p:nvSpPr>
          <p:spPr bwMode="auto">
            <a:xfrm>
              <a:off x="2921029" y="579637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s</a:t>
              </a:r>
              <a:r>
                <a:rPr kumimoji="0" lang="en-US" altLang="zh-CN" sz="2000" baseline="-24000"/>
                <a:t>2</a:t>
              </a:r>
              <a:endParaRPr kumimoji="0" lang="zh-HK" altLang="zh-CN" sz="1800" baseline="-24000"/>
            </a:p>
          </p:txBody>
        </p:sp>
      </p:grpSp>
      <p:grpSp>
        <p:nvGrpSpPr>
          <p:cNvPr id="87" name="Group 86"/>
          <p:cNvGrpSpPr>
            <a:grpSpLocks/>
          </p:cNvGrpSpPr>
          <p:nvPr/>
        </p:nvGrpSpPr>
        <p:grpSpPr bwMode="auto">
          <a:xfrm>
            <a:off x="3505200" y="3751263"/>
            <a:ext cx="2052638" cy="2344737"/>
            <a:chOff x="3282043" y="4459230"/>
            <a:chExt cx="2051957" cy="2344515"/>
          </a:xfrm>
        </p:grpSpPr>
        <p:sp>
          <p:nvSpPr>
            <p:cNvPr id="69" name="Rounded Rectangle 68"/>
            <p:cNvSpPr>
              <a:spLocks noChangeArrowheads="1"/>
            </p:cNvSpPr>
            <p:nvPr/>
          </p:nvSpPr>
          <p:spPr bwMode="auto">
            <a:xfrm>
              <a:off x="3282043" y="4459230"/>
              <a:ext cx="2051957" cy="2344515"/>
            </a:xfrm>
            <a:prstGeom prst="roundRect">
              <a:avLst>
                <a:gd name="adj" fmla="val 16667"/>
              </a:avLst>
            </a:prstGeom>
            <a:solidFill>
              <a:schemeClr val="bg1"/>
            </a:solidFill>
            <a:ln w="9525">
              <a:solidFill>
                <a:schemeClr val="tx1"/>
              </a:solidFill>
              <a:round/>
              <a:headEnd/>
              <a:tailEnd/>
            </a:ln>
            <a:effectLst>
              <a:outerShdw blurRad="40000" dist="20000" dir="5400000" rotWithShape="0">
                <a:srgbClr val="000000">
                  <a:alpha val="37999"/>
                </a:srgbClr>
              </a:outerShdw>
            </a:effectLst>
          </p:spPr>
          <p:txBody>
            <a:bodyPr anchor="ctr"/>
            <a:lstStyle/>
            <a:p>
              <a:pPr algn="ctr" eaLnBrk="1" fontAlgn="auto" hangingPunct="1">
                <a:spcBef>
                  <a:spcPts val="0"/>
                </a:spcBef>
                <a:spcAft>
                  <a:spcPts val="0"/>
                </a:spcAft>
                <a:defRPr/>
              </a:pPr>
              <a:endParaRPr lang="en-US" sz="2000" b="1" dirty="0">
                <a:solidFill>
                  <a:schemeClr val="dk1"/>
                </a:solidFill>
                <a:latin typeface="+mn-lt"/>
                <a:ea typeface="+mn-ea"/>
                <a:cs typeface="+mn-cs"/>
              </a:endParaRPr>
            </a:p>
          </p:txBody>
        </p:sp>
        <p:sp>
          <p:nvSpPr>
            <p:cNvPr id="70" name="Rounded Rectangle 69"/>
            <p:cNvSpPr>
              <a:spLocks noChangeArrowheads="1"/>
            </p:cNvSpPr>
            <p:nvPr/>
          </p:nvSpPr>
          <p:spPr bwMode="auto">
            <a:xfrm>
              <a:off x="3353457" y="4752889"/>
              <a:ext cx="1828193" cy="339693"/>
            </a:xfrm>
            <a:prstGeom prst="roundRect">
              <a:avLst>
                <a:gd name="adj" fmla="val 16667"/>
              </a:avLst>
            </a:prstGeom>
            <a:solidFill>
              <a:schemeClr val="bg1"/>
            </a:solidFill>
            <a:ln>
              <a:noFill/>
            </a:ln>
            <a:effectLst>
              <a:outerShdw blurRad="40000" dist="20000" dir="5400000" rotWithShape="0">
                <a:srgbClr val="000000">
                  <a:alpha val="37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fontAlgn="auto" hangingPunct="1">
                <a:spcBef>
                  <a:spcPts val="0"/>
                </a:spcBef>
                <a:spcAft>
                  <a:spcPts val="0"/>
                </a:spcAft>
                <a:defRPr/>
              </a:pPr>
              <a:r>
                <a:rPr lang="en-US" sz="2000" b="1" dirty="0">
                  <a:solidFill>
                    <a:schemeClr val="dk1"/>
                  </a:solidFill>
                  <a:latin typeface="+mn-lt"/>
                  <a:ea typeface="+mn-ea"/>
                  <a:cs typeface="+mn-cs"/>
                </a:rPr>
                <a:t>5-truss edge</a:t>
              </a:r>
            </a:p>
          </p:txBody>
        </p:sp>
        <p:sp>
          <p:nvSpPr>
            <p:cNvPr id="71" name="Rounded Rectangle 70"/>
            <p:cNvSpPr>
              <a:spLocks noChangeArrowheads="1"/>
            </p:cNvSpPr>
            <p:nvPr/>
          </p:nvSpPr>
          <p:spPr bwMode="auto">
            <a:xfrm>
              <a:off x="3353457" y="5514817"/>
              <a:ext cx="1828193" cy="339693"/>
            </a:xfrm>
            <a:prstGeom prst="roundRect">
              <a:avLst>
                <a:gd name="adj" fmla="val 16667"/>
              </a:avLst>
            </a:prstGeom>
            <a:solidFill>
              <a:schemeClr val="bg1"/>
            </a:solidFill>
            <a:ln>
              <a:noFill/>
            </a:ln>
            <a:effectLst>
              <a:outerShdw blurRad="40000" dist="20000" dir="5400000" rotWithShape="0">
                <a:srgbClr val="000000">
                  <a:alpha val="37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fontAlgn="auto" hangingPunct="1">
                <a:spcBef>
                  <a:spcPts val="0"/>
                </a:spcBef>
                <a:spcAft>
                  <a:spcPts val="0"/>
                </a:spcAft>
                <a:defRPr/>
              </a:pPr>
              <a:r>
                <a:rPr lang="en-US" sz="2000" b="1" dirty="0">
                  <a:solidFill>
                    <a:schemeClr val="dk1"/>
                  </a:solidFill>
                  <a:latin typeface="+mn-lt"/>
                  <a:ea typeface="+mn-ea"/>
                  <a:cs typeface="+mn-cs"/>
                </a:rPr>
                <a:t>4-truss edge</a:t>
              </a:r>
            </a:p>
          </p:txBody>
        </p:sp>
        <p:sp>
          <p:nvSpPr>
            <p:cNvPr id="72" name="Rounded Rectangle 71"/>
            <p:cNvSpPr>
              <a:spLocks noChangeArrowheads="1"/>
            </p:cNvSpPr>
            <p:nvPr/>
          </p:nvSpPr>
          <p:spPr bwMode="auto">
            <a:xfrm>
              <a:off x="3353457" y="6276745"/>
              <a:ext cx="1828193" cy="339693"/>
            </a:xfrm>
            <a:prstGeom prst="roundRect">
              <a:avLst>
                <a:gd name="adj" fmla="val 16667"/>
              </a:avLst>
            </a:prstGeom>
            <a:solidFill>
              <a:schemeClr val="bg1"/>
            </a:solidFill>
            <a:ln>
              <a:noFill/>
            </a:ln>
            <a:effectLst>
              <a:outerShdw blurRad="40000" dist="20000" dir="5400000" rotWithShape="0">
                <a:srgbClr val="000000">
                  <a:alpha val="37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fontAlgn="auto" hangingPunct="1">
                <a:spcBef>
                  <a:spcPts val="0"/>
                </a:spcBef>
                <a:spcAft>
                  <a:spcPts val="0"/>
                </a:spcAft>
                <a:defRPr/>
              </a:pPr>
              <a:r>
                <a:rPr lang="en-US" sz="2000" b="1" dirty="0">
                  <a:solidFill>
                    <a:schemeClr val="dk1"/>
                  </a:solidFill>
                  <a:latin typeface="+mn-lt"/>
                  <a:ea typeface="+mn-ea"/>
                  <a:cs typeface="+mn-cs"/>
                </a:rPr>
                <a:t>3-truss edge</a:t>
              </a:r>
            </a:p>
          </p:txBody>
        </p:sp>
        <p:cxnSp>
          <p:nvCxnSpPr>
            <p:cNvPr id="73" name="Straight Connector 72"/>
            <p:cNvCxnSpPr/>
            <p:nvPr/>
          </p:nvCxnSpPr>
          <p:spPr>
            <a:xfrm flipH="1" flipV="1">
              <a:off x="3658156" y="4676696"/>
              <a:ext cx="1218796" cy="3175"/>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658156" y="5430688"/>
              <a:ext cx="1218796" cy="7936"/>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3685134" y="6200552"/>
              <a:ext cx="119181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88" name="Group 87"/>
          <p:cNvGrpSpPr>
            <a:grpSpLocks/>
          </p:cNvGrpSpPr>
          <p:nvPr/>
        </p:nvGrpSpPr>
        <p:grpSpPr bwMode="auto">
          <a:xfrm>
            <a:off x="3509963" y="3767138"/>
            <a:ext cx="2052637" cy="2344737"/>
            <a:chOff x="5791200" y="4431526"/>
            <a:chExt cx="2051957" cy="2344515"/>
          </a:xfrm>
        </p:grpSpPr>
        <p:sp>
          <p:nvSpPr>
            <p:cNvPr id="80" name="Rounded Rectangle 79"/>
            <p:cNvSpPr>
              <a:spLocks noChangeArrowheads="1"/>
            </p:cNvSpPr>
            <p:nvPr/>
          </p:nvSpPr>
          <p:spPr bwMode="auto">
            <a:xfrm>
              <a:off x="5791200" y="4431526"/>
              <a:ext cx="2051957" cy="2344515"/>
            </a:xfrm>
            <a:prstGeom prst="roundRect">
              <a:avLst>
                <a:gd name="adj" fmla="val 16667"/>
              </a:avLst>
            </a:prstGeom>
            <a:solidFill>
              <a:schemeClr val="bg1"/>
            </a:solidFill>
            <a:ln w="9525">
              <a:solidFill>
                <a:schemeClr val="tx1"/>
              </a:solidFill>
              <a:round/>
              <a:headEnd/>
              <a:tailEnd/>
            </a:ln>
            <a:effectLst>
              <a:outerShdw blurRad="40000" dist="20000" dir="5400000" rotWithShape="0">
                <a:srgbClr val="000000">
                  <a:alpha val="37999"/>
                </a:srgbClr>
              </a:outerShdw>
            </a:effectLst>
          </p:spPr>
          <p:txBody>
            <a:bodyPr anchor="ctr"/>
            <a:lstStyle/>
            <a:p>
              <a:pPr algn="ctr" eaLnBrk="1" fontAlgn="auto" hangingPunct="1">
                <a:spcBef>
                  <a:spcPts val="0"/>
                </a:spcBef>
                <a:spcAft>
                  <a:spcPts val="0"/>
                </a:spcAft>
                <a:defRPr/>
              </a:pPr>
              <a:endParaRPr lang="en-US" sz="2000" b="1" dirty="0">
                <a:solidFill>
                  <a:schemeClr val="dk1"/>
                </a:solidFill>
                <a:latin typeface="+mn-lt"/>
                <a:ea typeface="+mn-ea"/>
                <a:cs typeface="+mn-cs"/>
              </a:endParaRPr>
            </a:p>
          </p:txBody>
        </p:sp>
        <p:sp>
          <p:nvSpPr>
            <p:cNvPr id="81" name="Rounded Rectangle 80"/>
            <p:cNvSpPr>
              <a:spLocks noChangeArrowheads="1"/>
            </p:cNvSpPr>
            <p:nvPr/>
          </p:nvSpPr>
          <p:spPr bwMode="auto">
            <a:xfrm>
              <a:off x="5862613" y="4725185"/>
              <a:ext cx="1828194" cy="339693"/>
            </a:xfrm>
            <a:prstGeom prst="roundRect">
              <a:avLst>
                <a:gd name="adj" fmla="val 16667"/>
              </a:avLst>
            </a:prstGeom>
            <a:solidFill>
              <a:schemeClr val="bg1"/>
            </a:solidFill>
            <a:ln>
              <a:noFill/>
            </a:ln>
            <a:effectLst>
              <a:outerShdw blurRad="40000" dist="20000" dir="5400000" rotWithShape="0">
                <a:srgbClr val="000000">
                  <a:alpha val="37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fontAlgn="auto" hangingPunct="1">
                <a:spcBef>
                  <a:spcPts val="0"/>
                </a:spcBef>
                <a:spcAft>
                  <a:spcPts val="0"/>
                </a:spcAft>
                <a:defRPr/>
              </a:pPr>
              <a:r>
                <a:rPr lang="en-US" sz="2000" b="1" dirty="0">
                  <a:solidFill>
                    <a:schemeClr val="dk1"/>
                  </a:solidFill>
                  <a:latin typeface="+mn-lt"/>
                  <a:ea typeface="+mn-ea"/>
                  <a:cs typeface="+mn-cs"/>
                </a:rPr>
                <a:t>Level-5 edge</a:t>
              </a:r>
            </a:p>
          </p:txBody>
        </p:sp>
        <p:sp>
          <p:nvSpPr>
            <p:cNvPr id="82" name="Rounded Rectangle 81"/>
            <p:cNvSpPr>
              <a:spLocks noChangeArrowheads="1"/>
            </p:cNvSpPr>
            <p:nvPr/>
          </p:nvSpPr>
          <p:spPr bwMode="auto">
            <a:xfrm>
              <a:off x="5862613" y="5487113"/>
              <a:ext cx="1828194" cy="339693"/>
            </a:xfrm>
            <a:prstGeom prst="roundRect">
              <a:avLst>
                <a:gd name="adj" fmla="val 16667"/>
              </a:avLst>
            </a:prstGeom>
            <a:solidFill>
              <a:schemeClr val="bg1"/>
            </a:solidFill>
            <a:ln>
              <a:noFill/>
            </a:ln>
            <a:effectLst>
              <a:outerShdw blurRad="40000" dist="20000" dir="5400000" rotWithShape="0">
                <a:srgbClr val="000000">
                  <a:alpha val="37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fontAlgn="auto" hangingPunct="1">
                <a:spcBef>
                  <a:spcPts val="0"/>
                </a:spcBef>
                <a:spcAft>
                  <a:spcPts val="0"/>
                </a:spcAft>
                <a:defRPr/>
              </a:pPr>
              <a:r>
                <a:rPr lang="en-US" sz="2000" b="1" dirty="0">
                  <a:solidFill>
                    <a:schemeClr val="dk1"/>
                  </a:solidFill>
                  <a:latin typeface="+mn-lt"/>
                  <a:ea typeface="+mn-ea"/>
                  <a:cs typeface="+mn-cs"/>
                </a:rPr>
                <a:t>Level-4 edge</a:t>
              </a:r>
            </a:p>
          </p:txBody>
        </p:sp>
        <p:sp>
          <p:nvSpPr>
            <p:cNvPr id="83" name="Rounded Rectangle 82"/>
            <p:cNvSpPr>
              <a:spLocks noChangeArrowheads="1"/>
            </p:cNvSpPr>
            <p:nvPr/>
          </p:nvSpPr>
          <p:spPr bwMode="auto">
            <a:xfrm>
              <a:off x="5862613" y="6249041"/>
              <a:ext cx="1828194" cy="339693"/>
            </a:xfrm>
            <a:prstGeom prst="roundRect">
              <a:avLst>
                <a:gd name="adj" fmla="val 16667"/>
              </a:avLst>
            </a:prstGeom>
            <a:solidFill>
              <a:schemeClr val="bg1"/>
            </a:solidFill>
            <a:ln>
              <a:noFill/>
            </a:ln>
            <a:effectLst>
              <a:outerShdw blurRad="40000" dist="20000" dir="5400000" rotWithShape="0">
                <a:srgbClr val="000000">
                  <a:alpha val="37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fontAlgn="auto" hangingPunct="1">
                <a:spcBef>
                  <a:spcPts val="0"/>
                </a:spcBef>
                <a:spcAft>
                  <a:spcPts val="0"/>
                </a:spcAft>
                <a:defRPr/>
              </a:pPr>
              <a:r>
                <a:rPr lang="en-US" sz="2000" b="1" dirty="0">
                  <a:solidFill>
                    <a:schemeClr val="dk1"/>
                  </a:solidFill>
                  <a:latin typeface="+mn-lt"/>
                  <a:ea typeface="+mn-ea"/>
                  <a:cs typeface="+mn-cs"/>
                </a:rPr>
                <a:t>Level-3 edge</a:t>
              </a:r>
            </a:p>
          </p:txBody>
        </p:sp>
        <p:cxnSp>
          <p:nvCxnSpPr>
            <p:cNvPr id="84" name="Straight Connector 83"/>
            <p:cNvCxnSpPr/>
            <p:nvPr/>
          </p:nvCxnSpPr>
          <p:spPr>
            <a:xfrm flipH="1" flipV="1">
              <a:off x="6167312" y="4648992"/>
              <a:ext cx="1218796" cy="3175"/>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167312" y="5402984"/>
              <a:ext cx="1218796" cy="7936"/>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194291" y="6172848"/>
              <a:ext cx="1191817" cy="0"/>
            </a:xfrm>
            <a:prstGeom prst="line">
              <a:avLst/>
            </a:prstGeom>
            <a:ln w="28575">
              <a:solidFill>
                <a:srgbClr val="FCAAAA"/>
              </a:solidFill>
            </a:ln>
          </p:spPr>
          <p:style>
            <a:lnRef idx="1">
              <a:schemeClr val="accent1"/>
            </a:lnRef>
            <a:fillRef idx="0">
              <a:schemeClr val="accent1"/>
            </a:fillRef>
            <a:effectRef idx="0">
              <a:schemeClr val="accent1"/>
            </a:effectRef>
            <a:fontRef idx="minor">
              <a:schemeClr val="tx1"/>
            </a:fontRef>
          </p:style>
        </p:cxnSp>
      </p:grpSp>
      <p:sp>
        <p:nvSpPr>
          <p:cNvPr id="89" name="TextBox 88"/>
          <p:cNvSpPr txBox="1">
            <a:spLocks noChangeArrowheads="1"/>
          </p:cNvSpPr>
          <p:nvPr/>
        </p:nvSpPr>
        <p:spPr bwMode="auto">
          <a:xfrm>
            <a:off x="1346200" y="6176963"/>
            <a:ext cx="5730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3200" b="1" i="1">
                <a:solidFill>
                  <a:srgbClr val="0070C0"/>
                </a:solidFill>
              </a:rPr>
              <a:t>G</a:t>
            </a:r>
            <a:r>
              <a:rPr kumimoji="0" lang="en-US" altLang="zh-CN" sz="2800" b="1" i="1" baseline="-25000">
                <a:solidFill>
                  <a:srgbClr val="0070C0"/>
                </a:solidFill>
              </a:rPr>
              <a:t>q</a:t>
            </a:r>
            <a:endParaRPr kumimoji="0" lang="zh-HK" altLang="zh-CN" sz="3200" b="1">
              <a:solidFill>
                <a:srgbClr val="0070C0"/>
              </a:solidFill>
            </a:endParaRPr>
          </a:p>
        </p:txBody>
      </p:sp>
      <p:cxnSp>
        <p:nvCxnSpPr>
          <p:cNvPr id="91" name="Straight Connector 90"/>
          <p:cNvCxnSpPr/>
          <p:nvPr/>
        </p:nvCxnSpPr>
        <p:spPr>
          <a:xfrm flipV="1">
            <a:off x="7410450" y="5508625"/>
            <a:ext cx="701675" cy="428625"/>
          </a:xfrm>
          <a:prstGeom prst="line">
            <a:avLst/>
          </a:prstGeom>
          <a:ln w="28575">
            <a:solidFill>
              <a:srgbClr val="FCAAAA"/>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7383463" y="4017963"/>
            <a:ext cx="1431925" cy="261937"/>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8069263" y="4416425"/>
            <a:ext cx="838200" cy="15875"/>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8128000" y="4416425"/>
            <a:ext cx="11113" cy="1152525"/>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8164513" y="4451350"/>
            <a:ext cx="711200" cy="993775"/>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6375400" y="4035425"/>
            <a:ext cx="965200" cy="26988"/>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6026150" y="4062413"/>
            <a:ext cx="314325" cy="763587"/>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flipV="1">
            <a:off x="6348413" y="4048125"/>
            <a:ext cx="427037" cy="628650"/>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5943600" y="4921250"/>
            <a:ext cx="173038" cy="515938"/>
          </a:xfrm>
          <a:prstGeom prst="line">
            <a:avLst/>
          </a:prstGeom>
          <a:ln w="28575">
            <a:solidFill>
              <a:srgbClr val="FCAAAA"/>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6619875" y="5938838"/>
            <a:ext cx="582613" cy="0"/>
          </a:xfrm>
          <a:prstGeom prst="line">
            <a:avLst/>
          </a:prstGeom>
          <a:ln w="28575">
            <a:solidFill>
              <a:srgbClr val="FCAAAA"/>
            </a:solidFill>
          </a:ln>
        </p:spPr>
        <p:style>
          <a:lnRef idx="1">
            <a:schemeClr val="accent1"/>
          </a:lnRef>
          <a:fillRef idx="0">
            <a:schemeClr val="accent1"/>
          </a:fillRef>
          <a:effectRef idx="0">
            <a:schemeClr val="accent1"/>
          </a:effectRef>
          <a:fontRef idx="minor">
            <a:schemeClr val="tx1"/>
          </a:fontRef>
        </p:style>
      </p:cxnSp>
      <p:grpSp>
        <p:nvGrpSpPr>
          <p:cNvPr id="121" name="Group 120"/>
          <p:cNvGrpSpPr>
            <a:grpSpLocks/>
          </p:cNvGrpSpPr>
          <p:nvPr/>
        </p:nvGrpSpPr>
        <p:grpSpPr bwMode="auto">
          <a:xfrm>
            <a:off x="5781675" y="4665663"/>
            <a:ext cx="463550" cy="461962"/>
            <a:chOff x="1447800" y="4482957"/>
            <a:chExt cx="462524" cy="461665"/>
          </a:xfrm>
        </p:grpSpPr>
        <p:sp>
          <p:nvSpPr>
            <p:cNvPr id="122" name="Oval 121"/>
            <p:cNvSpPr/>
            <p:nvPr/>
          </p:nvSpPr>
          <p:spPr>
            <a:xfrm>
              <a:off x="1447800" y="4563867"/>
              <a:ext cx="381741"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894" name="TextBox 122"/>
            <p:cNvSpPr txBox="1">
              <a:spLocks noChangeArrowheads="1"/>
            </p:cNvSpPr>
            <p:nvPr/>
          </p:nvSpPr>
          <p:spPr bwMode="auto">
            <a:xfrm>
              <a:off x="1473229" y="4482957"/>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s</a:t>
              </a:r>
              <a:r>
                <a:rPr kumimoji="0" lang="en-US" altLang="zh-CN" sz="2000" baseline="-24000"/>
                <a:t>3</a:t>
              </a:r>
              <a:endParaRPr kumimoji="0" lang="zh-HK" altLang="zh-CN" sz="1800" baseline="-24000"/>
            </a:p>
          </p:txBody>
        </p:sp>
      </p:grpSp>
      <p:grpSp>
        <p:nvGrpSpPr>
          <p:cNvPr id="124" name="Group 123"/>
          <p:cNvGrpSpPr>
            <a:grpSpLocks/>
          </p:cNvGrpSpPr>
          <p:nvPr/>
        </p:nvGrpSpPr>
        <p:grpSpPr bwMode="auto">
          <a:xfrm>
            <a:off x="6157913" y="3763963"/>
            <a:ext cx="461962" cy="461962"/>
            <a:chOff x="3048000" y="5948770"/>
            <a:chExt cx="462524" cy="461665"/>
          </a:xfrm>
        </p:grpSpPr>
        <p:sp>
          <p:nvSpPr>
            <p:cNvPr id="125" name="Oval 124"/>
            <p:cNvSpPr/>
            <p:nvPr/>
          </p:nvSpPr>
          <p:spPr>
            <a:xfrm>
              <a:off x="3048000" y="6029680"/>
              <a:ext cx="381464"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892" name="TextBox 125"/>
            <p:cNvSpPr txBox="1">
              <a:spLocks noChangeArrowheads="1"/>
            </p:cNvSpPr>
            <p:nvPr/>
          </p:nvSpPr>
          <p:spPr bwMode="auto">
            <a:xfrm>
              <a:off x="3073429" y="594877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s</a:t>
              </a:r>
              <a:r>
                <a:rPr kumimoji="0" lang="en-US" altLang="zh-CN" sz="2000" baseline="-24000"/>
                <a:t>1</a:t>
              </a:r>
              <a:endParaRPr kumimoji="0" lang="zh-HK" altLang="zh-CN" sz="1800" baseline="-24000"/>
            </a:p>
          </p:txBody>
        </p:sp>
      </p:grpSp>
      <p:grpSp>
        <p:nvGrpSpPr>
          <p:cNvPr id="127" name="Group 126"/>
          <p:cNvGrpSpPr>
            <a:grpSpLocks/>
          </p:cNvGrpSpPr>
          <p:nvPr/>
        </p:nvGrpSpPr>
        <p:grpSpPr bwMode="auto">
          <a:xfrm>
            <a:off x="6588125" y="4424363"/>
            <a:ext cx="461963" cy="460375"/>
            <a:chOff x="1439015" y="5948770"/>
            <a:chExt cx="462524" cy="461665"/>
          </a:xfrm>
        </p:grpSpPr>
        <p:sp>
          <p:nvSpPr>
            <p:cNvPr id="128" name="Oval 127"/>
            <p:cNvSpPr/>
            <p:nvPr/>
          </p:nvSpPr>
          <p:spPr>
            <a:xfrm>
              <a:off x="1439015" y="6029959"/>
              <a:ext cx="381463" cy="380476"/>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890" name="TextBox 128"/>
            <p:cNvSpPr txBox="1">
              <a:spLocks noChangeArrowheads="1"/>
            </p:cNvSpPr>
            <p:nvPr/>
          </p:nvSpPr>
          <p:spPr bwMode="auto">
            <a:xfrm>
              <a:off x="1464444" y="594877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s</a:t>
              </a:r>
              <a:r>
                <a:rPr kumimoji="0" lang="en-US" altLang="zh-CN" sz="2000" baseline="-24000"/>
                <a:t>4</a:t>
              </a:r>
              <a:endParaRPr kumimoji="0" lang="zh-HK" altLang="zh-CN" sz="1800" baseline="-24000"/>
            </a:p>
          </p:txBody>
        </p:sp>
      </p:grpSp>
      <p:grpSp>
        <p:nvGrpSpPr>
          <p:cNvPr id="130" name="Group 129"/>
          <p:cNvGrpSpPr>
            <a:grpSpLocks/>
          </p:cNvGrpSpPr>
          <p:nvPr/>
        </p:nvGrpSpPr>
        <p:grpSpPr bwMode="auto">
          <a:xfrm>
            <a:off x="7921625" y="5194300"/>
            <a:ext cx="461963" cy="461963"/>
            <a:chOff x="5867400" y="5580193"/>
            <a:chExt cx="462524" cy="461665"/>
          </a:xfrm>
        </p:grpSpPr>
        <p:sp>
          <p:nvSpPr>
            <p:cNvPr id="131" name="Oval 130"/>
            <p:cNvSpPr/>
            <p:nvPr/>
          </p:nvSpPr>
          <p:spPr>
            <a:xfrm>
              <a:off x="5867400" y="5661104"/>
              <a:ext cx="381463" cy="380754"/>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888" name="TextBox 131"/>
            <p:cNvSpPr txBox="1">
              <a:spLocks noChangeArrowheads="1"/>
            </p:cNvSpPr>
            <p:nvPr/>
          </p:nvSpPr>
          <p:spPr bwMode="auto">
            <a:xfrm>
              <a:off x="5892829" y="5580193"/>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x</a:t>
              </a:r>
              <a:r>
                <a:rPr kumimoji="0" lang="en-US" altLang="zh-CN" sz="2000" baseline="-24000"/>
                <a:t>2</a:t>
              </a:r>
              <a:endParaRPr kumimoji="0" lang="zh-HK" altLang="zh-CN" sz="1800" baseline="-24000"/>
            </a:p>
          </p:txBody>
        </p:sp>
      </p:grpSp>
      <p:grpSp>
        <p:nvGrpSpPr>
          <p:cNvPr id="133" name="Group 132"/>
          <p:cNvGrpSpPr>
            <a:grpSpLocks/>
          </p:cNvGrpSpPr>
          <p:nvPr/>
        </p:nvGrpSpPr>
        <p:grpSpPr bwMode="auto">
          <a:xfrm>
            <a:off x="7937500" y="4132263"/>
            <a:ext cx="461963" cy="461962"/>
            <a:chOff x="4519357" y="5606600"/>
            <a:chExt cx="462524" cy="461665"/>
          </a:xfrm>
        </p:grpSpPr>
        <p:sp>
          <p:nvSpPr>
            <p:cNvPr id="134" name="Oval 133"/>
            <p:cNvSpPr/>
            <p:nvPr/>
          </p:nvSpPr>
          <p:spPr>
            <a:xfrm>
              <a:off x="4519357" y="5687510"/>
              <a:ext cx="381463"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886" name="TextBox 134"/>
            <p:cNvSpPr txBox="1">
              <a:spLocks noChangeArrowheads="1"/>
            </p:cNvSpPr>
            <p:nvPr/>
          </p:nvSpPr>
          <p:spPr bwMode="auto">
            <a:xfrm>
              <a:off x="4544786" y="560660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x</a:t>
              </a:r>
              <a:r>
                <a:rPr kumimoji="0" lang="en-US" altLang="zh-CN" sz="2000" baseline="-24000"/>
                <a:t>1</a:t>
              </a:r>
              <a:endParaRPr kumimoji="0" lang="zh-HK" altLang="zh-CN" sz="1800" baseline="-24000"/>
            </a:p>
          </p:txBody>
        </p:sp>
      </p:grpSp>
      <p:grpSp>
        <p:nvGrpSpPr>
          <p:cNvPr id="136" name="Group 135"/>
          <p:cNvGrpSpPr>
            <a:grpSpLocks/>
          </p:cNvGrpSpPr>
          <p:nvPr/>
        </p:nvGrpSpPr>
        <p:grpSpPr bwMode="auto">
          <a:xfrm>
            <a:off x="7140575" y="5668963"/>
            <a:ext cx="461963" cy="460375"/>
            <a:chOff x="4207959" y="5938171"/>
            <a:chExt cx="462524" cy="461665"/>
          </a:xfrm>
        </p:grpSpPr>
        <p:sp>
          <p:nvSpPr>
            <p:cNvPr id="137" name="Oval 136"/>
            <p:cNvSpPr/>
            <p:nvPr/>
          </p:nvSpPr>
          <p:spPr>
            <a:xfrm>
              <a:off x="4207959" y="6019360"/>
              <a:ext cx="381463" cy="380476"/>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884" name="TextBox 137"/>
            <p:cNvSpPr txBox="1">
              <a:spLocks noChangeArrowheads="1"/>
            </p:cNvSpPr>
            <p:nvPr/>
          </p:nvSpPr>
          <p:spPr bwMode="auto">
            <a:xfrm>
              <a:off x="4233388" y="5938171"/>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r</a:t>
              </a:r>
              <a:r>
                <a:rPr kumimoji="0" lang="en-US" altLang="zh-CN" sz="2000" baseline="-24000"/>
                <a:t>2</a:t>
              </a:r>
              <a:endParaRPr kumimoji="0" lang="zh-HK" altLang="zh-CN" sz="1800" baseline="-24000"/>
            </a:p>
          </p:txBody>
        </p:sp>
      </p:grpSp>
      <p:grpSp>
        <p:nvGrpSpPr>
          <p:cNvPr id="139" name="Group 138"/>
          <p:cNvGrpSpPr>
            <a:grpSpLocks/>
          </p:cNvGrpSpPr>
          <p:nvPr/>
        </p:nvGrpSpPr>
        <p:grpSpPr bwMode="auto">
          <a:xfrm>
            <a:off x="6389688" y="5624513"/>
            <a:ext cx="461962" cy="461962"/>
            <a:chOff x="3505200" y="4903485"/>
            <a:chExt cx="462524" cy="461665"/>
          </a:xfrm>
        </p:grpSpPr>
        <p:sp>
          <p:nvSpPr>
            <p:cNvPr id="140" name="Oval 139"/>
            <p:cNvSpPr/>
            <p:nvPr/>
          </p:nvSpPr>
          <p:spPr>
            <a:xfrm>
              <a:off x="3505200" y="4984395"/>
              <a:ext cx="381464"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882" name="TextBox 140"/>
            <p:cNvSpPr txBox="1">
              <a:spLocks noChangeArrowheads="1"/>
            </p:cNvSpPr>
            <p:nvPr/>
          </p:nvSpPr>
          <p:spPr bwMode="auto">
            <a:xfrm>
              <a:off x="3530629" y="4903485"/>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r</a:t>
              </a:r>
              <a:r>
                <a:rPr kumimoji="0" lang="en-US" altLang="zh-CN" sz="2000" baseline="-24000"/>
                <a:t>1</a:t>
              </a:r>
              <a:endParaRPr kumimoji="0" lang="zh-HK" altLang="zh-CN" sz="1800" baseline="-24000"/>
            </a:p>
          </p:txBody>
        </p:sp>
      </p:grpSp>
      <p:grpSp>
        <p:nvGrpSpPr>
          <p:cNvPr id="142" name="Group 141"/>
          <p:cNvGrpSpPr>
            <a:grpSpLocks/>
          </p:cNvGrpSpPr>
          <p:nvPr/>
        </p:nvGrpSpPr>
        <p:grpSpPr bwMode="auto">
          <a:xfrm>
            <a:off x="8662988" y="4144963"/>
            <a:ext cx="461962" cy="461962"/>
            <a:chOff x="4519357" y="5606600"/>
            <a:chExt cx="462524" cy="461665"/>
          </a:xfrm>
        </p:grpSpPr>
        <p:sp>
          <p:nvSpPr>
            <p:cNvPr id="143" name="Oval 142"/>
            <p:cNvSpPr/>
            <p:nvPr/>
          </p:nvSpPr>
          <p:spPr>
            <a:xfrm>
              <a:off x="4519357" y="5687510"/>
              <a:ext cx="381464"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880" name="TextBox 143"/>
            <p:cNvSpPr txBox="1">
              <a:spLocks noChangeArrowheads="1"/>
            </p:cNvSpPr>
            <p:nvPr/>
          </p:nvSpPr>
          <p:spPr bwMode="auto">
            <a:xfrm>
              <a:off x="4544786" y="560660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x</a:t>
              </a:r>
              <a:r>
                <a:rPr kumimoji="0" lang="en-US" altLang="zh-CN" sz="2000" baseline="-24000"/>
                <a:t>4</a:t>
              </a:r>
              <a:endParaRPr kumimoji="0" lang="zh-HK" altLang="zh-CN" sz="1800" baseline="-24000"/>
            </a:p>
          </p:txBody>
        </p:sp>
      </p:grpSp>
      <p:grpSp>
        <p:nvGrpSpPr>
          <p:cNvPr id="145" name="Group 144"/>
          <p:cNvGrpSpPr>
            <a:grpSpLocks/>
          </p:cNvGrpSpPr>
          <p:nvPr/>
        </p:nvGrpSpPr>
        <p:grpSpPr bwMode="auto">
          <a:xfrm>
            <a:off x="8685213" y="5170488"/>
            <a:ext cx="463550" cy="461962"/>
            <a:chOff x="4519357" y="5606600"/>
            <a:chExt cx="462524" cy="461665"/>
          </a:xfrm>
        </p:grpSpPr>
        <p:sp>
          <p:nvSpPr>
            <p:cNvPr id="146" name="Oval 145"/>
            <p:cNvSpPr/>
            <p:nvPr/>
          </p:nvSpPr>
          <p:spPr>
            <a:xfrm>
              <a:off x="4519357" y="5687510"/>
              <a:ext cx="381740"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878" name="TextBox 146"/>
            <p:cNvSpPr txBox="1">
              <a:spLocks noChangeArrowheads="1"/>
            </p:cNvSpPr>
            <p:nvPr/>
          </p:nvSpPr>
          <p:spPr bwMode="auto">
            <a:xfrm>
              <a:off x="4544786" y="560660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x</a:t>
              </a:r>
              <a:r>
                <a:rPr kumimoji="0" lang="en-US" altLang="zh-CN" sz="2000" baseline="-24000"/>
                <a:t>3</a:t>
              </a:r>
              <a:endParaRPr kumimoji="0" lang="zh-HK" altLang="zh-CN" sz="1800" baseline="-24000"/>
            </a:p>
          </p:txBody>
        </p:sp>
      </p:grpSp>
      <p:grpSp>
        <p:nvGrpSpPr>
          <p:cNvPr id="148" name="Group 147"/>
          <p:cNvGrpSpPr>
            <a:grpSpLocks/>
          </p:cNvGrpSpPr>
          <p:nvPr/>
        </p:nvGrpSpPr>
        <p:grpSpPr bwMode="auto">
          <a:xfrm>
            <a:off x="6018213" y="5287963"/>
            <a:ext cx="463550" cy="460375"/>
            <a:chOff x="4519357" y="5606600"/>
            <a:chExt cx="462524" cy="461665"/>
          </a:xfrm>
        </p:grpSpPr>
        <p:sp>
          <p:nvSpPr>
            <p:cNvPr id="149" name="Oval 148"/>
            <p:cNvSpPr/>
            <p:nvPr/>
          </p:nvSpPr>
          <p:spPr>
            <a:xfrm>
              <a:off x="4519357" y="5687789"/>
              <a:ext cx="381740" cy="380476"/>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876" name="TextBox 149"/>
            <p:cNvSpPr txBox="1">
              <a:spLocks noChangeArrowheads="1"/>
            </p:cNvSpPr>
            <p:nvPr/>
          </p:nvSpPr>
          <p:spPr bwMode="auto">
            <a:xfrm>
              <a:off x="4544786" y="560660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p</a:t>
              </a:r>
              <a:endParaRPr kumimoji="0" lang="zh-HK" altLang="zh-CN" sz="1800" baseline="-24000"/>
            </a:p>
          </p:txBody>
        </p:sp>
      </p:grpSp>
      <p:grpSp>
        <p:nvGrpSpPr>
          <p:cNvPr id="151" name="Group 150"/>
          <p:cNvGrpSpPr>
            <a:grpSpLocks/>
          </p:cNvGrpSpPr>
          <p:nvPr/>
        </p:nvGrpSpPr>
        <p:grpSpPr bwMode="auto">
          <a:xfrm>
            <a:off x="7097713" y="3746500"/>
            <a:ext cx="461962" cy="461963"/>
            <a:chOff x="2895600" y="5796370"/>
            <a:chExt cx="462524" cy="461665"/>
          </a:xfrm>
        </p:grpSpPr>
        <p:sp>
          <p:nvSpPr>
            <p:cNvPr id="152" name="Oval 151"/>
            <p:cNvSpPr/>
            <p:nvPr/>
          </p:nvSpPr>
          <p:spPr>
            <a:xfrm>
              <a:off x="2895600" y="5877281"/>
              <a:ext cx="381464" cy="380754"/>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874" name="TextBox 152"/>
            <p:cNvSpPr txBox="1">
              <a:spLocks noChangeArrowheads="1"/>
            </p:cNvSpPr>
            <p:nvPr/>
          </p:nvSpPr>
          <p:spPr bwMode="auto">
            <a:xfrm>
              <a:off x="2921029" y="579637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s</a:t>
              </a:r>
              <a:r>
                <a:rPr kumimoji="0" lang="en-US" altLang="zh-CN" sz="2000" baseline="-24000"/>
                <a:t>2</a:t>
              </a:r>
              <a:endParaRPr kumimoji="0" lang="zh-HK" altLang="zh-CN" sz="1800" baseline="-24000"/>
            </a:p>
          </p:txBody>
        </p:sp>
      </p:grpSp>
      <p:grpSp>
        <p:nvGrpSpPr>
          <p:cNvPr id="204" name="Group 203"/>
          <p:cNvGrpSpPr>
            <a:grpSpLocks/>
          </p:cNvGrpSpPr>
          <p:nvPr/>
        </p:nvGrpSpPr>
        <p:grpSpPr bwMode="auto">
          <a:xfrm>
            <a:off x="3175" y="3795713"/>
            <a:ext cx="3367088" cy="2384425"/>
            <a:chOff x="5833553" y="1343930"/>
            <a:chExt cx="3366131" cy="2383271"/>
          </a:xfrm>
        </p:grpSpPr>
        <p:cxnSp>
          <p:nvCxnSpPr>
            <p:cNvPr id="154" name="Straight Connector 153"/>
            <p:cNvCxnSpPr/>
            <p:nvPr/>
          </p:nvCxnSpPr>
          <p:spPr>
            <a:xfrm flipV="1">
              <a:off x="7461865" y="3105202"/>
              <a:ext cx="701476" cy="430004"/>
            </a:xfrm>
            <a:prstGeom prst="line">
              <a:avLst/>
            </a:prstGeom>
            <a:ln w="28575">
              <a:solidFill>
                <a:srgbClr val="FCAAAA"/>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7414254" y="1659689"/>
              <a:ext cx="753849" cy="379229"/>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7434886" y="1615261"/>
              <a:ext cx="1431518" cy="261811"/>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8120491" y="2013531"/>
              <a:ext cx="837962" cy="15867"/>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8179211" y="3035386"/>
              <a:ext cx="768132" cy="0"/>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8179211" y="2013531"/>
              <a:ext cx="11110" cy="1153553"/>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8947343" y="1959582"/>
              <a:ext cx="11110" cy="1153553"/>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8215714" y="2048439"/>
              <a:ext cx="712584" cy="994880"/>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H="1">
              <a:off x="8215714" y="1994490"/>
              <a:ext cx="712584" cy="1042482"/>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H="1">
              <a:off x="6427109" y="1632715"/>
              <a:ext cx="964926" cy="26974"/>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V="1">
              <a:off x="6077959" y="1659689"/>
              <a:ext cx="314236" cy="763218"/>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6861961" y="1615261"/>
              <a:ext cx="517378" cy="647387"/>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6044631" y="2273755"/>
              <a:ext cx="785589" cy="209449"/>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V="1">
              <a:off x="6044631" y="1659689"/>
              <a:ext cx="1172829" cy="780672"/>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flipV="1">
              <a:off x="6400130" y="1646995"/>
              <a:ext cx="426916" cy="626760"/>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5995432" y="2519698"/>
              <a:ext cx="172989" cy="515688"/>
            </a:xfrm>
            <a:prstGeom prst="line">
              <a:avLst/>
            </a:prstGeom>
            <a:ln w="28575">
              <a:solidFill>
                <a:srgbClr val="FCAAAA"/>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6671515" y="3536793"/>
              <a:ext cx="582447" cy="0"/>
            </a:xfrm>
            <a:prstGeom prst="line">
              <a:avLst/>
            </a:prstGeom>
            <a:ln w="28575">
              <a:solidFill>
                <a:srgbClr val="FCAAAA"/>
              </a:solidFill>
            </a:ln>
          </p:spPr>
          <p:style>
            <a:lnRef idx="1">
              <a:schemeClr val="accent1"/>
            </a:lnRef>
            <a:fillRef idx="0">
              <a:schemeClr val="accent1"/>
            </a:fillRef>
            <a:effectRef idx="0">
              <a:schemeClr val="accent1"/>
            </a:effectRef>
            <a:fontRef idx="minor">
              <a:schemeClr val="tx1"/>
            </a:fontRef>
          </p:style>
        </p:cxnSp>
        <p:grpSp>
          <p:nvGrpSpPr>
            <p:cNvPr id="74840" name="Group 170"/>
            <p:cNvGrpSpPr>
              <a:grpSpLocks/>
            </p:cNvGrpSpPr>
            <p:nvPr/>
          </p:nvGrpSpPr>
          <p:grpSpPr bwMode="auto">
            <a:xfrm>
              <a:off x="5833553" y="2262795"/>
              <a:ext cx="462524" cy="461665"/>
              <a:chOff x="1447800" y="4482957"/>
              <a:chExt cx="462524" cy="461665"/>
            </a:xfrm>
          </p:grpSpPr>
          <p:sp>
            <p:nvSpPr>
              <p:cNvPr id="172" name="Oval 171"/>
              <p:cNvSpPr/>
              <p:nvPr/>
            </p:nvSpPr>
            <p:spPr>
              <a:xfrm>
                <a:off x="1447800" y="4563733"/>
                <a:ext cx="380892" cy="38081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872" name="TextBox 172"/>
              <p:cNvSpPr txBox="1">
                <a:spLocks noChangeArrowheads="1"/>
              </p:cNvSpPr>
              <p:nvPr/>
            </p:nvSpPr>
            <p:spPr bwMode="auto">
              <a:xfrm>
                <a:off x="1473229" y="4482957"/>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s</a:t>
                </a:r>
                <a:r>
                  <a:rPr kumimoji="0" lang="en-US" altLang="zh-CN" sz="2000" baseline="-24000"/>
                  <a:t>3</a:t>
                </a:r>
                <a:endParaRPr kumimoji="0" lang="zh-HK" altLang="zh-CN" sz="1800" baseline="-24000"/>
              </a:p>
            </p:txBody>
          </p:sp>
        </p:grpSp>
        <p:grpSp>
          <p:nvGrpSpPr>
            <p:cNvPr id="74841" name="Group 173"/>
            <p:cNvGrpSpPr>
              <a:grpSpLocks/>
            </p:cNvGrpSpPr>
            <p:nvPr/>
          </p:nvGrpSpPr>
          <p:grpSpPr bwMode="auto">
            <a:xfrm>
              <a:off x="6209272" y="1361088"/>
              <a:ext cx="462524" cy="461665"/>
              <a:chOff x="3048000" y="5948770"/>
              <a:chExt cx="462524" cy="461665"/>
            </a:xfrm>
          </p:grpSpPr>
          <p:sp>
            <p:nvSpPr>
              <p:cNvPr id="175" name="Oval 174"/>
              <p:cNvSpPr/>
              <p:nvPr/>
            </p:nvSpPr>
            <p:spPr>
              <a:xfrm>
                <a:off x="3048412" y="6029990"/>
                <a:ext cx="380892" cy="38081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870" name="TextBox 175"/>
              <p:cNvSpPr txBox="1">
                <a:spLocks noChangeArrowheads="1"/>
              </p:cNvSpPr>
              <p:nvPr/>
            </p:nvSpPr>
            <p:spPr bwMode="auto">
              <a:xfrm>
                <a:off x="3073429" y="594877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s</a:t>
                </a:r>
                <a:r>
                  <a:rPr kumimoji="0" lang="en-US" altLang="zh-CN" sz="2000" baseline="-24000"/>
                  <a:t>1</a:t>
                </a:r>
                <a:endParaRPr kumimoji="0" lang="zh-HK" altLang="zh-CN" sz="1800" baseline="-24000"/>
              </a:p>
            </p:txBody>
          </p:sp>
        </p:grpSp>
        <p:grpSp>
          <p:nvGrpSpPr>
            <p:cNvPr id="74842" name="Group 176"/>
            <p:cNvGrpSpPr>
              <a:grpSpLocks/>
            </p:cNvGrpSpPr>
            <p:nvPr/>
          </p:nvGrpSpPr>
          <p:grpSpPr bwMode="auto">
            <a:xfrm>
              <a:off x="6638998" y="2021154"/>
              <a:ext cx="462524" cy="461665"/>
              <a:chOff x="1439015" y="5948770"/>
              <a:chExt cx="462524" cy="461665"/>
            </a:xfrm>
          </p:grpSpPr>
          <p:sp>
            <p:nvSpPr>
              <p:cNvPr id="178" name="Oval 177"/>
              <p:cNvSpPr/>
              <p:nvPr/>
            </p:nvSpPr>
            <p:spPr>
              <a:xfrm>
                <a:off x="1439791" y="6030004"/>
                <a:ext cx="380892" cy="38081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868" name="TextBox 178"/>
              <p:cNvSpPr txBox="1">
                <a:spLocks noChangeArrowheads="1"/>
              </p:cNvSpPr>
              <p:nvPr/>
            </p:nvSpPr>
            <p:spPr bwMode="auto">
              <a:xfrm>
                <a:off x="1464444" y="594877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s</a:t>
                </a:r>
                <a:r>
                  <a:rPr kumimoji="0" lang="en-US" altLang="zh-CN" sz="2000" baseline="-24000"/>
                  <a:t>4</a:t>
                </a:r>
                <a:endParaRPr kumimoji="0" lang="zh-HK" altLang="zh-CN" sz="1800" baseline="-24000"/>
              </a:p>
            </p:txBody>
          </p:sp>
        </p:grpSp>
        <p:grpSp>
          <p:nvGrpSpPr>
            <p:cNvPr id="74843" name="Group 179"/>
            <p:cNvGrpSpPr>
              <a:grpSpLocks/>
            </p:cNvGrpSpPr>
            <p:nvPr/>
          </p:nvGrpSpPr>
          <p:grpSpPr bwMode="auto">
            <a:xfrm>
              <a:off x="7972477" y="2791730"/>
              <a:ext cx="462524" cy="461665"/>
              <a:chOff x="5867400" y="5580193"/>
              <a:chExt cx="462524" cy="461665"/>
            </a:xfrm>
          </p:grpSpPr>
          <p:sp>
            <p:nvSpPr>
              <p:cNvPr id="181" name="Oval 180"/>
              <p:cNvSpPr/>
              <p:nvPr/>
            </p:nvSpPr>
            <p:spPr>
              <a:xfrm>
                <a:off x="5867818" y="5660415"/>
                <a:ext cx="380892" cy="38081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866" name="TextBox 181"/>
              <p:cNvSpPr txBox="1">
                <a:spLocks noChangeArrowheads="1"/>
              </p:cNvSpPr>
              <p:nvPr/>
            </p:nvSpPr>
            <p:spPr bwMode="auto">
              <a:xfrm>
                <a:off x="5892829" y="5580193"/>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x</a:t>
                </a:r>
                <a:r>
                  <a:rPr kumimoji="0" lang="en-US" altLang="zh-CN" sz="2000" baseline="-24000"/>
                  <a:t>2</a:t>
                </a:r>
                <a:endParaRPr kumimoji="0" lang="zh-HK" altLang="zh-CN" sz="1800" baseline="-24000"/>
              </a:p>
            </p:txBody>
          </p:sp>
        </p:grpSp>
        <p:grpSp>
          <p:nvGrpSpPr>
            <p:cNvPr id="74844" name="Group 182"/>
            <p:cNvGrpSpPr>
              <a:grpSpLocks/>
            </p:cNvGrpSpPr>
            <p:nvPr/>
          </p:nvGrpSpPr>
          <p:grpSpPr bwMode="auto">
            <a:xfrm>
              <a:off x="7988952" y="1729395"/>
              <a:ext cx="462524" cy="461665"/>
              <a:chOff x="4519357" y="5606600"/>
              <a:chExt cx="462524" cy="461665"/>
            </a:xfrm>
          </p:grpSpPr>
          <p:sp>
            <p:nvSpPr>
              <p:cNvPr id="184" name="Oval 183"/>
              <p:cNvSpPr/>
              <p:nvPr/>
            </p:nvSpPr>
            <p:spPr>
              <a:xfrm>
                <a:off x="4519170" y="5687634"/>
                <a:ext cx="382480" cy="38081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864" name="TextBox 184"/>
              <p:cNvSpPr txBox="1">
                <a:spLocks noChangeArrowheads="1"/>
              </p:cNvSpPr>
              <p:nvPr/>
            </p:nvSpPr>
            <p:spPr bwMode="auto">
              <a:xfrm>
                <a:off x="4544786" y="560660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x</a:t>
                </a:r>
                <a:r>
                  <a:rPr kumimoji="0" lang="en-US" altLang="zh-CN" sz="2000" baseline="-24000"/>
                  <a:t>1</a:t>
                </a:r>
                <a:endParaRPr kumimoji="0" lang="zh-HK" altLang="zh-CN" sz="1800" baseline="-24000"/>
              </a:p>
            </p:txBody>
          </p:sp>
        </p:grpSp>
        <p:grpSp>
          <p:nvGrpSpPr>
            <p:cNvPr id="74845" name="Group 185"/>
            <p:cNvGrpSpPr>
              <a:grpSpLocks/>
            </p:cNvGrpSpPr>
            <p:nvPr/>
          </p:nvGrpSpPr>
          <p:grpSpPr bwMode="auto">
            <a:xfrm>
              <a:off x="7191357" y="3265536"/>
              <a:ext cx="462524" cy="461665"/>
              <a:chOff x="4207959" y="5938171"/>
              <a:chExt cx="462524" cy="461665"/>
            </a:xfrm>
          </p:grpSpPr>
          <p:sp>
            <p:nvSpPr>
              <p:cNvPr id="187" name="Oval 186"/>
              <p:cNvSpPr/>
              <p:nvPr/>
            </p:nvSpPr>
            <p:spPr>
              <a:xfrm>
                <a:off x="4208669" y="6019021"/>
                <a:ext cx="380892" cy="38081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862" name="TextBox 187"/>
              <p:cNvSpPr txBox="1">
                <a:spLocks noChangeArrowheads="1"/>
              </p:cNvSpPr>
              <p:nvPr/>
            </p:nvSpPr>
            <p:spPr bwMode="auto">
              <a:xfrm>
                <a:off x="4233388" y="5938171"/>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r</a:t>
                </a:r>
                <a:r>
                  <a:rPr kumimoji="0" lang="en-US" altLang="zh-CN" sz="2000" baseline="-24000"/>
                  <a:t>2</a:t>
                </a:r>
                <a:endParaRPr kumimoji="0" lang="zh-HK" altLang="zh-CN" sz="1800" baseline="-24000"/>
              </a:p>
            </p:txBody>
          </p:sp>
        </p:grpSp>
        <p:grpSp>
          <p:nvGrpSpPr>
            <p:cNvPr id="74846" name="Group 188"/>
            <p:cNvGrpSpPr>
              <a:grpSpLocks/>
            </p:cNvGrpSpPr>
            <p:nvPr/>
          </p:nvGrpSpPr>
          <p:grpSpPr bwMode="auto">
            <a:xfrm>
              <a:off x="6440534" y="3221992"/>
              <a:ext cx="462524" cy="461665"/>
              <a:chOff x="3505200" y="4903485"/>
              <a:chExt cx="462524" cy="461665"/>
            </a:xfrm>
          </p:grpSpPr>
          <p:sp>
            <p:nvSpPr>
              <p:cNvPr id="190" name="Oval 189"/>
              <p:cNvSpPr/>
              <p:nvPr/>
            </p:nvSpPr>
            <p:spPr>
              <a:xfrm>
                <a:off x="3504471" y="4985036"/>
                <a:ext cx="382480" cy="38081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860" name="TextBox 190"/>
              <p:cNvSpPr txBox="1">
                <a:spLocks noChangeArrowheads="1"/>
              </p:cNvSpPr>
              <p:nvPr/>
            </p:nvSpPr>
            <p:spPr bwMode="auto">
              <a:xfrm>
                <a:off x="3530629" y="4903485"/>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r</a:t>
                </a:r>
                <a:r>
                  <a:rPr kumimoji="0" lang="en-US" altLang="zh-CN" sz="2000" baseline="-24000"/>
                  <a:t>1</a:t>
                </a:r>
                <a:endParaRPr kumimoji="0" lang="zh-HK" altLang="zh-CN" sz="1800" baseline="-24000"/>
              </a:p>
            </p:txBody>
          </p:sp>
        </p:grpSp>
        <p:grpSp>
          <p:nvGrpSpPr>
            <p:cNvPr id="74847" name="Group 191"/>
            <p:cNvGrpSpPr>
              <a:grpSpLocks/>
            </p:cNvGrpSpPr>
            <p:nvPr/>
          </p:nvGrpSpPr>
          <p:grpSpPr bwMode="auto">
            <a:xfrm>
              <a:off x="8714225" y="1742088"/>
              <a:ext cx="462524" cy="461665"/>
              <a:chOff x="4519357" y="5606600"/>
              <a:chExt cx="462524" cy="461665"/>
            </a:xfrm>
          </p:grpSpPr>
          <p:sp>
            <p:nvSpPr>
              <p:cNvPr id="193" name="Oval 192"/>
              <p:cNvSpPr/>
              <p:nvPr/>
            </p:nvSpPr>
            <p:spPr>
              <a:xfrm>
                <a:off x="4519179" y="5687635"/>
                <a:ext cx="382479" cy="38081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858" name="TextBox 193"/>
              <p:cNvSpPr txBox="1">
                <a:spLocks noChangeArrowheads="1"/>
              </p:cNvSpPr>
              <p:nvPr/>
            </p:nvSpPr>
            <p:spPr bwMode="auto">
              <a:xfrm>
                <a:off x="4544786" y="560660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x</a:t>
                </a:r>
                <a:r>
                  <a:rPr kumimoji="0" lang="en-US" altLang="zh-CN" sz="2000" baseline="-24000"/>
                  <a:t>4</a:t>
                </a:r>
                <a:endParaRPr kumimoji="0" lang="zh-HK" altLang="zh-CN" sz="1800" baseline="-24000"/>
              </a:p>
            </p:txBody>
          </p:sp>
        </p:grpSp>
        <p:grpSp>
          <p:nvGrpSpPr>
            <p:cNvPr id="74848" name="Group 194"/>
            <p:cNvGrpSpPr>
              <a:grpSpLocks/>
            </p:cNvGrpSpPr>
            <p:nvPr/>
          </p:nvGrpSpPr>
          <p:grpSpPr bwMode="auto">
            <a:xfrm>
              <a:off x="8737160" y="2768555"/>
              <a:ext cx="462524" cy="461665"/>
              <a:chOff x="4519357" y="5606600"/>
              <a:chExt cx="462524" cy="461665"/>
            </a:xfrm>
          </p:grpSpPr>
          <p:sp>
            <p:nvSpPr>
              <p:cNvPr id="196" name="Oval 195"/>
              <p:cNvSpPr/>
              <p:nvPr/>
            </p:nvSpPr>
            <p:spPr>
              <a:xfrm>
                <a:off x="4520049" y="5687783"/>
                <a:ext cx="380892" cy="38081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856" name="TextBox 196"/>
              <p:cNvSpPr txBox="1">
                <a:spLocks noChangeArrowheads="1"/>
              </p:cNvSpPr>
              <p:nvPr/>
            </p:nvSpPr>
            <p:spPr bwMode="auto">
              <a:xfrm>
                <a:off x="4544786" y="560660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x</a:t>
                </a:r>
                <a:r>
                  <a:rPr kumimoji="0" lang="en-US" altLang="zh-CN" sz="2000" baseline="-24000"/>
                  <a:t>3</a:t>
                </a:r>
                <a:endParaRPr kumimoji="0" lang="zh-HK" altLang="zh-CN" sz="1800" baseline="-24000"/>
              </a:p>
            </p:txBody>
          </p:sp>
        </p:grpSp>
        <p:grpSp>
          <p:nvGrpSpPr>
            <p:cNvPr id="74849" name="Group 197"/>
            <p:cNvGrpSpPr>
              <a:grpSpLocks/>
            </p:cNvGrpSpPr>
            <p:nvPr/>
          </p:nvGrpSpPr>
          <p:grpSpPr bwMode="auto">
            <a:xfrm>
              <a:off x="6070160" y="2884536"/>
              <a:ext cx="462524" cy="461665"/>
              <a:chOff x="4519357" y="5606600"/>
              <a:chExt cx="462524" cy="461665"/>
            </a:xfrm>
          </p:grpSpPr>
          <p:sp>
            <p:nvSpPr>
              <p:cNvPr id="199" name="Oval 198"/>
              <p:cNvSpPr/>
              <p:nvPr/>
            </p:nvSpPr>
            <p:spPr>
              <a:xfrm>
                <a:off x="4519221" y="5687634"/>
                <a:ext cx="382479" cy="38081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854" name="TextBox 199"/>
              <p:cNvSpPr txBox="1">
                <a:spLocks noChangeArrowheads="1"/>
              </p:cNvSpPr>
              <p:nvPr/>
            </p:nvSpPr>
            <p:spPr bwMode="auto">
              <a:xfrm>
                <a:off x="4544786" y="560660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p</a:t>
                </a:r>
                <a:endParaRPr kumimoji="0" lang="zh-HK" altLang="zh-CN" sz="1800" baseline="-24000"/>
              </a:p>
            </p:txBody>
          </p:sp>
        </p:grpSp>
        <p:grpSp>
          <p:nvGrpSpPr>
            <p:cNvPr id="74850" name="Group 200"/>
            <p:cNvGrpSpPr>
              <a:grpSpLocks/>
            </p:cNvGrpSpPr>
            <p:nvPr/>
          </p:nvGrpSpPr>
          <p:grpSpPr bwMode="auto">
            <a:xfrm>
              <a:off x="7148574" y="1343930"/>
              <a:ext cx="462524" cy="461665"/>
              <a:chOff x="2895600" y="5796370"/>
              <a:chExt cx="462524" cy="461665"/>
            </a:xfrm>
          </p:grpSpPr>
          <p:sp>
            <p:nvSpPr>
              <p:cNvPr id="202" name="Oval 201"/>
              <p:cNvSpPr/>
              <p:nvPr/>
            </p:nvSpPr>
            <p:spPr>
              <a:xfrm>
                <a:off x="2896243" y="5877293"/>
                <a:ext cx="380892" cy="38081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a:defRPr kumimoji="1" sz="2400">
                    <a:solidFill>
                      <a:schemeClr val="tx1"/>
                    </a:solidFill>
                    <a:latin typeface="Calibri" panose="020F0502020204030204" pitchFamily="34" charset="0"/>
                    <a:ea typeface="SimSun" panose="02010600030101010101" pitchFamily="2" charset="-122"/>
                  </a:defRPr>
                </a:lvl1pPr>
                <a:lvl2pPr marL="742950" indent="-285750">
                  <a:defRPr kumimoji="1" sz="2400">
                    <a:solidFill>
                      <a:schemeClr val="tx1"/>
                    </a:solidFill>
                    <a:latin typeface="Calibri" panose="020F0502020204030204" pitchFamily="34" charset="0"/>
                    <a:ea typeface="SimSun" panose="02010600030101010101" pitchFamily="2" charset="-122"/>
                  </a:defRPr>
                </a:lvl2pPr>
                <a:lvl3pPr marL="1143000" indent="-228600">
                  <a:defRPr kumimoji="1" sz="2400">
                    <a:solidFill>
                      <a:schemeClr val="tx1"/>
                    </a:solidFill>
                    <a:latin typeface="Calibri" panose="020F0502020204030204" pitchFamily="34" charset="0"/>
                    <a:ea typeface="SimSun" panose="02010600030101010101" pitchFamily="2" charset="-122"/>
                  </a:defRPr>
                </a:lvl3pPr>
                <a:lvl4pPr marL="1600200" indent="-228600">
                  <a:defRPr kumimoji="1" sz="2400">
                    <a:solidFill>
                      <a:schemeClr val="tx1"/>
                    </a:solidFill>
                    <a:latin typeface="Calibri" panose="020F0502020204030204" pitchFamily="34" charset="0"/>
                    <a:ea typeface="SimSun" panose="02010600030101010101" pitchFamily="2" charset="-122"/>
                  </a:defRPr>
                </a:lvl4pPr>
                <a:lvl5pPr marL="2057400" indent="-228600">
                  <a:defRPr kumimoji="1" sz="2400">
                    <a:solidFill>
                      <a:schemeClr val="tx1"/>
                    </a:solidFill>
                    <a:latin typeface="Calibri" panose="020F0502020204030204" pitchFamily="34" charset="0"/>
                    <a:ea typeface="SimSun"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SimSun" panose="02010600030101010101" pitchFamily="2" charset="-122"/>
                  </a:defRPr>
                </a:lvl9pPr>
              </a:lstStyle>
              <a:p>
                <a:pPr algn="ctr" eaLnBrk="1" hangingPunct="1">
                  <a:defRPr/>
                </a:pPr>
                <a:endParaRPr kumimoji="0" lang="zh-HK" altLang="en-US" sz="1800" smtClean="0">
                  <a:solidFill>
                    <a:srgbClr val="000000"/>
                  </a:solidFill>
                  <a:ea typeface="PMingLiU" panose="02020500000000000000" pitchFamily="18" charset="-120"/>
                </a:endParaRPr>
              </a:p>
            </p:txBody>
          </p:sp>
          <p:sp>
            <p:nvSpPr>
              <p:cNvPr id="74852" name="TextBox 202"/>
              <p:cNvSpPr txBox="1">
                <a:spLocks noChangeArrowheads="1"/>
              </p:cNvSpPr>
              <p:nvPr/>
            </p:nvSpPr>
            <p:spPr bwMode="auto">
              <a:xfrm>
                <a:off x="2921029" y="579637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a:t>s</a:t>
                </a:r>
                <a:r>
                  <a:rPr kumimoji="0" lang="en-US" altLang="zh-CN" sz="2000" baseline="-24000"/>
                  <a:t>2</a:t>
                </a:r>
                <a:endParaRPr kumimoji="0" lang="zh-HK" altLang="zh-CN" sz="1800" baseline="-24000"/>
              </a:p>
            </p:txBody>
          </p:sp>
        </p:grpSp>
      </p:grpSp>
      <p:sp>
        <p:nvSpPr>
          <p:cNvPr id="205" name="TextBox 204"/>
          <p:cNvSpPr txBox="1">
            <a:spLocks noChangeArrowheads="1"/>
          </p:cNvSpPr>
          <p:nvPr/>
        </p:nvSpPr>
        <p:spPr bwMode="auto">
          <a:xfrm>
            <a:off x="7081986" y="6194425"/>
            <a:ext cx="514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3200" b="1" i="1" dirty="0" err="1">
                <a:solidFill>
                  <a:srgbClr val="0070C0"/>
                </a:solidFill>
              </a:rPr>
              <a:t>T</a:t>
            </a:r>
            <a:r>
              <a:rPr kumimoji="0" lang="en-US" altLang="zh-CN" sz="2800" b="1" i="1" baseline="-25000" dirty="0" err="1">
                <a:solidFill>
                  <a:srgbClr val="0070C0"/>
                </a:solidFill>
              </a:rPr>
              <a:t>q</a:t>
            </a:r>
            <a:endParaRPr kumimoji="0" lang="zh-HK" altLang="zh-CN" sz="3200" b="1" dirty="0">
              <a:solidFill>
                <a:srgbClr val="0070C0"/>
              </a:solidFill>
            </a:endParaRPr>
          </a:p>
        </p:txBody>
      </p:sp>
      <p:sp>
        <p:nvSpPr>
          <p:cNvPr id="74822" name="Title 1"/>
          <p:cNvSpPr>
            <a:spLocks noGrp="1"/>
          </p:cNvSpPr>
          <p:nvPr>
            <p:ph type="title"/>
          </p:nvPr>
        </p:nvSpPr>
        <p:spPr/>
        <p:txBody>
          <a:bodyPr/>
          <a:lstStyle/>
          <a:p>
            <a:r>
              <a:rPr lang="en-US" altLang="zh-CN">
                <a:latin typeface="Calibri" charset="0"/>
              </a:rPr>
              <a:t>TCP-Index Construction</a:t>
            </a:r>
          </a:p>
        </p:txBody>
      </p:sp>
    </p:spTree>
    <p:extLst>
      <p:ext uri="{BB962C8B-B14F-4D97-AF65-F5344CB8AC3E}">
        <p14:creationId xmlns:p14="http://schemas.microsoft.com/office/powerpoint/2010/main" val="55438455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xit" presetSubtype="0" fill="hold" nodeType="withEffect">
                                  <p:stCondLst>
                                    <p:cond delay="0"/>
                                  </p:stCondLst>
                                  <p:childTnLst>
                                    <p:anim calcmode="lin" valueType="num">
                                      <p:cBhvr>
                                        <p:cTn id="6" dur="500"/>
                                        <p:tgtEl>
                                          <p:spTgt spid="16"/>
                                        </p:tgtEl>
                                        <p:attrNameLst>
                                          <p:attrName>ppt_w</p:attrName>
                                        </p:attrNameLst>
                                      </p:cBhvr>
                                      <p:tavLst>
                                        <p:tav tm="0">
                                          <p:val>
                                            <p:strVal val="ppt_w"/>
                                          </p:val>
                                        </p:tav>
                                        <p:tav tm="100000">
                                          <p:val>
                                            <p:fltVal val="0"/>
                                          </p:val>
                                        </p:tav>
                                      </p:tavLst>
                                    </p:anim>
                                    <p:anim calcmode="lin" valueType="num">
                                      <p:cBhvr>
                                        <p:cTn id="7" dur="500"/>
                                        <p:tgtEl>
                                          <p:spTgt spid="16"/>
                                        </p:tgtEl>
                                        <p:attrNameLst>
                                          <p:attrName>ppt_h</p:attrName>
                                        </p:attrNameLst>
                                      </p:cBhvr>
                                      <p:tavLst>
                                        <p:tav tm="0">
                                          <p:val>
                                            <p:strVal val="ppt_h"/>
                                          </p:val>
                                        </p:tav>
                                        <p:tav tm="100000">
                                          <p:val>
                                            <p:fltVal val="0"/>
                                          </p:val>
                                        </p:tav>
                                      </p:tavLst>
                                    </p:anim>
                                    <p:anim calcmode="lin" valueType="num">
                                      <p:cBhvr>
                                        <p:cTn id="8" dur="500"/>
                                        <p:tgtEl>
                                          <p:spTgt spid="16"/>
                                        </p:tgtEl>
                                        <p:attrNameLst>
                                          <p:attrName>style.rotation</p:attrName>
                                        </p:attrNameLst>
                                      </p:cBhvr>
                                      <p:tavLst>
                                        <p:tav tm="0">
                                          <p:val>
                                            <p:fltVal val="0"/>
                                          </p:val>
                                        </p:tav>
                                        <p:tav tm="100000">
                                          <p:val>
                                            <p:fltVal val="90"/>
                                          </p:val>
                                        </p:tav>
                                      </p:tavLst>
                                    </p:anim>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500"/>
                                        <p:tgtEl>
                                          <p:spTgt spid="9"/>
                                        </p:tgtEl>
                                        <p:attrNameLst>
                                          <p:attrName>ppt_w</p:attrName>
                                        </p:attrNameLst>
                                      </p:cBhvr>
                                      <p:tavLst>
                                        <p:tav tm="0">
                                          <p:val>
                                            <p:strVal val="ppt_w"/>
                                          </p:val>
                                        </p:tav>
                                        <p:tav tm="100000">
                                          <p:val>
                                            <p:fltVal val="0"/>
                                          </p:val>
                                        </p:tav>
                                      </p:tavLst>
                                    </p:anim>
                                    <p:anim calcmode="lin" valueType="num">
                                      <p:cBhvr>
                                        <p:cTn id="13" dur="500"/>
                                        <p:tgtEl>
                                          <p:spTgt spid="9"/>
                                        </p:tgtEl>
                                        <p:attrNameLst>
                                          <p:attrName>ppt_h</p:attrName>
                                        </p:attrNameLst>
                                      </p:cBhvr>
                                      <p:tavLst>
                                        <p:tav tm="0">
                                          <p:val>
                                            <p:strVal val="ppt_h"/>
                                          </p:val>
                                        </p:tav>
                                        <p:tav tm="100000">
                                          <p:val>
                                            <p:fltVal val="0"/>
                                          </p:val>
                                        </p:tav>
                                      </p:tavLst>
                                    </p:anim>
                                    <p:anim calcmode="lin" valueType="num">
                                      <p:cBhvr>
                                        <p:cTn id="14" dur="500"/>
                                        <p:tgtEl>
                                          <p:spTgt spid="9"/>
                                        </p:tgtEl>
                                        <p:attrNameLst>
                                          <p:attrName>style.rotation</p:attrName>
                                        </p:attrNameLst>
                                      </p:cBhvr>
                                      <p:tavLst>
                                        <p:tav tm="0">
                                          <p:val>
                                            <p:fltVal val="0"/>
                                          </p:val>
                                        </p:tav>
                                        <p:tav tm="100000">
                                          <p:val>
                                            <p:fltVal val="90"/>
                                          </p:val>
                                        </p:tav>
                                      </p:tavLst>
                                    </p:anim>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500"/>
                                        <p:tgtEl>
                                          <p:spTgt spid="17"/>
                                        </p:tgtEl>
                                        <p:attrNameLst>
                                          <p:attrName>ppt_w</p:attrName>
                                        </p:attrNameLst>
                                      </p:cBhvr>
                                      <p:tavLst>
                                        <p:tav tm="0">
                                          <p:val>
                                            <p:strVal val="ppt_w"/>
                                          </p:val>
                                        </p:tav>
                                        <p:tav tm="100000">
                                          <p:val>
                                            <p:fltVal val="0"/>
                                          </p:val>
                                        </p:tav>
                                      </p:tavLst>
                                    </p:anim>
                                    <p:anim calcmode="lin" valueType="num">
                                      <p:cBhvr>
                                        <p:cTn id="19" dur="500"/>
                                        <p:tgtEl>
                                          <p:spTgt spid="17"/>
                                        </p:tgtEl>
                                        <p:attrNameLst>
                                          <p:attrName>ppt_h</p:attrName>
                                        </p:attrNameLst>
                                      </p:cBhvr>
                                      <p:tavLst>
                                        <p:tav tm="0">
                                          <p:val>
                                            <p:strVal val="ppt_h"/>
                                          </p:val>
                                        </p:tav>
                                        <p:tav tm="100000">
                                          <p:val>
                                            <p:fltVal val="0"/>
                                          </p:val>
                                        </p:tav>
                                      </p:tavLst>
                                    </p:anim>
                                    <p:anim calcmode="lin" valueType="num">
                                      <p:cBhvr>
                                        <p:cTn id="20" dur="500"/>
                                        <p:tgtEl>
                                          <p:spTgt spid="17"/>
                                        </p:tgtEl>
                                        <p:attrNameLst>
                                          <p:attrName>style.rotation</p:attrName>
                                        </p:attrNameLst>
                                      </p:cBhvr>
                                      <p:tavLst>
                                        <p:tav tm="0">
                                          <p:val>
                                            <p:fltVal val="0"/>
                                          </p:val>
                                        </p:tav>
                                        <p:tav tm="100000">
                                          <p:val>
                                            <p:fltVal val="90"/>
                                          </p:val>
                                        </p:tav>
                                      </p:tavLst>
                                    </p:anim>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31" presetClass="exit" presetSubtype="0" fill="hold" nodeType="withEffect">
                                  <p:stCondLst>
                                    <p:cond delay="0"/>
                                  </p:stCondLst>
                                  <p:childTnLst>
                                    <p:anim calcmode="lin" valueType="num">
                                      <p:cBhvr>
                                        <p:cTn id="24" dur="500"/>
                                        <p:tgtEl>
                                          <p:spTgt spid="18"/>
                                        </p:tgtEl>
                                        <p:attrNameLst>
                                          <p:attrName>ppt_w</p:attrName>
                                        </p:attrNameLst>
                                      </p:cBhvr>
                                      <p:tavLst>
                                        <p:tav tm="0">
                                          <p:val>
                                            <p:strVal val="ppt_w"/>
                                          </p:val>
                                        </p:tav>
                                        <p:tav tm="100000">
                                          <p:val>
                                            <p:fltVal val="0"/>
                                          </p:val>
                                        </p:tav>
                                      </p:tavLst>
                                    </p:anim>
                                    <p:anim calcmode="lin" valueType="num">
                                      <p:cBhvr>
                                        <p:cTn id="25" dur="500"/>
                                        <p:tgtEl>
                                          <p:spTgt spid="18"/>
                                        </p:tgtEl>
                                        <p:attrNameLst>
                                          <p:attrName>ppt_h</p:attrName>
                                        </p:attrNameLst>
                                      </p:cBhvr>
                                      <p:tavLst>
                                        <p:tav tm="0">
                                          <p:val>
                                            <p:strVal val="ppt_h"/>
                                          </p:val>
                                        </p:tav>
                                        <p:tav tm="100000">
                                          <p:val>
                                            <p:fltVal val="0"/>
                                          </p:val>
                                        </p:tav>
                                      </p:tavLst>
                                    </p:anim>
                                    <p:anim calcmode="lin" valueType="num">
                                      <p:cBhvr>
                                        <p:cTn id="26" dur="500"/>
                                        <p:tgtEl>
                                          <p:spTgt spid="18"/>
                                        </p:tgtEl>
                                        <p:attrNameLst>
                                          <p:attrName>style.rotation</p:attrName>
                                        </p:attrNameLst>
                                      </p:cBhvr>
                                      <p:tavLst>
                                        <p:tav tm="0">
                                          <p:val>
                                            <p:fltVal val="0"/>
                                          </p:val>
                                        </p:tav>
                                        <p:tav tm="100000">
                                          <p:val>
                                            <p:fltVal val="90"/>
                                          </p:val>
                                        </p:tav>
                                      </p:tavLst>
                                    </p:anim>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31" presetClass="exit" presetSubtype="0" fill="hold" nodeType="withEffect">
                                  <p:stCondLst>
                                    <p:cond delay="0"/>
                                  </p:stCondLst>
                                  <p:childTnLst>
                                    <p:anim calcmode="lin" valueType="num">
                                      <p:cBhvr>
                                        <p:cTn id="30" dur="500"/>
                                        <p:tgtEl>
                                          <p:spTgt spid="19"/>
                                        </p:tgtEl>
                                        <p:attrNameLst>
                                          <p:attrName>ppt_w</p:attrName>
                                        </p:attrNameLst>
                                      </p:cBhvr>
                                      <p:tavLst>
                                        <p:tav tm="0">
                                          <p:val>
                                            <p:strVal val="ppt_w"/>
                                          </p:val>
                                        </p:tav>
                                        <p:tav tm="100000">
                                          <p:val>
                                            <p:fltVal val="0"/>
                                          </p:val>
                                        </p:tav>
                                      </p:tavLst>
                                    </p:anim>
                                    <p:anim calcmode="lin" valueType="num">
                                      <p:cBhvr>
                                        <p:cTn id="31" dur="500"/>
                                        <p:tgtEl>
                                          <p:spTgt spid="19"/>
                                        </p:tgtEl>
                                        <p:attrNameLst>
                                          <p:attrName>ppt_h</p:attrName>
                                        </p:attrNameLst>
                                      </p:cBhvr>
                                      <p:tavLst>
                                        <p:tav tm="0">
                                          <p:val>
                                            <p:strVal val="ppt_h"/>
                                          </p:val>
                                        </p:tav>
                                        <p:tav tm="100000">
                                          <p:val>
                                            <p:fltVal val="0"/>
                                          </p:val>
                                        </p:tav>
                                      </p:tavLst>
                                    </p:anim>
                                    <p:anim calcmode="lin" valueType="num">
                                      <p:cBhvr>
                                        <p:cTn id="32" dur="500"/>
                                        <p:tgtEl>
                                          <p:spTgt spid="19"/>
                                        </p:tgtEl>
                                        <p:attrNameLst>
                                          <p:attrName>style.rotation</p:attrName>
                                        </p:attrNameLst>
                                      </p:cBhvr>
                                      <p:tavLst>
                                        <p:tav tm="0">
                                          <p:val>
                                            <p:fltVal val="0"/>
                                          </p:val>
                                        </p:tav>
                                        <p:tav tm="100000">
                                          <p:val>
                                            <p:fltVal val="90"/>
                                          </p:val>
                                        </p:tav>
                                      </p:tavLst>
                                    </p:anim>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31" presetClass="exit" presetSubtype="0" fill="hold" nodeType="withEffect">
                                  <p:stCondLst>
                                    <p:cond delay="0"/>
                                  </p:stCondLst>
                                  <p:childTnLst>
                                    <p:anim calcmode="lin" valueType="num">
                                      <p:cBhvr>
                                        <p:cTn id="36" dur="500"/>
                                        <p:tgtEl>
                                          <p:spTgt spid="31"/>
                                        </p:tgtEl>
                                        <p:attrNameLst>
                                          <p:attrName>ppt_w</p:attrName>
                                        </p:attrNameLst>
                                      </p:cBhvr>
                                      <p:tavLst>
                                        <p:tav tm="0">
                                          <p:val>
                                            <p:strVal val="ppt_w"/>
                                          </p:val>
                                        </p:tav>
                                        <p:tav tm="100000">
                                          <p:val>
                                            <p:fltVal val="0"/>
                                          </p:val>
                                        </p:tav>
                                      </p:tavLst>
                                    </p:anim>
                                    <p:anim calcmode="lin" valueType="num">
                                      <p:cBhvr>
                                        <p:cTn id="37" dur="500"/>
                                        <p:tgtEl>
                                          <p:spTgt spid="31"/>
                                        </p:tgtEl>
                                        <p:attrNameLst>
                                          <p:attrName>ppt_h</p:attrName>
                                        </p:attrNameLst>
                                      </p:cBhvr>
                                      <p:tavLst>
                                        <p:tav tm="0">
                                          <p:val>
                                            <p:strVal val="ppt_h"/>
                                          </p:val>
                                        </p:tav>
                                        <p:tav tm="100000">
                                          <p:val>
                                            <p:fltVal val="0"/>
                                          </p:val>
                                        </p:tav>
                                      </p:tavLst>
                                    </p:anim>
                                    <p:anim calcmode="lin" valueType="num">
                                      <p:cBhvr>
                                        <p:cTn id="38" dur="500"/>
                                        <p:tgtEl>
                                          <p:spTgt spid="31"/>
                                        </p:tgtEl>
                                        <p:attrNameLst>
                                          <p:attrName>style.rotation</p:attrName>
                                        </p:attrNameLst>
                                      </p:cBhvr>
                                      <p:tavLst>
                                        <p:tav tm="0">
                                          <p:val>
                                            <p:fltVal val="0"/>
                                          </p:val>
                                        </p:tav>
                                        <p:tav tm="100000">
                                          <p:val>
                                            <p:fltVal val="90"/>
                                          </p:val>
                                        </p:tav>
                                      </p:tavLst>
                                    </p:anim>
                                    <p:animEffect transition="out" filter="fade">
                                      <p:cBhvr>
                                        <p:cTn id="39" dur="500"/>
                                        <p:tgtEl>
                                          <p:spTgt spid="31"/>
                                        </p:tgtEl>
                                      </p:cBhvr>
                                    </p:animEffect>
                                    <p:set>
                                      <p:cBhvr>
                                        <p:cTn id="40" dur="1" fill="hold">
                                          <p:stCondLst>
                                            <p:cond delay="499"/>
                                          </p:stCondLst>
                                        </p:cTn>
                                        <p:tgtEl>
                                          <p:spTgt spid="31"/>
                                        </p:tgtEl>
                                        <p:attrNameLst>
                                          <p:attrName>style.visibility</p:attrName>
                                        </p:attrNameLst>
                                      </p:cBhvr>
                                      <p:to>
                                        <p:strVal val="hidden"/>
                                      </p:to>
                                    </p:set>
                                  </p:childTnLst>
                                </p:cTn>
                              </p:par>
                              <p:par>
                                <p:cTn id="41" presetID="31" presetClass="exit" presetSubtype="0" fill="hold" nodeType="withEffect">
                                  <p:stCondLst>
                                    <p:cond delay="0"/>
                                  </p:stCondLst>
                                  <p:childTnLst>
                                    <p:anim calcmode="lin" valueType="num">
                                      <p:cBhvr>
                                        <p:cTn id="42" dur="500"/>
                                        <p:tgtEl>
                                          <p:spTgt spid="30"/>
                                        </p:tgtEl>
                                        <p:attrNameLst>
                                          <p:attrName>ppt_w</p:attrName>
                                        </p:attrNameLst>
                                      </p:cBhvr>
                                      <p:tavLst>
                                        <p:tav tm="0">
                                          <p:val>
                                            <p:strVal val="ppt_w"/>
                                          </p:val>
                                        </p:tav>
                                        <p:tav tm="100000">
                                          <p:val>
                                            <p:fltVal val="0"/>
                                          </p:val>
                                        </p:tav>
                                      </p:tavLst>
                                    </p:anim>
                                    <p:anim calcmode="lin" valueType="num">
                                      <p:cBhvr>
                                        <p:cTn id="43" dur="500"/>
                                        <p:tgtEl>
                                          <p:spTgt spid="30"/>
                                        </p:tgtEl>
                                        <p:attrNameLst>
                                          <p:attrName>ppt_h</p:attrName>
                                        </p:attrNameLst>
                                      </p:cBhvr>
                                      <p:tavLst>
                                        <p:tav tm="0">
                                          <p:val>
                                            <p:strVal val="ppt_h"/>
                                          </p:val>
                                        </p:tav>
                                        <p:tav tm="100000">
                                          <p:val>
                                            <p:fltVal val="0"/>
                                          </p:val>
                                        </p:tav>
                                      </p:tavLst>
                                    </p:anim>
                                    <p:anim calcmode="lin" valueType="num">
                                      <p:cBhvr>
                                        <p:cTn id="44" dur="500"/>
                                        <p:tgtEl>
                                          <p:spTgt spid="30"/>
                                        </p:tgtEl>
                                        <p:attrNameLst>
                                          <p:attrName>style.rotation</p:attrName>
                                        </p:attrNameLst>
                                      </p:cBhvr>
                                      <p:tavLst>
                                        <p:tav tm="0">
                                          <p:val>
                                            <p:fltVal val="0"/>
                                          </p:val>
                                        </p:tav>
                                        <p:tav tm="100000">
                                          <p:val>
                                            <p:fltVal val="90"/>
                                          </p:val>
                                        </p:tav>
                                      </p:tavLst>
                                    </p:anim>
                                    <p:animEffect transition="out" filter="fade">
                                      <p:cBhvr>
                                        <p:cTn id="45" dur="500"/>
                                        <p:tgtEl>
                                          <p:spTgt spid="30"/>
                                        </p:tgtEl>
                                      </p:cBhvr>
                                    </p:animEffect>
                                    <p:set>
                                      <p:cBhvr>
                                        <p:cTn id="46" dur="1" fill="hold">
                                          <p:stCondLst>
                                            <p:cond delay="499"/>
                                          </p:stCondLst>
                                        </p:cTn>
                                        <p:tgtEl>
                                          <p:spTgt spid="30"/>
                                        </p:tgtEl>
                                        <p:attrNameLst>
                                          <p:attrName>style.visibility</p:attrName>
                                        </p:attrNameLst>
                                      </p:cBhvr>
                                      <p:to>
                                        <p:strVal val="hidden"/>
                                      </p:to>
                                    </p:set>
                                  </p:childTnLst>
                                </p:cTn>
                              </p:par>
                              <p:par>
                                <p:cTn id="47" presetID="31" presetClass="exit" presetSubtype="0" fill="hold" nodeType="withEffect">
                                  <p:stCondLst>
                                    <p:cond delay="0"/>
                                  </p:stCondLst>
                                  <p:childTnLst>
                                    <p:anim calcmode="lin" valueType="num">
                                      <p:cBhvr>
                                        <p:cTn id="48" dur="500"/>
                                        <p:tgtEl>
                                          <p:spTgt spid="29"/>
                                        </p:tgtEl>
                                        <p:attrNameLst>
                                          <p:attrName>ppt_w</p:attrName>
                                        </p:attrNameLst>
                                      </p:cBhvr>
                                      <p:tavLst>
                                        <p:tav tm="0">
                                          <p:val>
                                            <p:strVal val="ppt_w"/>
                                          </p:val>
                                        </p:tav>
                                        <p:tav tm="100000">
                                          <p:val>
                                            <p:fltVal val="0"/>
                                          </p:val>
                                        </p:tav>
                                      </p:tavLst>
                                    </p:anim>
                                    <p:anim calcmode="lin" valueType="num">
                                      <p:cBhvr>
                                        <p:cTn id="49" dur="500"/>
                                        <p:tgtEl>
                                          <p:spTgt spid="29"/>
                                        </p:tgtEl>
                                        <p:attrNameLst>
                                          <p:attrName>ppt_h</p:attrName>
                                        </p:attrNameLst>
                                      </p:cBhvr>
                                      <p:tavLst>
                                        <p:tav tm="0">
                                          <p:val>
                                            <p:strVal val="ppt_h"/>
                                          </p:val>
                                        </p:tav>
                                        <p:tav tm="100000">
                                          <p:val>
                                            <p:fltVal val="0"/>
                                          </p:val>
                                        </p:tav>
                                      </p:tavLst>
                                    </p:anim>
                                    <p:anim calcmode="lin" valueType="num">
                                      <p:cBhvr>
                                        <p:cTn id="50" dur="500"/>
                                        <p:tgtEl>
                                          <p:spTgt spid="29"/>
                                        </p:tgtEl>
                                        <p:attrNameLst>
                                          <p:attrName>style.rotation</p:attrName>
                                        </p:attrNameLst>
                                      </p:cBhvr>
                                      <p:tavLst>
                                        <p:tav tm="0">
                                          <p:val>
                                            <p:fltVal val="0"/>
                                          </p:val>
                                        </p:tav>
                                        <p:tav tm="100000">
                                          <p:val>
                                            <p:fltVal val="90"/>
                                          </p:val>
                                        </p:tav>
                                      </p:tavLst>
                                    </p:anim>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53" presetClass="exit" presetSubtype="32" fill="hold" nodeType="withEffect">
                                  <p:stCondLst>
                                    <p:cond delay="0"/>
                                  </p:stCondLst>
                                  <p:childTnLst>
                                    <p:anim calcmode="lin" valueType="num">
                                      <p:cBhvr>
                                        <p:cTn id="54" dur="500"/>
                                        <p:tgtEl>
                                          <p:spTgt spid="5"/>
                                        </p:tgtEl>
                                        <p:attrNameLst>
                                          <p:attrName>ppt_w</p:attrName>
                                        </p:attrNameLst>
                                      </p:cBhvr>
                                      <p:tavLst>
                                        <p:tav tm="0">
                                          <p:val>
                                            <p:strVal val="ppt_w"/>
                                          </p:val>
                                        </p:tav>
                                        <p:tav tm="100000">
                                          <p:val>
                                            <p:fltVal val="0"/>
                                          </p:val>
                                        </p:tav>
                                      </p:tavLst>
                                    </p:anim>
                                    <p:anim calcmode="lin" valueType="num">
                                      <p:cBhvr>
                                        <p:cTn id="55" dur="500"/>
                                        <p:tgtEl>
                                          <p:spTgt spid="5"/>
                                        </p:tgtEl>
                                        <p:attrNameLst>
                                          <p:attrName>ppt_h</p:attrName>
                                        </p:attrNameLst>
                                      </p:cBhvr>
                                      <p:tavLst>
                                        <p:tav tm="0">
                                          <p:val>
                                            <p:strVal val="ppt_h"/>
                                          </p:val>
                                        </p:tav>
                                        <p:tav tm="100000">
                                          <p:val>
                                            <p:fltVal val="0"/>
                                          </p:val>
                                        </p:tav>
                                      </p:tavLst>
                                    </p:anim>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53" presetClass="exit" presetSubtype="32" fill="hold" nodeType="withEffect">
                                  <p:stCondLst>
                                    <p:cond delay="0"/>
                                  </p:stCondLst>
                                  <p:childTnLst>
                                    <p:anim calcmode="lin" valueType="num">
                                      <p:cBhvr>
                                        <p:cTn id="59" dur="500"/>
                                        <p:tgtEl>
                                          <p:spTgt spid="20"/>
                                        </p:tgtEl>
                                        <p:attrNameLst>
                                          <p:attrName>ppt_w</p:attrName>
                                        </p:attrNameLst>
                                      </p:cBhvr>
                                      <p:tavLst>
                                        <p:tav tm="0">
                                          <p:val>
                                            <p:strVal val="ppt_w"/>
                                          </p:val>
                                        </p:tav>
                                        <p:tav tm="100000">
                                          <p:val>
                                            <p:fltVal val="0"/>
                                          </p:val>
                                        </p:tav>
                                      </p:tavLst>
                                    </p:anim>
                                    <p:anim calcmode="lin" valueType="num">
                                      <p:cBhvr>
                                        <p:cTn id="60" dur="500"/>
                                        <p:tgtEl>
                                          <p:spTgt spid="20"/>
                                        </p:tgtEl>
                                        <p:attrNameLst>
                                          <p:attrName>ppt_h</p:attrName>
                                        </p:attrNameLst>
                                      </p:cBhvr>
                                      <p:tavLst>
                                        <p:tav tm="0">
                                          <p:val>
                                            <p:strVal val="ppt_h"/>
                                          </p:val>
                                        </p:tav>
                                        <p:tav tm="100000">
                                          <p:val>
                                            <p:fltVal val="0"/>
                                          </p:val>
                                        </p:tav>
                                      </p:tavLst>
                                    </p:anim>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53" presetClass="exit" presetSubtype="32" fill="hold" nodeType="withEffect">
                                  <p:stCondLst>
                                    <p:cond delay="0"/>
                                  </p:stCondLst>
                                  <p:childTnLst>
                                    <p:anim calcmode="lin" valueType="num">
                                      <p:cBhvr>
                                        <p:cTn id="66" dur="500"/>
                                        <p:tgtEl>
                                          <p:spTgt spid="23"/>
                                        </p:tgtEl>
                                        <p:attrNameLst>
                                          <p:attrName>ppt_w</p:attrName>
                                        </p:attrNameLst>
                                      </p:cBhvr>
                                      <p:tavLst>
                                        <p:tav tm="0">
                                          <p:val>
                                            <p:strVal val="ppt_w"/>
                                          </p:val>
                                        </p:tav>
                                        <p:tav tm="100000">
                                          <p:val>
                                            <p:fltVal val="0"/>
                                          </p:val>
                                        </p:tav>
                                      </p:tavLst>
                                    </p:anim>
                                    <p:anim calcmode="lin" valueType="num">
                                      <p:cBhvr>
                                        <p:cTn id="67" dur="500"/>
                                        <p:tgtEl>
                                          <p:spTgt spid="23"/>
                                        </p:tgtEl>
                                        <p:attrNameLst>
                                          <p:attrName>ppt_h</p:attrName>
                                        </p:attrNameLst>
                                      </p:cBhvr>
                                      <p:tavLst>
                                        <p:tav tm="0">
                                          <p:val>
                                            <p:strVal val="ppt_h"/>
                                          </p:val>
                                        </p:tav>
                                        <p:tav tm="100000">
                                          <p:val>
                                            <p:fltVal val="0"/>
                                          </p:val>
                                        </p:tav>
                                      </p:tavLst>
                                    </p:anim>
                                    <p:animEffect transition="out" filter="fade">
                                      <p:cBhvr>
                                        <p:cTn id="68" dur="500"/>
                                        <p:tgtEl>
                                          <p:spTgt spid="23"/>
                                        </p:tgtEl>
                                      </p:cBhvr>
                                    </p:animEffect>
                                    <p:set>
                                      <p:cBhvr>
                                        <p:cTn id="69" dur="1" fill="hold">
                                          <p:stCondLst>
                                            <p:cond delay="499"/>
                                          </p:stCondLst>
                                        </p:cTn>
                                        <p:tgtEl>
                                          <p:spTgt spid="23"/>
                                        </p:tgtEl>
                                        <p:attrNameLst>
                                          <p:attrName>style.visibility</p:attrName>
                                        </p:attrNameLst>
                                      </p:cBhvr>
                                      <p:to>
                                        <p:strVal val="hidden"/>
                                      </p:to>
                                    </p:set>
                                  </p:childTnLst>
                                </p:cTn>
                              </p:par>
                              <p:par>
                                <p:cTn id="70" presetID="53" presetClass="exit" presetSubtype="32" fill="hold" nodeType="withEffect">
                                  <p:stCondLst>
                                    <p:cond delay="0"/>
                                  </p:stCondLst>
                                  <p:childTnLst>
                                    <p:anim calcmode="lin" valueType="num">
                                      <p:cBhvr>
                                        <p:cTn id="71" dur="500"/>
                                        <p:tgtEl>
                                          <p:spTgt spid="33"/>
                                        </p:tgtEl>
                                        <p:attrNameLst>
                                          <p:attrName>ppt_w</p:attrName>
                                        </p:attrNameLst>
                                      </p:cBhvr>
                                      <p:tavLst>
                                        <p:tav tm="0">
                                          <p:val>
                                            <p:strVal val="ppt_w"/>
                                          </p:val>
                                        </p:tav>
                                        <p:tav tm="100000">
                                          <p:val>
                                            <p:fltVal val="0"/>
                                          </p:val>
                                        </p:tav>
                                      </p:tavLst>
                                    </p:anim>
                                    <p:anim calcmode="lin" valueType="num">
                                      <p:cBhvr>
                                        <p:cTn id="72" dur="500"/>
                                        <p:tgtEl>
                                          <p:spTgt spid="33"/>
                                        </p:tgtEl>
                                        <p:attrNameLst>
                                          <p:attrName>ppt_h</p:attrName>
                                        </p:attrNameLst>
                                      </p:cBhvr>
                                      <p:tavLst>
                                        <p:tav tm="0">
                                          <p:val>
                                            <p:strVal val="ppt_h"/>
                                          </p:val>
                                        </p:tav>
                                        <p:tav tm="100000">
                                          <p:val>
                                            <p:fltVal val="0"/>
                                          </p:val>
                                        </p:tav>
                                      </p:tavLst>
                                    </p:anim>
                                    <p:animEffect transition="out" filter="fade">
                                      <p:cBhvr>
                                        <p:cTn id="73" dur="500"/>
                                        <p:tgtEl>
                                          <p:spTgt spid="33"/>
                                        </p:tgtEl>
                                      </p:cBhvr>
                                    </p:animEffect>
                                    <p:set>
                                      <p:cBhvr>
                                        <p:cTn id="74" dur="1" fill="hold">
                                          <p:stCondLst>
                                            <p:cond delay="499"/>
                                          </p:stCondLst>
                                        </p:cTn>
                                        <p:tgtEl>
                                          <p:spTgt spid="33"/>
                                        </p:tgtEl>
                                        <p:attrNameLst>
                                          <p:attrName>style.visibility</p:attrName>
                                        </p:attrNameLst>
                                      </p:cBhvr>
                                      <p:to>
                                        <p:strVal val="hidden"/>
                                      </p:to>
                                    </p:set>
                                  </p:childTnLst>
                                </p:cTn>
                              </p:par>
                              <p:par>
                                <p:cTn id="75" presetID="16" presetClass="exit" presetSubtype="21" fill="hold" nodeType="withEffect">
                                  <p:stCondLst>
                                    <p:cond delay="0"/>
                                  </p:stCondLst>
                                  <p:childTnLst>
                                    <p:animEffect transition="out" filter="barn(inVertical)">
                                      <p:cBhvr>
                                        <p:cTn id="76" dur="500"/>
                                        <p:tgtEl>
                                          <p:spTgt spid="87"/>
                                        </p:tgtEl>
                                      </p:cBhvr>
                                    </p:animEffect>
                                    <p:set>
                                      <p:cBhvr>
                                        <p:cTn id="77" dur="1" fill="hold">
                                          <p:stCondLst>
                                            <p:cond delay="499"/>
                                          </p:stCondLst>
                                        </p:cTn>
                                        <p:tgtEl>
                                          <p:spTgt spid="87"/>
                                        </p:tgtEl>
                                        <p:attrNameLst>
                                          <p:attrName>style.visibility</p:attrName>
                                        </p:attrNameLst>
                                      </p:cBhvr>
                                      <p:to>
                                        <p:strVal val="hidden"/>
                                      </p:to>
                                    </p:set>
                                  </p:childTnLst>
                                </p:cTn>
                              </p:par>
                            </p:childTnLst>
                          </p:cTn>
                        </p:par>
                        <p:par>
                          <p:cTn id="78" fill="hold" nodeType="afterGroup">
                            <p:stCondLst>
                              <p:cond delay="500"/>
                            </p:stCondLst>
                            <p:childTnLst>
                              <p:par>
                                <p:cTn id="79" presetID="16" presetClass="entr" presetSubtype="21" fill="hold" nodeType="afterEffect">
                                  <p:stCondLst>
                                    <p:cond delay="0"/>
                                  </p:stCondLst>
                                  <p:childTnLst>
                                    <p:set>
                                      <p:cBhvr>
                                        <p:cTn id="80" dur="1" fill="hold">
                                          <p:stCondLst>
                                            <p:cond delay="0"/>
                                          </p:stCondLst>
                                        </p:cTn>
                                        <p:tgtEl>
                                          <p:spTgt spid="88"/>
                                        </p:tgtEl>
                                        <p:attrNameLst>
                                          <p:attrName>style.visibility</p:attrName>
                                        </p:attrNameLst>
                                      </p:cBhvr>
                                      <p:to>
                                        <p:strVal val="visible"/>
                                      </p:to>
                                    </p:set>
                                    <p:animEffect transition="in" filter="barn(inVertical)">
                                      <p:cBhvr>
                                        <p:cTn id="81" dur="500"/>
                                        <p:tgtEl>
                                          <p:spTgt spid="88"/>
                                        </p:tgtEl>
                                      </p:cBhvr>
                                    </p:animEffect>
                                  </p:childTnLst>
                                </p:cTn>
                              </p:par>
                              <p:par>
                                <p:cTn id="82" presetID="1" presetClass="entr" presetSubtype="0" fill="hold" grpId="0" nodeType="withEffect">
                                  <p:stCondLst>
                                    <p:cond delay="0"/>
                                  </p:stCondLst>
                                  <p:childTnLst>
                                    <p:set>
                                      <p:cBhvr>
                                        <p:cTn id="83" dur="1" fill="hold">
                                          <p:stCondLst>
                                            <p:cond delay="0"/>
                                          </p:stCondLst>
                                        </p:cTn>
                                        <p:tgtEl>
                                          <p:spTgt spid="8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204"/>
                                        </p:tgtEl>
                                        <p:attrNameLst>
                                          <p:attrName>style.visibility</p:attrName>
                                        </p:attrNameLst>
                                      </p:cBhvr>
                                      <p:to>
                                        <p:strVal val="visible"/>
                                      </p:to>
                                    </p:set>
                                  </p:childTnLst>
                                </p:cTn>
                              </p:par>
                              <p:par>
                                <p:cTn id="86" presetID="1" presetClass="exit" presetSubtype="0" fill="hold" nodeType="withEffect">
                                  <p:stCondLst>
                                    <p:cond delay="0"/>
                                  </p:stCondLst>
                                  <p:childTnLst>
                                    <p:set>
                                      <p:cBhvr>
                                        <p:cTn id="87" dur="1" fill="hold">
                                          <p:stCondLst>
                                            <p:cond delay="0"/>
                                          </p:stCondLst>
                                        </p:cTn>
                                        <p:tgtEl>
                                          <p:spTgt spid="6"/>
                                        </p:tgtEl>
                                        <p:attrNameLst>
                                          <p:attrName>style.visibility</p:attrName>
                                        </p:attrNameLst>
                                      </p:cBhvr>
                                      <p:to>
                                        <p:strVal val="hidden"/>
                                      </p:to>
                                    </p:set>
                                  </p:childTnLst>
                                </p:cTn>
                              </p:par>
                              <p:par>
                                <p:cTn id="88" presetID="1" presetClass="entr" presetSubtype="0" fill="hold" grpId="0" nodeType="withEffect">
                                  <p:stCondLst>
                                    <p:cond delay="0"/>
                                  </p:stCondLst>
                                  <p:childTnLst>
                                    <p:set>
                                      <p:cBhvr>
                                        <p:cTn id="89" dur="1" fill="hold">
                                          <p:stCondLst>
                                            <p:cond delay="0"/>
                                          </p:stCondLst>
                                        </p:cTn>
                                        <p:tgtEl>
                                          <p:spTgt spid="205"/>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nodeType="clickEffect">
                                  <p:stCondLst>
                                    <p:cond delay="0"/>
                                  </p:stCondLst>
                                  <p:childTnLst>
                                    <p:set>
                                      <p:cBhvr>
                                        <p:cTn id="93" dur="1" fill="hold">
                                          <p:stCondLst>
                                            <p:cond delay="0"/>
                                          </p:stCondLst>
                                        </p:cTn>
                                        <p:tgtEl>
                                          <p:spTgt spid="136"/>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39"/>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48"/>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121"/>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124"/>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51"/>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27"/>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30"/>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145"/>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133"/>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142"/>
                                        </p:tgtEl>
                                        <p:attrNameLst>
                                          <p:attrName>style.visibility</p:attrName>
                                        </p:attrNameLst>
                                      </p:cBhvr>
                                      <p:to>
                                        <p:strVal val="visible"/>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2" presetClass="entr" presetSubtype="4" fill="hold" nodeType="clickEffect">
                                  <p:stCondLst>
                                    <p:cond delay="0"/>
                                  </p:stCondLst>
                                  <p:childTnLst>
                                    <p:set>
                                      <p:cBhvr>
                                        <p:cTn id="117" dur="1" fill="hold">
                                          <p:stCondLst>
                                            <p:cond delay="0"/>
                                          </p:stCondLst>
                                        </p:cTn>
                                        <p:tgtEl>
                                          <p:spTgt spid="107"/>
                                        </p:tgtEl>
                                        <p:attrNameLst>
                                          <p:attrName>style.visibility</p:attrName>
                                        </p:attrNameLst>
                                      </p:cBhvr>
                                      <p:to>
                                        <p:strVal val="visible"/>
                                      </p:to>
                                    </p:set>
                                    <p:animEffect transition="in" filter="wipe(down)">
                                      <p:cBhvr>
                                        <p:cTn id="118" dur="500"/>
                                        <p:tgtEl>
                                          <p:spTgt spid="107"/>
                                        </p:tgtEl>
                                      </p:cBhvr>
                                    </p:animEffect>
                                  </p:childTnLst>
                                </p:cTn>
                              </p:par>
                              <p:par>
                                <p:cTn id="119" presetID="22" presetClass="entr" presetSubtype="4" fill="hold" nodeType="withEffect">
                                  <p:stCondLst>
                                    <p:cond delay="0"/>
                                  </p:stCondLst>
                                  <p:childTnLst>
                                    <p:set>
                                      <p:cBhvr>
                                        <p:cTn id="120" dur="1" fill="hold">
                                          <p:stCondLst>
                                            <p:cond delay="0"/>
                                          </p:stCondLst>
                                        </p:cTn>
                                        <p:tgtEl>
                                          <p:spTgt spid="112"/>
                                        </p:tgtEl>
                                        <p:attrNameLst>
                                          <p:attrName>style.visibility</p:attrName>
                                        </p:attrNameLst>
                                      </p:cBhvr>
                                      <p:to>
                                        <p:strVal val="visible"/>
                                      </p:to>
                                    </p:set>
                                    <p:animEffect transition="in" filter="wipe(down)">
                                      <p:cBhvr>
                                        <p:cTn id="121" dur="500"/>
                                        <p:tgtEl>
                                          <p:spTgt spid="112"/>
                                        </p:tgtEl>
                                      </p:cBhvr>
                                    </p:animEffect>
                                  </p:childTnLst>
                                </p:cTn>
                              </p:par>
                              <p:par>
                                <p:cTn id="122" presetID="22" presetClass="entr" presetSubtype="4" fill="hold" nodeType="withEffect">
                                  <p:stCondLst>
                                    <p:cond delay="0"/>
                                  </p:stCondLst>
                                  <p:childTnLst>
                                    <p:set>
                                      <p:cBhvr>
                                        <p:cTn id="123" dur="1" fill="hold">
                                          <p:stCondLst>
                                            <p:cond delay="0"/>
                                          </p:stCondLst>
                                        </p:cTn>
                                        <p:tgtEl>
                                          <p:spTgt spid="106"/>
                                        </p:tgtEl>
                                        <p:attrNameLst>
                                          <p:attrName>style.visibility</p:attrName>
                                        </p:attrNameLst>
                                      </p:cBhvr>
                                      <p:to>
                                        <p:strVal val="visible"/>
                                      </p:to>
                                    </p:set>
                                    <p:animEffect transition="in" filter="wipe(down)">
                                      <p:cBhvr>
                                        <p:cTn id="124" dur="500"/>
                                        <p:tgtEl>
                                          <p:spTgt spid="106"/>
                                        </p:tgtEl>
                                      </p:cBhvr>
                                    </p:animEffect>
                                  </p:childTnLst>
                                </p:cTn>
                              </p:par>
                              <p:par>
                                <p:cTn id="125" presetID="22" presetClass="entr" presetSubtype="4" fill="hold" nodeType="withEffect">
                                  <p:stCondLst>
                                    <p:cond delay="0"/>
                                  </p:stCondLst>
                                  <p:childTnLst>
                                    <p:set>
                                      <p:cBhvr>
                                        <p:cTn id="126" dur="1" fill="hold">
                                          <p:stCondLst>
                                            <p:cond delay="0"/>
                                          </p:stCondLst>
                                        </p:cTn>
                                        <p:tgtEl>
                                          <p:spTgt spid="97"/>
                                        </p:tgtEl>
                                        <p:attrNameLst>
                                          <p:attrName>style.visibility</p:attrName>
                                        </p:attrNameLst>
                                      </p:cBhvr>
                                      <p:to>
                                        <p:strVal val="visible"/>
                                      </p:to>
                                    </p:set>
                                    <p:animEffect transition="in" filter="wipe(down)">
                                      <p:cBhvr>
                                        <p:cTn id="127" dur="500"/>
                                        <p:tgtEl>
                                          <p:spTgt spid="97"/>
                                        </p:tgtEl>
                                      </p:cBhvr>
                                    </p:animEffect>
                                  </p:childTnLst>
                                </p:cTn>
                              </p:par>
                              <p:par>
                                <p:cTn id="128" presetID="22" presetClass="entr" presetSubtype="4" fill="hold" nodeType="withEffect">
                                  <p:stCondLst>
                                    <p:cond delay="0"/>
                                  </p:stCondLst>
                                  <p:childTnLst>
                                    <p:set>
                                      <p:cBhvr>
                                        <p:cTn id="129" dur="1" fill="hold">
                                          <p:stCondLst>
                                            <p:cond delay="0"/>
                                          </p:stCondLst>
                                        </p:cTn>
                                        <p:tgtEl>
                                          <p:spTgt spid="99"/>
                                        </p:tgtEl>
                                        <p:attrNameLst>
                                          <p:attrName>style.visibility</p:attrName>
                                        </p:attrNameLst>
                                      </p:cBhvr>
                                      <p:to>
                                        <p:strVal val="visible"/>
                                      </p:to>
                                    </p:set>
                                    <p:animEffect transition="in" filter="wipe(down)">
                                      <p:cBhvr>
                                        <p:cTn id="130" dur="500"/>
                                        <p:tgtEl>
                                          <p:spTgt spid="99"/>
                                        </p:tgtEl>
                                      </p:cBhvr>
                                    </p:animEffect>
                                  </p:childTnLst>
                                </p:cTn>
                              </p:par>
                              <p:par>
                                <p:cTn id="131" presetID="22" presetClass="entr" presetSubtype="4" fill="hold" nodeType="withEffect">
                                  <p:stCondLst>
                                    <p:cond delay="0"/>
                                  </p:stCondLst>
                                  <p:childTnLst>
                                    <p:set>
                                      <p:cBhvr>
                                        <p:cTn id="132" dur="1" fill="hold">
                                          <p:stCondLst>
                                            <p:cond delay="0"/>
                                          </p:stCondLst>
                                        </p:cTn>
                                        <p:tgtEl>
                                          <p:spTgt spid="95"/>
                                        </p:tgtEl>
                                        <p:attrNameLst>
                                          <p:attrName>style.visibility</p:attrName>
                                        </p:attrNameLst>
                                      </p:cBhvr>
                                      <p:to>
                                        <p:strVal val="visible"/>
                                      </p:to>
                                    </p:set>
                                    <p:animEffect transition="in" filter="wipe(down)">
                                      <p:cBhvr>
                                        <p:cTn id="133" dur="500"/>
                                        <p:tgtEl>
                                          <p:spTgt spid="95"/>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2" presetClass="entr" presetSubtype="4" fill="hold" nodeType="clickEffect">
                                  <p:stCondLst>
                                    <p:cond delay="0"/>
                                  </p:stCondLst>
                                  <p:childTnLst>
                                    <p:set>
                                      <p:cBhvr>
                                        <p:cTn id="137" dur="1" fill="hold">
                                          <p:stCondLst>
                                            <p:cond delay="0"/>
                                          </p:stCondLst>
                                        </p:cTn>
                                        <p:tgtEl>
                                          <p:spTgt spid="93"/>
                                        </p:tgtEl>
                                        <p:attrNameLst>
                                          <p:attrName>style.visibility</p:attrName>
                                        </p:attrNameLst>
                                      </p:cBhvr>
                                      <p:to>
                                        <p:strVal val="visible"/>
                                      </p:to>
                                    </p:set>
                                    <p:animEffect transition="in" filter="wipe(down)">
                                      <p:cBhvr>
                                        <p:cTn id="138" dur="500"/>
                                        <p:tgtEl>
                                          <p:spTgt spid="93"/>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22" presetClass="entr" presetSubtype="4" fill="hold" nodeType="clickEffect">
                                  <p:stCondLst>
                                    <p:cond delay="0"/>
                                  </p:stCondLst>
                                  <p:childTnLst>
                                    <p:set>
                                      <p:cBhvr>
                                        <p:cTn id="142" dur="1" fill="hold">
                                          <p:stCondLst>
                                            <p:cond delay="0"/>
                                          </p:stCondLst>
                                        </p:cTn>
                                        <p:tgtEl>
                                          <p:spTgt spid="117"/>
                                        </p:tgtEl>
                                        <p:attrNameLst>
                                          <p:attrName>style.visibility</p:attrName>
                                        </p:attrNameLst>
                                      </p:cBhvr>
                                      <p:to>
                                        <p:strVal val="visible"/>
                                      </p:to>
                                    </p:set>
                                    <p:animEffect transition="in" filter="wipe(down)">
                                      <p:cBhvr>
                                        <p:cTn id="143" dur="500"/>
                                        <p:tgtEl>
                                          <p:spTgt spid="117"/>
                                        </p:tgtEl>
                                      </p:cBhvr>
                                    </p:animEffect>
                                  </p:childTnLst>
                                </p:cTn>
                              </p:par>
                              <p:par>
                                <p:cTn id="144" presetID="22" presetClass="entr" presetSubtype="4" fill="hold" nodeType="withEffect">
                                  <p:stCondLst>
                                    <p:cond delay="0"/>
                                  </p:stCondLst>
                                  <p:childTnLst>
                                    <p:set>
                                      <p:cBhvr>
                                        <p:cTn id="145" dur="1" fill="hold">
                                          <p:stCondLst>
                                            <p:cond delay="0"/>
                                          </p:stCondLst>
                                        </p:cTn>
                                        <p:tgtEl>
                                          <p:spTgt spid="91"/>
                                        </p:tgtEl>
                                        <p:attrNameLst>
                                          <p:attrName>style.visibility</p:attrName>
                                        </p:attrNameLst>
                                      </p:cBhvr>
                                      <p:to>
                                        <p:strVal val="visible"/>
                                      </p:to>
                                    </p:set>
                                    <p:animEffect transition="in" filter="wipe(down)">
                                      <p:cBhvr>
                                        <p:cTn id="146" dur="500"/>
                                        <p:tgtEl>
                                          <p:spTgt spid="91"/>
                                        </p:tgtEl>
                                      </p:cBhvr>
                                    </p:animEffect>
                                  </p:childTnLst>
                                </p:cTn>
                              </p:par>
                              <p:par>
                                <p:cTn id="147" presetID="22" presetClass="entr" presetSubtype="4" fill="hold" nodeType="withEffect">
                                  <p:stCondLst>
                                    <p:cond delay="0"/>
                                  </p:stCondLst>
                                  <p:childTnLst>
                                    <p:set>
                                      <p:cBhvr>
                                        <p:cTn id="148" dur="1" fill="hold">
                                          <p:stCondLst>
                                            <p:cond delay="0"/>
                                          </p:stCondLst>
                                        </p:cTn>
                                        <p:tgtEl>
                                          <p:spTgt spid="113"/>
                                        </p:tgtEl>
                                        <p:attrNameLst>
                                          <p:attrName>style.visibility</p:attrName>
                                        </p:attrNameLst>
                                      </p:cBhvr>
                                      <p:to>
                                        <p:strVal val="visible"/>
                                      </p:to>
                                    </p:set>
                                    <p:animEffect transition="in" filter="wipe(down)">
                                      <p:cBhvr>
                                        <p:cTn id="149"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20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7" name="Straight Connector 116"/>
          <p:cNvCxnSpPr/>
          <p:nvPr/>
        </p:nvCxnSpPr>
        <p:spPr>
          <a:xfrm flipH="1">
            <a:off x="1508125" y="5881688"/>
            <a:ext cx="11271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5638800" y="4633913"/>
            <a:ext cx="838200" cy="15875"/>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008063" y="4395788"/>
            <a:ext cx="936625" cy="584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V="1">
            <a:off x="1382713" y="4395788"/>
            <a:ext cx="565150" cy="147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flipV="1">
            <a:off x="981075" y="5019675"/>
            <a:ext cx="450850" cy="8651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flipV="1">
            <a:off x="1947863" y="4395788"/>
            <a:ext cx="835025" cy="6238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flipV="1">
            <a:off x="1966913" y="4437063"/>
            <a:ext cx="542925" cy="14319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flipV="1">
            <a:off x="998538" y="4979988"/>
            <a:ext cx="1858962" cy="396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1400175" y="5019675"/>
            <a:ext cx="1382713" cy="8255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2509838" y="5072063"/>
            <a:ext cx="273050" cy="8239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1144588" y="5072063"/>
            <a:ext cx="1382712" cy="8239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TextBox 135"/>
          <p:cNvSpPr txBox="1">
            <a:spLocks noChangeArrowheads="1"/>
          </p:cNvSpPr>
          <p:nvPr/>
        </p:nvSpPr>
        <p:spPr bwMode="auto">
          <a:xfrm>
            <a:off x="171450" y="6378575"/>
            <a:ext cx="3143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sz="1800" b="1">
                <a:solidFill>
                  <a:srgbClr val="C00000"/>
                </a:solidFill>
              </a:rPr>
              <a:t>A complete 5-truss Community</a:t>
            </a:r>
            <a:endParaRPr kumimoji="0" lang="zh-HK" altLang="zh-CN" sz="1800" b="1">
              <a:solidFill>
                <a:srgbClr val="C00000"/>
              </a:solidFill>
            </a:endParaRPr>
          </a:p>
        </p:txBody>
      </p:sp>
      <p:sp>
        <p:nvSpPr>
          <p:cNvPr id="137" name="TextBox 136"/>
          <p:cNvSpPr txBox="1">
            <a:spLocks noChangeArrowheads="1"/>
          </p:cNvSpPr>
          <p:nvPr/>
        </p:nvSpPr>
        <p:spPr bwMode="auto">
          <a:xfrm>
            <a:off x="541338" y="3441700"/>
            <a:ext cx="4613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sz="1800" b="1">
                <a:solidFill>
                  <a:srgbClr val="7030A0"/>
                </a:solidFill>
              </a:rPr>
              <a:t>Each edge is accessed only 2 times. </a:t>
            </a:r>
            <a:r>
              <a:rPr kumimoji="0" lang="en-US" altLang="zh-CN" sz="1800" b="1">
                <a:solidFill>
                  <a:srgbClr val="C00000"/>
                </a:solidFill>
              </a:rPr>
              <a:t>Constant!!!</a:t>
            </a:r>
          </a:p>
          <a:p>
            <a:r>
              <a:rPr kumimoji="0" lang="en-US" altLang="zh-CN" sz="1800" b="1"/>
              <a:t>(</a:t>
            </a:r>
            <a:r>
              <a:rPr kumimoji="0" lang="en-US" altLang="zh-CN" sz="1800" b="1">
                <a:solidFill>
                  <a:srgbClr val="00B050"/>
                </a:solidFill>
              </a:rPr>
              <a:t>First time in </a:t>
            </a:r>
            <a:r>
              <a:rPr kumimoji="0" lang="en-US" altLang="zh-CN" sz="1800" b="1"/>
              <a:t>black; </a:t>
            </a:r>
            <a:r>
              <a:rPr kumimoji="0" lang="en-US" altLang="zh-CN" sz="1800" b="1">
                <a:solidFill>
                  <a:srgbClr val="00B050"/>
                </a:solidFill>
              </a:rPr>
              <a:t>Second time in </a:t>
            </a:r>
            <a:r>
              <a:rPr kumimoji="0" lang="en-US" altLang="zh-CN" sz="1800" b="1">
                <a:solidFill>
                  <a:srgbClr val="C00000"/>
                </a:solidFill>
              </a:rPr>
              <a:t>red</a:t>
            </a:r>
            <a:r>
              <a:rPr kumimoji="0" lang="en-US" altLang="zh-CN" sz="1800" b="1"/>
              <a:t>.)</a:t>
            </a:r>
            <a:endParaRPr kumimoji="0" lang="zh-HK" altLang="zh-CN" sz="1800" b="1">
              <a:solidFill>
                <a:srgbClr val="C00000"/>
              </a:solidFill>
            </a:endParaRPr>
          </a:p>
        </p:txBody>
      </p:sp>
      <p:sp>
        <p:nvSpPr>
          <p:cNvPr id="139" name="TextBox 138"/>
          <p:cNvSpPr txBox="1">
            <a:spLocks noChangeArrowheads="1"/>
          </p:cNvSpPr>
          <p:nvPr/>
        </p:nvSpPr>
        <p:spPr bwMode="auto">
          <a:xfrm>
            <a:off x="992188" y="6286500"/>
            <a:ext cx="2290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sz="1800" b="1">
                <a:solidFill>
                  <a:srgbClr val="C00000"/>
                </a:solidFill>
              </a:rPr>
              <a:t>V</a:t>
            </a:r>
            <a:r>
              <a:rPr kumimoji="0" lang="en-US" altLang="zh-CN" sz="1800" b="1" i="1" baseline="-25000">
                <a:solidFill>
                  <a:srgbClr val="C00000"/>
                </a:solidFill>
              </a:rPr>
              <a:t>5</a:t>
            </a:r>
            <a:r>
              <a:rPr kumimoji="0" lang="en-US" altLang="zh-CN" sz="1800" b="1">
                <a:solidFill>
                  <a:srgbClr val="C00000"/>
                </a:solidFill>
              </a:rPr>
              <a:t>(q, x</a:t>
            </a:r>
            <a:r>
              <a:rPr kumimoji="0" lang="en-US" altLang="zh-CN" sz="1800" b="1" baseline="-25000">
                <a:solidFill>
                  <a:srgbClr val="C00000"/>
                </a:solidFill>
              </a:rPr>
              <a:t>1</a:t>
            </a:r>
            <a:r>
              <a:rPr kumimoji="0" lang="en-US" altLang="zh-CN" sz="1800" b="1">
                <a:solidFill>
                  <a:srgbClr val="C00000"/>
                </a:solidFill>
              </a:rPr>
              <a:t>) ={x</a:t>
            </a:r>
            <a:r>
              <a:rPr kumimoji="0" lang="en-US" altLang="zh-CN" sz="1800" b="1" baseline="-25000">
                <a:solidFill>
                  <a:srgbClr val="C00000"/>
                </a:solidFill>
              </a:rPr>
              <a:t>1, </a:t>
            </a:r>
            <a:r>
              <a:rPr kumimoji="0" lang="en-US" altLang="zh-CN" sz="1800" b="1">
                <a:solidFill>
                  <a:srgbClr val="C00000"/>
                </a:solidFill>
              </a:rPr>
              <a:t>x</a:t>
            </a:r>
            <a:r>
              <a:rPr kumimoji="0" lang="en-US" altLang="zh-CN" sz="1800" b="1" baseline="-25000">
                <a:solidFill>
                  <a:srgbClr val="C00000"/>
                </a:solidFill>
              </a:rPr>
              <a:t>2,</a:t>
            </a:r>
            <a:r>
              <a:rPr kumimoji="0" lang="en-US" altLang="zh-CN" sz="1800" b="1">
                <a:solidFill>
                  <a:srgbClr val="C00000"/>
                </a:solidFill>
              </a:rPr>
              <a:t> x</a:t>
            </a:r>
            <a:r>
              <a:rPr kumimoji="0" lang="en-US" altLang="zh-CN" sz="1800" b="1" baseline="-25000">
                <a:solidFill>
                  <a:srgbClr val="C00000"/>
                </a:solidFill>
              </a:rPr>
              <a:t>3,</a:t>
            </a:r>
            <a:r>
              <a:rPr kumimoji="0" lang="en-US" altLang="zh-CN" sz="1800" b="1">
                <a:solidFill>
                  <a:srgbClr val="C00000"/>
                </a:solidFill>
              </a:rPr>
              <a:t> x</a:t>
            </a:r>
            <a:r>
              <a:rPr kumimoji="0" lang="en-US" altLang="zh-CN" sz="1800" b="1" baseline="-25000">
                <a:solidFill>
                  <a:srgbClr val="C00000"/>
                </a:solidFill>
              </a:rPr>
              <a:t>4</a:t>
            </a:r>
            <a:r>
              <a:rPr kumimoji="0" lang="en-US" altLang="zh-CN" sz="1800" b="1">
                <a:solidFill>
                  <a:srgbClr val="C00000"/>
                </a:solidFill>
              </a:rPr>
              <a:t>}</a:t>
            </a:r>
            <a:endParaRPr kumimoji="0" lang="zh-HK" altLang="zh-CN" sz="1800" b="1">
              <a:solidFill>
                <a:srgbClr val="C00000"/>
              </a:solidFill>
            </a:endParaRPr>
          </a:p>
        </p:txBody>
      </p:sp>
      <p:sp>
        <p:nvSpPr>
          <p:cNvPr id="140" name="TextBox 139"/>
          <p:cNvSpPr txBox="1">
            <a:spLocks noChangeArrowheads="1"/>
          </p:cNvSpPr>
          <p:nvPr/>
        </p:nvSpPr>
        <p:spPr bwMode="auto">
          <a:xfrm>
            <a:off x="996950" y="6318250"/>
            <a:ext cx="2192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sz="1800" b="1">
                <a:solidFill>
                  <a:srgbClr val="C00000"/>
                </a:solidFill>
              </a:rPr>
              <a:t>V</a:t>
            </a:r>
            <a:r>
              <a:rPr kumimoji="0" lang="en-US" altLang="zh-CN" sz="1800" b="1" i="1" baseline="-25000">
                <a:solidFill>
                  <a:srgbClr val="C00000"/>
                </a:solidFill>
              </a:rPr>
              <a:t>5</a:t>
            </a:r>
            <a:r>
              <a:rPr kumimoji="0" lang="en-US" altLang="zh-CN" sz="1800" b="1">
                <a:solidFill>
                  <a:srgbClr val="C00000"/>
                </a:solidFill>
              </a:rPr>
              <a:t>(x</a:t>
            </a:r>
            <a:r>
              <a:rPr kumimoji="0" lang="en-US" altLang="zh-CN" sz="1800" b="1" baseline="-25000">
                <a:solidFill>
                  <a:srgbClr val="C00000"/>
                </a:solidFill>
              </a:rPr>
              <a:t>1, </a:t>
            </a:r>
            <a:r>
              <a:rPr kumimoji="0" lang="en-US" altLang="zh-CN" sz="1800" b="1">
                <a:solidFill>
                  <a:srgbClr val="C00000"/>
                </a:solidFill>
              </a:rPr>
              <a:t>q) ={q</a:t>
            </a:r>
            <a:r>
              <a:rPr kumimoji="0" lang="en-US" altLang="zh-CN" sz="1800" b="1" baseline="-25000">
                <a:solidFill>
                  <a:srgbClr val="C00000"/>
                </a:solidFill>
              </a:rPr>
              <a:t>, </a:t>
            </a:r>
            <a:r>
              <a:rPr kumimoji="0" lang="en-US" altLang="zh-CN" sz="1800" b="1">
                <a:solidFill>
                  <a:srgbClr val="C00000"/>
                </a:solidFill>
              </a:rPr>
              <a:t>x</a:t>
            </a:r>
            <a:r>
              <a:rPr kumimoji="0" lang="en-US" altLang="zh-CN" sz="1800" b="1" baseline="-25000">
                <a:solidFill>
                  <a:srgbClr val="C00000"/>
                </a:solidFill>
              </a:rPr>
              <a:t>2,</a:t>
            </a:r>
            <a:r>
              <a:rPr kumimoji="0" lang="en-US" altLang="zh-CN" sz="1800" b="1">
                <a:solidFill>
                  <a:srgbClr val="C00000"/>
                </a:solidFill>
              </a:rPr>
              <a:t> x</a:t>
            </a:r>
            <a:r>
              <a:rPr kumimoji="0" lang="en-US" altLang="zh-CN" sz="1800" b="1" baseline="-25000">
                <a:solidFill>
                  <a:srgbClr val="C00000"/>
                </a:solidFill>
              </a:rPr>
              <a:t>3,</a:t>
            </a:r>
            <a:r>
              <a:rPr kumimoji="0" lang="en-US" altLang="zh-CN" sz="1800" b="1">
                <a:solidFill>
                  <a:srgbClr val="C00000"/>
                </a:solidFill>
              </a:rPr>
              <a:t> x</a:t>
            </a:r>
            <a:r>
              <a:rPr kumimoji="0" lang="en-US" altLang="zh-CN" sz="1800" b="1" baseline="-25000">
                <a:solidFill>
                  <a:srgbClr val="C00000"/>
                </a:solidFill>
              </a:rPr>
              <a:t>4</a:t>
            </a:r>
            <a:r>
              <a:rPr kumimoji="0" lang="en-US" altLang="zh-CN" sz="1800" b="1">
                <a:solidFill>
                  <a:srgbClr val="C00000"/>
                </a:solidFill>
              </a:rPr>
              <a:t>}</a:t>
            </a:r>
            <a:endParaRPr kumimoji="0" lang="zh-HK" altLang="zh-CN" sz="1800" b="1">
              <a:solidFill>
                <a:srgbClr val="C00000"/>
              </a:solidFill>
            </a:endParaRPr>
          </a:p>
        </p:txBody>
      </p:sp>
      <p:sp>
        <p:nvSpPr>
          <p:cNvPr id="141" name="TextBox 140"/>
          <p:cNvSpPr txBox="1">
            <a:spLocks noChangeArrowheads="1"/>
          </p:cNvSpPr>
          <p:nvPr/>
        </p:nvSpPr>
        <p:spPr bwMode="auto">
          <a:xfrm>
            <a:off x="1035050" y="6329363"/>
            <a:ext cx="925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sz="1800" b="1">
                <a:solidFill>
                  <a:srgbClr val="C00000"/>
                </a:solidFill>
              </a:rPr>
              <a:t>V</a:t>
            </a:r>
            <a:r>
              <a:rPr kumimoji="0" lang="en-US" altLang="zh-CN" sz="1800" b="1" i="1" baseline="-25000">
                <a:solidFill>
                  <a:srgbClr val="C00000"/>
                </a:solidFill>
              </a:rPr>
              <a:t>5</a:t>
            </a:r>
            <a:r>
              <a:rPr kumimoji="0" lang="en-US" altLang="zh-CN" sz="1800" b="1">
                <a:solidFill>
                  <a:srgbClr val="C00000"/>
                </a:solidFill>
              </a:rPr>
              <a:t>(x</a:t>
            </a:r>
            <a:r>
              <a:rPr kumimoji="0" lang="en-US" altLang="zh-CN" sz="1800" b="1" baseline="-25000">
                <a:solidFill>
                  <a:srgbClr val="C00000"/>
                </a:solidFill>
              </a:rPr>
              <a:t>2, </a:t>
            </a:r>
            <a:r>
              <a:rPr kumimoji="0" lang="en-US" altLang="zh-CN" sz="1800" b="1">
                <a:solidFill>
                  <a:srgbClr val="C00000"/>
                </a:solidFill>
              </a:rPr>
              <a:t>q)</a:t>
            </a:r>
            <a:endParaRPr kumimoji="0" lang="zh-HK" altLang="zh-CN" sz="1800" b="1">
              <a:solidFill>
                <a:srgbClr val="C00000"/>
              </a:solidFill>
            </a:endParaRPr>
          </a:p>
        </p:txBody>
      </p:sp>
      <p:sp>
        <p:nvSpPr>
          <p:cNvPr id="142" name="TextBox 141"/>
          <p:cNvSpPr txBox="1">
            <a:spLocks noChangeArrowheads="1"/>
          </p:cNvSpPr>
          <p:nvPr/>
        </p:nvSpPr>
        <p:spPr bwMode="auto">
          <a:xfrm>
            <a:off x="1008063" y="6321425"/>
            <a:ext cx="927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sz="1800" b="1">
                <a:solidFill>
                  <a:srgbClr val="C00000"/>
                </a:solidFill>
              </a:rPr>
              <a:t>V</a:t>
            </a:r>
            <a:r>
              <a:rPr kumimoji="0" lang="en-US" altLang="zh-CN" sz="1800" b="1" i="1" baseline="-25000">
                <a:solidFill>
                  <a:srgbClr val="C00000"/>
                </a:solidFill>
              </a:rPr>
              <a:t>5</a:t>
            </a:r>
            <a:r>
              <a:rPr kumimoji="0" lang="en-US" altLang="zh-CN" sz="1800" b="1">
                <a:solidFill>
                  <a:srgbClr val="C00000"/>
                </a:solidFill>
              </a:rPr>
              <a:t>(x</a:t>
            </a:r>
            <a:r>
              <a:rPr kumimoji="0" lang="en-US" altLang="zh-CN" sz="1800" b="1" baseline="-25000">
                <a:solidFill>
                  <a:srgbClr val="C00000"/>
                </a:solidFill>
              </a:rPr>
              <a:t>3, </a:t>
            </a:r>
            <a:r>
              <a:rPr kumimoji="0" lang="en-US" altLang="zh-CN" sz="1800" b="1">
                <a:solidFill>
                  <a:srgbClr val="C00000"/>
                </a:solidFill>
              </a:rPr>
              <a:t>q)</a:t>
            </a:r>
            <a:endParaRPr kumimoji="0" lang="zh-HK" altLang="zh-CN" sz="1800" b="1">
              <a:solidFill>
                <a:srgbClr val="C00000"/>
              </a:solidFill>
            </a:endParaRPr>
          </a:p>
        </p:txBody>
      </p:sp>
      <p:sp>
        <p:nvSpPr>
          <p:cNvPr id="143" name="TextBox 142"/>
          <p:cNvSpPr txBox="1">
            <a:spLocks noChangeArrowheads="1"/>
          </p:cNvSpPr>
          <p:nvPr/>
        </p:nvSpPr>
        <p:spPr bwMode="auto">
          <a:xfrm>
            <a:off x="1106488" y="6302375"/>
            <a:ext cx="927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sz="1800" b="1">
                <a:solidFill>
                  <a:srgbClr val="C00000"/>
                </a:solidFill>
              </a:rPr>
              <a:t>V</a:t>
            </a:r>
            <a:r>
              <a:rPr kumimoji="0" lang="en-US" altLang="zh-CN" sz="1800" b="1" i="1" baseline="-25000">
                <a:solidFill>
                  <a:srgbClr val="C00000"/>
                </a:solidFill>
              </a:rPr>
              <a:t>5</a:t>
            </a:r>
            <a:r>
              <a:rPr kumimoji="0" lang="en-US" altLang="zh-CN" sz="1800" b="1">
                <a:solidFill>
                  <a:srgbClr val="C00000"/>
                </a:solidFill>
              </a:rPr>
              <a:t>(x</a:t>
            </a:r>
            <a:r>
              <a:rPr kumimoji="0" lang="en-US" altLang="zh-CN" sz="1800" b="1" baseline="-25000">
                <a:solidFill>
                  <a:srgbClr val="C00000"/>
                </a:solidFill>
              </a:rPr>
              <a:t>4, </a:t>
            </a:r>
            <a:r>
              <a:rPr kumimoji="0" lang="en-US" altLang="zh-CN" sz="1800" b="1">
                <a:solidFill>
                  <a:srgbClr val="C00000"/>
                </a:solidFill>
              </a:rPr>
              <a:t>q)</a:t>
            </a:r>
            <a:endParaRPr kumimoji="0" lang="zh-HK" altLang="zh-CN" sz="1800" b="1">
              <a:solidFill>
                <a:srgbClr val="C00000"/>
              </a:solidFill>
            </a:endParaRPr>
          </a:p>
        </p:txBody>
      </p:sp>
      <p:sp>
        <p:nvSpPr>
          <p:cNvPr id="76819" name="TextBox 172"/>
          <p:cNvSpPr txBox="1">
            <a:spLocks noChangeArrowheads="1"/>
          </p:cNvSpPr>
          <p:nvPr/>
        </p:nvSpPr>
        <p:spPr bwMode="auto">
          <a:xfrm>
            <a:off x="7664450" y="6254750"/>
            <a:ext cx="585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sz="2800" b="1" i="1">
                <a:solidFill>
                  <a:srgbClr val="0070C0"/>
                </a:solidFill>
              </a:rPr>
              <a:t>T</a:t>
            </a:r>
            <a:r>
              <a:rPr kumimoji="0" lang="en-US" altLang="zh-CN" sz="2800" b="1" i="1" baseline="-25000">
                <a:solidFill>
                  <a:srgbClr val="0070C0"/>
                </a:solidFill>
              </a:rPr>
              <a:t>x</a:t>
            </a:r>
            <a:r>
              <a:rPr kumimoji="0" lang="en-US" altLang="zh-CN" sz="2800" b="1" i="1" baseline="-38000">
                <a:solidFill>
                  <a:srgbClr val="0070C0"/>
                </a:solidFill>
              </a:rPr>
              <a:t>1</a:t>
            </a:r>
            <a:endParaRPr kumimoji="0" lang="zh-HK" altLang="zh-CN" sz="2800" b="1" i="1" baseline="-38000">
              <a:solidFill>
                <a:srgbClr val="0070C0"/>
              </a:solidFill>
            </a:endParaRPr>
          </a:p>
        </p:txBody>
      </p:sp>
      <p:cxnSp>
        <p:nvCxnSpPr>
          <p:cNvPr id="146" name="Straight Connector 145"/>
          <p:cNvCxnSpPr/>
          <p:nvPr/>
        </p:nvCxnSpPr>
        <p:spPr>
          <a:xfrm flipV="1">
            <a:off x="4979988" y="5726113"/>
            <a:ext cx="701675" cy="430212"/>
          </a:xfrm>
          <a:prstGeom prst="line">
            <a:avLst/>
          </a:prstGeom>
          <a:ln w="28575">
            <a:solidFill>
              <a:srgbClr val="FCAAAA"/>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954588" y="4237038"/>
            <a:ext cx="1431925" cy="261937"/>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5699125" y="4633913"/>
            <a:ext cx="11113" cy="1154112"/>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5735638" y="4670425"/>
            <a:ext cx="711200" cy="993775"/>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a:off x="3946525" y="4252913"/>
            <a:ext cx="965200" cy="28575"/>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V="1">
            <a:off x="3597275" y="4281488"/>
            <a:ext cx="314325" cy="763587"/>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H="1" flipV="1">
            <a:off x="3919538" y="4267200"/>
            <a:ext cx="427037" cy="628650"/>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3514725" y="5140325"/>
            <a:ext cx="173038" cy="515938"/>
          </a:xfrm>
          <a:prstGeom prst="line">
            <a:avLst/>
          </a:prstGeom>
          <a:ln w="28575">
            <a:solidFill>
              <a:srgbClr val="FCAAAA"/>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4191000" y="6157913"/>
            <a:ext cx="582613" cy="0"/>
          </a:xfrm>
          <a:prstGeom prst="line">
            <a:avLst/>
          </a:prstGeom>
          <a:ln w="28575">
            <a:solidFill>
              <a:srgbClr val="FCAAAA"/>
            </a:solidFill>
          </a:ln>
        </p:spPr>
        <p:style>
          <a:lnRef idx="1">
            <a:schemeClr val="accent1"/>
          </a:lnRef>
          <a:fillRef idx="0">
            <a:schemeClr val="accent1"/>
          </a:fillRef>
          <a:effectRef idx="0">
            <a:schemeClr val="accent1"/>
          </a:effectRef>
          <a:fontRef idx="minor">
            <a:schemeClr val="tx1"/>
          </a:fontRef>
        </p:style>
      </p:cxnSp>
      <p:grpSp>
        <p:nvGrpSpPr>
          <p:cNvPr id="76829" name="Group 179"/>
          <p:cNvGrpSpPr>
            <a:grpSpLocks/>
          </p:cNvGrpSpPr>
          <p:nvPr/>
        </p:nvGrpSpPr>
        <p:grpSpPr bwMode="auto">
          <a:xfrm>
            <a:off x="3352800" y="4884738"/>
            <a:ext cx="461963" cy="460375"/>
            <a:chOff x="1447800" y="4482957"/>
            <a:chExt cx="462524" cy="461665"/>
          </a:xfrm>
        </p:grpSpPr>
        <p:sp>
          <p:nvSpPr>
            <p:cNvPr id="181" name="Oval 180"/>
            <p:cNvSpPr/>
            <p:nvPr/>
          </p:nvSpPr>
          <p:spPr>
            <a:xfrm>
              <a:off x="1447800" y="4564146"/>
              <a:ext cx="381463" cy="380476"/>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HK" altLang="en-US" dirty="0"/>
            </a:p>
          </p:txBody>
        </p:sp>
        <p:sp>
          <p:nvSpPr>
            <p:cNvPr id="76900" name="TextBox 181"/>
            <p:cNvSpPr txBox="1">
              <a:spLocks noChangeArrowheads="1"/>
            </p:cNvSpPr>
            <p:nvPr/>
          </p:nvSpPr>
          <p:spPr bwMode="auto">
            <a:xfrm>
              <a:off x="1473229" y="4482957"/>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a:t>s</a:t>
              </a:r>
              <a:r>
                <a:rPr kumimoji="0" lang="en-US" altLang="zh-CN" sz="2000" baseline="-24000"/>
                <a:t>3</a:t>
              </a:r>
              <a:endParaRPr kumimoji="0" lang="zh-HK" altLang="zh-CN" sz="1800" baseline="-24000"/>
            </a:p>
          </p:txBody>
        </p:sp>
      </p:grpSp>
      <p:grpSp>
        <p:nvGrpSpPr>
          <p:cNvPr id="76830" name="Group 182"/>
          <p:cNvGrpSpPr>
            <a:grpSpLocks/>
          </p:cNvGrpSpPr>
          <p:nvPr/>
        </p:nvGrpSpPr>
        <p:grpSpPr bwMode="auto">
          <a:xfrm>
            <a:off x="3729038" y="3983038"/>
            <a:ext cx="461962" cy="460375"/>
            <a:chOff x="3048000" y="5948770"/>
            <a:chExt cx="462524" cy="461665"/>
          </a:xfrm>
        </p:grpSpPr>
        <p:sp>
          <p:nvSpPr>
            <p:cNvPr id="184" name="Oval 183"/>
            <p:cNvSpPr/>
            <p:nvPr/>
          </p:nvSpPr>
          <p:spPr>
            <a:xfrm>
              <a:off x="3048000" y="6029959"/>
              <a:ext cx="381464" cy="380476"/>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HK" altLang="en-US" dirty="0"/>
            </a:p>
          </p:txBody>
        </p:sp>
        <p:sp>
          <p:nvSpPr>
            <p:cNvPr id="76898" name="TextBox 184"/>
            <p:cNvSpPr txBox="1">
              <a:spLocks noChangeArrowheads="1"/>
            </p:cNvSpPr>
            <p:nvPr/>
          </p:nvSpPr>
          <p:spPr bwMode="auto">
            <a:xfrm>
              <a:off x="3073429" y="594877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a:t>s</a:t>
              </a:r>
              <a:r>
                <a:rPr kumimoji="0" lang="en-US" altLang="zh-CN" sz="2000" baseline="-24000"/>
                <a:t>1</a:t>
              </a:r>
              <a:endParaRPr kumimoji="0" lang="zh-HK" altLang="zh-CN" sz="1800" baseline="-24000"/>
            </a:p>
          </p:txBody>
        </p:sp>
      </p:grpSp>
      <p:grpSp>
        <p:nvGrpSpPr>
          <p:cNvPr id="76831" name="Group 185"/>
          <p:cNvGrpSpPr>
            <a:grpSpLocks/>
          </p:cNvGrpSpPr>
          <p:nvPr/>
        </p:nvGrpSpPr>
        <p:grpSpPr bwMode="auto">
          <a:xfrm>
            <a:off x="4157663" y="4641850"/>
            <a:ext cx="463550" cy="461963"/>
            <a:chOff x="1439015" y="5948770"/>
            <a:chExt cx="462524" cy="461665"/>
          </a:xfrm>
        </p:grpSpPr>
        <p:sp>
          <p:nvSpPr>
            <p:cNvPr id="187" name="Oval 186"/>
            <p:cNvSpPr/>
            <p:nvPr/>
          </p:nvSpPr>
          <p:spPr>
            <a:xfrm>
              <a:off x="1439015" y="6029681"/>
              <a:ext cx="381740" cy="380754"/>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HK" altLang="en-US" dirty="0"/>
            </a:p>
          </p:txBody>
        </p:sp>
        <p:sp>
          <p:nvSpPr>
            <p:cNvPr id="76896" name="TextBox 187"/>
            <p:cNvSpPr txBox="1">
              <a:spLocks noChangeArrowheads="1"/>
            </p:cNvSpPr>
            <p:nvPr/>
          </p:nvSpPr>
          <p:spPr bwMode="auto">
            <a:xfrm>
              <a:off x="1464444" y="594877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a:t>s</a:t>
              </a:r>
              <a:r>
                <a:rPr kumimoji="0" lang="en-US" altLang="zh-CN" sz="2000" baseline="-24000"/>
                <a:t>4</a:t>
              </a:r>
              <a:endParaRPr kumimoji="0" lang="zh-HK" altLang="zh-CN" sz="1800" baseline="-24000"/>
            </a:p>
          </p:txBody>
        </p:sp>
      </p:grpSp>
      <p:grpSp>
        <p:nvGrpSpPr>
          <p:cNvPr id="76832" name="Group 194"/>
          <p:cNvGrpSpPr>
            <a:grpSpLocks/>
          </p:cNvGrpSpPr>
          <p:nvPr/>
        </p:nvGrpSpPr>
        <p:grpSpPr bwMode="auto">
          <a:xfrm>
            <a:off x="4710113" y="5886450"/>
            <a:ext cx="463550" cy="461963"/>
            <a:chOff x="4207959" y="5938171"/>
            <a:chExt cx="462524" cy="461665"/>
          </a:xfrm>
        </p:grpSpPr>
        <p:sp>
          <p:nvSpPr>
            <p:cNvPr id="196" name="Oval 195"/>
            <p:cNvSpPr/>
            <p:nvPr/>
          </p:nvSpPr>
          <p:spPr>
            <a:xfrm>
              <a:off x="4207959" y="6019082"/>
              <a:ext cx="381740" cy="380754"/>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HK" altLang="en-US" dirty="0"/>
            </a:p>
          </p:txBody>
        </p:sp>
        <p:sp>
          <p:nvSpPr>
            <p:cNvPr id="76894" name="TextBox 196"/>
            <p:cNvSpPr txBox="1">
              <a:spLocks noChangeArrowheads="1"/>
            </p:cNvSpPr>
            <p:nvPr/>
          </p:nvSpPr>
          <p:spPr bwMode="auto">
            <a:xfrm>
              <a:off x="4233388" y="5938171"/>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a:t>r</a:t>
              </a:r>
              <a:r>
                <a:rPr kumimoji="0" lang="en-US" altLang="zh-CN" sz="2000" baseline="-24000"/>
                <a:t>2</a:t>
              </a:r>
              <a:endParaRPr kumimoji="0" lang="zh-HK" altLang="zh-CN" sz="1800" baseline="-24000"/>
            </a:p>
          </p:txBody>
        </p:sp>
      </p:grpSp>
      <p:grpSp>
        <p:nvGrpSpPr>
          <p:cNvPr id="76833" name="Group 197"/>
          <p:cNvGrpSpPr>
            <a:grpSpLocks/>
          </p:cNvGrpSpPr>
          <p:nvPr/>
        </p:nvGrpSpPr>
        <p:grpSpPr bwMode="auto">
          <a:xfrm>
            <a:off x="3959225" y="5843588"/>
            <a:ext cx="463550" cy="461962"/>
            <a:chOff x="3505200" y="4903485"/>
            <a:chExt cx="462524" cy="461665"/>
          </a:xfrm>
        </p:grpSpPr>
        <p:sp>
          <p:nvSpPr>
            <p:cNvPr id="199" name="Oval 198"/>
            <p:cNvSpPr/>
            <p:nvPr/>
          </p:nvSpPr>
          <p:spPr>
            <a:xfrm>
              <a:off x="3505200" y="4984395"/>
              <a:ext cx="381741"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HK" altLang="en-US" dirty="0"/>
            </a:p>
          </p:txBody>
        </p:sp>
        <p:sp>
          <p:nvSpPr>
            <p:cNvPr id="76892" name="TextBox 199"/>
            <p:cNvSpPr txBox="1">
              <a:spLocks noChangeArrowheads="1"/>
            </p:cNvSpPr>
            <p:nvPr/>
          </p:nvSpPr>
          <p:spPr bwMode="auto">
            <a:xfrm>
              <a:off x="3530629" y="4903485"/>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a:t>r</a:t>
              </a:r>
              <a:r>
                <a:rPr kumimoji="0" lang="en-US" altLang="zh-CN" sz="2000" baseline="-24000"/>
                <a:t>1</a:t>
              </a:r>
              <a:endParaRPr kumimoji="0" lang="zh-HK" altLang="zh-CN" sz="1800" baseline="-24000"/>
            </a:p>
          </p:txBody>
        </p:sp>
      </p:grpSp>
      <p:grpSp>
        <p:nvGrpSpPr>
          <p:cNvPr id="76834" name="Group 206"/>
          <p:cNvGrpSpPr>
            <a:grpSpLocks/>
          </p:cNvGrpSpPr>
          <p:nvPr/>
        </p:nvGrpSpPr>
        <p:grpSpPr bwMode="auto">
          <a:xfrm>
            <a:off x="3589338" y="5505450"/>
            <a:ext cx="461962" cy="461963"/>
            <a:chOff x="4519357" y="5606600"/>
            <a:chExt cx="462524" cy="461665"/>
          </a:xfrm>
        </p:grpSpPr>
        <p:sp>
          <p:nvSpPr>
            <p:cNvPr id="208" name="Oval 207"/>
            <p:cNvSpPr/>
            <p:nvPr/>
          </p:nvSpPr>
          <p:spPr>
            <a:xfrm>
              <a:off x="4519357" y="5687511"/>
              <a:ext cx="381464" cy="380754"/>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HK" altLang="en-US" dirty="0"/>
            </a:p>
          </p:txBody>
        </p:sp>
        <p:sp>
          <p:nvSpPr>
            <p:cNvPr id="76890" name="TextBox 208"/>
            <p:cNvSpPr txBox="1">
              <a:spLocks noChangeArrowheads="1"/>
            </p:cNvSpPr>
            <p:nvPr/>
          </p:nvSpPr>
          <p:spPr bwMode="auto">
            <a:xfrm>
              <a:off x="4544786" y="560660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a:t>p</a:t>
              </a:r>
              <a:endParaRPr kumimoji="0" lang="zh-HK" altLang="zh-CN" sz="1800" baseline="-24000"/>
            </a:p>
          </p:txBody>
        </p:sp>
      </p:grpSp>
      <p:grpSp>
        <p:nvGrpSpPr>
          <p:cNvPr id="76835" name="Group 209"/>
          <p:cNvGrpSpPr>
            <a:grpSpLocks/>
          </p:cNvGrpSpPr>
          <p:nvPr/>
        </p:nvGrpSpPr>
        <p:grpSpPr bwMode="auto">
          <a:xfrm>
            <a:off x="4667250" y="3965575"/>
            <a:ext cx="463550" cy="461963"/>
            <a:chOff x="2895600" y="5796370"/>
            <a:chExt cx="462524" cy="461665"/>
          </a:xfrm>
        </p:grpSpPr>
        <p:sp>
          <p:nvSpPr>
            <p:cNvPr id="211" name="Oval 210"/>
            <p:cNvSpPr/>
            <p:nvPr/>
          </p:nvSpPr>
          <p:spPr>
            <a:xfrm>
              <a:off x="2895600" y="5877281"/>
              <a:ext cx="381741" cy="380754"/>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HK" altLang="en-US" dirty="0"/>
            </a:p>
          </p:txBody>
        </p:sp>
        <p:sp>
          <p:nvSpPr>
            <p:cNvPr id="76888" name="TextBox 211"/>
            <p:cNvSpPr txBox="1">
              <a:spLocks noChangeArrowheads="1"/>
            </p:cNvSpPr>
            <p:nvPr/>
          </p:nvSpPr>
          <p:spPr bwMode="auto">
            <a:xfrm>
              <a:off x="2921029" y="579637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a:t>s</a:t>
              </a:r>
              <a:r>
                <a:rPr kumimoji="0" lang="en-US" altLang="zh-CN" sz="2000" baseline="-24000"/>
                <a:t>2</a:t>
              </a:r>
              <a:endParaRPr kumimoji="0" lang="zh-HK" altLang="zh-CN" sz="1800" baseline="-24000"/>
            </a:p>
          </p:txBody>
        </p:sp>
      </p:grpSp>
      <p:sp>
        <p:nvSpPr>
          <p:cNvPr id="76836" name="TextBox 212"/>
          <p:cNvSpPr txBox="1">
            <a:spLocks noChangeArrowheads="1"/>
          </p:cNvSpPr>
          <p:nvPr/>
        </p:nvSpPr>
        <p:spPr bwMode="auto">
          <a:xfrm>
            <a:off x="4343400" y="6257925"/>
            <a:ext cx="471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sz="2800" b="1" i="1">
                <a:solidFill>
                  <a:srgbClr val="0070C0"/>
                </a:solidFill>
              </a:rPr>
              <a:t>T</a:t>
            </a:r>
            <a:r>
              <a:rPr kumimoji="0" lang="en-US" altLang="zh-CN" b="1" i="1" baseline="-25000">
                <a:solidFill>
                  <a:srgbClr val="0070C0"/>
                </a:solidFill>
              </a:rPr>
              <a:t>q</a:t>
            </a:r>
            <a:endParaRPr kumimoji="0" lang="zh-HK" altLang="zh-CN" sz="2800" b="1">
              <a:solidFill>
                <a:srgbClr val="0070C0"/>
              </a:solidFill>
            </a:endParaRPr>
          </a:p>
        </p:txBody>
      </p:sp>
      <p:cxnSp>
        <p:nvCxnSpPr>
          <p:cNvPr id="218" name="Straight Connector 217"/>
          <p:cNvCxnSpPr/>
          <p:nvPr/>
        </p:nvCxnSpPr>
        <p:spPr>
          <a:xfrm flipH="1">
            <a:off x="7437438" y="4237038"/>
            <a:ext cx="1587" cy="1106487"/>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7880350" y="6005513"/>
            <a:ext cx="838200" cy="15875"/>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8669338" y="4924425"/>
            <a:ext cx="11112" cy="1152525"/>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7234238" y="4967288"/>
            <a:ext cx="1435100" cy="514350"/>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76841" name="Group 225"/>
          <p:cNvGrpSpPr>
            <a:grpSpLocks/>
          </p:cNvGrpSpPr>
          <p:nvPr/>
        </p:nvGrpSpPr>
        <p:grpSpPr bwMode="auto">
          <a:xfrm>
            <a:off x="7234238" y="3957638"/>
            <a:ext cx="461962" cy="461962"/>
            <a:chOff x="2895600" y="5796370"/>
            <a:chExt cx="462524" cy="461665"/>
          </a:xfrm>
        </p:grpSpPr>
        <p:sp>
          <p:nvSpPr>
            <p:cNvPr id="227" name="Oval 226"/>
            <p:cNvSpPr/>
            <p:nvPr/>
          </p:nvSpPr>
          <p:spPr>
            <a:xfrm>
              <a:off x="2895600" y="5877280"/>
              <a:ext cx="381464" cy="380755"/>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HK" altLang="en-US" dirty="0"/>
            </a:p>
          </p:txBody>
        </p:sp>
        <p:sp>
          <p:nvSpPr>
            <p:cNvPr id="76886" name="TextBox 227"/>
            <p:cNvSpPr txBox="1">
              <a:spLocks noChangeArrowheads="1"/>
            </p:cNvSpPr>
            <p:nvPr/>
          </p:nvSpPr>
          <p:spPr bwMode="auto">
            <a:xfrm>
              <a:off x="2921029" y="5796370"/>
              <a:ext cx="43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a:t>s</a:t>
              </a:r>
              <a:r>
                <a:rPr kumimoji="0" lang="en-US" altLang="zh-CN" sz="2000" baseline="-24000"/>
                <a:t>2</a:t>
              </a:r>
              <a:endParaRPr kumimoji="0" lang="zh-HK" altLang="zh-CN" sz="1800" baseline="-24000"/>
            </a:p>
          </p:txBody>
        </p:sp>
      </p:grpSp>
      <p:sp>
        <p:nvSpPr>
          <p:cNvPr id="76842" name="TextBox 231"/>
          <p:cNvSpPr txBox="1">
            <a:spLocks noChangeArrowheads="1"/>
          </p:cNvSpPr>
          <p:nvPr/>
        </p:nvSpPr>
        <p:spPr bwMode="auto">
          <a:xfrm>
            <a:off x="4306888" y="3962400"/>
            <a:ext cx="31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sz="2000"/>
              <a:t>5</a:t>
            </a:r>
            <a:endParaRPr kumimoji="0" lang="zh-HK" altLang="zh-CN" sz="2000"/>
          </a:p>
        </p:txBody>
      </p:sp>
      <p:sp>
        <p:nvSpPr>
          <p:cNvPr id="76843" name="TextBox 232"/>
          <p:cNvSpPr txBox="1">
            <a:spLocks noChangeArrowheads="1"/>
          </p:cNvSpPr>
          <p:nvPr/>
        </p:nvSpPr>
        <p:spPr bwMode="auto">
          <a:xfrm>
            <a:off x="4143375" y="4284663"/>
            <a:ext cx="315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sz="2000"/>
              <a:t>5</a:t>
            </a:r>
            <a:endParaRPr kumimoji="0" lang="zh-HK" altLang="zh-CN" sz="2000"/>
          </a:p>
        </p:txBody>
      </p:sp>
      <p:sp>
        <p:nvSpPr>
          <p:cNvPr id="76844" name="TextBox 233"/>
          <p:cNvSpPr txBox="1">
            <a:spLocks noChangeArrowheads="1"/>
          </p:cNvSpPr>
          <p:nvPr/>
        </p:nvSpPr>
        <p:spPr bwMode="auto">
          <a:xfrm>
            <a:off x="3687763" y="4551363"/>
            <a:ext cx="31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sz="2000"/>
              <a:t>5</a:t>
            </a:r>
            <a:endParaRPr kumimoji="0" lang="zh-HK" altLang="zh-CN" sz="2000"/>
          </a:p>
        </p:txBody>
      </p:sp>
      <p:sp>
        <p:nvSpPr>
          <p:cNvPr id="76845" name="TextBox 235"/>
          <p:cNvSpPr txBox="1">
            <a:spLocks noChangeArrowheads="1"/>
          </p:cNvSpPr>
          <p:nvPr/>
        </p:nvSpPr>
        <p:spPr bwMode="auto">
          <a:xfrm>
            <a:off x="5324475" y="4999038"/>
            <a:ext cx="31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sz="2000"/>
              <a:t>5</a:t>
            </a:r>
            <a:endParaRPr kumimoji="0" lang="zh-HK" altLang="zh-CN" sz="2000"/>
          </a:p>
        </p:txBody>
      </p:sp>
      <p:sp>
        <p:nvSpPr>
          <p:cNvPr id="76846" name="TextBox 236"/>
          <p:cNvSpPr txBox="1">
            <a:spLocks noChangeArrowheads="1"/>
          </p:cNvSpPr>
          <p:nvPr/>
        </p:nvSpPr>
        <p:spPr bwMode="auto">
          <a:xfrm>
            <a:off x="5970588" y="4662488"/>
            <a:ext cx="3143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sz="2000"/>
              <a:t>5</a:t>
            </a:r>
            <a:endParaRPr kumimoji="0" lang="zh-HK" altLang="zh-CN" sz="2000"/>
          </a:p>
        </p:txBody>
      </p:sp>
      <p:sp>
        <p:nvSpPr>
          <p:cNvPr id="76847" name="TextBox 237"/>
          <p:cNvSpPr txBox="1">
            <a:spLocks noChangeArrowheads="1"/>
          </p:cNvSpPr>
          <p:nvPr/>
        </p:nvSpPr>
        <p:spPr bwMode="auto">
          <a:xfrm>
            <a:off x="5818188" y="5083175"/>
            <a:ext cx="31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sz="2000"/>
              <a:t>5</a:t>
            </a:r>
            <a:endParaRPr kumimoji="0" lang="zh-HK" altLang="zh-CN" sz="2000"/>
          </a:p>
        </p:txBody>
      </p:sp>
      <p:sp>
        <p:nvSpPr>
          <p:cNvPr id="76848" name="TextBox 238"/>
          <p:cNvSpPr txBox="1">
            <a:spLocks noChangeArrowheads="1"/>
          </p:cNvSpPr>
          <p:nvPr/>
        </p:nvSpPr>
        <p:spPr bwMode="auto">
          <a:xfrm>
            <a:off x="7713663" y="4921250"/>
            <a:ext cx="31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sz="2000"/>
              <a:t>5</a:t>
            </a:r>
            <a:endParaRPr kumimoji="0" lang="zh-HK" altLang="zh-CN" sz="2000"/>
          </a:p>
        </p:txBody>
      </p:sp>
      <p:sp>
        <p:nvSpPr>
          <p:cNvPr id="76849" name="TextBox 239"/>
          <p:cNvSpPr txBox="1">
            <a:spLocks noChangeArrowheads="1"/>
          </p:cNvSpPr>
          <p:nvPr/>
        </p:nvSpPr>
        <p:spPr bwMode="auto">
          <a:xfrm>
            <a:off x="8299450" y="5283200"/>
            <a:ext cx="31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sz="2000"/>
              <a:t>5</a:t>
            </a:r>
            <a:endParaRPr kumimoji="0" lang="zh-HK" altLang="zh-CN" sz="2000"/>
          </a:p>
        </p:txBody>
      </p:sp>
      <p:sp>
        <p:nvSpPr>
          <p:cNvPr id="76850" name="TextBox 240"/>
          <p:cNvSpPr txBox="1">
            <a:spLocks noChangeArrowheads="1"/>
          </p:cNvSpPr>
          <p:nvPr/>
        </p:nvSpPr>
        <p:spPr bwMode="auto">
          <a:xfrm>
            <a:off x="8202613" y="5943600"/>
            <a:ext cx="315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sz="2000"/>
              <a:t>5</a:t>
            </a:r>
            <a:endParaRPr kumimoji="0" lang="zh-HK" altLang="zh-CN" sz="2000"/>
          </a:p>
        </p:txBody>
      </p:sp>
      <p:sp>
        <p:nvSpPr>
          <p:cNvPr id="76851" name="TextBox 241"/>
          <p:cNvSpPr txBox="1">
            <a:spLocks noChangeArrowheads="1"/>
          </p:cNvSpPr>
          <p:nvPr/>
        </p:nvSpPr>
        <p:spPr bwMode="auto">
          <a:xfrm>
            <a:off x="5424488" y="4021138"/>
            <a:ext cx="31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sz="2000"/>
              <a:t>4</a:t>
            </a:r>
            <a:endParaRPr kumimoji="0" lang="zh-HK" altLang="zh-CN" sz="2000"/>
          </a:p>
        </p:txBody>
      </p:sp>
      <p:sp>
        <p:nvSpPr>
          <p:cNvPr id="76852" name="TextBox 242"/>
          <p:cNvSpPr txBox="1">
            <a:spLocks noChangeArrowheads="1"/>
          </p:cNvSpPr>
          <p:nvPr/>
        </p:nvSpPr>
        <p:spPr bwMode="auto">
          <a:xfrm>
            <a:off x="7162800" y="4641850"/>
            <a:ext cx="31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sz="2000"/>
              <a:t>4</a:t>
            </a:r>
            <a:endParaRPr kumimoji="0" lang="zh-HK" altLang="zh-CN" sz="2000"/>
          </a:p>
        </p:txBody>
      </p:sp>
      <p:sp>
        <p:nvSpPr>
          <p:cNvPr id="76853" name="TextBox 243"/>
          <p:cNvSpPr txBox="1">
            <a:spLocks noChangeArrowheads="1"/>
          </p:cNvSpPr>
          <p:nvPr/>
        </p:nvSpPr>
        <p:spPr bwMode="auto">
          <a:xfrm>
            <a:off x="4378325" y="5776913"/>
            <a:ext cx="31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sz="2000"/>
              <a:t>3</a:t>
            </a:r>
            <a:endParaRPr kumimoji="0" lang="zh-HK" altLang="zh-CN" sz="2000"/>
          </a:p>
        </p:txBody>
      </p:sp>
      <p:sp>
        <p:nvSpPr>
          <p:cNvPr id="76854" name="TextBox 244"/>
          <p:cNvSpPr txBox="1">
            <a:spLocks noChangeArrowheads="1"/>
          </p:cNvSpPr>
          <p:nvPr/>
        </p:nvSpPr>
        <p:spPr bwMode="auto">
          <a:xfrm>
            <a:off x="3668713" y="5221288"/>
            <a:ext cx="315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sz="2000"/>
              <a:t>3</a:t>
            </a:r>
            <a:endParaRPr kumimoji="0" lang="zh-HK" altLang="zh-CN" sz="2000"/>
          </a:p>
        </p:txBody>
      </p:sp>
      <p:sp>
        <p:nvSpPr>
          <p:cNvPr id="76855" name="TextBox 245"/>
          <p:cNvSpPr txBox="1">
            <a:spLocks noChangeArrowheads="1"/>
          </p:cNvSpPr>
          <p:nvPr/>
        </p:nvSpPr>
        <p:spPr bwMode="auto">
          <a:xfrm>
            <a:off x="5118100" y="5670550"/>
            <a:ext cx="31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sz="2000"/>
              <a:t>3</a:t>
            </a:r>
            <a:endParaRPr kumimoji="0" lang="zh-HK" altLang="zh-CN" sz="2000"/>
          </a:p>
        </p:txBody>
      </p:sp>
      <p:sp>
        <p:nvSpPr>
          <p:cNvPr id="122" name="Oval 121"/>
          <p:cNvSpPr/>
          <p:nvPr/>
        </p:nvSpPr>
        <p:spPr>
          <a:xfrm>
            <a:off x="1757363" y="4170363"/>
            <a:ext cx="381000" cy="381000"/>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HK" altLang="en-US" dirty="0"/>
          </a:p>
        </p:txBody>
      </p:sp>
      <p:sp>
        <p:nvSpPr>
          <p:cNvPr id="76857" name="TextBox 122"/>
          <p:cNvSpPr txBox="1">
            <a:spLocks noChangeArrowheads="1"/>
          </p:cNvSpPr>
          <p:nvPr/>
        </p:nvSpPr>
        <p:spPr bwMode="auto">
          <a:xfrm>
            <a:off x="1752600" y="4089400"/>
            <a:ext cx="385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a:t>q</a:t>
            </a:r>
            <a:endParaRPr kumimoji="0" lang="zh-HK" altLang="zh-CN" baseline="-40000"/>
          </a:p>
        </p:txBody>
      </p:sp>
      <p:sp>
        <p:nvSpPr>
          <p:cNvPr id="134" name="Oval 133"/>
          <p:cNvSpPr/>
          <p:nvPr/>
        </p:nvSpPr>
        <p:spPr>
          <a:xfrm>
            <a:off x="2613025" y="4829175"/>
            <a:ext cx="381000" cy="381000"/>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HK" altLang="en-US" dirty="0"/>
          </a:p>
        </p:txBody>
      </p:sp>
      <p:sp>
        <p:nvSpPr>
          <p:cNvPr id="135" name="TextBox 134"/>
          <p:cNvSpPr txBox="1">
            <a:spLocks noChangeArrowheads="1"/>
          </p:cNvSpPr>
          <p:nvPr/>
        </p:nvSpPr>
        <p:spPr bwMode="auto">
          <a:xfrm>
            <a:off x="2638425" y="4749800"/>
            <a:ext cx="438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a:t>x</a:t>
            </a:r>
            <a:r>
              <a:rPr kumimoji="0" lang="en-US" altLang="zh-CN" sz="2000" baseline="-24000"/>
              <a:t>3</a:t>
            </a:r>
            <a:endParaRPr kumimoji="0" lang="zh-HK" altLang="zh-CN" sz="1800" baseline="-24000"/>
          </a:p>
        </p:txBody>
      </p:sp>
      <p:sp>
        <p:nvSpPr>
          <p:cNvPr id="225" name="Oval 224"/>
          <p:cNvSpPr/>
          <p:nvPr/>
        </p:nvSpPr>
        <p:spPr>
          <a:xfrm>
            <a:off x="8512175" y="5802313"/>
            <a:ext cx="381000" cy="381000"/>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HK" altLang="en-US" dirty="0"/>
          </a:p>
        </p:txBody>
      </p:sp>
      <p:sp>
        <p:nvSpPr>
          <p:cNvPr id="230" name="Oval 229"/>
          <p:cNvSpPr/>
          <p:nvPr/>
        </p:nvSpPr>
        <p:spPr>
          <a:xfrm>
            <a:off x="7248525" y="5256213"/>
            <a:ext cx="381000" cy="381000"/>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HK" altLang="en-US" dirty="0"/>
          </a:p>
        </p:txBody>
      </p:sp>
      <p:sp>
        <p:nvSpPr>
          <p:cNvPr id="224" name="Oval 223"/>
          <p:cNvSpPr/>
          <p:nvPr/>
        </p:nvSpPr>
        <p:spPr>
          <a:xfrm>
            <a:off x="8489950" y="4776788"/>
            <a:ext cx="381000" cy="381000"/>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HK" altLang="en-US" dirty="0"/>
          </a:p>
        </p:txBody>
      </p:sp>
      <p:sp>
        <p:nvSpPr>
          <p:cNvPr id="76863" name="TextBox 230"/>
          <p:cNvSpPr txBox="1">
            <a:spLocks noChangeArrowheads="1"/>
          </p:cNvSpPr>
          <p:nvPr/>
        </p:nvSpPr>
        <p:spPr bwMode="auto">
          <a:xfrm>
            <a:off x="7243763" y="5175250"/>
            <a:ext cx="385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a:t>q</a:t>
            </a:r>
            <a:endParaRPr kumimoji="0" lang="zh-HK" altLang="zh-CN" baseline="-40000"/>
          </a:p>
        </p:txBody>
      </p:sp>
      <p:sp>
        <p:nvSpPr>
          <p:cNvPr id="76864" name="TextBox 214"/>
          <p:cNvSpPr txBox="1">
            <a:spLocks noChangeArrowheads="1"/>
          </p:cNvSpPr>
          <p:nvPr/>
        </p:nvSpPr>
        <p:spPr bwMode="auto">
          <a:xfrm>
            <a:off x="8515350" y="4695825"/>
            <a:ext cx="436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a:t>x</a:t>
            </a:r>
            <a:r>
              <a:rPr kumimoji="0" lang="en-US" altLang="zh-CN" sz="2000" baseline="-24000"/>
              <a:t>4</a:t>
            </a:r>
            <a:endParaRPr kumimoji="0" lang="zh-HK" altLang="zh-CN" sz="1800" baseline="-24000"/>
          </a:p>
        </p:txBody>
      </p:sp>
      <p:sp>
        <p:nvSpPr>
          <p:cNvPr id="76865" name="TextBox 215"/>
          <p:cNvSpPr txBox="1">
            <a:spLocks noChangeArrowheads="1"/>
          </p:cNvSpPr>
          <p:nvPr/>
        </p:nvSpPr>
        <p:spPr bwMode="auto">
          <a:xfrm>
            <a:off x="8537575" y="5721350"/>
            <a:ext cx="438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a:t>x</a:t>
            </a:r>
            <a:r>
              <a:rPr kumimoji="0" lang="en-US" altLang="zh-CN" sz="2000" baseline="-24000"/>
              <a:t>3</a:t>
            </a:r>
            <a:endParaRPr kumimoji="0" lang="zh-HK" altLang="zh-CN" sz="1800" baseline="-24000"/>
          </a:p>
        </p:txBody>
      </p:sp>
      <p:sp>
        <p:nvSpPr>
          <p:cNvPr id="222" name="Oval 221"/>
          <p:cNvSpPr/>
          <p:nvPr/>
        </p:nvSpPr>
        <p:spPr>
          <a:xfrm>
            <a:off x="7747000" y="5826125"/>
            <a:ext cx="381000" cy="381000"/>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HK" altLang="en-US" dirty="0"/>
          </a:p>
        </p:txBody>
      </p:sp>
      <p:sp>
        <p:nvSpPr>
          <p:cNvPr id="76867" name="TextBox 216"/>
          <p:cNvSpPr txBox="1">
            <a:spLocks noChangeArrowheads="1"/>
          </p:cNvSpPr>
          <p:nvPr/>
        </p:nvSpPr>
        <p:spPr bwMode="auto">
          <a:xfrm>
            <a:off x="7772400" y="5745163"/>
            <a:ext cx="438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a:t>x</a:t>
            </a:r>
            <a:r>
              <a:rPr kumimoji="0" lang="en-US" altLang="zh-CN" sz="2000" baseline="-24000"/>
              <a:t>2</a:t>
            </a:r>
            <a:endParaRPr kumimoji="0" lang="zh-HK" altLang="zh-CN" sz="1800" baseline="-24000"/>
          </a:p>
        </p:txBody>
      </p:sp>
      <p:sp>
        <p:nvSpPr>
          <p:cNvPr id="190" name="Oval 189"/>
          <p:cNvSpPr/>
          <p:nvPr/>
        </p:nvSpPr>
        <p:spPr>
          <a:xfrm>
            <a:off x="5491163" y="5494338"/>
            <a:ext cx="381000" cy="381000"/>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HK" altLang="en-US" dirty="0"/>
          </a:p>
        </p:txBody>
      </p:sp>
      <p:sp>
        <p:nvSpPr>
          <p:cNvPr id="76869" name="TextBox 190"/>
          <p:cNvSpPr txBox="1">
            <a:spLocks noChangeArrowheads="1"/>
          </p:cNvSpPr>
          <p:nvPr/>
        </p:nvSpPr>
        <p:spPr bwMode="auto">
          <a:xfrm>
            <a:off x="5516563" y="5413375"/>
            <a:ext cx="438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a:t>x</a:t>
            </a:r>
            <a:r>
              <a:rPr kumimoji="0" lang="en-US" altLang="zh-CN" sz="2000" baseline="-24000"/>
              <a:t>2</a:t>
            </a:r>
            <a:endParaRPr kumimoji="0" lang="zh-HK" altLang="zh-CN" sz="1800" baseline="-24000"/>
          </a:p>
        </p:txBody>
      </p:sp>
      <p:sp>
        <p:nvSpPr>
          <p:cNvPr id="205" name="Oval 204"/>
          <p:cNvSpPr/>
          <p:nvPr/>
        </p:nvSpPr>
        <p:spPr>
          <a:xfrm>
            <a:off x="6256338" y="5470525"/>
            <a:ext cx="381000" cy="381000"/>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HK" altLang="en-US" dirty="0"/>
          </a:p>
        </p:txBody>
      </p:sp>
      <p:sp>
        <p:nvSpPr>
          <p:cNvPr id="76871" name="TextBox 205"/>
          <p:cNvSpPr txBox="1">
            <a:spLocks noChangeArrowheads="1"/>
          </p:cNvSpPr>
          <p:nvPr/>
        </p:nvSpPr>
        <p:spPr bwMode="auto">
          <a:xfrm>
            <a:off x="6281738" y="5389563"/>
            <a:ext cx="436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a:t>x</a:t>
            </a:r>
            <a:r>
              <a:rPr kumimoji="0" lang="en-US" altLang="zh-CN" sz="2000" baseline="-24000"/>
              <a:t>3</a:t>
            </a:r>
            <a:endParaRPr kumimoji="0" lang="zh-HK" altLang="zh-CN" sz="1800" baseline="-24000"/>
          </a:p>
        </p:txBody>
      </p:sp>
      <p:sp>
        <p:nvSpPr>
          <p:cNvPr id="202" name="Oval 201"/>
          <p:cNvSpPr/>
          <p:nvPr/>
        </p:nvSpPr>
        <p:spPr>
          <a:xfrm>
            <a:off x="6234113" y="4443413"/>
            <a:ext cx="381000" cy="381000"/>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HK" altLang="en-US" dirty="0"/>
          </a:p>
        </p:txBody>
      </p:sp>
      <p:sp>
        <p:nvSpPr>
          <p:cNvPr id="193" name="Oval 192"/>
          <p:cNvSpPr/>
          <p:nvPr/>
        </p:nvSpPr>
        <p:spPr>
          <a:xfrm>
            <a:off x="5508625" y="4430713"/>
            <a:ext cx="381000" cy="381000"/>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HK" altLang="en-US" dirty="0"/>
          </a:p>
        </p:txBody>
      </p:sp>
      <p:sp>
        <p:nvSpPr>
          <p:cNvPr id="76874" name="TextBox 193"/>
          <p:cNvSpPr txBox="1">
            <a:spLocks noChangeArrowheads="1"/>
          </p:cNvSpPr>
          <p:nvPr/>
        </p:nvSpPr>
        <p:spPr bwMode="auto">
          <a:xfrm>
            <a:off x="5534025" y="4351338"/>
            <a:ext cx="4365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a:t>x</a:t>
            </a:r>
            <a:r>
              <a:rPr kumimoji="0" lang="en-US" altLang="zh-CN" sz="2000" baseline="-24000"/>
              <a:t>1</a:t>
            </a:r>
            <a:endParaRPr kumimoji="0" lang="zh-HK" altLang="zh-CN" sz="1800" baseline="-24000"/>
          </a:p>
        </p:txBody>
      </p:sp>
      <p:sp>
        <p:nvSpPr>
          <p:cNvPr id="76875" name="TextBox 202"/>
          <p:cNvSpPr txBox="1">
            <a:spLocks noChangeArrowheads="1"/>
          </p:cNvSpPr>
          <p:nvPr/>
        </p:nvSpPr>
        <p:spPr bwMode="auto">
          <a:xfrm>
            <a:off x="6259513" y="4364038"/>
            <a:ext cx="4365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a:t>x</a:t>
            </a:r>
            <a:r>
              <a:rPr kumimoji="0" lang="en-US" altLang="zh-CN" sz="2000" baseline="-24000"/>
              <a:t>4</a:t>
            </a:r>
            <a:endParaRPr kumimoji="0" lang="zh-HK" altLang="zh-CN" sz="1800" baseline="-24000"/>
          </a:p>
        </p:txBody>
      </p:sp>
      <p:sp>
        <p:nvSpPr>
          <p:cNvPr id="128" name="Oval 127"/>
          <p:cNvSpPr/>
          <p:nvPr/>
        </p:nvSpPr>
        <p:spPr>
          <a:xfrm>
            <a:off x="763588" y="4829175"/>
            <a:ext cx="381000" cy="381000"/>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HK" altLang="en-US" dirty="0"/>
          </a:p>
        </p:txBody>
      </p:sp>
      <p:sp>
        <p:nvSpPr>
          <p:cNvPr id="129" name="TextBox 128"/>
          <p:cNvSpPr txBox="1">
            <a:spLocks noChangeArrowheads="1"/>
          </p:cNvSpPr>
          <p:nvPr/>
        </p:nvSpPr>
        <p:spPr bwMode="auto">
          <a:xfrm>
            <a:off x="788988" y="4749800"/>
            <a:ext cx="4365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a:t>x</a:t>
            </a:r>
            <a:r>
              <a:rPr kumimoji="0" lang="en-US" altLang="zh-CN" sz="2000" baseline="-24000"/>
              <a:t>1</a:t>
            </a:r>
            <a:endParaRPr kumimoji="0" lang="zh-HK" altLang="zh-CN" sz="1800" baseline="-24000"/>
          </a:p>
        </p:txBody>
      </p:sp>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63" t="-1078" r="-222"/>
            </a:stretch>
          </a:blipFill>
          <a:extLst/>
        </p:spPr>
        <p:txBody>
          <a:bodyPr/>
          <a:lstStyle/>
          <a:p>
            <a:pPr>
              <a:buFont typeface="Arial" panose="020B0604020202020204" pitchFamily="34" charset="0"/>
              <a:buChar char="•"/>
              <a:defRPr/>
            </a:pPr>
            <a:r>
              <a:rPr lang="en-US">
                <a:noFill/>
              </a:rPr>
              <a:t> </a:t>
            </a:r>
          </a:p>
        </p:txBody>
      </p:sp>
      <p:sp>
        <p:nvSpPr>
          <p:cNvPr id="125" name="Oval 124"/>
          <p:cNvSpPr/>
          <p:nvPr/>
        </p:nvSpPr>
        <p:spPr>
          <a:xfrm>
            <a:off x="1214438" y="5694363"/>
            <a:ext cx="381000" cy="381000"/>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HK" altLang="en-US" dirty="0"/>
          </a:p>
        </p:txBody>
      </p:sp>
      <p:sp>
        <p:nvSpPr>
          <p:cNvPr id="131" name="Oval 130"/>
          <p:cNvSpPr/>
          <p:nvPr/>
        </p:nvSpPr>
        <p:spPr>
          <a:xfrm>
            <a:off x="2319338" y="5694363"/>
            <a:ext cx="381000" cy="381000"/>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HK" altLang="en-US" dirty="0"/>
          </a:p>
        </p:txBody>
      </p:sp>
      <p:sp>
        <p:nvSpPr>
          <p:cNvPr id="132" name="TextBox 131"/>
          <p:cNvSpPr txBox="1">
            <a:spLocks noChangeArrowheads="1"/>
          </p:cNvSpPr>
          <p:nvPr/>
        </p:nvSpPr>
        <p:spPr bwMode="auto">
          <a:xfrm>
            <a:off x="2344738" y="5614988"/>
            <a:ext cx="438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a:t>x</a:t>
            </a:r>
            <a:r>
              <a:rPr kumimoji="0" lang="en-US" altLang="zh-CN" sz="2000" baseline="-24000"/>
              <a:t>4</a:t>
            </a:r>
            <a:endParaRPr kumimoji="0" lang="zh-HK" altLang="zh-CN" sz="1800" baseline="-24000"/>
          </a:p>
        </p:txBody>
      </p:sp>
      <p:sp>
        <p:nvSpPr>
          <p:cNvPr id="126" name="TextBox 125"/>
          <p:cNvSpPr txBox="1">
            <a:spLocks noChangeArrowheads="1"/>
          </p:cNvSpPr>
          <p:nvPr/>
        </p:nvSpPr>
        <p:spPr bwMode="auto">
          <a:xfrm>
            <a:off x="1239838" y="5614988"/>
            <a:ext cx="438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r>
              <a:rPr kumimoji="0" lang="en-US" altLang="zh-CN"/>
              <a:t>x</a:t>
            </a:r>
            <a:r>
              <a:rPr kumimoji="0" lang="en-US" altLang="zh-CN" sz="2000" baseline="-24000"/>
              <a:t>2</a:t>
            </a:r>
            <a:endParaRPr kumimoji="0" lang="zh-HK" altLang="zh-CN" sz="1800" baseline="-24000"/>
          </a:p>
        </p:txBody>
      </p:sp>
      <p:sp>
        <p:nvSpPr>
          <p:cNvPr id="768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fld id="{38CF02FF-D640-474E-966C-AA301DC5CDD3}" type="slidenum">
              <a:rPr lang="en-US" altLang="zh-CN" sz="1200">
                <a:solidFill>
                  <a:srgbClr val="898989"/>
                </a:solidFill>
              </a:rPr>
              <a:pPr/>
              <a:t>95</a:t>
            </a:fld>
            <a:endParaRPr lang="en-US" altLang="zh-CN" sz="1200">
              <a:solidFill>
                <a:srgbClr val="898989"/>
              </a:solidFill>
            </a:endParaRPr>
          </a:p>
        </p:txBody>
      </p:sp>
      <p:sp>
        <p:nvSpPr>
          <p:cNvPr id="76884" name="Title 1"/>
          <p:cNvSpPr>
            <a:spLocks noGrp="1"/>
          </p:cNvSpPr>
          <p:nvPr>
            <p:ph type="title"/>
          </p:nvPr>
        </p:nvSpPr>
        <p:spPr/>
        <p:txBody>
          <a:bodyPr/>
          <a:lstStyle/>
          <a:p>
            <a:r>
              <a:rPr lang="en-US" altLang="zh-CN">
                <a:latin typeface="Calibri" charset="0"/>
              </a:rPr>
              <a:t>Query Processing using TCP-Index</a:t>
            </a:r>
          </a:p>
        </p:txBody>
      </p:sp>
    </p:spTree>
    <p:extLst>
      <p:ext uri="{BB962C8B-B14F-4D97-AF65-F5344CB8AC3E}">
        <p14:creationId xmlns:p14="http://schemas.microsoft.com/office/powerpoint/2010/main" val="413890976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22"/>
                                        </p:tgtEl>
                                        <p:attrNameLst>
                                          <p:attrName>style.color</p:attrName>
                                        </p:attrNameLst>
                                      </p:cBhvr>
                                      <p:to>
                                        <a:schemeClr val="accent2"/>
                                      </p:to>
                                    </p:animClr>
                                    <p:animClr clrSpc="rgb" dir="cw">
                                      <p:cBhvr>
                                        <p:cTn id="7" dur="500" fill="hold"/>
                                        <p:tgtEl>
                                          <p:spTgt spid="122"/>
                                        </p:tgtEl>
                                        <p:attrNameLst>
                                          <p:attrName>fillcolor</p:attrName>
                                        </p:attrNameLst>
                                      </p:cBhvr>
                                      <p:to>
                                        <a:schemeClr val="accent2"/>
                                      </p:to>
                                    </p:animClr>
                                    <p:set>
                                      <p:cBhvr>
                                        <p:cTn id="8" dur="500" fill="hold"/>
                                        <p:tgtEl>
                                          <p:spTgt spid="122"/>
                                        </p:tgtEl>
                                        <p:attrNameLst>
                                          <p:attrName>fill.type</p:attrName>
                                        </p:attrNameLst>
                                      </p:cBhvr>
                                      <p:to>
                                        <p:strVal val="solid"/>
                                      </p:to>
                                    </p:set>
                                    <p:set>
                                      <p:cBhvr>
                                        <p:cTn id="9" dur="500" fill="hold"/>
                                        <p:tgtEl>
                                          <p:spTgt spid="122"/>
                                        </p:tgtEl>
                                        <p:attrNameLst>
                                          <p:attrName>fill.on</p:attrName>
                                        </p:attrNameLst>
                                      </p:cBhvr>
                                      <p:to>
                                        <p:strVal val="tru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9" nodeType="clickEffect">
                                  <p:stCondLst>
                                    <p:cond delay="0"/>
                                  </p:stCondLst>
                                  <p:childTnLst>
                                    <p:set>
                                      <p:cBhvr>
                                        <p:cTn id="13" dur="1" fill="hold">
                                          <p:stCondLst>
                                            <p:cond delay="0"/>
                                          </p:stCondLst>
                                        </p:cTn>
                                        <p:tgtEl>
                                          <p:spTgt spid="12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29"/>
                                        </p:tgtEl>
                                        <p:attrNameLst>
                                          <p:attrName>style.visibility</p:attrName>
                                        </p:attrNameLst>
                                      </p:cBhvr>
                                      <p:to>
                                        <p:strVal val="visible"/>
                                      </p:to>
                                    </p:set>
                                  </p:childTnLst>
                                </p:cTn>
                              </p:par>
                            </p:childTnLst>
                          </p:cTn>
                        </p:par>
                        <p:par>
                          <p:cTn id="16" fill="hold" nodeType="afterGroup">
                            <p:stCondLst>
                              <p:cond delay="0"/>
                            </p:stCondLst>
                            <p:childTnLst>
                              <p:par>
                                <p:cTn id="17" presetID="19" presetClass="emph" presetSubtype="0" fill="hold" grpId="0" nodeType="afterEffect">
                                  <p:stCondLst>
                                    <p:cond delay="0"/>
                                  </p:stCondLst>
                                  <p:childTnLst>
                                    <p:animClr clrSpc="rgb" dir="cw">
                                      <p:cBhvr override="childStyle">
                                        <p:cTn id="18" dur="500" fill="hold"/>
                                        <p:tgtEl>
                                          <p:spTgt spid="128"/>
                                        </p:tgtEl>
                                        <p:attrNameLst>
                                          <p:attrName>style.color</p:attrName>
                                        </p:attrNameLst>
                                      </p:cBhvr>
                                      <p:to>
                                        <a:schemeClr val="accent1"/>
                                      </p:to>
                                    </p:animClr>
                                    <p:animClr clrSpc="rgb" dir="cw">
                                      <p:cBhvr>
                                        <p:cTn id="19" dur="500" fill="hold"/>
                                        <p:tgtEl>
                                          <p:spTgt spid="128"/>
                                        </p:tgtEl>
                                        <p:attrNameLst>
                                          <p:attrName>fillcolor</p:attrName>
                                        </p:attrNameLst>
                                      </p:cBhvr>
                                      <p:to>
                                        <a:schemeClr val="accent1"/>
                                      </p:to>
                                    </p:animClr>
                                    <p:set>
                                      <p:cBhvr>
                                        <p:cTn id="20" dur="500" fill="hold"/>
                                        <p:tgtEl>
                                          <p:spTgt spid="128"/>
                                        </p:tgtEl>
                                        <p:attrNameLst>
                                          <p:attrName>fill.type</p:attrName>
                                        </p:attrNameLst>
                                      </p:cBhvr>
                                      <p:to>
                                        <p:strVal val="solid"/>
                                      </p:to>
                                    </p:set>
                                    <p:set>
                                      <p:cBhvr>
                                        <p:cTn id="21" dur="500" fill="hold"/>
                                        <p:tgtEl>
                                          <p:spTgt spid="128"/>
                                        </p:tgtEl>
                                        <p:attrNameLst>
                                          <p:attrName>fill.on</p:attrName>
                                        </p:attrNameLst>
                                      </p:cBhvr>
                                      <p:to>
                                        <p:strVal val="tru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9" nodeType="clickEffect">
                                  <p:stCondLst>
                                    <p:cond delay="0"/>
                                  </p:stCondLst>
                                  <p:childTnLst>
                                    <p:set>
                                      <p:cBhvr>
                                        <p:cTn id="25" dur="1" fill="hold">
                                          <p:stCondLst>
                                            <p:cond delay="0"/>
                                          </p:stCondLst>
                                        </p:cTn>
                                        <p:tgtEl>
                                          <p:spTgt spid="125"/>
                                        </p:tgtEl>
                                        <p:attrNameLst>
                                          <p:attrName>style.visibility</p:attrName>
                                        </p:attrNameLst>
                                      </p:cBhvr>
                                      <p:to>
                                        <p:strVal val="visible"/>
                                      </p:to>
                                    </p:set>
                                  </p:childTnLst>
                                </p:cTn>
                              </p:par>
                              <p:par>
                                <p:cTn id="26" presetID="1" presetClass="entr" presetSubtype="0" fill="hold" grpId="9" nodeType="withEffect">
                                  <p:stCondLst>
                                    <p:cond delay="0"/>
                                  </p:stCondLst>
                                  <p:childTnLst>
                                    <p:set>
                                      <p:cBhvr>
                                        <p:cTn id="27" dur="1" fill="hold">
                                          <p:stCondLst>
                                            <p:cond delay="0"/>
                                          </p:stCondLst>
                                        </p:cTn>
                                        <p:tgtEl>
                                          <p:spTgt spid="131"/>
                                        </p:tgtEl>
                                        <p:attrNameLst>
                                          <p:attrName>style.visibility</p:attrName>
                                        </p:attrNameLst>
                                      </p:cBhvr>
                                      <p:to>
                                        <p:strVal val="visible"/>
                                      </p:to>
                                    </p:set>
                                  </p:childTnLst>
                                </p:cTn>
                              </p:par>
                              <p:par>
                                <p:cTn id="28" presetID="1" presetClass="entr" presetSubtype="0" fill="hold" grpId="9" nodeType="withEffect">
                                  <p:stCondLst>
                                    <p:cond delay="0"/>
                                  </p:stCondLst>
                                  <p:childTnLst>
                                    <p:set>
                                      <p:cBhvr>
                                        <p:cTn id="29" dur="1" fill="hold">
                                          <p:stCondLst>
                                            <p:cond delay="0"/>
                                          </p:stCondLst>
                                        </p:cTn>
                                        <p:tgtEl>
                                          <p:spTgt spid="13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3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2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32"/>
                                        </p:tgtEl>
                                        <p:attrNameLst>
                                          <p:attrName>style.visibility</p:attrName>
                                        </p:attrNameLst>
                                      </p:cBhvr>
                                      <p:to>
                                        <p:strVal val="visible"/>
                                      </p:to>
                                    </p:set>
                                  </p:childTnLst>
                                </p:cTn>
                              </p:par>
                            </p:childTnLst>
                          </p:cTn>
                        </p:par>
                        <p:par>
                          <p:cTn id="36" fill="hold" nodeType="afterGroup">
                            <p:stCondLst>
                              <p:cond delay="0"/>
                            </p:stCondLst>
                            <p:childTnLst>
                              <p:par>
                                <p:cTn id="37" presetID="19" presetClass="emph" presetSubtype="0" fill="hold" grpId="0" nodeType="afterEffect">
                                  <p:stCondLst>
                                    <p:cond delay="0"/>
                                  </p:stCondLst>
                                  <p:childTnLst>
                                    <p:animClr clrSpc="rgb" dir="cw">
                                      <p:cBhvr override="childStyle">
                                        <p:cTn id="38" dur="500" fill="hold"/>
                                        <p:tgtEl>
                                          <p:spTgt spid="193"/>
                                        </p:tgtEl>
                                        <p:attrNameLst>
                                          <p:attrName>style.color</p:attrName>
                                        </p:attrNameLst>
                                      </p:cBhvr>
                                      <p:to>
                                        <a:schemeClr val="accent1"/>
                                      </p:to>
                                    </p:animClr>
                                    <p:animClr clrSpc="rgb" dir="cw">
                                      <p:cBhvr>
                                        <p:cTn id="39" dur="500" fill="hold"/>
                                        <p:tgtEl>
                                          <p:spTgt spid="193"/>
                                        </p:tgtEl>
                                        <p:attrNameLst>
                                          <p:attrName>fillcolor</p:attrName>
                                        </p:attrNameLst>
                                      </p:cBhvr>
                                      <p:to>
                                        <a:schemeClr val="accent1"/>
                                      </p:to>
                                    </p:animClr>
                                    <p:set>
                                      <p:cBhvr>
                                        <p:cTn id="40" dur="500" fill="hold"/>
                                        <p:tgtEl>
                                          <p:spTgt spid="193"/>
                                        </p:tgtEl>
                                        <p:attrNameLst>
                                          <p:attrName>fill.type</p:attrName>
                                        </p:attrNameLst>
                                      </p:cBhvr>
                                      <p:to>
                                        <p:strVal val="solid"/>
                                      </p:to>
                                    </p:set>
                                    <p:set>
                                      <p:cBhvr>
                                        <p:cTn id="41" dur="500" fill="hold"/>
                                        <p:tgtEl>
                                          <p:spTgt spid="193"/>
                                        </p:tgtEl>
                                        <p:attrNameLst>
                                          <p:attrName>fill.on</p:attrName>
                                        </p:attrNameLst>
                                      </p:cBhvr>
                                      <p:to>
                                        <p:strVal val="true"/>
                                      </p:to>
                                    </p:set>
                                  </p:childTnLst>
                                </p:cTn>
                              </p:par>
                            </p:childTnLst>
                          </p:cTn>
                        </p:par>
                        <p:par>
                          <p:cTn id="42" fill="hold" nodeType="afterGroup">
                            <p:stCondLst>
                              <p:cond delay="500"/>
                            </p:stCondLst>
                            <p:childTnLst>
                              <p:par>
                                <p:cTn id="43" presetID="19" presetClass="emph" presetSubtype="0" fill="hold" grpId="0" nodeType="afterEffect">
                                  <p:stCondLst>
                                    <p:cond delay="0"/>
                                  </p:stCondLst>
                                  <p:childTnLst>
                                    <p:animClr clrSpc="rgb" dir="cw">
                                      <p:cBhvr override="childStyle">
                                        <p:cTn id="44" dur="500" fill="hold"/>
                                        <p:tgtEl>
                                          <p:spTgt spid="202"/>
                                        </p:tgtEl>
                                        <p:attrNameLst>
                                          <p:attrName>style.color</p:attrName>
                                        </p:attrNameLst>
                                      </p:cBhvr>
                                      <p:to>
                                        <a:schemeClr val="accent1"/>
                                      </p:to>
                                    </p:animClr>
                                    <p:animClr clrSpc="rgb" dir="cw">
                                      <p:cBhvr>
                                        <p:cTn id="45" dur="500" fill="hold"/>
                                        <p:tgtEl>
                                          <p:spTgt spid="202"/>
                                        </p:tgtEl>
                                        <p:attrNameLst>
                                          <p:attrName>fillcolor</p:attrName>
                                        </p:attrNameLst>
                                      </p:cBhvr>
                                      <p:to>
                                        <a:schemeClr val="accent1"/>
                                      </p:to>
                                    </p:animClr>
                                    <p:set>
                                      <p:cBhvr>
                                        <p:cTn id="46" dur="500" fill="hold"/>
                                        <p:tgtEl>
                                          <p:spTgt spid="202"/>
                                        </p:tgtEl>
                                        <p:attrNameLst>
                                          <p:attrName>fill.type</p:attrName>
                                        </p:attrNameLst>
                                      </p:cBhvr>
                                      <p:to>
                                        <p:strVal val="solid"/>
                                      </p:to>
                                    </p:set>
                                    <p:set>
                                      <p:cBhvr>
                                        <p:cTn id="47" dur="500" fill="hold"/>
                                        <p:tgtEl>
                                          <p:spTgt spid="202"/>
                                        </p:tgtEl>
                                        <p:attrNameLst>
                                          <p:attrName>fill.on</p:attrName>
                                        </p:attrNameLst>
                                      </p:cBhvr>
                                      <p:to>
                                        <p:strVal val="true"/>
                                      </p:to>
                                    </p:set>
                                  </p:childTnLst>
                                </p:cTn>
                              </p:par>
                            </p:childTnLst>
                          </p:cTn>
                        </p:par>
                        <p:par>
                          <p:cTn id="48" fill="hold" nodeType="afterGroup">
                            <p:stCondLst>
                              <p:cond delay="1000"/>
                            </p:stCondLst>
                            <p:childTnLst>
                              <p:par>
                                <p:cTn id="49" presetID="19" presetClass="emph" presetSubtype="0" fill="hold" grpId="0" nodeType="afterEffect">
                                  <p:stCondLst>
                                    <p:cond delay="0"/>
                                  </p:stCondLst>
                                  <p:childTnLst>
                                    <p:animClr clrSpc="rgb" dir="cw">
                                      <p:cBhvr override="childStyle">
                                        <p:cTn id="50" dur="500" fill="hold"/>
                                        <p:tgtEl>
                                          <p:spTgt spid="190"/>
                                        </p:tgtEl>
                                        <p:attrNameLst>
                                          <p:attrName>style.color</p:attrName>
                                        </p:attrNameLst>
                                      </p:cBhvr>
                                      <p:to>
                                        <a:schemeClr val="accent1"/>
                                      </p:to>
                                    </p:animClr>
                                    <p:animClr clrSpc="rgb" dir="cw">
                                      <p:cBhvr>
                                        <p:cTn id="51" dur="500" fill="hold"/>
                                        <p:tgtEl>
                                          <p:spTgt spid="190"/>
                                        </p:tgtEl>
                                        <p:attrNameLst>
                                          <p:attrName>fillcolor</p:attrName>
                                        </p:attrNameLst>
                                      </p:cBhvr>
                                      <p:to>
                                        <a:schemeClr val="accent1"/>
                                      </p:to>
                                    </p:animClr>
                                    <p:set>
                                      <p:cBhvr>
                                        <p:cTn id="52" dur="500" fill="hold"/>
                                        <p:tgtEl>
                                          <p:spTgt spid="190"/>
                                        </p:tgtEl>
                                        <p:attrNameLst>
                                          <p:attrName>fill.type</p:attrName>
                                        </p:attrNameLst>
                                      </p:cBhvr>
                                      <p:to>
                                        <p:strVal val="solid"/>
                                      </p:to>
                                    </p:set>
                                    <p:set>
                                      <p:cBhvr>
                                        <p:cTn id="53" dur="500" fill="hold"/>
                                        <p:tgtEl>
                                          <p:spTgt spid="190"/>
                                        </p:tgtEl>
                                        <p:attrNameLst>
                                          <p:attrName>fill.on</p:attrName>
                                        </p:attrNameLst>
                                      </p:cBhvr>
                                      <p:to>
                                        <p:strVal val="true"/>
                                      </p:to>
                                    </p:set>
                                  </p:childTnLst>
                                </p:cTn>
                              </p:par>
                            </p:childTnLst>
                          </p:cTn>
                        </p:par>
                        <p:par>
                          <p:cTn id="54" fill="hold" nodeType="afterGroup">
                            <p:stCondLst>
                              <p:cond delay="1500"/>
                            </p:stCondLst>
                            <p:childTnLst>
                              <p:par>
                                <p:cTn id="55" presetID="19" presetClass="emph" presetSubtype="0" fill="hold" grpId="0" nodeType="afterEffect">
                                  <p:stCondLst>
                                    <p:cond delay="0"/>
                                  </p:stCondLst>
                                  <p:childTnLst>
                                    <p:animClr clrSpc="rgb" dir="cw">
                                      <p:cBhvr override="childStyle">
                                        <p:cTn id="56" dur="500" fill="hold"/>
                                        <p:tgtEl>
                                          <p:spTgt spid="205"/>
                                        </p:tgtEl>
                                        <p:attrNameLst>
                                          <p:attrName>style.color</p:attrName>
                                        </p:attrNameLst>
                                      </p:cBhvr>
                                      <p:to>
                                        <a:schemeClr val="accent1"/>
                                      </p:to>
                                    </p:animClr>
                                    <p:animClr clrSpc="rgb" dir="cw">
                                      <p:cBhvr>
                                        <p:cTn id="57" dur="500" fill="hold"/>
                                        <p:tgtEl>
                                          <p:spTgt spid="205"/>
                                        </p:tgtEl>
                                        <p:attrNameLst>
                                          <p:attrName>fillcolor</p:attrName>
                                        </p:attrNameLst>
                                      </p:cBhvr>
                                      <p:to>
                                        <a:schemeClr val="accent1"/>
                                      </p:to>
                                    </p:animClr>
                                    <p:set>
                                      <p:cBhvr>
                                        <p:cTn id="58" dur="500" fill="hold"/>
                                        <p:tgtEl>
                                          <p:spTgt spid="205"/>
                                        </p:tgtEl>
                                        <p:attrNameLst>
                                          <p:attrName>fill.type</p:attrName>
                                        </p:attrNameLst>
                                      </p:cBhvr>
                                      <p:to>
                                        <p:strVal val="solid"/>
                                      </p:to>
                                    </p:set>
                                    <p:set>
                                      <p:cBhvr>
                                        <p:cTn id="59" dur="500" fill="hold"/>
                                        <p:tgtEl>
                                          <p:spTgt spid="205"/>
                                        </p:tgtEl>
                                        <p:attrNameLst>
                                          <p:attrName>fill.on</p:attrName>
                                        </p:attrNameLst>
                                      </p:cBhvr>
                                      <p:to>
                                        <p:strVal val="tru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9" presetClass="emph" presetSubtype="0" fill="hold" grpId="0" nodeType="clickEffect">
                                  <p:stCondLst>
                                    <p:cond delay="0"/>
                                  </p:stCondLst>
                                  <p:childTnLst>
                                    <p:animClr clrSpc="rgb" dir="cw">
                                      <p:cBhvr override="childStyle">
                                        <p:cTn id="63" dur="500" fill="hold"/>
                                        <p:tgtEl>
                                          <p:spTgt spid="125"/>
                                        </p:tgtEl>
                                        <p:attrNameLst>
                                          <p:attrName>style.color</p:attrName>
                                        </p:attrNameLst>
                                      </p:cBhvr>
                                      <p:to>
                                        <a:schemeClr val="accent1"/>
                                      </p:to>
                                    </p:animClr>
                                    <p:animClr clrSpc="rgb" dir="cw">
                                      <p:cBhvr>
                                        <p:cTn id="64" dur="500" fill="hold"/>
                                        <p:tgtEl>
                                          <p:spTgt spid="125"/>
                                        </p:tgtEl>
                                        <p:attrNameLst>
                                          <p:attrName>fillcolor</p:attrName>
                                        </p:attrNameLst>
                                      </p:cBhvr>
                                      <p:to>
                                        <a:schemeClr val="accent1"/>
                                      </p:to>
                                    </p:animClr>
                                    <p:set>
                                      <p:cBhvr>
                                        <p:cTn id="65" dur="500" fill="hold"/>
                                        <p:tgtEl>
                                          <p:spTgt spid="125"/>
                                        </p:tgtEl>
                                        <p:attrNameLst>
                                          <p:attrName>fill.type</p:attrName>
                                        </p:attrNameLst>
                                      </p:cBhvr>
                                      <p:to>
                                        <p:strVal val="solid"/>
                                      </p:to>
                                    </p:set>
                                    <p:set>
                                      <p:cBhvr>
                                        <p:cTn id="66" dur="500" fill="hold"/>
                                        <p:tgtEl>
                                          <p:spTgt spid="125"/>
                                        </p:tgtEl>
                                        <p:attrNameLst>
                                          <p:attrName>fill.on</p:attrName>
                                        </p:attrNameLst>
                                      </p:cBhvr>
                                      <p:to>
                                        <p:strVal val="true"/>
                                      </p:to>
                                    </p:set>
                                  </p:childTnLst>
                                </p:cTn>
                              </p:par>
                              <p:par>
                                <p:cTn id="67" presetID="1" presetClass="entr" presetSubtype="0" fill="hold" nodeType="withEffect">
                                  <p:stCondLst>
                                    <p:cond delay="0"/>
                                  </p:stCondLst>
                                  <p:childTnLst>
                                    <p:set>
                                      <p:cBhvr>
                                        <p:cTn id="68" dur="1" fill="hold">
                                          <p:stCondLst>
                                            <p:cond delay="0"/>
                                          </p:stCondLst>
                                        </p:cTn>
                                        <p:tgtEl>
                                          <p:spTgt spid="11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39"/>
                                        </p:tgtEl>
                                        <p:attrNameLst>
                                          <p:attrName>style.visibility</p:attrName>
                                        </p:attrNameLst>
                                      </p:cBhvr>
                                      <p:to>
                                        <p:strVal val="visible"/>
                                      </p:to>
                                    </p:set>
                                  </p:childTnLst>
                                </p:cTn>
                              </p:par>
                              <p:par>
                                <p:cTn id="77" presetID="19" presetClass="emph" presetSubtype="0" fill="hold" grpId="0" nodeType="withEffect">
                                  <p:stCondLst>
                                    <p:cond delay="0"/>
                                  </p:stCondLst>
                                  <p:childTnLst>
                                    <p:animClr clrSpc="rgb" dir="cw">
                                      <p:cBhvr override="childStyle">
                                        <p:cTn id="78" dur="500" fill="hold"/>
                                        <p:tgtEl>
                                          <p:spTgt spid="131"/>
                                        </p:tgtEl>
                                        <p:attrNameLst>
                                          <p:attrName>style.color</p:attrName>
                                        </p:attrNameLst>
                                      </p:cBhvr>
                                      <p:to>
                                        <a:schemeClr val="accent1"/>
                                      </p:to>
                                    </p:animClr>
                                    <p:animClr clrSpc="rgb" dir="cw">
                                      <p:cBhvr>
                                        <p:cTn id="79" dur="500" fill="hold"/>
                                        <p:tgtEl>
                                          <p:spTgt spid="131"/>
                                        </p:tgtEl>
                                        <p:attrNameLst>
                                          <p:attrName>fillcolor</p:attrName>
                                        </p:attrNameLst>
                                      </p:cBhvr>
                                      <p:to>
                                        <a:schemeClr val="accent1"/>
                                      </p:to>
                                    </p:animClr>
                                    <p:set>
                                      <p:cBhvr>
                                        <p:cTn id="80" dur="500" fill="hold"/>
                                        <p:tgtEl>
                                          <p:spTgt spid="131"/>
                                        </p:tgtEl>
                                        <p:attrNameLst>
                                          <p:attrName>fill.type</p:attrName>
                                        </p:attrNameLst>
                                      </p:cBhvr>
                                      <p:to>
                                        <p:strVal val="solid"/>
                                      </p:to>
                                    </p:set>
                                    <p:set>
                                      <p:cBhvr>
                                        <p:cTn id="81" dur="500" fill="hold"/>
                                        <p:tgtEl>
                                          <p:spTgt spid="131"/>
                                        </p:tgtEl>
                                        <p:attrNameLst>
                                          <p:attrName>fill.on</p:attrName>
                                        </p:attrNameLst>
                                      </p:cBhvr>
                                      <p:to>
                                        <p:strVal val="true"/>
                                      </p:to>
                                    </p:set>
                                  </p:childTnLst>
                                </p:cTn>
                              </p:par>
                              <p:par>
                                <p:cTn id="82" presetID="19" presetClass="emph" presetSubtype="0" fill="hold" grpId="0" nodeType="withEffect">
                                  <p:stCondLst>
                                    <p:cond delay="0"/>
                                  </p:stCondLst>
                                  <p:childTnLst>
                                    <p:animClr clrSpc="rgb" dir="cw">
                                      <p:cBhvr override="childStyle">
                                        <p:cTn id="83" dur="500" fill="hold"/>
                                        <p:tgtEl>
                                          <p:spTgt spid="134"/>
                                        </p:tgtEl>
                                        <p:attrNameLst>
                                          <p:attrName>style.color</p:attrName>
                                        </p:attrNameLst>
                                      </p:cBhvr>
                                      <p:to>
                                        <a:schemeClr val="accent1"/>
                                      </p:to>
                                    </p:animClr>
                                    <p:animClr clrSpc="rgb" dir="cw">
                                      <p:cBhvr>
                                        <p:cTn id="84" dur="500" fill="hold"/>
                                        <p:tgtEl>
                                          <p:spTgt spid="134"/>
                                        </p:tgtEl>
                                        <p:attrNameLst>
                                          <p:attrName>fillcolor</p:attrName>
                                        </p:attrNameLst>
                                      </p:cBhvr>
                                      <p:to>
                                        <a:schemeClr val="accent1"/>
                                      </p:to>
                                    </p:animClr>
                                    <p:set>
                                      <p:cBhvr>
                                        <p:cTn id="85" dur="500" fill="hold"/>
                                        <p:tgtEl>
                                          <p:spTgt spid="134"/>
                                        </p:tgtEl>
                                        <p:attrNameLst>
                                          <p:attrName>fill.type</p:attrName>
                                        </p:attrNameLst>
                                      </p:cBhvr>
                                      <p:to>
                                        <p:strVal val="solid"/>
                                      </p:to>
                                    </p:set>
                                    <p:set>
                                      <p:cBhvr>
                                        <p:cTn id="86" dur="500" fill="hold"/>
                                        <p:tgtEl>
                                          <p:spTgt spid="134"/>
                                        </p:tgtEl>
                                        <p:attrNameLst>
                                          <p:attrName>fill.on</p:attrName>
                                        </p:attrNameLst>
                                      </p:cBhvr>
                                      <p:to>
                                        <p:strVal val="true"/>
                                      </p:to>
                                    </p:set>
                                  </p:childTnLst>
                                </p:cTn>
                              </p:par>
                            </p:childTnLst>
                          </p:cTn>
                        </p:par>
                        <p:par>
                          <p:cTn id="87" fill="hold" nodeType="afterGroup">
                            <p:stCondLst>
                              <p:cond delay="500"/>
                            </p:stCondLst>
                            <p:childTnLst>
                              <p:par>
                                <p:cTn id="88" presetID="19" presetClass="emph" presetSubtype="0" fill="hold" grpId="3" nodeType="afterEffect">
                                  <p:stCondLst>
                                    <p:cond delay="0"/>
                                  </p:stCondLst>
                                  <p:childTnLst>
                                    <p:animClr clrSpc="rgb" dir="cw">
                                      <p:cBhvr override="childStyle">
                                        <p:cTn id="89" dur="100" fill="hold"/>
                                        <p:tgtEl>
                                          <p:spTgt spid="122"/>
                                        </p:tgtEl>
                                        <p:attrNameLst>
                                          <p:attrName>style.color</p:attrName>
                                        </p:attrNameLst>
                                      </p:cBhvr>
                                      <p:to>
                                        <a:schemeClr val="bg1"/>
                                      </p:to>
                                    </p:animClr>
                                    <p:animClr clrSpc="rgb" dir="cw">
                                      <p:cBhvr>
                                        <p:cTn id="90" dur="100" fill="hold"/>
                                        <p:tgtEl>
                                          <p:spTgt spid="122"/>
                                        </p:tgtEl>
                                        <p:attrNameLst>
                                          <p:attrName>fillcolor</p:attrName>
                                        </p:attrNameLst>
                                      </p:cBhvr>
                                      <p:to>
                                        <a:schemeClr val="bg1"/>
                                      </p:to>
                                    </p:animClr>
                                    <p:set>
                                      <p:cBhvr>
                                        <p:cTn id="91" dur="100" fill="hold"/>
                                        <p:tgtEl>
                                          <p:spTgt spid="122"/>
                                        </p:tgtEl>
                                        <p:attrNameLst>
                                          <p:attrName>fill.type</p:attrName>
                                        </p:attrNameLst>
                                      </p:cBhvr>
                                      <p:to>
                                        <p:strVal val="solid"/>
                                      </p:to>
                                    </p:set>
                                    <p:set>
                                      <p:cBhvr>
                                        <p:cTn id="92" dur="100" fill="hold"/>
                                        <p:tgtEl>
                                          <p:spTgt spid="122"/>
                                        </p:tgtEl>
                                        <p:attrNameLst>
                                          <p:attrName>fill.on</p:attrName>
                                        </p:attrNameLst>
                                      </p:cBhvr>
                                      <p:to>
                                        <p:strVal val="true"/>
                                      </p:to>
                                    </p:set>
                                  </p:childTnLst>
                                </p:cTn>
                              </p:par>
                              <p:par>
                                <p:cTn id="93" presetID="19" presetClass="emph" presetSubtype="0" fill="hold" grpId="2" nodeType="withEffect">
                                  <p:stCondLst>
                                    <p:cond delay="0"/>
                                  </p:stCondLst>
                                  <p:childTnLst>
                                    <p:animClr clrSpc="rgb" dir="cw">
                                      <p:cBhvr override="childStyle">
                                        <p:cTn id="94" dur="100" fill="hold"/>
                                        <p:tgtEl>
                                          <p:spTgt spid="128"/>
                                        </p:tgtEl>
                                        <p:attrNameLst>
                                          <p:attrName>style.color</p:attrName>
                                        </p:attrNameLst>
                                      </p:cBhvr>
                                      <p:to>
                                        <a:schemeClr val="bg1"/>
                                      </p:to>
                                    </p:animClr>
                                    <p:animClr clrSpc="rgb" dir="cw">
                                      <p:cBhvr>
                                        <p:cTn id="95" dur="100" fill="hold"/>
                                        <p:tgtEl>
                                          <p:spTgt spid="128"/>
                                        </p:tgtEl>
                                        <p:attrNameLst>
                                          <p:attrName>fillcolor</p:attrName>
                                        </p:attrNameLst>
                                      </p:cBhvr>
                                      <p:to>
                                        <a:schemeClr val="bg1"/>
                                      </p:to>
                                    </p:animClr>
                                    <p:set>
                                      <p:cBhvr>
                                        <p:cTn id="96" dur="100" fill="hold"/>
                                        <p:tgtEl>
                                          <p:spTgt spid="128"/>
                                        </p:tgtEl>
                                        <p:attrNameLst>
                                          <p:attrName>fill.type</p:attrName>
                                        </p:attrNameLst>
                                      </p:cBhvr>
                                      <p:to>
                                        <p:strVal val="solid"/>
                                      </p:to>
                                    </p:set>
                                    <p:set>
                                      <p:cBhvr>
                                        <p:cTn id="97" dur="100" fill="hold"/>
                                        <p:tgtEl>
                                          <p:spTgt spid="128"/>
                                        </p:tgtEl>
                                        <p:attrNameLst>
                                          <p:attrName>fill.on</p:attrName>
                                        </p:attrNameLst>
                                      </p:cBhvr>
                                      <p:to>
                                        <p:strVal val="true"/>
                                      </p:to>
                                    </p:set>
                                  </p:childTnLst>
                                </p:cTn>
                              </p:par>
                              <p:par>
                                <p:cTn id="98" presetID="19" presetClass="emph" presetSubtype="0" fill="hold" grpId="2" nodeType="withEffect">
                                  <p:stCondLst>
                                    <p:cond delay="0"/>
                                  </p:stCondLst>
                                  <p:childTnLst>
                                    <p:animClr clrSpc="rgb" dir="cw">
                                      <p:cBhvr override="childStyle">
                                        <p:cTn id="99" dur="100" fill="hold"/>
                                        <p:tgtEl>
                                          <p:spTgt spid="125"/>
                                        </p:tgtEl>
                                        <p:attrNameLst>
                                          <p:attrName>style.color</p:attrName>
                                        </p:attrNameLst>
                                      </p:cBhvr>
                                      <p:to>
                                        <a:schemeClr val="bg1"/>
                                      </p:to>
                                    </p:animClr>
                                    <p:animClr clrSpc="rgb" dir="cw">
                                      <p:cBhvr>
                                        <p:cTn id="100" dur="100" fill="hold"/>
                                        <p:tgtEl>
                                          <p:spTgt spid="125"/>
                                        </p:tgtEl>
                                        <p:attrNameLst>
                                          <p:attrName>fillcolor</p:attrName>
                                        </p:attrNameLst>
                                      </p:cBhvr>
                                      <p:to>
                                        <a:schemeClr val="bg1"/>
                                      </p:to>
                                    </p:animClr>
                                    <p:set>
                                      <p:cBhvr>
                                        <p:cTn id="101" dur="100" fill="hold"/>
                                        <p:tgtEl>
                                          <p:spTgt spid="125"/>
                                        </p:tgtEl>
                                        <p:attrNameLst>
                                          <p:attrName>fill.type</p:attrName>
                                        </p:attrNameLst>
                                      </p:cBhvr>
                                      <p:to>
                                        <p:strVal val="solid"/>
                                      </p:to>
                                    </p:set>
                                    <p:set>
                                      <p:cBhvr>
                                        <p:cTn id="102" dur="100" fill="hold"/>
                                        <p:tgtEl>
                                          <p:spTgt spid="125"/>
                                        </p:tgtEl>
                                        <p:attrNameLst>
                                          <p:attrName>fill.on</p:attrName>
                                        </p:attrNameLst>
                                      </p:cBhvr>
                                      <p:to>
                                        <p:strVal val="true"/>
                                      </p:to>
                                    </p:set>
                                  </p:childTnLst>
                                </p:cTn>
                              </p:par>
                              <p:par>
                                <p:cTn id="103" presetID="19" presetClass="emph" presetSubtype="0" fill="hold" grpId="2" nodeType="withEffect">
                                  <p:stCondLst>
                                    <p:cond delay="0"/>
                                  </p:stCondLst>
                                  <p:childTnLst>
                                    <p:animClr clrSpc="rgb" dir="cw">
                                      <p:cBhvr override="childStyle">
                                        <p:cTn id="104" dur="100" fill="hold"/>
                                        <p:tgtEl>
                                          <p:spTgt spid="131"/>
                                        </p:tgtEl>
                                        <p:attrNameLst>
                                          <p:attrName>style.color</p:attrName>
                                        </p:attrNameLst>
                                      </p:cBhvr>
                                      <p:to>
                                        <a:schemeClr val="bg1"/>
                                      </p:to>
                                    </p:animClr>
                                    <p:animClr clrSpc="rgb" dir="cw">
                                      <p:cBhvr>
                                        <p:cTn id="105" dur="100" fill="hold"/>
                                        <p:tgtEl>
                                          <p:spTgt spid="131"/>
                                        </p:tgtEl>
                                        <p:attrNameLst>
                                          <p:attrName>fillcolor</p:attrName>
                                        </p:attrNameLst>
                                      </p:cBhvr>
                                      <p:to>
                                        <a:schemeClr val="bg1"/>
                                      </p:to>
                                    </p:animClr>
                                    <p:set>
                                      <p:cBhvr>
                                        <p:cTn id="106" dur="100" fill="hold"/>
                                        <p:tgtEl>
                                          <p:spTgt spid="131"/>
                                        </p:tgtEl>
                                        <p:attrNameLst>
                                          <p:attrName>fill.type</p:attrName>
                                        </p:attrNameLst>
                                      </p:cBhvr>
                                      <p:to>
                                        <p:strVal val="solid"/>
                                      </p:to>
                                    </p:set>
                                    <p:set>
                                      <p:cBhvr>
                                        <p:cTn id="107" dur="100" fill="hold"/>
                                        <p:tgtEl>
                                          <p:spTgt spid="131"/>
                                        </p:tgtEl>
                                        <p:attrNameLst>
                                          <p:attrName>fill.on</p:attrName>
                                        </p:attrNameLst>
                                      </p:cBhvr>
                                      <p:to>
                                        <p:strVal val="true"/>
                                      </p:to>
                                    </p:set>
                                  </p:childTnLst>
                                </p:cTn>
                              </p:par>
                              <p:par>
                                <p:cTn id="108" presetID="19" presetClass="emph" presetSubtype="0" fill="hold" grpId="2" nodeType="withEffect">
                                  <p:stCondLst>
                                    <p:cond delay="0"/>
                                  </p:stCondLst>
                                  <p:childTnLst>
                                    <p:animClr clrSpc="rgb" dir="cw">
                                      <p:cBhvr override="childStyle">
                                        <p:cTn id="109" dur="100" fill="hold"/>
                                        <p:tgtEl>
                                          <p:spTgt spid="134"/>
                                        </p:tgtEl>
                                        <p:attrNameLst>
                                          <p:attrName>style.color</p:attrName>
                                        </p:attrNameLst>
                                      </p:cBhvr>
                                      <p:to>
                                        <a:schemeClr val="bg1"/>
                                      </p:to>
                                    </p:animClr>
                                    <p:animClr clrSpc="rgb" dir="cw">
                                      <p:cBhvr>
                                        <p:cTn id="110" dur="100" fill="hold"/>
                                        <p:tgtEl>
                                          <p:spTgt spid="134"/>
                                        </p:tgtEl>
                                        <p:attrNameLst>
                                          <p:attrName>fillcolor</p:attrName>
                                        </p:attrNameLst>
                                      </p:cBhvr>
                                      <p:to>
                                        <a:schemeClr val="bg1"/>
                                      </p:to>
                                    </p:animClr>
                                    <p:set>
                                      <p:cBhvr>
                                        <p:cTn id="111" dur="100" fill="hold"/>
                                        <p:tgtEl>
                                          <p:spTgt spid="134"/>
                                        </p:tgtEl>
                                        <p:attrNameLst>
                                          <p:attrName>fill.type</p:attrName>
                                        </p:attrNameLst>
                                      </p:cBhvr>
                                      <p:to>
                                        <p:strVal val="solid"/>
                                      </p:to>
                                    </p:set>
                                    <p:set>
                                      <p:cBhvr>
                                        <p:cTn id="112" dur="100" fill="hold"/>
                                        <p:tgtEl>
                                          <p:spTgt spid="134"/>
                                        </p:tgtEl>
                                        <p:attrNameLst>
                                          <p:attrName>fill.on</p:attrName>
                                        </p:attrNameLst>
                                      </p:cBhvr>
                                      <p:to>
                                        <p:strVal val="tru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9" presetClass="emph" presetSubtype="0" fill="hold" grpId="1" nodeType="clickEffect">
                                  <p:stCondLst>
                                    <p:cond delay="0"/>
                                  </p:stCondLst>
                                  <p:childTnLst>
                                    <p:animClr clrSpc="rgb" dir="cw">
                                      <p:cBhvr override="childStyle">
                                        <p:cTn id="116" dur="500" fill="hold"/>
                                        <p:tgtEl>
                                          <p:spTgt spid="128"/>
                                        </p:tgtEl>
                                        <p:attrNameLst>
                                          <p:attrName>style.color</p:attrName>
                                        </p:attrNameLst>
                                      </p:cBhvr>
                                      <p:to>
                                        <a:schemeClr val="accent2"/>
                                      </p:to>
                                    </p:animClr>
                                    <p:animClr clrSpc="rgb" dir="cw">
                                      <p:cBhvr>
                                        <p:cTn id="117" dur="500" fill="hold"/>
                                        <p:tgtEl>
                                          <p:spTgt spid="128"/>
                                        </p:tgtEl>
                                        <p:attrNameLst>
                                          <p:attrName>fillcolor</p:attrName>
                                        </p:attrNameLst>
                                      </p:cBhvr>
                                      <p:to>
                                        <a:schemeClr val="accent2"/>
                                      </p:to>
                                    </p:animClr>
                                    <p:set>
                                      <p:cBhvr>
                                        <p:cTn id="118" dur="500" fill="hold"/>
                                        <p:tgtEl>
                                          <p:spTgt spid="128"/>
                                        </p:tgtEl>
                                        <p:attrNameLst>
                                          <p:attrName>fill.type</p:attrName>
                                        </p:attrNameLst>
                                      </p:cBhvr>
                                      <p:to>
                                        <p:strVal val="solid"/>
                                      </p:to>
                                    </p:set>
                                    <p:set>
                                      <p:cBhvr>
                                        <p:cTn id="119" dur="500" fill="hold"/>
                                        <p:tgtEl>
                                          <p:spTgt spid="128"/>
                                        </p:tgtEl>
                                        <p:attrNameLst>
                                          <p:attrName>fill.on</p:attrName>
                                        </p:attrNameLst>
                                      </p:cBhvr>
                                      <p:to>
                                        <p:strVal val="true"/>
                                      </p:to>
                                    </p:set>
                                  </p:childTnLst>
                                </p:cTn>
                              </p:par>
                            </p:childTnLst>
                          </p:cTn>
                        </p:par>
                        <p:par>
                          <p:cTn id="120" fill="hold" nodeType="afterGroup">
                            <p:stCondLst>
                              <p:cond delay="500"/>
                            </p:stCondLst>
                            <p:childTnLst>
                              <p:par>
                                <p:cTn id="121" presetID="19" presetClass="emph" presetSubtype="0" fill="hold" grpId="1" nodeType="afterEffect">
                                  <p:stCondLst>
                                    <p:cond delay="0"/>
                                  </p:stCondLst>
                                  <p:childTnLst>
                                    <p:animClr clrSpc="rgb" dir="cw">
                                      <p:cBhvr override="childStyle">
                                        <p:cTn id="122" dur="500" fill="hold"/>
                                        <p:tgtEl>
                                          <p:spTgt spid="122"/>
                                        </p:tgtEl>
                                        <p:attrNameLst>
                                          <p:attrName>style.color</p:attrName>
                                        </p:attrNameLst>
                                      </p:cBhvr>
                                      <p:to>
                                        <a:schemeClr val="accent1"/>
                                      </p:to>
                                    </p:animClr>
                                    <p:animClr clrSpc="rgb" dir="cw">
                                      <p:cBhvr>
                                        <p:cTn id="123" dur="500" fill="hold"/>
                                        <p:tgtEl>
                                          <p:spTgt spid="122"/>
                                        </p:tgtEl>
                                        <p:attrNameLst>
                                          <p:attrName>fillcolor</p:attrName>
                                        </p:attrNameLst>
                                      </p:cBhvr>
                                      <p:to>
                                        <a:schemeClr val="accent1"/>
                                      </p:to>
                                    </p:animClr>
                                    <p:set>
                                      <p:cBhvr>
                                        <p:cTn id="124" dur="500" fill="hold"/>
                                        <p:tgtEl>
                                          <p:spTgt spid="122"/>
                                        </p:tgtEl>
                                        <p:attrNameLst>
                                          <p:attrName>fill.type</p:attrName>
                                        </p:attrNameLst>
                                      </p:cBhvr>
                                      <p:to>
                                        <p:strVal val="solid"/>
                                      </p:to>
                                    </p:set>
                                    <p:set>
                                      <p:cBhvr>
                                        <p:cTn id="125" dur="500" fill="hold"/>
                                        <p:tgtEl>
                                          <p:spTgt spid="122"/>
                                        </p:tgtEl>
                                        <p:attrNameLst>
                                          <p:attrName>fill.on</p:attrName>
                                        </p:attrNameLst>
                                      </p:cBhvr>
                                      <p:to>
                                        <p:strVal val="tru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9" presetClass="emph" presetSubtype="0" fill="hold" grpId="0" nodeType="clickEffect">
                                  <p:stCondLst>
                                    <p:cond delay="0"/>
                                  </p:stCondLst>
                                  <p:childTnLst>
                                    <p:animClr clrSpc="rgb" dir="cw">
                                      <p:cBhvr override="childStyle">
                                        <p:cTn id="129" dur="500" fill="hold"/>
                                        <p:tgtEl>
                                          <p:spTgt spid="230"/>
                                        </p:tgtEl>
                                        <p:attrNameLst>
                                          <p:attrName>style.color</p:attrName>
                                        </p:attrNameLst>
                                      </p:cBhvr>
                                      <p:to>
                                        <a:schemeClr val="accent1"/>
                                      </p:to>
                                    </p:animClr>
                                    <p:animClr clrSpc="rgb" dir="cw">
                                      <p:cBhvr>
                                        <p:cTn id="130" dur="500" fill="hold"/>
                                        <p:tgtEl>
                                          <p:spTgt spid="230"/>
                                        </p:tgtEl>
                                        <p:attrNameLst>
                                          <p:attrName>fillcolor</p:attrName>
                                        </p:attrNameLst>
                                      </p:cBhvr>
                                      <p:to>
                                        <a:schemeClr val="accent1"/>
                                      </p:to>
                                    </p:animClr>
                                    <p:set>
                                      <p:cBhvr>
                                        <p:cTn id="131" dur="500" fill="hold"/>
                                        <p:tgtEl>
                                          <p:spTgt spid="230"/>
                                        </p:tgtEl>
                                        <p:attrNameLst>
                                          <p:attrName>fill.type</p:attrName>
                                        </p:attrNameLst>
                                      </p:cBhvr>
                                      <p:to>
                                        <p:strVal val="solid"/>
                                      </p:to>
                                    </p:set>
                                    <p:set>
                                      <p:cBhvr>
                                        <p:cTn id="132" dur="500" fill="hold"/>
                                        <p:tgtEl>
                                          <p:spTgt spid="230"/>
                                        </p:tgtEl>
                                        <p:attrNameLst>
                                          <p:attrName>fill.on</p:attrName>
                                        </p:attrNameLst>
                                      </p:cBhvr>
                                      <p:to>
                                        <p:strVal val="true"/>
                                      </p:to>
                                    </p:set>
                                  </p:childTnLst>
                                </p:cTn>
                              </p:par>
                            </p:childTnLst>
                          </p:cTn>
                        </p:par>
                        <p:par>
                          <p:cTn id="133" fill="hold" nodeType="afterGroup">
                            <p:stCondLst>
                              <p:cond delay="500"/>
                            </p:stCondLst>
                            <p:childTnLst>
                              <p:par>
                                <p:cTn id="134" presetID="19" presetClass="emph" presetSubtype="0" fill="hold" grpId="0" nodeType="afterEffect">
                                  <p:stCondLst>
                                    <p:cond delay="0"/>
                                  </p:stCondLst>
                                  <p:childTnLst>
                                    <p:animClr clrSpc="rgb" dir="cw">
                                      <p:cBhvr override="childStyle">
                                        <p:cTn id="135" dur="500" fill="hold"/>
                                        <p:tgtEl>
                                          <p:spTgt spid="224"/>
                                        </p:tgtEl>
                                        <p:attrNameLst>
                                          <p:attrName>style.color</p:attrName>
                                        </p:attrNameLst>
                                      </p:cBhvr>
                                      <p:to>
                                        <a:schemeClr val="accent1"/>
                                      </p:to>
                                    </p:animClr>
                                    <p:animClr clrSpc="rgb" dir="cw">
                                      <p:cBhvr>
                                        <p:cTn id="136" dur="500" fill="hold"/>
                                        <p:tgtEl>
                                          <p:spTgt spid="224"/>
                                        </p:tgtEl>
                                        <p:attrNameLst>
                                          <p:attrName>fillcolor</p:attrName>
                                        </p:attrNameLst>
                                      </p:cBhvr>
                                      <p:to>
                                        <a:schemeClr val="accent1"/>
                                      </p:to>
                                    </p:animClr>
                                    <p:set>
                                      <p:cBhvr>
                                        <p:cTn id="137" dur="500" fill="hold"/>
                                        <p:tgtEl>
                                          <p:spTgt spid="224"/>
                                        </p:tgtEl>
                                        <p:attrNameLst>
                                          <p:attrName>fill.type</p:attrName>
                                        </p:attrNameLst>
                                      </p:cBhvr>
                                      <p:to>
                                        <p:strVal val="solid"/>
                                      </p:to>
                                    </p:set>
                                    <p:set>
                                      <p:cBhvr>
                                        <p:cTn id="138" dur="500" fill="hold"/>
                                        <p:tgtEl>
                                          <p:spTgt spid="224"/>
                                        </p:tgtEl>
                                        <p:attrNameLst>
                                          <p:attrName>fill.on</p:attrName>
                                        </p:attrNameLst>
                                      </p:cBhvr>
                                      <p:to>
                                        <p:strVal val="true"/>
                                      </p:to>
                                    </p:set>
                                  </p:childTnLst>
                                </p:cTn>
                              </p:par>
                            </p:childTnLst>
                          </p:cTn>
                        </p:par>
                        <p:par>
                          <p:cTn id="139" fill="hold" nodeType="afterGroup">
                            <p:stCondLst>
                              <p:cond delay="1000"/>
                            </p:stCondLst>
                            <p:childTnLst>
                              <p:par>
                                <p:cTn id="140" presetID="19" presetClass="emph" presetSubtype="0" fill="hold" grpId="0" nodeType="afterEffect">
                                  <p:stCondLst>
                                    <p:cond delay="0"/>
                                  </p:stCondLst>
                                  <p:childTnLst>
                                    <p:animClr clrSpc="rgb" dir="cw">
                                      <p:cBhvr override="childStyle">
                                        <p:cTn id="141" dur="500" fill="hold"/>
                                        <p:tgtEl>
                                          <p:spTgt spid="225"/>
                                        </p:tgtEl>
                                        <p:attrNameLst>
                                          <p:attrName>style.color</p:attrName>
                                        </p:attrNameLst>
                                      </p:cBhvr>
                                      <p:to>
                                        <a:schemeClr val="accent1"/>
                                      </p:to>
                                    </p:animClr>
                                    <p:animClr clrSpc="rgb" dir="cw">
                                      <p:cBhvr>
                                        <p:cTn id="142" dur="500" fill="hold"/>
                                        <p:tgtEl>
                                          <p:spTgt spid="225"/>
                                        </p:tgtEl>
                                        <p:attrNameLst>
                                          <p:attrName>fillcolor</p:attrName>
                                        </p:attrNameLst>
                                      </p:cBhvr>
                                      <p:to>
                                        <a:schemeClr val="accent1"/>
                                      </p:to>
                                    </p:animClr>
                                    <p:set>
                                      <p:cBhvr>
                                        <p:cTn id="143" dur="500" fill="hold"/>
                                        <p:tgtEl>
                                          <p:spTgt spid="225"/>
                                        </p:tgtEl>
                                        <p:attrNameLst>
                                          <p:attrName>fill.type</p:attrName>
                                        </p:attrNameLst>
                                      </p:cBhvr>
                                      <p:to>
                                        <p:strVal val="solid"/>
                                      </p:to>
                                    </p:set>
                                    <p:set>
                                      <p:cBhvr>
                                        <p:cTn id="144" dur="500" fill="hold"/>
                                        <p:tgtEl>
                                          <p:spTgt spid="225"/>
                                        </p:tgtEl>
                                        <p:attrNameLst>
                                          <p:attrName>fill.on</p:attrName>
                                        </p:attrNameLst>
                                      </p:cBhvr>
                                      <p:to>
                                        <p:strVal val="true"/>
                                      </p:to>
                                    </p:set>
                                  </p:childTnLst>
                                </p:cTn>
                              </p:par>
                            </p:childTnLst>
                          </p:cTn>
                        </p:par>
                        <p:par>
                          <p:cTn id="145" fill="hold" nodeType="afterGroup">
                            <p:stCondLst>
                              <p:cond delay="1500"/>
                            </p:stCondLst>
                            <p:childTnLst>
                              <p:par>
                                <p:cTn id="146" presetID="19" presetClass="emph" presetSubtype="0" fill="hold" grpId="0" nodeType="afterEffect">
                                  <p:stCondLst>
                                    <p:cond delay="0"/>
                                  </p:stCondLst>
                                  <p:childTnLst>
                                    <p:animClr clrSpc="rgb" dir="cw">
                                      <p:cBhvr override="childStyle">
                                        <p:cTn id="147" dur="500" fill="hold"/>
                                        <p:tgtEl>
                                          <p:spTgt spid="222"/>
                                        </p:tgtEl>
                                        <p:attrNameLst>
                                          <p:attrName>style.color</p:attrName>
                                        </p:attrNameLst>
                                      </p:cBhvr>
                                      <p:to>
                                        <a:schemeClr val="accent1"/>
                                      </p:to>
                                    </p:animClr>
                                    <p:animClr clrSpc="rgb" dir="cw">
                                      <p:cBhvr>
                                        <p:cTn id="148" dur="500" fill="hold"/>
                                        <p:tgtEl>
                                          <p:spTgt spid="222"/>
                                        </p:tgtEl>
                                        <p:attrNameLst>
                                          <p:attrName>fillcolor</p:attrName>
                                        </p:attrNameLst>
                                      </p:cBhvr>
                                      <p:to>
                                        <a:schemeClr val="accent1"/>
                                      </p:to>
                                    </p:animClr>
                                    <p:set>
                                      <p:cBhvr>
                                        <p:cTn id="149" dur="500" fill="hold"/>
                                        <p:tgtEl>
                                          <p:spTgt spid="222"/>
                                        </p:tgtEl>
                                        <p:attrNameLst>
                                          <p:attrName>fill.type</p:attrName>
                                        </p:attrNameLst>
                                      </p:cBhvr>
                                      <p:to>
                                        <p:strVal val="solid"/>
                                      </p:to>
                                    </p:set>
                                    <p:set>
                                      <p:cBhvr>
                                        <p:cTn id="150" dur="500" fill="hold"/>
                                        <p:tgtEl>
                                          <p:spTgt spid="222"/>
                                        </p:tgtEl>
                                        <p:attrNameLst>
                                          <p:attrName>fill.on</p:attrName>
                                        </p:attrNameLst>
                                      </p:cBhvr>
                                      <p:to>
                                        <p:strVal val="tru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9" presetClass="emph" presetSubtype="0" fill="hold" grpId="2" nodeType="clickEffect">
                                  <p:stCondLst>
                                    <p:cond delay="0"/>
                                  </p:stCondLst>
                                  <p:childTnLst>
                                    <p:animClr clrSpc="rgb" dir="cw">
                                      <p:cBhvr override="childStyle">
                                        <p:cTn id="154" dur="500" fill="hold"/>
                                        <p:tgtEl>
                                          <p:spTgt spid="122"/>
                                        </p:tgtEl>
                                        <p:attrNameLst>
                                          <p:attrName>style.color</p:attrName>
                                        </p:attrNameLst>
                                      </p:cBhvr>
                                      <p:to>
                                        <a:schemeClr val="accent1"/>
                                      </p:to>
                                    </p:animClr>
                                    <p:animClr clrSpc="rgb" dir="cw">
                                      <p:cBhvr>
                                        <p:cTn id="155" dur="500" fill="hold"/>
                                        <p:tgtEl>
                                          <p:spTgt spid="122"/>
                                        </p:tgtEl>
                                        <p:attrNameLst>
                                          <p:attrName>fillcolor</p:attrName>
                                        </p:attrNameLst>
                                      </p:cBhvr>
                                      <p:to>
                                        <a:schemeClr val="accent1"/>
                                      </p:to>
                                    </p:animClr>
                                    <p:set>
                                      <p:cBhvr>
                                        <p:cTn id="156" dur="500" fill="hold"/>
                                        <p:tgtEl>
                                          <p:spTgt spid="122"/>
                                        </p:tgtEl>
                                        <p:attrNameLst>
                                          <p:attrName>fill.type</p:attrName>
                                        </p:attrNameLst>
                                      </p:cBhvr>
                                      <p:to>
                                        <p:strVal val="solid"/>
                                      </p:to>
                                    </p:set>
                                    <p:set>
                                      <p:cBhvr>
                                        <p:cTn id="157" dur="500" fill="hold"/>
                                        <p:tgtEl>
                                          <p:spTgt spid="122"/>
                                        </p:tgtEl>
                                        <p:attrNameLst>
                                          <p:attrName>fill.on</p:attrName>
                                        </p:attrNameLst>
                                      </p:cBhvr>
                                      <p:to>
                                        <p:strVal val="true"/>
                                      </p:to>
                                    </p:set>
                                  </p:childTnLst>
                                </p:cTn>
                              </p:par>
                              <p:par>
                                <p:cTn id="158" presetID="19" presetClass="emph" presetSubtype="0" fill="hold" grpId="1" nodeType="withEffect">
                                  <p:stCondLst>
                                    <p:cond delay="0"/>
                                  </p:stCondLst>
                                  <p:childTnLst>
                                    <p:animClr clrSpc="rgb" dir="cw">
                                      <p:cBhvr override="childStyle">
                                        <p:cTn id="159" dur="500" fill="hold"/>
                                        <p:tgtEl>
                                          <p:spTgt spid="125"/>
                                        </p:tgtEl>
                                        <p:attrNameLst>
                                          <p:attrName>style.color</p:attrName>
                                        </p:attrNameLst>
                                      </p:cBhvr>
                                      <p:to>
                                        <a:schemeClr val="accent1"/>
                                      </p:to>
                                    </p:animClr>
                                    <p:animClr clrSpc="rgb" dir="cw">
                                      <p:cBhvr>
                                        <p:cTn id="160" dur="500" fill="hold"/>
                                        <p:tgtEl>
                                          <p:spTgt spid="125"/>
                                        </p:tgtEl>
                                        <p:attrNameLst>
                                          <p:attrName>fillcolor</p:attrName>
                                        </p:attrNameLst>
                                      </p:cBhvr>
                                      <p:to>
                                        <a:schemeClr val="accent1"/>
                                      </p:to>
                                    </p:animClr>
                                    <p:set>
                                      <p:cBhvr>
                                        <p:cTn id="161" dur="500" fill="hold"/>
                                        <p:tgtEl>
                                          <p:spTgt spid="125"/>
                                        </p:tgtEl>
                                        <p:attrNameLst>
                                          <p:attrName>fill.type</p:attrName>
                                        </p:attrNameLst>
                                      </p:cBhvr>
                                      <p:to>
                                        <p:strVal val="solid"/>
                                      </p:to>
                                    </p:set>
                                    <p:set>
                                      <p:cBhvr>
                                        <p:cTn id="162" dur="500" fill="hold"/>
                                        <p:tgtEl>
                                          <p:spTgt spid="125"/>
                                        </p:tgtEl>
                                        <p:attrNameLst>
                                          <p:attrName>fill.on</p:attrName>
                                        </p:attrNameLst>
                                      </p:cBhvr>
                                      <p:to>
                                        <p:strVal val="true"/>
                                      </p:to>
                                    </p:set>
                                  </p:childTnLst>
                                </p:cTn>
                              </p:par>
                              <p:par>
                                <p:cTn id="163" presetID="19" presetClass="emph" presetSubtype="0" fill="hold" grpId="1" nodeType="withEffect">
                                  <p:stCondLst>
                                    <p:cond delay="0"/>
                                  </p:stCondLst>
                                  <p:childTnLst>
                                    <p:animClr clrSpc="rgb" dir="cw">
                                      <p:cBhvr override="childStyle">
                                        <p:cTn id="164" dur="500" fill="hold"/>
                                        <p:tgtEl>
                                          <p:spTgt spid="131"/>
                                        </p:tgtEl>
                                        <p:attrNameLst>
                                          <p:attrName>style.color</p:attrName>
                                        </p:attrNameLst>
                                      </p:cBhvr>
                                      <p:to>
                                        <a:schemeClr val="accent1"/>
                                      </p:to>
                                    </p:animClr>
                                    <p:animClr clrSpc="rgb" dir="cw">
                                      <p:cBhvr>
                                        <p:cTn id="165" dur="500" fill="hold"/>
                                        <p:tgtEl>
                                          <p:spTgt spid="131"/>
                                        </p:tgtEl>
                                        <p:attrNameLst>
                                          <p:attrName>fillcolor</p:attrName>
                                        </p:attrNameLst>
                                      </p:cBhvr>
                                      <p:to>
                                        <a:schemeClr val="accent1"/>
                                      </p:to>
                                    </p:animClr>
                                    <p:set>
                                      <p:cBhvr>
                                        <p:cTn id="166" dur="500" fill="hold"/>
                                        <p:tgtEl>
                                          <p:spTgt spid="131"/>
                                        </p:tgtEl>
                                        <p:attrNameLst>
                                          <p:attrName>fill.type</p:attrName>
                                        </p:attrNameLst>
                                      </p:cBhvr>
                                      <p:to>
                                        <p:strVal val="solid"/>
                                      </p:to>
                                    </p:set>
                                    <p:set>
                                      <p:cBhvr>
                                        <p:cTn id="167" dur="500" fill="hold"/>
                                        <p:tgtEl>
                                          <p:spTgt spid="131"/>
                                        </p:tgtEl>
                                        <p:attrNameLst>
                                          <p:attrName>fill.on</p:attrName>
                                        </p:attrNameLst>
                                      </p:cBhvr>
                                      <p:to>
                                        <p:strVal val="true"/>
                                      </p:to>
                                    </p:set>
                                  </p:childTnLst>
                                </p:cTn>
                              </p:par>
                              <p:par>
                                <p:cTn id="168" presetID="19" presetClass="emph" presetSubtype="0" fill="hold" grpId="1" nodeType="withEffect">
                                  <p:stCondLst>
                                    <p:cond delay="0"/>
                                  </p:stCondLst>
                                  <p:childTnLst>
                                    <p:animClr clrSpc="rgb" dir="cw">
                                      <p:cBhvr override="childStyle">
                                        <p:cTn id="169" dur="500" fill="hold"/>
                                        <p:tgtEl>
                                          <p:spTgt spid="134"/>
                                        </p:tgtEl>
                                        <p:attrNameLst>
                                          <p:attrName>style.color</p:attrName>
                                        </p:attrNameLst>
                                      </p:cBhvr>
                                      <p:to>
                                        <a:schemeClr val="accent1"/>
                                      </p:to>
                                    </p:animClr>
                                    <p:animClr clrSpc="rgb" dir="cw">
                                      <p:cBhvr>
                                        <p:cTn id="170" dur="500" fill="hold"/>
                                        <p:tgtEl>
                                          <p:spTgt spid="134"/>
                                        </p:tgtEl>
                                        <p:attrNameLst>
                                          <p:attrName>fillcolor</p:attrName>
                                        </p:attrNameLst>
                                      </p:cBhvr>
                                      <p:to>
                                        <a:schemeClr val="accent1"/>
                                      </p:to>
                                    </p:animClr>
                                    <p:set>
                                      <p:cBhvr>
                                        <p:cTn id="171" dur="500" fill="hold"/>
                                        <p:tgtEl>
                                          <p:spTgt spid="134"/>
                                        </p:tgtEl>
                                        <p:attrNameLst>
                                          <p:attrName>fill.type</p:attrName>
                                        </p:attrNameLst>
                                      </p:cBhvr>
                                      <p:to>
                                        <p:strVal val="solid"/>
                                      </p:to>
                                    </p:set>
                                    <p:set>
                                      <p:cBhvr>
                                        <p:cTn id="172" dur="500" fill="hold"/>
                                        <p:tgtEl>
                                          <p:spTgt spid="134"/>
                                        </p:tgtEl>
                                        <p:attrNameLst>
                                          <p:attrName>fill.on</p:attrName>
                                        </p:attrNameLst>
                                      </p:cBhvr>
                                      <p:to>
                                        <p:strVal val="true"/>
                                      </p:to>
                                    </p:set>
                                  </p:childTnLst>
                                </p:cTn>
                              </p:par>
                              <p:par>
                                <p:cTn id="173" presetID="7" presetClass="emph" presetSubtype="2" fill="hold" nodeType="withEffect">
                                  <p:stCondLst>
                                    <p:cond delay="0"/>
                                  </p:stCondLst>
                                  <p:childTnLst>
                                    <p:animClr clrSpc="rgb" dir="cw">
                                      <p:cBhvr>
                                        <p:cTn id="174" dur="500" fill="hold"/>
                                        <p:tgtEl>
                                          <p:spTgt spid="111"/>
                                        </p:tgtEl>
                                        <p:attrNameLst>
                                          <p:attrName>stroke.color</p:attrName>
                                        </p:attrNameLst>
                                      </p:cBhvr>
                                      <p:to>
                                        <a:srgbClr val="B91313"/>
                                      </p:to>
                                    </p:animClr>
                                    <p:set>
                                      <p:cBhvr>
                                        <p:cTn id="175" dur="500" fill="hold"/>
                                        <p:tgtEl>
                                          <p:spTgt spid="111"/>
                                        </p:tgtEl>
                                        <p:attrNameLst>
                                          <p:attrName>stroke.on</p:attrName>
                                        </p:attrNameLst>
                                      </p:cBhvr>
                                      <p:to>
                                        <p:strVal val="true"/>
                                      </p:to>
                                    </p:set>
                                  </p:childTnLst>
                                </p:cTn>
                              </p:par>
                              <p:par>
                                <p:cTn id="176" presetID="1" presetClass="exit" presetSubtype="0" fill="hold" grpId="1" nodeType="withEffect">
                                  <p:stCondLst>
                                    <p:cond delay="0"/>
                                  </p:stCondLst>
                                  <p:childTnLst>
                                    <p:set>
                                      <p:cBhvr>
                                        <p:cTn id="177" dur="1" fill="hold">
                                          <p:stCondLst>
                                            <p:cond delay="0"/>
                                          </p:stCondLst>
                                        </p:cTn>
                                        <p:tgtEl>
                                          <p:spTgt spid="139"/>
                                        </p:tgtEl>
                                        <p:attrNameLst>
                                          <p:attrName>style.visibility</p:attrName>
                                        </p:attrNameLst>
                                      </p:cBhvr>
                                      <p:to>
                                        <p:strVal val="hidden"/>
                                      </p:to>
                                    </p:set>
                                  </p:childTnLst>
                                </p:cTn>
                              </p:par>
                              <p:par>
                                <p:cTn id="178" presetID="1" presetClass="entr" presetSubtype="0" fill="hold" nodeType="withEffect">
                                  <p:stCondLst>
                                    <p:cond delay="0"/>
                                  </p:stCondLst>
                                  <p:childTnLst>
                                    <p:set>
                                      <p:cBhvr>
                                        <p:cTn id="179" dur="1" fill="hold">
                                          <p:stCondLst>
                                            <p:cond delay="0"/>
                                          </p:stCondLst>
                                        </p:cTn>
                                        <p:tgtEl>
                                          <p:spTgt spid="116"/>
                                        </p:tgtEl>
                                        <p:attrNameLst>
                                          <p:attrName>style.visibility</p:attrName>
                                        </p:attrNameLst>
                                      </p:cBhvr>
                                      <p:to>
                                        <p:strVal val="visible"/>
                                      </p:to>
                                    </p:set>
                                  </p:childTnLst>
                                </p:cTn>
                              </p:par>
                              <p:par>
                                <p:cTn id="180" presetID="1" presetClass="entr" presetSubtype="0" fill="hold" nodeType="withEffect">
                                  <p:stCondLst>
                                    <p:cond delay="0"/>
                                  </p:stCondLst>
                                  <p:childTnLst>
                                    <p:set>
                                      <p:cBhvr>
                                        <p:cTn id="181" dur="1" fill="hold">
                                          <p:stCondLst>
                                            <p:cond delay="0"/>
                                          </p:stCondLst>
                                        </p:cTn>
                                        <p:tgtEl>
                                          <p:spTgt spid="120"/>
                                        </p:tgtEl>
                                        <p:attrNameLst>
                                          <p:attrName>style.visibility</p:attrName>
                                        </p:attrNameLst>
                                      </p:cBhvr>
                                      <p:to>
                                        <p:strVal val="visible"/>
                                      </p:to>
                                    </p:set>
                                  </p:childTnLst>
                                </p:cTn>
                              </p:par>
                              <p:par>
                                <p:cTn id="182" presetID="1" presetClass="entr" presetSubtype="0" fill="hold" nodeType="withEffect">
                                  <p:stCondLst>
                                    <p:cond delay="0"/>
                                  </p:stCondLst>
                                  <p:childTnLst>
                                    <p:set>
                                      <p:cBhvr>
                                        <p:cTn id="183" dur="1" fill="hold">
                                          <p:stCondLst>
                                            <p:cond delay="0"/>
                                          </p:stCondLst>
                                        </p:cTn>
                                        <p:tgtEl>
                                          <p:spTgt spid="113"/>
                                        </p:tgtEl>
                                        <p:attrNameLst>
                                          <p:attrName>style.visibility</p:attrName>
                                        </p:attrNameLst>
                                      </p:cBhvr>
                                      <p:to>
                                        <p:strVal val="visible"/>
                                      </p:to>
                                    </p:set>
                                  </p:childTnLst>
                                </p:cTn>
                              </p:par>
                              <p:par>
                                <p:cTn id="184" presetID="1" presetClass="entr" presetSubtype="0" fill="hold" grpId="0" nodeType="withEffect">
                                  <p:stCondLst>
                                    <p:cond delay="0"/>
                                  </p:stCondLst>
                                  <p:childTnLst>
                                    <p:set>
                                      <p:cBhvr>
                                        <p:cTn id="185" dur="1" fill="hold">
                                          <p:stCondLst>
                                            <p:cond delay="0"/>
                                          </p:stCondLst>
                                        </p:cTn>
                                        <p:tgtEl>
                                          <p:spTgt spid="140"/>
                                        </p:tgtEl>
                                        <p:attrNameLst>
                                          <p:attrName>style.visibility</p:attrName>
                                        </p:attrNameLst>
                                      </p:cBhvr>
                                      <p:to>
                                        <p:strVal val="visible"/>
                                      </p:to>
                                    </p:set>
                                  </p:childTnLst>
                                </p:cTn>
                              </p:par>
                            </p:childTnLst>
                          </p:cTn>
                        </p:par>
                        <p:par>
                          <p:cTn id="186" fill="hold" nodeType="afterGroup">
                            <p:stCondLst>
                              <p:cond delay="500"/>
                            </p:stCondLst>
                            <p:childTnLst>
                              <p:par>
                                <p:cTn id="187" presetID="19" presetClass="emph" presetSubtype="0" fill="hold" grpId="4" nodeType="afterEffect">
                                  <p:stCondLst>
                                    <p:cond delay="0"/>
                                  </p:stCondLst>
                                  <p:childTnLst>
                                    <p:animClr clrSpc="rgb" dir="cw">
                                      <p:cBhvr override="childStyle">
                                        <p:cTn id="188" dur="100" fill="hold"/>
                                        <p:tgtEl>
                                          <p:spTgt spid="122"/>
                                        </p:tgtEl>
                                        <p:attrNameLst>
                                          <p:attrName>style.color</p:attrName>
                                        </p:attrNameLst>
                                      </p:cBhvr>
                                      <p:to>
                                        <a:schemeClr val="bg1"/>
                                      </p:to>
                                    </p:animClr>
                                    <p:animClr clrSpc="rgb" dir="cw">
                                      <p:cBhvr>
                                        <p:cTn id="189" dur="100" fill="hold"/>
                                        <p:tgtEl>
                                          <p:spTgt spid="122"/>
                                        </p:tgtEl>
                                        <p:attrNameLst>
                                          <p:attrName>fillcolor</p:attrName>
                                        </p:attrNameLst>
                                      </p:cBhvr>
                                      <p:to>
                                        <a:schemeClr val="bg1"/>
                                      </p:to>
                                    </p:animClr>
                                    <p:set>
                                      <p:cBhvr>
                                        <p:cTn id="190" dur="100" fill="hold"/>
                                        <p:tgtEl>
                                          <p:spTgt spid="122"/>
                                        </p:tgtEl>
                                        <p:attrNameLst>
                                          <p:attrName>fill.type</p:attrName>
                                        </p:attrNameLst>
                                      </p:cBhvr>
                                      <p:to>
                                        <p:strVal val="solid"/>
                                      </p:to>
                                    </p:set>
                                    <p:set>
                                      <p:cBhvr>
                                        <p:cTn id="191" dur="100" fill="hold"/>
                                        <p:tgtEl>
                                          <p:spTgt spid="122"/>
                                        </p:tgtEl>
                                        <p:attrNameLst>
                                          <p:attrName>fill.on</p:attrName>
                                        </p:attrNameLst>
                                      </p:cBhvr>
                                      <p:to>
                                        <p:strVal val="true"/>
                                      </p:to>
                                    </p:set>
                                  </p:childTnLst>
                                </p:cTn>
                              </p:par>
                              <p:par>
                                <p:cTn id="192" presetID="19" presetClass="emph" presetSubtype="0" fill="hold" grpId="3" nodeType="withEffect">
                                  <p:stCondLst>
                                    <p:cond delay="0"/>
                                  </p:stCondLst>
                                  <p:childTnLst>
                                    <p:animClr clrSpc="rgb" dir="cw">
                                      <p:cBhvr override="childStyle">
                                        <p:cTn id="193" dur="100" fill="hold"/>
                                        <p:tgtEl>
                                          <p:spTgt spid="128"/>
                                        </p:tgtEl>
                                        <p:attrNameLst>
                                          <p:attrName>style.color</p:attrName>
                                        </p:attrNameLst>
                                      </p:cBhvr>
                                      <p:to>
                                        <a:schemeClr val="bg1"/>
                                      </p:to>
                                    </p:animClr>
                                    <p:animClr clrSpc="rgb" dir="cw">
                                      <p:cBhvr>
                                        <p:cTn id="194" dur="100" fill="hold"/>
                                        <p:tgtEl>
                                          <p:spTgt spid="128"/>
                                        </p:tgtEl>
                                        <p:attrNameLst>
                                          <p:attrName>fillcolor</p:attrName>
                                        </p:attrNameLst>
                                      </p:cBhvr>
                                      <p:to>
                                        <a:schemeClr val="bg1"/>
                                      </p:to>
                                    </p:animClr>
                                    <p:set>
                                      <p:cBhvr>
                                        <p:cTn id="195" dur="100" fill="hold"/>
                                        <p:tgtEl>
                                          <p:spTgt spid="128"/>
                                        </p:tgtEl>
                                        <p:attrNameLst>
                                          <p:attrName>fill.type</p:attrName>
                                        </p:attrNameLst>
                                      </p:cBhvr>
                                      <p:to>
                                        <p:strVal val="solid"/>
                                      </p:to>
                                    </p:set>
                                    <p:set>
                                      <p:cBhvr>
                                        <p:cTn id="196" dur="100" fill="hold"/>
                                        <p:tgtEl>
                                          <p:spTgt spid="128"/>
                                        </p:tgtEl>
                                        <p:attrNameLst>
                                          <p:attrName>fill.on</p:attrName>
                                        </p:attrNameLst>
                                      </p:cBhvr>
                                      <p:to>
                                        <p:strVal val="true"/>
                                      </p:to>
                                    </p:set>
                                  </p:childTnLst>
                                </p:cTn>
                              </p:par>
                              <p:par>
                                <p:cTn id="197" presetID="19" presetClass="emph" presetSubtype="0" fill="hold" grpId="3" nodeType="withEffect">
                                  <p:stCondLst>
                                    <p:cond delay="0"/>
                                  </p:stCondLst>
                                  <p:childTnLst>
                                    <p:animClr clrSpc="rgb" dir="cw">
                                      <p:cBhvr override="childStyle">
                                        <p:cTn id="198" dur="100" fill="hold"/>
                                        <p:tgtEl>
                                          <p:spTgt spid="125"/>
                                        </p:tgtEl>
                                        <p:attrNameLst>
                                          <p:attrName>style.color</p:attrName>
                                        </p:attrNameLst>
                                      </p:cBhvr>
                                      <p:to>
                                        <a:schemeClr val="bg1"/>
                                      </p:to>
                                    </p:animClr>
                                    <p:animClr clrSpc="rgb" dir="cw">
                                      <p:cBhvr>
                                        <p:cTn id="199" dur="100" fill="hold"/>
                                        <p:tgtEl>
                                          <p:spTgt spid="125"/>
                                        </p:tgtEl>
                                        <p:attrNameLst>
                                          <p:attrName>fillcolor</p:attrName>
                                        </p:attrNameLst>
                                      </p:cBhvr>
                                      <p:to>
                                        <a:schemeClr val="bg1"/>
                                      </p:to>
                                    </p:animClr>
                                    <p:set>
                                      <p:cBhvr>
                                        <p:cTn id="200" dur="100" fill="hold"/>
                                        <p:tgtEl>
                                          <p:spTgt spid="125"/>
                                        </p:tgtEl>
                                        <p:attrNameLst>
                                          <p:attrName>fill.type</p:attrName>
                                        </p:attrNameLst>
                                      </p:cBhvr>
                                      <p:to>
                                        <p:strVal val="solid"/>
                                      </p:to>
                                    </p:set>
                                    <p:set>
                                      <p:cBhvr>
                                        <p:cTn id="201" dur="100" fill="hold"/>
                                        <p:tgtEl>
                                          <p:spTgt spid="125"/>
                                        </p:tgtEl>
                                        <p:attrNameLst>
                                          <p:attrName>fill.on</p:attrName>
                                        </p:attrNameLst>
                                      </p:cBhvr>
                                      <p:to>
                                        <p:strVal val="true"/>
                                      </p:to>
                                    </p:set>
                                  </p:childTnLst>
                                </p:cTn>
                              </p:par>
                              <p:par>
                                <p:cTn id="202" presetID="19" presetClass="emph" presetSubtype="0" fill="hold" grpId="3" nodeType="withEffect">
                                  <p:stCondLst>
                                    <p:cond delay="0"/>
                                  </p:stCondLst>
                                  <p:childTnLst>
                                    <p:animClr clrSpc="rgb" dir="cw">
                                      <p:cBhvr override="childStyle">
                                        <p:cTn id="203" dur="100" fill="hold"/>
                                        <p:tgtEl>
                                          <p:spTgt spid="131"/>
                                        </p:tgtEl>
                                        <p:attrNameLst>
                                          <p:attrName>style.color</p:attrName>
                                        </p:attrNameLst>
                                      </p:cBhvr>
                                      <p:to>
                                        <a:schemeClr val="bg1"/>
                                      </p:to>
                                    </p:animClr>
                                    <p:animClr clrSpc="rgb" dir="cw">
                                      <p:cBhvr>
                                        <p:cTn id="204" dur="100" fill="hold"/>
                                        <p:tgtEl>
                                          <p:spTgt spid="131"/>
                                        </p:tgtEl>
                                        <p:attrNameLst>
                                          <p:attrName>fillcolor</p:attrName>
                                        </p:attrNameLst>
                                      </p:cBhvr>
                                      <p:to>
                                        <a:schemeClr val="bg1"/>
                                      </p:to>
                                    </p:animClr>
                                    <p:set>
                                      <p:cBhvr>
                                        <p:cTn id="205" dur="100" fill="hold"/>
                                        <p:tgtEl>
                                          <p:spTgt spid="131"/>
                                        </p:tgtEl>
                                        <p:attrNameLst>
                                          <p:attrName>fill.type</p:attrName>
                                        </p:attrNameLst>
                                      </p:cBhvr>
                                      <p:to>
                                        <p:strVal val="solid"/>
                                      </p:to>
                                    </p:set>
                                    <p:set>
                                      <p:cBhvr>
                                        <p:cTn id="206" dur="100" fill="hold"/>
                                        <p:tgtEl>
                                          <p:spTgt spid="131"/>
                                        </p:tgtEl>
                                        <p:attrNameLst>
                                          <p:attrName>fill.on</p:attrName>
                                        </p:attrNameLst>
                                      </p:cBhvr>
                                      <p:to>
                                        <p:strVal val="true"/>
                                      </p:to>
                                    </p:set>
                                  </p:childTnLst>
                                </p:cTn>
                              </p:par>
                              <p:par>
                                <p:cTn id="207" presetID="19" presetClass="emph" presetSubtype="0" fill="hold" grpId="3" nodeType="withEffect">
                                  <p:stCondLst>
                                    <p:cond delay="0"/>
                                  </p:stCondLst>
                                  <p:childTnLst>
                                    <p:animClr clrSpc="rgb" dir="cw">
                                      <p:cBhvr override="childStyle">
                                        <p:cTn id="208" dur="100" fill="hold"/>
                                        <p:tgtEl>
                                          <p:spTgt spid="134"/>
                                        </p:tgtEl>
                                        <p:attrNameLst>
                                          <p:attrName>style.color</p:attrName>
                                        </p:attrNameLst>
                                      </p:cBhvr>
                                      <p:to>
                                        <a:schemeClr val="bg1"/>
                                      </p:to>
                                    </p:animClr>
                                    <p:animClr clrSpc="rgb" dir="cw">
                                      <p:cBhvr>
                                        <p:cTn id="209" dur="100" fill="hold"/>
                                        <p:tgtEl>
                                          <p:spTgt spid="134"/>
                                        </p:tgtEl>
                                        <p:attrNameLst>
                                          <p:attrName>fillcolor</p:attrName>
                                        </p:attrNameLst>
                                      </p:cBhvr>
                                      <p:to>
                                        <a:schemeClr val="bg1"/>
                                      </p:to>
                                    </p:animClr>
                                    <p:set>
                                      <p:cBhvr>
                                        <p:cTn id="210" dur="100" fill="hold"/>
                                        <p:tgtEl>
                                          <p:spTgt spid="134"/>
                                        </p:tgtEl>
                                        <p:attrNameLst>
                                          <p:attrName>fill.type</p:attrName>
                                        </p:attrNameLst>
                                      </p:cBhvr>
                                      <p:to>
                                        <p:strVal val="solid"/>
                                      </p:to>
                                    </p:set>
                                    <p:set>
                                      <p:cBhvr>
                                        <p:cTn id="211" dur="100" fill="hold"/>
                                        <p:tgtEl>
                                          <p:spTgt spid="134"/>
                                        </p:tgtEl>
                                        <p:attrNameLst>
                                          <p:attrName>fill.on</p:attrName>
                                        </p:attrNameLst>
                                      </p:cBhvr>
                                      <p:to>
                                        <p:strVal val="true"/>
                                      </p:to>
                                    </p:set>
                                  </p:childTnLst>
                                </p:cTn>
                              </p:par>
                            </p:childTnLst>
                          </p:cTn>
                        </p:par>
                      </p:childTnLst>
                    </p:cTn>
                  </p:par>
                  <p:par>
                    <p:cTn id="212" fill="hold" nodeType="clickPar">
                      <p:stCondLst>
                        <p:cond delay="indefinite"/>
                      </p:stCondLst>
                      <p:childTnLst>
                        <p:par>
                          <p:cTn id="213" fill="hold" nodeType="withGroup">
                            <p:stCondLst>
                              <p:cond delay="0"/>
                            </p:stCondLst>
                            <p:childTnLst>
                              <p:par>
                                <p:cTn id="214" presetID="19" presetClass="emph" presetSubtype="0" fill="hold" grpId="4" nodeType="clickEffect">
                                  <p:stCondLst>
                                    <p:cond delay="0"/>
                                  </p:stCondLst>
                                  <p:childTnLst>
                                    <p:animClr clrSpc="rgb" dir="cw">
                                      <p:cBhvr override="childStyle">
                                        <p:cTn id="215" dur="500" fill="hold"/>
                                        <p:tgtEl>
                                          <p:spTgt spid="125"/>
                                        </p:tgtEl>
                                        <p:attrNameLst>
                                          <p:attrName>style.color</p:attrName>
                                        </p:attrNameLst>
                                      </p:cBhvr>
                                      <p:to>
                                        <a:schemeClr val="accent2"/>
                                      </p:to>
                                    </p:animClr>
                                    <p:animClr clrSpc="rgb" dir="cw">
                                      <p:cBhvr>
                                        <p:cTn id="216" dur="500" fill="hold"/>
                                        <p:tgtEl>
                                          <p:spTgt spid="125"/>
                                        </p:tgtEl>
                                        <p:attrNameLst>
                                          <p:attrName>fillcolor</p:attrName>
                                        </p:attrNameLst>
                                      </p:cBhvr>
                                      <p:to>
                                        <a:schemeClr val="accent2"/>
                                      </p:to>
                                    </p:animClr>
                                    <p:set>
                                      <p:cBhvr>
                                        <p:cTn id="217" dur="500" fill="hold"/>
                                        <p:tgtEl>
                                          <p:spTgt spid="125"/>
                                        </p:tgtEl>
                                        <p:attrNameLst>
                                          <p:attrName>fill.type</p:attrName>
                                        </p:attrNameLst>
                                      </p:cBhvr>
                                      <p:to>
                                        <p:strVal val="solid"/>
                                      </p:to>
                                    </p:set>
                                    <p:set>
                                      <p:cBhvr>
                                        <p:cTn id="218" dur="500" fill="hold"/>
                                        <p:tgtEl>
                                          <p:spTgt spid="125"/>
                                        </p:tgtEl>
                                        <p:attrNameLst>
                                          <p:attrName>fill.on</p:attrName>
                                        </p:attrNameLst>
                                      </p:cBhvr>
                                      <p:to>
                                        <p:strVal val="true"/>
                                      </p:to>
                                    </p:set>
                                  </p:childTnLst>
                                </p:cTn>
                              </p:par>
                            </p:childTnLst>
                          </p:cTn>
                        </p:par>
                        <p:par>
                          <p:cTn id="219" fill="hold" nodeType="afterGroup">
                            <p:stCondLst>
                              <p:cond delay="500"/>
                            </p:stCondLst>
                            <p:childTnLst>
                              <p:par>
                                <p:cTn id="220" presetID="19" presetClass="emph" presetSubtype="0" fill="hold" grpId="5" nodeType="afterEffect">
                                  <p:stCondLst>
                                    <p:cond delay="0"/>
                                  </p:stCondLst>
                                  <p:childTnLst>
                                    <p:animClr clrSpc="rgb" dir="cw">
                                      <p:cBhvr override="childStyle">
                                        <p:cTn id="221" dur="500" fill="hold"/>
                                        <p:tgtEl>
                                          <p:spTgt spid="122"/>
                                        </p:tgtEl>
                                        <p:attrNameLst>
                                          <p:attrName>style.color</p:attrName>
                                        </p:attrNameLst>
                                      </p:cBhvr>
                                      <p:to>
                                        <a:schemeClr val="accent1"/>
                                      </p:to>
                                    </p:animClr>
                                    <p:animClr clrSpc="rgb" dir="cw">
                                      <p:cBhvr>
                                        <p:cTn id="222" dur="500" fill="hold"/>
                                        <p:tgtEl>
                                          <p:spTgt spid="122"/>
                                        </p:tgtEl>
                                        <p:attrNameLst>
                                          <p:attrName>fillcolor</p:attrName>
                                        </p:attrNameLst>
                                      </p:cBhvr>
                                      <p:to>
                                        <a:schemeClr val="accent1"/>
                                      </p:to>
                                    </p:animClr>
                                    <p:set>
                                      <p:cBhvr>
                                        <p:cTn id="223" dur="500" fill="hold"/>
                                        <p:tgtEl>
                                          <p:spTgt spid="122"/>
                                        </p:tgtEl>
                                        <p:attrNameLst>
                                          <p:attrName>fill.type</p:attrName>
                                        </p:attrNameLst>
                                      </p:cBhvr>
                                      <p:to>
                                        <p:strVal val="solid"/>
                                      </p:to>
                                    </p:set>
                                    <p:set>
                                      <p:cBhvr>
                                        <p:cTn id="224" dur="500" fill="hold"/>
                                        <p:tgtEl>
                                          <p:spTgt spid="122"/>
                                        </p:tgtEl>
                                        <p:attrNameLst>
                                          <p:attrName>fill.on</p:attrName>
                                        </p:attrNameLst>
                                      </p:cBhvr>
                                      <p:to>
                                        <p:strVal val="true"/>
                                      </p:to>
                                    </p:set>
                                  </p:childTnLst>
                                </p:cTn>
                              </p:par>
                              <p:par>
                                <p:cTn id="225" presetID="19" presetClass="emph" presetSubtype="0" fill="hold" grpId="4" nodeType="withEffect">
                                  <p:stCondLst>
                                    <p:cond delay="0"/>
                                  </p:stCondLst>
                                  <p:childTnLst>
                                    <p:animClr clrSpc="rgb" dir="cw">
                                      <p:cBhvr override="childStyle">
                                        <p:cTn id="226" dur="500" fill="hold"/>
                                        <p:tgtEl>
                                          <p:spTgt spid="128"/>
                                        </p:tgtEl>
                                        <p:attrNameLst>
                                          <p:attrName>style.color</p:attrName>
                                        </p:attrNameLst>
                                      </p:cBhvr>
                                      <p:to>
                                        <a:schemeClr val="accent1"/>
                                      </p:to>
                                    </p:animClr>
                                    <p:animClr clrSpc="rgb" dir="cw">
                                      <p:cBhvr>
                                        <p:cTn id="227" dur="500" fill="hold"/>
                                        <p:tgtEl>
                                          <p:spTgt spid="128"/>
                                        </p:tgtEl>
                                        <p:attrNameLst>
                                          <p:attrName>fillcolor</p:attrName>
                                        </p:attrNameLst>
                                      </p:cBhvr>
                                      <p:to>
                                        <a:schemeClr val="accent1"/>
                                      </p:to>
                                    </p:animClr>
                                    <p:set>
                                      <p:cBhvr>
                                        <p:cTn id="228" dur="500" fill="hold"/>
                                        <p:tgtEl>
                                          <p:spTgt spid="128"/>
                                        </p:tgtEl>
                                        <p:attrNameLst>
                                          <p:attrName>fill.type</p:attrName>
                                        </p:attrNameLst>
                                      </p:cBhvr>
                                      <p:to>
                                        <p:strVal val="solid"/>
                                      </p:to>
                                    </p:set>
                                    <p:set>
                                      <p:cBhvr>
                                        <p:cTn id="229" dur="500" fill="hold"/>
                                        <p:tgtEl>
                                          <p:spTgt spid="128"/>
                                        </p:tgtEl>
                                        <p:attrNameLst>
                                          <p:attrName>fill.on</p:attrName>
                                        </p:attrNameLst>
                                      </p:cBhvr>
                                      <p:to>
                                        <p:strVal val="true"/>
                                      </p:to>
                                    </p:set>
                                  </p:childTnLst>
                                </p:cTn>
                              </p:par>
                              <p:par>
                                <p:cTn id="230" presetID="19" presetClass="emph" presetSubtype="0" fill="hold" grpId="4" nodeType="withEffect">
                                  <p:stCondLst>
                                    <p:cond delay="0"/>
                                  </p:stCondLst>
                                  <p:childTnLst>
                                    <p:animClr clrSpc="rgb" dir="cw">
                                      <p:cBhvr override="childStyle">
                                        <p:cTn id="231" dur="500" fill="hold"/>
                                        <p:tgtEl>
                                          <p:spTgt spid="131"/>
                                        </p:tgtEl>
                                        <p:attrNameLst>
                                          <p:attrName>style.color</p:attrName>
                                        </p:attrNameLst>
                                      </p:cBhvr>
                                      <p:to>
                                        <a:schemeClr val="accent1"/>
                                      </p:to>
                                    </p:animClr>
                                    <p:animClr clrSpc="rgb" dir="cw">
                                      <p:cBhvr>
                                        <p:cTn id="232" dur="500" fill="hold"/>
                                        <p:tgtEl>
                                          <p:spTgt spid="131"/>
                                        </p:tgtEl>
                                        <p:attrNameLst>
                                          <p:attrName>fillcolor</p:attrName>
                                        </p:attrNameLst>
                                      </p:cBhvr>
                                      <p:to>
                                        <a:schemeClr val="accent1"/>
                                      </p:to>
                                    </p:animClr>
                                    <p:set>
                                      <p:cBhvr>
                                        <p:cTn id="233" dur="500" fill="hold"/>
                                        <p:tgtEl>
                                          <p:spTgt spid="131"/>
                                        </p:tgtEl>
                                        <p:attrNameLst>
                                          <p:attrName>fill.type</p:attrName>
                                        </p:attrNameLst>
                                      </p:cBhvr>
                                      <p:to>
                                        <p:strVal val="solid"/>
                                      </p:to>
                                    </p:set>
                                    <p:set>
                                      <p:cBhvr>
                                        <p:cTn id="234" dur="500" fill="hold"/>
                                        <p:tgtEl>
                                          <p:spTgt spid="131"/>
                                        </p:tgtEl>
                                        <p:attrNameLst>
                                          <p:attrName>fill.on</p:attrName>
                                        </p:attrNameLst>
                                      </p:cBhvr>
                                      <p:to>
                                        <p:strVal val="true"/>
                                      </p:to>
                                    </p:set>
                                  </p:childTnLst>
                                </p:cTn>
                              </p:par>
                              <p:par>
                                <p:cTn id="235" presetID="19" presetClass="emph" presetSubtype="0" fill="hold" grpId="4" nodeType="withEffect">
                                  <p:stCondLst>
                                    <p:cond delay="0"/>
                                  </p:stCondLst>
                                  <p:childTnLst>
                                    <p:animClr clrSpc="rgb" dir="cw">
                                      <p:cBhvr override="childStyle">
                                        <p:cTn id="236" dur="500" fill="hold"/>
                                        <p:tgtEl>
                                          <p:spTgt spid="134"/>
                                        </p:tgtEl>
                                        <p:attrNameLst>
                                          <p:attrName>style.color</p:attrName>
                                        </p:attrNameLst>
                                      </p:cBhvr>
                                      <p:to>
                                        <a:schemeClr val="accent1"/>
                                      </p:to>
                                    </p:animClr>
                                    <p:animClr clrSpc="rgb" dir="cw">
                                      <p:cBhvr>
                                        <p:cTn id="237" dur="500" fill="hold"/>
                                        <p:tgtEl>
                                          <p:spTgt spid="134"/>
                                        </p:tgtEl>
                                        <p:attrNameLst>
                                          <p:attrName>fillcolor</p:attrName>
                                        </p:attrNameLst>
                                      </p:cBhvr>
                                      <p:to>
                                        <a:schemeClr val="accent1"/>
                                      </p:to>
                                    </p:animClr>
                                    <p:set>
                                      <p:cBhvr>
                                        <p:cTn id="238" dur="500" fill="hold"/>
                                        <p:tgtEl>
                                          <p:spTgt spid="134"/>
                                        </p:tgtEl>
                                        <p:attrNameLst>
                                          <p:attrName>fill.type</p:attrName>
                                        </p:attrNameLst>
                                      </p:cBhvr>
                                      <p:to>
                                        <p:strVal val="solid"/>
                                      </p:to>
                                    </p:set>
                                    <p:set>
                                      <p:cBhvr>
                                        <p:cTn id="239" dur="500" fill="hold"/>
                                        <p:tgtEl>
                                          <p:spTgt spid="134"/>
                                        </p:tgtEl>
                                        <p:attrNameLst>
                                          <p:attrName>fill.on</p:attrName>
                                        </p:attrNameLst>
                                      </p:cBhvr>
                                      <p:to>
                                        <p:strVal val="true"/>
                                      </p:to>
                                    </p:set>
                                  </p:childTnLst>
                                </p:cTn>
                              </p:par>
                              <p:par>
                                <p:cTn id="240" presetID="7" presetClass="emph" presetSubtype="2" fill="hold" nodeType="withEffect">
                                  <p:stCondLst>
                                    <p:cond delay="0"/>
                                  </p:stCondLst>
                                  <p:childTnLst>
                                    <p:animClr clrSpc="rgb" dir="cw">
                                      <p:cBhvr>
                                        <p:cTn id="241" dur="500" fill="hold"/>
                                        <p:tgtEl>
                                          <p:spTgt spid="112"/>
                                        </p:tgtEl>
                                        <p:attrNameLst>
                                          <p:attrName>stroke.color</p:attrName>
                                        </p:attrNameLst>
                                      </p:cBhvr>
                                      <p:to>
                                        <a:srgbClr val="B91313"/>
                                      </p:to>
                                    </p:animClr>
                                    <p:set>
                                      <p:cBhvr>
                                        <p:cTn id="242" dur="500" fill="hold"/>
                                        <p:tgtEl>
                                          <p:spTgt spid="112"/>
                                        </p:tgtEl>
                                        <p:attrNameLst>
                                          <p:attrName>stroke.on</p:attrName>
                                        </p:attrNameLst>
                                      </p:cBhvr>
                                      <p:to>
                                        <p:strVal val="true"/>
                                      </p:to>
                                    </p:set>
                                  </p:childTnLst>
                                </p:cTn>
                              </p:par>
                              <p:par>
                                <p:cTn id="243" presetID="1" presetClass="exit" presetSubtype="0" fill="hold" grpId="1" nodeType="withEffect">
                                  <p:stCondLst>
                                    <p:cond delay="0"/>
                                  </p:stCondLst>
                                  <p:childTnLst>
                                    <p:set>
                                      <p:cBhvr>
                                        <p:cTn id="244" dur="1" fill="hold">
                                          <p:stCondLst>
                                            <p:cond delay="0"/>
                                          </p:stCondLst>
                                        </p:cTn>
                                        <p:tgtEl>
                                          <p:spTgt spid="140"/>
                                        </p:tgtEl>
                                        <p:attrNameLst>
                                          <p:attrName>style.visibility</p:attrName>
                                        </p:attrNameLst>
                                      </p:cBhvr>
                                      <p:to>
                                        <p:strVal val="hidden"/>
                                      </p:to>
                                    </p:set>
                                  </p:childTnLst>
                                </p:cTn>
                              </p:par>
                              <p:par>
                                <p:cTn id="245" presetID="1" presetClass="entr" presetSubtype="0" fill="hold" grpId="0" nodeType="withEffect">
                                  <p:stCondLst>
                                    <p:cond delay="0"/>
                                  </p:stCondLst>
                                  <p:childTnLst>
                                    <p:set>
                                      <p:cBhvr>
                                        <p:cTn id="246" dur="1" fill="hold">
                                          <p:stCondLst>
                                            <p:cond delay="0"/>
                                          </p:stCondLst>
                                        </p:cTn>
                                        <p:tgtEl>
                                          <p:spTgt spid="141"/>
                                        </p:tgtEl>
                                        <p:attrNameLst>
                                          <p:attrName>style.visibility</p:attrName>
                                        </p:attrNameLst>
                                      </p:cBhvr>
                                      <p:to>
                                        <p:strVal val="visible"/>
                                      </p:to>
                                    </p:set>
                                  </p:childTnLst>
                                </p:cTn>
                              </p:par>
                              <p:par>
                                <p:cTn id="247" presetID="7" presetClass="emph" presetSubtype="2" fill="hold" nodeType="withEffect">
                                  <p:stCondLst>
                                    <p:cond delay="0"/>
                                  </p:stCondLst>
                                  <p:childTnLst>
                                    <p:animClr clrSpc="rgb" dir="cw">
                                      <p:cBhvr>
                                        <p:cTn id="248" dur="500" fill="hold"/>
                                        <p:tgtEl>
                                          <p:spTgt spid="113"/>
                                        </p:tgtEl>
                                        <p:attrNameLst>
                                          <p:attrName>stroke.color</p:attrName>
                                        </p:attrNameLst>
                                      </p:cBhvr>
                                      <p:to>
                                        <a:srgbClr val="B91313"/>
                                      </p:to>
                                    </p:animClr>
                                    <p:set>
                                      <p:cBhvr>
                                        <p:cTn id="249" dur="500" fill="hold"/>
                                        <p:tgtEl>
                                          <p:spTgt spid="113"/>
                                        </p:tgtEl>
                                        <p:attrNameLst>
                                          <p:attrName>stroke.on</p:attrName>
                                        </p:attrNameLst>
                                      </p:cBhvr>
                                      <p:to>
                                        <p:strVal val="true"/>
                                      </p:to>
                                    </p:set>
                                  </p:childTnLst>
                                </p:cTn>
                              </p:par>
                              <p:par>
                                <p:cTn id="250" presetID="1" presetClass="entr" presetSubtype="0" fill="hold" nodeType="withEffect">
                                  <p:stCondLst>
                                    <p:cond delay="0"/>
                                  </p:stCondLst>
                                  <p:childTnLst>
                                    <p:set>
                                      <p:cBhvr>
                                        <p:cTn id="251" dur="1" fill="hold">
                                          <p:stCondLst>
                                            <p:cond delay="0"/>
                                          </p:stCondLst>
                                        </p:cTn>
                                        <p:tgtEl>
                                          <p:spTgt spid="118"/>
                                        </p:tgtEl>
                                        <p:attrNameLst>
                                          <p:attrName>style.visibility</p:attrName>
                                        </p:attrNameLst>
                                      </p:cBhvr>
                                      <p:to>
                                        <p:strVal val="visible"/>
                                      </p:to>
                                    </p:set>
                                  </p:childTnLst>
                                </p:cTn>
                              </p:par>
                              <p:par>
                                <p:cTn id="252" presetID="1" presetClass="entr" presetSubtype="0" fill="hold" nodeType="withEffect">
                                  <p:stCondLst>
                                    <p:cond delay="0"/>
                                  </p:stCondLst>
                                  <p:childTnLst>
                                    <p:set>
                                      <p:cBhvr>
                                        <p:cTn id="253" dur="1" fill="hold">
                                          <p:stCondLst>
                                            <p:cond delay="0"/>
                                          </p:stCondLst>
                                        </p:cTn>
                                        <p:tgtEl>
                                          <p:spTgt spid="117"/>
                                        </p:tgtEl>
                                        <p:attrNameLst>
                                          <p:attrName>style.visibility</p:attrName>
                                        </p:attrNameLst>
                                      </p:cBhvr>
                                      <p:to>
                                        <p:strVal val="visible"/>
                                      </p:to>
                                    </p:set>
                                  </p:childTnLst>
                                </p:cTn>
                              </p:par>
                            </p:childTnLst>
                          </p:cTn>
                        </p:par>
                      </p:childTnLst>
                    </p:cTn>
                  </p:par>
                  <p:par>
                    <p:cTn id="254" fill="hold" nodeType="clickPar">
                      <p:stCondLst>
                        <p:cond delay="indefinite"/>
                      </p:stCondLst>
                      <p:childTnLst>
                        <p:par>
                          <p:cTn id="255" fill="hold" nodeType="withGroup">
                            <p:stCondLst>
                              <p:cond delay="0"/>
                            </p:stCondLst>
                            <p:childTnLst>
                              <p:par>
                                <p:cTn id="256" presetID="19" presetClass="emph" presetSubtype="0" fill="hold" grpId="5" nodeType="clickEffect">
                                  <p:stCondLst>
                                    <p:cond delay="0"/>
                                  </p:stCondLst>
                                  <p:childTnLst>
                                    <p:animClr clrSpc="rgb" dir="cw">
                                      <p:cBhvr override="childStyle">
                                        <p:cTn id="257" dur="500" fill="hold"/>
                                        <p:tgtEl>
                                          <p:spTgt spid="131"/>
                                        </p:tgtEl>
                                        <p:attrNameLst>
                                          <p:attrName>style.color</p:attrName>
                                        </p:attrNameLst>
                                      </p:cBhvr>
                                      <p:to>
                                        <a:schemeClr val="accent2"/>
                                      </p:to>
                                    </p:animClr>
                                    <p:animClr clrSpc="rgb" dir="cw">
                                      <p:cBhvr>
                                        <p:cTn id="258" dur="500" fill="hold"/>
                                        <p:tgtEl>
                                          <p:spTgt spid="131"/>
                                        </p:tgtEl>
                                        <p:attrNameLst>
                                          <p:attrName>fillcolor</p:attrName>
                                        </p:attrNameLst>
                                      </p:cBhvr>
                                      <p:to>
                                        <a:schemeClr val="accent2"/>
                                      </p:to>
                                    </p:animClr>
                                    <p:set>
                                      <p:cBhvr>
                                        <p:cTn id="259" dur="500" fill="hold"/>
                                        <p:tgtEl>
                                          <p:spTgt spid="131"/>
                                        </p:tgtEl>
                                        <p:attrNameLst>
                                          <p:attrName>fill.type</p:attrName>
                                        </p:attrNameLst>
                                      </p:cBhvr>
                                      <p:to>
                                        <p:strVal val="solid"/>
                                      </p:to>
                                    </p:set>
                                    <p:set>
                                      <p:cBhvr>
                                        <p:cTn id="260" dur="500" fill="hold"/>
                                        <p:tgtEl>
                                          <p:spTgt spid="131"/>
                                        </p:tgtEl>
                                        <p:attrNameLst>
                                          <p:attrName>fill.on</p:attrName>
                                        </p:attrNameLst>
                                      </p:cBhvr>
                                      <p:to>
                                        <p:strVal val="true"/>
                                      </p:to>
                                    </p:set>
                                  </p:childTnLst>
                                </p:cTn>
                              </p:par>
                            </p:childTnLst>
                          </p:cTn>
                        </p:par>
                        <p:par>
                          <p:cTn id="261" fill="hold" nodeType="afterGroup">
                            <p:stCondLst>
                              <p:cond delay="500"/>
                            </p:stCondLst>
                            <p:childTnLst>
                              <p:par>
                                <p:cTn id="262" presetID="19" presetClass="emph" presetSubtype="0" fill="hold" grpId="6" nodeType="afterEffect">
                                  <p:stCondLst>
                                    <p:cond delay="0"/>
                                  </p:stCondLst>
                                  <p:childTnLst>
                                    <p:animClr clrSpc="rgb" dir="cw">
                                      <p:cBhvr override="childStyle">
                                        <p:cTn id="263" dur="500" fill="hold"/>
                                        <p:tgtEl>
                                          <p:spTgt spid="122"/>
                                        </p:tgtEl>
                                        <p:attrNameLst>
                                          <p:attrName>style.color</p:attrName>
                                        </p:attrNameLst>
                                      </p:cBhvr>
                                      <p:to>
                                        <a:schemeClr val="accent1"/>
                                      </p:to>
                                    </p:animClr>
                                    <p:animClr clrSpc="rgb" dir="cw">
                                      <p:cBhvr>
                                        <p:cTn id="264" dur="500" fill="hold"/>
                                        <p:tgtEl>
                                          <p:spTgt spid="122"/>
                                        </p:tgtEl>
                                        <p:attrNameLst>
                                          <p:attrName>fillcolor</p:attrName>
                                        </p:attrNameLst>
                                      </p:cBhvr>
                                      <p:to>
                                        <a:schemeClr val="accent1"/>
                                      </p:to>
                                    </p:animClr>
                                    <p:set>
                                      <p:cBhvr>
                                        <p:cTn id="265" dur="500" fill="hold"/>
                                        <p:tgtEl>
                                          <p:spTgt spid="122"/>
                                        </p:tgtEl>
                                        <p:attrNameLst>
                                          <p:attrName>fill.type</p:attrName>
                                        </p:attrNameLst>
                                      </p:cBhvr>
                                      <p:to>
                                        <p:strVal val="solid"/>
                                      </p:to>
                                    </p:set>
                                    <p:set>
                                      <p:cBhvr>
                                        <p:cTn id="266" dur="500" fill="hold"/>
                                        <p:tgtEl>
                                          <p:spTgt spid="122"/>
                                        </p:tgtEl>
                                        <p:attrNameLst>
                                          <p:attrName>fill.on</p:attrName>
                                        </p:attrNameLst>
                                      </p:cBhvr>
                                      <p:to>
                                        <p:strVal val="true"/>
                                      </p:to>
                                    </p:set>
                                  </p:childTnLst>
                                </p:cTn>
                              </p:par>
                              <p:par>
                                <p:cTn id="267" presetID="19" presetClass="emph" presetSubtype="0" fill="hold" grpId="5" nodeType="withEffect">
                                  <p:stCondLst>
                                    <p:cond delay="0"/>
                                  </p:stCondLst>
                                  <p:childTnLst>
                                    <p:animClr clrSpc="rgb" dir="cw">
                                      <p:cBhvr override="childStyle">
                                        <p:cTn id="268" dur="500" fill="hold"/>
                                        <p:tgtEl>
                                          <p:spTgt spid="128"/>
                                        </p:tgtEl>
                                        <p:attrNameLst>
                                          <p:attrName>style.color</p:attrName>
                                        </p:attrNameLst>
                                      </p:cBhvr>
                                      <p:to>
                                        <a:schemeClr val="accent1"/>
                                      </p:to>
                                    </p:animClr>
                                    <p:animClr clrSpc="rgb" dir="cw">
                                      <p:cBhvr>
                                        <p:cTn id="269" dur="500" fill="hold"/>
                                        <p:tgtEl>
                                          <p:spTgt spid="128"/>
                                        </p:tgtEl>
                                        <p:attrNameLst>
                                          <p:attrName>fillcolor</p:attrName>
                                        </p:attrNameLst>
                                      </p:cBhvr>
                                      <p:to>
                                        <a:schemeClr val="accent1"/>
                                      </p:to>
                                    </p:animClr>
                                    <p:set>
                                      <p:cBhvr>
                                        <p:cTn id="270" dur="500" fill="hold"/>
                                        <p:tgtEl>
                                          <p:spTgt spid="128"/>
                                        </p:tgtEl>
                                        <p:attrNameLst>
                                          <p:attrName>fill.type</p:attrName>
                                        </p:attrNameLst>
                                      </p:cBhvr>
                                      <p:to>
                                        <p:strVal val="solid"/>
                                      </p:to>
                                    </p:set>
                                    <p:set>
                                      <p:cBhvr>
                                        <p:cTn id="271" dur="500" fill="hold"/>
                                        <p:tgtEl>
                                          <p:spTgt spid="128"/>
                                        </p:tgtEl>
                                        <p:attrNameLst>
                                          <p:attrName>fill.on</p:attrName>
                                        </p:attrNameLst>
                                      </p:cBhvr>
                                      <p:to>
                                        <p:strVal val="true"/>
                                      </p:to>
                                    </p:set>
                                  </p:childTnLst>
                                </p:cTn>
                              </p:par>
                              <p:par>
                                <p:cTn id="272" presetID="19" presetClass="emph" presetSubtype="0" fill="hold" grpId="5" nodeType="withEffect">
                                  <p:stCondLst>
                                    <p:cond delay="0"/>
                                  </p:stCondLst>
                                  <p:childTnLst>
                                    <p:animClr clrSpc="rgb" dir="cw">
                                      <p:cBhvr override="childStyle">
                                        <p:cTn id="273" dur="500" fill="hold"/>
                                        <p:tgtEl>
                                          <p:spTgt spid="125"/>
                                        </p:tgtEl>
                                        <p:attrNameLst>
                                          <p:attrName>style.color</p:attrName>
                                        </p:attrNameLst>
                                      </p:cBhvr>
                                      <p:to>
                                        <a:schemeClr val="accent1"/>
                                      </p:to>
                                    </p:animClr>
                                    <p:animClr clrSpc="rgb" dir="cw">
                                      <p:cBhvr>
                                        <p:cTn id="274" dur="500" fill="hold"/>
                                        <p:tgtEl>
                                          <p:spTgt spid="125"/>
                                        </p:tgtEl>
                                        <p:attrNameLst>
                                          <p:attrName>fillcolor</p:attrName>
                                        </p:attrNameLst>
                                      </p:cBhvr>
                                      <p:to>
                                        <a:schemeClr val="accent1"/>
                                      </p:to>
                                    </p:animClr>
                                    <p:set>
                                      <p:cBhvr>
                                        <p:cTn id="275" dur="500" fill="hold"/>
                                        <p:tgtEl>
                                          <p:spTgt spid="125"/>
                                        </p:tgtEl>
                                        <p:attrNameLst>
                                          <p:attrName>fill.type</p:attrName>
                                        </p:attrNameLst>
                                      </p:cBhvr>
                                      <p:to>
                                        <p:strVal val="solid"/>
                                      </p:to>
                                    </p:set>
                                    <p:set>
                                      <p:cBhvr>
                                        <p:cTn id="276" dur="500" fill="hold"/>
                                        <p:tgtEl>
                                          <p:spTgt spid="125"/>
                                        </p:tgtEl>
                                        <p:attrNameLst>
                                          <p:attrName>fill.on</p:attrName>
                                        </p:attrNameLst>
                                      </p:cBhvr>
                                      <p:to>
                                        <p:strVal val="true"/>
                                      </p:to>
                                    </p:set>
                                  </p:childTnLst>
                                </p:cTn>
                              </p:par>
                              <p:par>
                                <p:cTn id="277" presetID="19" presetClass="emph" presetSubtype="0" fill="hold" grpId="5" nodeType="withEffect">
                                  <p:stCondLst>
                                    <p:cond delay="0"/>
                                  </p:stCondLst>
                                  <p:childTnLst>
                                    <p:animClr clrSpc="rgb" dir="cw">
                                      <p:cBhvr override="childStyle">
                                        <p:cTn id="278" dur="500" fill="hold"/>
                                        <p:tgtEl>
                                          <p:spTgt spid="134"/>
                                        </p:tgtEl>
                                        <p:attrNameLst>
                                          <p:attrName>style.color</p:attrName>
                                        </p:attrNameLst>
                                      </p:cBhvr>
                                      <p:to>
                                        <a:schemeClr val="accent1"/>
                                      </p:to>
                                    </p:animClr>
                                    <p:animClr clrSpc="rgb" dir="cw">
                                      <p:cBhvr>
                                        <p:cTn id="279" dur="500" fill="hold"/>
                                        <p:tgtEl>
                                          <p:spTgt spid="134"/>
                                        </p:tgtEl>
                                        <p:attrNameLst>
                                          <p:attrName>fillcolor</p:attrName>
                                        </p:attrNameLst>
                                      </p:cBhvr>
                                      <p:to>
                                        <a:schemeClr val="accent1"/>
                                      </p:to>
                                    </p:animClr>
                                    <p:set>
                                      <p:cBhvr>
                                        <p:cTn id="280" dur="500" fill="hold"/>
                                        <p:tgtEl>
                                          <p:spTgt spid="134"/>
                                        </p:tgtEl>
                                        <p:attrNameLst>
                                          <p:attrName>fill.type</p:attrName>
                                        </p:attrNameLst>
                                      </p:cBhvr>
                                      <p:to>
                                        <p:strVal val="solid"/>
                                      </p:to>
                                    </p:set>
                                    <p:set>
                                      <p:cBhvr>
                                        <p:cTn id="281" dur="500" fill="hold"/>
                                        <p:tgtEl>
                                          <p:spTgt spid="134"/>
                                        </p:tgtEl>
                                        <p:attrNameLst>
                                          <p:attrName>fill.on</p:attrName>
                                        </p:attrNameLst>
                                      </p:cBhvr>
                                      <p:to>
                                        <p:strVal val="true"/>
                                      </p:to>
                                    </p:set>
                                  </p:childTnLst>
                                </p:cTn>
                              </p:par>
                              <p:par>
                                <p:cTn id="282" presetID="1" presetClass="entr" presetSubtype="0" fill="hold" nodeType="withEffect">
                                  <p:stCondLst>
                                    <p:cond delay="0"/>
                                  </p:stCondLst>
                                  <p:childTnLst>
                                    <p:set>
                                      <p:cBhvr>
                                        <p:cTn id="283" dur="1" fill="hold">
                                          <p:stCondLst>
                                            <p:cond delay="0"/>
                                          </p:stCondLst>
                                        </p:cTn>
                                        <p:tgtEl>
                                          <p:spTgt spid="119"/>
                                        </p:tgtEl>
                                        <p:attrNameLst>
                                          <p:attrName>style.visibility</p:attrName>
                                        </p:attrNameLst>
                                      </p:cBhvr>
                                      <p:to>
                                        <p:strVal val="visible"/>
                                      </p:to>
                                    </p:set>
                                  </p:childTnLst>
                                </p:cTn>
                              </p:par>
                              <p:par>
                                <p:cTn id="284" presetID="1" presetClass="exit" presetSubtype="0" fill="hold" grpId="1" nodeType="withEffect">
                                  <p:stCondLst>
                                    <p:cond delay="0"/>
                                  </p:stCondLst>
                                  <p:childTnLst>
                                    <p:set>
                                      <p:cBhvr>
                                        <p:cTn id="285" dur="1" fill="hold">
                                          <p:stCondLst>
                                            <p:cond delay="0"/>
                                          </p:stCondLst>
                                        </p:cTn>
                                        <p:tgtEl>
                                          <p:spTgt spid="141"/>
                                        </p:tgtEl>
                                        <p:attrNameLst>
                                          <p:attrName>style.visibility</p:attrName>
                                        </p:attrNameLst>
                                      </p:cBhvr>
                                      <p:to>
                                        <p:strVal val="hidden"/>
                                      </p:to>
                                    </p:set>
                                  </p:childTnLst>
                                </p:cTn>
                              </p:par>
                              <p:par>
                                <p:cTn id="286" presetID="1" presetClass="entr" presetSubtype="0" fill="hold" grpId="0" nodeType="withEffect">
                                  <p:stCondLst>
                                    <p:cond delay="0"/>
                                  </p:stCondLst>
                                  <p:childTnLst>
                                    <p:set>
                                      <p:cBhvr>
                                        <p:cTn id="287" dur="1" fill="hold">
                                          <p:stCondLst>
                                            <p:cond delay="0"/>
                                          </p:stCondLst>
                                        </p:cTn>
                                        <p:tgtEl>
                                          <p:spTgt spid="142"/>
                                        </p:tgtEl>
                                        <p:attrNameLst>
                                          <p:attrName>style.visibility</p:attrName>
                                        </p:attrNameLst>
                                      </p:cBhvr>
                                      <p:to>
                                        <p:strVal val="visible"/>
                                      </p:to>
                                    </p:set>
                                  </p:childTnLst>
                                </p:cTn>
                              </p:par>
                              <p:par>
                                <p:cTn id="288" presetID="7" presetClass="emph" presetSubtype="2" fill="hold" nodeType="withEffect">
                                  <p:stCondLst>
                                    <p:cond delay="0"/>
                                  </p:stCondLst>
                                  <p:childTnLst>
                                    <p:animClr clrSpc="rgb" dir="cw">
                                      <p:cBhvr>
                                        <p:cTn id="289" dur="500" fill="hold"/>
                                        <p:tgtEl>
                                          <p:spTgt spid="114"/>
                                        </p:tgtEl>
                                        <p:attrNameLst>
                                          <p:attrName>stroke.color</p:attrName>
                                        </p:attrNameLst>
                                      </p:cBhvr>
                                      <p:to>
                                        <a:srgbClr val="B91313"/>
                                      </p:to>
                                    </p:animClr>
                                    <p:set>
                                      <p:cBhvr>
                                        <p:cTn id="290" dur="500" fill="hold"/>
                                        <p:tgtEl>
                                          <p:spTgt spid="114"/>
                                        </p:tgtEl>
                                        <p:attrNameLst>
                                          <p:attrName>stroke.on</p:attrName>
                                        </p:attrNameLst>
                                      </p:cBhvr>
                                      <p:to>
                                        <p:strVal val="true"/>
                                      </p:to>
                                    </p:set>
                                  </p:childTnLst>
                                </p:cTn>
                              </p:par>
                              <p:par>
                                <p:cTn id="291" presetID="7" presetClass="emph" presetSubtype="2" fill="hold" nodeType="withEffect">
                                  <p:stCondLst>
                                    <p:cond delay="0"/>
                                  </p:stCondLst>
                                  <p:childTnLst>
                                    <p:animClr clrSpc="rgb" dir="cw">
                                      <p:cBhvr>
                                        <p:cTn id="292" dur="500" fill="hold"/>
                                        <p:tgtEl>
                                          <p:spTgt spid="116"/>
                                        </p:tgtEl>
                                        <p:attrNameLst>
                                          <p:attrName>stroke.color</p:attrName>
                                        </p:attrNameLst>
                                      </p:cBhvr>
                                      <p:to>
                                        <a:srgbClr val="B91313"/>
                                      </p:to>
                                    </p:animClr>
                                    <p:set>
                                      <p:cBhvr>
                                        <p:cTn id="293" dur="500" fill="hold"/>
                                        <p:tgtEl>
                                          <p:spTgt spid="116"/>
                                        </p:tgtEl>
                                        <p:attrNameLst>
                                          <p:attrName>stroke.on</p:attrName>
                                        </p:attrNameLst>
                                      </p:cBhvr>
                                      <p:to>
                                        <p:strVal val="true"/>
                                      </p:to>
                                    </p:set>
                                  </p:childTnLst>
                                </p:cTn>
                              </p:par>
                              <p:par>
                                <p:cTn id="294" presetID="7" presetClass="emph" presetSubtype="2" fill="hold" nodeType="withEffect">
                                  <p:stCondLst>
                                    <p:cond delay="0"/>
                                  </p:stCondLst>
                                  <p:childTnLst>
                                    <p:animClr clrSpc="rgb" dir="cw">
                                      <p:cBhvr>
                                        <p:cTn id="295" dur="500" fill="hold"/>
                                        <p:tgtEl>
                                          <p:spTgt spid="118"/>
                                        </p:tgtEl>
                                        <p:attrNameLst>
                                          <p:attrName>stroke.color</p:attrName>
                                        </p:attrNameLst>
                                      </p:cBhvr>
                                      <p:to>
                                        <a:srgbClr val="B91313"/>
                                      </p:to>
                                    </p:animClr>
                                    <p:set>
                                      <p:cBhvr>
                                        <p:cTn id="296" dur="500" fill="hold"/>
                                        <p:tgtEl>
                                          <p:spTgt spid="118"/>
                                        </p:tgtEl>
                                        <p:attrNameLst>
                                          <p:attrName>stroke.on</p:attrName>
                                        </p:attrNameLst>
                                      </p:cBhvr>
                                      <p:to>
                                        <p:strVal val="true"/>
                                      </p:to>
                                    </p:set>
                                  </p:childTnLst>
                                </p:cTn>
                              </p:par>
                            </p:childTnLst>
                          </p:cTn>
                        </p:par>
                        <p:par>
                          <p:cTn id="297" fill="hold" nodeType="afterGroup">
                            <p:stCondLst>
                              <p:cond delay="1000"/>
                            </p:stCondLst>
                            <p:childTnLst>
                              <p:par>
                                <p:cTn id="298" presetID="19" presetClass="emph" presetSubtype="0" fill="hold" grpId="8" nodeType="afterEffect">
                                  <p:stCondLst>
                                    <p:cond delay="0"/>
                                  </p:stCondLst>
                                  <p:childTnLst>
                                    <p:animClr clrSpc="rgb" dir="cw">
                                      <p:cBhvr override="childStyle">
                                        <p:cTn id="299" dur="100" fill="hold"/>
                                        <p:tgtEl>
                                          <p:spTgt spid="122"/>
                                        </p:tgtEl>
                                        <p:attrNameLst>
                                          <p:attrName>style.color</p:attrName>
                                        </p:attrNameLst>
                                      </p:cBhvr>
                                      <p:to>
                                        <a:schemeClr val="bg1"/>
                                      </p:to>
                                    </p:animClr>
                                    <p:animClr clrSpc="rgb" dir="cw">
                                      <p:cBhvr>
                                        <p:cTn id="300" dur="100" fill="hold"/>
                                        <p:tgtEl>
                                          <p:spTgt spid="122"/>
                                        </p:tgtEl>
                                        <p:attrNameLst>
                                          <p:attrName>fillcolor</p:attrName>
                                        </p:attrNameLst>
                                      </p:cBhvr>
                                      <p:to>
                                        <a:schemeClr val="bg1"/>
                                      </p:to>
                                    </p:animClr>
                                    <p:set>
                                      <p:cBhvr>
                                        <p:cTn id="301" dur="100" fill="hold"/>
                                        <p:tgtEl>
                                          <p:spTgt spid="122"/>
                                        </p:tgtEl>
                                        <p:attrNameLst>
                                          <p:attrName>fill.type</p:attrName>
                                        </p:attrNameLst>
                                      </p:cBhvr>
                                      <p:to>
                                        <p:strVal val="solid"/>
                                      </p:to>
                                    </p:set>
                                    <p:set>
                                      <p:cBhvr>
                                        <p:cTn id="302" dur="100" fill="hold"/>
                                        <p:tgtEl>
                                          <p:spTgt spid="122"/>
                                        </p:tgtEl>
                                        <p:attrNameLst>
                                          <p:attrName>fill.on</p:attrName>
                                        </p:attrNameLst>
                                      </p:cBhvr>
                                      <p:to>
                                        <p:strVal val="true"/>
                                      </p:to>
                                    </p:set>
                                  </p:childTnLst>
                                </p:cTn>
                              </p:par>
                              <p:par>
                                <p:cTn id="303" presetID="19" presetClass="emph" presetSubtype="0" fill="hold" grpId="7" nodeType="withEffect">
                                  <p:stCondLst>
                                    <p:cond delay="0"/>
                                  </p:stCondLst>
                                  <p:childTnLst>
                                    <p:animClr clrSpc="rgb" dir="cw">
                                      <p:cBhvr override="childStyle">
                                        <p:cTn id="304" dur="100" fill="hold"/>
                                        <p:tgtEl>
                                          <p:spTgt spid="128"/>
                                        </p:tgtEl>
                                        <p:attrNameLst>
                                          <p:attrName>style.color</p:attrName>
                                        </p:attrNameLst>
                                      </p:cBhvr>
                                      <p:to>
                                        <a:schemeClr val="bg1"/>
                                      </p:to>
                                    </p:animClr>
                                    <p:animClr clrSpc="rgb" dir="cw">
                                      <p:cBhvr>
                                        <p:cTn id="305" dur="100" fill="hold"/>
                                        <p:tgtEl>
                                          <p:spTgt spid="128"/>
                                        </p:tgtEl>
                                        <p:attrNameLst>
                                          <p:attrName>fillcolor</p:attrName>
                                        </p:attrNameLst>
                                      </p:cBhvr>
                                      <p:to>
                                        <a:schemeClr val="bg1"/>
                                      </p:to>
                                    </p:animClr>
                                    <p:set>
                                      <p:cBhvr>
                                        <p:cTn id="306" dur="100" fill="hold"/>
                                        <p:tgtEl>
                                          <p:spTgt spid="128"/>
                                        </p:tgtEl>
                                        <p:attrNameLst>
                                          <p:attrName>fill.type</p:attrName>
                                        </p:attrNameLst>
                                      </p:cBhvr>
                                      <p:to>
                                        <p:strVal val="solid"/>
                                      </p:to>
                                    </p:set>
                                    <p:set>
                                      <p:cBhvr>
                                        <p:cTn id="307" dur="100" fill="hold"/>
                                        <p:tgtEl>
                                          <p:spTgt spid="128"/>
                                        </p:tgtEl>
                                        <p:attrNameLst>
                                          <p:attrName>fill.on</p:attrName>
                                        </p:attrNameLst>
                                      </p:cBhvr>
                                      <p:to>
                                        <p:strVal val="true"/>
                                      </p:to>
                                    </p:set>
                                  </p:childTnLst>
                                </p:cTn>
                              </p:par>
                              <p:par>
                                <p:cTn id="308" presetID="19" presetClass="emph" presetSubtype="0" fill="hold" grpId="7" nodeType="withEffect">
                                  <p:stCondLst>
                                    <p:cond delay="0"/>
                                  </p:stCondLst>
                                  <p:childTnLst>
                                    <p:animClr clrSpc="rgb" dir="cw">
                                      <p:cBhvr override="childStyle">
                                        <p:cTn id="309" dur="100" fill="hold"/>
                                        <p:tgtEl>
                                          <p:spTgt spid="125"/>
                                        </p:tgtEl>
                                        <p:attrNameLst>
                                          <p:attrName>style.color</p:attrName>
                                        </p:attrNameLst>
                                      </p:cBhvr>
                                      <p:to>
                                        <a:schemeClr val="bg1"/>
                                      </p:to>
                                    </p:animClr>
                                    <p:animClr clrSpc="rgb" dir="cw">
                                      <p:cBhvr>
                                        <p:cTn id="310" dur="100" fill="hold"/>
                                        <p:tgtEl>
                                          <p:spTgt spid="125"/>
                                        </p:tgtEl>
                                        <p:attrNameLst>
                                          <p:attrName>fillcolor</p:attrName>
                                        </p:attrNameLst>
                                      </p:cBhvr>
                                      <p:to>
                                        <a:schemeClr val="bg1"/>
                                      </p:to>
                                    </p:animClr>
                                    <p:set>
                                      <p:cBhvr>
                                        <p:cTn id="311" dur="100" fill="hold"/>
                                        <p:tgtEl>
                                          <p:spTgt spid="125"/>
                                        </p:tgtEl>
                                        <p:attrNameLst>
                                          <p:attrName>fill.type</p:attrName>
                                        </p:attrNameLst>
                                      </p:cBhvr>
                                      <p:to>
                                        <p:strVal val="solid"/>
                                      </p:to>
                                    </p:set>
                                    <p:set>
                                      <p:cBhvr>
                                        <p:cTn id="312" dur="100" fill="hold"/>
                                        <p:tgtEl>
                                          <p:spTgt spid="125"/>
                                        </p:tgtEl>
                                        <p:attrNameLst>
                                          <p:attrName>fill.on</p:attrName>
                                        </p:attrNameLst>
                                      </p:cBhvr>
                                      <p:to>
                                        <p:strVal val="true"/>
                                      </p:to>
                                    </p:set>
                                  </p:childTnLst>
                                </p:cTn>
                              </p:par>
                              <p:par>
                                <p:cTn id="313" presetID="19" presetClass="emph" presetSubtype="0" fill="hold" grpId="7" nodeType="withEffect">
                                  <p:stCondLst>
                                    <p:cond delay="0"/>
                                  </p:stCondLst>
                                  <p:childTnLst>
                                    <p:animClr clrSpc="rgb" dir="cw">
                                      <p:cBhvr override="childStyle">
                                        <p:cTn id="314" dur="100" fill="hold"/>
                                        <p:tgtEl>
                                          <p:spTgt spid="131"/>
                                        </p:tgtEl>
                                        <p:attrNameLst>
                                          <p:attrName>style.color</p:attrName>
                                        </p:attrNameLst>
                                      </p:cBhvr>
                                      <p:to>
                                        <a:schemeClr val="bg1"/>
                                      </p:to>
                                    </p:animClr>
                                    <p:animClr clrSpc="rgb" dir="cw">
                                      <p:cBhvr>
                                        <p:cTn id="315" dur="100" fill="hold"/>
                                        <p:tgtEl>
                                          <p:spTgt spid="131"/>
                                        </p:tgtEl>
                                        <p:attrNameLst>
                                          <p:attrName>fillcolor</p:attrName>
                                        </p:attrNameLst>
                                      </p:cBhvr>
                                      <p:to>
                                        <a:schemeClr val="bg1"/>
                                      </p:to>
                                    </p:animClr>
                                    <p:set>
                                      <p:cBhvr>
                                        <p:cTn id="316" dur="100" fill="hold"/>
                                        <p:tgtEl>
                                          <p:spTgt spid="131"/>
                                        </p:tgtEl>
                                        <p:attrNameLst>
                                          <p:attrName>fill.type</p:attrName>
                                        </p:attrNameLst>
                                      </p:cBhvr>
                                      <p:to>
                                        <p:strVal val="solid"/>
                                      </p:to>
                                    </p:set>
                                    <p:set>
                                      <p:cBhvr>
                                        <p:cTn id="317" dur="100" fill="hold"/>
                                        <p:tgtEl>
                                          <p:spTgt spid="131"/>
                                        </p:tgtEl>
                                        <p:attrNameLst>
                                          <p:attrName>fill.on</p:attrName>
                                        </p:attrNameLst>
                                      </p:cBhvr>
                                      <p:to>
                                        <p:strVal val="true"/>
                                      </p:to>
                                    </p:set>
                                  </p:childTnLst>
                                </p:cTn>
                              </p:par>
                              <p:par>
                                <p:cTn id="318" presetID="19" presetClass="emph" presetSubtype="0" fill="hold" grpId="7" nodeType="withEffect">
                                  <p:stCondLst>
                                    <p:cond delay="0"/>
                                  </p:stCondLst>
                                  <p:childTnLst>
                                    <p:animClr clrSpc="rgb" dir="cw">
                                      <p:cBhvr override="childStyle">
                                        <p:cTn id="319" dur="100" fill="hold"/>
                                        <p:tgtEl>
                                          <p:spTgt spid="134"/>
                                        </p:tgtEl>
                                        <p:attrNameLst>
                                          <p:attrName>style.color</p:attrName>
                                        </p:attrNameLst>
                                      </p:cBhvr>
                                      <p:to>
                                        <a:schemeClr val="bg1"/>
                                      </p:to>
                                    </p:animClr>
                                    <p:animClr clrSpc="rgb" dir="cw">
                                      <p:cBhvr>
                                        <p:cTn id="320" dur="100" fill="hold"/>
                                        <p:tgtEl>
                                          <p:spTgt spid="134"/>
                                        </p:tgtEl>
                                        <p:attrNameLst>
                                          <p:attrName>fillcolor</p:attrName>
                                        </p:attrNameLst>
                                      </p:cBhvr>
                                      <p:to>
                                        <a:schemeClr val="bg1"/>
                                      </p:to>
                                    </p:animClr>
                                    <p:set>
                                      <p:cBhvr>
                                        <p:cTn id="321" dur="100" fill="hold"/>
                                        <p:tgtEl>
                                          <p:spTgt spid="134"/>
                                        </p:tgtEl>
                                        <p:attrNameLst>
                                          <p:attrName>fill.type</p:attrName>
                                        </p:attrNameLst>
                                      </p:cBhvr>
                                      <p:to>
                                        <p:strVal val="solid"/>
                                      </p:to>
                                    </p:set>
                                    <p:set>
                                      <p:cBhvr>
                                        <p:cTn id="322" dur="100" fill="hold"/>
                                        <p:tgtEl>
                                          <p:spTgt spid="134"/>
                                        </p:tgtEl>
                                        <p:attrNameLst>
                                          <p:attrName>fill.on</p:attrName>
                                        </p:attrNameLst>
                                      </p:cBhvr>
                                      <p:to>
                                        <p:strVal val="true"/>
                                      </p:to>
                                    </p:set>
                                  </p:childTnLst>
                                </p:cTn>
                              </p:par>
                            </p:childTnLst>
                          </p:cTn>
                        </p:par>
                      </p:childTnLst>
                    </p:cTn>
                  </p:par>
                  <p:par>
                    <p:cTn id="323" fill="hold" nodeType="clickPar">
                      <p:stCondLst>
                        <p:cond delay="indefinite"/>
                      </p:stCondLst>
                      <p:childTnLst>
                        <p:par>
                          <p:cTn id="324" fill="hold" nodeType="withGroup">
                            <p:stCondLst>
                              <p:cond delay="0"/>
                            </p:stCondLst>
                            <p:childTnLst>
                              <p:par>
                                <p:cTn id="325" presetID="19" presetClass="emph" presetSubtype="0" fill="hold" grpId="6" nodeType="clickEffect">
                                  <p:stCondLst>
                                    <p:cond delay="0"/>
                                  </p:stCondLst>
                                  <p:childTnLst>
                                    <p:animClr clrSpc="rgb" dir="cw">
                                      <p:cBhvr override="childStyle">
                                        <p:cTn id="326" dur="500" fill="hold"/>
                                        <p:tgtEl>
                                          <p:spTgt spid="134"/>
                                        </p:tgtEl>
                                        <p:attrNameLst>
                                          <p:attrName>style.color</p:attrName>
                                        </p:attrNameLst>
                                      </p:cBhvr>
                                      <p:to>
                                        <a:schemeClr val="accent2"/>
                                      </p:to>
                                    </p:animClr>
                                    <p:animClr clrSpc="rgb" dir="cw">
                                      <p:cBhvr>
                                        <p:cTn id="327" dur="500" fill="hold"/>
                                        <p:tgtEl>
                                          <p:spTgt spid="134"/>
                                        </p:tgtEl>
                                        <p:attrNameLst>
                                          <p:attrName>fillcolor</p:attrName>
                                        </p:attrNameLst>
                                      </p:cBhvr>
                                      <p:to>
                                        <a:schemeClr val="accent2"/>
                                      </p:to>
                                    </p:animClr>
                                    <p:set>
                                      <p:cBhvr>
                                        <p:cTn id="328" dur="500" fill="hold"/>
                                        <p:tgtEl>
                                          <p:spTgt spid="134"/>
                                        </p:tgtEl>
                                        <p:attrNameLst>
                                          <p:attrName>fill.type</p:attrName>
                                        </p:attrNameLst>
                                      </p:cBhvr>
                                      <p:to>
                                        <p:strVal val="solid"/>
                                      </p:to>
                                    </p:set>
                                    <p:set>
                                      <p:cBhvr>
                                        <p:cTn id="329" dur="500" fill="hold"/>
                                        <p:tgtEl>
                                          <p:spTgt spid="134"/>
                                        </p:tgtEl>
                                        <p:attrNameLst>
                                          <p:attrName>fill.on</p:attrName>
                                        </p:attrNameLst>
                                      </p:cBhvr>
                                      <p:to>
                                        <p:strVal val="true"/>
                                      </p:to>
                                    </p:set>
                                  </p:childTnLst>
                                </p:cTn>
                              </p:par>
                            </p:childTnLst>
                          </p:cTn>
                        </p:par>
                        <p:par>
                          <p:cTn id="330" fill="hold" nodeType="afterGroup">
                            <p:stCondLst>
                              <p:cond delay="500"/>
                            </p:stCondLst>
                            <p:childTnLst>
                              <p:par>
                                <p:cTn id="331" presetID="19" presetClass="emph" presetSubtype="0" fill="hold" grpId="7" nodeType="afterEffect">
                                  <p:stCondLst>
                                    <p:cond delay="0"/>
                                  </p:stCondLst>
                                  <p:childTnLst>
                                    <p:animClr clrSpc="rgb" dir="cw">
                                      <p:cBhvr override="childStyle">
                                        <p:cTn id="332" dur="500" fill="hold"/>
                                        <p:tgtEl>
                                          <p:spTgt spid="122"/>
                                        </p:tgtEl>
                                        <p:attrNameLst>
                                          <p:attrName>style.color</p:attrName>
                                        </p:attrNameLst>
                                      </p:cBhvr>
                                      <p:to>
                                        <a:schemeClr val="accent1"/>
                                      </p:to>
                                    </p:animClr>
                                    <p:animClr clrSpc="rgb" dir="cw">
                                      <p:cBhvr>
                                        <p:cTn id="333" dur="500" fill="hold"/>
                                        <p:tgtEl>
                                          <p:spTgt spid="122"/>
                                        </p:tgtEl>
                                        <p:attrNameLst>
                                          <p:attrName>fillcolor</p:attrName>
                                        </p:attrNameLst>
                                      </p:cBhvr>
                                      <p:to>
                                        <a:schemeClr val="accent1"/>
                                      </p:to>
                                    </p:animClr>
                                    <p:set>
                                      <p:cBhvr>
                                        <p:cTn id="334" dur="500" fill="hold"/>
                                        <p:tgtEl>
                                          <p:spTgt spid="122"/>
                                        </p:tgtEl>
                                        <p:attrNameLst>
                                          <p:attrName>fill.type</p:attrName>
                                        </p:attrNameLst>
                                      </p:cBhvr>
                                      <p:to>
                                        <p:strVal val="solid"/>
                                      </p:to>
                                    </p:set>
                                    <p:set>
                                      <p:cBhvr>
                                        <p:cTn id="335" dur="500" fill="hold"/>
                                        <p:tgtEl>
                                          <p:spTgt spid="122"/>
                                        </p:tgtEl>
                                        <p:attrNameLst>
                                          <p:attrName>fill.on</p:attrName>
                                        </p:attrNameLst>
                                      </p:cBhvr>
                                      <p:to>
                                        <p:strVal val="true"/>
                                      </p:to>
                                    </p:set>
                                  </p:childTnLst>
                                </p:cTn>
                              </p:par>
                              <p:par>
                                <p:cTn id="336" presetID="19" presetClass="emph" presetSubtype="0" fill="hold" grpId="6" nodeType="withEffect">
                                  <p:stCondLst>
                                    <p:cond delay="0"/>
                                  </p:stCondLst>
                                  <p:childTnLst>
                                    <p:animClr clrSpc="rgb" dir="cw">
                                      <p:cBhvr override="childStyle">
                                        <p:cTn id="337" dur="500" fill="hold"/>
                                        <p:tgtEl>
                                          <p:spTgt spid="128"/>
                                        </p:tgtEl>
                                        <p:attrNameLst>
                                          <p:attrName>style.color</p:attrName>
                                        </p:attrNameLst>
                                      </p:cBhvr>
                                      <p:to>
                                        <a:schemeClr val="accent1"/>
                                      </p:to>
                                    </p:animClr>
                                    <p:animClr clrSpc="rgb" dir="cw">
                                      <p:cBhvr>
                                        <p:cTn id="338" dur="500" fill="hold"/>
                                        <p:tgtEl>
                                          <p:spTgt spid="128"/>
                                        </p:tgtEl>
                                        <p:attrNameLst>
                                          <p:attrName>fillcolor</p:attrName>
                                        </p:attrNameLst>
                                      </p:cBhvr>
                                      <p:to>
                                        <a:schemeClr val="accent1"/>
                                      </p:to>
                                    </p:animClr>
                                    <p:set>
                                      <p:cBhvr>
                                        <p:cTn id="339" dur="500" fill="hold"/>
                                        <p:tgtEl>
                                          <p:spTgt spid="128"/>
                                        </p:tgtEl>
                                        <p:attrNameLst>
                                          <p:attrName>fill.type</p:attrName>
                                        </p:attrNameLst>
                                      </p:cBhvr>
                                      <p:to>
                                        <p:strVal val="solid"/>
                                      </p:to>
                                    </p:set>
                                    <p:set>
                                      <p:cBhvr>
                                        <p:cTn id="340" dur="500" fill="hold"/>
                                        <p:tgtEl>
                                          <p:spTgt spid="128"/>
                                        </p:tgtEl>
                                        <p:attrNameLst>
                                          <p:attrName>fill.on</p:attrName>
                                        </p:attrNameLst>
                                      </p:cBhvr>
                                      <p:to>
                                        <p:strVal val="true"/>
                                      </p:to>
                                    </p:set>
                                  </p:childTnLst>
                                </p:cTn>
                              </p:par>
                              <p:par>
                                <p:cTn id="341" presetID="19" presetClass="emph" presetSubtype="0" fill="hold" grpId="6" nodeType="withEffect">
                                  <p:stCondLst>
                                    <p:cond delay="0"/>
                                  </p:stCondLst>
                                  <p:childTnLst>
                                    <p:animClr clrSpc="rgb" dir="cw">
                                      <p:cBhvr override="childStyle">
                                        <p:cTn id="342" dur="500" fill="hold"/>
                                        <p:tgtEl>
                                          <p:spTgt spid="125"/>
                                        </p:tgtEl>
                                        <p:attrNameLst>
                                          <p:attrName>style.color</p:attrName>
                                        </p:attrNameLst>
                                      </p:cBhvr>
                                      <p:to>
                                        <a:schemeClr val="accent1"/>
                                      </p:to>
                                    </p:animClr>
                                    <p:animClr clrSpc="rgb" dir="cw">
                                      <p:cBhvr>
                                        <p:cTn id="343" dur="500" fill="hold"/>
                                        <p:tgtEl>
                                          <p:spTgt spid="125"/>
                                        </p:tgtEl>
                                        <p:attrNameLst>
                                          <p:attrName>fillcolor</p:attrName>
                                        </p:attrNameLst>
                                      </p:cBhvr>
                                      <p:to>
                                        <a:schemeClr val="accent1"/>
                                      </p:to>
                                    </p:animClr>
                                    <p:set>
                                      <p:cBhvr>
                                        <p:cTn id="344" dur="500" fill="hold"/>
                                        <p:tgtEl>
                                          <p:spTgt spid="125"/>
                                        </p:tgtEl>
                                        <p:attrNameLst>
                                          <p:attrName>fill.type</p:attrName>
                                        </p:attrNameLst>
                                      </p:cBhvr>
                                      <p:to>
                                        <p:strVal val="solid"/>
                                      </p:to>
                                    </p:set>
                                    <p:set>
                                      <p:cBhvr>
                                        <p:cTn id="345" dur="500" fill="hold"/>
                                        <p:tgtEl>
                                          <p:spTgt spid="125"/>
                                        </p:tgtEl>
                                        <p:attrNameLst>
                                          <p:attrName>fill.on</p:attrName>
                                        </p:attrNameLst>
                                      </p:cBhvr>
                                      <p:to>
                                        <p:strVal val="true"/>
                                      </p:to>
                                    </p:set>
                                  </p:childTnLst>
                                </p:cTn>
                              </p:par>
                              <p:par>
                                <p:cTn id="346" presetID="19" presetClass="emph" presetSubtype="0" fill="hold" grpId="6" nodeType="withEffect">
                                  <p:stCondLst>
                                    <p:cond delay="0"/>
                                  </p:stCondLst>
                                  <p:childTnLst>
                                    <p:animClr clrSpc="rgb" dir="cw">
                                      <p:cBhvr override="childStyle">
                                        <p:cTn id="347" dur="500" fill="hold"/>
                                        <p:tgtEl>
                                          <p:spTgt spid="131"/>
                                        </p:tgtEl>
                                        <p:attrNameLst>
                                          <p:attrName>style.color</p:attrName>
                                        </p:attrNameLst>
                                      </p:cBhvr>
                                      <p:to>
                                        <a:schemeClr val="accent1"/>
                                      </p:to>
                                    </p:animClr>
                                    <p:animClr clrSpc="rgb" dir="cw">
                                      <p:cBhvr>
                                        <p:cTn id="348" dur="500" fill="hold"/>
                                        <p:tgtEl>
                                          <p:spTgt spid="131"/>
                                        </p:tgtEl>
                                        <p:attrNameLst>
                                          <p:attrName>fillcolor</p:attrName>
                                        </p:attrNameLst>
                                      </p:cBhvr>
                                      <p:to>
                                        <a:schemeClr val="accent1"/>
                                      </p:to>
                                    </p:animClr>
                                    <p:set>
                                      <p:cBhvr>
                                        <p:cTn id="349" dur="500" fill="hold"/>
                                        <p:tgtEl>
                                          <p:spTgt spid="131"/>
                                        </p:tgtEl>
                                        <p:attrNameLst>
                                          <p:attrName>fill.type</p:attrName>
                                        </p:attrNameLst>
                                      </p:cBhvr>
                                      <p:to>
                                        <p:strVal val="solid"/>
                                      </p:to>
                                    </p:set>
                                    <p:set>
                                      <p:cBhvr>
                                        <p:cTn id="350" dur="500" fill="hold"/>
                                        <p:tgtEl>
                                          <p:spTgt spid="131"/>
                                        </p:tgtEl>
                                        <p:attrNameLst>
                                          <p:attrName>fill.on</p:attrName>
                                        </p:attrNameLst>
                                      </p:cBhvr>
                                      <p:to>
                                        <p:strVal val="true"/>
                                      </p:to>
                                    </p:set>
                                  </p:childTnLst>
                                </p:cTn>
                              </p:par>
                              <p:par>
                                <p:cTn id="351" presetID="7" presetClass="emph" presetSubtype="2" fill="hold" nodeType="withEffect">
                                  <p:stCondLst>
                                    <p:cond delay="0"/>
                                  </p:stCondLst>
                                  <p:childTnLst>
                                    <p:animClr clrSpc="rgb" dir="cw">
                                      <p:cBhvr>
                                        <p:cTn id="352" dur="500" fill="hold"/>
                                        <p:tgtEl>
                                          <p:spTgt spid="115"/>
                                        </p:tgtEl>
                                        <p:attrNameLst>
                                          <p:attrName>stroke.color</p:attrName>
                                        </p:attrNameLst>
                                      </p:cBhvr>
                                      <p:to>
                                        <a:srgbClr val="B91313"/>
                                      </p:to>
                                    </p:animClr>
                                    <p:set>
                                      <p:cBhvr>
                                        <p:cTn id="353" dur="500" fill="hold"/>
                                        <p:tgtEl>
                                          <p:spTgt spid="115"/>
                                        </p:tgtEl>
                                        <p:attrNameLst>
                                          <p:attrName>stroke.on</p:attrName>
                                        </p:attrNameLst>
                                      </p:cBhvr>
                                      <p:to>
                                        <p:strVal val="true"/>
                                      </p:to>
                                    </p:set>
                                  </p:childTnLst>
                                </p:cTn>
                              </p:par>
                              <p:par>
                                <p:cTn id="354" presetID="1" presetClass="exit" presetSubtype="0" fill="hold" grpId="1" nodeType="withEffect">
                                  <p:stCondLst>
                                    <p:cond delay="0"/>
                                  </p:stCondLst>
                                  <p:childTnLst>
                                    <p:set>
                                      <p:cBhvr>
                                        <p:cTn id="355" dur="1" fill="hold">
                                          <p:stCondLst>
                                            <p:cond delay="0"/>
                                          </p:stCondLst>
                                        </p:cTn>
                                        <p:tgtEl>
                                          <p:spTgt spid="142"/>
                                        </p:tgtEl>
                                        <p:attrNameLst>
                                          <p:attrName>style.visibility</p:attrName>
                                        </p:attrNameLst>
                                      </p:cBhvr>
                                      <p:to>
                                        <p:strVal val="hidden"/>
                                      </p:to>
                                    </p:set>
                                  </p:childTnLst>
                                </p:cTn>
                              </p:par>
                              <p:par>
                                <p:cTn id="356" presetID="1" presetClass="entr" presetSubtype="0" fill="hold" grpId="0" nodeType="withEffect">
                                  <p:stCondLst>
                                    <p:cond delay="0"/>
                                  </p:stCondLst>
                                  <p:childTnLst>
                                    <p:set>
                                      <p:cBhvr>
                                        <p:cTn id="357" dur="1" fill="hold">
                                          <p:stCondLst>
                                            <p:cond delay="0"/>
                                          </p:stCondLst>
                                        </p:cTn>
                                        <p:tgtEl>
                                          <p:spTgt spid="143"/>
                                        </p:tgtEl>
                                        <p:attrNameLst>
                                          <p:attrName>style.visibility</p:attrName>
                                        </p:attrNameLst>
                                      </p:cBhvr>
                                      <p:to>
                                        <p:strVal val="visible"/>
                                      </p:to>
                                    </p:set>
                                  </p:childTnLst>
                                </p:cTn>
                              </p:par>
                              <p:par>
                                <p:cTn id="358" presetID="7" presetClass="emph" presetSubtype="2" fill="hold" nodeType="withEffect">
                                  <p:stCondLst>
                                    <p:cond delay="0"/>
                                  </p:stCondLst>
                                  <p:childTnLst>
                                    <p:animClr clrSpc="rgb" dir="cw">
                                      <p:cBhvr>
                                        <p:cTn id="359" dur="500" fill="hold"/>
                                        <p:tgtEl>
                                          <p:spTgt spid="120"/>
                                        </p:tgtEl>
                                        <p:attrNameLst>
                                          <p:attrName>stroke.color</p:attrName>
                                        </p:attrNameLst>
                                      </p:cBhvr>
                                      <p:to>
                                        <a:srgbClr val="B91313"/>
                                      </p:to>
                                    </p:animClr>
                                    <p:set>
                                      <p:cBhvr>
                                        <p:cTn id="360" dur="500" fill="hold"/>
                                        <p:tgtEl>
                                          <p:spTgt spid="120"/>
                                        </p:tgtEl>
                                        <p:attrNameLst>
                                          <p:attrName>stroke.on</p:attrName>
                                        </p:attrNameLst>
                                      </p:cBhvr>
                                      <p:to>
                                        <p:strVal val="true"/>
                                      </p:to>
                                    </p:set>
                                  </p:childTnLst>
                                </p:cTn>
                              </p:par>
                              <p:par>
                                <p:cTn id="361" presetID="7" presetClass="emph" presetSubtype="2" fill="hold" nodeType="withEffect">
                                  <p:stCondLst>
                                    <p:cond delay="0"/>
                                  </p:stCondLst>
                                  <p:childTnLst>
                                    <p:animClr clrSpc="rgb" dir="cw">
                                      <p:cBhvr>
                                        <p:cTn id="362" dur="500" fill="hold"/>
                                        <p:tgtEl>
                                          <p:spTgt spid="117"/>
                                        </p:tgtEl>
                                        <p:attrNameLst>
                                          <p:attrName>stroke.color</p:attrName>
                                        </p:attrNameLst>
                                      </p:cBhvr>
                                      <p:to>
                                        <a:srgbClr val="B91313"/>
                                      </p:to>
                                    </p:animClr>
                                    <p:set>
                                      <p:cBhvr>
                                        <p:cTn id="363" dur="500" fill="hold"/>
                                        <p:tgtEl>
                                          <p:spTgt spid="117"/>
                                        </p:tgtEl>
                                        <p:attrNameLst>
                                          <p:attrName>stroke.on</p:attrName>
                                        </p:attrNameLst>
                                      </p:cBhvr>
                                      <p:to>
                                        <p:strVal val="true"/>
                                      </p:to>
                                    </p:set>
                                  </p:childTnLst>
                                </p:cTn>
                              </p:par>
                              <p:par>
                                <p:cTn id="364" presetID="7" presetClass="emph" presetSubtype="2" fill="hold" nodeType="withEffect">
                                  <p:stCondLst>
                                    <p:cond delay="0"/>
                                  </p:stCondLst>
                                  <p:childTnLst>
                                    <p:animClr clrSpc="rgb" dir="cw">
                                      <p:cBhvr>
                                        <p:cTn id="365" dur="500" fill="hold"/>
                                        <p:tgtEl>
                                          <p:spTgt spid="119"/>
                                        </p:tgtEl>
                                        <p:attrNameLst>
                                          <p:attrName>stroke.color</p:attrName>
                                        </p:attrNameLst>
                                      </p:cBhvr>
                                      <p:to>
                                        <a:srgbClr val="B91313"/>
                                      </p:to>
                                    </p:animClr>
                                    <p:set>
                                      <p:cBhvr>
                                        <p:cTn id="366" dur="500" fill="hold"/>
                                        <p:tgtEl>
                                          <p:spTgt spid="119"/>
                                        </p:tgtEl>
                                        <p:attrNameLst>
                                          <p:attrName>stroke.on</p:attrName>
                                        </p:attrNameLst>
                                      </p:cBhvr>
                                      <p:to>
                                        <p:strVal val="true"/>
                                      </p:to>
                                    </p:set>
                                  </p:childTnLst>
                                </p:cTn>
                              </p:par>
                            </p:childTnLst>
                          </p:cTn>
                        </p:par>
                        <p:par>
                          <p:cTn id="367" fill="hold" nodeType="afterGroup">
                            <p:stCondLst>
                              <p:cond delay="1000"/>
                            </p:stCondLst>
                            <p:childTnLst>
                              <p:par>
                                <p:cTn id="368" presetID="19" presetClass="emph" presetSubtype="0" fill="hold" grpId="9" nodeType="afterEffect">
                                  <p:stCondLst>
                                    <p:cond delay="0"/>
                                  </p:stCondLst>
                                  <p:childTnLst>
                                    <p:animClr clrSpc="rgb" dir="cw">
                                      <p:cBhvr override="childStyle">
                                        <p:cTn id="369" dur="100" fill="hold"/>
                                        <p:tgtEl>
                                          <p:spTgt spid="122"/>
                                        </p:tgtEl>
                                        <p:attrNameLst>
                                          <p:attrName>style.color</p:attrName>
                                        </p:attrNameLst>
                                      </p:cBhvr>
                                      <p:to>
                                        <a:schemeClr val="bg1"/>
                                      </p:to>
                                    </p:animClr>
                                    <p:animClr clrSpc="rgb" dir="cw">
                                      <p:cBhvr>
                                        <p:cTn id="370" dur="100" fill="hold"/>
                                        <p:tgtEl>
                                          <p:spTgt spid="122"/>
                                        </p:tgtEl>
                                        <p:attrNameLst>
                                          <p:attrName>fillcolor</p:attrName>
                                        </p:attrNameLst>
                                      </p:cBhvr>
                                      <p:to>
                                        <a:schemeClr val="bg1"/>
                                      </p:to>
                                    </p:animClr>
                                    <p:set>
                                      <p:cBhvr>
                                        <p:cTn id="371" dur="100" fill="hold"/>
                                        <p:tgtEl>
                                          <p:spTgt spid="122"/>
                                        </p:tgtEl>
                                        <p:attrNameLst>
                                          <p:attrName>fill.type</p:attrName>
                                        </p:attrNameLst>
                                      </p:cBhvr>
                                      <p:to>
                                        <p:strVal val="solid"/>
                                      </p:to>
                                    </p:set>
                                    <p:set>
                                      <p:cBhvr>
                                        <p:cTn id="372" dur="100" fill="hold"/>
                                        <p:tgtEl>
                                          <p:spTgt spid="122"/>
                                        </p:tgtEl>
                                        <p:attrNameLst>
                                          <p:attrName>fill.on</p:attrName>
                                        </p:attrNameLst>
                                      </p:cBhvr>
                                      <p:to>
                                        <p:strVal val="true"/>
                                      </p:to>
                                    </p:set>
                                  </p:childTnLst>
                                </p:cTn>
                              </p:par>
                              <p:par>
                                <p:cTn id="373" presetID="19" presetClass="emph" presetSubtype="0" fill="hold" grpId="8" nodeType="withEffect">
                                  <p:stCondLst>
                                    <p:cond delay="0"/>
                                  </p:stCondLst>
                                  <p:childTnLst>
                                    <p:animClr clrSpc="rgb" dir="cw">
                                      <p:cBhvr override="childStyle">
                                        <p:cTn id="374" dur="100" fill="hold"/>
                                        <p:tgtEl>
                                          <p:spTgt spid="128"/>
                                        </p:tgtEl>
                                        <p:attrNameLst>
                                          <p:attrName>style.color</p:attrName>
                                        </p:attrNameLst>
                                      </p:cBhvr>
                                      <p:to>
                                        <a:schemeClr val="bg1"/>
                                      </p:to>
                                    </p:animClr>
                                    <p:animClr clrSpc="rgb" dir="cw">
                                      <p:cBhvr>
                                        <p:cTn id="375" dur="100" fill="hold"/>
                                        <p:tgtEl>
                                          <p:spTgt spid="128"/>
                                        </p:tgtEl>
                                        <p:attrNameLst>
                                          <p:attrName>fillcolor</p:attrName>
                                        </p:attrNameLst>
                                      </p:cBhvr>
                                      <p:to>
                                        <a:schemeClr val="bg1"/>
                                      </p:to>
                                    </p:animClr>
                                    <p:set>
                                      <p:cBhvr>
                                        <p:cTn id="376" dur="100" fill="hold"/>
                                        <p:tgtEl>
                                          <p:spTgt spid="128"/>
                                        </p:tgtEl>
                                        <p:attrNameLst>
                                          <p:attrName>fill.type</p:attrName>
                                        </p:attrNameLst>
                                      </p:cBhvr>
                                      <p:to>
                                        <p:strVal val="solid"/>
                                      </p:to>
                                    </p:set>
                                    <p:set>
                                      <p:cBhvr>
                                        <p:cTn id="377" dur="100" fill="hold"/>
                                        <p:tgtEl>
                                          <p:spTgt spid="128"/>
                                        </p:tgtEl>
                                        <p:attrNameLst>
                                          <p:attrName>fill.on</p:attrName>
                                        </p:attrNameLst>
                                      </p:cBhvr>
                                      <p:to>
                                        <p:strVal val="true"/>
                                      </p:to>
                                    </p:set>
                                  </p:childTnLst>
                                </p:cTn>
                              </p:par>
                              <p:par>
                                <p:cTn id="378" presetID="19" presetClass="emph" presetSubtype="0" fill="hold" grpId="8" nodeType="withEffect">
                                  <p:stCondLst>
                                    <p:cond delay="0"/>
                                  </p:stCondLst>
                                  <p:childTnLst>
                                    <p:animClr clrSpc="rgb" dir="cw">
                                      <p:cBhvr override="childStyle">
                                        <p:cTn id="379" dur="100" fill="hold"/>
                                        <p:tgtEl>
                                          <p:spTgt spid="125"/>
                                        </p:tgtEl>
                                        <p:attrNameLst>
                                          <p:attrName>style.color</p:attrName>
                                        </p:attrNameLst>
                                      </p:cBhvr>
                                      <p:to>
                                        <a:schemeClr val="bg1"/>
                                      </p:to>
                                    </p:animClr>
                                    <p:animClr clrSpc="rgb" dir="cw">
                                      <p:cBhvr>
                                        <p:cTn id="380" dur="100" fill="hold"/>
                                        <p:tgtEl>
                                          <p:spTgt spid="125"/>
                                        </p:tgtEl>
                                        <p:attrNameLst>
                                          <p:attrName>fillcolor</p:attrName>
                                        </p:attrNameLst>
                                      </p:cBhvr>
                                      <p:to>
                                        <a:schemeClr val="bg1"/>
                                      </p:to>
                                    </p:animClr>
                                    <p:set>
                                      <p:cBhvr>
                                        <p:cTn id="381" dur="100" fill="hold"/>
                                        <p:tgtEl>
                                          <p:spTgt spid="125"/>
                                        </p:tgtEl>
                                        <p:attrNameLst>
                                          <p:attrName>fill.type</p:attrName>
                                        </p:attrNameLst>
                                      </p:cBhvr>
                                      <p:to>
                                        <p:strVal val="solid"/>
                                      </p:to>
                                    </p:set>
                                    <p:set>
                                      <p:cBhvr>
                                        <p:cTn id="382" dur="100" fill="hold"/>
                                        <p:tgtEl>
                                          <p:spTgt spid="125"/>
                                        </p:tgtEl>
                                        <p:attrNameLst>
                                          <p:attrName>fill.on</p:attrName>
                                        </p:attrNameLst>
                                      </p:cBhvr>
                                      <p:to>
                                        <p:strVal val="true"/>
                                      </p:to>
                                    </p:set>
                                  </p:childTnLst>
                                </p:cTn>
                              </p:par>
                              <p:par>
                                <p:cTn id="383" presetID="19" presetClass="emph" presetSubtype="0" fill="hold" grpId="8" nodeType="withEffect">
                                  <p:stCondLst>
                                    <p:cond delay="0"/>
                                  </p:stCondLst>
                                  <p:childTnLst>
                                    <p:animClr clrSpc="rgb" dir="cw">
                                      <p:cBhvr override="childStyle">
                                        <p:cTn id="384" dur="100" fill="hold"/>
                                        <p:tgtEl>
                                          <p:spTgt spid="131"/>
                                        </p:tgtEl>
                                        <p:attrNameLst>
                                          <p:attrName>style.color</p:attrName>
                                        </p:attrNameLst>
                                      </p:cBhvr>
                                      <p:to>
                                        <a:schemeClr val="bg1"/>
                                      </p:to>
                                    </p:animClr>
                                    <p:animClr clrSpc="rgb" dir="cw">
                                      <p:cBhvr>
                                        <p:cTn id="385" dur="100" fill="hold"/>
                                        <p:tgtEl>
                                          <p:spTgt spid="131"/>
                                        </p:tgtEl>
                                        <p:attrNameLst>
                                          <p:attrName>fillcolor</p:attrName>
                                        </p:attrNameLst>
                                      </p:cBhvr>
                                      <p:to>
                                        <a:schemeClr val="bg1"/>
                                      </p:to>
                                    </p:animClr>
                                    <p:set>
                                      <p:cBhvr>
                                        <p:cTn id="386" dur="100" fill="hold"/>
                                        <p:tgtEl>
                                          <p:spTgt spid="131"/>
                                        </p:tgtEl>
                                        <p:attrNameLst>
                                          <p:attrName>fill.type</p:attrName>
                                        </p:attrNameLst>
                                      </p:cBhvr>
                                      <p:to>
                                        <p:strVal val="solid"/>
                                      </p:to>
                                    </p:set>
                                    <p:set>
                                      <p:cBhvr>
                                        <p:cTn id="387" dur="100" fill="hold"/>
                                        <p:tgtEl>
                                          <p:spTgt spid="131"/>
                                        </p:tgtEl>
                                        <p:attrNameLst>
                                          <p:attrName>fill.on</p:attrName>
                                        </p:attrNameLst>
                                      </p:cBhvr>
                                      <p:to>
                                        <p:strVal val="true"/>
                                      </p:to>
                                    </p:set>
                                  </p:childTnLst>
                                </p:cTn>
                              </p:par>
                              <p:par>
                                <p:cTn id="388" presetID="19" presetClass="emph" presetSubtype="0" fill="hold" grpId="8" nodeType="withEffect">
                                  <p:stCondLst>
                                    <p:cond delay="0"/>
                                  </p:stCondLst>
                                  <p:childTnLst>
                                    <p:animClr clrSpc="rgb" dir="cw">
                                      <p:cBhvr override="childStyle">
                                        <p:cTn id="389" dur="100" fill="hold"/>
                                        <p:tgtEl>
                                          <p:spTgt spid="134"/>
                                        </p:tgtEl>
                                        <p:attrNameLst>
                                          <p:attrName>style.color</p:attrName>
                                        </p:attrNameLst>
                                      </p:cBhvr>
                                      <p:to>
                                        <a:schemeClr val="bg1"/>
                                      </p:to>
                                    </p:animClr>
                                    <p:animClr clrSpc="rgb" dir="cw">
                                      <p:cBhvr>
                                        <p:cTn id="390" dur="100" fill="hold"/>
                                        <p:tgtEl>
                                          <p:spTgt spid="134"/>
                                        </p:tgtEl>
                                        <p:attrNameLst>
                                          <p:attrName>fillcolor</p:attrName>
                                        </p:attrNameLst>
                                      </p:cBhvr>
                                      <p:to>
                                        <a:schemeClr val="bg1"/>
                                      </p:to>
                                    </p:animClr>
                                    <p:set>
                                      <p:cBhvr>
                                        <p:cTn id="391" dur="100" fill="hold"/>
                                        <p:tgtEl>
                                          <p:spTgt spid="134"/>
                                        </p:tgtEl>
                                        <p:attrNameLst>
                                          <p:attrName>fill.type</p:attrName>
                                        </p:attrNameLst>
                                      </p:cBhvr>
                                      <p:to>
                                        <p:strVal val="solid"/>
                                      </p:to>
                                    </p:set>
                                    <p:set>
                                      <p:cBhvr>
                                        <p:cTn id="392" dur="100" fill="hold"/>
                                        <p:tgtEl>
                                          <p:spTgt spid="134"/>
                                        </p:tgtEl>
                                        <p:attrNameLst>
                                          <p:attrName>fill.on</p:attrName>
                                        </p:attrNameLst>
                                      </p:cBhvr>
                                      <p:to>
                                        <p:strVal val="true"/>
                                      </p:to>
                                    </p:set>
                                  </p:childTnLst>
                                </p:cTn>
                              </p:par>
                            </p:childTnLst>
                          </p:cTn>
                        </p:par>
                      </p:childTnLst>
                    </p:cTn>
                  </p:par>
                  <p:par>
                    <p:cTn id="393" fill="hold" nodeType="clickPar">
                      <p:stCondLst>
                        <p:cond delay="indefinite"/>
                      </p:stCondLst>
                      <p:childTnLst>
                        <p:par>
                          <p:cTn id="394" fill="hold" nodeType="withGroup">
                            <p:stCondLst>
                              <p:cond delay="0"/>
                            </p:stCondLst>
                            <p:childTnLst>
                              <p:par>
                                <p:cTn id="395" presetID="1" presetClass="entr" presetSubtype="0" fill="hold" grpId="0" nodeType="clickEffect">
                                  <p:stCondLst>
                                    <p:cond delay="0"/>
                                  </p:stCondLst>
                                  <p:childTnLst>
                                    <p:set>
                                      <p:cBhvr>
                                        <p:cTn id="396" dur="1" fill="hold">
                                          <p:stCondLst>
                                            <p:cond delay="0"/>
                                          </p:stCondLst>
                                        </p:cTn>
                                        <p:tgtEl>
                                          <p:spTgt spid="136"/>
                                        </p:tgtEl>
                                        <p:attrNameLst>
                                          <p:attrName>style.visibility</p:attrName>
                                        </p:attrNameLst>
                                      </p:cBhvr>
                                      <p:to>
                                        <p:strVal val="visible"/>
                                      </p:to>
                                    </p:set>
                                  </p:childTnLst>
                                </p:cTn>
                              </p:par>
                              <p:par>
                                <p:cTn id="397" presetID="1" presetClass="exit" presetSubtype="0" fill="hold" grpId="1" nodeType="withEffect">
                                  <p:stCondLst>
                                    <p:cond delay="0"/>
                                  </p:stCondLst>
                                  <p:childTnLst>
                                    <p:set>
                                      <p:cBhvr>
                                        <p:cTn id="398" dur="1" fill="hold">
                                          <p:stCondLst>
                                            <p:cond delay="0"/>
                                          </p:stCondLst>
                                        </p:cTn>
                                        <p:tgtEl>
                                          <p:spTgt spid="143"/>
                                        </p:tgtEl>
                                        <p:attrNameLst>
                                          <p:attrName>style.visibility</p:attrName>
                                        </p:attrNameLst>
                                      </p:cBhvr>
                                      <p:to>
                                        <p:strVal val="hidden"/>
                                      </p:to>
                                    </p:set>
                                  </p:childTnLst>
                                </p:cTn>
                              </p:par>
                            </p:childTnLst>
                          </p:cTn>
                        </p:par>
                      </p:childTnLst>
                    </p:cTn>
                  </p:par>
                  <p:par>
                    <p:cTn id="399" fill="hold" nodeType="clickPar">
                      <p:stCondLst>
                        <p:cond delay="indefinite"/>
                      </p:stCondLst>
                      <p:childTnLst>
                        <p:par>
                          <p:cTn id="400" fill="hold" nodeType="withGroup">
                            <p:stCondLst>
                              <p:cond delay="0"/>
                            </p:stCondLst>
                            <p:childTnLst>
                              <p:par>
                                <p:cTn id="401" presetID="1" presetClass="entr" presetSubtype="0" fill="hold" grpId="0" nodeType="clickEffect">
                                  <p:stCondLst>
                                    <p:cond delay="0"/>
                                  </p:stCondLst>
                                  <p:childTnLst>
                                    <p:set>
                                      <p:cBhvr>
                                        <p:cTn id="402"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7" grpId="0"/>
      <p:bldP spid="139" grpId="0"/>
      <p:bldP spid="139" grpId="1"/>
      <p:bldP spid="140" grpId="0"/>
      <p:bldP spid="140" grpId="1"/>
      <p:bldP spid="141" grpId="0"/>
      <p:bldP spid="141" grpId="1"/>
      <p:bldP spid="142" grpId="0"/>
      <p:bldP spid="142" grpId="1"/>
      <p:bldP spid="143" grpId="0"/>
      <p:bldP spid="143" grpId="1"/>
      <p:bldP spid="122" grpId="0" animBg="1"/>
      <p:bldP spid="122" grpId="1" animBg="1"/>
      <p:bldP spid="122" grpId="2" animBg="1"/>
      <p:bldP spid="122" grpId="3" animBg="1"/>
      <p:bldP spid="122" grpId="4" animBg="1"/>
      <p:bldP spid="122" grpId="5" animBg="1"/>
      <p:bldP spid="122" grpId="6" animBg="1"/>
      <p:bldP spid="122" grpId="7" animBg="1"/>
      <p:bldP spid="122" grpId="8" animBg="1"/>
      <p:bldP spid="122" grpId="9" animBg="1"/>
      <p:bldP spid="134" grpId="0" animBg="1"/>
      <p:bldP spid="134" grpId="1" animBg="1"/>
      <p:bldP spid="134" grpId="2" animBg="1"/>
      <p:bldP spid="134" grpId="3" animBg="1"/>
      <p:bldP spid="134" grpId="4" animBg="1"/>
      <p:bldP spid="134" grpId="5" animBg="1"/>
      <p:bldP spid="134" grpId="6" animBg="1"/>
      <p:bldP spid="134" grpId="7" animBg="1"/>
      <p:bldP spid="134" grpId="8" animBg="1"/>
      <p:bldP spid="134" grpId="9" animBg="1"/>
      <p:bldP spid="135" grpId="0"/>
      <p:bldP spid="225" grpId="0" animBg="1"/>
      <p:bldP spid="230" grpId="0" animBg="1"/>
      <p:bldP spid="224" grpId="0" animBg="1"/>
      <p:bldP spid="222" grpId="0" animBg="1"/>
      <p:bldP spid="190" grpId="0" animBg="1"/>
      <p:bldP spid="205" grpId="0" animBg="1"/>
      <p:bldP spid="202" grpId="0" animBg="1"/>
      <p:bldP spid="193" grpId="0" animBg="1"/>
      <p:bldP spid="128" grpId="0" animBg="1"/>
      <p:bldP spid="128" grpId="1" animBg="1"/>
      <p:bldP spid="128" grpId="2" animBg="1"/>
      <p:bldP spid="128" grpId="3" animBg="1"/>
      <p:bldP spid="128" grpId="4" animBg="1"/>
      <p:bldP spid="128" grpId="5" animBg="1"/>
      <p:bldP spid="128" grpId="6" animBg="1"/>
      <p:bldP spid="128" grpId="7" animBg="1"/>
      <p:bldP spid="128" grpId="8" animBg="1"/>
      <p:bldP spid="128" grpId="9" animBg="1"/>
      <p:bldP spid="129" grpId="0"/>
      <p:bldP spid="125" grpId="0" animBg="1"/>
      <p:bldP spid="125" grpId="1" animBg="1"/>
      <p:bldP spid="125" grpId="2" animBg="1"/>
      <p:bldP spid="125" grpId="3" animBg="1"/>
      <p:bldP spid="125" grpId="4" animBg="1"/>
      <p:bldP spid="125" grpId="5" animBg="1"/>
      <p:bldP spid="125" grpId="6" animBg="1"/>
      <p:bldP spid="125" grpId="7" animBg="1"/>
      <p:bldP spid="125" grpId="8" animBg="1"/>
      <p:bldP spid="125" grpId="9" animBg="1"/>
      <p:bldP spid="131" grpId="0" animBg="1"/>
      <p:bldP spid="131" grpId="1" animBg="1"/>
      <p:bldP spid="131" grpId="2" animBg="1"/>
      <p:bldP spid="131" grpId="3" animBg="1"/>
      <p:bldP spid="131" grpId="4" animBg="1"/>
      <p:bldP spid="131" grpId="5" animBg="1"/>
      <p:bldP spid="131" grpId="6" animBg="1"/>
      <p:bldP spid="131" grpId="7" animBg="1"/>
      <p:bldP spid="131" grpId="8" animBg="1"/>
      <p:bldP spid="131" grpId="9" animBg="1"/>
      <p:bldP spid="132" grpId="0"/>
      <p:bldP spid="12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Content Placeholder 2"/>
          <p:cNvSpPr>
            <a:spLocks noGrp="1"/>
          </p:cNvSpPr>
          <p:nvPr>
            <p:ph idx="1"/>
          </p:nvPr>
        </p:nvSpPr>
        <p:spPr>
          <a:xfrm>
            <a:off x="457200" y="1600200"/>
            <a:ext cx="8382000" cy="4525963"/>
          </a:xfrm>
        </p:spPr>
        <p:txBody>
          <a:bodyPr/>
          <a:lstStyle/>
          <a:p>
            <a:r>
              <a:rPr kumimoji="0" lang="en-US" altLang="zh-CN" sz="2800" dirty="0">
                <a:latin typeface="Candara"/>
                <a:cs typeface="Candara"/>
              </a:rPr>
              <a:t>Input:</a:t>
            </a:r>
          </a:p>
          <a:p>
            <a:pPr marL="457200" lvl="1" indent="0">
              <a:buFont typeface="Arial" charset="0"/>
              <a:buNone/>
            </a:pPr>
            <a:r>
              <a:rPr kumimoji="0" lang="en-US" altLang="zh-CN" sz="2200" b="1" dirty="0">
                <a:solidFill>
                  <a:srgbClr val="0070C0"/>
                </a:solidFill>
                <a:latin typeface="Candara"/>
                <a:cs typeface="Candara"/>
              </a:rPr>
              <a:t>a graph G </a:t>
            </a:r>
            <a:r>
              <a:rPr kumimoji="0" lang="en-US" altLang="zh-CN" sz="2200" b="1" dirty="0">
                <a:solidFill>
                  <a:srgbClr val="000000"/>
                </a:solidFill>
                <a:latin typeface="Candara"/>
                <a:cs typeface="Candara"/>
              </a:rPr>
              <a:t>&amp;</a:t>
            </a:r>
            <a:r>
              <a:rPr kumimoji="0" lang="en-US" altLang="zh-CN" sz="2200" b="1" dirty="0">
                <a:solidFill>
                  <a:srgbClr val="0070C0"/>
                </a:solidFill>
                <a:latin typeface="Candara"/>
                <a:cs typeface="Candara"/>
              </a:rPr>
              <a:t> a set of query nodes Q </a:t>
            </a:r>
          </a:p>
          <a:p>
            <a:r>
              <a:rPr kumimoji="0" lang="en-US" altLang="zh-CN" sz="2800" dirty="0">
                <a:latin typeface="Candara"/>
                <a:cs typeface="Candara"/>
              </a:rPr>
              <a:t>Output: </a:t>
            </a:r>
            <a:r>
              <a:rPr kumimoji="0" lang="en-US" altLang="zh-CN" sz="2200" b="1" dirty="0">
                <a:solidFill>
                  <a:srgbClr val="00B050"/>
                </a:solidFill>
                <a:latin typeface="Candara"/>
                <a:cs typeface="Candara"/>
              </a:rPr>
              <a:t>a connected </a:t>
            </a:r>
            <a:r>
              <a:rPr kumimoji="0" lang="en-US" altLang="zh-CN" sz="2200" b="1" dirty="0" err="1">
                <a:solidFill>
                  <a:srgbClr val="00B050"/>
                </a:solidFill>
                <a:latin typeface="Candara"/>
                <a:cs typeface="Candara"/>
              </a:rPr>
              <a:t>subgraph</a:t>
            </a:r>
            <a:r>
              <a:rPr kumimoji="0" lang="en-US" altLang="zh-CN" sz="2200" b="1" dirty="0">
                <a:solidFill>
                  <a:srgbClr val="00B050"/>
                </a:solidFill>
                <a:latin typeface="Candara"/>
                <a:cs typeface="Candara"/>
              </a:rPr>
              <a:t> H containing Q such that</a:t>
            </a:r>
          </a:p>
          <a:p>
            <a:pPr marL="457200" lvl="1" indent="0">
              <a:buFont typeface="Arial" charset="0"/>
              <a:buNone/>
            </a:pPr>
            <a:r>
              <a:rPr kumimoji="0" lang="en-US" altLang="zh-CN" sz="2200" i="1" dirty="0">
                <a:latin typeface="Candara"/>
                <a:cs typeface="Candara"/>
              </a:rPr>
              <a:t>(1) </a:t>
            </a:r>
            <a:r>
              <a:rPr kumimoji="0" lang="en-US" altLang="zh-CN" sz="2200" b="1" i="1" dirty="0">
                <a:solidFill>
                  <a:srgbClr val="00B050"/>
                </a:solidFill>
                <a:latin typeface="Candara"/>
                <a:cs typeface="Candara"/>
              </a:rPr>
              <a:t>H</a:t>
            </a:r>
            <a:r>
              <a:rPr kumimoji="0" lang="en-US" altLang="zh-CN" sz="2200" i="1" dirty="0">
                <a:solidFill>
                  <a:srgbClr val="00B050"/>
                </a:solidFill>
                <a:latin typeface="Candara"/>
                <a:cs typeface="Candara"/>
              </a:rPr>
              <a:t> </a:t>
            </a:r>
            <a:r>
              <a:rPr kumimoji="0" lang="en-US" altLang="zh-CN" sz="2200" i="1" dirty="0">
                <a:latin typeface="Candara"/>
                <a:cs typeface="Candara"/>
              </a:rPr>
              <a:t>is </a:t>
            </a:r>
            <a:r>
              <a:rPr kumimoji="0" lang="en-US" altLang="zh-CN" sz="2200" b="1" i="1" dirty="0">
                <a:solidFill>
                  <a:srgbClr val="C00000"/>
                </a:solidFill>
                <a:latin typeface="Candara"/>
                <a:cs typeface="Candara"/>
              </a:rPr>
              <a:t>a k-truss with the largest k</a:t>
            </a:r>
          </a:p>
          <a:p>
            <a:pPr marL="457200" lvl="1" indent="0">
              <a:buFont typeface="Arial" charset="0"/>
              <a:buNone/>
            </a:pPr>
            <a:r>
              <a:rPr kumimoji="0" lang="en-US" altLang="zh-CN" sz="2200" i="1" dirty="0">
                <a:latin typeface="Candara"/>
                <a:cs typeface="Candara"/>
              </a:rPr>
              <a:t>(2) </a:t>
            </a:r>
            <a:r>
              <a:rPr kumimoji="0" lang="en-US" altLang="zh-CN" sz="2200" b="1" i="1" dirty="0">
                <a:solidFill>
                  <a:srgbClr val="00B050"/>
                </a:solidFill>
                <a:latin typeface="Candara"/>
                <a:cs typeface="Candara"/>
              </a:rPr>
              <a:t>H</a:t>
            </a:r>
            <a:r>
              <a:rPr kumimoji="0" lang="en-US" altLang="zh-CN" sz="2200" i="1" dirty="0">
                <a:latin typeface="Candara"/>
                <a:cs typeface="Candara"/>
              </a:rPr>
              <a:t> has </a:t>
            </a:r>
            <a:r>
              <a:rPr kumimoji="0" lang="en-US" altLang="zh-CN" sz="2200" b="1" i="1" dirty="0">
                <a:solidFill>
                  <a:srgbClr val="C00000"/>
                </a:solidFill>
                <a:latin typeface="Candara"/>
                <a:cs typeface="Candara"/>
              </a:rPr>
              <a:t>the smallest diameter among </a:t>
            </a:r>
            <a:r>
              <a:rPr kumimoji="0" lang="en-US" altLang="zh-CN" sz="2200" b="1" i="1" dirty="0" err="1">
                <a:solidFill>
                  <a:srgbClr val="C00000"/>
                </a:solidFill>
                <a:latin typeface="Candara"/>
                <a:cs typeface="Candara"/>
              </a:rPr>
              <a:t>subgraphs</a:t>
            </a:r>
            <a:r>
              <a:rPr kumimoji="0" lang="en-US" altLang="zh-CN" sz="2200" b="1" i="1" dirty="0">
                <a:solidFill>
                  <a:srgbClr val="C00000"/>
                </a:solidFill>
                <a:latin typeface="Candara"/>
                <a:cs typeface="Candara"/>
              </a:rPr>
              <a:t> satisfying (1). </a:t>
            </a:r>
            <a:r>
              <a:rPr kumimoji="0" lang="en-US" altLang="zh-CN" sz="2200" i="1" dirty="0">
                <a:latin typeface="Candara"/>
                <a:cs typeface="Candara"/>
              </a:rPr>
              <a:t> </a:t>
            </a:r>
          </a:p>
        </p:txBody>
      </p:sp>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463" y="4240213"/>
            <a:ext cx="71961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itle 1"/>
          <p:cNvSpPr>
            <a:spLocks noGrp="1"/>
          </p:cNvSpPr>
          <p:nvPr>
            <p:ph type="title"/>
          </p:nvPr>
        </p:nvSpPr>
        <p:spPr/>
        <p:txBody>
          <a:bodyPr/>
          <a:lstStyle/>
          <a:p>
            <a:r>
              <a:rPr kumimoji="0" lang="en-US" altLang="zh-CN">
                <a:latin typeface="Candara"/>
                <a:cs typeface="Candara"/>
              </a:rPr>
              <a:t>Closest Truss Community Search</a:t>
            </a:r>
          </a:p>
        </p:txBody>
      </p:sp>
      <p:sp>
        <p:nvSpPr>
          <p:cNvPr id="87045" name="TextBox 2"/>
          <p:cNvSpPr txBox="1">
            <a:spLocks noChangeArrowheads="1"/>
          </p:cNvSpPr>
          <p:nvPr/>
        </p:nvSpPr>
        <p:spPr bwMode="auto">
          <a:xfrm>
            <a:off x="6553200" y="90488"/>
            <a:ext cx="2590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1800">
                <a:solidFill>
                  <a:srgbClr val="00B0F0"/>
                </a:solidFill>
                <a:latin typeface="Candara"/>
                <a:cs typeface="Candara"/>
              </a:rPr>
              <a:t>[Huang et al. VLDB</a:t>
            </a:r>
            <a:r>
              <a:rPr kumimoji="0" lang="en-US" sz="1800">
                <a:solidFill>
                  <a:srgbClr val="00B0F0"/>
                </a:solidFill>
                <a:latin typeface="Candara"/>
                <a:cs typeface="Candara"/>
              </a:rPr>
              <a:t>’</a:t>
            </a:r>
            <a:r>
              <a:rPr kumimoji="0" lang="en-US" altLang="zh-CN" sz="1800">
                <a:solidFill>
                  <a:srgbClr val="00B0F0"/>
                </a:solidFill>
                <a:latin typeface="Candara"/>
                <a:cs typeface="Candara"/>
              </a:rPr>
              <a:t>16]</a:t>
            </a:r>
          </a:p>
        </p:txBody>
      </p:sp>
    </p:spTree>
    <p:extLst>
      <p:ext uri="{BB962C8B-B14F-4D97-AF65-F5344CB8AC3E}">
        <p14:creationId xmlns:p14="http://schemas.microsoft.com/office/powerpoint/2010/main" val="2146460447"/>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p:txBody>
          <a:bodyPr/>
          <a:lstStyle/>
          <a:p>
            <a:r>
              <a:rPr kumimoji="0" lang="en-US" altLang="zh-CN" dirty="0">
                <a:latin typeface="Candara"/>
                <a:cs typeface="Candara"/>
              </a:rPr>
              <a:t>Case Study: DBLP network</a:t>
            </a:r>
          </a:p>
        </p:txBody>
      </p:sp>
      <p:sp>
        <p:nvSpPr>
          <p:cNvPr id="89090" name="Content Placeholder 2"/>
          <p:cNvSpPr>
            <a:spLocks noGrp="1"/>
          </p:cNvSpPr>
          <p:nvPr>
            <p:ph idx="1"/>
          </p:nvPr>
        </p:nvSpPr>
        <p:spPr/>
        <p:txBody>
          <a:bodyPr/>
          <a:lstStyle/>
          <a:p>
            <a:endParaRPr kumimoji="0" lang="en-US">
              <a:latin typeface="Candara"/>
              <a:cs typeface="Candara"/>
            </a:endParaRPr>
          </a:p>
        </p:txBody>
      </p:sp>
      <p:pic>
        <p:nvPicPr>
          <p:cNvPr id="89091" name="Picture 2" descr="C:\Users\xin0.UBC-CS.001\Downloads\Alon_small.e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6200" y="1706563"/>
            <a:ext cx="353060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3" descr="C:\Users\xin0.UBC-CS.001\Downloads\Alon_large.e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00" y="1535113"/>
            <a:ext cx="3886200"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extBox 7"/>
          <p:cNvSpPr txBox="1">
            <a:spLocks noChangeArrowheads="1"/>
          </p:cNvSpPr>
          <p:nvPr/>
        </p:nvSpPr>
        <p:spPr bwMode="auto">
          <a:xfrm>
            <a:off x="762000" y="5638800"/>
            <a:ext cx="7696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2000" dirty="0">
                <a:latin typeface="Candara"/>
                <a:cs typeface="Candara"/>
              </a:rPr>
              <a:t>Community search on DBLP network using query Q={ </a:t>
            </a:r>
            <a:r>
              <a:rPr kumimoji="0" lang="en-US" sz="2000" b="1" dirty="0">
                <a:solidFill>
                  <a:srgbClr val="008000"/>
                </a:solidFill>
                <a:latin typeface="Candara"/>
                <a:cs typeface="Candara"/>
              </a:rPr>
              <a:t>“</a:t>
            </a:r>
            <a:r>
              <a:rPr kumimoji="0" lang="en-US" altLang="zh-CN" sz="2000" b="1" dirty="0" err="1">
                <a:solidFill>
                  <a:srgbClr val="008000"/>
                </a:solidFill>
                <a:latin typeface="Candara"/>
                <a:cs typeface="Candara"/>
              </a:rPr>
              <a:t>Alon</a:t>
            </a:r>
            <a:r>
              <a:rPr kumimoji="0" lang="en-US" altLang="zh-CN" sz="2000" b="1" dirty="0">
                <a:solidFill>
                  <a:srgbClr val="008000"/>
                </a:solidFill>
                <a:latin typeface="Candara"/>
                <a:cs typeface="Candara"/>
              </a:rPr>
              <a:t> Y. Halevy</a:t>
            </a:r>
            <a:r>
              <a:rPr kumimoji="0" lang="en-US" sz="2000" b="1" dirty="0">
                <a:solidFill>
                  <a:srgbClr val="008000"/>
                </a:solidFill>
                <a:latin typeface="Candara"/>
                <a:cs typeface="Candara"/>
              </a:rPr>
              <a:t>”</a:t>
            </a:r>
            <a:r>
              <a:rPr kumimoji="0" lang="en-US" altLang="zh-CN" sz="2000" b="1" dirty="0">
                <a:solidFill>
                  <a:srgbClr val="008000"/>
                </a:solidFill>
                <a:latin typeface="Candara"/>
                <a:cs typeface="Candara"/>
              </a:rPr>
              <a:t>, </a:t>
            </a:r>
            <a:r>
              <a:rPr kumimoji="0" lang="en-US" sz="2000" b="1" dirty="0">
                <a:solidFill>
                  <a:srgbClr val="008000"/>
                </a:solidFill>
                <a:latin typeface="Candara"/>
                <a:cs typeface="Candara"/>
              </a:rPr>
              <a:t>“</a:t>
            </a:r>
            <a:r>
              <a:rPr kumimoji="0" lang="en-US" altLang="zh-CN" sz="2000" b="1" dirty="0">
                <a:solidFill>
                  <a:srgbClr val="008000"/>
                </a:solidFill>
                <a:latin typeface="Candara"/>
                <a:cs typeface="Candara"/>
              </a:rPr>
              <a:t>Michael J. Franklin</a:t>
            </a:r>
            <a:r>
              <a:rPr kumimoji="0" lang="en-US" sz="2000" b="1" dirty="0">
                <a:solidFill>
                  <a:srgbClr val="008000"/>
                </a:solidFill>
                <a:latin typeface="Candara"/>
                <a:cs typeface="Candara"/>
              </a:rPr>
              <a:t>”</a:t>
            </a:r>
            <a:r>
              <a:rPr kumimoji="0" lang="en-US" altLang="zh-CN" sz="2000" b="1" dirty="0">
                <a:solidFill>
                  <a:srgbClr val="008000"/>
                </a:solidFill>
                <a:latin typeface="Candara"/>
                <a:cs typeface="Candara"/>
              </a:rPr>
              <a:t>, </a:t>
            </a:r>
            <a:r>
              <a:rPr kumimoji="0" lang="en-US" sz="2000" b="1" dirty="0">
                <a:solidFill>
                  <a:srgbClr val="008000"/>
                </a:solidFill>
                <a:latin typeface="Candara"/>
                <a:cs typeface="Candara"/>
              </a:rPr>
              <a:t>“</a:t>
            </a:r>
            <a:r>
              <a:rPr kumimoji="0" lang="en-US" altLang="zh-CN" sz="2000" b="1" dirty="0">
                <a:solidFill>
                  <a:srgbClr val="008000"/>
                </a:solidFill>
                <a:latin typeface="Candara"/>
                <a:cs typeface="Candara"/>
              </a:rPr>
              <a:t>Jeffrey D. Ullman</a:t>
            </a:r>
            <a:r>
              <a:rPr kumimoji="0" lang="en-US" sz="2000" b="1" dirty="0">
                <a:solidFill>
                  <a:srgbClr val="008000"/>
                </a:solidFill>
                <a:latin typeface="Candara"/>
                <a:cs typeface="Candara"/>
              </a:rPr>
              <a:t>”</a:t>
            </a:r>
            <a:r>
              <a:rPr kumimoji="0" lang="en-US" altLang="zh-CN" sz="2000" b="1" dirty="0">
                <a:solidFill>
                  <a:srgbClr val="008000"/>
                </a:solidFill>
                <a:latin typeface="Candara"/>
                <a:cs typeface="Candara"/>
              </a:rPr>
              <a:t>, </a:t>
            </a:r>
            <a:r>
              <a:rPr kumimoji="0" lang="en-US" sz="2000" b="1" dirty="0">
                <a:solidFill>
                  <a:srgbClr val="008000"/>
                </a:solidFill>
                <a:latin typeface="Candara"/>
                <a:cs typeface="Candara"/>
              </a:rPr>
              <a:t>“</a:t>
            </a:r>
            <a:r>
              <a:rPr kumimoji="0" lang="en-US" altLang="zh-CN" sz="2000" b="1" dirty="0">
                <a:solidFill>
                  <a:srgbClr val="008000"/>
                </a:solidFill>
                <a:latin typeface="Candara"/>
                <a:cs typeface="Candara"/>
              </a:rPr>
              <a:t>Jennifer </a:t>
            </a:r>
            <a:r>
              <a:rPr kumimoji="0" lang="en-US" altLang="zh-CN" sz="2000" b="1" dirty="0" err="1">
                <a:solidFill>
                  <a:srgbClr val="008000"/>
                </a:solidFill>
                <a:latin typeface="Candara"/>
                <a:cs typeface="Candara"/>
              </a:rPr>
              <a:t>Widom</a:t>
            </a:r>
            <a:r>
              <a:rPr kumimoji="0" lang="en-US" sz="2000" b="1" dirty="0">
                <a:solidFill>
                  <a:srgbClr val="008000"/>
                </a:solidFill>
                <a:latin typeface="Candara"/>
                <a:cs typeface="Candara"/>
              </a:rPr>
              <a:t>”</a:t>
            </a:r>
            <a:r>
              <a:rPr kumimoji="0" lang="en-US" altLang="zh-CN" sz="2000" dirty="0">
                <a:solidFill>
                  <a:srgbClr val="00B050"/>
                </a:solidFill>
                <a:latin typeface="Candara"/>
                <a:cs typeface="Candara"/>
              </a:rPr>
              <a:t> </a:t>
            </a:r>
            <a:r>
              <a:rPr kumimoji="0" lang="en-US" altLang="zh-CN" sz="2000" dirty="0">
                <a:latin typeface="Candara"/>
                <a:cs typeface="Candara"/>
              </a:rPr>
              <a:t>}</a:t>
            </a:r>
          </a:p>
        </p:txBody>
      </p:sp>
      <p:sp>
        <p:nvSpPr>
          <p:cNvPr id="89094" name="TextBox 8"/>
          <p:cNvSpPr txBox="1">
            <a:spLocks noChangeArrowheads="1"/>
          </p:cNvSpPr>
          <p:nvPr/>
        </p:nvSpPr>
        <p:spPr bwMode="auto">
          <a:xfrm>
            <a:off x="1752600" y="5103813"/>
            <a:ext cx="137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2000">
                <a:solidFill>
                  <a:srgbClr val="C00000"/>
                </a:solidFill>
                <a:latin typeface="Candara"/>
                <a:cs typeface="Candara"/>
              </a:rPr>
              <a:t>(a) 9-truss</a:t>
            </a:r>
          </a:p>
        </p:txBody>
      </p:sp>
      <p:sp>
        <p:nvSpPr>
          <p:cNvPr id="89095" name="TextBox 9"/>
          <p:cNvSpPr txBox="1">
            <a:spLocks noChangeArrowheads="1"/>
          </p:cNvSpPr>
          <p:nvPr/>
        </p:nvSpPr>
        <p:spPr bwMode="auto">
          <a:xfrm>
            <a:off x="5334000" y="5162550"/>
            <a:ext cx="3352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2000">
                <a:solidFill>
                  <a:srgbClr val="C00000"/>
                </a:solidFill>
                <a:latin typeface="Candara"/>
                <a:cs typeface="Candara"/>
              </a:rPr>
              <a:t>(b) Closest Truss community</a:t>
            </a:r>
          </a:p>
        </p:txBody>
      </p:sp>
      <p:sp>
        <p:nvSpPr>
          <p:cNvPr id="89097" name="TextBox 2"/>
          <p:cNvSpPr txBox="1">
            <a:spLocks noChangeArrowheads="1"/>
          </p:cNvSpPr>
          <p:nvPr/>
        </p:nvSpPr>
        <p:spPr bwMode="auto">
          <a:xfrm>
            <a:off x="6553200" y="90488"/>
            <a:ext cx="2590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SimSun" charset="0"/>
                <a:cs typeface="SimSun" charset="0"/>
              </a:defRPr>
            </a:lvl1pPr>
            <a:lvl2pPr marL="742950" indent="-285750">
              <a:defRPr kumimoji="1" sz="2400">
                <a:solidFill>
                  <a:schemeClr val="tx1"/>
                </a:solidFill>
                <a:latin typeface="Calibri" charset="0"/>
                <a:ea typeface="SimSun" charset="0"/>
                <a:cs typeface="SimSun" charset="0"/>
              </a:defRPr>
            </a:lvl2pPr>
            <a:lvl3pPr marL="1143000" indent="-228600">
              <a:defRPr kumimoji="1" sz="2400">
                <a:solidFill>
                  <a:schemeClr val="tx1"/>
                </a:solidFill>
                <a:latin typeface="Calibri" charset="0"/>
                <a:ea typeface="SimSun" charset="0"/>
                <a:cs typeface="SimSun" charset="0"/>
              </a:defRPr>
            </a:lvl3pPr>
            <a:lvl4pPr marL="1600200" indent="-228600">
              <a:defRPr kumimoji="1" sz="2400">
                <a:solidFill>
                  <a:schemeClr val="tx1"/>
                </a:solidFill>
                <a:latin typeface="Calibri" charset="0"/>
                <a:ea typeface="SimSun" charset="0"/>
                <a:cs typeface="SimSun" charset="0"/>
              </a:defRPr>
            </a:lvl4pPr>
            <a:lvl5pPr marL="2057400" indent="-228600">
              <a:defRPr kumimoji="1" sz="2400">
                <a:solidFill>
                  <a:schemeClr val="tx1"/>
                </a:solidFill>
                <a:latin typeface="Calibri" charset="0"/>
                <a:ea typeface="SimSun" charset="0"/>
                <a:cs typeface="SimSun" charset="0"/>
              </a:defRPr>
            </a:lvl5pPr>
            <a:lvl6pPr marL="2514600" indent="-228600" eaLnBrk="0" fontAlgn="base" hangingPunct="0">
              <a:spcBef>
                <a:spcPct val="0"/>
              </a:spcBef>
              <a:spcAft>
                <a:spcPct val="0"/>
              </a:spcAft>
              <a:defRPr kumimoji="1" sz="2400">
                <a:solidFill>
                  <a:schemeClr val="tx1"/>
                </a:solidFill>
                <a:latin typeface="Calibri" charset="0"/>
                <a:ea typeface="SimSun" charset="0"/>
                <a:cs typeface="SimSun" charset="0"/>
              </a:defRPr>
            </a:lvl6pPr>
            <a:lvl7pPr marL="2971800" indent="-228600" eaLnBrk="0" fontAlgn="base" hangingPunct="0">
              <a:spcBef>
                <a:spcPct val="0"/>
              </a:spcBef>
              <a:spcAft>
                <a:spcPct val="0"/>
              </a:spcAft>
              <a:defRPr kumimoji="1" sz="2400">
                <a:solidFill>
                  <a:schemeClr val="tx1"/>
                </a:solidFill>
                <a:latin typeface="Calibri" charset="0"/>
                <a:ea typeface="SimSun" charset="0"/>
                <a:cs typeface="SimSun" charset="0"/>
              </a:defRPr>
            </a:lvl7pPr>
            <a:lvl8pPr marL="3429000" indent="-228600" eaLnBrk="0" fontAlgn="base" hangingPunct="0">
              <a:spcBef>
                <a:spcPct val="0"/>
              </a:spcBef>
              <a:spcAft>
                <a:spcPct val="0"/>
              </a:spcAft>
              <a:defRPr kumimoji="1" sz="2400">
                <a:solidFill>
                  <a:schemeClr val="tx1"/>
                </a:solidFill>
                <a:latin typeface="Calibri" charset="0"/>
                <a:ea typeface="SimSun" charset="0"/>
                <a:cs typeface="SimSun" charset="0"/>
              </a:defRPr>
            </a:lvl8pPr>
            <a:lvl9pPr marL="3886200" indent="-228600" eaLnBrk="0" fontAlgn="base" hangingPunct="0">
              <a:spcBef>
                <a:spcPct val="0"/>
              </a:spcBef>
              <a:spcAft>
                <a:spcPct val="0"/>
              </a:spcAft>
              <a:defRPr kumimoji="1" sz="2400">
                <a:solidFill>
                  <a:schemeClr val="tx1"/>
                </a:solidFill>
                <a:latin typeface="Calibri" charset="0"/>
                <a:ea typeface="SimSun" charset="0"/>
                <a:cs typeface="SimSun" charset="0"/>
              </a:defRPr>
            </a:lvl9pPr>
          </a:lstStyle>
          <a:p>
            <a:pPr eaLnBrk="1" hangingPunct="1"/>
            <a:r>
              <a:rPr kumimoji="0" lang="en-US" altLang="zh-CN" sz="1800">
                <a:solidFill>
                  <a:srgbClr val="00B0F0"/>
                </a:solidFill>
                <a:latin typeface="Candara"/>
                <a:cs typeface="Candara"/>
              </a:rPr>
              <a:t>[Huang et al. VLDB</a:t>
            </a:r>
            <a:r>
              <a:rPr kumimoji="0" lang="en-US" sz="1800">
                <a:solidFill>
                  <a:srgbClr val="00B0F0"/>
                </a:solidFill>
                <a:latin typeface="Candara"/>
                <a:cs typeface="Candara"/>
              </a:rPr>
              <a:t>’</a:t>
            </a:r>
            <a:r>
              <a:rPr kumimoji="0" lang="en-US" altLang="zh-CN" sz="1800">
                <a:solidFill>
                  <a:srgbClr val="00B0F0"/>
                </a:solidFill>
                <a:latin typeface="Candara"/>
                <a:cs typeface="Candara"/>
              </a:rPr>
              <a:t>16]</a:t>
            </a:r>
          </a:p>
        </p:txBody>
      </p:sp>
    </p:spTree>
    <p:extLst>
      <p:ext uri="{BB962C8B-B14F-4D97-AF65-F5344CB8AC3E}">
        <p14:creationId xmlns:p14="http://schemas.microsoft.com/office/powerpoint/2010/main" val="4070145567"/>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457200" y="192088"/>
            <a:ext cx="8229600" cy="1143000"/>
          </a:xfrm>
        </p:spPr>
        <p:txBody>
          <a:bodyPr/>
          <a:lstStyle/>
          <a:p>
            <a:r>
              <a:rPr lang="en-US" altLang="zh-CN" sz="4000" dirty="0" smtClean="0">
                <a:latin typeface="Candara"/>
                <a:cs typeface="Candara"/>
              </a:rPr>
              <a:t>Attributed </a:t>
            </a:r>
            <a:r>
              <a:rPr lang="en-US" altLang="zh-CN" sz="4000" dirty="0">
                <a:latin typeface="Candara"/>
                <a:cs typeface="Candara"/>
              </a:rPr>
              <a:t>Community Search</a:t>
            </a:r>
          </a:p>
        </p:txBody>
      </p:sp>
      <p:sp>
        <p:nvSpPr>
          <p:cNvPr id="93186" name="Content Placeholder 2"/>
          <p:cNvSpPr>
            <a:spLocks noGrp="1"/>
          </p:cNvSpPr>
          <p:nvPr>
            <p:ph idx="1"/>
          </p:nvPr>
        </p:nvSpPr>
        <p:spPr>
          <a:xfrm>
            <a:off x="93663" y="1567333"/>
            <a:ext cx="8686800" cy="4525963"/>
          </a:xfrm>
        </p:spPr>
        <p:txBody>
          <a:bodyPr/>
          <a:lstStyle/>
          <a:p>
            <a:r>
              <a:rPr lang="en-US" altLang="zh-CN" sz="2400" dirty="0">
                <a:latin typeface="Candara"/>
                <a:cs typeface="Candara"/>
              </a:rPr>
              <a:t>Motivation: many real social networks contain attributes or predicates on the vertices.</a:t>
            </a:r>
          </a:p>
          <a:p>
            <a:pPr lvl="1"/>
            <a:r>
              <a:rPr lang="en-US" altLang="zh-CN" sz="2000" dirty="0">
                <a:latin typeface="Candara"/>
                <a:cs typeface="Candara"/>
              </a:rPr>
              <a:t>Vertices: </a:t>
            </a:r>
            <a:r>
              <a:rPr lang="en-US" altLang="zh-CN" sz="2000" dirty="0">
                <a:solidFill>
                  <a:srgbClr val="0070C0"/>
                </a:solidFill>
                <a:latin typeface="Candara"/>
                <a:cs typeface="Candara"/>
              </a:rPr>
              <a:t>Person (in social networks)</a:t>
            </a:r>
            <a:r>
              <a:rPr lang="en-US" altLang="zh-CN" sz="2000" dirty="0">
                <a:latin typeface="Candara"/>
                <a:cs typeface="Candara"/>
              </a:rPr>
              <a:t>, Attributes: </a:t>
            </a:r>
            <a:r>
              <a:rPr lang="en-US" altLang="zh-CN" sz="2000" dirty="0">
                <a:solidFill>
                  <a:srgbClr val="00B050"/>
                </a:solidFill>
                <a:latin typeface="Candara"/>
                <a:cs typeface="Candara"/>
              </a:rPr>
              <a:t>name, interests, and skills</a:t>
            </a:r>
            <a:r>
              <a:rPr lang="en-US" altLang="zh-CN" sz="2000" dirty="0">
                <a:latin typeface="Candara"/>
                <a:cs typeface="Candara"/>
              </a:rPr>
              <a:t>.</a:t>
            </a:r>
          </a:p>
          <a:p>
            <a:pPr lvl="2"/>
            <a:r>
              <a:rPr lang="en-US" altLang="zh-CN" sz="1800" dirty="0">
                <a:latin typeface="Candara"/>
                <a:cs typeface="Candara"/>
              </a:rPr>
              <a:t>Facebook: link relationship, user background</a:t>
            </a:r>
          </a:p>
          <a:p>
            <a:pPr lvl="2"/>
            <a:r>
              <a:rPr lang="en-US" altLang="zh-CN" sz="1800" dirty="0">
                <a:latin typeface="Candara"/>
                <a:cs typeface="Candara"/>
              </a:rPr>
              <a:t>Twitter: following/follower-ship, tweets</a:t>
            </a:r>
          </a:p>
          <a:p>
            <a:pPr lvl="1"/>
            <a:r>
              <a:rPr lang="en-US" altLang="zh-CN" sz="2000" dirty="0">
                <a:latin typeface="Candara"/>
                <a:cs typeface="Candara"/>
              </a:rPr>
              <a:t>Vertices: </a:t>
            </a:r>
            <a:r>
              <a:rPr lang="en-US" altLang="zh-CN" sz="2000" dirty="0">
                <a:solidFill>
                  <a:srgbClr val="0070C0"/>
                </a:solidFill>
                <a:latin typeface="Candara"/>
                <a:cs typeface="Candara"/>
              </a:rPr>
              <a:t>Protein (in PPI networks), </a:t>
            </a:r>
            <a:r>
              <a:rPr lang="en-US" altLang="zh-CN" sz="2000" dirty="0">
                <a:latin typeface="Candara"/>
                <a:cs typeface="Candara"/>
              </a:rPr>
              <a:t>Attributes: </a:t>
            </a:r>
            <a:r>
              <a:rPr lang="en-US" altLang="zh-CN" sz="2000" dirty="0">
                <a:solidFill>
                  <a:srgbClr val="00B050"/>
                </a:solidFill>
                <a:latin typeface="Candara"/>
                <a:cs typeface="Candara"/>
              </a:rPr>
              <a:t>GO (Gene-Ontology) </a:t>
            </a:r>
            <a:r>
              <a:rPr lang="en-US" altLang="zh-CN" sz="2000" dirty="0">
                <a:latin typeface="Candara"/>
                <a:cs typeface="Candara"/>
              </a:rPr>
              <a:t>terms representing </a:t>
            </a:r>
            <a:r>
              <a:rPr lang="en-US" altLang="zh-CN" sz="2000" b="1" dirty="0">
                <a:latin typeface="Candara"/>
                <a:cs typeface="Candara"/>
              </a:rPr>
              <a:t>molecular functions, biological processes, and cellular components</a:t>
            </a:r>
            <a:r>
              <a:rPr lang="en-US" altLang="zh-CN" sz="2000" dirty="0">
                <a:latin typeface="Candara"/>
                <a:cs typeface="Candara"/>
              </a:rPr>
              <a:t>.</a:t>
            </a:r>
          </a:p>
        </p:txBody>
      </p:sp>
      <p:pic>
        <p:nvPicPr>
          <p:cNvPr id="93188" name="Picture 11" descr="Facebook_icon_vecto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413" y="4630738"/>
            <a:ext cx="2065338"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12" descr="twitter_newbird_boxed_whiteonblu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4970463"/>
            <a:ext cx="14255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5" descr="“protein-protein interactions attribute”的图片搜索结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4368795"/>
            <a:ext cx="4837360" cy="242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20012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extLst>
              <p:ext uri="{D42A27DB-BD31-4B8C-83A1-F6EECF244321}">
                <p14:modId xmlns:p14="http://schemas.microsoft.com/office/powerpoint/2010/main" val="3031071174"/>
              </p:ext>
            </p:extLst>
          </p:nvPr>
        </p:nvGraphicFramePr>
        <p:xfrm>
          <a:off x="611560" y="2060848"/>
          <a:ext cx="7767638" cy="3357564"/>
        </p:xfrm>
        <a:graphic>
          <a:graphicData uri="http://schemas.openxmlformats.org/drawingml/2006/table">
            <a:tbl>
              <a:tblPr/>
              <a:tblGrid>
                <a:gridCol w="2259013"/>
                <a:gridCol w="2919412"/>
                <a:gridCol w="2589213"/>
              </a:tblGrid>
              <a:tr h="1119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FFFFFF"/>
                          </a:solidFill>
                          <a:effectLst/>
                          <a:latin typeface="Cambria" charset="0"/>
                          <a:ea typeface="SimHei" charset="0"/>
                          <a:cs typeface="SimHei" charset="0"/>
                        </a:rPr>
                        <a:t>Graph type</a:t>
                      </a:r>
                      <a:endParaRPr kumimoji="0" lang="zh-CN" altLang="en-US" sz="1800" b="1" i="0" u="none" strike="noStrike" cap="none" normalizeH="0" baseline="0" dirty="0">
                        <a:ln>
                          <a:noFill/>
                        </a:ln>
                        <a:solidFill>
                          <a:srgbClr val="FFFFFF"/>
                        </a:solidFill>
                        <a:effectLst/>
                        <a:latin typeface="Cambria" charset="0"/>
                        <a:ea typeface="SimHei" charset="0"/>
                        <a:cs typeface="SimHei" charset="0"/>
                      </a:endParaRPr>
                    </a:p>
                  </a:txBody>
                  <a:tcPr marL="91447" marR="91447" marT="45740" marB="457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FFFFFF"/>
                          </a:solidFill>
                          <a:effectLst/>
                          <a:latin typeface="Cambria" charset="0"/>
                          <a:ea typeface="SimHei" charset="0"/>
                          <a:cs typeface="SimHei" charset="0"/>
                        </a:rPr>
                        <a:t>Community Detection</a:t>
                      </a:r>
                      <a:endParaRPr kumimoji="0" lang="zh-CN" altLang="en-US" sz="1800" b="1" i="0" u="none" strike="noStrike" cap="none" normalizeH="0" baseline="0" dirty="0">
                        <a:ln>
                          <a:noFill/>
                        </a:ln>
                        <a:solidFill>
                          <a:srgbClr val="FFFFFF"/>
                        </a:solidFill>
                        <a:effectLst/>
                        <a:latin typeface="Cambria" charset="0"/>
                        <a:ea typeface="SimHei" charset="0"/>
                        <a:cs typeface="SimHei" charset="0"/>
                      </a:endParaRPr>
                    </a:p>
                  </a:txBody>
                  <a:tcPr marL="91447" marR="91447" marT="45740" marB="457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latin typeface="Cambria" charset="0"/>
                          <a:ea typeface="SimHei" charset="0"/>
                          <a:cs typeface="SimHei" charset="0"/>
                        </a:rPr>
                        <a:t>Community Search</a:t>
                      </a:r>
                      <a:endParaRPr kumimoji="0" lang="zh-CN" altLang="en-US" sz="1800" b="1" i="0" u="none" strike="noStrike" cap="none" normalizeH="0" baseline="0">
                        <a:ln>
                          <a:noFill/>
                        </a:ln>
                        <a:solidFill>
                          <a:srgbClr val="FFFFFF"/>
                        </a:solidFill>
                        <a:effectLst/>
                        <a:latin typeface="Cambria" charset="0"/>
                        <a:ea typeface="SimHei" charset="0"/>
                        <a:cs typeface="SimHei" charset="0"/>
                      </a:endParaRPr>
                    </a:p>
                  </a:txBody>
                  <a:tcPr marL="91447" marR="91447" marT="45740" marB="457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119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Cambria" charset="0"/>
                          <a:ea typeface="SimHei" charset="0"/>
                          <a:cs typeface="SimHei" charset="0"/>
                        </a:rPr>
                        <a:t>Non-attributed</a:t>
                      </a:r>
                      <a:endParaRPr kumimoji="0" lang="zh-CN" altLang="en-US" sz="1800" b="1" i="0" u="none" strike="noStrike" cap="none" normalizeH="0" baseline="0">
                        <a:ln>
                          <a:noFill/>
                        </a:ln>
                        <a:solidFill>
                          <a:srgbClr val="000000"/>
                        </a:solidFill>
                        <a:effectLst/>
                        <a:latin typeface="Cambria" charset="0"/>
                        <a:ea typeface="SimHei" charset="0"/>
                        <a:cs typeface="SimHei" charset="0"/>
                      </a:endParaRPr>
                    </a:p>
                  </a:txBody>
                  <a:tcPr marL="91447" marR="91447" marT="45740" marB="457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Cambria" charset="0"/>
                          <a:ea typeface="SimHei" charset="0"/>
                          <a:cs typeface="SimHei" charset="0"/>
                        </a:rPr>
                        <a:t>[1000+ papers]</a:t>
                      </a:r>
                      <a:endParaRPr kumimoji="0" lang="zh-CN" altLang="en-US" sz="1800" b="0" i="0" u="none" strike="noStrike" cap="none" normalizeH="0" baseline="0">
                        <a:ln>
                          <a:noFill/>
                        </a:ln>
                        <a:solidFill>
                          <a:srgbClr val="000000"/>
                        </a:solidFill>
                        <a:effectLst/>
                        <a:latin typeface="Cambria" charset="0"/>
                        <a:ea typeface="SimHei" charset="0"/>
                        <a:cs typeface="SimHei" charset="0"/>
                      </a:endParaRPr>
                    </a:p>
                  </a:txBody>
                  <a:tcPr marL="91447" marR="91447" marT="45740" marB="457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Cambria" charset="0"/>
                          <a:ea typeface="SimHei" charset="0"/>
                          <a:cs typeface="SimHei" charset="0"/>
                        </a:rPr>
                        <a:t>[10+ papers]</a:t>
                      </a:r>
                      <a:endParaRPr kumimoji="0" lang="zh-CN" altLang="en-US" sz="1800" b="0" i="0" u="none" strike="noStrike" cap="none" normalizeH="0" baseline="0">
                        <a:ln>
                          <a:noFill/>
                        </a:ln>
                        <a:solidFill>
                          <a:srgbClr val="000000"/>
                        </a:solidFill>
                        <a:effectLst/>
                        <a:latin typeface="Cambria" charset="0"/>
                        <a:ea typeface="SimHei" charset="0"/>
                        <a:cs typeface="SimHei" charset="0"/>
                      </a:endParaRPr>
                    </a:p>
                  </a:txBody>
                  <a:tcPr marL="91447" marR="91447" marT="45740" marB="457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119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Cambria" charset="0"/>
                          <a:ea typeface="SimHei" charset="0"/>
                          <a:cs typeface="SimHei" charset="0"/>
                        </a:rPr>
                        <a:t>Attributed</a:t>
                      </a:r>
                      <a:endParaRPr kumimoji="0" lang="zh-CN" altLang="en-US" sz="1800" b="1" i="0" u="none" strike="noStrike" cap="none" normalizeH="0" baseline="0">
                        <a:ln>
                          <a:noFill/>
                        </a:ln>
                        <a:solidFill>
                          <a:srgbClr val="000000"/>
                        </a:solidFill>
                        <a:effectLst/>
                        <a:latin typeface="Cambria" charset="0"/>
                        <a:ea typeface="SimHei" charset="0"/>
                        <a:cs typeface="SimHei" charset="0"/>
                      </a:endParaRPr>
                    </a:p>
                  </a:txBody>
                  <a:tcPr marL="91447" marR="91447" marT="45740" marB="457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Cambria" charset="0"/>
                          <a:ea typeface="SimHei" charset="0"/>
                          <a:cs typeface="SimHei" charset="0"/>
                        </a:rPr>
                        <a:t>[100+ papers]</a:t>
                      </a:r>
                      <a:endParaRPr kumimoji="0" lang="zh-CN" altLang="en-US" sz="1800" b="0" i="0" u="none" strike="noStrike" cap="none" normalizeH="0" baseline="0">
                        <a:ln>
                          <a:noFill/>
                        </a:ln>
                        <a:solidFill>
                          <a:srgbClr val="000000"/>
                        </a:solidFill>
                        <a:effectLst/>
                        <a:latin typeface="Cambria" charset="0"/>
                        <a:ea typeface="SimHei" charset="0"/>
                        <a:cs typeface="SimHei" charset="0"/>
                      </a:endParaRPr>
                    </a:p>
                  </a:txBody>
                  <a:tcPr marL="91447" marR="91447" marT="45740" marB="457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rgbClr val="FF0000"/>
                          </a:solidFill>
                          <a:effectLst/>
                          <a:latin typeface="Cambria" charset="0"/>
                          <a:ea typeface="SimHei" charset="0"/>
                          <a:cs typeface="SimHei" charset="0"/>
                        </a:rPr>
                        <a:t>K-core-based: ACQ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rgbClr val="FF0000"/>
                          </a:solidFill>
                          <a:effectLst/>
                          <a:latin typeface="Cambria" charset="0"/>
                          <a:ea typeface="SimHei" charset="0"/>
                          <a:cs typeface="SimHei" charset="0"/>
                        </a:rPr>
                        <a:t>K-truss-based: </a:t>
                      </a:r>
                      <a:r>
                        <a:rPr kumimoji="0" lang="en-US" altLang="zh-CN" sz="1800" b="0" i="0" u="none" strike="noStrike" cap="none" normalizeH="0" baseline="0" dirty="0" smtClean="0">
                          <a:ln>
                            <a:noFill/>
                          </a:ln>
                          <a:solidFill>
                            <a:srgbClr val="FF0000"/>
                          </a:solidFill>
                          <a:effectLst/>
                          <a:latin typeface="Cambria" charset="0"/>
                          <a:ea typeface="SimHei" charset="0"/>
                          <a:cs typeface="SimHei" charset="0"/>
                        </a:rPr>
                        <a:t>ATC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FF0000"/>
                          </a:solidFill>
                          <a:effectLst/>
                          <a:latin typeface="Cambria" charset="0"/>
                          <a:ea typeface="SimHei" charset="0"/>
                          <a:cs typeface="SimHei" charset="0"/>
                        </a:rPr>
                        <a:t>Keyword</a:t>
                      </a:r>
                      <a:r>
                        <a:rPr kumimoji="0" lang="zh-CN" altLang="en-US" sz="1800" b="0" i="0" u="none" strike="noStrike" cap="none" normalizeH="0" baseline="0" dirty="0" smtClean="0">
                          <a:ln>
                            <a:noFill/>
                          </a:ln>
                          <a:solidFill>
                            <a:srgbClr val="FF0000"/>
                          </a:solidFill>
                          <a:effectLst/>
                          <a:latin typeface="Cambria" charset="0"/>
                          <a:ea typeface="SimHei" charset="0"/>
                          <a:cs typeface="SimHei" charset="0"/>
                        </a:rPr>
                        <a:t> </a:t>
                      </a:r>
                      <a:r>
                        <a:rPr kumimoji="0" lang="en-US" altLang="zh-CN" sz="1800" b="0" i="0" u="none" strike="noStrike" cap="none" normalizeH="0" baseline="0" dirty="0" smtClean="0">
                          <a:ln>
                            <a:noFill/>
                          </a:ln>
                          <a:solidFill>
                            <a:srgbClr val="FF0000"/>
                          </a:solidFill>
                          <a:effectLst/>
                          <a:latin typeface="Cambria" charset="0"/>
                          <a:ea typeface="SimHei" charset="0"/>
                          <a:cs typeface="SimHei" charset="0"/>
                        </a:rPr>
                        <a:t>based</a:t>
                      </a:r>
                      <a:r>
                        <a:rPr kumimoji="0" lang="zh-CN" altLang="en-US" sz="1800" b="0" i="0" u="none" strike="noStrike" cap="none" normalizeH="0" baseline="0" dirty="0" smtClean="0">
                          <a:ln>
                            <a:noFill/>
                          </a:ln>
                          <a:solidFill>
                            <a:srgbClr val="FF0000"/>
                          </a:solidFill>
                          <a:effectLst/>
                          <a:latin typeface="Cambria" charset="0"/>
                          <a:ea typeface="SimHei" charset="0"/>
                          <a:cs typeface="SimHei" charset="0"/>
                        </a:rPr>
                        <a:t> </a:t>
                      </a:r>
                      <a:r>
                        <a:rPr kumimoji="0" lang="en-US" altLang="zh-CN" sz="1800" b="0" i="0" u="none" strike="noStrike" cap="none" normalizeH="0" baseline="0" dirty="0" smtClean="0">
                          <a:ln>
                            <a:noFill/>
                          </a:ln>
                          <a:solidFill>
                            <a:srgbClr val="FF0000"/>
                          </a:solidFill>
                          <a:effectLst/>
                          <a:latin typeface="Cambria" charset="0"/>
                          <a:ea typeface="SimHei" charset="0"/>
                          <a:cs typeface="SimHei" charset="0"/>
                        </a:rPr>
                        <a:t>Query</a:t>
                      </a:r>
                      <a:endParaRPr kumimoji="0" lang="zh-CN" altLang="en-US" sz="1800" b="0" i="0" u="none" strike="noStrike" cap="none" normalizeH="0" baseline="0" dirty="0">
                        <a:ln>
                          <a:noFill/>
                        </a:ln>
                        <a:solidFill>
                          <a:srgbClr val="FF0000"/>
                        </a:solidFill>
                        <a:effectLst/>
                        <a:latin typeface="Cambria" charset="0"/>
                        <a:ea typeface="SimHei" charset="0"/>
                        <a:cs typeface="SimHei" charset="0"/>
                      </a:endParaRPr>
                    </a:p>
                  </a:txBody>
                  <a:tcPr marL="91447" marR="91447" marT="45740" marB="457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103443" name="Title 1"/>
          <p:cNvSpPr>
            <a:spLocks noGrp="1"/>
          </p:cNvSpPr>
          <p:nvPr>
            <p:ph type="title"/>
          </p:nvPr>
        </p:nvSpPr>
        <p:spPr>
          <a:xfrm>
            <a:off x="293688" y="476027"/>
            <a:ext cx="8229600" cy="720725"/>
          </a:xfrm>
        </p:spPr>
        <p:txBody>
          <a:bodyPr/>
          <a:lstStyle/>
          <a:p>
            <a:r>
              <a:rPr lang="en-US" altLang="zh-CN" sz="4000">
                <a:latin typeface="Candara"/>
                <a:cs typeface="Candara"/>
              </a:rPr>
              <a:t>The Number of Related Works</a:t>
            </a:r>
          </a:p>
        </p:txBody>
      </p:sp>
    </p:spTree>
    <p:extLst>
      <p:ext uri="{BB962C8B-B14F-4D97-AF65-F5344CB8AC3E}">
        <p14:creationId xmlns:p14="http://schemas.microsoft.com/office/powerpoint/2010/main" val="86327501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2.4|12|0.6|37.3|3.3|0.5|0.4|0.3"/>
</p:tagLst>
</file>

<file path=ppt/tags/tag2.xml><?xml version="1.0" encoding="utf-8"?>
<p:tagLst xmlns:a="http://schemas.openxmlformats.org/drawingml/2006/main" xmlns:r="http://schemas.openxmlformats.org/officeDocument/2006/relationships" xmlns:p="http://schemas.openxmlformats.org/presentationml/2006/main">
  <p:tag name="TIMING" val="|9.9"/>
</p:tagLst>
</file>

<file path=ppt/theme/theme1.xml><?xml version="1.0" encoding="utf-8"?>
<a:theme xmlns:a="http://schemas.openxmlformats.org/drawingml/2006/main" name="Office 主题">
  <a:themeElements>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6295</TotalTime>
  <Words>11528</Words>
  <Application>Microsoft Macintosh PowerPoint</Application>
  <PresentationFormat>全屏显示(4:3)</PresentationFormat>
  <Paragraphs>1828</Paragraphs>
  <Slides>120</Slides>
  <Notes>88</Notes>
  <HiddenSlides>0</HiddenSlides>
  <MMClips>0</MMClips>
  <ScaleCrop>false</ScaleCrop>
  <HeadingPairs>
    <vt:vector size="6" baseType="variant">
      <vt:variant>
        <vt:lpstr>主题</vt:lpstr>
      </vt:variant>
      <vt:variant>
        <vt:i4>1</vt:i4>
      </vt:variant>
      <vt:variant>
        <vt:lpstr>嵌入的 OLE 服务器</vt:lpstr>
      </vt:variant>
      <vt:variant>
        <vt:i4>2</vt:i4>
      </vt:variant>
      <vt:variant>
        <vt:lpstr>幻灯片标题</vt:lpstr>
      </vt:variant>
      <vt:variant>
        <vt:i4>120</vt:i4>
      </vt:variant>
    </vt:vector>
  </HeadingPairs>
  <TitlesOfParts>
    <vt:vector size="123" baseType="lpstr">
      <vt:lpstr>Office 主题</vt:lpstr>
      <vt:lpstr>公式</vt:lpstr>
      <vt:lpstr>Equation</vt:lpstr>
      <vt:lpstr>Relevant Structure Search in Graph Databases: Methods and Applications </vt:lpstr>
      <vt:lpstr>Outline</vt:lpstr>
      <vt:lpstr>What is a graph?</vt:lpstr>
      <vt:lpstr>Graphs - why should we care?</vt:lpstr>
      <vt:lpstr>Graphs - why should we care?</vt:lpstr>
      <vt:lpstr>Graphs - why should we care?</vt:lpstr>
      <vt:lpstr>How to deal with the graph data?</vt:lpstr>
      <vt:lpstr>Two scenarios of graph databases</vt:lpstr>
      <vt:lpstr>Outline</vt:lpstr>
      <vt:lpstr>Similarity search in graph databases</vt:lpstr>
      <vt:lpstr>Why it is challenging?</vt:lpstr>
      <vt:lpstr>Subgraph containment search</vt:lpstr>
      <vt:lpstr>Subgraph containment search</vt:lpstr>
      <vt:lpstr>An example</vt:lpstr>
      <vt:lpstr>Subgraph containment search (related work)</vt:lpstr>
      <vt:lpstr>Subgraph containment search GraphGrep,Shasha et al. PODS’02</vt:lpstr>
      <vt:lpstr>Subgraph containment search gIndex,Yan et al. SIGMOD’04</vt:lpstr>
      <vt:lpstr>Subgraph containment search gIndex,Yan et al. SIGMOD’04</vt:lpstr>
      <vt:lpstr>Subgraph containment search gIndex,Yan et al. SIGMOD’04</vt:lpstr>
      <vt:lpstr>Subgraph Similarity Search</vt:lpstr>
      <vt:lpstr>Basic similarity measures</vt:lpstr>
      <vt:lpstr>Basic similarity measures</vt:lpstr>
      <vt:lpstr>Subgraph similarity search Grafil,  Yan et al. SIGMOD ’05</vt:lpstr>
      <vt:lpstr>Subgraph similarity search Grafil,  Yan et al., SIGMOD ’05</vt:lpstr>
      <vt:lpstr>PowerPoint 演示文稿</vt:lpstr>
      <vt:lpstr>Subgraph similarity search Grafil+, Shang et al. SIGMOD ’10</vt:lpstr>
      <vt:lpstr>Subgraph similarity search Grafil+, Shang et al. SIGMOD ’10</vt:lpstr>
      <vt:lpstr> Subgraph Similarity Search Grafil+, Shang et al. SIGMOD ’10</vt:lpstr>
      <vt:lpstr>Subgraph similarity search Grafil+, Shang et al. SIGMOD ’10</vt:lpstr>
      <vt:lpstr>PowerPoint 演示文稿</vt:lpstr>
      <vt:lpstr>PowerPoint 演示文稿</vt:lpstr>
      <vt:lpstr>Supergraph containment search CIndex, Chen et al. VLDB’07</vt:lpstr>
      <vt:lpstr>Supergraph containment search CIndex, Chen et al. VLDB’07</vt:lpstr>
      <vt:lpstr>Supergraph containment search CIndex, Chen et al. VLDB’07</vt:lpstr>
      <vt:lpstr>Supergraph containment search  (related work)</vt:lpstr>
      <vt:lpstr>Supergraph similarity search</vt:lpstr>
      <vt:lpstr>Supergraph similarity search Shang et al. Sigmod’10</vt:lpstr>
      <vt:lpstr>Supergraph similarity search Shang et al. Sigmod’10</vt:lpstr>
      <vt:lpstr>Supergraph similarity search Shang et al. Sigmod’10</vt:lpstr>
      <vt:lpstr>Supergraph similarity search Shang et al. Sigmod’10</vt:lpstr>
      <vt:lpstr>Supergraph similarity search Shang et al. Sigmod’10</vt:lpstr>
      <vt:lpstr>Graph similarity search</vt:lpstr>
      <vt:lpstr>Can sub/supergraph similarity search solve it?</vt:lpstr>
      <vt:lpstr>Can sub/supergraph similarity search solve it?</vt:lpstr>
      <vt:lpstr>Graph similarity search Zhu et al. EDBT’12</vt:lpstr>
      <vt:lpstr>Graph similarity search Zhu et al. EDBT’12</vt:lpstr>
      <vt:lpstr>Graph similarity search Zhu et al. EDBT’12</vt:lpstr>
      <vt:lpstr>Graph similarity search Zhu et al. EDBT’12</vt:lpstr>
      <vt:lpstr>Graph similarity search Zhu et al. EDBT’12</vt:lpstr>
      <vt:lpstr>Graph similarity search Zhu et al. EDBT’12</vt:lpstr>
      <vt:lpstr>Graph similarity search Zhu et al. EDBT’12</vt:lpstr>
      <vt:lpstr>Graph similarity search Zhu et al. EDBT’12</vt:lpstr>
      <vt:lpstr>Graph similarity search Zhu et al. EDBT’12</vt:lpstr>
      <vt:lpstr>Approximate graph similarity search Zhu et al. VLDB’14</vt:lpstr>
      <vt:lpstr>Approximate graph similarity search Zhu et al. VLDB’14</vt:lpstr>
      <vt:lpstr>Approximate graph similarity search Zhu et al. VLDB’14</vt:lpstr>
      <vt:lpstr>Approximate graph similarity search Zhu et al. VLDB’14</vt:lpstr>
      <vt:lpstr>Approximate graph similarity search Zhu et al. VLDB’14</vt:lpstr>
      <vt:lpstr>Approximate graph similarity search Zhu et al. VLDB’14</vt:lpstr>
      <vt:lpstr>Approximate graph similarity search Zhu et al. VLDB’14</vt:lpstr>
      <vt:lpstr>Approximate graph similarity search Zhu et al. VLDB’14</vt:lpstr>
      <vt:lpstr>Approximate graph similarity search Zhu et al. VLDB’14</vt:lpstr>
      <vt:lpstr>Similarity graph search (related work )</vt:lpstr>
      <vt:lpstr>Extension: Approximate MCS Zhu et al., VLDBJ’ 13, BIBM ‘17</vt:lpstr>
      <vt:lpstr>Extension: Approximate MCS Zhu et al., VLDBJ’ 13, BIBM ‘17</vt:lpstr>
      <vt:lpstr>Extension: Approximate MCS Zhu et al., VLDBJ’ 13, BIBM ‘17</vt:lpstr>
      <vt:lpstr>Extension: Approximate MCS Zhu et al., VLDBJ’ 13, BIBM ‘17</vt:lpstr>
      <vt:lpstr>Extension: Approximate MCS Zhu et al., VLDBJ’ 13, BIBM ‘17</vt:lpstr>
      <vt:lpstr>Extension: Approximate MCS Zhu et al., VLDBJ’ 13, BIBM ‘17</vt:lpstr>
      <vt:lpstr>Extension: Approximate MCS Zhu et al., VLDBJ’ 13, BIBM ‘17</vt:lpstr>
      <vt:lpstr>Extension: Approximate MCS Zhu et al., VLDBJ’ 13, BIBM ‘17</vt:lpstr>
      <vt:lpstr>Extension: Approximate MCS Zhu et al., VLDBJ’ 13, BIBM ‘17</vt:lpstr>
      <vt:lpstr>Extension: Approximate MCS Zhu et al., VLDBJ’ 13, BIBM ‘17</vt:lpstr>
      <vt:lpstr>Extension: Approximate MCS Zhu et al., VLDBJ’ 13, BIBM ‘17</vt:lpstr>
      <vt:lpstr>Outline</vt:lpstr>
      <vt:lpstr> Communities</vt:lpstr>
      <vt:lpstr>Community Structure</vt:lpstr>
      <vt:lpstr>Community Detection</vt:lpstr>
      <vt:lpstr>Community Search </vt:lpstr>
      <vt:lpstr>Community Search</vt:lpstr>
      <vt:lpstr>PowerPoint 演示文稿</vt:lpstr>
      <vt:lpstr>PowerPoint 演示文稿</vt:lpstr>
      <vt:lpstr>PowerPoint 演示文稿</vt:lpstr>
      <vt:lpstr>Non-attributed community search</vt:lpstr>
      <vt:lpstr>Quasi-Clique based Model</vt:lpstr>
      <vt:lpstr>Quasi-Clique based Model</vt:lpstr>
      <vt:lpstr>K-Core</vt:lpstr>
      <vt:lpstr>K-Core</vt:lpstr>
      <vt:lpstr>K-Core based Model</vt:lpstr>
      <vt:lpstr>K-Truss</vt:lpstr>
      <vt:lpstr>K-Core V.S. K-Truss</vt:lpstr>
      <vt:lpstr>K-truss Community Model</vt:lpstr>
      <vt:lpstr>Index Based Query Processing Algorithm Framework</vt:lpstr>
      <vt:lpstr>TCP-Index Construction</vt:lpstr>
      <vt:lpstr>Query Processing using TCP-Index</vt:lpstr>
      <vt:lpstr>Closest Truss Community Search</vt:lpstr>
      <vt:lpstr>Case Study: DBLP network</vt:lpstr>
      <vt:lpstr>Attributed Community Search</vt:lpstr>
      <vt:lpstr>The Number of Related Works</vt:lpstr>
      <vt:lpstr>Motivation</vt:lpstr>
      <vt:lpstr>Attributed Community Query (ACQ)</vt:lpstr>
      <vt:lpstr>Attributed Community (AC)</vt:lpstr>
      <vt:lpstr>Community Search in Attributed Graph</vt:lpstr>
      <vt:lpstr>Community Search in Attributed Graph</vt:lpstr>
      <vt:lpstr>PowerPoint 演示文稿</vt:lpstr>
      <vt:lpstr>Keyword based Community Search</vt:lpstr>
      <vt:lpstr>Keyword based Community Search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Summary</vt:lpstr>
      <vt:lpstr>Reference part I</vt:lpstr>
      <vt:lpstr>Reference part I(continue)</vt:lpstr>
      <vt:lpstr>Reference part II</vt:lpstr>
      <vt:lpstr>Reference part II(continue)</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yyzhu</dc:creator>
  <cp:lastModifiedBy>zhu yyzhu</cp:lastModifiedBy>
  <cp:revision>416</cp:revision>
  <dcterms:created xsi:type="dcterms:W3CDTF">2014-05-17T09:56:39Z</dcterms:created>
  <dcterms:modified xsi:type="dcterms:W3CDTF">2018-06-07T05:22:43Z</dcterms:modified>
</cp:coreProperties>
</file>